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2"/>
  </p:notesMasterIdLst>
  <p:sldIdLst>
    <p:sldId id="256" r:id="rId3"/>
    <p:sldId id="272" r:id="rId4"/>
    <p:sldId id="257" r:id="rId5"/>
    <p:sldId id="260" r:id="rId6"/>
    <p:sldId id="262" r:id="rId7"/>
    <p:sldId id="265" r:id="rId8"/>
    <p:sldId id="258" r:id="rId9"/>
    <p:sldId id="266" r:id="rId10"/>
    <p:sldId id="267" r:id="rId11"/>
    <p:sldId id="263" r:id="rId12"/>
    <p:sldId id="264" r:id="rId13"/>
    <p:sldId id="259" r:id="rId14"/>
    <p:sldId id="261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4" r:id="rId26"/>
    <p:sldId id="285" r:id="rId27"/>
    <p:sldId id="286" r:id="rId28"/>
    <p:sldId id="287" r:id="rId29"/>
    <p:sldId id="288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56E0"/>
    <a:srgbClr val="B50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E7D3-4581-44A0-BF4F-19CE94DF985B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E583F-D7B5-4E5A-822A-1D30455D5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47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7F4789DB-A588-402B-87AE-05ED8243230D}" type="slidenum">
              <a:rPr lang="ar-SA" altLang="en-US" smtClean="0">
                <a:solidFill>
                  <a:prstClr val="black"/>
                </a:solidFill>
              </a:rPr>
              <a:pPr/>
              <a:t>26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Loss of DA --. Lose excitatory effect on direct, lose inhibition of indirect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Overactive GPi and overactive STN </a:t>
            </a:r>
            <a:r>
              <a:rPr lang="en-US" altLang="en-US" smtClean="0">
                <a:sym typeface="Wingdings" panose="05000000000000000000" pitchFamily="2" charset="2"/>
              </a:rPr>
              <a:t> increased inhibition of motor thalamus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79769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EAD1A07-90C1-41F3-ACDC-256451B125D0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EAD1A07-90C1-41F3-ACDC-256451B125D0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2 w 64000"/>
                <a:gd name="T1" fmla="*/ 0 h 64000"/>
                <a:gd name="T2" fmla="*/ 3 w 64000"/>
                <a:gd name="T3" fmla="*/ 1 h 64000"/>
                <a:gd name="T4" fmla="*/ 2 w 64000"/>
                <a:gd name="T5" fmla="*/ 3 h 64000"/>
                <a:gd name="T6" fmla="*/ 2 w 64000"/>
                <a:gd name="T7" fmla="*/ 3 h 64000"/>
                <a:gd name="T8" fmla="*/ 2 w 64000"/>
                <a:gd name="T9" fmla="*/ 3 h 64000"/>
                <a:gd name="T10" fmla="*/ 2 w 64000"/>
                <a:gd name="T11" fmla="*/ 3 h 64000"/>
                <a:gd name="T12" fmla="*/ 2 w 64000"/>
                <a:gd name="T13" fmla="*/ 0 h 64000"/>
                <a:gd name="T14" fmla="*/ 2 w 64000"/>
                <a:gd name="T15" fmla="*/ 0 h 64000"/>
                <a:gd name="T16" fmla="*/ 2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3 w 64000"/>
                <a:gd name="T1" fmla="*/ 0 h 64000"/>
                <a:gd name="T2" fmla="*/ 4 w 64000"/>
                <a:gd name="T3" fmla="*/ 2 h 64000"/>
                <a:gd name="T4" fmla="*/ 3 w 64000"/>
                <a:gd name="T5" fmla="*/ 4 h 64000"/>
                <a:gd name="T6" fmla="*/ 3 w 64000"/>
                <a:gd name="T7" fmla="*/ 4 h 64000"/>
                <a:gd name="T8" fmla="*/ 3 w 64000"/>
                <a:gd name="T9" fmla="*/ 4 h 64000"/>
                <a:gd name="T10" fmla="*/ 3 w 64000"/>
                <a:gd name="T11" fmla="*/ 4 h 64000"/>
                <a:gd name="T12" fmla="*/ 3 w 64000"/>
                <a:gd name="T13" fmla="*/ 0 h 64000"/>
                <a:gd name="T14" fmla="*/ 3 w 64000"/>
                <a:gd name="T15" fmla="*/ 0 h 64000"/>
                <a:gd name="T16" fmla="*/ 3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74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27C54-E45F-4CFD-9524-6C3FB4CA03A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59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D1581-4FE4-4600-BC2F-14D190F24D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72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E0C21-BFA5-4161-A5CA-1BD3E5796B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5D336-E725-484F-852A-4BAA96C73FE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00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57CCB-0F8F-4674-AA90-1F3DC5E1CBD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856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EB9AF-9E14-45C2-B996-09CF6AA389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46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CBE2A-D712-4F68-B42D-66B5080E9AF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25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CF8D5-98F5-4A33-A117-01326F0E09F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1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123FB-C4E1-41F3-8C18-30FC213AD03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40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48A1B-D833-4F7A-BD4C-F7EE61B3B18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42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A50FA-E6D0-49F1-8748-BE66D9211E5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0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AD1A07-90C1-41F3-ACDC-256451B125D0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AD1A07-90C1-41F3-ACDC-256451B125D0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EAD1A07-90C1-41F3-ACDC-256451B125D0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EAD1A07-90C1-41F3-ACDC-256451B125D0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3 w 64000"/>
                <a:gd name="T1" fmla="*/ 0 h 64000"/>
                <a:gd name="T2" fmla="*/ 4 w 64000"/>
                <a:gd name="T3" fmla="*/ 1 h 64000"/>
                <a:gd name="T4" fmla="*/ 3 w 64000"/>
                <a:gd name="T5" fmla="*/ 2 h 64000"/>
                <a:gd name="T6" fmla="*/ 3 w 64000"/>
                <a:gd name="T7" fmla="*/ 2 h 64000"/>
                <a:gd name="T8" fmla="*/ 3 w 64000"/>
                <a:gd name="T9" fmla="*/ 2 h 64000"/>
                <a:gd name="T10" fmla="*/ 3 w 64000"/>
                <a:gd name="T11" fmla="*/ 2 h 64000"/>
                <a:gd name="T12" fmla="*/ 3 w 64000"/>
                <a:gd name="T13" fmla="*/ 0 h 64000"/>
                <a:gd name="T14" fmla="*/ 3 w 64000"/>
                <a:gd name="T15" fmla="*/ 0 h 64000"/>
                <a:gd name="T16" fmla="*/ 3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1 w 64000"/>
                <a:gd name="T1" fmla="*/ 0 h 64000"/>
                <a:gd name="T2" fmla="*/ 2 w 64000"/>
                <a:gd name="T3" fmla="*/ 1 h 64000"/>
                <a:gd name="T4" fmla="*/ 1 w 64000"/>
                <a:gd name="T5" fmla="*/ 2 h 64000"/>
                <a:gd name="T6" fmla="*/ 1 w 64000"/>
                <a:gd name="T7" fmla="*/ 2 h 64000"/>
                <a:gd name="T8" fmla="*/ 1 w 64000"/>
                <a:gd name="T9" fmla="*/ 2 h 64000"/>
                <a:gd name="T10" fmla="*/ 1 w 64000"/>
                <a:gd name="T11" fmla="*/ 2 h 64000"/>
                <a:gd name="T12" fmla="*/ 1 w 64000"/>
                <a:gd name="T13" fmla="*/ 0 h 64000"/>
                <a:gd name="T14" fmla="*/ 1 w 64000"/>
                <a:gd name="T15" fmla="*/ 0 h 64000"/>
                <a:gd name="T16" fmla="*/ 1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8C3123-E31E-4CD3-A98B-DA7C5247B30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4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447800"/>
            <a:ext cx="7620000" cy="18288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BASAL GANGLIA</a:t>
            </a:r>
            <a:endParaRPr lang="en-US" sz="6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350520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6"/>
                </a:solidFill>
                <a:latin typeface="Showcard Gothic" pitchFamily="82" charset="0"/>
              </a:rPr>
              <a:t>Prof.Musaad</a:t>
            </a:r>
            <a:r>
              <a:rPr lang="en-US" sz="4000" b="1" dirty="0" smtClean="0">
                <a:solidFill>
                  <a:schemeClr val="accent6"/>
                </a:solidFill>
                <a:latin typeface="Showcard Gothic" pitchFamily="82" charset="0"/>
              </a:rPr>
              <a:t> </a:t>
            </a:r>
            <a:r>
              <a:rPr lang="en-US" sz="4000" b="1" dirty="0" err="1" smtClean="0">
                <a:solidFill>
                  <a:schemeClr val="accent6"/>
                </a:solidFill>
                <a:latin typeface="Showcard Gothic" pitchFamily="82" charset="0"/>
              </a:rPr>
              <a:t>Alfayez</a:t>
            </a:r>
            <a:endParaRPr lang="en-US" sz="4000" b="1" dirty="0">
              <a:solidFill>
                <a:schemeClr val="accent6"/>
              </a:solidFill>
              <a:latin typeface="Showcard Goth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4876800" cy="5334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SHAPE: </a:t>
            </a:r>
            <a:r>
              <a:rPr lang="en-US" sz="20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C-shaped mass of grey matter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COMPONENTS: </a:t>
            </a:r>
            <a:r>
              <a:rPr lang="en-US" sz="2000" b="1" i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head, body &amp; tail</a:t>
            </a:r>
          </a:p>
          <a:p>
            <a:pPr marL="514350" indent="-514350">
              <a:buNone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	</a:t>
            </a:r>
            <a:r>
              <a:rPr lang="en-US" sz="2000" b="1" u="sng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Head</a:t>
            </a:r>
            <a:r>
              <a:rPr lang="en-US" sz="2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: </a:t>
            </a:r>
          </a:p>
          <a:p>
            <a:pPr marL="514350" indent="-514350">
              <a:buNone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-Rounded in shape </a:t>
            </a:r>
          </a:p>
          <a:p>
            <a:pPr marL="514350" indent="-51435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	-Lies anterior to thalamus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(in </a:t>
            </a:r>
            <a:r>
              <a:rPr lang="en-US" sz="2000" b="1" dirty="0" smtClean="0">
                <a:solidFill>
                  <a:srgbClr val="7456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frontal lobe)</a:t>
            </a:r>
          </a:p>
          <a:p>
            <a:pPr marL="514350" indent="-51435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	-Completely separated from the </a:t>
            </a:r>
            <a:r>
              <a:rPr lang="en-US" sz="2000" b="1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putamen</a:t>
            </a:r>
            <a:r>
              <a:rPr lang="en-US" sz="20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by the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internal capsule </a:t>
            </a:r>
            <a:r>
              <a:rPr lang="en-US" sz="20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except </a:t>
            </a:r>
            <a:r>
              <a:rPr lang="en-US" sz="2000" b="1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rostrally</a:t>
            </a:r>
            <a:r>
              <a:rPr lang="en-US" sz="20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where it is continuous with the </a:t>
            </a:r>
            <a:r>
              <a:rPr lang="en-US" sz="2000" b="1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putamen</a:t>
            </a:r>
            <a:r>
              <a:rPr lang="en-US" sz="20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en-US" sz="2000" b="1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2" descr="C:\Documents and Settings\user1\My Documents\My Pictures\basal1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752600"/>
            <a:ext cx="3768590" cy="2854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257800" y="2362200"/>
            <a:ext cx="838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72400" y="2286000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 descr="C:\Documents and Settings\Free User\My Documents\My Pictures\Picture2[p0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495800"/>
            <a:ext cx="2753829" cy="218721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28800" y="381000"/>
            <a:ext cx="52578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haroni" pitchFamily="2" charset="-79"/>
              </a:rPr>
              <a:t>CAUDATE NUCLEUS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CAUDATE NUCLEUS</a:t>
            </a:r>
            <a:endParaRPr lang="en-US" dirty="0">
              <a:solidFill>
                <a:srgbClr val="C00000"/>
              </a:solidFill>
              <a:latin typeface="Showcard Gothi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89566"/>
            <a:ext cx="4191000" cy="511603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Body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-Long &amp; narrow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-Extends above thalamus (in parietal lobe)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Tail</a:t>
            </a: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-Long &amp; tapering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-Descends into temporal lobe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-Continuous with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Amygdaloid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Nucleus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user1\My Documents\My Pictures\basal1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362200"/>
            <a:ext cx="3886200" cy="2943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1\My Documents\My Pictures\basal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800" cy="64008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CORPUS STRIATUM </a:t>
            </a:r>
            <a:b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</a:b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(Important relations)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6"/>
            <a:ext cx="4724400" cy="496363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Head of Caudate Nucleus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lies: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thalamus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separated from it by </a:t>
            </a:r>
            <a:r>
              <a:rPr lang="en-U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anterior limb of internal capsule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(A)</a:t>
            </a:r>
          </a:p>
          <a:p>
            <a:pPr>
              <a:buNone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Nucleus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thalamus &amp; separated from it by </a:t>
            </a:r>
            <a:r>
              <a:rPr lang="en-U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posterior limb of internal capsule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(P)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1\My Documents\My Pictures\basal1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254" y="1600201"/>
            <a:ext cx="3415145" cy="2209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Documents and Settings\user1\My Documents\My Pictures\basal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968750"/>
            <a:ext cx="3697287" cy="2619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705600" y="49530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5334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001000" y="1981200"/>
            <a:ext cx="6096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7032" y="228600"/>
            <a:ext cx="7159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STRIATUM (CAUDATE &amp; PUTAMEN)</a:t>
            </a:r>
          </a:p>
          <a:p>
            <a:pPr algn="ctr"/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“The input portion of Corpus striatum”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xplosion 2 10"/>
          <p:cNvSpPr/>
          <p:nvPr/>
        </p:nvSpPr>
        <p:spPr>
          <a:xfrm>
            <a:off x="3657600" y="1371600"/>
            <a:ext cx="2590800" cy="990600"/>
          </a:xfrm>
          <a:prstGeom prst="irregularSeal2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Cerebral Cortex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6324600" y="3200400"/>
            <a:ext cx="1981200" cy="106680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Thalamus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Intralaminar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nuclei)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hord 14"/>
          <p:cNvSpPr/>
          <p:nvPr/>
        </p:nvSpPr>
        <p:spPr>
          <a:xfrm>
            <a:off x="1219200" y="2971800"/>
            <a:ext cx="1676400" cy="1295400"/>
          </a:xfrm>
          <a:prstGeom prst="chord">
            <a:avLst>
              <a:gd name="adj1" fmla="val 3141835"/>
              <a:gd name="adj2" fmla="val 188867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Striatum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rapezoid 16"/>
          <p:cNvSpPr/>
          <p:nvPr/>
        </p:nvSpPr>
        <p:spPr>
          <a:xfrm>
            <a:off x="2895600" y="3124200"/>
            <a:ext cx="1371600" cy="1143000"/>
          </a:xfrm>
          <a:prstGeom prst="trapezoi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G.P.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segment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rapezoid 17"/>
          <p:cNvSpPr/>
          <p:nvPr/>
        </p:nvSpPr>
        <p:spPr>
          <a:xfrm>
            <a:off x="4419600" y="3124200"/>
            <a:ext cx="1447800" cy="1143000"/>
          </a:xfrm>
          <a:prstGeom prst="trapezoid">
            <a:avLst>
              <a:gd name="adj" fmla="val 280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G.P.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segment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2438400" y="4953000"/>
            <a:ext cx="1295400" cy="457200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compacta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lowchart: Terminator 20"/>
          <p:cNvSpPr/>
          <p:nvPr/>
        </p:nvSpPr>
        <p:spPr>
          <a:xfrm>
            <a:off x="2438400" y="5715000"/>
            <a:ext cx="1295400" cy="4541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reticulata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2057400" y="1981200"/>
            <a:ext cx="1524000" cy="914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6896100" y="2705100"/>
            <a:ext cx="53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 flipV="1">
            <a:off x="3048000" y="2438400"/>
            <a:ext cx="4114800" cy="76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 flipV="1">
            <a:off x="2438400" y="2514600"/>
            <a:ext cx="60960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9" idx="0"/>
          </p:cNvCxnSpPr>
          <p:nvPr/>
        </p:nvCxnSpPr>
        <p:spPr>
          <a:xfrm rot="16200000" flipV="1">
            <a:off x="2419350" y="4286250"/>
            <a:ext cx="609600" cy="7239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5" idx="1"/>
          </p:cNvCxnSpPr>
          <p:nvPr/>
        </p:nvCxnSpPr>
        <p:spPr>
          <a:xfrm rot="16200000" flipH="1">
            <a:off x="3522282" y="2150682"/>
            <a:ext cx="171083" cy="208075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5" idx="2"/>
            <a:endCxn id="17" idx="1"/>
          </p:cNvCxnSpPr>
          <p:nvPr/>
        </p:nvCxnSpPr>
        <p:spPr>
          <a:xfrm>
            <a:off x="2526951" y="3640715"/>
            <a:ext cx="511524" cy="5498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209800" y="53340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Substantia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Nigra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rot="16200000" flipH="1">
            <a:off x="990600" y="5029200"/>
            <a:ext cx="1600200" cy="76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21" idx="1"/>
          </p:cNvCxnSpPr>
          <p:nvPr/>
        </p:nvCxnSpPr>
        <p:spPr>
          <a:xfrm>
            <a:off x="1828800" y="5867400"/>
            <a:ext cx="609600" cy="7467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934200" y="55626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Afferents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010400" y="59436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Efferents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6324600" y="6172200"/>
            <a:ext cx="5334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>
            <a:stCxn id="75" idx="1"/>
          </p:cNvCxnSpPr>
          <p:nvPr/>
        </p:nvCxnSpPr>
        <p:spPr>
          <a:xfrm flipH="1">
            <a:off x="6248400" y="5747266"/>
            <a:ext cx="6858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0056" y="228600"/>
            <a:ext cx="85332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PALEOSTRIATUM (GLOBUS PALLIDUS)</a:t>
            </a:r>
          </a:p>
          <a:p>
            <a:pPr algn="ctr"/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“The output portion of corpus striatum: </a:t>
            </a:r>
          </a:p>
          <a:p>
            <a:pPr algn="ctr"/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medial segment of G.P. + Pars </a:t>
            </a:r>
            <a:r>
              <a:rPr lang="en-US" sz="28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Reticulata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S.N.”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6324600" y="2590800"/>
            <a:ext cx="2438400" cy="167640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Thalamus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(Ventral lateral, Ventral anterior,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centromedian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hord 14"/>
          <p:cNvSpPr/>
          <p:nvPr/>
        </p:nvSpPr>
        <p:spPr>
          <a:xfrm>
            <a:off x="1219200" y="2971800"/>
            <a:ext cx="1676400" cy="1295400"/>
          </a:xfrm>
          <a:prstGeom prst="chord">
            <a:avLst>
              <a:gd name="adj1" fmla="val 3141835"/>
              <a:gd name="adj2" fmla="val 188867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Striatum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rapezoid 16"/>
          <p:cNvSpPr/>
          <p:nvPr/>
        </p:nvSpPr>
        <p:spPr>
          <a:xfrm>
            <a:off x="2895600" y="3124200"/>
            <a:ext cx="1371600" cy="1143000"/>
          </a:xfrm>
          <a:prstGeom prst="trapezoi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G.P.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segment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rapezoid 17"/>
          <p:cNvSpPr/>
          <p:nvPr/>
        </p:nvSpPr>
        <p:spPr>
          <a:xfrm>
            <a:off x="4419600" y="3124200"/>
            <a:ext cx="1447800" cy="1143000"/>
          </a:xfrm>
          <a:prstGeom prst="trapezoid">
            <a:avLst>
              <a:gd name="adj" fmla="val 280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G.P.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segment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lowchart: Terminator 20"/>
          <p:cNvSpPr/>
          <p:nvPr/>
        </p:nvSpPr>
        <p:spPr>
          <a:xfrm>
            <a:off x="7010400" y="5638800"/>
            <a:ext cx="1295400" cy="4541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reticulata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5" name="Straight Arrow Connector 64"/>
          <p:cNvCxnSpPr>
            <a:stCxn id="15" idx="1"/>
          </p:cNvCxnSpPr>
          <p:nvPr/>
        </p:nvCxnSpPr>
        <p:spPr>
          <a:xfrm rot="16200000" flipH="1">
            <a:off x="3522282" y="2150682"/>
            <a:ext cx="171083" cy="20807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5" idx="2"/>
            <a:endCxn id="17" idx="1"/>
          </p:cNvCxnSpPr>
          <p:nvPr/>
        </p:nvCxnSpPr>
        <p:spPr>
          <a:xfrm>
            <a:off x="2526951" y="3640715"/>
            <a:ext cx="511524" cy="5498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629400" y="60960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Substantia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Nigra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143000" y="55626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Afferents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9" name="Straight Arrow Connector 78"/>
          <p:cNvCxnSpPr>
            <a:endCxn id="75" idx="1"/>
          </p:cNvCxnSpPr>
          <p:nvPr/>
        </p:nvCxnSpPr>
        <p:spPr>
          <a:xfrm flipV="1">
            <a:off x="533400" y="5747266"/>
            <a:ext cx="609600" cy="4393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219200" y="60198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Efferents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505200" y="4953000"/>
            <a:ext cx="1981200" cy="685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Subthalamic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Nucleus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8" name="Straight Arrow Connector 37"/>
          <p:cNvCxnSpPr>
            <a:stCxn id="24" idx="1"/>
          </p:cNvCxnSpPr>
          <p:nvPr/>
        </p:nvCxnSpPr>
        <p:spPr>
          <a:xfrm rot="16200000" flipV="1">
            <a:off x="3104754" y="4362847"/>
            <a:ext cx="786233" cy="5949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7" idx="2"/>
          </p:cNvCxnSpPr>
          <p:nvPr/>
        </p:nvCxnSpPr>
        <p:spPr>
          <a:xfrm rot="16200000" flipH="1">
            <a:off x="3467100" y="4381500"/>
            <a:ext cx="685800" cy="4572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18" idx="2"/>
          </p:cNvCxnSpPr>
          <p:nvPr/>
        </p:nvCxnSpPr>
        <p:spPr>
          <a:xfrm rot="5400000" flipH="1" flipV="1">
            <a:off x="4667250" y="4476750"/>
            <a:ext cx="685800" cy="2667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8" idx="3"/>
          </p:cNvCxnSpPr>
          <p:nvPr/>
        </p:nvCxnSpPr>
        <p:spPr>
          <a:xfrm flipV="1">
            <a:off x="5706940" y="3657600"/>
            <a:ext cx="617660" cy="381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791200" y="4038600"/>
            <a:ext cx="5334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1" idx="0"/>
          </p:cNvCxnSpPr>
          <p:nvPr/>
        </p:nvCxnSpPr>
        <p:spPr>
          <a:xfrm rot="5400000" flipH="1" flipV="1">
            <a:off x="7029450" y="4972050"/>
            <a:ext cx="1295400" cy="381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3304540" y="4472940"/>
            <a:ext cx="759460" cy="248920"/>
          </a:xfrm>
          <a:custGeom>
            <a:avLst/>
            <a:gdLst>
              <a:gd name="connsiteX0" fmla="*/ 642620 w 759460"/>
              <a:gd name="connsiteY0" fmla="*/ 7620 h 248920"/>
              <a:gd name="connsiteX1" fmla="*/ 2540 w 759460"/>
              <a:gd name="connsiteY1" fmla="*/ 220980 h 248920"/>
              <a:gd name="connsiteX2" fmla="*/ 657860 w 759460"/>
              <a:gd name="connsiteY2" fmla="*/ 175260 h 248920"/>
              <a:gd name="connsiteX3" fmla="*/ 642620 w 759460"/>
              <a:gd name="connsiteY3" fmla="*/ 7620 h 24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9460" h="248920">
                <a:moveTo>
                  <a:pt x="642620" y="7620"/>
                </a:moveTo>
                <a:cubicBezTo>
                  <a:pt x="533400" y="15240"/>
                  <a:pt x="0" y="193040"/>
                  <a:pt x="2540" y="220980"/>
                </a:cubicBezTo>
                <a:cubicBezTo>
                  <a:pt x="5080" y="248920"/>
                  <a:pt x="556260" y="208280"/>
                  <a:pt x="657860" y="175260"/>
                </a:cubicBezTo>
                <a:cubicBezTo>
                  <a:pt x="759460" y="142240"/>
                  <a:pt x="751840" y="0"/>
                  <a:pt x="642620" y="762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rot="10800000">
            <a:off x="2362200" y="4724400"/>
            <a:ext cx="838200" cy="1588"/>
          </a:xfrm>
          <a:prstGeom prst="straightConnector1">
            <a:avLst/>
          </a:prstGeom>
          <a:ln>
            <a:solidFill>
              <a:srgbClr val="0070C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28600" y="4495800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Subthalamic</a:t>
            </a:r>
            <a:r>
              <a:rPr lang="en-US" dirty="0" smtClean="0"/>
              <a:t> fasciculus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5562600" y="3352800"/>
            <a:ext cx="6858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 flipH="1" flipV="1">
            <a:off x="6744494" y="4991100"/>
            <a:ext cx="1294606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63"/>
          <p:cNvSpPr/>
          <p:nvPr/>
        </p:nvSpPr>
        <p:spPr>
          <a:xfrm>
            <a:off x="5867400" y="3048000"/>
            <a:ext cx="109220" cy="1104900"/>
          </a:xfrm>
          <a:custGeom>
            <a:avLst/>
            <a:gdLst>
              <a:gd name="connsiteX0" fmla="*/ 12700 w 91440"/>
              <a:gd name="connsiteY0" fmla="*/ 144780 h 1066800"/>
              <a:gd name="connsiteX1" fmla="*/ 12700 w 91440"/>
              <a:gd name="connsiteY1" fmla="*/ 1059180 h 1066800"/>
              <a:gd name="connsiteX2" fmla="*/ 88900 w 91440"/>
              <a:gd name="connsiteY2" fmla="*/ 190500 h 1066800"/>
              <a:gd name="connsiteX3" fmla="*/ 12700 w 91440"/>
              <a:gd name="connsiteY3" fmla="*/ 14478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" h="1066800">
                <a:moveTo>
                  <a:pt x="12700" y="144780"/>
                </a:moveTo>
                <a:cubicBezTo>
                  <a:pt x="0" y="289560"/>
                  <a:pt x="0" y="1051560"/>
                  <a:pt x="12700" y="1059180"/>
                </a:cubicBezTo>
                <a:cubicBezTo>
                  <a:pt x="25400" y="1066800"/>
                  <a:pt x="91440" y="337820"/>
                  <a:pt x="88900" y="190500"/>
                </a:cubicBezTo>
                <a:cubicBezTo>
                  <a:pt x="86360" y="43180"/>
                  <a:pt x="25400" y="0"/>
                  <a:pt x="12700" y="14478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 rot="16200000" flipV="1">
            <a:off x="5334000" y="2514600"/>
            <a:ext cx="685800" cy="381000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105400" y="2057400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Thalamic fasciculus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33400" y="6204466"/>
            <a:ext cx="6096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1" grpId="0" animBg="1"/>
      <p:bldP spid="70" grpId="0"/>
      <p:bldP spid="24" grpId="0" animBg="1"/>
      <p:bldP spid="51" grpId="0" animBg="1"/>
      <p:bldP spid="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CORPUS STRIATUM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</a:b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Function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The corpus striatum assists in regulation of voluntary movement and learning of motor </a:t>
            </a:r>
            <a:r>
              <a:rPr lang="en-US" sz="28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skills as they: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Facilitate behavior and movement that are required and appropriate.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nhibit unwanted or inappropriate movement.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endParaRPr lang="en-US" sz="2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Dysfunction</a:t>
            </a:r>
            <a:endParaRPr lang="en-US" dirty="0">
              <a:solidFill>
                <a:srgbClr val="FF0000"/>
              </a:solidFill>
              <a:latin typeface="Showcard Gothi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89567"/>
            <a:ext cx="4343399" cy="4572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Its dysfunction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does NOT cause: 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paralysis, sensory loss or ataxia</a:t>
            </a:r>
          </a:p>
          <a:p>
            <a:r>
              <a:rPr lang="en-US" sz="2600" b="1" dirty="0" smtClean="0">
                <a:solidFill>
                  <a:srgbClr val="7456E0"/>
                </a:solidFill>
                <a:latin typeface="Arial" pitchFamily="34" charset="0"/>
                <a:cs typeface="Arial" pitchFamily="34" charset="0"/>
              </a:rPr>
              <a:t>It leads </a:t>
            </a:r>
            <a:r>
              <a:rPr lang="en-US" sz="2600" b="1" dirty="0">
                <a:solidFill>
                  <a:srgbClr val="7456E0"/>
                </a:solidFill>
                <a:latin typeface="Arial" pitchFamily="34" charset="0"/>
                <a:cs typeface="Arial" pitchFamily="34" charset="0"/>
              </a:rPr>
              <a:t>to:</a:t>
            </a:r>
          </a:p>
          <a:p>
            <a:pPr marL="971550" lvl="1" indent="-514350">
              <a:buFont typeface="Calibri" pitchFamily="34" charset="0"/>
              <a:buAutoNum type="romanUcPeriod"/>
            </a:pPr>
            <a:r>
              <a:rPr lang="en-US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Abnormal motor control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emergence of abnormal, involuntary movements (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dyskinesias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971550" lvl="1" indent="-514350">
              <a:buFont typeface="Calibri" pitchFamily="34" charset="0"/>
              <a:buAutoNum type="romanUcPeriod"/>
            </a:pPr>
            <a:r>
              <a:rPr lang="en-US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Alteration in muscle tone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hypertonia/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hypotonia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C:\Users\galmadani\Desktop\3186953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600200"/>
            <a:ext cx="452845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866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49275"/>
          </a:xfrm>
        </p:spPr>
        <p:txBody>
          <a:bodyPr/>
          <a:lstStyle/>
          <a:p>
            <a:pPr eaLnBrk="1" hangingPunct="1"/>
            <a:r>
              <a:rPr lang="en-US" altLang="en-US" sz="3200" b="1" smtClean="0"/>
              <a:t>Connection Of Corpus Striatum</a:t>
            </a:r>
            <a:r>
              <a:rPr lang="en-US" altLang="en-US" sz="3200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9144000" cy="64531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100" b="1" smtClean="0">
                <a:solidFill>
                  <a:srgbClr val="FF0000"/>
                </a:solidFill>
              </a:rPr>
              <a:t>  Afferent Fibers ( Input):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b="1" u="sng" smtClean="0"/>
              <a:t>I- Corticostriate</a:t>
            </a:r>
            <a:r>
              <a:rPr lang="en-US" altLang="en-US" sz="2500" smtClean="0"/>
              <a:t> Fibers: From all parts of cerebral cortex (mostly from sensory- motor cortex) axons pass to </a:t>
            </a:r>
            <a:r>
              <a:rPr lang="en-US" altLang="en-US" sz="2500" smtClean="0">
                <a:solidFill>
                  <a:schemeClr val="tx2"/>
                </a:solidFill>
              </a:rPr>
              <a:t>caudate nucleus and putamen.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smtClean="0">
                <a:solidFill>
                  <a:srgbClr val="FF0000"/>
                </a:solidFill>
              </a:rPr>
              <a:t>Glutamate</a:t>
            </a:r>
            <a:r>
              <a:rPr lang="en-US" altLang="en-US" sz="2500" smtClean="0"/>
              <a:t> is the neurotransmitter of this fibers.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b="1" u="sng" smtClean="0"/>
              <a:t>II-Thalamostriate Fibers </a:t>
            </a:r>
            <a:r>
              <a:rPr lang="en-US" altLang="en-US" sz="2500" smtClean="0"/>
              <a:t>: From intralaminar nuclei of thalamus axons pass to caudate nucleus and putamen.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b="1" u="sng" smtClean="0"/>
              <a:t>III- Nigrostriate Fibers :</a:t>
            </a:r>
            <a:r>
              <a:rPr lang="en-US" altLang="en-US" sz="2500" smtClean="0"/>
              <a:t> Axons from Substantia nigra of midbrain pass to caudate nucleus and putamen.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smtClean="0"/>
              <a:t>Neurotransmitter is </a:t>
            </a:r>
            <a:r>
              <a:rPr lang="en-US" altLang="en-US" sz="2500" smtClean="0">
                <a:solidFill>
                  <a:srgbClr val="FF0000"/>
                </a:solidFill>
              </a:rPr>
              <a:t>Dopamine.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500" b="1" u="sng" smtClean="0"/>
              <a:t>IV_Brain stem Strial</a:t>
            </a:r>
            <a:r>
              <a:rPr lang="en-US" altLang="en-US" sz="2500" smtClean="0"/>
              <a:t> F</a:t>
            </a:r>
            <a:r>
              <a:rPr lang="en-US" altLang="en-US" sz="2500" b="1" u="sng" smtClean="0"/>
              <a:t>ibers </a:t>
            </a:r>
            <a:r>
              <a:rPr lang="en-US" altLang="en-US" sz="2500" smtClean="0"/>
              <a:t>: Ascending fibers from brain stem end in caudate nucleus &amp; putamen.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smtClean="0"/>
              <a:t>Serotonin is the </a:t>
            </a:r>
            <a:r>
              <a:rPr lang="en-US" altLang="en-US" sz="2500" smtClean="0">
                <a:solidFill>
                  <a:srgbClr val="FF0000"/>
                </a:solidFill>
              </a:rPr>
              <a:t>neurotransmitter.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smtClean="0">
                <a:solidFill>
                  <a:srgbClr val="FF0000"/>
                </a:solidFill>
              </a:rPr>
              <a:t> </a:t>
            </a:r>
            <a:r>
              <a:rPr lang="en-US" altLang="en-US" sz="2500" u="sng" smtClean="0"/>
              <a:t>It is believed that the last 2 groups are inhibitory in function</a:t>
            </a:r>
            <a:endParaRPr lang="en-US" altLang="en-US" sz="2500" u="sng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500" u="sng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34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85750"/>
            <a:ext cx="8893175" cy="623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u="sng" smtClean="0"/>
              <a:t>Efferent fibers (Output):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1-Striatopallidal fibers: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These fibers pass from corpus striatum (caudate nucleus &amp; putamen) to globus pallidus.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Gamma-aminobutyric acid (GABA) is the neurotransmitter.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2-Striatonigral fibers: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These fibers pass from caudate nucleus &amp; putamen to Substantia nigra.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Some fibers use GABA as a neurotransmitter, and others use substance p.</a:t>
            </a:r>
          </a:p>
        </p:txBody>
      </p:sp>
    </p:spTree>
    <p:extLst>
      <p:ext uri="{BB962C8B-B14F-4D97-AF65-F5344CB8AC3E}">
        <p14:creationId xmlns:p14="http://schemas.microsoft.com/office/powerpoint/2010/main" val="102881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95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At the end of the lecture, the student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Define “basal ganglia” and enumerate its components.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Enumerate parts of “Corpus Striatum” and their important relations.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Describe the structure of Caudate and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Putamen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Globus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Pallidus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nuclei.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Differentiate between striatum &amp;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paleostriatum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 term of connections.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State briefly functions &amp; dysfunctions of Corpus Striatum.</a:t>
            </a:r>
          </a:p>
          <a:p>
            <a:pPr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3300413" y="2643188"/>
            <a:ext cx="25542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b="1" smtClean="0">
                <a:solidFill>
                  <a:srgbClr val="000000"/>
                </a:solidFill>
                <a:latin typeface="Arial" panose="020B0604020202020204" pitchFamily="34" charset="0"/>
              </a:rPr>
              <a:t>FUNCTIONS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838200" y="3581400"/>
            <a:ext cx="7086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400" b="1" smtClean="0">
                <a:solidFill>
                  <a:srgbClr val="000000"/>
                </a:solidFill>
                <a:latin typeface="Arial" panose="020B0604020202020204" pitchFamily="34" charset="0"/>
              </a:rPr>
              <a:t>Control of movements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400" b="1" smtClean="0">
                <a:solidFill>
                  <a:srgbClr val="000000"/>
                </a:solidFill>
                <a:latin typeface="Arial" panose="020B0604020202020204" pitchFamily="34" charset="0"/>
              </a:rPr>
              <a:t>Planning and programming of movements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400" b="1" smtClean="0">
                <a:solidFill>
                  <a:srgbClr val="000000"/>
                </a:solidFill>
                <a:latin typeface="Arial" panose="020B0604020202020204" pitchFamily="34" charset="0"/>
              </a:rPr>
              <a:t>Cognition</a:t>
            </a:r>
          </a:p>
        </p:txBody>
      </p:sp>
      <p:sp>
        <p:nvSpPr>
          <p:cNvPr id="19460" name="Freeform 6"/>
          <p:cNvSpPr>
            <a:spLocks/>
          </p:cNvSpPr>
          <p:nvPr/>
        </p:nvSpPr>
        <p:spPr bwMode="auto">
          <a:xfrm>
            <a:off x="1676400" y="1371600"/>
            <a:ext cx="5867400" cy="1219200"/>
          </a:xfrm>
          <a:custGeom>
            <a:avLst/>
            <a:gdLst>
              <a:gd name="T0" fmla="*/ 2147483646 w 5520"/>
              <a:gd name="T1" fmla="*/ 2147483646 h 768"/>
              <a:gd name="T2" fmla="*/ 2147483646 w 5520"/>
              <a:gd name="T3" fmla="*/ 2147483646 h 768"/>
              <a:gd name="T4" fmla="*/ 2147483646 w 5520"/>
              <a:gd name="T5" fmla="*/ 2147483646 h 768"/>
              <a:gd name="T6" fmla="*/ 2147483646 w 5520"/>
              <a:gd name="T7" fmla="*/ 2147483646 h 768"/>
              <a:gd name="T8" fmla="*/ 2147483646 w 5520"/>
              <a:gd name="T9" fmla="*/ 2147483646 h 768"/>
              <a:gd name="T10" fmla="*/ 2147483646 w 5520"/>
              <a:gd name="T11" fmla="*/ 2147483646 h 768"/>
              <a:gd name="T12" fmla="*/ 2147483646 w 5520"/>
              <a:gd name="T13" fmla="*/ 2147483646 h 768"/>
              <a:gd name="T14" fmla="*/ 2147483646 w 5520"/>
              <a:gd name="T15" fmla="*/ 2147483646 h 768"/>
              <a:gd name="T16" fmla="*/ 2147483646 w 5520"/>
              <a:gd name="T17" fmla="*/ 2147483646 h 768"/>
              <a:gd name="T18" fmla="*/ 2147483646 w 5520"/>
              <a:gd name="T19" fmla="*/ 2147483646 h 768"/>
              <a:gd name="T20" fmla="*/ 2147483646 w 5520"/>
              <a:gd name="T21" fmla="*/ 2147483646 h 768"/>
              <a:gd name="T22" fmla="*/ 2147483646 w 5520"/>
              <a:gd name="T23" fmla="*/ 2147483646 h 768"/>
              <a:gd name="T24" fmla="*/ 2147483646 w 5520"/>
              <a:gd name="T25" fmla="*/ 2147483646 h 768"/>
              <a:gd name="T26" fmla="*/ 2147483646 w 5520"/>
              <a:gd name="T27" fmla="*/ 2147483646 h 768"/>
              <a:gd name="T28" fmla="*/ 2147483646 w 5520"/>
              <a:gd name="T29" fmla="*/ 2147483646 h 768"/>
              <a:gd name="T30" fmla="*/ 2147483646 w 5520"/>
              <a:gd name="T31" fmla="*/ 2147483646 h 768"/>
              <a:gd name="T32" fmla="*/ 2147483646 w 5520"/>
              <a:gd name="T33" fmla="*/ 2147483646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1828800" y="1676400"/>
            <a:ext cx="548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 b="1" smtClean="0">
                <a:solidFill>
                  <a:srgbClr val="660066"/>
                </a:solidFill>
                <a:latin typeface="Arial" panose="020B0604020202020204" pitchFamily="34" charset="0"/>
              </a:rPr>
              <a:t>BASAL GANGLIA</a:t>
            </a:r>
          </a:p>
        </p:txBody>
      </p:sp>
    </p:spTree>
    <p:extLst>
      <p:ext uri="{BB962C8B-B14F-4D97-AF65-F5344CB8AC3E}">
        <p14:creationId xmlns:p14="http://schemas.microsoft.com/office/powerpoint/2010/main" val="38162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1625"/>
            <a:ext cx="8683625" cy="606425"/>
          </a:xfrm>
        </p:spPr>
        <p:txBody>
          <a:bodyPr/>
          <a:lstStyle/>
          <a:p>
            <a:pPr algn="ctr" eaLnBrk="1" hangingPunct="1"/>
            <a:r>
              <a:rPr lang="en-US" altLang="en-US" sz="3200" b="1" smtClean="0"/>
              <a:t> Introduction to function of basal Nuclei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324975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mtClean="0"/>
              <a:t>Basically the activity of basal nuclei begins by information received from sensory cortex, thalamus, substantia nigra, and red nucleus, according to thoughts of mind.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These information is integrated within corpus striatum and channeled within globus pallidus and outflow back to motor areas of cerebral cortex, and other motor areas in brain stem.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Thus the basal nuclei can control muscular movement through its effect on cerebral cortex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So basal nuclei assist in regulation of voluntary movement and learning of motor skills.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4067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8676" name="Picture 4" descr="mr31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7777163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21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6669087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Functions of basal ganglia:</a:t>
            </a:r>
          </a:p>
          <a:p>
            <a:pPr eaLnBrk="1" hangingPunct="1"/>
            <a:r>
              <a:rPr lang="en-US" altLang="en-US" smtClean="0"/>
              <a:t>1- </a:t>
            </a:r>
            <a:r>
              <a:rPr lang="en-US" altLang="en-US" u="sng" smtClean="0">
                <a:solidFill>
                  <a:srgbClr val="FF0000"/>
                </a:solidFill>
              </a:rPr>
              <a:t>Design of plans,</a:t>
            </a:r>
            <a:r>
              <a:rPr lang="en-US" altLang="en-US" u="sng" smtClean="0"/>
              <a:t> which convert thoughts</a:t>
            </a:r>
            <a:r>
              <a:rPr lang="en-US" altLang="en-US" smtClean="0"/>
              <a:t> </a:t>
            </a:r>
            <a:r>
              <a:rPr lang="en-US" altLang="en-US" u="sng" smtClean="0"/>
              <a:t>and ideas into motor actions:</a:t>
            </a:r>
            <a:r>
              <a:rPr lang="en-US" altLang="en-US" smtClean="0"/>
              <a:t> to produce a coordinated organized purposeful movement.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    e.g. dressing.</a:t>
            </a:r>
          </a:p>
          <a:p>
            <a:pPr eaLnBrk="1" hangingPunct="1"/>
            <a:r>
              <a:rPr lang="en-US" altLang="en-US" u="sng" smtClean="0"/>
              <a:t>Determining the timing and scale of</a:t>
            </a:r>
            <a:r>
              <a:rPr lang="en-US" altLang="en-US" smtClean="0"/>
              <a:t> </a:t>
            </a:r>
            <a:r>
              <a:rPr lang="en-US" altLang="en-US" u="sng" smtClean="0"/>
              <a:t>movement:</a:t>
            </a:r>
            <a:r>
              <a:rPr lang="en-US" altLang="en-US" smtClean="0"/>
              <a:t> to what extent the movement will be fast, and how long it will last. </a:t>
            </a:r>
          </a:p>
          <a:p>
            <a:pPr eaLnBrk="1" hangingPunct="1"/>
            <a:r>
              <a:rPr lang="en-US" altLang="en-US" u="sng" smtClean="0"/>
              <a:t>Storage of motor programs of familiar motor actions</a:t>
            </a:r>
            <a:r>
              <a:rPr lang="en-US" altLang="en-US" smtClean="0"/>
              <a:t>: e.g. signature.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3676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8072438" cy="1071563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Parkinsonism</a:t>
            </a:r>
            <a:br>
              <a:rPr lang="en-US" sz="4000" b="1" dirty="0" smtClean="0"/>
            </a:br>
            <a:r>
              <a:rPr lang="en-US" sz="3200" b="1" dirty="0" smtClean="0">
                <a:solidFill>
                  <a:srgbClr val="FF0000"/>
                </a:solidFill>
              </a:rPr>
              <a:t>Parkinson’s disease, paralysis </a:t>
            </a:r>
            <a:r>
              <a:rPr lang="en-US" sz="3200" b="1" dirty="0" err="1" smtClean="0">
                <a:solidFill>
                  <a:srgbClr val="FF0000"/>
                </a:solidFill>
              </a:rPr>
              <a:t>Agitans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571625"/>
            <a:ext cx="8072437" cy="5072063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u="sng" smtClean="0">
                <a:solidFill>
                  <a:srgbClr val="FF0000"/>
                </a:solidFill>
              </a:rPr>
              <a:t>Lesion:</a:t>
            </a:r>
            <a:r>
              <a:rPr lang="en-US" altLang="en-US" sz="2400" u="sng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Neuronal degeneration in substantia nigra leading to reduction of dopamine within corpus striatum</a:t>
            </a:r>
            <a:r>
              <a:rPr lang="en-US" altLang="en-US" sz="240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u="sng" smtClean="0">
                <a:solidFill>
                  <a:srgbClr val="FF0000"/>
                </a:solidFill>
              </a:rPr>
              <a:t>Features:</a:t>
            </a:r>
            <a:r>
              <a:rPr lang="en-US" altLang="en-US" sz="240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smtClean="0"/>
              <a:t>1- </a:t>
            </a:r>
            <a:r>
              <a:rPr lang="en-US" altLang="en-US" sz="2400" b="1" smtClean="0"/>
              <a:t>Tremors: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smtClean="0"/>
              <a:t>    </a:t>
            </a:r>
            <a:r>
              <a:rPr lang="en-US" altLang="en-US" sz="2000" smtClean="0"/>
              <a:t>Pill-rolling, involuntary, rhythmic, oscillating movements. It occurs during waking time during rest, it is called static tremors.</a:t>
            </a:r>
            <a:endParaRPr lang="en-US" altLang="en-US" sz="24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smtClean="0"/>
              <a:t>2- </a:t>
            </a:r>
            <a:r>
              <a:rPr lang="en-US" altLang="en-US" sz="2400" b="1" smtClean="0"/>
              <a:t>Rigidity: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smtClean="0"/>
              <a:t>    </a:t>
            </a:r>
            <a:r>
              <a:rPr lang="en-US" altLang="en-US" sz="2000" smtClean="0"/>
              <a:t>It occurs in both flexors, and extensors, but more in flexors giving flexion attitude.   It is called lead pipe rigidity.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smtClean="0"/>
              <a:t>3- </a:t>
            </a:r>
            <a:r>
              <a:rPr lang="en-US" altLang="en-US" sz="2400" b="1" smtClean="0"/>
              <a:t>Akinesia: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smtClean="0"/>
              <a:t>    </a:t>
            </a:r>
            <a:r>
              <a:rPr lang="en-US" altLang="en-US" sz="2000" smtClean="0"/>
              <a:t>it means lack of movement; Absence of swinging arm during walking, mask face, low- volume slow monotonous speech, and shuffling gait.</a:t>
            </a: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114885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571500"/>
            <a:ext cx="3857625" cy="873125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   </a:t>
            </a:r>
            <a:r>
              <a:rPr lang="en-US" altLang="en-US" sz="4000" b="1" smtClean="0">
                <a:solidFill>
                  <a:srgbClr val="FF0000"/>
                </a:solidFill>
              </a:rPr>
              <a:t>Parkinsonism</a:t>
            </a:r>
          </a:p>
        </p:txBody>
      </p:sp>
      <p:pic>
        <p:nvPicPr>
          <p:cNvPr id="36868" name="Picture 4" descr="mr30_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0063"/>
            <a:ext cx="4143375" cy="5929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52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55"/>
          <p:cNvSpPr>
            <a:spLocks noChangeShapeType="1"/>
          </p:cNvSpPr>
          <p:nvPr/>
        </p:nvSpPr>
        <p:spPr bwMode="auto">
          <a:xfrm>
            <a:off x="381000" y="1295400"/>
            <a:ext cx="83058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699" name="Freeform 56"/>
          <p:cNvSpPr>
            <a:spLocks/>
          </p:cNvSpPr>
          <p:nvPr/>
        </p:nvSpPr>
        <p:spPr bwMode="auto">
          <a:xfrm>
            <a:off x="457200" y="0"/>
            <a:ext cx="7924800" cy="1219200"/>
          </a:xfrm>
          <a:custGeom>
            <a:avLst/>
            <a:gdLst>
              <a:gd name="T0" fmla="*/ 2147483646 w 5520"/>
              <a:gd name="T1" fmla="*/ 2147483646 h 768"/>
              <a:gd name="T2" fmla="*/ 2147483646 w 5520"/>
              <a:gd name="T3" fmla="*/ 2147483646 h 768"/>
              <a:gd name="T4" fmla="*/ 2147483646 w 5520"/>
              <a:gd name="T5" fmla="*/ 2147483646 h 768"/>
              <a:gd name="T6" fmla="*/ 2147483646 w 5520"/>
              <a:gd name="T7" fmla="*/ 2147483646 h 768"/>
              <a:gd name="T8" fmla="*/ 2147483646 w 5520"/>
              <a:gd name="T9" fmla="*/ 2147483646 h 768"/>
              <a:gd name="T10" fmla="*/ 2147483646 w 5520"/>
              <a:gd name="T11" fmla="*/ 2147483646 h 768"/>
              <a:gd name="T12" fmla="*/ 2147483646 w 5520"/>
              <a:gd name="T13" fmla="*/ 2147483646 h 768"/>
              <a:gd name="T14" fmla="*/ 2147483646 w 5520"/>
              <a:gd name="T15" fmla="*/ 2147483646 h 768"/>
              <a:gd name="T16" fmla="*/ 2147483646 w 5520"/>
              <a:gd name="T17" fmla="*/ 2147483646 h 768"/>
              <a:gd name="T18" fmla="*/ 2147483646 w 5520"/>
              <a:gd name="T19" fmla="*/ 2147483646 h 768"/>
              <a:gd name="T20" fmla="*/ 2147483646 w 5520"/>
              <a:gd name="T21" fmla="*/ 2147483646 h 768"/>
              <a:gd name="T22" fmla="*/ 2147483646 w 5520"/>
              <a:gd name="T23" fmla="*/ 2147483646 h 768"/>
              <a:gd name="T24" fmla="*/ 2147483646 w 5520"/>
              <a:gd name="T25" fmla="*/ 2147483646 h 768"/>
              <a:gd name="T26" fmla="*/ 2147483646 w 5520"/>
              <a:gd name="T27" fmla="*/ 2147483646 h 768"/>
              <a:gd name="T28" fmla="*/ 2147483646 w 5520"/>
              <a:gd name="T29" fmla="*/ 2147483646 h 768"/>
              <a:gd name="T30" fmla="*/ 2147483646 w 5520"/>
              <a:gd name="T31" fmla="*/ 2147483646 h 768"/>
              <a:gd name="T32" fmla="*/ 2147483646 w 5520"/>
              <a:gd name="T33" fmla="*/ 2147483646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700" name="Rectangle 20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noFill/>
        </p:spPr>
        <p:txBody>
          <a:bodyPr/>
          <a:lstStyle/>
          <a:p>
            <a:pPr eaLnBrk="1" hangingPunct="1"/>
            <a:r>
              <a:rPr lang="en-US" altLang="en-US" b="1" smtClean="0"/>
              <a:t>Parkinson’s Disease</a:t>
            </a:r>
          </a:p>
        </p:txBody>
      </p:sp>
      <p:sp>
        <p:nvSpPr>
          <p:cNvPr id="29701" name="Rectangle 58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6482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latin typeface="Arial" panose="020B0604020202020204" pitchFamily="34" charset="0"/>
              </a:rPr>
              <a:t>Described by James Parkinson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latin typeface="Arial" panose="020B0604020202020204" pitchFamily="34" charset="0"/>
              </a:rPr>
              <a:t>Degeneration of dopaminergic nigrostriatal neurons (60-80 %).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latin typeface="Arial" panose="020B0604020202020204" pitchFamily="34" charset="0"/>
              </a:rPr>
              <a:t>Methyl-Phenyl-Tetrahydro-Pyridine (MPTP).  The oxidant MPP+ is toxic to SN.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latin typeface="Arial" panose="020B0604020202020204" pitchFamily="34" charset="0"/>
              </a:rPr>
              <a:t>Four cardinal symptoms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Arial" panose="020B0604020202020204" pitchFamily="34" charset="0"/>
              </a:rPr>
              <a:t>Tremor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Arial" panose="020B0604020202020204" pitchFamily="34" charset="0"/>
              </a:rPr>
              <a:t>Rigidity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Arial" panose="020B0604020202020204" pitchFamily="34" charset="0"/>
              </a:rPr>
              <a:t>Akinesia &amp; Bradykinesia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Arial" panose="020B0604020202020204" pitchFamily="34" charset="0"/>
              </a:rPr>
              <a:t>Postural Changes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Arial" panose="020B0604020202020204" pitchFamily="34" charset="0"/>
              </a:rPr>
              <a:t>Speech Changes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36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Main Connections between Cortex, basal Nuclei, Thalamic Nuclei Brainstem &amp; Spinal Cord</a:t>
            </a:r>
          </a:p>
        </p:txBody>
      </p:sp>
      <p:pic>
        <p:nvPicPr>
          <p:cNvPr id="31747" name="Picture 4" descr="mso585C9"/>
          <p:cNvPicPr>
            <a:picLocks noChangeAspect="1" noChangeArrowheads="1"/>
          </p:cNvPicPr>
          <p:nvPr/>
        </p:nvPicPr>
        <p:blipFill>
          <a:blip r:embed="rId2" cstate="print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1" t="2383" r="8327" b="10919"/>
          <a:stretch>
            <a:fillRect/>
          </a:stretch>
        </p:blipFill>
        <p:spPr bwMode="auto">
          <a:xfrm>
            <a:off x="2484438" y="1557338"/>
            <a:ext cx="46863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21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>
                <a:solidFill>
                  <a:srgbClr val="008000"/>
                </a:solidFill>
              </a:rPr>
              <a:t>Huntington’s Disease</a:t>
            </a:r>
            <a:r>
              <a:rPr lang="en-US" altLang="en-US" sz="4000" smtClean="0"/>
              <a:t>: </a:t>
            </a:r>
            <a:r>
              <a:rPr lang="en-US" altLang="en-US" sz="3200" smtClean="0">
                <a:solidFill>
                  <a:srgbClr val="0000CC"/>
                </a:solidFill>
              </a:rPr>
              <a:t>degeneration of inhibitory pathway between corpus striatum &amp; S nigra</a:t>
            </a:r>
          </a:p>
        </p:txBody>
      </p:sp>
      <p:pic>
        <p:nvPicPr>
          <p:cNvPr id="32771" name="Picture 5" descr="mso30915"/>
          <p:cNvPicPr>
            <a:picLocks noChangeAspect="1" noChangeArrowheads="1"/>
          </p:cNvPicPr>
          <p:nvPr/>
        </p:nvPicPr>
        <p:blipFill>
          <a:blip r:embed="rId2" cstate="print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" t="2257" r="4900" b="9995"/>
          <a:stretch>
            <a:fillRect/>
          </a:stretch>
        </p:blipFill>
        <p:spPr bwMode="auto">
          <a:xfrm>
            <a:off x="1908175" y="1484313"/>
            <a:ext cx="5472113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33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>
                <a:solidFill>
                  <a:srgbClr val="008000"/>
                </a:solidFill>
              </a:rPr>
              <a:t>Parkinson’s Disease</a:t>
            </a:r>
            <a:r>
              <a:rPr lang="en-US" altLang="en-US" sz="4000" smtClean="0"/>
              <a:t>: </a:t>
            </a:r>
            <a:r>
              <a:rPr lang="en-US" altLang="en-US" smtClean="0"/>
              <a:t>degeneration of inhibitory pathways between S Nigra &amp; corpus striatum</a:t>
            </a:r>
          </a:p>
        </p:txBody>
      </p:sp>
      <p:pic>
        <p:nvPicPr>
          <p:cNvPr id="33795" name="Picture 4" descr="msoB5DB3"/>
          <p:cNvPicPr>
            <a:picLocks noChangeAspect="1" noChangeArrowheads="1"/>
          </p:cNvPicPr>
          <p:nvPr/>
        </p:nvPicPr>
        <p:blipFill>
          <a:blip r:embed="rId2" cstate="print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" t="7755" b="9851"/>
          <a:stretch>
            <a:fillRect/>
          </a:stretch>
        </p:blipFill>
        <p:spPr bwMode="auto">
          <a:xfrm>
            <a:off x="2051050" y="1700213"/>
            <a:ext cx="49688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75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BASAL GANGLIA (NUCLEI)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589567"/>
            <a:ext cx="4038600" cy="503983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3300" b="1" i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Group of nerve cells deeply situated in cerebral hemispheres</a:t>
            </a:r>
          </a:p>
          <a:p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Components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Caudate Nucleus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Lentiform</a:t>
            </a:r>
            <a:r>
              <a:rPr lang="en-US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Nucleus: </a:t>
            </a:r>
            <a:r>
              <a:rPr lang="en-US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divided into </a:t>
            </a:r>
            <a:r>
              <a:rPr lang="en-US" b="1" i="1" dirty="0" err="1" smtClean="0">
                <a:solidFill>
                  <a:srgbClr val="7456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Putamen</a:t>
            </a:r>
            <a:r>
              <a:rPr lang="en-US" b="1" i="1" dirty="0" smtClean="0">
                <a:solidFill>
                  <a:srgbClr val="7456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&amp; </a:t>
            </a:r>
            <a:r>
              <a:rPr lang="en-US" b="1" i="1" dirty="0" err="1" smtClean="0">
                <a:solidFill>
                  <a:srgbClr val="7456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Globus</a:t>
            </a:r>
            <a:r>
              <a:rPr lang="en-US" b="1" i="1" dirty="0" smtClean="0">
                <a:solidFill>
                  <a:srgbClr val="7456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b="1" i="1" dirty="0" err="1" smtClean="0">
                <a:solidFill>
                  <a:srgbClr val="7456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Pallidus</a:t>
            </a:r>
            <a:endParaRPr lang="en-US" b="1" i="1" dirty="0" smtClean="0">
              <a:solidFill>
                <a:srgbClr val="7456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Amygdaloid</a:t>
            </a:r>
            <a:r>
              <a:rPr lang="en-US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Nucleus</a:t>
            </a:r>
          </a:p>
          <a:p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Documents and Settings\user1\My Documents\My Pictures\BASAL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514600"/>
            <a:ext cx="4531336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19800" y="37338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477000" y="3886200"/>
            <a:ext cx="3048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0" y="2819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4648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AN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4419600" cy="49636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Caudate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nuclei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are functionally related to each other &amp; called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Corpus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Striatum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”: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Part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of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extrapyramidal motor system</a:t>
            </a:r>
            <a:r>
              <a:rPr lang="en-US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, principally involved in the control of posture and movements (primarily by inhibiting motor functions)</a:t>
            </a:r>
          </a:p>
          <a:p>
            <a:endParaRPr lang="en-US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user1\My Documents\My Pictures\BASAL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828800"/>
            <a:ext cx="3886200" cy="2744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876800" y="4800600"/>
            <a:ext cx="403027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Amygdaloid</a:t>
            </a:r>
            <a:r>
              <a:rPr lang="en-US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Nucleus </a:t>
            </a:r>
            <a:r>
              <a:rPr lang="en-US" sz="24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(part</a:t>
            </a:r>
          </a:p>
          <a:p>
            <a:r>
              <a:rPr lang="en-US" sz="24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o</a:t>
            </a:r>
            <a:r>
              <a:rPr lang="en-US" sz="24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f limbic system) is only</a:t>
            </a:r>
          </a:p>
          <a:p>
            <a:r>
              <a:rPr lang="en-US" sz="2400" b="1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</a:t>
            </a:r>
            <a:r>
              <a:rPr lang="en-US" sz="2400" b="1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mbryologically</a:t>
            </a:r>
            <a:r>
              <a:rPr lang="en-US" sz="24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related to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Corpus Striatum</a:t>
            </a:r>
            <a:endParaRPr lang="en-US" sz="2400" b="1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CORPUS STRIATUM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</a:b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(Nomenclature)</a:t>
            </a:r>
            <a:endParaRPr lang="en-US" sz="4000" dirty="0">
              <a:solidFill>
                <a:srgbClr val="C00000"/>
              </a:solidFill>
              <a:latin typeface="Showcard Gothic" pitchFamily="82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886200" cy="488743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Bands of grey matter pass from </a:t>
            </a:r>
            <a:r>
              <a:rPr lang="en-US" sz="3200" b="1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lentiform</a:t>
            </a:r>
            <a:r>
              <a:rPr lang="en-US" sz="3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nucleus across the internal capsule to the caudate nucleus, giving the striated appearance hence, the name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corpus striatum</a:t>
            </a:r>
            <a:r>
              <a:rPr lang="en-US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.  </a:t>
            </a:r>
          </a:p>
          <a:p>
            <a:endParaRPr lang="en-US" dirty="0"/>
          </a:p>
        </p:txBody>
      </p:sp>
      <p:pic>
        <p:nvPicPr>
          <p:cNvPr id="5" name="Picture 3" descr="C:\Documents and Settings\user1\My Documents\My Pictures\basal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3937" y="2057400"/>
            <a:ext cx="4500597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4800600" y="2743200"/>
            <a:ext cx="9144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Showcard Gothic" pitchFamily="82" charset="0"/>
              </a:rPr>
              <a:t>PARTS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89566"/>
            <a:ext cx="4495800" cy="52684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LENTIFORM NUCLEUS</a:t>
            </a:r>
            <a:endParaRPr lang="en-US" b="1" dirty="0" smtClean="0">
              <a:solidFill>
                <a:srgbClr val="7456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7456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SHAPE: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three sided, wedge-shaped mass of grey matter, with a convex outer surface and an apex which lies against the genu of the internal capsule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(G)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DIVISION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divided into </a:t>
            </a:r>
          </a:p>
          <a:p>
            <a:pPr marL="880110" lvl="1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Larger darker lateral portion called </a:t>
            </a:r>
            <a:r>
              <a:rPr lang="en-US" sz="2900" b="1" dirty="0" err="1" smtClean="0">
                <a:solidFill>
                  <a:srgbClr val="7456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Putamen</a:t>
            </a:r>
            <a:r>
              <a:rPr lang="en-US" sz="2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(P)</a:t>
            </a:r>
          </a:p>
          <a:p>
            <a:pPr marL="880110" lvl="1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Smaller, lighter medial portion called </a:t>
            </a:r>
            <a:r>
              <a:rPr lang="en-US" sz="29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Globus</a:t>
            </a:r>
            <a:r>
              <a:rPr lang="en-US" sz="29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Pallidus</a:t>
            </a:r>
            <a:r>
              <a:rPr lang="en-US" sz="29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(g)</a:t>
            </a:r>
          </a:p>
          <a:p>
            <a:endParaRPr lang="en-US" dirty="0"/>
          </a:p>
        </p:txBody>
      </p:sp>
      <p:pic>
        <p:nvPicPr>
          <p:cNvPr id="5" name="Content Placeholder 4" descr="C:\Documents and Settings\user1\My Documents\My Pictures\basal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62500" y="2514844"/>
            <a:ext cx="3886200" cy="2753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Documents and Settings\user1\My Documents\My Pictures\basal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850" y="4641715"/>
            <a:ext cx="2925993" cy="2216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flipV="1">
            <a:off x="6324600" y="3722132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6"/>
            <a:ext cx="4572000" cy="473503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Putamen</a:t>
            </a:r>
            <a:r>
              <a:rPr lang="en-US" sz="32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is more closely related to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Caudate nucleus</a:t>
            </a:r>
            <a:r>
              <a:rPr lang="en-US" sz="32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(regarding development, function &amp; connections) and together constitute the </a:t>
            </a:r>
            <a:r>
              <a:rPr lang="en-US" sz="3200" b="1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</a:t>
            </a:r>
            <a:r>
              <a:rPr lang="en-US" sz="32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eostriatum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or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Striatum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pPr>
              <a:defRPr/>
            </a:pPr>
            <a:r>
              <a:rPr 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Globus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</a:t>
            </a:r>
            <a:r>
              <a:rPr lang="en-US" sz="32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allidus</a:t>
            </a:r>
            <a:r>
              <a:rPr 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is the oldest part of corpus striatum and is called </a:t>
            </a:r>
            <a:r>
              <a:rPr lang="en-US" sz="3200" b="1" dirty="0" err="1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P</a:t>
            </a:r>
            <a:r>
              <a:rPr lang="en-US" sz="3200" b="1" dirty="0" err="1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aleostriatum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or  </a:t>
            </a:r>
            <a:r>
              <a:rPr lang="en-US" sz="3200" b="1" dirty="0" err="1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P</a:t>
            </a:r>
            <a:r>
              <a:rPr lang="en-US" sz="3200" b="1" dirty="0" err="1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allidum</a:t>
            </a:r>
            <a:endParaRPr lang="en-US" b="1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4" name="Picture 2" descr="C:\Documents and Settings\user1\My Documents\My Pictures\BASAL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45050" y="2502712"/>
            <a:ext cx="3886200" cy="2744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4953000" y="3886200"/>
            <a:ext cx="685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019800" y="3124200"/>
            <a:ext cx="3810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95800" y="3810000"/>
            <a:ext cx="19050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705600" y="3467100"/>
            <a:ext cx="609600" cy="4191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PUTAMEN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4343400" cy="52684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Separated from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globus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pallidus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by a thin sheath of nerve fibers,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ateral 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edullary 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amina</a:t>
            </a:r>
          </a:p>
          <a:p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white matter lateral to putamen is divided, by a sheath of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grey matter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u="sng" dirty="0" err="1" smtClean="0">
                <a:solidFill>
                  <a:srgbClr val="7456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Claustrum</a:t>
            </a:r>
            <a:r>
              <a:rPr lang="en-US" sz="2000" b="1" u="sng" dirty="0" smtClean="0">
                <a:solidFill>
                  <a:srgbClr val="7456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into two layers: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xternal capsule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(1)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between the putamen and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claustrum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xtreme capsule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(2)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between the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claustrum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the insula</a:t>
            </a:r>
          </a:p>
          <a:p>
            <a:endParaRPr lang="en-US" dirty="0"/>
          </a:p>
        </p:txBody>
      </p:sp>
      <p:pic>
        <p:nvPicPr>
          <p:cNvPr id="5" name="Content Placeholder 4" descr="C:\Documents and Settings\user1\My Documents\My Pictures\basal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0"/>
            <a:ext cx="4397594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4038600" y="2438400"/>
            <a:ext cx="1524000" cy="144780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14800" y="3429000"/>
            <a:ext cx="1143000" cy="53340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81600" y="4648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4572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381000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Insula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9372600" y="-2286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2"/>
          </p:cNvCxnSpPr>
          <p:nvPr/>
        </p:nvCxnSpPr>
        <p:spPr>
          <a:xfrm rot="16200000" flipH="1">
            <a:off x="4944275" y="3953674"/>
            <a:ext cx="104001" cy="3706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GLOBUS PALLIDUS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4419600" cy="496363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Consists of two divisions,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the Lateral &amp; the Medial segments</a:t>
            </a:r>
            <a:r>
              <a:rPr lang="en-US" sz="32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, separated by a thin sheath of nerve fibers,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the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edial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edullary lamina</a:t>
            </a:r>
            <a:r>
              <a:rPr lang="en-US" sz="32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The medial segment is similar, in terms of cytology and connections with the  </a:t>
            </a:r>
            <a:r>
              <a:rPr lang="en-US" sz="3200" b="1" dirty="0" smtClean="0">
                <a:solidFill>
                  <a:srgbClr val="B50B9D"/>
                </a:solidFill>
                <a:latin typeface="Aharoni" pitchFamily="2" charset="-79"/>
                <a:cs typeface="Aharoni" pitchFamily="2" charset="-79"/>
              </a:rPr>
              <a:t>pars </a:t>
            </a:r>
            <a:r>
              <a:rPr lang="en-US" sz="3200" b="1" dirty="0" err="1" smtClean="0">
                <a:solidFill>
                  <a:srgbClr val="B50B9D"/>
                </a:solidFill>
                <a:latin typeface="Aharoni" pitchFamily="2" charset="-79"/>
                <a:cs typeface="Aharoni" pitchFamily="2" charset="-79"/>
              </a:rPr>
              <a:t>reticulata</a:t>
            </a:r>
            <a:r>
              <a:rPr lang="en-US" sz="3200" b="1" dirty="0" smtClean="0">
                <a:solidFill>
                  <a:srgbClr val="B50B9D"/>
                </a:solidFill>
                <a:latin typeface="Aharoni" pitchFamily="2" charset="-79"/>
                <a:cs typeface="Aharoni" pitchFamily="2" charset="-79"/>
              </a:rPr>
              <a:t> of </a:t>
            </a:r>
            <a:r>
              <a:rPr lang="en-US" sz="3200" b="1" dirty="0" err="1" smtClean="0">
                <a:solidFill>
                  <a:srgbClr val="B50B9D"/>
                </a:solidFill>
                <a:latin typeface="Aharoni" pitchFamily="2" charset="-79"/>
                <a:cs typeface="Aharoni" pitchFamily="2" charset="-79"/>
              </a:rPr>
              <a:t>substantia</a:t>
            </a:r>
            <a:r>
              <a:rPr lang="en-US" sz="3200" b="1" dirty="0" smtClean="0">
                <a:solidFill>
                  <a:srgbClr val="B50B9D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dirty="0" err="1" smtClean="0">
                <a:solidFill>
                  <a:srgbClr val="B50B9D"/>
                </a:solidFill>
                <a:latin typeface="Aharoni" pitchFamily="2" charset="-79"/>
                <a:cs typeface="Aharoni" pitchFamily="2" charset="-79"/>
              </a:rPr>
              <a:t>nigra</a:t>
            </a:r>
            <a:endParaRPr lang="en-US" sz="3200" b="1" dirty="0" smtClean="0">
              <a:solidFill>
                <a:srgbClr val="B50B9D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 descr="C:\Documents and Settings\user1\My Documents\My Pictures\BASAL4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8733" y="2138533"/>
            <a:ext cx="4513431" cy="4033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</TotalTime>
  <Words>1122</Words>
  <Application>Microsoft Office PowerPoint</Application>
  <PresentationFormat>On-screen Show (4:3)</PresentationFormat>
  <Paragraphs>170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Median</vt:lpstr>
      <vt:lpstr>Eclipse</vt:lpstr>
      <vt:lpstr>BASAL GANGLIA</vt:lpstr>
      <vt:lpstr>OBJECTIVES</vt:lpstr>
      <vt:lpstr>BASAL GANGLIA (NUCLEI)</vt:lpstr>
      <vt:lpstr>PowerPoint Presentation</vt:lpstr>
      <vt:lpstr>CORPUS STRIATUM  (Nomenclature)</vt:lpstr>
      <vt:lpstr>PARTS</vt:lpstr>
      <vt:lpstr>PowerPoint Presentation</vt:lpstr>
      <vt:lpstr>PUTAMEN</vt:lpstr>
      <vt:lpstr>GLOBUS PALLIDUS</vt:lpstr>
      <vt:lpstr>PowerPoint Presentation</vt:lpstr>
      <vt:lpstr>CAUDATE NUCLEUS</vt:lpstr>
      <vt:lpstr>PowerPoint Presentation</vt:lpstr>
      <vt:lpstr>CORPUS STRIATUM  (Important relations)</vt:lpstr>
      <vt:lpstr>PowerPoint Presentation</vt:lpstr>
      <vt:lpstr>PowerPoint Presentation</vt:lpstr>
      <vt:lpstr>CORPUS STRIATUM Function</vt:lpstr>
      <vt:lpstr>Dysfunction</vt:lpstr>
      <vt:lpstr>Connection Of Corpus Striatum </vt:lpstr>
      <vt:lpstr>PowerPoint Presentation</vt:lpstr>
      <vt:lpstr>PowerPoint Presentation</vt:lpstr>
      <vt:lpstr> Introduction to function of basal Nuclei</vt:lpstr>
      <vt:lpstr>PowerPoint Presentation</vt:lpstr>
      <vt:lpstr>PowerPoint Presentation</vt:lpstr>
      <vt:lpstr> Parkinsonism Parkinson’s disease, paralysis Agitans</vt:lpstr>
      <vt:lpstr>   Parkinsonism</vt:lpstr>
      <vt:lpstr>Parkinson’s Disease</vt:lpstr>
      <vt:lpstr>Main Connections between Cortex, basal Nuclei, Thalamic Nuclei Brainstem &amp; Spinal Cord</vt:lpstr>
      <vt:lpstr>Huntington’s Disease: degeneration of inhibitory pathway between corpus striatum &amp; S nigra</vt:lpstr>
      <vt:lpstr>Parkinson’s Disease: degeneration of inhibitory pathways between S Nigra &amp; corpus striatum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BASAL GANGLIA</dc:title>
  <dc:creator>user1</dc:creator>
  <cp:lastModifiedBy>3422</cp:lastModifiedBy>
  <cp:revision>84</cp:revision>
  <dcterms:created xsi:type="dcterms:W3CDTF">2011-10-05T07:46:08Z</dcterms:created>
  <dcterms:modified xsi:type="dcterms:W3CDTF">2017-10-22T06:04:47Z</dcterms:modified>
</cp:coreProperties>
</file>