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303" r:id="rId4"/>
    <p:sldId id="300" r:id="rId5"/>
    <p:sldId id="333" r:id="rId6"/>
    <p:sldId id="305" r:id="rId7"/>
    <p:sldId id="306" r:id="rId8"/>
    <p:sldId id="307" r:id="rId9"/>
    <p:sldId id="309" r:id="rId10"/>
    <p:sldId id="313" r:id="rId11"/>
    <p:sldId id="314" r:id="rId12"/>
    <p:sldId id="311" r:id="rId13"/>
    <p:sldId id="315" r:id="rId14"/>
    <p:sldId id="316" r:id="rId15"/>
    <p:sldId id="325" r:id="rId16"/>
    <p:sldId id="319" r:id="rId17"/>
    <p:sldId id="320" r:id="rId18"/>
    <p:sldId id="321" r:id="rId19"/>
    <p:sldId id="322" r:id="rId20"/>
    <p:sldId id="324" r:id="rId21"/>
    <p:sldId id="332" r:id="rId22"/>
    <p:sldId id="327" r:id="rId23"/>
    <p:sldId id="330" r:id="rId24"/>
    <p:sldId id="33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05/01/1439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02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dirty="0" smtClean="0">
                <a:latin typeface="Algerian" pitchFamily="82" charset="0"/>
              </a:rPr>
              <a:t>1</a:t>
            </a:r>
            <a:r>
              <a:rPr lang="en-GB" sz="4800" b="1" dirty="0" smtClean="0">
                <a:latin typeface="Algerian" pitchFamily="82" charset="0"/>
              </a:rPr>
              <a:t>X-X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724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GB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Jamela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Elmedany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     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Essam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Eldin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Salama</a:t>
            </a:r>
            <a:endParaRPr lang="en-US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endParaRPr lang="ar-SA" sz="24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Glossopharyngeal</a:t>
            </a:r>
            <a:r>
              <a:rPr lang="en-US" sz="3600" b="1" dirty="0" smtClean="0">
                <a:solidFill>
                  <a:srgbClr val="C00000"/>
                </a:solidFill>
              </a:rPr>
              <a:t> nerve lesions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It produces: </a:t>
            </a:r>
          </a:p>
          <a:p>
            <a:r>
              <a:rPr lang="en-US" sz="2400" dirty="0" smtClean="0"/>
              <a:t>Difficulty of swallowing; </a:t>
            </a:r>
          </a:p>
          <a:p>
            <a:r>
              <a:rPr lang="en-US" sz="2400" dirty="0" smtClean="0"/>
              <a:t>Impairment of taste  sensation over the posterior one-third of the tongue ,palate and pharynx.</a:t>
            </a:r>
          </a:p>
          <a:p>
            <a:r>
              <a:rPr lang="en-US" sz="2400" dirty="0" smtClean="0"/>
              <a:t>Absent gag reflex. </a:t>
            </a:r>
          </a:p>
          <a:p>
            <a:r>
              <a:rPr lang="en-US" sz="2400" dirty="0" smtClean="0"/>
              <a:t>Dysfunction of the parotid gland.</a:t>
            </a:r>
          </a:p>
          <a:p>
            <a:endParaRPr lang="en-US" dirty="0"/>
          </a:p>
        </p:txBody>
      </p:sp>
      <p:pic>
        <p:nvPicPr>
          <p:cNvPr id="5" name="Picture 2" descr="C:\Documents and Settings\Jamila\Desktop\img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" t="13024" r="49057" b="8988"/>
          <a:stretch>
            <a:fillRect/>
          </a:stretch>
        </p:blipFill>
        <p:spPr bwMode="auto">
          <a:xfrm>
            <a:off x="5257800" y="1752600"/>
            <a:ext cx="31242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How to Test for 1x nerve Injury?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6482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Have the patient open the mouth and inspect the palatal arch on each side for asymmetry. </a:t>
            </a:r>
          </a:p>
          <a:p>
            <a:r>
              <a:rPr lang="en-US" dirty="0" smtClean="0"/>
              <a:t>Use a tongue blade to depress the base of the tongue gently if necessary. </a:t>
            </a:r>
          </a:p>
          <a:p>
            <a:r>
              <a:rPr lang="en-US" dirty="0" smtClean="0"/>
              <a:t>Ask the patient to say "</a:t>
            </a:r>
            <a:r>
              <a:rPr lang="en-US" b="1" dirty="0" err="1" smtClean="0"/>
              <a:t>ahhh</a:t>
            </a:r>
            <a:r>
              <a:rPr lang="en-US" dirty="0" smtClean="0"/>
              <a:t>" as long as possible. </a:t>
            </a:r>
          </a:p>
          <a:p>
            <a:r>
              <a:rPr lang="en-US" dirty="0" smtClean="0"/>
              <a:t>Observe the palatal arches as they contract and the soft palate as it swings up and back in order to close off the </a:t>
            </a:r>
            <a:r>
              <a:rPr lang="en-US" dirty="0" err="1" smtClean="0"/>
              <a:t>nasopharynx</a:t>
            </a:r>
            <a:r>
              <a:rPr lang="en-US" dirty="0" smtClean="0"/>
              <a:t> from the </a:t>
            </a:r>
            <a:r>
              <a:rPr lang="en-US" dirty="0" err="1" smtClean="0"/>
              <a:t>oropharynx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Normal palatal arches will constrict and elevate, and the uvula will remain in the midline as it is elevated. </a:t>
            </a:r>
          </a:p>
          <a:p>
            <a:r>
              <a:rPr lang="en-US" dirty="0" smtClean="0"/>
              <a:t>With paralysis there is no elevation or constriction of the affected side.</a:t>
            </a:r>
          </a:p>
          <a:p>
            <a:r>
              <a:rPr lang="en-US" dirty="0" smtClean="0"/>
              <a:t>warn the patient that you are going to test the gag reflex. Gently touch first one and then the other palatal arch with a tongue blade, waiting each time for gagging.</a:t>
            </a:r>
          </a:p>
          <a:p>
            <a:endParaRPr lang="en-US" dirty="0"/>
          </a:p>
        </p:txBody>
      </p:sp>
      <p:pic>
        <p:nvPicPr>
          <p:cNvPr id="5" name="Picture 6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4724400" y="2057400"/>
            <a:ext cx="4191000" cy="3276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Jamila\Desktop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SUMMARY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VAGUS (X) CRANIAL NERVE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600" b="1" dirty="0" smtClean="0"/>
              <a:t>It is a </a:t>
            </a:r>
            <a:r>
              <a:rPr lang="en-US" sz="2600" b="1" dirty="0" smtClean="0">
                <a:solidFill>
                  <a:srgbClr val="FF0000"/>
                </a:solidFill>
              </a:rPr>
              <a:t>Mixed</a:t>
            </a:r>
            <a:r>
              <a:rPr lang="en-US" sz="2600" b="1" dirty="0" smtClean="0"/>
              <a:t> nerve.</a:t>
            </a:r>
          </a:p>
          <a:p>
            <a:r>
              <a:rPr lang="en-US" sz="2600" dirty="0" smtClean="0"/>
              <a:t>Its name means </a:t>
            </a:r>
            <a:r>
              <a:rPr lang="en-US" sz="2600" b="1" u="sng" dirty="0" smtClean="0"/>
              <a:t>wandering</a:t>
            </a:r>
            <a:r>
              <a:rPr lang="en-US" sz="2600" dirty="0" smtClean="0"/>
              <a:t> (it goes all the way to the abdomen)</a:t>
            </a:r>
            <a:r>
              <a:rPr lang="en-US" sz="2600" b="1" dirty="0" smtClean="0"/>
              <a:t> </a:t>
            </a:r>
          </a:p>
          <a:p>
            <a:r>
              <a:rPr lang="en-US" sz="2600" dirty="0" smtClean="0"/>
              <a:t>So it is the longest and most widely  distributed cranial nerve.</a:t>
            </a:r>
          </a:p>
          <a:p>
            <a:r>
              <a:rPr lang="en-US" sz="2400" dirty="0" smtClean="0"/>
              <a:t>The principal role of 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is to provide parasympathetic supply to organs throughout the thorax and upper abdomen. </a:t>
            </a:r>
          </a:p>
          <a:p>
            <a:r>
              <a:rPr lang="en-US" sz="2400" dirty="0" smtClean="0"/>
              <a:t>It also gives sensory and motor supply to the pharynx and larynx.</a:t>
            </a:r>
            <a:endParaRPr lang="en-US" sz="2600" dirty="0" smtClean="0"/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228600" y="1600200"/>
            <a:ext cx="4343400" cy="481279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medulla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b="1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carotid sheath 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ganglion</a:t>
            </a:r>
            <a:r>
              <a:rPr lang="en-US" sz="2800" dirty="0" smtClean="0"/>
              <a:t>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ganglion</a:t>
            </a:r>
            <a:r>
              <a:rPr lang="en-US" sz="2800" dirty="0" smtClean="0"/>
              <a:t>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685800" y="4876800"/>
            <a:ext cx="2971800" cy="1981200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5" descr="Brain ste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2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3657600"/>
            <a:ext cx="4572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2578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562600"/>
            <a:ext cx="533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Course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runs down the neck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 </a:t>
            </a:r>
          </a:p>
          <a:p>
            <a:r>
              <a:rPr lang="en-US" sz="2400" dirty="0" smtClean="0"/>
              <a:t>The internal jugular vein lies behind it, and </a:t>
            </a:r>
          </a:p>
          <a:p>
            <a:r>
              <a:rPr lang="en-US" sz="2400" dirty="0" smtClean="0"/>
              <a:t>the internal and common carotid arteries are in front of it, all the way down to the superior thoracic aperture.</a:t>
            </a:r>
            <a:endParaRPr lang="en-US" sz="2400" dirty="0"/>
          </a:p>
        </p:txBody>
      </p:sp>
      <p:pic>
        <p:nvPicPr>
          <p:cNvPr id="5" name="Picture 2" descr="C:\Documents and Settings\Jamila\Desktop\Gray79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646" y="1600200"/>
            <a:ext cx="2234154" cy="5175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Right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in front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Left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between the left common carotid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arteries. </a:t>
            </a:r>
          </a:p>
        </p:txBody>
      </p:sp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2" cstate="print"/>
          <a:srcRect l="15623" t="39742" r="15161" b="29147"/>
          <a:stretch>
            <a:fillRect/>
          </a:stretch>
        </p:blipFill>
        <p:spPr bwMode="auto">
          <a:xfrm>
            <a:off x="4343400" y="1371600"/>
            <a:ext cx="4038600" cy="4267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87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Dorsal Nucleus of </a:t>
            </a:r>
            <a:r>
              <a:rPr lang="en-US" altLang="zh-CN" b="1" dirty="0" err="1" smtClean="0"/>
              <a:t>Vagus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synapses in parasympathetic ganglia, short postganglionic fibers innervate cardiac muscle, smooth muscles and glands of viscera.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Nucleus </a:t>
            </a:r>
            <a:r>
              <a:rPr lang="en-US" altLang="zh-CN" b="1" dirty="0" err="1" smtClean="0"/>
              <a:t>Ambiguus</a:t>
            </a:r>
            <a:r>
              <a:rPr lang="en-US" altLang="zh-CN" dirty="0" smtClean="0"/>
              <a:t>, to muscles of pharynx and larynx.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carry impulse from viscera in neck, thoracic and abdominal cavities to </a:t>
            </a:r>
            <a:r>
              <a:rPr lang="en-US" altLang="zh-CN" b="1" dirty="0" smtClean="0"/>
              <a:t>Nucleus of Solitary Tract.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sensation from auricle, external acoustic </a:t>
            </a:r>
            <a:r>
              <a:rPr lang="en-US" altLang="zh-CN" dirty="0" err="1" smtClean="0"/>
              <a:t>meatus</a:t>
            </a:r>
            <a:r>
              <a:rPr lang="en-US" altLang="zh-CN" dirty="0" smtClean="0"/>
              <a:t> and cerebral </a:t>
            </a:r>
            <a:r>
              <a:rPr lang="en-US" altLang="zh-CN" dirty="0" err="1" smtClean="0"/>
              <a:t>dura</a:t>
            </a:r>
            <a:r>
              <a:rPr lang="en-US" altLang="zh-CN" dirty="0" smtClean="0"/>
              <a:t> mater,  to </a:t>
            </a:r>
            <a:r>
              <a:rPr lang="en-US" altLang="zh-CN" b="1" dirty="0" smtClean="0"/>
              <a:t>Spinal Tract &amp; Nucleus of Trigeminal. 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5" name="Picture 5" descr="D6CBBE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220" b="51764"/>
          <a:stretch>
            <a:fillRect/>
          </a:stretch>
        </p:blipFill>
        <p:spPr>
          <a:xfrm>
            <a:off x="152400" y="1600200"/>
            <a:ext cx="5334000" cy="4953000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94359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:it enters the wall of the pharynx. It supplies the mucous membrane of the pharynx, constrictor muscles, and all the muscles of the palate except the </a:t>
            </a:r>
            <a:r>
              <a:rPr lang="en-US" sz="1800" b="1" dirty="0" smtClean="0"/>
              <a:t>tensor </a:t>
            </a:r>
            <a:r>
              <a:rPr lang="en-US" sz="1800" b="1" dirty="0" err="1" smtClean="0"/>
              <a:t>palati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 smtClean="0"/>
              <a:t>To </a:t>
            </a:r>
            <a:r>
              <a:rPr lang="en-GB" sz="1800" b="1" i="1" dirty="0"/>
              <a:t>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It provides sensation to the </a:t>
            </a:r>
            <a:r>
              <a:rPr lang="en-US" sz="1800" dirty="0" err="1" smtClean="0"/>
              <a:t>hypopharynx</a:t>
            </a:r>
            <a:r>
              <a:rPr lang="en-US" sz="1800" dirty="0" smtClean="0"/>
              <a:t>, the epiglottis, and the part of the larynx that lies above the vocal folds.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</a:rPr>
              <a:t>  </a:t>
            </a:r>
            <a:r>
              <a:rPr lang="en-US" sz="1800" b="1" dirty="0" smtClean="0">
                <a:solidFill>
                  <a:srgbClr val="0066FF"/>
                </a:solidFill>
              </a:rPr>
              <a:t>(2) External</a:t>
            </a:r>
            <a:r>
              <a:rPr lang="en-GB" sz="1800" b="1" i="1" u="sng" dirty="0" smtClean="0">
                <a:solidFill>
                  <a:srgbClr val="0066FF"/>
                </a:solidFill>
              </a:rPr>
              <a:t> Laryngeal </a:t>
            </a:r>
            <a:r>
              <a:rPr lang="en-US" sz="1800" b="1" dirty="0" smtClean="0">
                <a:solidFill>
                  <a:srgbClr val="0066FF"/>
                </a:solidFill>
              </a:rPr>
              <a:t>:</a:t>
            </a:r>
            <a:endParaRPr lang="en-GB" sz="1800" b="1" dirty="0" smtClean="0">
              <a:solidFill>
                <a:srgbClr val="0066FF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Laryngeal </a:t>
            </a:r>
            <a:r>
              <a:rPr lang="en-GB" sz="18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the recurrent laryngeal nerve goes round the </a:t>
            </a:r>
            <a:r>
              <a:rPr lang="en-US" sz="1800" dirty="0" err="1" smtClean="0"/>
              <a:t>subclavian</a:t>
            </a:r>
            <a:r>
              <a:rPr lang="en-US" sz="1800" dirty="0" smtClean="0"/>
              <a:t> artery on the right, and round the arch of the aorta on the left</a:t>
            </a:r>
            <a:endParaRPr lang="en-US" sz="1800" b="1" dirty="0"/>
          </a:p>
        </p:txBody>
      </p:sp>
      <p:pic>
        <p:nvPicPr>
          <p:cNvPr id="5" name="Picture 2" descr="C:\Documents and Settings\Jamila\Desktop\79926-1412901-1875813-1875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631941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0" y="15240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deep origin 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exit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course and distribution of each nerve .</a:t>
            </a:r>
          </a:p>
          <a:p>
            <a:pPr algn="l" rtl="0">
              <a:defRPr/>
            </a:pPr>
            <a:r>
              <a:rPr lang="en-US" b="1" i="1" dirty="0" smtClean="0"/>
              <a:t>List the branches 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It runs upwards and medially alongside the trachea, and passes behind the lower pole of the thyroid gland.</a:t>
            </a:r>
          </a:p>
          <a:p>
            <a:r>
              <a:rPr lang="en-US" sz="2400" dirty="0" smtClean="0"/>
              <a:t>The recurrent laryngeal nerve gives motor supply to all the muscles of the larynx, except the </a:t>
            </a:r>
            <a:r>
              <a:rPr lang="en-US" sz="2400" b="1" dirty="0" err="1" smtClean="0"/>
              <a:t>cricothyroid</a:t>
            </a:r>
            <a:r>
              <a:rPr lang="en-US" sz="2400" b="1" dirty="0" smtClean="0"/>
              <a:t>.</a:t>
            </a:r>
            <a:r>
              <a:rPr lang="en-US" sz="2400" dirty="0" smtClean="0"/>
              <a:t> It also provides sensation to the larynx below the vocal folds.</a:t>
            </a:r>
            <a:endParaRPr lang="en-US" sz="2400" dirty="0"/>
          </a:p>
        </p:txBody>
      </p:sp>
      <p:pic>
        <p:nvPicPr>
          <p:cNvPr id="5" name="Picture 2" descr="C:\Documents and Settings\Jamila\Desktop\79926-1412901-1875813-1875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35832"/>
            <a:ext cx="4038600" cy="4454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24400" y="1905000"/>
            <a:ext cx="1143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 is a mixed nerve. </a:t>
            </a:r>
          </a:p>
          <a:p>
            <a:pPr algn="l" rtl="0"/>
            <a:r>
              <a:rPr lang="en-US" sz="2000" dirty="0" smtClean="0"/>
              <a:t>It contains afferent, motor , and parasympathetic fibers.</a:t>
            </a:r>
          </a:p>
          <a:p>
            <a:pPr algn="l" rtl="0"/>
            <a:r>
              <a:rPr lang="en-US" sz="2000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dirty="0" smtClean="0"/>
              <a:t>esophagus, tympanic membrane , external auditory meatus and part of </a:t>
            </a:r>
            <a:r>
              <a:rPr lang="en-US" sz="2000" dirty="0" err="1" smtClean="0"/>
              <a:t>chonca</a:t>
            </a:r>
            <a:r>
              <a:rPr lang="en-US" sz="2000" dirty="0" smtClean="0"/>
              <a:t> of the middle ear. End in 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&amp; abdominal viscera, end in nucleus solitarius.</a:t>
            </a:r>
          </a:p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to innervate muscles of soft palate, pharynx, larynx, and upper part of esophagus.</a:t>
            </a:r>
          </a:p>
          <a:p>
            <a:pPr algn="l" rtl="0"/>
            <a:r>
              <a:rPr lang="en-US" sz="2000" dirty="0" smtClean="0"/>
              <a:t>The parasympathetic fibers originate from dorsal motor nucleus of vagus in medulla 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343400" y="1371600"/>
            <a:ext cx="4800600" cy="54864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Vagus</a:t>
            </a:r>
            <a:r>
              <a:rPr lang="en-US" sz="4000" b="1" dirty="0" smtClean="0"/>
              <a:t> nerve Lesions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Vagus</a:t>
            </a:r>
            <a:r>
              <a:rPr lang="en-US" sz="2400" dirty="0" smtClean="0"/>
              <a:t> nerve lesions produce palatal and pharyngeal and laryngeal paralysis; </a:t>
            </a:r>
          </a:p>
          <a:p>
            <a:r>
              <a:rPr lang="en-US" sz="2400" dirty="0" smtClean="0"/>
              <a:t>Abnormalities of esophageal motility, gastric acid secretion, gallbladder emptying, and heart rate; and other autonomic dysfunction.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57200" y="1740408"/>
            <a:ext cx="4038600" cy="4245546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to diagnose x nerve Injury?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696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Listen to the patient talk as you are taking the history. </a:t>
            </a:r>
          </a:p>
          <a:p>
            <a:r>
              <a:rPr lang="en-US" dirty="0" smtClean="0"/>
              <a:t>Hoarseness, whispering, nasal speech, or the complaint of aspiration or regurgitation of liquids through the nose should make you especially mindful of abnormality. </a:t>
            </a:r>
          </a:p>
          <a:p>
            <a:r>
              <a:rPr lang="en-US" dirty="0" smtClean="0"/>
              <a:t>Give the patient a glass of water to see if there is choking or any complaints as it is swallowed.</a:t>
            </a:r>
          </a:p>
          <a:p>
            <a:r>
              <a:rPr lang="en-US" dirty="0" smtClean="0"/>
              <a:t>Laryngoscopy is necessary to evaluate the vocal cord.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Causes of 1X &amp; X nerve lesions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5105400" cy="525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Lateral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medullary</a:t>
            </a:r>
            <a:r>
              <a:rPr lang="en-US" sz="2400" b="1" u="sng" dirty="0" smtClean="0">
                <a:solidFill>
                  <a:srgbClr val="002060"/>
                </a:solidFill>
              </a:rPr>
              <a:t> syndrome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smtClean="0"/>
              <a:t>A degenerative disorder seen over age of 50 mostly due to</a:t>
            </a:r>
            <a:endParaRPr lang="en-US" sz="2400" b="1" i="1" dirty="0" smtClean="0">
              <a:solidFill>
                <a:srgbClr val="FF3399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Thrombosis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the Inferior </a:t>
            </a:r>
            <a:r>
              <a:rPr lang="en-US" sz="2400" b="1" i="1" dirty="0" err="1" smtClean="0"/>
              <a:t>Cerebellar</a:t>
            </a:r>
            <a:r>
              <a:rPr lang="en-US" sz="2400" b="1" i="1" dirty="0" smtClean="0"/>
              <a:t> Artery.</a:t>
            </a:r>
          </a:p>
          <a:p>
            <a:pPr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2. Tumors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compressing  the cranial nerves in their exiting foramina from the cranium via the skull base</a:t>
            </a:r>
            <a:endParaRPr lang="en-US" sz="24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</a:rPr>
              <a:t>Manifested by: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paralysis of the muscles of the Palate, Pharynx and Larynx.</a:t>
            </a:r>
          </a:p>
          <a:p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loss of Taste from the Posterior Third of tongue.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" name="Picture 9" descr="6D4D6AEC"/>
          <p:cNvPicPr>
            <a:picLocks noChangeAspect="1" noChangeArrowheads="1"/>
          </p:cNvPicPr>
          <p:nvPr/>
        </p:nvPicPr>
        <p:blipFill>
          <a:blip r:embed="rId2" cstate="print"/>
          <a:srcRect l="17751" t="22032" r="6139" b="16074"/>
          <a:stretch>
            <a:fillRect/>
          </a:stretch>
        </p:blipFill>
        <p:spPr bwMode="auto">
          <a:xfrm>
            <a:off x="533400" y="1676400"/>
            <a:ext cx="3048000" cy="3441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200400" y="3733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GLOSSOPHARYNGEAL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(1X) CRANIAL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It is principally a </a:t>
            </a: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nerve with preganglionic parasympathetic and </a:t>
            </a:r>
            <a:r>
              <a:rPr lang="en-US" b="1" dirty="0" smtClean="0">
                <a:solidFill>
                  <a:srgbClr val="0070C0"/>
                </a:solidFill>
              </a:rPr>
              <a:t>few motor </a:t>
            </a:r>
            <a:r>
              <a:rPr lang="en-US" b="1" dirty="0" smtClean="0"/>
              <a:t>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It has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b="1" dirty="0" smtClean="0"/>
              <a:t>. 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Instead it shares nuclei with VII and X. </a:t>
            </a:r>
          </a:p>
          <a:p>
            <a:endParaRPr lang="ar-S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Documents and Settings\Jamila\Desktop\Gray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97243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Superficial attachment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dirty="0" smtClean="0"/>
              <a:t>ventral aspect </a:t>
            </a:r>
            <a:r>
              <a:rPr lang="en-US" sz="2800" dirty="0"/>
              <a:t>of the </a:t>
            </a:r>
            <a:r>
              <a:rPr lang="en-US" sz="2800" dirty="0" smtClean="0"/>
              <a:t>medulla by a linear series of small rootlets, in groove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  <a:endParaRPr lang="en-US" sz="2800" dirty="0"/>
          </a:p>
          <a:p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,</a:t>
            </a:r>
            <a:r>
              <a:rPr lang="en-US" sz="2800" dirty="0"/>
              <a:t> </a:t>
            </a:r>
            <a:r>
              <a:rPr lang="en-US" sz="2800" dirty="0" smtClean="0"/>
              <a:t>and the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8" name="Picture 5" descr="DA10D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799"/>
            <a:ext cx="3276600" cy="2133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048000" y="5715000"/>
            <a:ext cx="5334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" name="Picture 2" descr="C:\Documents and Settings\Jamila\Desktop\cranial-nerv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667000" cy="3176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smtClean="0"/>
              <a:t>GANGLIA &amp; COMMUNICATIONS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37063" cy="49704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400" dirty="0"/>
              <a:t>S</a:t>
            </a:r>
            <a:r>
              <a:rPr lang="en-US" sz="2400" dirty="0" smtClean="0"/>
              <a:t>mall</a:t>
            </a:r>
            <a:r>
              <a:rPr lang="en-US" sz="2400" dirty="0"/>
              <a:t>, with no branches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the Superior Cervical sympathetic ganglion.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66FF"/>
                </a:solidFill>
              </a:rPr>
              <a:t>Inferior ganglion</a:t>
            </a:r>
            <a:r>
              <a:rPr lang="en-US" sz="2400" dirty="0">
                <a:solidFill>
                  <a:srgbClr val="0066FF"/>
                </a:solidFill>
              </a:rPr>
              <a:t>: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Large and </a:t>
            </a:r>
            <a:r>
              <a:rPr lang="en-US" sz="2400" dirty="0"/>
              <a:t>carries general sensations from pharynx, soft palate </a:t>
            </a:r>
            <a:r>
              <a:rPr lang="en-US" sz="2400" dirty="0" smtClean="0"/>
              <a:t>and tonsil.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Auricular Branch of </a:t>
            </a:r>
            <a:r>
              <a:rPr lang="en-US" sz="2400" dirty="0" err="1" smtClean="0"/>
              <a:t>Vagus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002060"/>
                </a:solidFill>
              </a:rPr>
              <a:t>Trunk of the nerve is </a:t>
            </a:r>
            <a:r>
              <a:rPr lang="en-US" sz="2400" b="1" dirty="0" smtClean="0">
                <a:solidFill>
                  <a:srgbClr val="002060"/>
                </a:solidFill>
              </a:rPr>
              <a:t>connected to</a:t>
            </a:r>
            <a:r>
              <a:rPr lang="en-US" sz="2400" b="1" dirty="0" smtClean="0"/>
              <a:t> the </a:t>
            </a:r>
            <a:r>
              <a:rPr lang="en-US" sz="2400" dirty="0" smtClean="0"/>
              <a:t>Facial nerve at the </a:t>
            </a:r>
            <a:r>
              <a:rPr lang="en-US" sz="2400" dirty="0" err="1" smtClean="0"/>
              <a:t>stylomastoid</a:t>
            </a:r>
            <a:r>
              <a:rPr lang="en-US" sz="2400" dirty="0" smtClean="0"/>
              <a:t> foramen.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Tx/>
              <a:buNone/>
            </a:pPr>
            <a:endParaRPr lang="en-US" sz="24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187" y="1066800"/>
            <a:ext cx="4392613" cy="5616575"/>
          </a:xfrm>
          <a:noFill/>
          <a:ln/>
        </p:spPr>
      </p:pic>
      <p:sp>
        <p:nvSpPr>
          <p:cNvPr id="7" name="Oval 6"/>
          <p:cNvSpPr/>
          <p:nvPr/>
        </p:nvSpPr>
        <p:spPr>
          <a:xfrm>
            <a:off x="4953000" y="2209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25146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174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0066FF"/>
                </a:solidFill>
              </a:rPr>
              <a:t>I</a:t>
            </a:r>
            <a:r>
              <a:rPr lang="en-US" sz="2400" b="1" dirty="0" smtClean="0">
                <a:solidFill>
                  <a:srgbClr val="0066FF"/>
                </a:solidFill>
              </a:rPr>
              <a:t>nternal </a:t>
            </a:r>
            <a:r>
              <a:rPr lang="en-US" sz="2400" b="1" dirty="0">
                <a:solidFill>
                  <a:srgbClr val="0066FF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u="sng" dirty="0">
                <a:solidFill>
                  <a:srgbClr val="FF0000"/>
                </a:solidFill>
              </a:rPr>
              <a:t>E</a:t>
            </a:r>
            <a:r>
              <a:rPr lang="en-US" sz="2400" b="1" u="sng" dirty="0" smtClean="0">
                <a:solidFill>
                  <a:srgbClr val="FF0000"/>
                </a:solidFill>
              </a:rPr>
              <a:t>xternal </a:t>
            </a:r>
            <a:r>
              <a:rPr lang="en-US" sz="2400" b="1" u="sng" dirty="0">
                <a:solidFill>
                  <a:srgbClr val="FF0000"/>
                </a:solidFill>
              </a:rPr>
              <a:t>carotid artery</a:t>
            </a:r>
            <a:r>
              <a:rPr lang="en-US" sz="2400" u="sng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at 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reaches the pharynx by passing between </a:t>
            </a:r>
            <a:r>
              <a:rPr lang="en-US" sz="2400" u="sng" dirty="0" smtClean="0"/>
              <a:t>middle and inferior constrictors</a:t>
            </a:r>
            <a:r>
              <a:rPr lang="en-US" sz="2400" dirty="0" smtClean="0"/>
              <a:t>, 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deep to </a:t>
            </a:r>
            <a:r>
              <a:rPr lang="en-US" sz="2400" u="sng" dirty="0" err="1" smtClean="0">
                <a:solidFill>
                  <a:schemeClr val="tx1"/>
                </a:solidFill>
              </a:rPr>
              <a:t>Hyoglossus</a:t>
            </a:r>
            <a:r>
              <a:rPr lang="en-US" sz="2400" dirty="0" smtClean="0"/>
              <a:t>, where it breaks into terminal branches.     </a:t>
            </a:r>
            <a:endParaRPr lang="en-US" sz="2400" dirty="0"/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4648200" y="1484784"/>
            <a:ext cx="4343400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1484784"/>
            <a:ext cx="1752600" cy="191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 of fibers  &amp; Deep origin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419600" cy="5334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Fibers originate from </a:t>
            </a:r>
            <a:r>
              <a:rPr lang="en-US" altLang="zh-CN" sz="2000" b="1" dirty="0" smtClean="0"/>
              <a:t>nucleus </a:t>
            </a:r>
            <a:r>
              <a:rPr lang="en-US" altLang="zh-CN" sz="2000" b="1" dirty="0" err="1" smtClean="0"/>
              <a:t>ambiguus</a:t>
            </a:r>
            <a:r>
              <a:rPr lang="en-US" altLang="zh-CN" sz="2000" b="1" dirty="0" smtClean="0"/>
              <a:t> (NA)</a:t>
            </a:r>
            <a:r>
              <a:rPr lang="en-US" altLang="zh-CN" sz="2000" dirty="0" smtClean="0"/>
              <a:t>, supply </a:t>
            </a:r>
            <a:r>
              <a:rPr lang="en-US" altLang="zh-CN" sz="2000" dirty="0" err="1" smtClean="0"/>
              <a:t>stylopharyngeus</a:t>
            </a:r>
            <a:r>
              <a:rPr lang="en-US" altLang="zh-CN" sz="2000" dirty="0" smtClean="0"/>
              <a:t> muscle.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</a:t>
            </a:r>
            <a:r>
              <a:rPr lang="en-US" altLang="zh-CN" sz="2000" b="1" dirty="0" smtClean="0"/>
              <a:t>inferior </a:t>
            </a:r>
            <a:r>
              <a:rPr lang="en-US" altLang="zh-CN" sz="2000" b="1" dirty="0" err="1" smtClean="0"/>
              <a:t>salivatory</a:t>
            </a:r>
            <a:r>
              <a:rPr lang="en-US" altLang="zh-CN" sz="2000" b="1" dirty="0" smtClean="0"/>
              <a:t> nucleus (ISN)</a:t>
            </a:r>
            <a:r>
              <a:rPr lang="en-US" altLang="zh-CN" sz="2000" dirty="0" smtClean="0"/>
              <a:t>, relay in </a:t>
            </a:r>
            <a:r>
              <a:rPr lang="en-US" altLang="zh-CN" sz="2000" dirty="0" err="1" smtClean="0"/>
              <a:t>otic</a:t>
            </a:r>
            <a:r>
              <a:rPr lang="en-US" altLang="zh-CN" sz="2000" dirty="0" smtClean="0"/>
              <a:t> ganglion, the postganglionic fibers supply parotid gland.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the cells of inferior ganglion, their central processes terminate in </a:t>
            </a:r>
            <a:r>
              <a:rPr lang="en-US" altLang="zh-CN" sz="2000" b="1" dirty="0" smtClean="0"/>
              <a:t>nucleus of solitary tract (NST)</a:t>
            </a:r>
            <a:r>
              <a:rPr lang="en-US" altLang="zh-CN" sz="2000" dirty="0" smtClean="0"/>
              <a:t>, the peripheral processes supply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taste</a:t>
            </a:r>
            <a:r>
              <a:rPr lang="en-US" altLang="zh-CN" sz="2000" dirty="0" smtClean="0"/>
              <a:t> buds on posterior third of tongue.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visceral sensation from mucosa of posterior third of tongue, pharynx, auditory tube and tympanic cavity, carotid sinus, end in </a:t>
            </a:r>
            <a:r>
              <a:rPr lang="en-US" altLang="zh-CN" sz="2000" b="1" dirty="0" smtClean="0"/>
              <a:t>nucleus of solitary tract (NST). </a:t>
            </a:r>
            <a:endParaRPr lang="en-US" altLang="zh-CN" sz="2000" dirty="0" smtClean="0"/>
          </a:p>
          <a:p>
            <a:endParaRPr lang="en-US" sz="2000" dirty="0"/>
          </a:p>
        </p:txBody>
      </p:sp>
      <p:pic>
        <p:nvPicPr>
          <p:cNvPr id="5" name="Picture 5" descr="舌咽神经纤维成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419600" cy="5029198"/>
          </a:xfrm>
          <a:solidFill>
            <a:srgbClr val="00B050"/>
          </a:solidFill>
          <a:ln w="57150">
            <a:solidFill>
              <a:srgbClr val="92D050"/>
            </a:solidFill>
          </a:ln>
        </p:spPr>
      </p:pic>
      <p:cxnSp>
        <p:nvCxnSpPr>
          <p:cNvPr id="29" name="Straight Arrow Connector 28"/>
          <p:cNvCxnSpPr>
            <a:endCxn id="55" idx="2"/>
          </p:cNvCxnSpPr>
          <p:nvPr/>
        </p:nvCxnSpPr>
        <p:spPr>
          <a:xfrm rot="16200000" flipH="1">
            <a:off x="301070" y="2258996"/>
            <a:ext cx="375779" cy="128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1752600"/>
            <a:ext cx="6096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NST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53" idx="4"/>
          </p:cNvCxnSpPr>
          <p:nvPr/>
        </p:nvCxnSpPr>
        <p:spPr>
          <a:xfrm rot="5400000" flipH="1" flipV="1">
            <a:off x="133350" y="3143250"/>
            <a:ext cx="1295400" cy="4953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40" idx="1"/>
          </p:cNvCxnSpPr>
          <p:nvPr/>
        </p:nvCxnSpPr>
        <p:spPr>
          <a:xfrm rot="10800000" flipV="1">
            <a:off x="1295400" y="1861066"/>
            <a:ext cx="609600" cy="1963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1676400"/>
            <a:ext cx="5334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ISN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38400" y="2743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>
            <a:off x="1133856" y="2193814"/>
            <a:ext cx="1119226" cy="906002"/>
          </a:xfrm>
          <a:custGeom>
            <a:avLst/>
            <a:gdLst>
              <a:gd name="connsiteX0" fmla="*/ 0 w 1119226"/>
              <a:gd name="connsiteY0" fmla="*/ 746 h 906002"/>
              <a:gd name="connsiteX1" fmla="*/ 18288 w 1119226"/>
              <a:gd name="connsiteY1" fmla="*/ 83042 h 906002"/>
              <a:gd name="connsiteX2" fmla="*/ 54864 w 1119226"/>
              <a:gd name="connsiteY2" fmla="*/ 238490 h 906002"/>
              <a:gd name="connsiteX3" fmla="*/ 64008 w 1119226"/>
              <a:gd name="connsiteY3" fmla="*/ 284210 h 906002"/>
              <a:gd name="connsiteX4" fmla="*/ 45720 w 1119226"/>
              <a:gd name="connsiteY4" fmla="*/ 430514 h 906002"/>
              <a:gd name="connsiteX5" fmla="*/ 73152 w 1119226"/>
              <a:gd name="connsiteY5" fmla="*/ 659114 h 906002"/>
              <a:gd name="connsiteX6" fmla="*/ 100584 w 1119226"/>
              <a:gd name="connsiteY6" fmla="*/ 677402 h 906002"/>
              <a:gd name="connsiteX7" fmla="*/ 109728 w 1119226"/>
              <a:gd name="connsiteY7" fmla="*/ 704834 h 906002"/>
              <a:gd name="connsiteX8" fmla="*/ 118872 w 1119226"/>
              <a:gd name="connsiteY8" fmla="*/ 759698 h 906002"/>
              <a:gd name="connsiteX9" fmla="*/ 146304 w 1119226"/>
              <a:gd name="connsiteY9" fmla="*/ 768842 h 906002"/>
              <a:gd name="connsiteX10" fmla="*/ 164592 w 1119226"/>
              <a:gd name="connsiteY10" fmla="*/ 832850 h 906002"/>
              <a:gd name="connsiteX11" fmla="*/ 192024 w 1119226"/>
              <a:gd name="connsiteY11" fmla="*/ 851138 h 906002"/>
              <a:gd name="connsiteX12" fmla="*/ 210312 w 1119226"/>
              <a:gd name="connsiteY12" fmla="*/ 878570 h 906002"/>
              <a:gd name="connsiteX13" fmla="*/ 237744 w 1119226"/>
              <a:gd name="connsiteY13" fmla="*/ 887714 h 906002"/>
              <a:gd name="connsiteX14" fmla="*/ 265176 w 1119226"/>
              <a:gd name="connsiteY14" fmla="*/ 906002 h 906002"/>
              <a:gd name="connsiteX15" fmla="*/ 292608 w 1119226"/>
              <a:gd name="connsiteY15" fmla="*/ 896858 h 906002"/>
              <a:gd name="connsiteX16" fmla="*/ 301752 w 1119226"/>
              <a:gd name="connsiteY16" fmla="*/ 869426 h 906002"/>
              <a:gd name="connsiteX17" fmla="*/ 320040 w 1119226"/>
              <a:gd name="connsiteY17" fmla="*/ 750554 h 906002"/>
              <a:gd name="connsiteX18" fmla="*/ 329184 w 1119226"/>
              <a:gd name="connsiteY18" fmla="*/ 723122 h 906002"/>
              <a:gd name="connsiteX19" fmla="*/ 384048 w 1119226"/>
              <a:gd name="connsiteY19" fmla="*/ 704834 h 906002"/>
              <a:gd name="connsiteX20" fmla="*/ 393192 w 1119226"/>
              <a:gd name="connsiteY20" fmla="*/ 668258 h 906002"/>
              <a:gd name="connsiteX21" fmla="*/ 411480 w 1119226"/>
              <a:gd name="connsiteY21" fmla="*/ 576818 h 906002"/>
              <a:gd name="connsiteX22" fmla="*/ 448056 w 1119226"/>
              <a:gd name="connsiteY22" fmla="*/ 521954 h 906002"/>
              <a:gd name="connsiteX23" fmla="*/ 484632 w 1119226"/>
              <a:gd name="connsiteY23" fmla="*/ 467090 h 906002"/>
              <a:gd name="connsiteX24" fmla="*/ 502920 w 1119226"/>
              <a:gd name="connsiteY24" fmla="*/ 439658 h 906002"/>
              <a:gd name="connsiteX25" fmla="*/ 521208 w 1119226"/>
              <a:gd name="connsiteY25" fmla="*/ 412226 h 906002"/>
              <a:gd name="connsiteX26" fmla="*/ 557784 w 1119226"/>
              <a:gd name="connsiteY26" fmla="*/ 329930 h 906002"/>
              <a:gd name="connsiteX27" fmla="*/ 585216 w 1119226"/>
              <a:gd name="connsiteY27" fmla="*/ 320786 h 906002"/>
              <a:gd name="connsiteX28" fmla="*/ 630936 w 1119226"/>
              <a:gd name="connsiteY28" fmla="*/ 238490 h 906002"/>
              <a:gd name="connsiteX29" fmla="*/ 658368 w 1119226"/>
              <a:gd name="connsiteY29" fmla="*/ 220202 h 906002"/>
              <a:gd name="connsiteX30" fmla="*/ 813816 w 1119226"/>
              <a:gd name="connsiteY30" fmla="*/ 192770 h 906002"/>
              <a:gd name="connsiteX31" fmla="*/ 969264 w 1119226"/>
              <a:gd name="connsiteY31" fmla="*/ 201914 h 906002"/>
              <a:gd name="connsiteX32" fmla="*/ 996696 w 1119226"/>
              <a:gd name="connsiteY32" fmla="*/ 211058 h 906002"/>
              <a:gd name="connsiteX33" fmla="*/ 1051560 w 1119226"/>
              <a:gd name="connsiteY33" fmla="*/ 247634 h 906002"/>
              <a:gd name="connsiteX34" fmla="*/ 1069848 w 1119226"/>
              <a:gd name="connsiteY34" fmla="*/ 275066 h 906002"/>
              <a:gd name="connsiteX35" fmla="*/ 1088136 w 1119226"/>
              <a:gd name="connsiteY35" fmla="*/ 421370 h 906002"/>
              <a:gd name="connsiteX36" fmla="*/ 1115568 w 1119226"/>
              <a:gd name="connsiteY36" fmla="*/ 439658 h 906002"/>
              <a:gd name="connsiteX37" fmla="*/ 1115568 w 1119226"/>
              <a:gd name="connsiteY37" fmla="*/ 457946 h 9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9226" h="906002">
                <a:moveTo>
                  <a:pt x="0" y="746"/>
                </a:moveTo>
                <a:cubicBezTo>
                  <a:pt x="51299" y="52045"/>
                  <a:pt x="14136" y="0"/>
                  <a:pt x="18288" y="83042"/>
                </a:cubicBezTo>
                <a:cubicBezTo>
                  <a:pt x="24187" y="201023"/>
                  <a:pt x="16220" y="180525"/>
                  <a:pt x="54864" y="238490"/>
                </a:cubicBezTo>
                <a:cubicBezTo>
                  <a:pt x="57912" y="253730"/>
                  <a:pt x="64008" y="268668"/>
                  <a:pt x="64008" y="284210"/>
                </a:cubicBezTo>
                <a:cubicBezTo>
                  <a:pt x="64008" y="307258"/>
                  <a:pt x="49769" y="402174"/>
                  <a:pt x="45720" y="430514"/>
                </a:cubicBezTo>
                <a:cubicBezTo>
                  <a:pt x="47288" y="465020"/>
                  <a:pt x="18952" y="604914"/>
                  <a:pt x="73152" y="659114"/>
                </a:cubicBezTo>
                <a:cubicBezTo>
                  <a:pt x="80923" y="666885"/>
                  <a:pt x="91440" y="671306"/>
                  <a:pt x="100584" y="677402"/>
                </a:cubicBezTo>
                <a:cubicBezTo>
                  <a:pt x="103632" y="686546"/>
                  <a:pt x="107637" y="695425"/>
                  <a:pt x="109728" y="704834"/>
                </a:cubicBezTo>
                <a:cubicBezTo>
                  <a:pt x="113750" y="722933"/>
                  <a:pt x="109673" y="743601"/>
                  <a:pt x="118872" y="759698"/>
                </a:cubicBezTo>
                <a:cubicBezTo>
                  <a:pt x="123654" y="768067"/>
                  <a:pt x="137160" y="765794"/>
                  <a:pt x="146304" y="768842"/>
                </a:cubicBezTo>
                <a:cubicBezTo>
                  <a:pt x="146901" y="771232"/>
                  <a:pt x="159822" y="826887"/>
                  <a:pt x="164592" y="832850"/>
                </a:cubicBezTo>
                <a:cubicBezTo>
                  <a:pt x="171457" y="841432"/>
                  <a:pt x="182880" y="845042"/>
                  <a:pt x="192024" y="851138"/>
                </a:cubicBezTo>
                <a:cubicBezTo>
                  <a:pt x="198120" y="860282"/>
                  <a:pt x="201730" y="871705"/>
                  <a:pt x="210312" y="878570"/>
                </a:cubicBezTo>
                <a:cubicBezTo>
                  <a:pt x="217838" y="884591"/>
                  <a:pt x="229123" y="883403"/>
                  <a:pt x="237744" y="887714"/>
                </a:cubicBezTo>
                <a:cubicBezTo>
                  <a:pt x="247574" y="892629"/>
                  <a:pt x="256032" y="899906"/>
                  <a:pt x="265176" y="906002"/>
                </a:cubicBezTo>
                <a:cubicBezTo>
                  <a:pt x="274320" y="902954"/>
                  <a:pt x="285792" y="903674"/>
                  <a:pt x="292608" y="896858"/>
                </a:cubicBezTo>
                <a:cubicBezTo>
                  <a:pt x="299424" y="890042"/>
                  <a:pt x="300167" y="878933"/>
                  <a:pt x="301752" y="869426"/>
                </a:cubicBezTo>
                <a:cubicBezTo>
                  <a:pt x="317965" y="772148"/>
                  <a:pt x="301615" y="815041"/>
                  <a:pt x="320040" y="750554"/>
                </a:cubicBezTo>
                <a:cubicBezTo>
                  <a:pt x="322688" y="741286"/>
                  <a:pt x="321341" y="728724"/>
                  <a:pt x="329184" y="723122"/>
                </a:cubicBezTo>
                <a:cubicBezTo>
                  <a:pt x="344871" y="711917"/>
                  <a:pt x="384048" y="704834"/>
                  <a:pt x="384048" y="704834"/>
                </a:cubicBezTo>
                <a:cubicBezTo>
                  <a:pt x="387096" y="692642"/>
                  <a:pt x="390944" y="680623"/>
                  <a:pt x="393192" y="668258"/>
                </a:cubicBezTo>
                <a:cubicBezTo>
                  <a:pt x="396385" y="650698"/>
                  <a:pt x="398792" y="599657"/>
                  <a:pt x="411480" y="576818"/>
                </a:cubicBezTo>
                <a:cubicBezTo>
                  <a:pt x="422154" y="557605"/>
                  <a:pt x="435864" y="540242"/>
                  <a:pt x="448056" y="521954"/>
                </a:cubicBezTo>
                <a:lnTo>
                  <a:pt x="484632" y="467090"/>
                </a:lnTo>
                <a:lnTo>
                  <a:pt x="502920" y="439658"/>
                </a:lnTo>
                <a:cubicBezTo>
                  <a:pt x="509016" y="430514"/>
                  <a:pt x="517733" y="422652"/>
                  <a:pt x="521208" y="412226"/>
                </a:cubicBezTo>
                <a:cubicBezTo>
                  <a:pt x="526796" y="395462"/>
                  <a:pt x="538024" y="345738"/>
                  <a:pt x="557784" y="329930"/>
                </a:cubicBezTo>
                <a:cubicBezTo>
                  <a:pt x="565310" y="323909"/>
                  <a:pt x="576072" y="323834"/>
                  <a:pt x="585216" y="320786"/>
                </a:cubicBezTo>
                <a:cubicBezTo>
                  <a:pt x="594745" y="292200"/>
                  <a:pt x="603986" y="256457"/>
                  <a:pt x="630936" y="238490"/>
                </a:cubicBezTo>
                <a:cubicBezTo>
                  <a:pt x="640080" y="232394"/>
                  <a:pt x="648040" y="223958"/>
                  <a:pt x="658368" y="220202"/>
                </a:cubicBezTo>
                <a:cubicBezTo>
                  <a:pt x="713329" y="200216"/>
                  <a:pt x="755920" y="199203"/>
                  <a:pt x="813816" y="192770"/>
                </a:cubicBezTo>
                <a:cubicBezTo>
                  <a:pt x="865632" y="195818"/>
                  <a:pt x="917616" y="196749"/>
                  <a:pt x="969264" y="201914"/>
                </a:cubicBezTo>
                <a:cubicBezTo>
                  <a:pt x="978855" y="202873"/>
                  <a:pt x="988270" y="206377"/>
                  <a:pt x="996696" y="211058"/>
                </a:cubicBezTo>
                <a:cubicBezTo>
                  <a:pt x="1015909" y="221732"/>
                  <a:pt x="1051560" y="247634"/>
                  <a:pt x="1051560" y="247634"/>
                </a:cubicBezTo>
                <a:cubicBezTo>
                  <a:pt x="1057656" y="256778"/>
                  <a:pt x="1064933" y="265236"/>
                  <a:pt x="1069848" y="275066"/>
                </a:cubicBezTo>
                <a:cubicBezTo>
                  <a:pt x="1091823" y="319016"/>
                  <a:pt x="1077166" y="380231"/>
                  <a:pt x="1088136" y="421370"/>
                </a:cubicBezTo>
                <a:cubicBezTo>
                  <a:pt x="1090968" y="431989"/>
                  <a:pt x="1108974" y="430866"/>
                  <a:pt x="1115568" y="439658"/>
                </a:cubicBezTo>
                <a:cubicBezTo>
                  <a:pt x="1119226" y="444535"/>
                  <a:pt x="1115568" y="451850"/>
                  <a:pt x="1115568" y="457946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98894" y="2807208"/>
            <a:ext cx="541386" cy="850392"/>
          </a:xfrm>
          <a:custGeom>
            <a:avLst/>
            <a:gdLst>
              <a:gd name="connsiteX0" fmla="*/ 541386 w 541386"/>
              <a:gd name="connsiteY0" fmla="*/ 0 h 850392"/>
              <a:gd name="connsiteX1" fmla="*/ 486522 w 541386"/>
              <a:gd name="connsiteY1" fmla="*/ 36576 h 850392"/>
              <a:gd name="connsiteX2" fmla="*/ 459090 w 541386"/>
              <a:gd name="connsiteY2" fmla="*/ 54864 h 850392"/>
              <a:gd name="connsiteX3" fmla="*/ 431658 w 541386"/>
              <a:gd name="connsiteY3" fmla="*/ 64008 h 850392"/>
              <a:gd name="connsiteX4" fmla="*/ 376794 w 541386"/>
              <a:gd name="connsiteY4" fmla="*/ 109728 h 850392"/>
              <a:gd name="connsiteX5" fmla="*/ 358506 w 541386"/>
              <a:gd name="connsiteY5" fmla="*/ 182880 h 850392"/>
              <a:gd name="connsiteX6" fmla="*/ 349362 w 541386"/>
              <a:gd name="connsiteY6" fmla="*/ 219456 h 850392"/>
              <a:gd name="connsiteX7" fmla="*/ 294498 w 541386"/>
              <a:gd name="connsiteY7" fmla="*/ 237744 h 850392"/>
              <a:gd name="connsiteX8" fmla="*/ 285354 w 541386"/>
              <a:gd name="connsiteY8" fmla="*/ 265176 h 850392"/>
              <a:gd name="connsiteX9" fmla="*/ 257922 w 541386"/>
              <a:gd name="connsiteY9" fmla="*/ 283464 h 850392"/>
              <a:gd name="connsiteX10" fmla="*/ 230490 w 541386"/>
              <a:gd name="connsiteY10" fmla="*/ 310896 h 850392"/>
              <a:gd name="connsiteX11" fmla="*/ 193914 w 541386"/>
              <a:gd name="connsiteY11" fmla="*/ 365760 h 850392"/>
              <a:gd name="connsiteX12" fmla="*/ 175626 w 541386"/>
              <a:gd name="connsiteY12" fmla="*/ 438912 h 850392"/>
              <a:gd name="connsiteX13" fmla="*/ 157338 w 541386"/>
              <a:gd name="connsiteY13" fmla="*/ 466344 h 850392"/>
              <a:gd name="connsiteX14" fmla="*/ 148194 w 541386"/>
              <a:gd name="connsiteY14" fmla="*/ 493776 h 850392"/>
              <a:gd name="connsiteX15" fmla="*/ 111618 w 541386"/>
              <a:gd name="connsiteY15" fmla="*/ 548640 h 850392"/>
              <a:gd name="connsiteX16" fmla="*/ 93330 w 541386"/>
              <a:gd name="connsiteY16" fmla="*/ 612648 h 850392"/>
              <a:gd name="connsiteX17" fmla="*/ 75042 w 541386"/>
              <a:gd name="connsiteY17" fmla="*/ 667512 h 850392"/>
              <a:gd name="connsiteX18" fmla="*/ 38466 w 541386"/>
              <a:gd name="connsiteY18" fmla="*/ 722376 h 850392"/>
              <a:gd name="connsiteX19" fmla="*/ 29322 w 541386"/>
              <a:gd name="connsiteY19" fmla="*/ 749808 h 850392"/>
              <a:gd name="connsiteX20" fmla="*/ 1890 w 541386"/>
              <a:gd name="connsiteY20" fmla="*/ 804672 h 850392"/>
              <a:gd name="connsiteX21" fmla="*/ 1890 w 541386"/>
              <a:gd name="connsiteY2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386" h="850392">
                <a:moveTo>
                  <a:pt x="541386" y="0"/>
                </a:moveTo>
                <a:lnTo>
                  <a:pt x="486522" y="36576"/>
                </a:lnTo>
                <a:cubicBezTo>
                  <a:pt x="477378" y="42672"/>
                  <a:pt x="469516" y="51389"/>
                  <a:pt x="459090" y="54864"/>
                </a:cubicBezTo>
                <a:cubicBezTo>
                  <a:pt x="449946" y="57912"/>
                  <a:pt x="440279" y="59697"/>
                  <a:pt x="431658" y="64008"/>
                </a:cubicBezTo>
                <a:cubicBezTo>
                  <a:pt x="406197" y="76739"/>
                  <a:pt x="397017" y="89505"/>
                  <a:pt x="376794" y="109728"/>
                </a:cubicBezTo>
                <a:lnTo>
                  <a:pt x="358506" y="182880"/>
                </a:lnTo>
                <a:cubicBezTo>
                  <a:pt x="355458" y="195072"/>
                  <a:pt x="361284" y="215482"/>
                  <a:pt x="349362" y="219456"/>
                </a:cubicBezTo>
                <a:lnTo>
                  <a:pt x="294498" y="237744"/>
                </a:lnTo>
                <a:cubicBezTo>
                  <a:pt x="291450" y="246888"/>
                  <a:pt x="291375" y="257650"/>
                  <a:pt x="285354" y="265176"/>
                </a:cubicBezTo>
                <a:cubicBezTo>
                  <a:pt x="278489" y="273758"/>
                  <a:pt x="266365" y="276429"/>
                  <a:pt x="257922" y="283464"/>
                </a:cubicBezTo>
                <a:cubicBezTo>
                  <a:pt x="247988" y="291743"/>
                  <a:pt x="238429" y="300688"/>
                  <a:pt x="230490" y="310896"/>
                </a:cubicBezTo>
                <a:cubicBezTo>
                  <a:pt x="216996" y="328246"/>
                  <a:pt x="193914" y="365760"/>
                  <a:pt x="193914" y="365760"/>
                </a:cubicBezTo>
                <a:cubicBezTo>
                  <a:pt x="190436" y="383150"/>
                  <a:pt x="184999" y="420167"/>
                  <a:pt x="175626" y="438912"/>
                </a:cubicBezTo>
                <a:cubicBezTo>
                  <a:pt x="170711" y="448742"/>
                  <a:pt x="162253" y="456514"/>
                  <a:pt x="157338" y="466344"/>
                </a:cubicBezTo>
                <a:cubicBezTo>
                  <a:pt x="153027" y="474965"/>
                  <a:pt x="152875" y="485350"/>
                  <a:pt x="148194" y="493776"/>
                </a:cubicBezTo>
                <a:cubicBezTo>
                  <a:pt x="137520" y="512989"/>
                  <a:pt x="118569" y="527788"/>
                  <a:pt x="111618" y="548640"/>
                </a:cubicBezTo>
                <a:cubicBezTo>
                  <a:pt x="80888" y="640831"/>
                  <a:pt x="127775" y="497831"/>
                  <a:pt x="93330" y="612648"/>
                </a:cubicBezTo>
                <a:cubicBezTo>
                  <a:pt x="87791" y="631112"/>
                  <a:pt x="85735" y="651472"/>
                  <a:pt x="75042" y="667512"/>
                </a:cubicBezTo>
                <a:cubicBezTo>
                  <a:pt x="62850" y="685800"/>
                  <a:pt x="45417" y="701524"/>
                  <a:pt x="38466" y="722376"/>
                </a:cubicBezTo>
                <a:cubicBezTo>
                  <a:pt x="35418" y="731520"/>
                  <a:pt x="33633" y="741187"/>
                  <a:pt x="29322" y="749808"/>
                </a:cubicBezTo>
                <a:cubicBezTo>
                  <a:pt x="15708" y="777036"/>
                  <a:pt x="5721" y="774027"/>
                  <a:pt x="1890" y="804672"/>
                </a:cubicBezTo>
                <a:cubicBezTo>
                  <a:pt x="0" y="819794"/>
                  <a:pt x="1890" y="835152"/>
                  <a:pt x="1890" y="85039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380744" y="4023360"/>
            <a:ext cx="256346" cy="585216"/>
          </a:xfrm>
          <a:custGeom>
            <a:avLst/>
            <a:gdLst>
              <a:gd name="connsiteX0" fmla="*/ 246888 w 256346"/>
              <a:gd name="connsiteY0" fmla="*/ 0 h 585216"/>
              <a:gd name="connsiteX1" fmla="*/ 219456 w 256346"/>
              <a:gd name="connsiteY1" fmla="*/ 137160 h 585216"/>
              <a:gd name="connsiteX2" fmla="*/ 192024 w 256346"/>
              <a:gd name="connsiteY2" fmla="*/ 155448 h 585216"/>
              <a:gd name="connsiteX3" fmla="*/ 182880 w 256346"/>
              <a:gd name="connsiteY3" fmla="*/ 192024 h 585216"/>
              <a:gd name="connsiteX4" fmla="*/ 173736 w 256346"/>
              <a:gd name="connsiteY4" fmla="*/ 219456 h 585216"/>
              <a:gd name="connsiteX5" fmla="*/ 164592 w 256346"/>
              <a:gd name="connsiteY5" fmla="*/ 283464 h 585216"/>
              <a:gd name="connsiteX6" fmla="*/ 137160 w 256346"/>
              <a:gd name="connsiteY6" fmla="*/ 301752 h 585216"/>
              <a:gd name="connsiteX7" fmla="*/ 54864 w 256346"/>
              <a:gd name="connsiteY7" fmla="*/ 338328 h 585216"/>
              <a:gd name="connsiteX8" fmla="*/ 36576 w 256346"/>
              <a:gd name="connsiteY8" fmla="*/ 411480 h 585216"/>
              <a:gd name="connsiteX9" fmla="*/ 27432 w 256346"/>
              <a:gd name="connsiteY9" fmla="*/ 438912 h 585216"/>
              <a:gd name="connsiteX10" fmla="*/ 18288 w 256346"/>
              <a:gd name="connsiteY10" fmla="*/ 475488 h 585216"/>
              <a:gd name="connsiteX11" fmla="*/ 0 w 256346"/>
              <a:gd name="connsiteY11" fmla="*/ 530352 h 585216"/>
              <a:gd name="connsiteX12" fmla="*/ 0 w 256346"/>
              <a:gd name="connsiteY12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46" h="585216">
                <a:moveTo>
                  <a:pt x="246888" y="0"/>
                </a:moveTo>
                <a:cubicBezTo>
                  <a:pt x="242698" y="50277"/>
                  <a:pt x="256346" y="100270"/>
                  <a:pt x="219456" y="137160"/>
                </a:cubicBezTo>
                <a:cubicBezTo>
                  <a:pt x="211685" y="144931"/>
                  <a:pt x="201168" y="149352"/>
                  <a:pt x="192024" y="155448"/>
                </a:cubicBezTo>
                <a:cubicBezTo>
                  <a:pt x="188976" y="167640"/>
                  <a:pt x="186332" y="179940"/>
                  <a:pt x="182880" y="192024"/>
                </a:cubicBezTo>
                <a:cubicBezTo>
                  <a:pt x="180232" y="201292"/>
                  <a:pt x="175626" y="210005"/>
                  <a:pt x="173736" y="219456"/>
                </a:cubicBezTo>
                <a:cubicBezTo>
                  <a:pt x="169509" y="240590"/>
                  <a:pt x="173345" y="263769"/>
                  <a:pt x="164592" y="283464"/>
                </a:cubicBezTo>
                <a:cubicBezTo>
                  <a:pt x="160129" y="293507"/>
                  <a:pt x="147203" y="297289"/>
                  <a:pt x="137160" y="301752"/>
                </a:cubicBezTo>
                <a:cubicBezTo>
                  <a:pt x="39225" y="345279"/>
                  <a:pt x="116946" y="296940"/>
                  <a:pt x="54864" y="338328"/>
                </a:cubicBezTo>
                <a:cubicBezTo>
                  <a:pt x="33962" y="401034"/>
                  <a:pt x="58645" y="323206"/>
                  <a:pt x="36576" y="411480"/>
                </a:cubicBezTo>
                <a:cubicBezTo>
                  <a:pt x="34238" y="420831"/>
                  <a:pt x="30080" y="429644"/>
                  <a:pt x="27432" y="438912"/>
                </a:cubicBezTo>
                <a:cubicBezTo>
                  <a:pt x="23980" y="450996"/>
                  <a:pt x="21899" y="463451"/>
                  <a:pt x="18288" y="475488"/>
                </a:cubicBezTo>
                <a:cubicBezTo>
                  <a:pt x="12749" y="493952"/>
                  <a:pt x="0" y="511075"/>
                  <a:pt x="0" y="530352"/>
                </a:cubicBezTo>
                <a:lnTo>
                  <a:pt x="0" y="585216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43287" y="4242816"/>
            <a:ext cx="33784" cy="420624"/>
          </a:xfrm>
          <a:custGeom>
            <a:avLst/>
            <a:gdLst>
              <a:gd name="connsiteX0" fmla="*/ 20337 w 33784"/>
              <a:gd name="connsiteY0" fmla="*/ 0 h 420624"/>
              <a:gd name="connsiteX1" fmla="*/ 2049 w 33784"/>
              <a:gd name="connsiteY1" fmla="*/ 27432 h 420624"/>
              <a:gd name="connsiteX2" fmla="*/ 20337 w 33784"/>
              <a:gd name="connsiteY2" fmla="*/ 155448 h 420624"/>
              <a:gd name="connsiteX3" fmla="*/ 29481 w 33784"/>
              <a:gd name="connsiteY3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" h="420624">
                <a:moveTo>
                  <a:pt x="20337" y="0"/>
                </a:moveTo>
                <a:cubicBezTo>
                  <a:pt x="14241" y="9144"/>
                  <a:pt x="3044" y="16487"/>
                  <a:pt x="2049" y="27432"/>
                </a:cubicBezTo>
                <a:cubicBezTo>
                  <a:pt x="0" y="49971"/>
                  <a:pt x="17333" y="128411"/>
                  <a:pt x="20337" y="155448"/>
                </a:cubicBezTo>
                <a:cubicBezTo>
                  <a:pt x="33784" y="276472"/>
                  <a:pt x="29481" y="285426"/>
                  <a:pt x="29481" y="420624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4400" y="23622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8136" y="2734056"/>
            <a:ext cx="1366678" cy="1362456"/>
          </a:xfrm>
          <a:custGeom>
            <a:avLst/>
            <a:gdLst>
              <a:gd name="connsiteX0" fmla="*/ 1353312 w 1366678"/>
              <a:gd name="connsiteY0" fmla="*/ 1170432 h 1362456"/>
              <a:gd name="connsiteX1" fmla="*/ 1307592 w 1366678"/>
              <a:gd name="connsiteY1" fmla="*/ 1207008 h 1362456"/>
              <a:gd name="connsiteX2" fmla="*/ 1280160 w 1366678"/>
              <a:gd name="connsiteY2" fmla="*/ 1216152 h 1362456"/>
              <a:gd name="connsiteX3" fmla="*/ 1252728 w 1366678"/>
              <a:gd name="connsiteY3" fmla="*/ 1280160 h 1362456"/>
              <a:gd name="connsiteX4" fmla="*/ 1225296 w 1366678"/>
              <a:gd name="connsiteY4" fmla="*/ 1289304 h 1362456"/>
              <a:gd name="connsiteX5" fmla="*/ 1170432 w 1366678"/>
              <a:gd name="connsiteY5" fmla="*/ 1325880 h 1362456"/>
              <a:gd name="connsiteX6" fmla="*/ 1088136 w 1366678"/>
              <a:gd name="connsiteY6" fmla="*/ 1353312 h 1362456"/>
              <a:gd name="connsiteX7" fmla="*/ 1060704 w 1366678"/>
              <a:gd name="connsiteY7" fmla="*/ 1362456 h 1362456"/>
              <a:gd name="connsiteX8" fmla="*/ 969264 w 1366678"/>
              <a:gd name="connsiteY8" fmla="*/ 1344168 h 1362456"/>
              <a:gd name="connsiteX9" fmla="*/ 941832 w 1366678"/>
              <a:gd name="connsiteY9" fmla="*/ 1325880 h 1362456"/>
              <a:gd name="connsiteX10" fmla="*/ 914400 w 1366678"/>
              <a:gd name="connsiteY10" fmla="*/ 1316736 h 1362456"/>
              <a:gd name="connsiteX11" fmla="*/ 886968 w 1366678"/>
              <a:gd name="connsiteY11" fmla="*/ 1298448 h 1362456"/>
              <a:gd name="connsiteX12" fmla="*/ 832104 w 1366678"/>
              <a:gd name="connsiteY12" fmla="*/ 1280160 h 1362456"/>
              <a:gd name="connsiteX13" fmla="*/ 777240 w 1366678"/>
              <a:gd name="connsiteY13" fmla="*/ 1243584 h 1362456"/>
              <a:gd name="connsiteX14" fmla="*/ 758952 w 1366678"/>
              <a:gd name="connsiteY14" fmla="*/ 1216152 h 1362456"/>
              <a:gd name="connsiteX15" fmla="*/ 749808 w 1366678"/>
              <a:gd name="connsiteY15" fmla="*/ 1188720 h 1362456"/>
              <a:gd name="connsiteX16" fmla="*/ 694944 w 1366678"/>
              <a:gd name="connsiteY16" fmla="*/ 1170432 h 1362456"/>
              <a:gd name="connsiteX17" fmla="*/ 667512 w 1366678"/>
              <a:gd name="connsiteY17" fmla="*/ 1115568 h 1362456"/>
              <a:gd name="connsiteX18" fmla="*/ 612648 w 1366678"/>
              <a:gd name="connsiteY18" fmla="*/ 1097280 h 1362456"/>
              <a:gd name="connsiteX19" fmla="*/ 603504 w 1366678"/>
              <a:gd name="connsiteY19" fmla="*/ 1069848 h 1362456"/>
              <a:gd name="connsiteX20" fmla="*/ 548640 w 1366678"/>
              <a:gd name="connsiteY20" fmla="*/ 1033272 h 1362456"/>
              <a:gd name="connsiteX21" fmla="*/ 512064 w 1366678"/>
              <a:gd name="connsiteY21" fmla="*/ 978408 h 1362456"/>
              <a:gd name="connsiteX22" fmla="*/ 502920 w 1366678"/>
              <a:gd name="connsiteY22" fmla="*/ 950976 h 1362456"/>
              <a:gd name="connsiteX23" fmla="*/ 475488 w 1366678"/>
              <a:gd name="connsiteY23" fmla="*/ 932688 h 1362456"/>
              <a:gd name="connsiteX24" fmla="*/ 420624 w 1366678"/>
              <a:gd name="connsiteY24" fmla="*/ 850392 h 1362456"/>
              <a:gd name="connsiteX25" fmla="*/ 402336 w 1366678"/>
              <a:gd name="connsiteY25" fmla="*/ 822960 h 1362456"/>
              <a:gd name="connsiteX26" fmla="*/ 384048 w 1366678"/>
              <a:gd name="connsiteY26" fmla="*/ 768096 h 1362456"/>
              <a:gd name="connsiteX27" fmla="*/ 374904 w 1366678"/>
              <a:gd name="connsiteY27" fmla="*/ 740664 h 1362456"/>
              <a:gd name="connsiteX28" fmla="*/ 310896 w 1366678"/>
              <a:gd name="connsiteY28" fmla="*/ 658368 h 1362456"/>
              <a:gd name="connsiteX29" fmla="*/ 283464 w 1366678"/>
              <a:gd name="connsiteY29" fmla="*/ 576072 h 1362456"/>
              <a:gd name="connsiteX30" fmla="*/ 256032 w 1366678"/>
              <a:gd name="connsiteY30" fmla="*/ 521208 h 1362456"/>
              <a:gd name="connsiteX31" fmla="*/ 228600 w 1366678"/>
              <a:gd name="connsiteY31" fmla="*/ 512064 h 1362456"/>
              <a:gd name="connsiteX32" fmla="*/ 201168 w 1366678"/>
              <a:gd name="connsiteY32" fmla="*/ 420624 h 1362456"/>
              <a:gd name="connsiteX33" fmla="*/ 173736 w 1366678"/>
              <a:gd name="connsiteY33" fmla="*/ 402336 h 1362456"/>
              <a:gd name="connsiteX34" fmla="*/ 155448 w 1366678"/>
              <a:gd name="connsiteY34" fmla="*/ 347472 h 1362456"/>
              <a:gd name="connsiteX35" fmla="*/ 137160 w 1366678"/>
              <a:gd name="connsiteY35" fmla="*/ 320040 h 1362456"/>
              <a:gd name="connsiteX36" fmla="*/ 118872 w 1366678"/>
              <a:gd name="connsiteY36" fmla="*/ 265176 h 1362456"/>
              <a:gd name="connsiteX37" fmla="*/ 109728 w 1366678"/>
              <a:gd name="connsiteY37" fmla="*/ 237744 h 1362456"/>
              <a:gd name="connsiteX38" fmla="*/ 100584 w 1366678"/>
              <a:gd name="connsiteY38" fmla="*/ 210312 h 1362456"/>
              <a:gd name="connsiteX39" fmla="*/ 82296 w 1366678"/>
              <a:gd name="connsiteY39" fmla="*/ 182880 h 1362456"/>
              <a:gd name="connsiteX40" fmla="*/ 73152 w 1366678"/>
              <a:gd name="connsiteY40" fmla="*/ 155448 h 1362456"/>
              <a:gd name="connsiteX41" fmla="*/ 36576 w 1366678"/>
              <a:gd name="connsiteY41" fmla="*/ 100584 h 1362456"/>
              <a:gd name="connsiteX42" fmla="*/ 9144 w 1366678"/>
              <a:gd name="connsiteY42" fmla="*/ 45720 h 1362456"/>
              <a:gd name="connsiteX43" fmla="*/ 0 w 1366678"/>
              <a:gd name="connsiteY43" fmla="*/ 0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66678" h="1362456">
                <a:moveTo>
                  <a:pt x="1353312" y="1170432"/>
                </a:moveTo>
                <a:cubicBezTo>
                  <a:pt x="1284361" y="1193416"/>
                  <a:pt x="1366678" y="1159739"/>
                  <a:pt x="1307592" y="1207008"/>
                </a:cubicBezTo>
                <a:cubicBezTo>
                  <a:pt x="1300066" y="1213029"/>
                  <a:pt x="1289304" y="1213104"/>
                  <a:pt x="1280160" y="1216152"/>
                </a:cubicBezTo>
                <a:cubicBezTo>
                  <a:pt x="1274669" y="1238115"/>
                  <a:pt x="1272462" y="1264373"/>
                  <a:pt x="1252728" y="1280160"/>
                </a:cubicBezTo>
                <a:cubicBezTo>
                  <a:pt x="1245202" y="1286181"/>
                  <a:pt x="1233722" y="1284623"/>
                  <a:pt x="1225296" y="1289304"/>
                </a:cubicBezTo>
                <a:cubicBezTo>
                  <a:pt x="1206083" y="1299978"/>
                  <a:pt x="1191284" y="1318929"/>
                  <a:pt x="1170432" y="1325880"/>
                </a:cubicBezTo>
                <a:lnTo>
                  <a:pt x="1088136" y="1353312"/>
                </a:lnTo>
                <a:lnTo>
                  <a:pt x="1060704" y="1362456"/>
                </a:lnTo>
                <a:cubicBezTo>
                  <a:pt x="1037115" y="1359086"/>
                  <a:pt x="994799" y="1356936"/>
                  <a:pt x="969264" y="1344168"/>
                </a:cubicBezTo>
                <a:cubicBezTo>
                  <a:pt x="959434" y="1339253"/>
                  <a:pt x="951662" y="1330795"/>
                  <a:pt x="941832" y="1325880"/>
                </a:cubicBezTo>
                <a:cubicBezTo>
                  <a:pt x="933211" y="1321569"/>
                  <a:pt x="923021" y="1321047"/>
                  <a:pt x="914400" y="1316736"/>
                </a:cubicBezTo>
                <a:cubicBezTo>
                  <a:pt x="904570" y="1311821"/>
                  <a:pt x="897011" y="1302911"/>
                  <a:pt x="886968" y="1298448"/>
                </a:cubicBezTo>
                <a:cubicBezTo>
                  <a:pt x="869352" y="1290619"/>
                  <a:pt x="848144" y="1290853"/>
                  <a:pt x="832104" y="1280160"/>
                </a:cubicBezTo>
                <a:lnTo>
                  <a:pt x="777240" y="1243584"/>
                </a:lnTo>
                <a:cubicBezTo>
                  <a:pt x="771144" y="1234440"/>
                  <a:pt x="763867" y="1225982"/>
                  <a:pt x="758952" y="1216152"/>
                </a:cubicBezTo>
                <a:cubicBezTo>
                  <a:pt x="754641" y="1207531"/>
                  <a:pt x="757651" y="1194322"/>
                  <a:pt x="749808" y="1188720"/>
                </a:cubicBezTo>
                <a:cubicBezTo>
                  <a:pt x="734121" y="1177515"/>
                  <a:pt x="694944" y="1170432"/>
                  <a:pt x="694944" y="1170432"/>
                </a:cubicBezTo>
                <a:cubicBezTo>
                  <a:pt x="689962" y="1155485"/>
                  <a:pt x="682439" y="1124897"/>
                  <a:pt x="667512" y="1115568"/>
                </a:cubicBezTo>
                <a:cubicBezTo>
                  <a:pt x="651165" y="1105351"/>
                  <a:pt x="612648" y="1097280"/>
                  <a:pt x="612648" y="1097280"/>
                </a:cubicBezTo>
                <a:cubicBezTo>
                  <a:pt x="609600" y="1088136"/>
                  <a:pt x="610320" y="1076664"/>
                  <a:pt x="603504" y="1069848"/>
                </a:cubicBezTo>
                <a:cubicBezTo>
                  <a:pt x="587962" y="1054306"/>
                  <a:pt x="548640" y="1033272"/>
                  <a:pt x="548640" y="1033272"/>
                </a:cubicBezTo>
                <a:cubicBezTo>
                  <a:pt x="536448" y="1014984"/>
                  <a:pt x="519015" y="999260"/>
                  <a:pt x="512064" y="978408"/>
                </a:cubicBezTo>
                <a:cubicBezTo>
                  <a:pt x="509016" y="969264"/>
                  <a:pt x="508941" y="958502"/>
                  <a:pt x="502920" y="950976"/>
                </a:cubicBezTo>
                <a:cubicBezTo>
                  <a:pt x="496055" y="942394"/>
                  <a:pt x="484632" y="938784"/>
                  <a:pt x="475488" y="932688"/>
                </a:cubicBezTo>
                <a:lnTo>
                  <a:pt x="420624" y="850392"/>
                </a:lnTo>
                <a:cubicBezTo>
                  <a:pt x="414528" y="841248"/>
                  <a:pt x="405811" y="833386"/>
                  <a:pt x="402336" y="822960"/>
                </a:cubicBezTo>
                <a:lnTo>
                  <a:pt x="384048" y="768096"/>
                </a:lnTo>
                <a:cubicBezTo>
                  <a:pt x="381000" y="758952"/>
                  <a:pt x="381720" y="747480"/>
                  <a:pt x="374904" y="740664"/>
                </a:cubicBezTo>
                <a:cubicBezTo>
                  <a:pt x="351235" y="716995"/>
                  <a:pt x="321833" y="691180"/>
                  <a:pt x="310896" y="658368"/>
                </a:cubicBezTo>
                <a:lnTo>
                  <a:pt x="283464" y="576072"/>
                </a:lnTo>
                <a:cubicBezTo>
                  <a:pt x="277440" y="558001"/>
                  <a:pt x="272146" y="534100"/>
                  <a:pt x="256032" y="521208"/>
                </a:cubicBezTo>
                <a:cubicBezTo>
                  <a:pt x="248506" y="515187"/>
                  <a:pt x="237744" y="515112"/>
                  <a:pt x="228600" y="512064"/>
                </a:cubicBezTo>
                <a:cubicBezTo>
                  <a:pt x="224940" y="497423"/>
                  <a:pt x="207847" y="425076"/>
                  <a:pt x="201168" y="420624"/>
                </a:cubicBezTo>
                <a:lnTo>
                  <a:pt x="173736" y="402336"/>
                </a:lnTo>
                <a:cubicBezTo>
                  <a:pt x="167640" y="384048"/>
                  <a:pt x="166141" y="363512"/>
                  <a:pt x="155448" y="347472"/>
                </a:cubicBezTo>
                <a:cubicBezTo>
                  <a:pt x="149352" y="338328"/>
                  <a:pt x="141623" y="330083"/>
                  <a:pt x="137160" y="320040"/>
                </a:cubicBezTo>
                <a:cubicBezTo>
                  <a:pt x="129331" y="302424"/>
                  <a:pt x="124968" y="283464"/>
                  <a:pt x="118872" y="265176"/>
                </a:cubicBezTo>
                <a:lnTo>
                  <a:pt x="109728" y="237744"/>
                </a:lnTo>
                <a:cubicBezTo>
                  <a:pt x="106680" y="228600"/>
                  <a:pt x="105931" y="218332"/>
                  <a:pt x="100584" y="210312"/>
                </a:cubicBezTo>
                <a:cubicBezTo>
                  <a:pt x="94488" y="201168"/>
                  <a:pt x="87211" y="192710"/>
                  <a:pt x="82296" y="182880"/>
                </a:cubicBezTo>
                <a:cubicBezTo>
                  <a:pt x="77985" y="174259"/>
                  <a:pt x="77833" y="163874"/>
                  <a:pt x="73152" y="155448"/>
                </a:cubicBezTo>
                <a:cubicBezTo>
                  <a:pt x="62478" y="136235"/>
                  <a:pt x="43527" y="121436"/>
                  <a:pt x="36576" y="100584"/>
                </a:cubicBezTo>
                <a:cubicBezTo>
                  <a:pt x="23957" y="62726"/>
                  <a:pt x="32779" y="81172"/>
                  <a:pt x="9144" y="4572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42213">
            <a:off x="517769" y="2352177"/>
            <a:ext cx="293408" cy="509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32104" y="2671433"/>
            <a:ext cx="2137315" cy="1692831"/>
          </a:xfrm>
          <a:custGeom>
            <a:avLst/>
            <a:gdLst>
              <a:gd name="connsiteX0" fmla="*/ 0 w 2137315"/>
              <a:gd name="connsiteY0" fmla="*/ 7759 h 1692831"/>
              <a:gd name="connsiteX1" fmla="*/ 36576 w 2137315"/>
              <a:gd name="connsiteY1" fmla="*/ 44335 h 1692831"/>
              <a:gd name="connsiteX2" fmla="*/ 64008 w 2137315"/>
              <a:gd name="connsiteY2" fmla="*/ 62623 h 1692831"/>
              <a:gd name="connsiteX3" fmla="*/ 109728 w 2137315"/>
              <a:gd name="connsiteY3" fmla="*/ 144919 h 1692831"/>
              <a:gd name="connsiteX4" fmla="*/ 137160 w 2137315"/>
              <a:gd name="connsiteY4" fmla="*/ 163207 h 1692831"/>
              <a:gd name="connsiteX5" fmla="*/ 146304 w 2137315"/>
              <a:gd name="connsiteY5" fmla="*/ 199783 h 1692831"/>
              <a:gd name="connsiteX6" fmla="*/ 201168 w 2137315"/>
              <a:gd name="connsiteY6" fmla="*/ 227215 h 1692831"/>
              <a:gd name="connsiteX7" fmla="*/ 228600 w 2137315"/>
              <a:gd name="connsiteY7" fmla="*/ 282079 h 1692831"/>
              <a:gd name="connsiteX8" fmla="*/ 265176 w 2137315"/>
              <a:gd name="connsiteY8" fmla="*/ 382663 h 1692831"/>
              <a:gd name="connsiteX9" fmla="*/ 292608 w 2137315"/>
              <a:gd name="connsiteY9" fmla="*/ 446671 h 1692831"/>
              <a:gd name="connsiteX10" fmla="*/ 310896 w 2137315"/>
              <a:gd name="connsiteY10" fmla="*/ 474103 h 1692831"/>
              <a:gd name="connsiteX11" fmla="*/ 320040 w 2137315"/>
              <a:gd name="connsiteY11" fmla="*/ 528967 h 1692831"/>
              <a:gd name="connsiteX12" fmla="*/ 329184 w 2137315"/>
              <a:gd name="connsiteY12" fmla="*/ 556399 h 1692831"/>
              <a:gd name="connsiteX13" fmla="*/ 356616 w 2137315"/>
              <a:gd name="connsiteY13" fmla="*/ 565543 h 1692831"/>
              <a:gd name="connsiteX14" fmla="*/ 393192 w 2137315"/>
              <a:gd name="connsiteY14" fmla="*/ 647839 h 1692831"/>
              <a:gd name="connsiteX15" fmla="*/ 420624 w 2137315"/>
              <a:gd name="connsiteY15" fmla="*/ 711847 h 1692831"/>
              <a:gd name="connsiteX16" fmla="*/ 448056 w 2137315"/>
              <a:gd name="connsiteY16" fmla="*/ 720991 h 1692831"/>
              <a:gd name="connsiteX17" fmla="*/ 457200 w 2137315"/>
              <a:gd name="connsiteY17" fmla="*/ 748423 h 1692831"/>
              <a:gd name="connsiteX18" fmla="*/ 466344 w 2137315"/>
              <a:gd name="connsiteY18" fmla="*/ 794143 h 1692831"/>
              <a:gd name="connsiteX19" fmla="*/ 484632 w 2137315"/>
              <a:gd name="connsiteY19" fmla="*/ 821575 h 1692831"/>
              <a:gd name="connsiteX20" fmla="*/ 521208 w 2137315"/>
              <a:gd name="connsiteY20" fmla="*/ 867295 h 1692831"/>
              <a:gd name="connsiteX21" fmla="*/ 566928 w 2137315"/>
              <a:gd name="connsiteY21" fmla="*/ 876439 h 1692831"/>
              <a:gd name="connsiteX22" fmla="*/ 539496 w 2137315"/>
              <a:gd name="connsiteY22" fmla="*/ 885583 h 1692831"/>
              <a:gd name="connsiteX23" fmla="*/ 548640 w 2137315"/>
              <a:gd name="connsiteY23" fmla="*/ 940447 h 1692831"/>
              <a:gd name="connsiteX24" fmla="*/ 557784 w 2137315"/>
              <a:gd name="connsiteY24" fmla="*/ 967879 h 1692831"/>
              <a:gd name="connsiteX25" fmla="*/ 612648 w 2137315"/>
              <a:gd name="connsiteY25" fmla="*/ 995311 h 1692831"/>
              <a:gd name="connsiteX26" fmla="*/ 621792 w 2137315"/>
              <a:gd name="connsiteY26" fmla="*/ 1031887 h 1692831"/>
              <a:gd name="connsiteX27" fmla="*/ 649224 w 2137315"/>
              <a:gd name="connsiteY27" fmla="*/ 1041031 h 1692831"/>
              <a:gd name="connsiteX28" fmla="*/ 667512 w 2137315"/>
              <a:gd name="connsiteY28" fmla="*/ 1068463 h 1692831"/>
              <a:gd name="connsiteX29" fmla="*/ 676656 w 2137315"/>
              <a:gd name="connsiteY29" fmla="*/ 1105039 h 1692831"/>
              <a:gd name="connsiteX30" fmla="*/ 713232 w 2137315"/>
              <a:gd name="connsiteY30" fmla="*/ 1114183 h 1692831"/>
              <a:gd name="connsiteX31" fmla="*/ 731520 w 2137315"/>
              <a:gd name="connsiteY31" fmla="*/ 1141615 h 1692831"/>
              <a:gd name="connsiteX32" fmla="*/ 740664 w 2137315"/>
              <a:gd name="connsiteY32" fmla="*/ 1187335 h 1692831"/>
              <a:gd name="connsiteX33" fmla="*/ 768096 w 2137315"/>
              <a:gd name="connsiteY33" fmla="*/ 1205623 h 1692831"/>
              <a:gd name="connsiteX34" fmla="*/ 850392 w 2137315"/>
              <a:gd name="connsiteY34" fmla="*/ 1242199 h 1692831"/>
              <a:gd name="connsiteX35" fmla="*/ 868680 w 2137315"/>
              <a:gd name="connsiteY35" fmla="*/ 1269631 h 1692831"/>
              <a:gd name="connsiteX36" fmla="*/ 923544 w 2137315"/>
              <a:gd name="connsiteY36" fmla="*/ 1306207 h 1692831"/>
              <a:gd name="connsiteX37" fmla="*/ 978408 w 2137315"/>
              <a:gd name="connsiteY37" fmla="*/ 1333639 h 1692831"/>
              <a:gd name="connsiteX38" fmla="*/ 1014984 w 2137315"/>
              <a:gd name="connsiteY38" fmla="*/ 1379359 h 1692831"/>
              <a:gd name="connsiteX39" fmla="*/ 1069848 w 2137315"/>
              <a:gd name="connsiteY39" fmla="*/ 1397647 h 1692831"/>
              <a:gd name="connsiteX40" fmla="*/ 1088136 w 2137315"/>
              <a:gd name="connsiteY40" fmla="*/ 1425079 h 1692831"/>
              <a:gd name="connsiteX41" fmla="*/ 1115568 w 2137315"/>
              <a:gd name="connsiteY41" fmla="*/ 1434223 h 1692831"/>
              <a:gd name="connsiteX42" fmla="*/ 1152144 w 2137315"/>
              <a:gd name="connsiteY42" fmla="*/ 1516519 h 1692831"/>
              <a:gd name="connsiteX43" fmla="*/ 1179576 w 2137315"/>
              <a:gd name="connsiteY43" fmla="*/ 1525663 h 1692831"/>
              <a:gd name="connsiteX44" fmla="*/ 1234440 w 2137315"/>
              <a:gd name="connsiteY44" fmla="*/ 1635391 h 1692831"/>
              <a:gd name="connsiteX45" fmla="*/ 1289304 w 2137315"/>
              <a:gd name="connsiteY45" fmla="*/ 1671967 h 1692831"/>
              <a:gd name="connsiteX46" fmla="*/ 1316736 w 2137315"/>
              <a:gd name="connsiteY46" fmla="*/ 1690255 h 1692831"/>
              <a:gd name="connsiteX47" fmla="*/ 1801368 w 2137315"/>
              <a:gd name="connsiteY47" fmla="*/ 1681111 h 1692831"/>
              <a:gd name="connsiteX48" fmla="*/ 1819656 w 2137315"/>
              <a:gd name="connsiteY48" fmla="*/ 1653679 h 1692831"/>
              <a:gd name="connsiteX49" fmla="*/ 1837944 w 2137315"/>
              <a:gd name="connsiteY49" fmla="*/ 1598815 h 1692831"/>
              <a:gd name="connsiteX50" fmla="*/ 1901952 w 2137315"/>
              <a:gd name="connsiteY50" fmla="*/ 1580527 h 1692831"/>
              <a:gd name="connsiteX51" fmla="*/ 1929384 w 2137315"/>
              <a:gd name="connsiteY51" fmla="*/ 1571383 h 1692831"/>
              <a:gd name="connsiteX52" fmla="*/ 1947672 w 2137315"/>
              <a:gd name="connsiteY52" fmla="*/ 1479943 h 1692831"/>
              <a:gd name="connsiteX53" fmla="*/ 1965960 w 2137315"/>
              <a:gd name="connsiteY53" fmla="*/ 1452511 h 1692831"/>
              <a:gd name="connsiteX54" fmla="*/ 1975104 w 2137315"/>
              <a:gd name="connsiteY54" fmla="*/ 1425079 h 1692831"/>
              <a:gd name="connsiteX55" fmla="*/ 2002536 w 2137315"/>
              <a:gd name="connsiteY55" fmla="*/ 1370215 h 1692831"/>
              <a:gd name="connsiteX56" fmla="*/ 2011680 w 2137315"/>
              <a:gd name="connsiteY56" fmla="*/ 1086751 h 1692831"/>
              <a:gd name="connsiteX57" fmla="*/ 2039112 w 2137315"/>
              <a:gd name="connsiteY57" fmla="*/ 1059319 h 1692831"/>
              <a:gd name="connsiteX58" fmla="*/ 2048256 w 2137315"/>
              <a:gd name="connsiteY58" fmla="*/ 1031887 h 1692831"/>
              <a:gd name="connsiteX59" fmla="*/ 2075688 w 2137315"/>
              <a:gd name="connsiteY59" fmla="*/ 1013599 h 1692831"/>
              <a:gd name="connsiteX60" fmla="*/ 2112264 w 2137315"/>
              <a:gd name="connsiteY60" fmla="*/ 986167 h 1692831"/>
              <a:gd name="connsiteX61" fmla="*/ 2130552 w 2137315"/>
              <a:gd name="connsiteY61" fmla="*/ 1050175 h 16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37315" h="1692831">
                <a:moveTo>
                  <a:pt x="0" y="7759"/>
                </a:moveTo>
                <a:cubicBezTo>
                  <a:pt x="59852" y="27710"/>
                  <a:pt x="1108" y="0"/>
                  <a:pt x="36576" y="44335"/>
                </a:cubicBezTo>
                <a:cubicBezTo>
                  <a:pt x="43441" y="52917"/>
                  <a:pt x="54864" y="56527"/>
                  <a:pt x="64008" y="62623"/>
                </a:cubicBezTo>
                <a:cubicBezTo>
                  <a:pt x="73537" y="91209"/>
                  <a:pt x="82778" y="126952"/>
                  <a:pt x="109728" y="144919"/>
                </a:cubicBezTo>
                <a:lnTo>
                  <a:pt x="137160" y="163207"/>
                </a:lnTo>
                <a:cubicBezTo>
                  <a:pt x="140208" y="175399"/>
                  <a:pt x="139333" y="189326"/>
                  <a:pt x="146304" y="199783"/>
                </a:cubicBezTo>
                <a:cubicBezTo>
                  <a:pt x="156433" y="214977"/>
                  <a:pt x="185520" y="221999"/>
                  <a:pt x="201168" y="227215"/>
                </a:cubicBezTo>
                <a:cubicBezTo>
                  <a:pt x="214731" y="247559"/>
                  <a:pt x="224814" y="257471"/>
                  <a:pt x="228600" y="282079"/>
                </a:cubicBezTo>
                <a:cubicBezTo>
                  <a:pt x="244437" y="385021"/>
                  <a:pt x="206880" y="363231"/>
                  <a:pt x="265176" y="382663"/>
                </a:cubicBezTo>
                <a:cubicBezTo>
                  <a:pt x="311089" y="451533"/>
                  <a:pt x="257180" y="364005"/>
                  <a:pt x="292608" y="446671"/>
                </a:cubicBezTo>
                <a:cubicBezTo>
                  <a:pt x="296937" y="456772"/>
                  <a:pt x="304800" y="464959"/>
                  <a:pt x="310896" y="474103"/>
                </a:cubicBezTo>
                <a:cubicBezTo>
                  <a:pt x="313944" y="492391"/>
                  <a:pt x="316018" y="510868"/>
                  <a:pt x="320040" y="528967"/>
                </a:cubicBezTo>
                <a:cubicBezTo>
                  <a:pt x="322131" y="538376"/>
                  <a:pt x="322368" y="549583"/>
                  <a:pt x="329184" y="556399"/>
                </a:cubicBezTo>
                <a:cubicBezTo>
                  <a:pt x="336000" y="563215"/>
                  <a:pt x="347472" y="562495"/>
                  <a:pt x="356616" y="565543"/>
                </a:cubicBezTo>
                <a:cubicBezTo>
                  <a:pt x="378379" y="630833"/>
                  <a:pt x="364211" y="604367"/>
                  <a:pt x="393192" y="647839"/>
                </a:cubicBezTo>
                <a:cubicBezTo>
                  <a:pt x="398683" y="669802"/>
                  <a:pt x="400890" y="696060"/>
                  <a:pt x="420624" y="711847"/>
                </a:cubicBezTo>
                <a:cubicBezTo>
                  <a:pt x="428150" y="717868"/>
                  <a:pt x="438912" y="717943"/>
                  <a:pt x="448056" y="720991"/>
                </a:cubicBezTo>
                <a:cubicBezTo>
                  <a:pt x="451104" y="730135"/>
                  <a:pt x="454862" y="739072"/>
                  <a:pt x="457200" y="748423"/>
                </a:cubicBezTo>
                <a:cubicBezTo>
                  <a:pt x="460969" y="763501"/>
                  <a:pt x="460887" y="779591"/>
                  <a:pt x="466344" y="794143"/>
                </a:cubicBezTo>
                <a:cubicBezTo>
                  <a:pt x="470203" y="804433"/>
                  <a:pt x="479717" y="811745"/>
                  <a:pt x="484632" y="821575"/>
                </a:cubicBezTo>
                <a:cubicBezTo>
                  <a:pt x="499436" y="851183"/>
                  <a:pt x="483265" y="853066"/>
                  <a:pt x="521208" y="867295"/>
                </a:cubicBezTo>
                <a:cubicBezTo>
                  <a:pt x="535760" y="872752"/>
                  <a:pt x="551688" y="873391"/>
                  <a:pt x="566928" y="876439"/>
                </a:cubicBezTo>
                <a:cubicBezTo>
                  <a:pt x="557784" y="879487"/>
                  <a:pt x="546312" y="878767"/>
                  <a:pt x="539496" y="885583"/>
                </a:cubicBezTo>
                <a:cubicBezTo>
                  <a:pt x="515009" y="910070"/>
                  <a:pt x="538537" y="920240"/>
                  <a:pt x="548640" y="940447"/>
                </a:cubicBezTo>
                <a:cubicBezTo>
                  <a:pt x="552951" y="949068"/>
                  <a:pt x="551763" y="960353"/>
                  <a:pt x="557784" y="967879"/>
                </a:cubicBezTo>
                <a:cubicBezTo>
                  <a:pt x="570676" y="983993"/>
                  <a:pt x="594577" y="989287"/>
                  <a:pt x="612648" y="995311"/>
                </a:cubicBezTo>
                <a:cubicBezTo>
                  <a:pt x="615696" y="1007503"/>
                  <a:pt x="613941" y="1022074"/>
                  <a:pt x="621792" y="1031887"/>
                </a:cubicBezTo>
                <a:cubicBezTo>
                  <a:pt x="627813" y="1039413"/>
                  <a:pt x="641698" y="1035010"/>
                  <a:pt x="649224" y="1041031"/>
                </a:cubicBezTo>
                <a:cubicBezTo>
                  <a:pt x="657806" y="1047896"/>
                  <a:pt x="661416" y="1059319"/>
                  <a:pt x="667512" y="1068463"/>
                </a:cubicBezTo>
                <a:cubicBezTo>
                  <a:pt x="670560" y="1080655"/>
                  <a:pt x="667770" y="1096153"/>
                  <a:pt x="676656" y="1105039"/>
                </a:cubicBezTo>
                <a:cubicBezTo>
                  <a:pt x="685542" y="1113925"/>
                  <a:pt x="702775" y="1107212"/>
                  <a:pt x="713232" y="1114183"/>
                </a:cubicBezTo>
                <a:cubicBezTo>
                  <a:pt x="722376" y="1120279"/>
                  <a:pt x="725424" y="1132471"/>
                  <a:pt x="731520" y="1141615"/>
                </a:cubicBezTo>
                <a:cubicBezTo>
                  <a:pt x="734568" y="1156855"/>
                  <a:pt x="732953" y="1173841"/>
                  <a:pt x="740664" y="1187335"/>
                </a:cubicBezTo>
                <a:cubicBezTo>
                  <a:pt x="746116" y="1196877"/>
                  <a:pt x="758053" y="1201160"/>
                  <a:pt x="768096" y="1205623"/>
                </a:cubicBezTo>
                <a:cubicBezTo>
                  <a:pt x="866031" y="1249150"/>
                  <a:pt x="788310" y="1200811"/>
                  <a:pt x="850392" y="1242199"/>
                </a:cubicBezTo>
                <a:cubicBezTo>
                  <a:pt x="856488" y="1251343"/>
                  <a:pt x="860409" y="1262394"/>
                  <a:pt x="868680" y="1269631"/>
                </a:cubicBezTo>
                <a:cubicBezTo>
                  <a:pt x="885221" y="1284105"/>
                  <a:pt x="905256" y="1294015"/>
                  <a:pt x="923544" y="1306207"/>
                </a:cubicBezTo>
                <a:cubicBezTo>
                  <a:pt x="958996" y="1329842"/>
                  <a:pt x="940550" y="1321020"/>
                  <a:pt x="978408" y="1333639"/>
                </a:cubicBezTo>
                <a:cubicBezTo>
                  <a:pt x="988323" y="1363385"/>
                  <a:pt x="982615" y="1364973"/>
                  <a:pt x="1014984" y="1379359"/>
                </a:cubicBezTo>
                <a:cubicBezTo>
                  <a:pt x="1032600" y="1387188"/>
                  <a:pt x="1069848" y="1397647"/>
                  <a:pt x="1069848" y="1397647"/>
                </a:cubicBezTo>
                <a:cubicBezTo>
                  <a:pt x="1075944" y="1406791"/>
                  <a:pt x="1079554" y="1418214"/>
                  <a:pt x="1088136" y="1425079"/>
                </a:cubicBezTo>
                <a:cubicBezTo>
                  <a:pt x="1095662" y="1431100"/>
                  <a:pt x="1109966" y="1426380"/>
                  <a:pt x="1115568" y="1434223"/>
                </a:cubicBezTo>
                <a:cubicBezTo>
                  <a:pt x="1136058" y="1462909"/>
                  <a:pt x="1123889" y="1493915"/>
                  <a:pt x="1152144" y="1516519"/>
                </a:cubicBezTo>
                <a:cubicBezTo>
                  <a:pt x="1159670" y="1522540"/>
                  <a:pt x="1170432" y="1522615"/>
                  <a:pt x="1179576" y="1525663"/>
                </a:cubicBezTo>
                <a:cubicBezTo>
                  <a:pt x="1190008" y="1556960"/>
                  <a:pt x="1204053" y="1615133"/>
                  <a:pt x="1234440" y="1635391"/>
                </a:cubicBezTo>
                <a:lnTo>
                  <a:pt x="1289304" y="1671967"/>
                </a:lnTo>
                <a:lnTo>
                  <a:pt x="1316736" y="1690255"/>
                </a:lnTo>
                <a:cubicBezTo>
                  <a:pt x="1478280" y="1687207"/>
                  <a:pt x="1640221" y="1692831"/>
                  <a:pt x="1801368" y="1681111"/>
                </a:cubicBezTo>
                <a:cubicBezTo>
                  <a:pt x="1812329" y="1680314"/>
                  <a:pt x="1815193" y="1663722"/>
                  <a:pt x="1819656" y="1653679"/>
                </a:cubicBezTo>
                <a:cubicBezTo>
                  <a:pt x="1827485" y="1636063"/>
                  <a:pt x="1819656" y="1604911"/>
                  <a:pt x="1837944" y="1598815"/>
                </a:cubicBezTo>
                <a:cubicBezTo>
                  <a:pt x="1903717" y="1576891"/>
                  <a:pt x="1821580" y="1603490"/>
                  <a:pt x="1901952" y="1580527"/>
                </a:cubicBezTo>
                <a:cubicBezTo>
                  <a:pt x="1911220" y="1577879"/>
                  <a:pt x="1920240" y="1574431"/>
                  <a:pt x="1929384" y="1571383"/>
                </a:cubicBezTo>
                <a:cubicBezTo>
                  <a:pt x="1932754" y="1547794"/>
                  <a:pt x="1934904" y="1505478"/>
                  <a:pt x="1947672" y="1479943"/>
                </a:cubicBezTo>
                <a:cubicBezTo>
                  <a:pt x="1952587" y="1470113"/>
                  <a:pt x="1961045" y="1462341"/>
                  <a:pt x="1965960" y="1452511"/>
                </a:cubicBezTo>
                <a:cubicBezTo>
                  <a:pt x="1970271" y="1443890"/>
                  <a:pt x="1970793" y="1433700"/>
                  <a:pt x="1975104" y="1425079"/>
                </a:cubicBezTo>
                <a:cubicBezTo>
                  <a:pt x="2010556" y="1354175"/>
                  <a:pt x="1979552" y="1439166"/>
                  <a:pt x="2002536" y="1370215"/>
                </a:cubicBezTo>
                <a:cubicBezTo>
                  <a:pt x="2005584" y="1275727"/>
                  <a:pt x="2000634" y="1180641"/>
                  <a:pt x="2011680" y="1086751"/>
                </a:cubicBezTo>
                <a:cubicBezTo>
                  <a:pt x="2013191" y="1073908"/>
                  <a:pt x="2031939" y="1070079"/>
                  <a:pt x="2039112" y="1059319"/>
                </a:cubicBezTo>
                <a:cubicBezTo>
                  <a:pt x="2044459" y="1051299"/>
                  <a:pt x="2042235" y="1039413"/>
                  <a:pt x="2048256" y="1031887"/>
                </a:cubicBezTo>
                <a:cubicBezTo>
                  <a:pt x="2055121" y="1023305"/>
                  <a:pt x="2066745" y="1019987"/>
                  <a:pt x="2075688" y="1013599"/>
                </a:cubicBezTo>
                <a:cubicBezTo>
                  <a:pt x="2088089" y="1004741"/>
                  <a:pt x="2100072" y="995311"/>
                  <a:pt x="2112264" y="986167"/>
                </a:cubicBezTo>
                <a:cubicBezTo>
                  <a:pt x="2137315" y="1023743"/>
                  <a:pt x="2130552" y="1002609"/>
                  <a:pt x="2130552" y="105017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75688" y="4279392"/>
            <a:ext cx="146304" cy="1645920"/>
          </a:xfrm>
          <a:custGeom>
            <a:avLst/>
            <a:gdLst>
              <a:gd name="connsiteX0" fmla="*/ 0 w 146304"/>
              <a:gd name="connsiteY0" fmla="*/ 0 h 1645920"/>
              <a:gd name="connsiteX1" fmla="*/ 9144 w 146304"/>
              <a:gd name="connsiteY1" fmla="*/ 73152 h 1645920"/>
              <a:gd name="connsiteX2" fmla="*/ 18288 w 146304"/>
              <a:gd name="connsiteY2" fmla="*/ 100584 h 1645920"/>
              <a:gd name="connsiteX3" fmla="*/ 36576 w 146304"/>
              <a:gd name="connsiteY3" fmla="*/ 164592 h 1645920"/>
              <a:gd name="connsiteX4" fmla="*/ 45720 w 146304"/>
              <a:gd name="connsiteY4" fmla="*/ 237744 h 1645920"/>
              <a:gd name="connsiteX5" fmla="*/ 64008 w 146304"/>
              <a:gd name="connsiteY5" fmla="*/ 292608 h 1645920"/>
              <a:gd name="connsiteX6" fmla="*/ 73152 w 146304"/>
              <a:gd name="connsiteY6" fmla="*/ 320040 h 1645920"/>
              <a:gd name="connsiteX7" fmla="*/ 91440 w 146304"/>
              <a:gd name="connsiteY7" fmla="*/ 347472 h 1645920"/>
              <a:gd name="connsiteX8" fmla="*/ 118872 w 146304"/>
              <a:gd name="connsiteY8" fmla="*/ 466344 h 1645920"/>
              <a:gd name="connsiteX9" fmla="*/ 118872 w 146304"/>
              <a:gd name="connsiteY9" fmla="*/ 466344 h 1645920"/>
              <a:gd name="connsiteX10" fmla="*/ 128016 w 146304"/>
              <a:gd name="connsiteY10" fmla="*/ 512064 h 1645920"/>
              <a:gd name="connsiteX11" fmla="*/ 146304 w 146304"/>
              <a:gd name="connsiteY11" fmla="*/ 566928 h 1645920"/>
              <a:gd name="connsiteX12" fmla="*/ 128016 w 146304"/>
              <a:gd name="connsiteY12" fmla="*/ 877824 h 1645920"/>
              <a:gd name="connsiteX13" fmla="*/ 118872 w 146304"/>
              <a:gd name="connsiteY13" fmla="*/ 1124712 h 1645920"/>
              <a:gd name="connsiteX14" fmla="*/ 100584 w 146304"/>
              <a:gd name="connsiteY14" fmla="*/ 1271016 h 1645920"/>
              <a:gd name="connsiteX15" fmla="*/ 82296 w 146304"/>
              <a:gd name="connsiteY15" fmla="*/ 1453896 h 1645920"/>
              <a:gd name="connsiteX16" fmla="*/ 73152 w 146304"/>
              <a:gd name="connsiteY16" fmla="*/ 1508760 h 1645920"/>
              <a:gd name="connsiteX17" fmla="*/ 64008 w 146304"/>
              <a:gd name="connsiteY17" fmla="*/ 1536192 h 1645920"/>
              <a:gd name="connsiteX18" fmla="*/ 64008 w 146304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04" h="1645920">
                <a:moveTo>
                  <a:pt x="0" y="0"/>
                </a:moveTo>
                <a:cubicBezTo>
                  <a:pt x="3048" y="24384"/>
                  <a:pt x="4748" y="48975"/>
                  <a:pt x="9144" y="73152"/>
                </a:cubicBezTo>
                <a:cubicBezTo>
                  <a:pt x="10868" y="82635"/>
                  <a:pt x="15640" y="91316"/>
                  <a:pt x="18288" y="100584"/>
                </a:cubicBezTo>
                <a:cubicBezTo>
                  <a:pt x="41251" y="180956"/>
                  <a:pt x="14652" y="98819"/>
                  <a:pt x="36576" y="164592"/>
                </a:cubicBezTo>
                <a:cubicBezTo>
                  <a:pt x="39624" y="188976"/>
                  <a:pt x="40571" y="213716"/>
                  <a:pt x="45720" y="237744"/>
                </a:cubicBezTo>
                <a:cubicBezTo>
                  <a:pt x="49759" y="256593"/>
                  <a:pt x="57912" y="274320"/>
                  <a:pt x="64008" y="292608"/>
                </a:cubicBezTo>
                <a:cubicBezTo>
                  <a:pt x="67056" y="301752"/>
                  <a:pt x="67805" y="312020"/>
                  <a:pt x="73152" y="320040"/>
                </a:cubicBezTo>
                <a:lnTo>
                  <a:pt x="91440" y="347472"/>
                </a:lnTo>
                <a:cubicBezTo>
                  <a:pt x="103310" y="430563"/>
                  <a:pt x="93768" y="391033"/>
                  <a:pt x="118872" y="466344"/>
                </a:cubicBezTo>
                <a:lnTo>
                  <a:pt x="118872" y="466344"/>
                </a:lnTo>
                <a:cubicBezTo>
                  <a:pt x="121920" y="481584"/>
                  <a:pt x="123927" y="497070"/>
                  <a:pt x="128016" y="512064"/>
                </a:cubicBezTo>
                <a:cubicBezTo>
                  <a:pt x="133088" y="530662"/>
                  <a:pt x="146304" y="566928"/>
                  <a:pt x="146304" y="566928"/>
                </a:cubicBezTo>
                <a:cubicBezTo>
                  <a:pt x="140208" y="670560"/>
                  <a:pt x="131858" y="774084"/>
                  <a:pt x="128016" y="877824"/>
                </a:cubicBezTo>
                <a:cubicBezTo>
                  <a:pt x="124968" y="960120"/>
                  <a:pt x="124604" y="1042559"/>
                  <a:pt x="118872" y="1124712"/>
                </a:cubicBezTo>
                <a:cubicBezTo>
                  <a:pt x="115451" y="1173740"/>
                  <a:pt x="105474" y="1222112"/>
                  <a:pt x="100584" y="1271016"/>
                </a:cubicBezTo>
                <a:cubicBezTo>
                  <a:pt x="94488" y="1331976"/>
                  <a:pt x="92368" y="1393466"/>
                  <a:pt x="82296" y="1453896"/>
                </a:cubicBezTo>
                <a:cubicBezTo>
                  <a:pt x="79248" y="1472184"/>
                  <a:pt x="77174" y="1490661"/>
                  <a:pt x="73152" y="1508760"/>
                </a:cubicBezTo>
                <a:cubicBezTo>
                  <a:pt x="71061" y="1518169"/>
                  <a:pt x="64649" y="1526575"/>
                  <a:pt x="64008" y="1536192"/>
                </a:cubicBezTo>
                <a:cubicBezTo>
                  <a:pt x="61575" y="1572687"/>
                  <a:pt x="64008" y="1609344"/>
                  <a:pt x="64008" y="164592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93470" y="4023360"/>
            <a:ext cx="1162378" cy="457200"/>
          </a:xfrm>
          <a:custGeom>
            <a:avLst/>
            <a:gdLst>
              <a:gd name="connsiteX0" fmla="*/ 1090 w 1162378"/>
              <a:gd name="connsiteY0" fmla="*/ 356616 h 457200"/>
              <a:gd name="connsiteX1" fmla="*/ 110818 w 1162378"/>
              <a:gd name="connsiteY1" fmla="*/ 384048 h 457200"/>
              <a:gd name="connsiteX2" fmla="*/ 165682 w 1162378"/>
              <a:gd name="connsiteY2" fmla="*/ 411480 h 457200"/>
              <a:gd name="connsiteX3" fmla="*/ 275410 w 1162378"/>
              <a:gd name="connsiteY3" fmla="*/ 429768 h 457200"/>
              <a:gd name="connsiteX4" fmla="*/ 375994 w 1162378"/>
              <a:gd name="connsiteY4" fmla="*/ 457200 h 457200"/>
              <a:gd name="connsiteX5" fmla="*/ 549730 w 1162378"/>
              <a:gd name="connsiteY5" fmla="*/ 448056 h 457200"/>
              <a:gd name="connsiteX6" fmla="*/ 613738 w 1162378"/>
              <a:gd name="connsiteY6" fmla="*/ 429768 h 457200"/>
              <a:gd name="connsiteX7" fmla="*/ 677746 w 1162378"/>
              <a:gd name="connsiteY7" fmla="*/ 411480 h 457200"/>
              <a:gd name="connsiteX8" fmla="*/ 705178 w 1162378"/>
              <a:gd name="connsiteY8" fmla="*/ 384048 h 457200"/>
              <a:gd name="connsiteX9" fmla="*/ 732610 w 1162378"/>
              <a:gd name="connsiteY9" fmla="*/ 365760 h 457200"/>
              <a:gd name="connsiteX10" fmla="*/ 741754 w 1162378"/>
              <a:gd name="connsiteY10" fmla="*/ 338328 h 457200"/>
              <a:gd name="connsiteX11" fmla="*/ 769186 w 1162378"/>
              <a:gd name="connsiteY11" fmla="*/ 310896 h 457200"/>
              <a:gd name="connsiteX12" fmla="*/ 787474 w 1162378"/>
              <a:gd name="connsiteY12" fmla="*/ 283464 h 457200"/>
              <a:gd name="connsiteX13" fmla="*/ 842338 w 1162378"/>
              <a:gd name="connsiteY13" fmla="*/ 265176 h 457200"/>
              <a:gd name="connsiteX14" fmla="*/ 869770 w 1162378"/>
              <a:gd name="connsiteY14" fmla="*/ 256032 h 457200"/>
              <a:gd name="connsiteX15" fmla="*/ 933778 w 1162378"/>
              <a:gd name="connsiteY15" fmla="*/ 237744 h 457200"/>
              <a:gd name="connsiteX16" fmla="*/ 988642 w 1162378"/>
              <a:gd name="connsiteY16" fmla="*/ 201168 h 457200"/>
              <a:gd name="connsiteX17" fmla="*/ 1006930 w 1162378"/>
              <a:gd name="connsiteY17" fmla="*/ 173736 h 457200"/>
              <a:gd name="connsiteX18" fmla="*/ 1034362 w 1162378"/>
              <a:gd name="connsiteY18" fmla="*/ 155448 h 457200"/>
              <a:gd name="connsiteX19" fmla="*/ 1070938 w 1162378"/>
              <a:gd name="connsiteY19" fmla="*/ 100584 h 457200"/>
              <a:gd name="connsiteX20" fmla="*/ 1098370 w 1162378"/>
              <a:gd name="connsiteY20" fmla="*/ 73152 h 457200"/>
              <a:gd name="connsiteX21" fmla="*/ 1116658 w 1162378"/>
              <a:gd name="connsiteY21" fmla="*/ 45720 h 457200"/>
              <a:gd name="connsiteX22" fmla="*/ 1144090 w 1162378"/>
              <a:gd name="connsiteY22" fmla="*/ 27432 h 457200"/>
              <a:gd name="connsiteX23" fmla="*/ 1162378 w 1162378"/>
              <a:gd name="connsiteY2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2378" h="457200">
                <a:moveTo>
                  <a:pt x="1090" y="356616"/>
                </a:moveTo>
                <a:cubicBezTo>
                  <a:pt x="111951" y="393570"/>
                  <a:pt x="0" y="359422"/>
                  <a:pt x="110818" y="384048"/>
                </a:cubicBezTo>
                <a:cubicBezTo>
                  <a:pt x="152189" y="393241"/>
                  <a:pt x="126225" y="391751"/>
                  <a:pt x="165682" y="411480"/>
                </a:cubicBezTo>
                <a:cubicBezTo>
                  <a:pt x="196320" y="426799"/>
                  <a:pt x="249335" y="426871"/>
                  <a:pt x="275410" y="429768"/>
                </a:cubicBezTo>
                <a:cubicBezTo>
                  <a:pt x="345018" y="452971"/>
                  <a:pt x="311371" y="444275"/>
                  <a:pt x="375994" y="457200"/>
                </a:cubicBezTo>
                <a:cubicBezTo>
                  <a:pt x="433906" y="454152"/>
                  <a:pt x="491956" y="453080"/>
                  <a:pt x="549730" y="448056"/>
                </a:cubicBezTo>
                <a:cubicBezTo>
                  <a:pt x="570276" y="446269"/>
                  <a:pt x="593850" y="435450"/>
                  <a:pt x="613738" y="429768"/>
                </a:cubicBezTo>
                <a:cubicBezTo>
                  <a:pt x="694110" y="406805"/>
                  <a:pt x="611973" y="433404"/>
                  <a:pt x="677746" y="411480"/>
                </a:cubicBezTo>
                <a:cubicBezTo>
                  <a:pt x="686890" y="402336"/>
                  <a:pt x="695244" y="392327"/>
                  <a:pt x="705178" y="384048"/>
                </a:cubicBezTo>
                <a:cubicBezTo>
                  <a:pt x="713621" y="377013"/>
                  <a:pt x="725745" y="374342"/>
                  <a:pt x="732610" y="365760"/>
                </a:cubicBezTo>
                <a:cubicBezTo>
                  <a:pt x="738631" y="358234"/>
                  <a:pt x="736407" y="346348"/>
                  <a:pt x="741754" y="338328"/>
                </a:cubicBezTo>
                <a:cubicBezTo>
                  <a:pt x="748927" y="327568"/>
                  <a:pt x="760907" y="320830"/>
                  <a:pt x="769186" y="310896"/>
                </a:cubicBezTo>
                <a:cubicBezTo>
                  <a:pt x="776221" y="302453"/>
                  <a:pt x="778155" y="289289"/>
                  <a:pt x="787474" y="283464"/>
                </a:cubicBezTo>
                <a:cubicBezTo>
                  <a:pt x="803821" y="273247"/>
                  <a:pt x="824050" y="271272"/>
                  <a:pt x="842338" y="265176"/>
                </a:cubicBezTo>
                <a:cubicBezTo>
                  <a:pt x="851482" y="262128"/>
                  <a:pt x="860419" y="258370"/>
                  <a:pt x="869770" y="256032"/>
                </a:cubicBezTo>
                <a:cubicBezTo>
                  <a:pt x="878379" y="253880"/>
                  <a:pt x="923045" y="243707"/>
                  <a:pt x="933778" y="237744"/>
                </a:cubicBezTo>
                <a:cubicBezTo>
                  <a:pt x="952991" y="227070"/>
                  <a:pt x="988642" y="201168"/>
                  <a:pt x="988642" y="201168"/>
                </a:cubicBezTo>
                <a:cubicBezTo>
                  <a:pt x="994738" y="192024"/>
                  <a:pt x="999159" y="181507"/>
                  <a:pt x="1006930" y="173736"/>
                </a:cubicBezTo>
                <a:cubicBezTo>
                  <a:pt x="1014701" y="165965"/>
                  <a:pt x="1027125" y="163719"/>
                  <a:pt x="1034362" y="155448"/>
                </a:cubicBezTo>
                <a:cubicBezTo>
                  <a:pt x="1048836" y="138907"/>
                  <a:pt x="1055396" y="116126"/>
                  <a:pt x="1070938" y="100584"/>
                </a:cubicBezTo>
                <a:cubicBezTo>
                  <a:pt x="1080082" y="91440"/>
                  <a:pt x="1090091" y="83086"/>
                  <a:pt x="1098370" y="73152"/>
                </a:cubicBezTo>
                <a:cubicBezTo>
                  <a:pt x="1105405" y="64709"/>
                  <a:pt x="1108887" y="53491"/>
                  <a:pt x="1116658" y="45720"/>
                </a:cubicBezTo>
                <a:cubicBezTo>
                  <a:pt x="1124429" y="37949"/>
                  <a:pt x="1134946" y="33528"/>
                  <a:pt x="1144090" y="27432"/>
                </a:cubicBezTo>
                <a:lnTo>
                  <a:pt x="116237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4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mila\Desktop\cn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438303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4038600"/>
            <a:ext cx="4572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1828800"/>
            <a:ext cx="9906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447800"/>
            <a:ext cx="6858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Tympanic:</a:t>
            </a:r>
            <a:r>
              <a:rPr lang="en-US" b="1" dirty="0" smtClean="0"/>
              <a:t>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parotid gland 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Lingual</a:t>
            </a:r>
            <a:r>
              <a:rPr lang="en-US" u="sng" dirty="0" smtClean="0"/>
              <a:t> :</a:t>
            </a:r>
            <a:r>
              <a:rPr lang="en-US" dirty="0" smtClean="0"/>
              <a:t>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b="1" i="1" u="sng" dirty="0" smtClean="0">
                <a:solidFill>
                  <a:srgbClr val="002060"/>
                </a:solidFill>
              </a:rPr>
              <a:t>Sensory branches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the carotid sinus and body              ( 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267200" y="980728"/>
            <a:ext cx="46972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1473</Words>
  <Application>Microsoft Office PowerPoint</Application>
  <PresentationFormat>On-screen Show (4:3)</PresentationFormat>
  <Paragraphs>142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Cranial Nerves 1X-X (Glossopharyngeal  &amp;  Vagus Nerves)  </vt:lpstr>
      <vt:lpstr>Objectives </vt:lpstr>
      <vt:lpstr>GLOSSOPHARYNGEAL  (1X) CRANIAL NERVE</vt:lpstr>
      <vt:lpstr>Superficial attachment</vt:lpstr>
      <vt:lpstr>GANGLIA &amp; COMMUNICATIONS</vt:lpstr>
      <vt:lpstr>COURSE</vt:lpstr>
      <vt:lpstr>Component of fibers  &amp; Deep origin</vt:lpstr>
      <vt:lpstr>PowerPoint Presentation</vt:lpstr>
      <vt:lpstr>Branches</vt:lpstr>
      <vt:lpstr>Glossopharyngeal nerve lesions</vt:lpstr>
      <vt:lpstr>How to Test for 1x nerve Injury?</vt:lpstr>
      <vt:lpstr>PowerPoint Presentation</vt:lpstr>
      <vt:lpstr>VAGUS (X) CRANIAL NERVE</vt:lpstr>
      <vt:lpstr>Superficial attachment &amp; Course</vt:lpstr>
      <vt:lpstr>Communications</vt:lpstr>
      <vt:lpstr>Course</vt:lpstr>
      <vt:lpstr>Course</vt:lpstr>
      <vt:lpstr>Components of fibers  &amp; Deep origin</vt:lpstr>
      <vt:lpstr>Branches</vt:lpstr>
      <vt:lpstr>PowerPoint Presentation</vt:lpstr>
      <vt:lpstr>Summary</vt:lpstr>
      <vt:lpstr>Vagus nerve Lesions</vt:lpstr>
      <vt:lpstr>How to diagnose x nerve Injury?</vt:lpstr>
      <vt:lpstr>Causes of 1X &amp; X nerve lesions 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  </dc:title>
  <dc:creator>user</dc:creator>
  <cp:lastModifiedBy>3422</cp:lastModifiedBy>
  <cp:revision>142</cp:revision>
  <dcterms:created xsi:type="dcterms:W3CDTF">2006-08-16T00:00:00Z</dcterms:created>
  <dcterms:modified xsi:type="dcterms:W3CDTF">2017-09-25T07:45:16Z</dcterms:modified>
</cp:coreProperties>
</file>