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32"/>
  </p:notesMasterIdLst>
  <p:sldIdLst>
    <p:sldId id="256" r:id="rId2"/>
    <p:sldId id="347" r:id="rId3"/>
    <p:sldId id="258" r:id="rId4"/>
    <p:sldId id="261" r:id="rId5"/>
    <p:sldId id="353" r:id="rId6"/>
    <p:sldId id="264" r:id="rId7"/>
    <p:sldId id="266" r:id="rId8"/>
    <p:sldId id="272" r:id="rId9"/>
    <p:sldId id="354" r:id="rId10"/>
    <p:sldId id="277" r:id="rId11"/>
    <p:sldId id="278" r:id="rId12"/>
    <p:sldId id="326" r:id="rId13"/>
    <p:sldId id="348" r:id="rId14"/>
    <p:sldId id="327" r:id="rId15"/>
    <p:sldId id="329" r:id="rId16"/>
    <p:sldId id="332" r:id="rId17"/>
    <p:sldId id="287" r:id="rId18"/>
    <p:sldId id="337" r:id="rId19"/>
    <p:sldId id="339" r:id="rId20"/>
    <p:sldId id="341" r:id="rId21"/>
    <p:sldId id="350" r:id="rId22"/>
    <p:sldId id="349" r:id="rId23"/>
    <p:sldId id="342" r:id="rId24"/>
    <p:sldId id="344" r:id="rId25"/>
    <p:sldId id="343" r:id="rId26"/>
    <p:sldId id="346" r:id="rId27"/>
    <p:sldId id="345" r:id="rId28"/>
    <p:sldId id="303" r:id="rId29"/>
    <p:sldId id="351" r:id="rId30"/>
    <p:sldId id="355" r:id="rId3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9933FF"/>
    <a:srgbClr val="FF0066"/>
    <a:srgbClr val="B60AAA"/>
    <a:srgbClr val="00FF00"/>
    <a:srgbClr val="0066FF"/>
    <a:srgbClr val="FF33CC"/>
    <a:srgbClr val="FF3399"/>
    <a:srgbClr val="CC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90" d="100"/>
          <a:sy n="90" d="100"/>
        </p:scale>
        <p:origin x="-588" y="-31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0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373556DB-DEA5-4BBF-A5DE-FF57B5EA9E00}" type="datetimeFigureOut">
              <a:rPr lang="en-US"/>
              <a:pPr>
                <a:defRPr/>
              </a:pPr>
              <a:t>9/25/2017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C8EE8236-93B4-43D6-A5A8-C84C63E3BD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86015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CF1C5EF-1E53-45DF-83FF-541E0B3AF4C9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3E3DBBE-10E9-46CB-BA85-4390A66D1235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3B845D1-E4A9-4BFF-949A-6D2019798BC0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28</a:t>
            </a:fld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FE921C3-759A-4E8F-AEC9-6EF355D783F6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29</a:t>
            </a:fld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lIns="45720" tIns="0" rIns="45720" bIns="0" anchor="b">
            <a:scene3d>
              <a:camera prst="orthographicFront"/>
              <a:lightRig rig="soft" dir="t">
                <a:rot lat="0" lon="0" rev="17220000"/>
              </a:lightRig>
            </a:scene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A8A0ED-698C-4738-8FF7-5508269852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047C94-B652-4750-890B-326B9BFB60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D89C99-0266-4A03-A1C4-DA475A9055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650D1F-E4E1-4B0E-BB56-62A7E8CBFFA7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69B31D-1ACB-442F-AC93-F6C4A3DD6E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A9D1BA-359A-44B4-8BCE-533472553B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4AAB39-CB17-43D6-AD2D-CC6EF41DBF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6CD044-74F2-4AB5-9854-D9FD77B0B3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B2781A-B179-4613-88ED-247F8DF545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266B2F-6C4E-4615-8FCF-D477DDE31F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F6F001-873B-45E7-A062-EC713A9B31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rIns="45720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2B4932-8B1E-477C-86A6-6C0DF7EA70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27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70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CCC52E2-9DF5-456F-A00B-E7EF89DAA7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9" r:id="rId1"/>
    <p:sldLayoutId id="2147483920" r:id="rId2"/>
    <p:sldLayoutId id="2147483921" r:id="rId3"/>
    <p:sldLayoutId id="2147483922" r:id="rId4"/>
    <p:sldLayoutId id="2147483923" r:id="rId5"/>
    <p:sldLayoutId id="2147483924" r:id="rId6"/>
    <p:sldLayoutId id="2147483925" r:id="rId7"/>
    <p:sldLayoutId id="2147483926" r:id="rId8"/>
    <p:sldLayoutId id="2147483927" r:id="rId9"/>
    <p:sldLayoutId id="2147483928" r:id="rId10"/>
    <p:sldLayoutId id="2147483929" r:id="rId11"/>
    <p:sldLayoutId id="2147483930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100" b="1" kern="120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9pPr>
    </p:titleStyle>
    <p:bodyStyle>
      <a:lvl1pPr marL="547688" indent="-411163" algn="l" rtl="0" eaLnBrk="0" fontAlgn="base" hangingPunct="0">
        <a:spcBef>
          <a:spcPct val="20000"/>
        </a:spcBef>
        <a:spcAft>
          <a:spcPct val="0"/>
        </a:spcAft>
        <a:buClr>
          <a:srgbClr val="000000"/>
        </a:buClr>
        <a:buSzPct val="65000"/>
        <a:buFont typeface="Wingdings 2" pitchFamily="18" charset="2"/>
        <a:buChar char="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363" indent="-28257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pitchFamily="18" charset="2"/>
        <a:buChar char="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475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pitchFamily="2" charset="2"/>
        <a:buChar char="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2550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pitchFamily="18" charset="2"/>
        <a:buChar char="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4638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 2" pitchFamily="18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://en.wikipedia.org/wiki/Cranial_nerves" TargetMode="External"/><Relationship Id="rId3" Type="http://schemas.openxmlformats.org/officeDocument/2006/relationships/image" Target="../media/image14.jpeg"/><Relationship Id="rId7" Type="http://schemas.openxmlformats.org/officeDocument/2006/relationships/hyperlink" Target="http://en.wikipedia.org/wiki/Vagus_nerve" TargetMode="Externa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Relationship Id="rId6" Type="http://schemas.openxmlformats.org/officeDocument/2006/relationships/hyperlink" Target="http://en.wikipedia.org/wiki/Glossopharyngeal_nerve" TargetMode="External"/><Relationship Id="rId5" Type="http://schemas.openxmlformats.org/officeDocument/2006/relationships/hyperlink" Target="http://en.wikipedia.org/wiki/Facial_nerve" TargetMode="External"/><Relationship Id="rId4" Type="http://schemas.openxmlformats.org/officeDocument/2006/relationships/hyperlink" Target="http://en.wikipedia.org/wiki/Taste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4302" y="1132941"/>
            <a:ext cx="8475397" cy="455509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INTERNAL STRUCTURE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OF  THE BRAIN STEM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i="1" dirty="0">
                <a:ln w="1905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By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i="1" dirty="0" smtClean="0">
                <a:ln w="1905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Dr. Saeed Vohra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i="1" dirty="0" smtClean="0">
                <a:ln w="1905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&amp;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i="1" dirty="0" smtClean="0">
                <a:ln w="1905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</a:t>
            </a:r>
            <a:r>
              <a:rPr lang="en-US" sz="3200" b="1" i="1" dirty="0">
                <a:ln w="1905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Sanaa </a:t>
            </a:r>
            <a:r>
              <a:rPr lang="en-US" sz="3200" b="1" i="1" dirty="0" err="1">
                <a:ln w="1905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Alshaarawy</a:t>
            </a:r>
            <a:endParaRPr lang="en-US" sz="3200" b="1" i="1" dirty="0">
              <a:ln w="1905"/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200" b="1" i="1" dirty="0">
              <a:ln w="1905"/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070436-F345-45DF-AD09-1BF3082C0C14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5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5688419" y="1073739"/>
            <a:ext cx="3393669" cy="4189378"/>
          </a:xfrm>
        </p:spPr>
        <p:txBody>
          <a:bodyPr>
            <a:normAutofit fontScale="70000" lnSpcReduction="20000"/>
          </a:bodyPr>
          <a:lstStyle/>
          <a:p>
            <a:pPr marL="548640" indent="-41148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b="1" dirty="0" smtClean="0">
                <a:ln w="1905"/>
                <a:solidFill>
                  <a:srgbClr val="FF339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Beneath the floor of 4</a:t>
            </a:r>
            <a:r>
              <a:rPr lang="en-US" b="1" baseline="30000" dirty="0" smtClean="0">
                <a:ln w="1905"/>
                <a:solidFill>
                  <a:srgbClr val="FF339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th</a:t>
            </a:r>
            <a:r>
              <a:rPr lang="en-US" b="1" dirty="0" smtClean="0">
                <a:ln w="1905"/>
                <a:solidFill>
                  <a:srgbClr val="FF339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ventricle lie:</a:t>
            </a:r>
            <a:endParaRPr lang="en-US" b="1" i="1" dirty="0" smtClean="0">
              <a:solidFill>
                <a:srgbClr val="FF3399"/>
              </a:solidFill>
            </a:endParaRPr>
          </a:p>
          <a:p>
            <a:pPr marL="869315" lvl="1" indent="-41148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itchFamily="2" charset="2"/>
              <a:buChar char="§"/>
              <a:defRPr/>
            </a:pPr>
            <a:r>
              <a:rPr lang="en-US" b="1" dirty="0" smtClean="0">
                <a:solidFill>
                  <a:srgbClr val="0000FF"/>
                </a:solidFill>
              </a:rPr>
              <a:t>1. Hypoglossal Nucleus.</a:t>
            </a:r>
            <a:endParaRPr lang="en-US" b="1" dirty="0"/>
          </a:p>
          <a:p>
            <a:pPr marL="869315" lvl="1" indent="-41148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itchFamily="2" charset="2"/>
              <a:buChar char="§"/>
              <a:defRPr/>
            </a:pPr>
            <a:r>
              <a:rPr lang="en-US" b="1" dirty="0" smtClean="0">
                <a:solidFill>
                  <a:srgbClr val="0000FF"/>
                </a:solidFill>
              </a:rPr>
              <a:t>2. Dorsal Nucleus </a:t>
            </a:r>
            <a:r>
              <a:rPr lang="en-US" b="1" dirty="0">
                <a:solidFill>
                  <a:srgbClr val="0000FF"/>
                </a:solidFill>
              </a:rPr>
              <a:t>of </a:t>
            </a:r>
            <a:r>
              <a:rPr lang="en-US" b="1" dirty="0" err="1" smtClean="0">
                <a:solidFill>
                  <a:srgbClr val="0000FF"/>
                </a:solidFill>
              </a:rPr>
              <a:t>Vagus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en-US" b="1" dirty="0" smtClean="0"/>
              <a:t>lateral </a:t>
            </a:r>
            <a:r>
              <a:rPr lang="en-US" b="1" dirty="0"/>
              <a:t>to the </a:t>
            </a:r>
            <a:r>
              <a:rPr lang="en-US" b="1" dirty="0" smtClean="0"/>
              <a:t>hypoglossal nucleus, contains </a:t>
            </a:r>
            <a:r>
              <a:rPr lang="en-US" b="1" dirty="0" err="1" smtClean="0"/>
              <a:t>preganglionic</a:t>
            </a:r>
            <a:r>
              <a:rPr lang="en-US" b="1" dirty="0" smtClean="0"/>
              <a:t> parasympathetic fibers.</a:t>
            </a:r>
          </a:p>
          <a:p>
            <a:pPr marL="869315" lvl="1" indent="-41148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itchFamily="2" charset="2"/>
              <a:buChar char="§"/>
              <a:defRPr/>
            </a:pPr>
            <a:r>
              <a:rPr lang="en-US" b="1" kern="10" dirty="0" smtClean="0">
                <a:ln w="1905"/>
                <a:solidFill>
                  <a:srgbClr val="00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cs typeface="Times New Roman"/>
              </a:rPr>
              <a:t>3. Medial longitudinal fasciculus </a:t>
            </a:r>
            <a:r>
              <a:rPr lang="en-US" sz="2500" b="1" dirty="0" smtClean="0"/>
              <a:t>lies</a:t>
            </a:r>
            <a:r>
              <a:rPr lang="en-US" b="1" kern="1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cs typeface="Times New Roman"/>
              </a:rPr>
              <a:t> </a:t>
            </a:r>
            <a:r>
              <a:rPr lang="en-US" b="1" dirty="0" smtClean="0"/>
              <a:t>close to the midline, </a:t>
            </a:r>
            <a:r>
              <a:rPr lang="en-US" b="1" dirty="0" err="1" smtClean="0"/>
              <a:t>ventromedial</a:t>
            </a:r>
            <a:r>
              <a:rPr lang="en-US" b="1" dirty="0" smtClean="0"/>
              <a:t> to the hypoglossal nucleus, d</a:t>
            </a:r>
            <a:r>
              <a:rPr lang="en-US" b="1" u="sng" dirty="0" smtClean="0"/>
              <a:t>orsal</a:t>
            </a:r>
            <a:r>
              <a:rPr lang="en-US" b="1" dirty="0" smtClean="0"/>
              <a:t> to the medial </a:t>
            </a:r>
            <a:r>
              <a:rPr lang="en-US" b="1" dirty="0" err="1" smtClean="0"/>
              <a:t>lemniscus</a:t>
            </a:r>
            <a:r>
              <a:rPr lang="en-US" b="1" dirty="0" smtClean="0"/>
              <a:t>.</a:t>
            </a:r>
            <a:r>
              <a:rPr lang="en-US" b="1" dirty="0" smtClean="0">
                <a:solidFill>
                  <a:srgbClr val="C00000"/>
                </a:solidFill>
              </a:rPr>
              <a:t> It links the </a:t>
            </a:r>
            <a:r>
              <a:rPr lang="en-US" b="1" u="sng" dirty="0" smtClean="0">
                <a:solidFill>
                  <a:srgbClr val="C00000"/>
                </a:solidFill>
              </a:rPr>
              <a:t>vestibular nuclei </a:t>
            </a:r>
            <a:r>
              <a:rPr lang="en-US" b="1" dirty="0" smtClean="0">
                <a:solidFill>
                  <a:srgbClr val="C00000"/>
                </a:solidFill>
              </a:rPr>
              <a:t>with </a:t>
            </a:r>
            <a:r>
              <a:rPr lang="en-US" b="1" u="sng" dirty="0" smtClean="0">
                <a:solidFill>
                  <a:srgbClr val="C00000"/>
                </a:solidFill>
              </a:rPr>
              <a:t>nuclei</a:t>
            </a:r>
            <a:r>
              <a:rPr lang="en-US" b="1" dirty="0" smtClean="0">
                <a:solidFill>
                  <a:srgbClr val="C00000"/>
                </a:solidFill>
              </a:rPr>
              <a:t> of </a:t>
            </a:r>
            <a:r>
              <a:rPr lang="en-US" b="1" dirty="0" err="1" smtClean="0">
                <a:solidFill>
                  <a:srgbClr val="C00000"/>
                </a:solidFill>
              </a:rPr>
              <a:t>extraocular</a:t>
            </a:r>
            <a:r>
              <a:rPr lang="en-US" b="1" dirty="0" smtClean="0">
                <a:solidFill>
                  <a:srgbClr val="C00000"/>
                </a:solidFill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</a:rPr>
              <a:t>ms.</a:t>
            </a:r>
            <a:r>
              <a:rPr lang="en-US" b="1" dirty="0" smtClean="0">
                <a:solidFill>
                  <a:srgbClr val="C00000"/>
                </a:solidFill>
              </a:rPr>
              <a:t> </a:t>
            </a:r>
            <a:r>
              <a:rPr lang="en-US" b="1" u="sng" dirty="0" smtClean="0">
                <a:solidFill>
                  <a:srgbClr val="C00000"/>
                </a:solidFill>
              </a:rPr>
              <a:t>(3, 4 &amp; 6 nerves) </a:t>
            </a:r>
            <a:r>
              <a:rPr lang="en-US" b="1" dirty="0" smtClean="0">
                <a:solidFill>
                  <a:srgbClr val="C00000"/>
                </a:solidFill>
              </a:rPr>
              <a:t>to help </a:t>
            </a:r>
            <a:r>
              <a:rPr lang="en-US" b="1" u="sng" dirty="0" smtClean="0">
                <a:solidFill>
                  <a:srgbClr val="C00000"/>
                </a:solidFill>
              </a:rPr>
              <a:t>coordination of head &amp; eye </a:t>
            </a:r>
            <a:r>
              <a:rPr lang="en-US" b="1" u="sng" dirty="0">
                <a:solidFill>
                  <a:srgbClr val="C00000"/>
                </a:solidFill>
              </a:rPr>
              <a:t>m</a:t>
            </a:r>
            <a:r>
              <a:rPr lang="en-US" b="1" u="sng" dirty="0" smtClean="0">
                <a:solidFill>
                  <a:srgbClr val="C00000"/>
                </a:solidFill>
              </a:rPr>
              <a:t>ovements</a:t>
            </a: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363" y="1551575"/>
            <a:ext cx="5724525" cy="348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866900" y="1846850"/>
            <a:ext cx="1158875" cy="160338"/>
          </a:xfrm>
          <a:prstGeom prst="rect">
            <a:avLst/>
          </a:prstGeom>
          <a:noFill/>
          <a:ln w="31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618675" y="1665875"/>
            <a:ext cx="1190625" cy="192088"/>
          </a:xfrm>
          <a:prstGeom prst="rect">
            <a:avLst/>
          </a:prstGeom>
          <a:noFill/>
          <a:ln w="31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31763"/>
            <a:ext cx="2133600" cy="457200"/>
          </a:xfrm>
        </p:spPr>
        <p:txBody>
          <a:bodyPr/>
          <a:lstStyle/>
          <a:p>
            <a:pPr>
              <a:defRPr/>
            </a:pPr>
            <a:fld id="{8BFE0192-57B2-4343-9BF8-1EAA75C2DCAD}" type="slidenum">
              <a:rPr lang="ar-SA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12295" name="TextBox 6"/>
          <p:cNvSpPr txBox="1">
            <a:spLocks noChangeArrowheads="1"/>
          </p:cNvSpPr>
          <p:nvPr/>
        </p:nvSpPr>
        <p:spPr bwMode="auto">
          <a:xfrm>
            <a:off x="130629" y="2232613"/>
            <a:ext cx="1152134" cy="369887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0" y="85064"/>
            <a:ext cx="914399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kern="10" dirty="0">
                <a:ln w="1905"/>
                <a:solidFill>
                  <a:srgbClr val="99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/>
              </a:rPr>
              <a:t>ROSTRAL (open) MEDULLA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363" y="1171575"/>
            <a:ext cx="5170487" cy="304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3997325" y="1308100"/>
            <a:ext cx="1287463" cy="276225"/>
          </a:xfrm>
          <a:prstGeom prst="rect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85725" y="2478088"/>
            <a:ext cx="987425" cy="190500"/>
          </a:xfrm>
          <a:prstGeom prst="rect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331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0375" y="4294188"/>
            <a:ext cx="4016375" cy="2563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/>
          <p:nvPr/>
        </p:nvSpPr>
        <p:spPr>
          <a:xfrm>
            <a:off x="627063" y="4640263"/>
            <a:ext cx="874712" cy="220662"/>
          </a:xfrm>
          <a:prstGeom prst="rect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A409C21-6653-465A-B932-FB3D04541119}" type="slidenum">
              <a:rPr lang="ar-SA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95697"/>
            <a:ext cx="914399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kern="10" dirty="0">
                <a:ln w="1905"/>
                <a:solidFill>
                  <a:srgbClr val="99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/>
              </a:rPr>
              <a:t>ROSTRAL (open) MEDULLA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688419" y="1360967"/>
            <a:ext cx="3264195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8588"/>
            <a:r>
              <a:rPr lang="en-US" sz="1600" b="1" dirty="0">
                <a:solidFill>
                  <a:srgbClr val="0000FF"/>
                </a:solidFill>
              </a:rPr>
              <a:t>Vestibular nuclei </a:t>
            </a:r>
            <a:r>
              <a:rPr lang="en-US" sz="1600" b="1" dirty="0" smtClean="0">
                <a:solidFill>
                  <a:srgbClr val="0000FF"/>
                </a:solidFill>
              </a:rPr>
              <a:t>complex </a:t>
            </a:r>
            <a:r>
              <a:rPr lang="en-US" sz="1600" b="1" dirty="0" smtClean="0"/>
              <a:t>Concerned </a:t>
            </a:r>
            <a:r>
              <a:rPr lang="en-US" sz="1600" b="1" dirty="0"/>
              <a:t>with </a:t>
            </a:r>
            <a:r>
              <a:rPr lang="en-US" sz="1600" b="1" dirty="0" smtClean="0"/>
              <a:t>equilibrium</a:t>
            </a:r>
          </a:p>
          <a:p>
            <a:pPr marL="128588"/>
            <a:r>
              <a:rPr lang="en-US" sz="1600" b="1" dirty="0">
                <a:solidFill>
                  <a:srgbClr val="0000FF"/>
                </a:solidFill>
              </a:rPr>
              <a:t/>
            </a:r>
            <a:br>
              <a:rPr lang="en-US" sz="1600" b="1" dirty="0">
                <a:solidFill>
                  <a:srgbClr val="0000FF"/>
                </a:solidFill>
              </a:rPr>
            </a:br>
            <a:r>
              <a:rPr lang="en-US" sz="1600" b="1" dirty="0" smtClean="0">
                <a:solidFill>
                  <a:srgbClr val="0000FF"/>
                </a:solidFill>
              </a:rPr>
              <a:t>Nucleus </a:t>
            </a:r>
            <a:r>
              <a:rPr lang="en-US" sz="1600" b="1" dirty="0" err="1" smtClean="0">
                <a:solidFill>
                  <a:srgbClr val="0000FF"/>
                </a:solidFill>
              </a:rPr>
              <a:t>Ambiguus</a:t>
            </a:r>
            <a:endParaRPr lang="en-US" sz="1600" b="1" dirty="0" smtClean="0">
              <a:solidFill>
                <a:srgbClr val="0000FF"/>
              </a:solidFill>
            </a:endParaRPr>
          </a:p>
          <a:p>
            <a:pPr marL="128588"/>
            <a:r>
              <a:rPr lang="en-US" sz="1600" b="1" dirty="0" smtClean="0"/>
              <a:t>lies </a:t>
            </a:r>
            <a:r>
              <a:rPr lang="en-US" sz="1600" b="1" u="sng" dirty="0"/>
              <a:t>dorsal </a:t>
            </a:r>
            <a:r>
              <a:rPr lang="en-US" sz="1600" b="1" dirty="0"/>
              <a:t>to </a:t>
            </a:r>
            <a:r>
              <a:rPr lang="en-US" sz="1600" b="1" u="sng" dirty="0" err="1"/>
              <a:t>olivary</a:t>
            </a:r>
            <a:r>
              <a:rPr lang="en-US" sz="1600" b="1" u="sng" dirty="0"/>
              <a:t> nucleus </a:t>
            </a:r>
            <a:r>
              <a:rPr lang="en-US" sz="1600" b="1" dirty="0"/>
              <a:t>gives </a:t>
            </a:r>
            <a:r>
              <a:rPr lang="en-US" sz="1600" b="1" u="sng" dirty="0"/>
              <a:t>motor fibers</a:t>
            </a:r>
            <a:r>
              <a:rPr lang="en-US" sz="1600" b="1" dirty="0"/>
              <a:t> to constrictors of the </a:t>
            </a:r>
            <a:r>
              <a:rPr lang="en-US" sz="1600" b="1" u="sng" dirty="0"/>
              <a:t>pharynx </a:t>
            </a:r>
            <a:r>
              <a:rPr lang="en-US" sz="1600" b="1" dirty="0"/>
              <a:t>&amp; intrinsic muscles of the </a:t>
            </a:r>
            <a:r>
              <a:rPr lang="en-US" sz="1600" b="1" u="sng" dirty="0" smtClean="0"/>
              <a:t>larynx</a:t>
            </a:r>
          </a:p>
          <a:p>
            <a:pPr marL="128588"/>
            <a:endParaRPr lang="en-US" sz="1600" b="1" u="sng" dirty="0">
              <a:solidFill>
                <a:srgbClr val="0000FF"/>
              </a:solidFill>
            </a:endParaRPr>
          </a:p>
          <a:p>
            <a:pPr marL="128588"/>
            <a:r>
              <a:rPr lang="en-US" sz="1600" b="1" dirty="0" smtClean="0">
                <a:solidFill>
                  <a:srgbClr val="0000FF"/>
                </a:solidFill>
              </a:rPr>
              <a:t>Solitary nucleus</a:t>
            </a:r>
          </a:p>
          <a:p>
            <a:pPr marL="128588"/>
            <a:r>
              <a:rPr lang="en-US" sz="1600" b="1" dirty="0" smtClean="0">
                <a:solidFill>
                  <a:srgbClr val="B60AAA"/>
                </a:solidFill>
              </a:rPr>
              <a:t>lies </a:t>
            </a:r>
            <a:r>
              <a:rPr lang="en-US" sz="1600" b="1" dirty="0">
                <a:solidFill>
                  <a:srgbClr val="B60AAA"/>
                </a:solidFill>
              </a:rPr>
              <a:t>ventrolateral to dorsal nucleus of </a:t>
            </a:r>
            <a:r>
              <a:rPr lang="en-US" sz="1600" b="1" dirty="0" err="1">
                <a:solidFill>
                  <a:srgbClr val="B60AAA"/>
                </a:solidFill>
              </a:rPr>
              <a:t>vagus</a:t>
            </a:r>
            <a:r>
              <a:rPr lang="en-US" sz="1600" b="1" dirty="0">
                <a:solidFill>
                  <a:srgbClr val="B60AAA"/>
                </a:solidFill>
              </a:rPr>
              <a:t>, </a:t>
            </a:r>
            <a:r>
              <a:rPr lang="en-US" sz="1600" b="1" dirty="0"/>
              <a:t>receive </a:t>
            </a:r>
            <a:r>
              <a:rPr lang="en-US" sz="1600" b="1" dirty="0">
                <a:hlinkClick r:id="rId4" action="ppaction://hlinkfile" tooltip="Taste"/>
              </a:rPr>
              <a:t>taste</a:t>
            </a:r>
            <a:r>
              <a:rPr lang="en-US" sz="1600" b="1" dirty="0"/>
              <a:t> sensation  from the tongue along the </a:t>
            </a:r>
            <a:r>
              <a:rPr lang="en-US" sz="1600" b="1" dirty="0">
                <a:hlinkClick r:id="rId5" action="ppaction://hlinkfile" tooltip="Facial nerve"/>
              </a:rPr>
              <a:t>facial</a:t>
            </a:r>
            <a:r>
              <a:rPr lang="en-US" sz="1600" b="1" dirty="0"/>
              <a:t> (VII), </a:t>
            </a:r>
            <a:r>
              <a:rPr lang="en-US" sz="1600" b="1" dirty="0">
                <a:hlinkClick r:id="rId6" action="ppaction://hlinkfile" tooltip="Glossopharyngeal nerve"/>
              </a:rPr>
              <a:t>glossopharyngeal</a:t>
            </a:r>
            <a:r>
              <a:rPr lang="en-US" sz="1600" b="1" dirty="0"/>
              <a:t> (IX) and </a:t>
            </a:r>
            <a:r>
              <a:rPr lang="en-US" sz="1600" b="1" dirty="0" err="1">
                <a:hlinkClick r:id="rId7" action="ppaction://hlinkfile" tooltip="Vagus nerve"/>
              </a:rPr>
              <a:t>vagus</a:t>
            </a:r>
            <a:r>
              <a:rPr lang="en-US" sz="1600" b="1" dirty="0"/>
              <a:t> (X) </a:t>
            </a:r>
            <a:r>
              <a:rPr lang="en-US" sz="1600" b="1" dirty="0" smtClean="0">
                <a:hlinkClick r:id="rId8" action="ppaction://hlinkfile" tooltip="Cranial nerves"/>
              </a:rPr>
              <a:t>nerves</a:t>
            </a:r>
            <a:endParaRPr lang="en-US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110332" y="933450"/>
            <a:ext cx="8923337" cy="1628997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1600" b="1" dirty="0" smtClean="0"/>
              <a:t>Divided into an </a:t>
            </a:r>
            <a:r>
              <a:rPr lang="en-US" sz="1600" b="1" u="sng" dirty="0" smtClean="0"/>
              <a:t>anterior part </a:t>
            </a:r>
            <a:r>
              <a:rPr lang="en-US" sz="1600" b="1" dirty="0" smtClean="0"/>
              <a:t>(</a:t>
            </a:r>
            <a:r>
              <a:rPr lang="en-US" sz="1600" b="1" dirty="0" smtClean="0">
                <a:solidFill>
                  <a:srgbClr val="0000FF"/>
                </a:solidFill>
              </a:rPr>
              <a:t>Basis </a:t>
            </a:r>
            <a:r>
              <a:rPr lang="en-US" sz="1600" b="1" dirty="0" err="1" smtClean="0">
                <a:solidFill>
                  <a:srgbClr val="0000FF"/>
                </a:solidFill>
              </a:rPr>
              <a:t>Pontis</a:t>
            </a:r>
            <a:r>
              <a:rPr lang="en-US" sz="1600" b="1" dirty="0" smtClean="0"/>
              <a:t>) &amp; a </a:t>
            </a:r>
            <a:r>
              <a:rPr lang="en-US" sz="1600" b="1" u="sng" dirty="0" smtClean="0"/>
              <a:t>posterior part </a:t>
            </a:r>
            <a:r>
              <a:rPr lang="en-US" sz="1600" b="1" u="sng" dirty="0" smtClean="0">
                <a:solidFill>
                  <a:srgbClr val="0000FF"/>
                </a:solidFill>
              </a:rPr>
              <a:t>(</a:t>
            </a:r>
            <a:r>
              <a:rPr lang="en-US" sz="1600" b="1" dirty="0" err="1" smtClean="0">
                <a:solidFill>
                  <a:srgbClr val="0000FF"/>
                </a:solidFill>
              </a:rPr>
              <a:t>Tegmentum</a:t>
            </a:r>
            <a:r>
              <a:rPr lang="en-US" sz="1600" b="1" dirty="0" smtClean="0">
                <a:solidFill>
                  <a:srgbClr val="0000FF"/>
                </a:solidFill>
              </a:rPr>
              <a:t>) </a:t>
            </a:r>
            <a:r>
              <a:rPr lang="en-US" sz="1600" b="1" dirty="0" smtClean="0"/>
              <a:t>by the </a:t>
            </a:r>
            <a:r>
              <a:rPr lang="en-US" sz="1600" b="1" dirty="0" smtClean="0">
                <a:solidFill>
                  <a:srgbClr val="B60AAA"/>
                </a:solidFill>
              </a:rPr>
              <a:t>Trapezoid Body </a:t>
            </a:r>
            <a:r>
              <a:rPr lang="en-US" sz="1600" b="1" dirty="0" smtClean="0">
                <a:solidFill>
                  <a:srgbClr val="0070C0"/>
                </a:solidFill>
              </a:rPr>
              <a:t>(consists of </a:t>
            </a:r>
            <a:r>
              <a:rPr lang="en-US" sz="1600" b="1" u="sng" dirty="0" smtClean="0">
                <a:solidFill>
                  <a:srgbClr val="0070C0"/>
                </a:solidFill>
              </a:rPr>
              <a:t>acoustic </a:t>
            </a:r>
            <a:r>
              <a:rPr lang="en-US" sz="1600" b="1" u="sng" dirty="0" err="1" smtClean="0">
                <a:solidFill>
                  <a:srgbClr val="0070C0"/>
                </a:solidFill>
              </a:rPr>
              <a:t>fibres</a:t>
            </a:r>
            <a:r>
              <a:rPr lang="en-US" sz="1600" b="1" u="sng" dirty="0" smtClean="0">
                <a:solidFill>
                  <a:srgbClr val="0070C0"/>
                </a:solidFill>
              </a:rPr>
              <a:t> </a:t>
            </a:r>
            <a:r>
              <a:rPr lang="en-US" sz="1600" b="1" dirty="0" smtClean="0">
                <a:solidFill>
                  <a:srgbClr val="0070C0"/>
                </a:solidFill>
              </a:rPr>
              <a:t>from </a:t>
            </a:r>
            <a:r>
              <a:rPr lang="en-US" sz="1600" b="1" u="sng" dirty="0" smtClean="0">
                <a:solidFill>
                  <a:srgbClr val="0070C0"/>
                </a:solidFill>
              </a:rPr>
              <a:t>cochlear nuclei</a:t>
            </a:r>
            <a:r>
              <a:rPr lang="en-US" sz="1600" b="1" dirty="0" smtClean="0">
                <a:solidFill>
                  <a:srgbClr val="0070C0"/>
                </a:solidFill>
              </a:rPr>
              <a:t> to ascend into </a:t>
            </a:r>
            <a:r>
              <a:rPr lang="en-US" sz="1600" b="1" u="sng" dirty="0" smtClean="0">
                <a:solidFill>
                  <a:srgbClr val="0070C0"/>
                </a:solidFill>
              </a:rPr>
              <a:t>midbrain</a:t>
            </a:r>
            <a:r>
              <a:rPr lang="en-US" sz="1600" b="1" dirty="0" smtClean="0">
                <a:solidFill>
                  <a:srgbClr val="0070C0"/>
                </a:solidFill>
              </a:rPr>
              <a:t> as </a:t>
            </a:r>
            <a:r>
              <a:rPr lang="en-US" sz="1600" b="1" u="sng" dirty="0" smtClean="0">
                <a:solidFill>
                  <a:srgbClr val="0070C0"/>
                </a:solidFill>
              </a:rPr>
              <a:t>lateral </a:t>
            </a:r>
            <a:r>
              <a:rPr lang="en-US" sz="1600" b="1" u="sng" dirty="0" err="1" smtClean="0">
                <a:solidFill>
                  <a:srgbClr val="0070C0"/>
                </a:solidFill>
              </a:rPr>
              <a:t>lemniscus</a:t>
            </a:r>
            <a:r>
              <a:rPr lang="en-US" sz="1600" b="1" u="sng" dirty="0" smtClean="0">
                <a:solidFill>
                  <a:srgbClr val="0070C0"/>
                </a:solidFill>
              </a:rPr>
              <a:t> </a:t>
            </a:r>
            <a:r>
              <a:rPr lang="en-US" sz="1600" b="1" dirty="0" smtClean="0">
                <a:solidFill>
                  <a:srgbClr val="0070C0"/>
                </a:solidFill>
              </a:rPr>
              <a:t>and terminate in </a:t>
            </a:r>
            <a:r>
              <a:rPr lang="en-US" sz="1600" b="1" u="sng" dirty="0" smtClean="0">
                <a:solidFill>
                  <a:srgbClr val="0070C0"/>
                </a:solidFill>
              </a:rPr>
              <a:t>inferior </a:t>
            </a:r>
            <a:r>
              <a:rPr lang="en-US" sz="1600" b="1" u="sng" dirty="0" err="1" smtClean="0">
                <a:solidFill>
                  <a:srgbClr val="0070C0"/>
                </a:solidFill>
              </a:rPr>
              <a:t>colliculus</a:t>
            </a:r>
            <a:r>
              <a:rPr lang="en-US" sz="1600" b="1" dirty="0" smtClean="0">
                <a:solidFill>
                  <a:srgbClr val="0070C0"/>
                </a:solidFill>
              </a:rPr>
              <a:t>) </a:t>
            </a:r>
          </a:p>
          <a:p>
            <a:pPr eaLnBrk="1" hangingPunct="1">
              <a:lnSpc>
                <a:spcPct val="80000"/>
              </a:lnSpc>
            </a:pPr>
            <a:r>
              <a:rPr lang="en-US" sz="1600" dirty="0" smtClean="0"/>
              <a:t>The </a:t>
            </a:r>
            <a:r>
              <a:rPr lang="en-US" sz="1600" u="sng" dirty="0" smtClean="0"/>
              <a:t>ventral portion</a:t>
            </a:r>
            <a:r>
              <a:rPr lang="en-US" sz="1600" dirty="0" smtClean="0"/>
              <a:t> is marked by numerous transversely oriented fascicles of </a:t>
            </a:r>
            <a:r>
              <a:rPr lang="en-US" sz="1600" b="1" dirty="0" err="1" smtClean="0">
                <a:solidFill>
                  <a:srgbClr val="B60AAA"/>
                </a:solidFill>
              </a:rPr>
              <a:t>pontocerebellar</a:t>
            </a:r>
            <a:r>
              <a:rPr lang="en-US" sz="1600" b="1" dirty="0" smtClean="0">
                <a:solidFill>
                  <a:srgbClr val="B60AAA"/>
                </a:solidFill>
              </a:rPr>
              <a:t> </a:t>
            </a:r>
            <a:r>
              <a:rPr lang="en-US" sz="1600" b="1" dirty="0" err="1" smtClean="0">
                <a:solidFill>
                  <a:srgbClr val="B60AAA"/>
                </a:solidFill>
              </a:rPr>
              <a:t>fibres</a:t>
            </a:r>
            <a:r>
              <a:rPr lang="en-US" sz="1600" b="1" dirty="0" smtClean="0">
                <a:solidFill>
                  <a:srgbClr val="B60AAA"/>
                </a:solidFill>
              </a:rPr>
              <a:t> </a:t>
            </a:r>
            <a:r>
              <a:rPr lang="en-US" sz="1600" dirty="0" smtClean="0"/>
              <a:t>that originate from scattered cell groups, the </a:t>
            </a:r>
            <a:r>
              <a:rPr lang="en-US" sz="1600" b="1" dirty="0" err="1" smtClean="0">
                <a:solidFill>
                  <a:srgbClr val="B60AAA"/>
                </a:solidFill>
              </a:rPr>
              <a:t>pontine</a:t>
            </a:r>
            <a:r>
              <a:rPr lang="en-US" sz="1600" b="1" dirty="0" smtClean="0">
                <a:solidFill>
                  <a:srgbClr val="B60AAA"/>
                </a:solidFill>
              </a:rPr>
              <a:t> nuclei</a:t>
            </a:r>
            <a:r>
              <a:rPr lang="en-US" sz="1600" dirty="0" smtClean="0">
                <a:solidFill>
                  <a:srgbClr val="B60AAA"/>
                </a:solidFill>
              </a:rPr>
              <a:t>, </a:t>
            </a:r>
            <a:r>
              <a:rPr lang="en-US" sz="1600" dirty="0" smtClean="0"/>
              <a:t>and that pass to the </a:t>
            </a:r>
            <a:r>
              <a:rPr lang="en-US" sz="1600" u="sng" dirty="0" smtClean="0"/>
              <a:t>contralateral side </a:t>
            </a:r>
            <a:r>
              <a:rPr lang="en-US" sz="1600" dirty="0" smtClean="0"/>
              <a:t>of the </a:t>
            </a:r>
            <a:r>
              <a:rPr lang="en-US" sz="1600" u="sng" dirty="0" smtClean="0"/>
              <a:t>cerebellum</a:t>
            </a:r>
            <a:r>
              <a:rPr lang="en-US" sz="1600" dirty="0" smtClean="0"/>
              <a:t> through the massive </a:t>
            </a:r>
            <a:r>
              <a:rPr lang="en-US" sz="1600" b="1" dirty="0" smtClean="0">
                <a:solidFill>
                  <a:srgbClr val="B60AAA"/>
                </a:solidFill>
              </a:rPr>
              <a:t>middle cerebellar peduncle.</a:t>
            </a:r>
          </a:p>
        </p:txBody>
      </p:sp>
      <p:pic>
        <p:nvPicPr>
          <p:cNvPr id="1434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89637" y="2719388"/>
            <a:ext cx="6137275" cy="372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6706137" y="4037013"/>
            <a:ext cx="992187" cy="357187"/>
          </a:xfrm>
          <a:prstGeom prst="rect">
            <a:avLst/>
          </a:prstGeom>
          <a:noFill/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262849" y="6008688"/>
            <a:ext cx="993775" cy="212725"/>
          </a:xfrm>
          <a:prstGeom prst="rect">
            <a:avLst/>
          </a:prstGeom>
          <a:noFill/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991637" y="6216650"/>
            <a:ext cx="993775" cy="315913"/>
          </a:xfrm>
          <a:prstGeom prst="rect">
            <a:avLst/>
          </a:prstGeom>
          <a:noFill/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344" name="TextBox 7"/>
          <p:cNvSpPr txBox="1">
            <a:spLocks noChangeArrowheads="1"/>
          </p:cNvSpPr>
          <p:nvPr/>
        </p:nvSpPr>
        <p:spPr bwMode="auto">
          <a:xfrm>
            <a:off x="6342599" y="5233988"/>
            <a:ext cx="1403350" cy="369887"/>
          </a:xfrm>
          <a:prstGeom prst="rect">
            <a:avLst/>
          </a:prstGeom>
          <a:noFill/>
          <a:ln w="9525">
            <a:solidFill>
              <a:srgbClr val="FF0066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C381D2-657A-40E6-9BFA-DECDF4D31572}" type="slidenum">
              <a:rPr lang="ar-SA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131977"/>
            <a:ext cx="8229600" cy="818548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dirty="0" smtClean="0">
                <a:solidFill>
                  <a:srgbClr val="9933FF"/>
                </a:solidFill>
                <a:effectLst/>
              </a:rPr>
              <a:t>CAUDAL PART OF THE PONS</a:t>
            </a:r>
            <a:endParaRPr lang="ar-SA" sz="3200" dirty="0">
              <a:solidFill>
                <a:srgbClr val="9933FF"/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8812"/>
            <a:ext cx="8229600" cy="818548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dirty="0" smtClean="0">
                <a:solidFill>
                  <a:srgbClr val="9933FF"/>
                </a:solidFill>
                <a:effectLst/>
              </a:rPr>
              <a:t>CAUDAL PART OF THE PONS</a:t>
            </a:r>
            <a:endParaRPr lang="ar-SA" sz="3200" dirty="0">
              <a:solidFill>
                <a:srgbClr val="9933FF"/>
              </a:solidFill>
              <a:effectLst/>
            </a:endParaRPr>
          </a:p>
        </p:txBody>
      </p:sp>
      <p:sp>
        <p:nvSpPr>
          <p:cNvPr id="15363" name="Text Placeholder 3"/>
          <p:cNvSpPr>
            <a:spLocks noGrp="1"/>
          </p:cNvSpPr>
          <p:nvPr>
            <p:ph type="body" sz="half" idx="2"/>
          </p:nvPr>
        </p:nvSpPr>
        <p:spPr>
          <a:xfrm>
            <a:off x="5130800" y="842963"/>
            <a:ext cx="3824288" cy="4111809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en-US" sz="2000" b="1" i="1" dirty="0" smtClean="0">
                <a:solidFill>
                  <a:srgbClr val="0000FF"/>
                </a:solidFill>
              </a:rPr>
              <a:t>Pontine Nuclei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b="1" dirty="0" smtClean="0"/>
              <a:t>Are small masses of nerve cells, receive </a:t>
            </a:r>
            <a:r>
              <a:rPr lang="en-US" sz="2000" b="1" dirty="0" err="1" smtClean="0">
                <a:solidFill>
                  <a:srgbClr val="0000CC"/>
                </a:solidFill>
              </a:rPr>
              <a:t>cortico</a:t>
            </a:r>
            <a:r>
              <a:rPr lang="en-US" sz="2000" b="1" dirty="0" smtClean="0">
                <a:solidFill>
                  <a:srgbClr val="0000CC"/>
                </a:solidFill>
              </a:rPr>
              <a:t> </a:t>
            </a:r>
            <a:r>
              <a:rPr lang="en-US" sz="2000" b="1" dirty="0" err="1" smtClean="0">
                <a:solidFill>
                  <a:srgbClr val="0000CC"/>
                </a:solidFill>
              </a:rPr>
              <a:t>pontine</a:t>
            </a:r>
            <a:r>
              <a:rPr lang="en-US" sz="2000" b="1" dirty="0" smtClean="0">
                <a:solidFill>
                  <a:srgbClr val="0000CC"/>
                </a:solidFill>
              </a:rPr>
              <a:t> fibers</a:t>
            </a:r>
            <a:r>
              <a:rPr lang="en-US" sz="2000" dirty="0"/>
              <a:t> </a:t>
            </a:r>
            <a:r>
              <a:rPr lang="en-US" sz="2000" i="1" dirty="0" smtClean="0"/>
              <a:t>(involved </a:t>
            </a:r>
            <a:r>
              <a:rPr lang="en-US" sz="2000" i="1" dirty="0"/>
              <a:t>in motor </a:t>
            </a:r>
            <a:r>
              <a:rPr lang="en-US" sz="2000" i="1" dirty="0" smtClean="0"/>
              <a:t>activity)</a:t>
            </a:r>
            <a:r>
              <a:rPr lang="en-US" sz="2000" dirty="0" smtClean="0"/>
              <a:t> 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b="1" dirty="0" smtClean="0"/>
              <a:t>Their axons form the </a:t>
            </a:r>
            <a:r>
              <a:rPr lang="en-US" sz="2000" b="1" dirty="0" smtClean="0">
                <a:solidFill>
                  <a:srgbClr val="FF33CC"/>
                </a:solidFill>
              </a:rPr>
              <a:t>transverse </a:t>
            </a:r>
            <a:r>
              <a:rPr lang="en-US" sz="2000" b="1" dirty="0" err="1" smtClean="0">
                <a:solidFill>
                  <a:srgbClr val="FF33CC"/>
                </a:solidFill>
              </a:rPr>
              <a:t>pontocerebellar</a:t>
            </a:r>
            <a:r>
              <a:rPr lang="en-US" sz="2000" b="1" dirty="0" smtClean="0">
                <a:solidFill>
                  <a:srgbClr val="FF33CC"/>
                </a:solidFill>
              </a:rPr>
              <a:t> fibers</a:t>
            </a:r>
            <a:r>
              <a:rPr lang="en-US" sz="2000" b="1" dirty="0" smtClean="0"/>
              <a:t> which pass to the </a:t>
            </a:r>
            <a:r>
              <a:rPr lang="en-US" sz="2000" b="1" u="sng" dirty="0" smtClean="0"/>
              <a:t>contra lateral </a:t>
            </a:r>
            <a:r>
              <a:rPr lang="en-US" sz="2000" b="1" dirty="0" smtClean="0"/>
              <a:t>side of the  cerebellum through </a:t>
            </a:r>
            <a:r>
              <a:rPr lang="en-US" sz="2000" b="1" dirty="0">
                <a:solidFill>
                  <a:srgbClr val="C00000"/>
                </a:solidFill>
              </a:rPr>
              <a:t>m</a:t>
            </a:r>
            <a:r>
              <a:rPr lang="en-US" sz="2000" b="1" dirty="0" smtClean="0">
                <a:solidFill>
                  <a:srgbClr val="C00000"/>
                </a:solidFill>
              </a:rPr>
              <a:t>iddle </a:t>
            </a:r>
            <a:r>
              <a:rPr lang="en-US" sz="2000" b="1" dirty="0">
                <a:solidFill>
                  <a:srgbClr val="C00000"/>
                </a:solidFill>
              </a:rPr>
              <a:t>c</a:t>
            </a:r>
            <a:r>
              <a:rPr lang="en-US" sz="2000" b="1" dirty="0" smtClean="0">
                <a:solidFill>
                  <a:srgbClr val="C00000"/>
                </a:solidFill>
              </a:rPr>
              <a:t>erebellar peduncles</a:t>
            </a:r>
            <a:endParaRPr lang="en-US" sz="2000" dirty="0" smtClean="0"/>
          </a:p>
        </p:txBody>
      </p:sp>
      <p:pic>
        <p:nvPicPr>
          <p:cNvPr id="1536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1313" y="1058863"/>
            <a:ext cx="4735512" cy="302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105C55-828A-47A5-B0B4-FB193B470FEC}" type="slidenum">
              <a:rPr lang="ar-SA" smtClean="0"/>
              <a:pPr>
                <a:defRPr/>
              </a:pPr>
              <a:t>13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2897579" y="3927944"/>
            <a:ext cx="771896" cy="18091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3893126" y="3135086"/>
            <a:ext cx="1142011" cy="22365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188032" y="2123704"/>
            <a:ext cx="787730" cy="34636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4914900" y="1119188"/>
            <a:ext cx="4094163" cy="5486400"/>
          </a:xfrm>
        </p:spPr>
        <p:txBody>
          <a:bodyPr>
            <a:normAutofit/>
          </a:bodyPr>
          <a:lstStyle/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sz="1900" dirty="0" smtClean="0"/>
              <a:t>The ascending </a:t>
            </a:r>
            <a:r>
              <a:rPr lang="en-US" sz="1900" dirty="0" err="1" smtClean="0"/>
              <a:t>fibres</a:t>
            </a:r>
            <a:r>
              <a:rPr lang="en-US" sz="1900" dirty="0" smtClean="0"/>
              <a:t> of the </a:t>
            </a:r>
            <a:r>
              <a:rPr lang="en-US" sz="19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medial lemniscus</a:t>
            </a:r>
            <a:r>
              <a:rPr lang="en-US" sz="1900" dirty="0" smtClean="0">
                <a:solidFill>
                  <a:srgbClr val="0000FF"/>
                </a:solidFill>
              </a:rPr>
              <a:t> </a:t>
            </a:r>
            <a:r>
              <a:rPr lang="en-US" sz="1900" dirty="0" smtClean="0"/>
              <a:t>become </a:t>
            </a:r>
            <a:r>
              <a:rPr lang="en-US" sz="1900" u="sng" dirty="0" smtClean="0"/>
              <a:t>separated from the pyramid </a:t>
            </a:r>
            <a:r>
              <a:rPr lang="en-US" sz="1900" dirty="0" smtClean="0"/>
              <a:t>and </a:t>
            </a:r>
            <a:r>
              <a:rPr lang="en-US" sz="1900" u="sng" dirty="0" smtClean="0"/>
              <a:t>displaced dorsally</a:t>
            </a:r>
            <a:r>
              <a:rPr lang="en-US" sz="1900" dirty="0" smtClean="0"/>
              <a:t>.</a:t>
            </a:r>
          </a:p>
          <a:p>
            <a:pPr marL="548640" lvl="1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defRPr/>
            </a:pPr>
            <a:r>
              <a:rPr lang="en-US" sz="1900" dirty="0" smtClean="0"/>
              <a:t> </a:t>
            </a:r>
            <a:r>
              <a:rPr lang="en-US" sz="2000" b="1" i="1" dirty="0" smtClean="0"/>
              <a:t>The </a:t>
            </a:r>
            <a:r>
              <a:rPr lang="en-US" sz="2000" b="1" i="1" dirty="0" smtClean="0">
                <a:solidFill>
                  <a:srgbClr val="B60AAA"/>
                </a:solidFill>
              </a:rPr>
              <a:t>Medial Lemniscus </a:t>
            </a:r>
            <a:r>
              <a:rPr lang="en-US" sz="2000" b="1" i="1" u="sng" dirty="0" smtClean="0"/>
              <a:t>rotates 90 degrees </a:t>
            </a:r>
            <a:r>
              <a:rPr lang="en-US" sz="2000" b="1" i="1" dirty="0" smtClean="0"/>
              <a:t>and lies almost </a:t>
            </a:r>
            <a:r>
              <a:rPr lang="en-US" sz="2000" b="1" i="1" u="sng" dirty="0" smtClean="0"/>
              <a:t>horizontally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sz="1900" dirty="0" smtClean="0"/>
              <a:t>It contains </a:t>
            </a:r>
            <a:r>
              <a:rPr lang="en-US" sz="1900" b="1" dirty="0" smtClean="0">
                <a:solidFill>
                  <a:srgbClr val="CC00CC"/>
                </a:solidFill>
              </a:rPr>
              <a:t>spinal nucleus &amp; tract of Trigeminal. </a:t>
            </a:r>
            <a:endParaRPr lang="en-US" sz="2400" b="1" i="1" dirty="0" smtClean="0">
              <a:solidFill>
                <a:srgbClr val="CC00CC"/>
              </a:solidFill>
            </a:endParaRP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sz="2000" b="1" i="1" dirty="0" smtClean="0">
                <a:solidFill>
                  <a:srgbClr val="0000FF"/>
                </a:solidFill>
              </a:rPr>
              <a:t>Deep origin of cranial nerve nuclei:</a:t>
            </a:r>
          </a:p>
          <a:p>
            <a:pPr marL="868680" lvl="1" indent="-283464" eaLnBrk="1" fontAlgn="auto" hangingPunct="1">
              <a:spcAft>
                <a:spcPts val="0"/>
              </a:spcAft>
              <a:buFont typeface="Wingdings 2"/>
              <a:buChar char=""/>
              <a:defRPr/>
            </a:pPr>
            <a:r>
              <a:rPr lang="en-US" sz="2000" b="1" i="1" dirty="0" err="1" smtClean="0">
                <a:solidFill>
                  <a:srgbClr val="C00000"/>
                </a:solidFill>
              </a:rPr>
              <a:t>Abducent</a:t>
            </a:r>
            <a:r>
              <a:rPr lang="en-US" sz="2000" b="1" i="1" dirty="0" smtClean="0">
                <a:solidFill>
                  <a:srgbClr val="C00000"/>
                </a:solidFill>
              </a:rPr>
              <a:t> nucleus</a:t>
            </a:r>
          </a:p>
          <a:p>
            <a:pPr marL="868680" lvl="1" indent="-283464" eaLnBrk="1" fontAlgn="auto" hangingPunct="1">
              <a:spcAft>
                <a:spcPts val="0"/>
              </a:spcAft>
              <a:buFont typeface="Wingdings 2"/>
              <a:buChar char=""/>
              <a:defRPr/>
            </a:pPr>
            <a:r>
              <a:rPr lang="en-US" sz="2000" b="1" i="1" dirty="0" smtClean="0">
                <a:solidFill>
                  <a:srgbClr val="C00000"/>
                </a:solidFill>
              </a:rPr>
              <a:t>Facial motor</a:t>
            </a:r>
            <a:r>
              <a:rPr lang="en-US" sz="2000" i="1" dirty="0" smtClean="0">
                <a:solidFill>
                  <a:srgbClr val="C00000"/>
                </a:solidFill>
              </a:rPr>
              <a:t> </a:t>
            </a:r>
            <a:r>
              <a:rPr lang="en-US" sz="2000" b="1" i="1" dirty="0" smtClean="0">
                <a:solidFill>
                  <a:srgbClr val="C00000"/>
                </a:solidFill>
              </a:rPr>
              <a:t>nucleus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57200" y="78812"/>
            <a:ext cx="8229600" cy="818548"/>
          </a:xfrm>
          <a:prstGeom prst="rect">
            <a:avLst/>
          </a:prstGeom>
        </p:spPr>
        <p:txBody>
          <a:bodyPr anchor="ctr">
            <a:normAutofit fontScale="97500"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200" b="1" dirty="0">
                <a:ln w="6350">
                  <a:noFill/>
                </a:ln>
                <a:solidFill>
                  <a:srgbClr val="9933FF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CAUDAL PONS</a:t>
            </a:r>
            <a:endParaRPr lang="ar-SA" sz="3200" b="1" dirty="0">
              <a:ln w="6350">
                <a:noFill/>
              </a:ln>
              <a:solidFill>
                <a:srgbClr val="9933FF"/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1638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750" y="901700"/>
            <a:ext cx="4999038" cy="319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9" descr="Untitled-3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22350" y="4108450"/>
            <a:ext cx="2635250" cy="265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9E9D01-633C-4C0D-85D7-272669327449}" type="slidenum">
              <a:rPr lang="ar-SA" smtClean="0"/>
              <a:pPr>
                <a:defRPr/>
              </a:pPr>
              <a:t>14</a:t>
            </a:fld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152406" y="2361210"/>
            <a:ext cx="787730" cy="48886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70121" y="2945219"/>
            <a:ext cx="839972" cy="233916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52393" y="2704198"/>
            <a:ext cx="839972" cy="2339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-14197" y="2207985"/>
            <a:ext cx="839972" cy="2339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Text Placeholder 4"/>
          <p:cNvSpPr>
            <a:spLocks noGrp="1"/>
          </p:cNvSpPr>
          <p:nvPr>
            <p:ph type="body" sz="half" idx="2"/>
          </p:nvPr>
        </p:nvSpPr>
        <p:spPr>
          <a:xfrm>
            <a:off x="4857750" y="1282701"/>
            <a:ext cx="4013200" cy="3883066"/>
          </a:xfrm>
          <a:ln>
            <a:solidFill>
              <a:schemeClr val="tx1"/>
            </a:solidFill>
          </a:ln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Char char="§"/>
            </a:pPr>
            <a:r>
              <a:rPr lang="en-US" sz="2000" b="1" i="1" dirty="0" smtClean="0">
                <a:solidFill>
                  <a:srgbClr val="B60AAA"/>
                </a:solidFill>
              </a:rPr>
              <a:t>Motor nucleus of the trigeminal nerve: </a:t>
            </a:r>
            <a:r>
              <a:rPr lang="en-US" sz="2000" b="1" i="1" dirty="0" smtClean="0"/>
              <a:t>Lies in the lateral part of the floor of the 4</a:t>
            </a:r>
            <a:r>
              <a:rPr lang="en-US" sz="2000" b="1" i="1" baseline="30000" dirty="0" smtClean="0"/>
              <a:t>th</a:t>
            </a:r>
            <a:r>
              <a:rPr lang="en-US" sz="2000" b="1" i="1" dirty="0" smtClean="0"/>
              <a:t> ventricle.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§"/>
            </a:pPr>
            <a:r>
              <a:rPr lang="en-US" sz="2000" b="1" i="1" dirty="0" smtClean="0">
                <a:solidFill>
                  <a:srgbClr val="0000FF"/>
                </a:solidFill>
              </a:rPr>
              <a:t>Main sensory nucleus of the trigeminal nerve: </a:t>
            </a:r>
            <a:r>
              <a:rPr lang="en-US" sz="2000" b="1" i="1" dirty="0" smtClean="0"/>
              <a:t>Reaches its maximum extent in the pons and it lies </a:t>
            </a:r>
            <a:r>
              <a:rPr lang="en-US" sz="2000" b="1" i="1" u="sng" dirty="0" smtClean="0"/>
              <a:t>lateral </a:t>
            </a:r>
            <a:r>
              <a:rPr lang="en-US" sz="2000" b="1" i="1" dirty="0" smtClean="0"/>
              <a:t>to the </a:t>
            </a:r>
            <a:r>
              <a:rPr lang="en-US" sz="2000" b="1" i="1" u="sng" dirty="0" smtClean="0"/>
              <a:t>motor nucleus.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§"/>
            </a:pPr>
            <a:r>
              <a:rPr lang="en-US" sz="2000" b="1" i="1" dirty="0" smtClean="0">
                <a:solidFill>
                  <a:srgbClr val="C00000"/>
                </a:solidFill>
              </a:rPr>
              <a:t>Superior cerebellar peduncles </a:t>
            </a:r>
            <a:r>
              <a:rPr lang="en-US" sz="2000" b="1" i="1" dirty="0" smtClean="0"/>
              <a:t>form the lateral boundary of the 4</a:t>
            </a:r>
            <a:r>
              <a:rPr lang="en-US" sz="2000" b="1" i="1" baseline="30000" dirty="0" smtClean="0"/>
              <a:t>th</a:t>
            </a:r>
            <a:r>
              <a:rPr lang="en-US" sz="2000" b="1" i="1" dirty="0" smtClean="0"/>
              <a:t> ventricle</a:t>
            </a:r>
          </a:p>
        </p:txBody>
      </p:sp>
      <p:pic>
        <p:nvPicPr>
          <p:cNvPr id="1741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350" y="1076325"/>
            <a:ext cx="4554538" cy="332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2795588" y="1285875"/>
            <a:ext cx="1344612" cy="153988"/>
          </a:xfrm>
          <a:prstGeom prst="rect">
            <a:avLst/>
          </a:prstGeom>
          <a:noFill/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260725" y="1920875"/>
            <a:ext cx="966788" cy="219075"/>
          </a:xfrm>
          <a:prstGeom prst="rect">
            <a:avLst/>
          </a:prstGeom>
          <a:noFill/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040063" y="1647825"/>
            <a:ext cx="823912" cy="249238"/>
          </a:xfrm>
          <a:prstGeom prst="rect">
            <a:avLst/>
          </a:prstGeom>
          <a:noFill/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A9F5CA-1FF8-49D6-B345-CC43B97987D3}" type="slidenum">
              <a:rPr lang="ar-SA" smtClean="0"/>
              <a:pPr>
                <a:defRPr/>
              </a:pPr>
              <a:t>15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162524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</a:rPr>
              <a:t>AT THE LEVEL OF THE TRIGEMINAL NERVE</a:t>
            </a:r>
            <a:endParaRPr lang="en-US" sz="1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Text Placeholder 4"/>
          <p:cNvSpPr>
            <a:spLocks noGrp="1"/>
          </p:cNvSpPr>
          <p:nvPr>
            <p:ph type="body" sz="half" idx="2"/>
          </p:nvPr>
        </p:nvSpPr>
        <p:spPr>
          <a:xfrm>
            <a:off x="4774455" y="1523999"/>
            <a:ext cx="4210050" cy="4919331"/>
          </a:xfrm>
        </p:spPr>
        <p:txBody>
          <a:bodyPr/>
          <a:lstStyle/>
          <a:p>
            <a:pPr eaLnBrk="1" hangingPunct="1"/>
            <a:r>
              <a:rPr lang="en-US" sz="2000" b="1" i="1" dirty="0" smtClean="0">
                <a:solidFill>
                  <a:srgbClr val="C00000"/>
                </a:solidFill>
              </a:rPr>
              <a:t>Superior Medullary Velum </a:t>
            </a:r>
          </a:p>
          <a:p>
            <a:pPr lvl="1" eaLnBrk="1" hangingPunct="1"/>
            <a:r>
              <a:rPr lang="en-US" sz="2000" b="1" i="1" dirty="0" smtClean="0"/>
              <a:t>Passes between the two peduncles &amp; forms the</a:t>
            </a:r>
            <a:r>
              <a:rPr lang="en-US" sz="2000" b="1" i="1" u="sng" dirty="0" smtClean="0"/>
              <a:t> roof </a:t>
            </a:r>
            <a:r>
              <a:rPr lang="en-US" sz="2000" b="1" i="1" dirty="0" smtClean="0"/>
              <a:t>of the </a:t>
            </a:r>
            <a:r>
              <a:rPr lang="en-US" sz="2000" b="1" i="1" u="sng" dirty="0" smtClean="0"/>
              <a:t>4</a:t>
            </a:r>
            <a:r>
              <a:rPr lang="en-US" sz="2000" b="1" i="1" u="sng" baseline="30000" dirty="0" smtClean="0"/>
              <a:t>th</a:t>
            </a:r>
            <a:r>
              <a:rPr lang="en-US" sz="2000" b="1" i="1" u="sng" dirty="0" smtClean="0"/>
              <a:t> ventricle.</a:t>
            </a:r>
          </a:p>
          <a:p>
            <a:pPr eaLnBrk="1" hangingPunct="1"/>
            <a:r>
              <a:rPr lang="en-US" sz="2000" b="1" i="1" dirty="0" smtClean="0">
                <a:solidFill>
                  <a:srgbClr val="0066FF"/>
                </a:solidFill>
              </a:rPr>
              <a:t>Medial longitudinal fasciculus: </a:t>
            </a:r>
          </a:p>
          <a:p>
            <a:pPr lvl="1" eaLnBrk="1" hangingPunct="1"/>
            <a:r>
              <a:rPr lang="en-US" sz="2000" b="1" i="1" dirty="0" smtClean="0"/>
              <a:t>Lies close to the midline beneath the </a:t>
            </a:r>
            <a:r>
              <a:rPr lang="en-US" sz="2000" b="1" i="1" u="sng" dirty="0" smtClean="0"/>
              <a:t>floor</a:t>
            </a:r>
            <a:r>
              <a:rPr lang="en-US" sz="2000" b="1" i="1" dirty="0" smtClean="0"/>
              <a:t> of the    </a:t>
            </a:r>
            <a:r>
              <a:rPr lang="en-US" sz="2000" b="1" i="1" u="sng" dirty="0" smtClean="0"/>
              <a:t>4</a:t>
            </a:r>
            <a:r>
              <a:rPr lang="en-US" sz="2000" b="1" i="1" u="sng" baseline="30000" dirty="0" smtClean="0"/>
              <a:t>th</a:t>
            </a:r>
            <a:r>
              <a:rPr lang="en-US" sz="2000" b="1" i="1" u="sng" dirty="0" smtClean="0"/>
              <a:t> ventricle.</a:t>
            </a:r>
          </a:p>
          <a:p>
            <a:pPr lvl="1"/>
            <a:r>
              <a:rPr lang="en-US" sz="1600" dirty="0"/>
              <a:t>It carries information about the direction that the eyes should move </a:t>
            </a:r>
          </a:p>
          <a:p>
            <a:pPr lvl="1"/>
            <a:r>
              <a:rPr lang="en-US" sz="1600" dirty="0"/>
              <a:t>It connects the cranial nerve nuclei Oculomotor nerve, Trochlear nerve and </a:t>
            </a:r>
            <a:r>
              <a:rPr lang="en-US" sz="1600" dirty="0" err="1"/>
              <a:t>Abducent</a:t>
            </a:r>
            <a:r>
              <a:rPr lang="en-US" sz="1600" dirty="0"/>
              <a:t> nerve together</a:t>
            </a:r>
          </a:p>
          <a:p>
            <a:pPr lvl="1" eaLnBrk="1" hangingPunct="1"/>
            <a:endParaRPr lang="en-US" sz="2000" b="1" i="1" u="sng" dirty="0" smtClean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0D424F-12F3-4F72-939A-1E2EE63E4BFB}" type="slidenum">
              <a:rPr lang="ar-SA" smtClean="0"/>
              <a:pPr>
                <a:defRPr/>
              </a:pPr>
              <a:t>16</a:t>
            </a:fld>
            <a:endParaRPr lang="en-US" dirty="0"/>
          </a:p>
        </p:txBody>
      </p:sp>
      <p:pic>
        <p:nvPicPr>
          <p:cNvPr id="18437" name="Picture 2"/>
          <p:cNvPicPr>
            <a:picLocks noChangeAspect="1" noChangeArrowheads="1"/>
          </p:cNvPicPr>
          <p:nvPr/>
        </p:nvPicPr>
        <p:blipFill>
          <a:blip r:embed="rId2" cstate="print"/>
          <a:srcRect b="6631"/>
          <a:stretch>
            <a:fillRect/>
          </a:stretch>
        </p:blipFill>
        <p:spPr bwMode="auto">
          <a:xfrm>
            <a:off x="249238" y="1492250"/>
            <a:ext cx="4554537" cy="310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457200" y="442305"/>
            <a:ext cx="8229600" cy="683884"/>
          </a:xfrm>
          <a:prstGeom prst="rect">
            <a:avLst/>
          </a:prstGeom>
        </p:spPr>
        <p:txBody>
          <a:bodyPr vert="horz" anchor="ctr">
            <a:normAutofit fontScale="97500"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 kern="120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Lucida Sans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Lucida Sans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Lucida Sans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Lucida Sans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Lucida Sans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Lucida Sans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Lucida Sans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Lucida Sans" pitchFamily="34" charset="0"/>
              </a:defRPr>
            </a:lvl9pPr>
          </a:lstStyle>
          <a:p>
            <a:r>
              <a:rPr lang="en-US" sz="3600" dirty="0">
                <a:solidFill>
                  <a:srgbClr val="9933FF"/>
                </a:solidFill>
                <a:effectLst/>
              </a:rPr>
              <a:t>ROSTRAL PONS</a:t>
            </a:r>
            <a:endParaRPr lang="en-US" sz="3200" dirty="0">
              <a:solidFill>
                <a:srgbClr val="9933FF"/>
              </a:solidFill>
              <a:effectLst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52893" y="1339702"/>
            <a:ext cx="1392865" cy="31897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286000" y="1414130"/>
            <a:ext cx="1350335" cy="31897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329113" cy="3833037"/>
          </a:xfrm>
        </p:spPr>
        <p:txBody>
          <a:bodyPr>
            <a:normAutofit/>
          </a:bodyPr>
          <a:lstStyle/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sz="2000" b="1" dirty="0" smtClean="0"/>
              <a:t>It is divided into a </a:t>
            </a:r>
            <a:r>
              <a:rPr lang="en-US" sz="2000" b="1" u="sng" dirty="0" smtClean="0"/>
              <a:t>dorsal part </a:t>
            </a:r>
            <a:r>
              <a:rPr lang="en-US" sz="2000" b="1" dirty="0" smtClean="0"/>
              <a:t>(</a:t>
            </a:r>
            <a:r>
              <a:rPr lang="en-US" sz="2000" b="1" dirty="0" err="1" smtClean="0">
                <a:solidFill>
                  <a:srgbClr val="B60AAA"/>
                </a:solidFill>
              </a:rPr>
              <a:t>Tectum</a:t>
            </a:r>
            <a:r>
              <a:rPr lang="en-US" sz="2000" b="1" dirty="0" smtClean="0"/>
              <a:t>) and a </a:t>
            </a:r>
            <a:r>
              <a:rPr lang="en-US" sz="2000" b="1" u="sng" dirty="0" smtClean="0"/>
              <a:t>ventral part </a:t>
            </a:r>
            <a:r>
              <a:rPr lang="en-US" sz="2000" b="1" dirty="0" smtClean="0"/>
              <a:t>(</a:t>
            </a:r>
            <a:r>
              <a:rPr lang="en-US" sz="2000" b="1" dirty="0" err="1" smtClean="0">
                <a:solidFill>
                  <a:srgbClr val="0000FF"/>
                </a:solidFill>
              </a:rPr>
              <a:t>Tegmentum</a:t>
            </a:r>
            <a:r>
              <a:rPr lang="en-US" sz="2000" b="1" dirty="0" smtClean="0"/>
              <a:t>) at the level of the </a:t>
            </a:r>
            <a:r>
              <a:rPr lang="en-US" sz="2000" b="1" u="sng" dirty="0" smtClean="0"/>
              <a:t>cerebral aqueduct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sz="2000" b="1" dirty="0" smtClean="0"/>
              <a:t>The </a:t>
            </a:r>
            <a:r>
              <a:rPr lang="en-US" sz="2000" b="1" dirty="0" smtClean="0">
                <a:solidFill>
                  <a:srgbClr val="FF0066"/>
                </a:solidFill>
              </a:rPr>
              <a:t>cerebral aqueduct </a:t>
            </a:r>
            <a:r>
              <a:rPr lang="en-US" sz="2000" b="1" dirty="0" smtClean="0"/>
              <a:t>is surrounded by a pear shaped  </a:t>
            </a:r>
            <a:r>
              <a:rPr lang="en-US" sz="2000" b="1" dirty="0" err="1" smtClean="0">
                <a:solidFill>
                  <a:srgbClr val="C00000"/>
                </a:solidFill>
              </a:rPr>
              <a:t>periaqueductal</a:t>
            </a:r>
            <a:r>
              <a:rPr lang="en-US" sz="2000" b="1" dirty="0" smtClean="0">
                <a:solidFill>
                  <a:srgbClr val="C00000"/>
                </a:solidFill>
              </a:rPr>
              <a:t> </a:t>
            </a:r>
            <a:r>
              <a:rPr lang="en-US" sz="2000" b="1" dirty="0" smtClean="0"/>
              <a:t>(central) </a:t>
            </a:r>
            <a:r>
              <a:rPr lang="en-US" sz="2000" b="1" dirty="0" smtClean="0">
                <a:solidFill>
                  <a:srgbClr val="C00000"/>
                </a:solidFill>
              </a:rPr>
              <a:t>gray matter. 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sz="2000" b="1" dirty="0" smtClean="0"/>
              <a:t>The </a:t>
            </a:r>
            <a:r>
              <a:rPr lang="en-US" sz="2000" b="1" u="sng" dirty="0" smtClean="0"/>
              <a:t>most ventral part </a:t>
            </a:r>
            <a:r>
              <a:rPr lang="en-US" sz="2000" b="1" dirty="0" smtClean="0"/>
              <a:t>of the </a:t>
            </a:r>
            <a:r>
              <a:rPr lang="en-US" sz="2000" b="1" u="sng" dirty="0" err="1" smtClean="0"/>
              <a:t>tegmentum</a:t>
            </a:r>
            <a:r>
              <a:rPr lang="en-US" sz="2000" b="1" u="sng" dirty="0" smtClean="0"/>
              <a:t> </a:t>
            </a:r>
            <a:r>
              <a:rPr lang="en-US" sz="2000" b="1" dirty="0" smtClean="0"/>
              <a:t>is the massive fibrous mass </a:t>
            </a:r>
            <a:r>
              <a:rPr lang="en-US" sz="2000" b="1" dirty="0" smtClean="0">
                <a:solidFill>
                  <a:srgbClr val="B60AAA"/>
                </a:solidFill>
              </a:rPr>
              <a:t>(Crus </a:t>
            </a:r>
            <a:r>
              <a:rPr lang="en-US" sz="2000" b="1" dirty="0" err="1" smtClean="0">
                <a:solidFill>
                  <a:srgbClr val="B60AAA"/>
                </a:solidFill>
              </a:rPr>
              <a:t>Cerebri</a:t>
            </a:r>
            <a:r>
              <a:rPr lang="en-US" sz="2000" b="1" dirty="0" smtClean="0">
                <a:solidFill>
                  <a:srgbClr val="B60AAA"/>
                </a:solidFill>
              </a:rPr>
              <a:t>)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endParaRPr lang="en-US" sz="2000" b="1" dirty="0" smtClean="0"/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endParaRPr lang="en-US" sz="2000" b="1" dirty="0"/>
          </a:p>
        </p:txBody>
      </p:sp>
      <p:pic>
        <p:nvPicPr>
          <p:cNvPr id="19460" name="Picture 2"/>
          <p:cNvPicPr>
            <a:picLocks noChangeAspect="1" noChangeArrowheads="1"/>
          </p:cNvPicPr>
          <p:nvPr/>
        </p:nvPicPr>
        <p:blipFill>
          <a:blip r:embed="rId2" cstate="print"/>
          <a:srcRect t="49745"/>
          <a:stretch>
            <a:fillRect/>
          </a:stretch>
        </p:blipFill>
        <p:spPr bwMode="auto">
          <a:xfrm>
            <a:off x="63798" y="1900238"/>
            <a:ext cx="4773613" cy="283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60948E-5418-47A9-B1C5-22A1E406065D}" type="slidenum">
              <a:rPr lang="ar-SA" smtClean="0"/>
              <a:pPr>
                <a:defRPr/>
              </a:pPr>
              <a:t>17</a:t>
            </a:fld>
            <a:endParaRPr lang="en-US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57200" y="304086"/>
            <a:ext cx="8229600" cy="683884"/>
          </a:xfrm>
          <a:prstGeom prst="rect">
            <a:avLst/>
          </a:prstGeom>
        </p:spPr>
        <p:txBody>
          <a:bodyPr vert="horz" anchor="ctr">
            <a:normAutofit fontScale="97500"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 kern="120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Lucida Sans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Lucida Sans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Lucida Sans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Lucida Sans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Lucida Sans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Lucida Sans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Lucida Sans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Lucida Sans" pitchFamily="34" charset="0"/>
              </a:defRPr>
            </a:lvl9pPr>
          </a:lstStyle>
          <a:p>
            <a:r>
              <a:rPr lang="en-US" sz="32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/>
              </a:rPr>
              <a:t>MIDBRAIN</a:t>
            </a:r>
            <a:endParaRPr lang="en-US" sz="3200" dirty="0">
              <a:effectLst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232298" y="1818167"/>
            <a:ext cx="1190846" cy="42530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4455042" y="3710763"/>
            <a:ext cx="414670" cy="4784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82563"/>
            <a:ext cx="9144000" cy="712787"/>
          </a:xfrm>
          <a:noFill/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INFERIOR COLLICULUS LEVEL</a:t>
            </a:r>
            <a:endParaRPr lang="en-US" sz="320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2048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0" y="1600200"/>
            <a:ext cx="4572000" cy="3280144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000" b="1" dirty="0" smtClean="0">
                <a:solidFill>
                  <a:srgbClr val="0000CC"/>
                </a:solidFill>
              </a:rPr>
              <a:t>Inferior </a:t>
            </a:r>
            <a:r>
              <a:rPr lang="en-US" sz="2000" b="1" dirty="0" err="1" smtClean="0">
                <a:solidFill>
                  <a:srgbClr val="0000CC"/>
                </a:solidFill>
              </a:rPr>
              <a:t>colleculus</a:t>
            </a:r>
            <a:r>
              <a:rPr lang="en-US" sz="2000" b="1" dirty="0" smtClean="0">
                <a:solidFill>
                  <a:srgbClr val="0000CC"/>
                </a:solidFill>
              </a:rPr>
              <a:t> is a large nucleus of gray matter </a:t>
            </a:r>
            <a:r>
              <a:rPr lang="en-US" sz="2000" b="1" dirty="0" smtClean="0"/>
              <a:t>that lies beneath a corresponding surface elevation.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b="1" dirty="0" smtClean="0"/>
              <a:t>It is </a:t>
            </a:r>
            <a:r>
              <a:rPr lang="en-US" sz="2000" b="1" dirty="0" smtClean="0">
                <a:solidFill>
                  <a:srgbClr val="0000CC"/>
                </a:solidFill>
              </a:rPr>
              <a:t>part of the auditory pathway.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b="1" dirty="0" smtClean="0"/>
              <a:t>It receives fibers from the </a:t>
            </a:r>
            <a:r>
              <a:rPr lang="en-US" sz="2000" b="1" dirty="0" smtClean="0">
                <a:solidFill>
                  <a:srgbClr val="FF0066"/>
                </a:solidFill>
              </a:rPr>
              <a:t>lateral </a:t>
            </a:r>
            <a:r>
              <a:rPr lang="en-US" sz="2000" b="1" dirty="0" err="1" smtClean="0">
                <a:solidFill>
                  <a:srgbClr val="FF0066"/>
                </a:solidFill>
              </a:rPr>
              <a:t>lemniscus</a:t>
            </a:r>
            <a:endParaRPr lang="en-US" sz="2000" b="1" dirty="0" smtClean="0">
              <a:solidFill>
                <a:srgbClr val="FF0066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US" sz="2000" b="1" dirty="0" smtClean="0"/>
              <a:t>Its efferent fibers pass to the </a:t>
            </a:r>
            <a:r>
              <a:rPr lang="en-US" sz="2000" b="1" dirty="0" smtClean="0">
                <a:solidFill>
                  <a:srgbClr val="0000FF"/>
                </a:solidFill>
              </a:rPr>
              <a:t>thalamus</a:t>
            </a:r>
          </a:p>
        </p:txBody>
      </p:sp>
      <p:pic>
        <p:nvPicPr>
          <p:cNvPr id="20484" name="Picture 2"/>
          <p:cNvPicPr>
            <a:picLocks noChangeAspect="1" noChangeArrowheads="1"/>
          </p:cNvPicPr>
          <p:nvPr/>
        </p:nvPicPr>
        <p:blipFill>
          <a:blip r:embed="rId2" cstate="print">
            <a:lum bright="-20000"/>
          </a:blip>
          <a:srcRect/>
          <a:stretch>
            <a:fillRect/>
          </a:stretch>
        </p:blipFill>
        <p:spPr bwMode="auto">
          <a:xfrm>
            <a:off x="4735513" y="1943100"/>
            <a:ext cx="4264025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5038725" y="1838325"/>
            <a:ext cx="1228725" cy="2857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660E91-0FA2-4FAF-95E9-9E5E52B8C80F}" type="slidenum">
              <a:rPr lang="ar-SA" smtClean="0"/>
              <a:pPr>
                <a:defRPr/>
              </a:pPr>
              <a:t>18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8725" y="1087438"/>
            <a:ext cx="4038600" cy="3984292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en-US" sz="2000" b="1" dirty="0" smtClean="0">
                <a:solidFill>
                  <a:srgbClr val="0000FF"/>
                </a:solidFill>
              </a:rPr>
              <a:t>1. Trochlear nucleus  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b="1" dirty="0" smtClean="0"/>
              <a:t>lies in the central gray matter close to the median plane just </a:t>
            </a:r>
            <a:r>
              <a:rPr lang="en-US" sz="2000" b="1" u="sng" dirty="0" smtClean="0"/>
              <a:t>posterior</a:t>
            </a:r>
            <a:r>
              <a:rPr lang="en-US" sz="2000" b="1" dirty="0" smtClean="0"/>
              <a:t> to the </a:t>
            </a:r>
            <a:r>
              <a:rPr lang="en-US" sz="2000" b="1" dirty="0" smtClean="0">
                <a:solidFill>
                  <a:srgbClr val="FF0000"/>
                </a:solidFill>
              </a:rPr>
              <a:t>medial longitudinal bundle. 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b="1" dirty="0" smtClean="0"/>
              <a:t>The </a:t>
            </a:r>
            <a:r>
              <a:rPr lang="en-US" sz="2000" b="1" u="sng" dirty="0" smtClean="0"/>
              <a:t>fibers</a:t>
            </a:r>
            <a:r>
              <a:rPr lang="en-US" sz="2000" b="1" dirty="0" smtClean="0"/>
              <a:t> of the </a:t>
            </a:r>
            <a:r>
              <a:rPr lang="en-US" sz="2000" b="1" u="sng" dirty="0" smtClean="0"/>
              <a:t>trochlear nerve </a:t>
            </a:r>
            <a:r>
              <a:rPr lang="en-US" sz="2000" b="1" dirty="0" smtClean="0">
                <a:solidFill>
                  <a:srgbClr val="B60AAA"/>
                </a:solidFill>
              </a:rPr>
              <a:t>decussate</a:t>
            </a:r>
            <a:r>
              <a:rPr lang="en-US" sz="2000" b="1" dirty="0" smtClean="0"/>
              <a:t> in the superior medullary velum.</a:t>
            </a:r>
          </a:p>
          <a:p>
            <a:pPr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en-US" sz="2000" b="1" dirty="0" smtClean="0">
                <a:solidFill>
                  <a:srgbClr val="0000FF"/>
                </a:solidFill>
              </a:rPr>
              <a:t>2. </a:t>
            </a:r>
            <a:r>
              <a:rPr lang="en-US" sz="2000" b="1" dirty="0" err="1" smtClean="0">
                <a:solidFill>
                  <a:srgbClr val="0000FF"/>
                </a:solidFill>
              </a:rPr>
              <a:t>Decussation</a:t>
            </a:r>
            <a:r>
              <a:rPr lang="en-US" sz="2000" b="1" dirty="0" smtClean="0">
                <a:solidFill>
                  <a:srgbClr val="0000FF"/>
                </a:solidFill>
              </a:rPr>
              <a:t> </a:t>
            </a:r>
            <a:r>
              <a:rPr lang="en-US" sz="2000" b="1" dirty="0" smtClean="0"/>
              <a:t>of the </a:t>
            </a:r>
            <a:r>
              <a:rPr lang="en-US" sz="2000" b="1" dirty="0" smtClean="0">
                <a:solidFill>
                  <a:srgbClr val="0000FF"/>
                </a:solidFill>
              </a:rPr>
              <a:t>superior</a:t>
            </a:r>
          </a:p>
          <a:p>
            <a:pPr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en-US" sz="2000" b="1" dirty="0" smtClean="0">
                <a:solidFill>
                  <a:srgbClr val="0000FF"/>
                </a:solidFill>
              </a:rPr>
              <a:t>    cerebellar peduncles </a:t>
            </a:r>
            <a:r>
              <a:rPr lang="en-US" sz="2000" b="1" dirty="0" smtClean="0"/>
              <a:t>in the</a:t>
            </a:r>
          </a:p>
          <a:p>
            <a:pPr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en-US" sz="2000" b="1" dirty="0" smtClean="0"/>
              <a:t>    mid line.</a:t>
            </a:r>
          </a:p>
        </p:txBody>
      </p:sp>
      <p:pic>
        <p:nvPicPr>
          <p:cNvPr id="2150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638" y="1611313"/>
            <a:ext cx="4941887" cy="302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3429000" y="1838325"/>
            <a:ext cx="742950" cy="114300"/>
          </a:xfrm>
          <a:prstGeom prst="rect">
            <a:avLst/>
          </a:prstGeom>
          <a:noFill/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229100" y="3619500"/>
            <a:ext cx="866775" cy="285750"/>
          </a:xfrm>
          <a:prstGeom prst="rect">
            <a:avLst/>
          </a:prstGeom>
          <a:noFill/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895725" y="4371975"/>
            <a:ext cx="1095375" cy="257175"/>
          </a:xfrm>
          <a:prstGeom prst="rect">
            <a:avLst/>
          </a:prstGeom>
          <a:noFill/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0" y="182563"/>
            <a:ext cx="9144000" cy="712787"/>
          </a:xfrm>
          <a:prstGeom prst="rect">
            <a:avLst/>
          </a:prstGeom>
          <a:noFill/>
        </p:spPr>
        <p:txBody>
          <a:bodyPr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  <a:ea typeface="+mj-ea"/>
                <a:cs typeface="+mj-cs"/>
              </a:rPr>
              <a:t>INFERIOR COLLICULUS </a:t>
            </a:r>
            <a:r>
              <a:rPr lang="en-US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  <a:ea typeface="+mj-ea"/>
                <a:cs typeface="+mj-cs"/>
              </a:rPr>
              <a:t>LEVEL </a:t>
            </a:r>
            <a:endParaRPr lang="en-US" sz="32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C7888C9-0ECC-4304-BA23-F0BC479526B5}" type="slidenum">
              <a:rPr lang="ar-SA" smtClean="0"/>
              <a:pPr>
                <a:defRPr/>
              </a:pPr>
              <a:t>19</a:t>
            </a:fld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3264195" y="1541721"/>
            <a:ext cx="946298" cy="27644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3827721" y="2721935"/>
            <a:ext cx="1594884" cy="15948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4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OBJECTIVES</a:t>
            </a:r>
            <a:endParaRPr lang="en-US" sz="440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 pitchFamily="18" charset="2"/>
              <a:buNone/>
              <a:defRPr/>
            </a:pPr>
            <a:r>
              <a:rPr lang="en-US" b="1" i="1" dirty="0" smtClean="0">
                <a:solidFill>
                  <a:srgbClr val="7030A0"/>
                </a:solidFill>
              </a:rPr>
              <a:t>By the end of the lecture, students will be able to : 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b="1" i="1" dirty="0" smtClean="0"/>
              <a:t>Distinguish the </a:t>
            </a:r>
            <a:r>
              <a:rPr lang="en-US" b="1" i="1" u="sng" dirty="0" smtClean="0"/>
              <a:t>internal structure of </a:t>
            </a:r>
            <a:r>
              <a:rPr lang="en-US" b="1" i="1" dirty="0" smtClean="0"/>
              <a:t>the components of the </a:t>
            </a:r>
            <a:r>
              <a:rPr lang="en-US" b="1" i="1" u="sng" dirty="0" smtClean="0"/>
              <a:t>brain stem</a:t>
            </a:r>
            <a:r>
              <a:rPr lang="en-US" b="1" i="1" dirty="0" smtClean="0"/>
              <a:t> </a:t>
            </a:r>
            <a:r>
              <a:rPr lang="en-US" b="1" i="1" dirty="0" smtClean="0">
                <a:solidFill>
                  <a:srgbClr val="0000FF"/>
                </a:solidFill>
              </a:rPr>
              <a:t>in different levels </a:t>
            </a:r>
            <a:r>
              <a:rPr lang="en-US" b="1" i="1" dirty="0" smtClean="0"/>
              <a:t>and the </a:t>
            </a:r>
            <a:r>
              <a:rPr lang="en-US" b="1" i="1" u="sng" dirty="0" smtClean="0"/>
              <a:t>specific criteria of each level. </a:t>
            </a:r>
          </a:p>
          <a:p>
            <a:pPr marL="869315" lvl="1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b="1" i="1" dirty="0" smtClean="0"/>
              <a:t>1. </a:t>
            </a:r>
            <a:r>
              <a:rPr lang="en-US" b="1" i="1" dirty="0" smtClean="0">
                <a:solidFill>
                  <a:srgbClr val="FF0066"/>
                </a:solidFill>
              </a:rPr>
              <a:t>Medulla oblongata </a:t>
            </a:r>
            <a:r>
              <a:rPr lang="en-US" b="1" i="1" dirty="0" smtClean="0"/>
              <a:t>(closed, mid and open medulla)</a:t>
            </a:r>
          </a:p>
          <a:p>
            <a:pPr marL="869315" lvl="1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b="1" i="1" dirty="0" smtClean="0"/>
              <a:t>2. </a:t>
            </a:r>
            <a:r>
              <a:rPr lang="en-US" b="1" i="1" dirty="0" smtClean="0">
                <a:solidFill>
                  <a:srgbClr val="0000FF"/>
                </a:solidFill>
              </a:rPr>
              <a:t>Pons</a:t>
            </a:r>
            <a:r>
              <a:rPr lang="en-US" b="1" i="1" dirty="0" smtClean="0"/>
              <a:t> (caudal and </a:t>
            </a:r>
            <a:r>
              <a:rPr lang="en-US" b="1" i="1" dirty="0" err="1" smtClean="0"/>
              <a:t>rostral</a:t>
            </a:r>
            <a:r>
              <a:rPr lang="en-US" b="1" i="1" dirty="0" smtClean="0"/>
              <a:t>). </a:t>
            </a:r>
          </a:p>
          <a:p>
            <a:pPr marL="869315" lvl="1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b="1" i="1" dirty="0" smtClean="0"/>
              <a:t>3. </a:t>
            </a:r>
            <a:r>
              <a:rPr lang="en-US" b="1" i="1" dirty="0" smtClean="0">
                <a:solidFill>
                  <a:srgbClr val="00B050"/>
                </a:solidFill>
              </a:rPr>
              <a:t>Mid brain </a:t>
            </a:r>
            <a:r>
              <a:rPr lang="en-US" b="1" i="1" dirty="0" smtClean="0"/>
              <a:t>( superior and inferior </a:t>
            </a:r>
            <a:r>
              <a:rPr lang="en-US" b="1" i="1" dirty="0" err="1" smtClean="0"/>
              <a:t>colliculi</a:t>
            </a:r>
            <a:r>
              <a:rPr lang="en-US" b="1" i="1" dirty="0" smtClean="0"/>
              <a:t>).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b="1" i="1" dirty="0" smtClean="0">
                <a:solidFill>
                  <a:srgbClr val="C00000"/>
                </a:solidFill>
              </a:rPr>
              <a:t>Describe the Reticular formation </a:t>
            </a:r>
            <a:r>
              <a:rPr lang="en-US" b="1" i="1" dirty="0" smtClean="0"/>
              <a:t>(structure, function and pathway) being an important  content of the brain stem.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1B804E-14FE-4805-9090-849966B3108F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941387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i="1" dirty="0" smtClean="0">
                <a:ln w="11430"/>
                <a:solidFill>
                  <a:srgbClr val="7030A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/>
            </a:r>
            <a:br>
              <a:rPr lang="en-US" sz="4000" i="1" dirty="0" smtClean="0">
                <a:ln w="11430"/>
                <a:solidFill>
                  <a:srgbClr val="7030A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endParaRPr lang="en-US" sz="40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4948238" y="1054100"/>
            <a:ext cx="3990975" cy="3981450"/>
          </a:xfrm>
        </p:spPr>
        <p:txBody>
          <a:bodyPr>
            <a:normAutofit fontScale="92500"/>
          </a:bodyPr>
          <a:lstStyle/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en-US" sz="2400" b="1" dirty="0" smtClean="0">
                <a:ln w="11430"/>
                <a:solidFill>
                  <a:srgbClr val="0000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3. </a:t>
            </a:r>
            <a:r>
              <a:rPr lang="en-US" sz="2400" b="1" dirty="0" err="1" smtClean="0">
                <a:ln w="11430"/>
                <a:solidFill>
                  <a:srgbClr val="0000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Substantia</a:t>
            </a:r>
            <a:r>
              <a:rPr lang="en-US" sz="2400" b="1" dirty="0" smtClean="0">
                <a:ln w="11430"/>
                <a:solidFill>
                  <a:srgbClr val="0000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2400" b="1" dirty="0" err="1" smtClean="0">
                <a:ln w="11430"/>
                <a:solidFill>
                  <a:srgbClr val="0000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nigra</a:t>
            </a:r>
            <a:r>
              <a:rPr lang="en-US" sz="2400" b="1" dirty="0" smtClean="0">
                <a:ln w="11430"/>
                <a:solidFill>
                  <a:srgbClr val="0000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: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defRPr/>
            </a:pPr>
            <a:r>
              <a:rPr lang="en-US" sz="2400" b="1" dirty="0" smtClean="0"/>
              <a:t>Occupies the most ventral part of the </a:t>
            </a:r>
            <a:r>
              <a:rPr lang="en-US" sz="2400" b="1" dirty="0" err="1" smtClean="0"/>
              <a:t>tegmentum</a:t>
            </a:r>
            <a:r>
              <a:rPr lang="en-US" sz="2400" b="1" dirty="0" smtClean="0"/>
              <a:t>. 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defRPr/>
            </a:pPr>
            <a:r>
              <a:rPr lang="en-US" sz="2400" b="1" dirty="0" smtClean="0"/>
              <a:t>It consists  of pigmented,  melanin containing </a:t>
            </a:r>
            <a:r>
              <a:rPr lang="en-US" sz="2400" b="1" dirty="0" err="1" smtClean="0"/>
              <a:t>neurones</a:t>
            </a:r>
            <a:r>
              <a:rPr lang="en-US" sz="2400" b="1" dirty="0" smtClean="0"/>
              <a:t>.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defRPr/>
            </a:pPr>
            <a:r>
              <a:rPr lang="en-US" sz="2400" b="1" dirty="0" smtClean="0"/>
              <a:t>It projects to the basal ganglia. </a:t>
            </a:r>
            <a:r>
              <a:rPr lang="en-US" sz="2400" b="1" dirty="0" smtClean="0">
                <a:solidFill>
                  <a:srgbClr val="FF0000"/>
                </a:solidFill>
              </a:rPr>
              <a:t>Its degeneration </a:t>
            </a:r>
            <a:r>
              <a:rPr lang="en-US" sz="2400" b="1" dirty="0" smtClean="0"/>
              <a:t>is associated with </a:t>
            </a:r>
            <a:r>
              <a:rPr lang="en-US" sz="2400" b="1" dirty="0" smtClean="0">
                <a:solidFill>
                  <a:srgbClr val="FF0000"/>
                </a:solidFill>
              </a:rPr>
              <a:t>Parkinson’s disease</a:t>
            </a:r>
          </a:p>
        </p:txBody>
      </p:sp>
      <p:pic>
        <p:nvPicPr>
          <p:cNvPr id="2253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lum bright="-20000"/>
          </a:blip>
          <a:srcRect/>
          <a:stretch>
            <a:fillRect/>
          </a:stretch>
        </p:blipFill>
        <p:spPr>
          <a:xfrm>
            <a:off x="0" y="914400"/>
            <a:ext cx="4730750" cy="3184525"/>
          </a:xfrm>
        </p:spPr>
      </p:pic>
      <p:sp>
        <p:nvSpPr>
          <p:cNvPr id="22534" name="TextBox 5"/>
          <p:cNvSpPr txBox="1">
            <a:spLocks noChangeArrowheads="1"/>
          </p:cNvSpPr>
          <p:nvPr/>
        </p:nvSpPr>
        <p:spPr bwMode="auto">
          <a:xfrm>
            <a:off x="3232150" y="3641725"/>
            <a:ext cx="882650" cy="369888"/>
          </a:xfrm>
          <a:prstGeom prst="rect">
            <a:avLst/>
          </a:prstGeom>
          <a:noFill/>
          <a:ln w="9525">
            <a:solidFill>
              <a:srgbClr val="FF0066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22535" name="Picture 8" descr="http://www.thecamreport.com/images/parkinson-patient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113" y="4132263"/>
            <a:ext cx="2381250" cy="2725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6" name="TextBox 7"/>
          <p:cNvSpPr txBox="1">
            <a:spLocks noChangeArrowheads="1"/>
          </p:cNvSpPr>
          <p:nvPr/>
        </p:nvSpPr>
        <p:spPr bwMode="auto">
          <a:xfrm>
            <a:off x="4949825" y="4383088"/>
            <a:ext cx="48895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800" b="1"/>
              <a:t>Mask Face</a:t>
            </a:r>
          </a:p>
        </p:txBody>
      </p:sp>
      <p:sp>
        <p:nvSpPr>
          <p:cNvPr id="22537" name="TextBox 9"/>
          <p:cNvSpPr txBox="1">
            <a:spLocks noChangeArrowheads="1"/>
          </p:cNvSpPr>
          <p:nvPr/>
        </p:nvSpPr>
        <p:spPr bwMode="auto">
          <a:xfrm>
            <a:off x="4446588" y="5124450"/>
            <a:ext cx="1481137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800" b="1"/>
              <a:t>Pill-Rolling Tremors</a:t>
            </a:r>
          </a:p>
        </p:txBody>
      </p:sp>
      <p:sp>
        <p:nvSpPr>
          <p:cNvPr id="22538" name="TextBox 10"/>
          <p:cNvSpPr txBox="1">
            <a:spLocks noChangeArrowheads="1"/>
          </p:cNvSpPr>
          <p:nvPr/>
        </p:nvSpPr>
        <p:spPr bwMode="auto">
          <a:xfrm>
            <a:off x="3121025" y="4729163"/>
            <a:ext cx="804863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800" b="1"/>
              <a:t>Flexion of the Trunk</a:t>
            </a:r>
          </a:p>
        </p:txBody>
      </p:sp>
      <p:sp>
        <p:nvSpPr>
          <p:cNvPr id="22539" name="TextBox 11"/>
          <p:cNvSpPr txBox="1">
            <a:spLocks noChangeArrowheads="1"/>
          </p:cNvSpPr>
          <p:nvPr/>
        </p:nvSpPr>
        <p:spPr bwMode="auto">
          <a:xfrm>
            <a:off x="4271963" y="6559550"/>
            <a:ext cx="1293812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800" b="1"/>
              <a:t>Slow Shuffling Feet movement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282C48-FD37-4DB3-8CC1-DBE82C62890B}" type="slidenum">
              <a:rPr lang="ar-SA" smtClean="0"/>
              <a:pPr>
                <a:defRPr/>
              </a:pPr>
              <a:t>20</a:t>
            </a:fld>
            <a:endParaRPr lang="en-US"/>
          </a:p>
        </p:txBody>
      </p:sp>
      <p:sp>
        <p:nvSpPr>
          <p:cNvPr id="21" name="5-Point Star 20"/>
          <p:cNvSpPr/>
          <p:nvPr/>
        </p:nvSpPr>
        <p:spPr>
          <a:xfrm>
            <a:off x="2647950" y="3101975"/>
            <a:ext cx="119063" cy="115888"/>
          </a:xfrm>
          <a:prstGeom prst="star5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0" y="161297"/>
            <a:ext cx="9144000" cy="712787"/>
          </a:xfrm>
          <a:prstGeom prst="rect">
            <a:avLst/>
          </a:prstGeom>
          <a:noFill/>
        </p:spPr>
        <p:txBody>
          <a:bodyPr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  <a:ea typeface="+mj-ea"/>
                <a:cs typeface="+mj-cs"/>
              </a:rPr>
              <a:t>INFERIOR COLLICULUS </a:t>
            </a:r>
            <a:r>
              <a:rPr lang="en-US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  <a:ea typeface="+mj-ea"/>
                <a:cs typeface="+mj-cs"/>
              </a:rPr>
              <a:t>LEVEL </a:t>
            </a:r>
            <a:endParaRPr lang="en-US" sz="32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4789488" y="1346200"/>
            <a:ext cx="4300537" cy="4092575"/>
          </a:xfrm>
        </p:spPr>
        <p:txBody>
          <a:bodyPr/>
          <a:lstStyle/>
          <a:p>
            <a:pPr eaLnBrk="1" hangingPunct="1"/>
            <a:r>
              <a:rPr lang="en-US" sz="2000" b="1" dirty="0" smtClean="0">
                <a:solidFill>
                  <a:srgbClr val="FF0000"/>
                </a:solidFill>
              </a:rPr>
              <a:t>Composed of </a:t>
            </a:r>
          </a:p>
          <a:p>
            <a:pPr lvl="1" eaLnBrk="1" hangingPunct="1"/>
            <a:r>
              <a:rPr lang="en-US" sz="2000" b="1" dirty="0" smtClean="0">
                <a:solidFill>
                  <a:srgbClr val="0000FF"/>
                </a:solidFill>
              </a:rPr>
              <a:t>Spinal </a:t>
            </a:r>
            <a:r>
              <a:rPr lang="en-US" sz="2000" b="1" dirty="0" smtClean="0"/>
              <a:t>(Lateral &amp; anterior </a:t>
            </a:r>
            <a:r>
              <a:rPr lang="en-US" sz="2000" b="1" dirty="0" err="1" smtClean="0"/>
              <a:t>spinothalamic</a:t>
            </a:r>
            <a:r>
              <a:rPr lang="en-US" sz="2000" b="1" dirty="0" smtClean="0"/>
              <a:t> tracts)</a:t>
            </a:r>
          </a:p>
          <a:p>
            <a:pPr lvl="1" eaLnBrk="1" hangingPunct="1"/>
            <a:r>
              <a:rPr lang="en-US" sz="2000" b="1" dirty="0" smtClean="0">
                <a:solidFill>
                  <a:srgbClr val="0000FF"/>
                </a:solidFill>
              </a:rPr>
              <a:t>Trigeminal </a:t>
            </a:r>
            <a:r>
              <a:rPr lang="en-US" sz="2000" b="1" dirty="0" smtClean="0"/>
              <a:t>(Lateral &amp; medial).</a:t>
            </a:r>
          </a:p>
          <a:p>
            <a:pPr lvl="1" eaLnBrk="1" hangingPunct="1"/>
            <a:r>
              <a:rPr lang="en-US" sz="2000" b="1" dirty="0" smtClean="0">
                <a:solidFill>
                  <a:srgbClr val="0000FF"/>
                </a:solidFill>
              </a:rPr>
              <a:t>Lateral </a:t>
            </a:r>
            <a:r>
              <a:rPr lang="en-US" sz="2000" b="1" dirty="0" err="1" smtClean="0">
                <a:solidFill>
                  <a:srgbClr val="0000FF"/>
                </a:solidFill>
              </a:rPr>
              <a:t>lemniscus</a:t>
            </a:r>
            <a:r>
              <a:rPr lang="en-US" sz="2000" b="1" dirty="0" smtClean="0">
                <a:solidFill>
                  <a:srgbClr val="0000FF"/>
                </a:solidFill>
              </a:rPr>
              <a:t>.</a:t>
            </a:r>
          </a:p>
          <a:p>
            <a:pPr lvl="1" eaLnBrk="1" hangingPunct="1"/>
            <a:r>
              <a:rPr lang="en-US" sz="2000" b="1" dirty="0" smtClean="0">
                <a:solidFill>
                  <a:srgbClr val="0000FF"/>
                </a:solidFill>
              </a:rPr>
              <a:t>Medial </a:t>
            </a:r>
            <a:r>
              <a:rPr lang="en-US" sz="2000" b="1" dirty="0" err="1" smtClean="0">
                <a:solidFill>
                  <a:srgbClr val="0000FF"/>
                </a:solidFill>
              </a:rPr>
              <a:t>lemniscus</a:t>
            </a:r>
            <a:r>
              <a:rPr lang="en-US" sz="2000" b="1" dirty="0" smtClean="0">
                <a:solidFill>
                  <a:srgbClr val="0000FF"/>
                </a:solidFill>
              </a:rPr>
              <a:t>.</a:t>
            </a:r>
          </a:p>
        </p:txBody>
      </p:sp>
      <p:sp>
        <p:nvSpPr>
          <p:cNvPr id="220165" name="WordArt 5"/>
          <p:cNvSpPr>
            <a:spLocks noChangeArrowheads="1" noChangeShapeType="1" noTextEdit="1"/>
          </p:cNvSpPr>
          <p:nvPr/>
        </p:nvSpPr>
        <p:spPr bwMode="auto">
          <a:xfrm>
            <a:off x="1995488" y="260350"/>
            <a:ext cx="5153025" cy="5810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4000" b="1" i="1" kern="10">
              <a:ln w="9525">
                <a:solidFill>
                  <a:srgbClr val="FF3399"/>
                </a:solidFill>
                <a:round/>
                <a:headEnd/>
                <a:tailEnd/>
              </a:ln>
              <a:solidFill>
                <a:srgbClr val="FF3399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23557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1290638"/>
            <a:ext cx="5199063" cy="3186112"/>
          </a:xfrm>
        </p:spPr>
      </p:pic>
      <p:sp>
        <p:nvSpPr>
          <p:cNvPr id="12" name="Rectangle 11"/>
          <p:cNvSpPr/>
          <p:nvPr/>
        </p:nvSpPr>
        <p:spPr>
          <a:xfrm>
            <a:off x="4122738" y="2597150"/>
            <a:ext cx="958850" cy="1714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3933825" y="2371725"/>
            <a:ext cx="828675" cy="1047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200525" y="2803525"/>
            <a:ext cx="793750" cy="13811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455A49-4916-4DE0-B112-BDBD6FC473DE}" type="slidenum">
              <a:rPr lang="ar-SA" smtClean="0"/>
              <a:pPr>
                <a:defRPr/>
              </a:pPr>
              <a:t>21</a:t>
            </a:fld>
            <a:endParaRPr lang="en-US"/>
          </a:p>
        </p:txBody>
      </p:sp>
      <p:sp>
        <p:nvSpPr>
          <p:cNvPr id="11" name="5-Point Star 10"/>
          <p:cNvSpPr/>
          <p:nvPr/>
        </p:nvSpPr>
        <p:spPr>
          <a:xfrm>
            <a:off x="3360738" y="2671763"/>
            <a:ext cx="46037" cy="46037"/>
          </a:xfrm>
          <a:prstGeom prst="star5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457200" y="304086"/>
            <a:ext cx="8229600" cy="683884"/>
          </a:xfrm>
          <a:prstGeom prst="rect">
            <a:avLst/>
          </a:prstGeom>
        </p:spPr>
        <p:txBody>
          <a:bodyPr vert="horz" anchor="ctr">
            <a:normAutofit fontScale="97500"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 kern="120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Lucida Sans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Lucida Sans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Lucida Sans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Lucida Sans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Lucida Sans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Lucida Sans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Lucida Sans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Lucida Sans" pitchFamily="34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ASCENDING LEMINISCI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0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0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016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1686"/>
            <a:ext cx="8229600" cy="683884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CRUS CEREBRI</a:t>
            </a:r>
            <a:endParaRPr lang="ar-SA" sz="360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16488" y="1600200"/>
            <a:ext cx="4038600" cy="4530725"/>
          </a:xfrm>
        </p:spPr>
        <p:txBody>
          <a:bodyPr>
            <a:normAutofit fontScale="77500" lnSpcReduction="20000"/>
          </a:bodyPr>
          <a:lstStyle/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b="1" dirty="0" smtClean="0"/>
              <a:t>It is a massive mass </a:t>
            </a:r>
            <a:r>
              <a:rPr lang="en-US" b="1" u="sng" dirty="0" smtClean="0"/>
              <a:t>ventral</a:t>
            </a:r>
            <a:r>
              <a:rPr lang="en-US" b="1" dirty="0" smtClean="0"/>
              <a:t> to the </a:t>
            </a:r>
            <a:r>
              <a:rPr lang="en-US" b="1" u="sng" dirty="0" err="1" smtClean="0"/>
              <a:t>substantia</a:t>
            </a:r>
            <a:r>
              <a:rPr lang="en-US" b="1" u="sng" dirty="0" smtClean="0"/>
              <a:t> </a:t>
            </a:r>
            <a:r>
              <a:rPr lang="en-US" b="1" u="sng" dirty="0" err="1" smtClean="0"/>
              <a:t>nigra</a:t>
            </a:r>
            <a:r>
              <a:rPr lang="en-US" b="1" dirty="0" smtClean="0"/>
              <a:t>.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b="1" dirty="0" smtClean="0"/>
              <a:t>It consists entirely of </a:t>
            </a:r>
            <a:r>
              <a:rPr lang="en-US" b="1" dirty="0" smtClean="0">
                <a:solidFill>
                  <a:srgbClr val="0000FF"/>
                </a:solidFill>
              </a:rPr>
              <a:t>descending cortical efferent fibers </a:t>
            </a:r>
            <a:r>
              <a:rPr lang="en-US" sz="2600" b="1" dirty="0" smtClean="0">
                <a:solidFill>
                  <a:srgbClr val="B60AAA"/>
                </a:solidFill>
              </a:rPr>
              <a:t>(</a:t>
            </a:r>
            <a:r>
              <a:rPr lang="en-US" sz="2600" b="1" dirty="0" err="1" smtClean="0">
                <a:solidFill>
                  <a:srgbClr val="B60AAA"/>
                </a:solidFill>
              </a:rPr>
              <a:t>Frontopontine</a:t>
            </a:r>
            <a:r>
              <a:rPr lang="en-US" sz="2600" b="1" dirty="0" smtClean="0">
                <a:solidFill>
                  <a:srgbClr val="B60AAA"/>
                </a:solidFill>
              </a:rPr>
              <a:t>, </a:t>
            </a:r>
            <a:r>
              <a:rPr lang="en-US" sz="2600" b="1" dirty="0" err="1" smtClean="0">
                <a:solidFill>
                  <a:srgbClr val="B60AAA"/>
                </a:solidFill>
              </a:rPr>
              <a:t>Corticospinal</a:t>
            </a:r>
            <a:r>
              <a:rPr lang="en-US" sz="2600" b="1" dirty="0" smtClean="0">
                <a:solidFill>
                  <a:srgbClr val="B60AAA"/>
                </a:solidFill>
              </a:rPr>
              <a:t> &amp; </a:t>
            </a:r>
            <a:r>
              <a:rPr lang="en-US" sz="2600" b="1" dirty="0" err="1" smtClean="0">
                <a:solidFill>
                  <a:srgbClr val="B60AAA"/>
                </a:solidFill>
              </a:rPr>
              <a:t>corticobulbar</a:t>
            </a:r>
            <a:r>
              <a:rPr lang="en-US" sz="2600" b="1" dirty="0" smtClean="0">
                <a:solidFill>
                  <a:srgbClr val="B60AAA"/>
                </a:solidFill>
              </a:rPr>
              <a:t> and </a:t>
            </a:r>
            <a:r>
              <a:rPr lang="en-US" sz="2600" b="1" dirty="0" err="1" smtClean="0">
                <a:solidFill>
                  <a:srgbClr val="B60AAA"/>
                </a:solidFill>
              </a:rPr>
              <a:t>Temporopontine</a:t>
            </a:r>
            <a:r>
              <a:rPr lang="en-US" sz="2600" b="1" dirty="0" smtClean="0">
                <a:solidFill>
                  <a:srgbClr val="B60AAA"/>
                </a:solidFill>
              </a:rPr>
              <a:t> </a:t>
            </a:r>
            <a:r>
              <a:rPr lang="en-US" sz="2600" b="1" dirty="0" err="1" smtClean="0">
                <a:solidFill>
                  <a:srgbClr val="B60AAA"/>
                </a:solidFill>
              </a:rPr>
              <a:t>Fibres</a:t>
            </a:r>
            <a:r>
              <a:rPr lang="en-US" sz="2600" b="1" dirty="0" smtClean="0">
                <a:solidFill>
                  <a:srgbClr val="B60AAA"/>
                </a:solidFill>
              </a:rPr>
              <a:t>)</a:t>
            </a:r>
            <a:r>
              <a:rPr lang="en-US" sz="2600" b="1" dirty="0" smtClean="0">
                <a:solidFill>
                  <a:srgbClr val="FF0066"/>
                </a:solidFill>
              </a:rPr>
              <a:t> </a:t>
            </a:r>
            <a:r>
              <a:rPr lang="en-US" b="1" dirty="0" smtClean="0"/>
              <a:t>to the </a:t>
            </a:r>
            <a:r>
              <a:rPr lang="en-US" b="1" u="sng" dirty="0" smtClean="0"/>
              <a:t>motor cranial nerve nuclei </a:t>
            </a:r>
            <a:r>
              <a:rPr lang="en-US" b="1" dirty="0" smtClean="0"/>
              <a:t>and to </a:t>
            </a:r>
            <a:r>
              <a:rPr lang="en-US" b="1" u="sng" dirty="0" smtClean="0"/>
              <a:t>anterior horn cells.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b="1" dirty="0" smtClean="0"/>
              <a:t> Involved in the </a:t>
            </a:r>
            <a:r>
              <a:rPr lang="en-US" b="1" dirty="0" smtClean="0">
                <a:solidFill>
                  <a:srgbClr val="FF0000"/>
                </a:solidFill>
              </a:rPr>
              <a:t>coordination of movement.</a:t>
            </a:r>
            <a:endParaRPr lang="ar-SA" b="1" dirty="0">
              <a:solidFill>
                <a:srgbClr val="FF0000"/>
              </a:solidFill>
            </a:endParaRPr>
          </a:p>
        </p:txBody>
      </p:sp>
      <p:pic>
        <p:nvPicPr>
          <p:cNvPr id="2458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19088" y="909638"/>
            <a:ext cx="4678362" cy="5676900"/>
          </a:xfrm>
        </p:spPr>
      </p:pic>
      <p:sp>
        <p:nvSpPr>
          <p:cNvPr id="5" name="Frame 4"/>
          <p:cNvSpPr/>
          <p:nvPr/>
        </p:nvSpPr>
        <p:spPr>
          <a:xfrm>
            <a:off x="4572000" y="5486400"/>
            <a:ext cx="457200" cy="536575"/>
          </a:xfrm>
          <a:prstGeom prst="fram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1967ED-25BD-43F4-853E-1CB63DF7F0C6}" type="slidenum">
              <a:rPr lang="ar-SA" smtClean="0"/>
              <a:pPr>
                <a:defRPr/>
              </a:pPr>
              <a:t>22</a:t>
            </a:fld>
            <a:endParaRPr lang="en-US"/>
          </a:p>
        </p:txBody>
      </p:sp>
      <p:sp>
        <p:nvSpPr>
          <p:cNvPr id="7" name="Left Arrow 6"/>
          <p:cNvSpPr/>
          <p:nvPr/>
        </p:nvSpPr>
        <p:spPr>
          <a:xfrm>
            <a:off x="3729038" y="2671763"/>
            <a:ext cx="700087" cy="60325"/>
          </a:xfrm>
          <a:prstGeom prst="left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050"/>
          <p:cNvSpPr>
            <a:spLocks noGrp="1" noChangeArrowheads="1"/>
          </p:cNvSpPr>
          <p:nvPr>
            <p:ph type="title"/>
          </p:nvPr>
        </p:nvSpPr>
        <p:spPr>
          <a:xfrm>
            <a:off x="0" y="160850"/>
            <a:ext cx="9144000" cy="715415"/>
          </a:xfrm>
          <a:noFill/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SUPERIOR COLLICULUS LEVEL</a:t>
            </a:r>
            <a:endParaRPr lang="en-US" sz="320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4648200" y="1135063"/>
            <a:ext cx="4495800" cy="4723477"/>
          </a:xfrm>
        </p:spPr>
        <p:txBody>
          <a:bodyPr>
            <a:normAutofit/>
          </a:bodyPr>
          <a:lstStyle/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sz="2000" b="1" dirty="0" smtClean="0"/>
              <a:t>A large </a:t>
            </a:r>
            <a:r>
              <a:rPr lang="en-US" sz="2000" b="1" dirty="0" smtClean="0">
                <a:solidFill>
                  <a:srgbClr val="C00000"/>
                </a:solidFill>
              </a:rPr>
              <a:t>nucleus of gray matter </a:t>
            </a:r>
            <a:r>
              <a:rPr lang="en-US" sz="2000" b="1" dirty="0" smtClean="0"/>
              <a:t>that lies beneath corresponding elevation.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sz="2000" b="1" dirty="0" smtClean="0"/>
              <a:t>It </a:t>
            </a:r>
            <a:r>
              <a:rPr lang="en-US" sz="2000" b="1" dirty="0" smtClean="0">
                <a:solidFill>
                  <a:srgbClr val="0000FF"/>
                </a:solidFill>
              </a:rPr>
              <a:t>forms part of the visual reflexes.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sz="2000" b="1" dirty="0" smtClean="0"/>
              <a:t>Its </a:t>
            </a:r>
            <a:r>
              <a:rPr lang="en-US" sz="2000" b="1" u="sng" dirty="0" smtClean="0"/>
              <a:t>efferent fibers </a:t>
            </a:r>
            <a:r>
              <a:rPr lang="en-US" sz="2000" b="1" dirty="0" smtClean="0"/>
              <a:t>go to the </a:t>
            </a:r>
            <a:r>
              <a:rPr lang="en-US" sz="2000" b="1" u="sng" dirty="0" smtClean="0"/>
              <a:t>anterior horn cells </a:t>
            </a:r>
            <a:r>
              <a:rPr lang="en-US" sz="2000" b="1" dirty="0" smtClean="0"/>
              <a:t>&amp; to </a:t>
            </a:r>
            <a:r>
              <a:rPr lang="en-US" sz="2000" b="1" u="sng" dirty="0" smtClean="0"/>
              <a:t>cranial nuclei </a:t>
            </a:r>
            <a:r>
              <a:rPr lang="en-US" sz="2000" b="1" dirty="0" smtClean="0"/>
              <a:t>3, 4, 6, 7 &amp; 11). 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sz="2000" b="1" dirty="0" smtClean="0"/>
              <a:t>It is </a:t>
            </a:r>
            <a:r>
              <a:rPr lang="en-US" sz="2000" b="1" dirty="0" smtClean="0">
                <a:solidFill>
                  <a:srgbClr val="0000FF"/>
                </a:solidFill>
              </a:rPr>
              <a:t>responsible for </a:t>
            </a:r>
            <a:r>
              <a:rPr lang="en-US" sz="2000" b="1" dirty="0" smtClean="0"/>
              <a:t>the </a:t>
            </a:r>
            <a:r>
              <a:rPr lang="en-US" sz="2000" b="1" dirty="0" smtClean="0">
                <a:solidFill>
                  <a:srgbClr val="B60AAA"/>
                </a:solidFill>
              </a:rPr>
              <a:t>reflex movements of the eyes, head and neck in response to visual stimuli</a:t>
            </a:r>
            <a:r>
              <a:rPr lang="en-US" sz="2000" b="1" dirty="0" smtClean="0"/>
              <a:t>, as in following a moving object </a:t>
            </a:r>
            <a:r>
              <a:rPr lang="en-US" sz="2000" b="1" u="sng" dirty="0" smtClean="0"/>
              <a:t>or</a:t>
            </a:r>
            <a:r>
              <a:rPr lang="en-US" sz="2000" b="1" dirty="0" smtClean="0"/>
              <a:t> altering the direction of the gaze.</a:t>
            </a:r>
            <a:endParaRPr lang="en-US" sz="2000" b="1" dirty="0"/>
          </a:p>
        </p:txBody>
      </p:sp>
      <p:pic>
        <p:nvPicPr>
          <p:cNvPr id="2560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t="48170"/>
          <a:stretch>
            <a:fillRect/>
          </a:stretch>
        </p:blipFill>
        <p:spPr>
          <a:xfrm>
            <a:off x="0" y="1176338"/>
            <a:ext cx="4678363" cy="2941637"/>
          </a:xfrm>
        </p:spPr>
      </p:pic>
      <p:sp>
        <p:nvSpPr>
          <p:cNvPr id="9" name="Rectangle 8"/>
          <p:cNvSpPr/>
          <p:nvPr/>
        </p:nvSpPr>
        <p:spPr>
          <a:xfrm>
            <a:off x="3114675" y="1555750"/>
            <a:ext cx="933450" cy="184150"/>
          </a:xfrm>
          <a:prstGeom prst="rect">
            <a:avLst/>
          </a:prstGeom>
          <a:noFill/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444806-3F1F-4435-9E1C-0AA8138FED43}" type="slidenum">
              <a:rPr lang="ar-SA" smtClean="0"/>
              <a:pPr>
                <a:defRPr/>
              </a:pPr>
              <a:t>23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30629"/>
            <a:ext cx="9144000" cy="741241"/>
          </a:xfrm>
          <a:noFill/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SUPERIOR COLLICULUS LEVEL </a:t>
            </a:r>
            <a:endParaRPr lang="en-US" sz="320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4933950" y="1493378"/>
            <a:ext cx="3989388" cy="3184968"/>
          </a:xfrm>
        </p:spPr>
        <p:txBody>
          <a:bodyPr>
            <a:normAutofit/>
          </a:bodyPr>
          <a:lstStyle/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 pitchFamily="18" charset="2"/>
              <a:buNone/>
              <a:defRPr/>
            </a:pPr>
            <a:r>
              <a:rPr lang="en-US" sz="2000" b="1" dirty="0" smtClean="0">
                <a:solidFill>
                  <a:srgbClr val="0000FF"/>
                </a:solidFill>
              </a:rPr>
              <a:t>1. Oculomotor nucleus</a:t>
            </a:r>
            <a:r>
              <a:rPr lang="en-US" sz="2000" dirty="0" smtClean="0">
                <a:solidFill>
                  <a:srgbClr val="0000FF"/>
                </a:solidFill>
              </a:rPr>
              <a:t> 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defRPr/>
            </a:pPr>
            <a:r>
              <a:rPr lang="en-US" sz="2000" b="1" dirty="0" smtClean="0"/>
              <a:t>Situated in the central gray matter close to the median plane.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defRPr/>
            </a:pPr>
            <a:r>
              <a:rPr lang="en-US" sz="2000" b="1" dirty="0" smtClean="0"/>
              <a:t> The fibers of the </a:t>
            </a:r>
            <a:r>
              <a:rPr lang="en-US" sz="2000" b="1" dirty="0" err="1" smtClean="0"/>
              <a:t>oculmotor</a:t>
            </a:r>
            <a:r>
              <a:rPr lang="en-US" sz="2000" b="1" dirty="0" smtClean="0"/>
              <a:t> nerve passes </a:t>
            </a:r>
            <a:r>
              <a:rPr lang="en-US" sz="2000" b="1" dirty="0" err="1" smtClean="0"/>
              <a:t>anteriorly</a:t>
            </a:r>
            <a:r>
              <a:rPr lang="en-US" sz="2000" b="1" dirty="0" smtClean="0"/>
              <a:t> </a:t>
            </a:r>
            <a:r>
              <a:rPr lang="en-US" sz="2000" b="1" dirty="0" smtClean="0">
                <a:solidFill>
                  <a:srgbClr val="B60AAA"/>
                </a:solidFill>
              </a:rPr>
              <a:t>through the red nucleus </a:t>
            </a:r>
            <a:r>
              <a:rPr lang="en-US" sz="2000" b="1" dirty="0" smtClean="0"/>
              <a:t>to emerge on the </a:t>
            </a:r>
            <a:r>
              <a:rPr lang="en-US" sz="2000" b="1" dirty="0" smtClean="0">
                <a:solidFill>
                  <a:srgbClr val="FF0066"/>
                </a:solidFill>
              </a:rPr>
              <a:t>medial side of the </a:t>
            </a:r>
            <a:r>
              <a:rPr lang="en-US" sz="2000" b="1" dirty="0" err="1" smtClean="0">
                <a:solidFill>
                  <a:srgbClr val="FF0066"/>
                </a:solidFill>
              </a:rPr>
              <a:t>crus</a:t>
            </a:r>
            <a:r>
              <a:rPr lang="en-US" sz="2000" b="1" dirty="0" smtClean="0">
                <a:solidFill>
                  <a:srgbClr val="FF0066"/>
                </a:solidFill>
              </a:rPr>
              <a:t> </a:t>
            </a:r>
            <a:r>
              <a:rPr lang="en-US" sz="2000" b="1" dirty="0" err="1" smtClean="0">
                <a:solidFill>
                  <a:srgbClr val="FF0066"/>
                </a:solidFill>
              </a:rPr>
              <a:t>cerebri</a:t>
            </a:r>
            <a:r>
              <a:rPr lang="en-US" sz="2000" b="1" dirty="0" smtClean="0">
                <a:solidFill>
                  <a:srgbClr val="FF0066"/>
                </a:solidFill>
              </a:rPr>
              <a:t>.</a:t>
            </a:r>
            <a:endParaRPr lang="en-US" sz="2000" b="1" dirty="0">
              <a:solidFill>
                <a:srgbClr val="FF0066"/>
              </a:solidFill>
            </a:endParaRPr>
          </a:p>
        </p:txBody>
      </p:sp>
      <p:pic>
        <p:nvPicPr>
          <p:cNvPr id="2662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01613" y="2260600"/>
            <a:ext cx="4791075" cy="2544763"/>
          </a:xfrm>
        </p:spPr>
      </p:pic>
      <p:sp>
        <p:nvSpPr>
          <p:cNvPr id="7" name="Rectangle 6"/>
          <p:cNvSpPr/>
          <p:nvPr/>
        </p:nvSpPr>
        <p:spPr>
          <a:xfrm>
            <a:off x="3967163" y="2995613"/>
            <a:ext cx="966787" cy="268287"/>
          </a:xfrm>
          <a:prstGeom prst="rect">
            <a:avLst/>
          </a:prstGeom>
          <a:noFill/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316413" y="3838575"/>
            <a:ext cx="649287" cy="138113"/>
          </a:xfrm>
          <a:prstGeom prst="rect">
            <a:avLst/>
          </a:prstGeom>
          <a:noFill/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054A4B-3F78-4D6C-917A-D0EFC28227FC}" type="slidenum">
              <a:rPr lang="ar-SA" smtClean="0"/>
              <a:pPr>
                <a:defRPr/>
              </a:pPr>
              <a:t>24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66255"/>
            <a:ext cx="9144000" cy="801309"/>
          </a:xfrm>
          <a:noFill/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SUPERIOR COLLICULUS LEVEL</a:t>
            </a:r>
            <a:endParaRPr lang="en-US" sz="320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27651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4400" y="1214438"/>
            <a:ext cx="4419600" cy="3346929"/>
          </a:xfrm>
        </p:spPr>
        <p:txBody>
          <a:bodyPr/>
          <a:lstStyle/>
          <a:p>
            <a:pPr eaLnBrk="1" hangingPunct="1">
              <a:buFont typeface="Wingdings 2" pitchFamily="18" charset="2"/>
              <a:buNone/>
            </a:pPr>
            <a:r>
              <a:rPr lang="en-US" sz="2000" b="1" dirty="0" smtClean="0">
                <a:solidFill>
                  <a:srgbClr val="0000FF"/>
                </a:solidFill>
              </a:rPr>
              <a:t>2. Red nucleus: </a:t>
            </a:r>
          </a:p>
          <a:p>
            <a:pPr eaLnBrk="1" hangingPunct="1"/>
            <a:r>
              <a:rPr lang="en-US" sz="2000" b="1" dirty="0" smtClean="0">
                <a:solidFill>
                  <a:srgbClr val="B60AAA"/>
                </a:solidFill>
              </a:rPr>
              <a:t>A rounded mass of gray matter </a:t>
            </a:r>
            <a:r>
              <a:rPr lang="en-US" sz="2000" dirty="0" smtClean="0"/>
              <a:t>that lies in the central portion of the </a:t>
            </a:r>
            <a:r>
              <a:rPr lang="en-US" sz="2000" dirty="0" err="1" smtClean="0"/>
              <a:t>tegmentum</a:t>
            </a:r>
            <a:r>
              <a:rPr lang="en-US" sz="2000" dirty="0" smtClean="0"/>
              <a:t>.</a:t>
            </a:r>
          </a:p>
          <a:p>
            <a:pPr eaLnBrk="1" hangingPunct="1"/>
            <a:r>
              <a:rPr lang="en-US" sz="2000" dirty="0" smtClean="0"/>
              <a:t> Its </a:t>
            </a:r>
            <a:r>
              <a:rPr lang="en-US" sz="2000" u="sng" dirty="0" smtClean="0"/>
              <a:t>red coloration </a:t>
            </a:r>
            <a:r>
              <a:rPr lang="en-US" sz="2000" dirty="0" smtClean="0"/>
              <a:t>is due to its </a:t>
            </a:r>
            <a:r>
              <a:rPr lang="en-US" sz="2000" u="sng" dirty="0" smtClean="0"/>
              <a:t>vascularity</a:t>
            </a:r>
            <a:r>
              <a:rPr lang="en-US" sz="2000" dirty="0" smtClean="0"/>
              <a:t> and the presence of an </a:t>
            </a:r>
            <a:r>
              <a:rPr lang="en-US" sz="2000" u="sng" dirty="0" smtClean="0"/>
              <a:t>iron containing pigment </a:t>
            </a:r>
            <a:r>
              <a:rPr lang="en-US" sz="2000" dirty="0" smtClean="0"/>
              <a:t>in the cytoplasm of its neurons. </a:t>
            </a:r>
          </a:p>
          <a:p>
            <a:pPr eaLnBrk="1" hangingPunct="1"/>
            <a:r>
              <a:rPr lang="en-US" sz="2000" dirty="0" smtClean="0"/>
              <a:t>It is involved in </a:t>
            </a:r>
            <a:r>
              <a:rPr lang="en-US" sz="2000" b="1" dirty="0" smtClean="0">
                <a:solidFill>
                  <a:srgbClr val="B60AAA"/>
                </a:solidFill>
              </a:rPr>
              <a:t>motor control</a:t>
            </a:r>
          </a:p>
        </p:txBody>
      </p:sp>
      <p:pic>
        <p:nvPicPr>
          <p:cNvPr id="2765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85725" y="1165225"/>
            <a:ext cx="4808538" cy="2555875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58C11A4-E87E-4C54-BB7E-B3A6A506D133}" type="slidenum">
              <a:rPr lang="ar-SA" smtClean="0"/>
              <a:pPr>
                <a:defRPr/>
              </a:pPr>
              <a:t>25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4253023" y="2700670"/>
            <a:ext cx="606056" cy="21265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39591"/>
            <a:ext cx="9143999" cy="562158"/>
          </a:xfrm>
          <a:noFill/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RETICULAR FORMATION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4652963" y="1535113"/>
            <a:ext cx="4419600" cy="4356100"/>
          </a:xfrm>
        </p:spPr>
        <p:txBody>
          <a:bodyPr>
            <a:normAutofit/>
          </a:bodyPr>
          <a:lstStyle/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sz="2000" dirty="0" smtClean="0"/>
              <a:t>It is a complex matrix of </a:t>
            </a:r>
            <a:r>
              <a:rPr lang="en-US" sz="2000" dirty="0" smtClean="0">
                <a:solidFill>
                  <a:srgbClr val="0000FF"/>
                </a:solidFill>
              </a:rPr>
              <a:t>nerve fibers </a:t>
            </a:r>
            <a:r>
              <a:rPr lang="en-US" sz="2000" dirty="0" smtClean="0"/>
              <a:t>&amp; small groups of </a:t>
            </a:r>
            <a:r>
              <a:rPr lang="en-US" sz="2000" dirty="0" smtClean="0">
                <a:solidFill>
                  <a:srgbClr val="0000FF"/>
                </a:solidFill>
              </a:rPr>
              <a:t>nerve cells </a:t>
            </a:r>
            <a:r>
              <a:rPr lang="en-US" sz="2000" dirty="0" smtClean="0"/>
              <a:t>that extends </a:t>
            </a:r>
            <a:r>
              <a:rPr lang="en-US" sz="2000" dirty="0" smtClean="0">
                <a:solidFill>
                  <a:srgbClr val="B60AAA"/>
                </a:solidFill>
              </a:rPr>
              <a:t>throughout the brain stem.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sz="2000" dirty="0" smtClean="0"/>
              <a:t>It has a number of important functions i.e. </a:t>
            </a:r>
            <a:r>
              <a:rPr lang="en-US" sz="2000" dirty="0" smtClean="0">
                <a:solidFill>
                  <a:srgbClr val="CC00CC"/>
                </a:solidFill>
              </a:rPr>
              <a:t>Respiratory and Cardio- vascular centers </a:t>
            </a:r>
            <a:r>
              <a:rPr lang="en-US" sz="2000" dirty="0" smtClean="0"/>
              <a:t>are located in the </a:t>
            </a:r>
            <a:r>
              <a:rPr lang="en-US" sz="2000" dirty="0" err="1" smtClean="0"/>
              <a:t>medullary</a:t>
            </a:r>
            <a:r>
              <a:rPr lang="en-US" sz="2000" dirty="0" smtClean="0"/>
              <a:t> and caudal </a:t>
            </a:r>
            <a:r>
              <a:rPr lang="en-US" sz="2000" dirty="0" err="1" smtClean="0"/>
              <a:t>pontine</a:t>
            </a:r>
            <a:r>
              <a:rPr lang="en-US" sz="2000" dirty="0" smtClean="0"/>
              <a:t> reticular formation.</a:t>
            </a:r>
          </a:p>
        </p:txBody>
      </p:sp>
      <p:pic>
        <p:nvPicPr>
          <p:cNvPr id="2867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36613"/>
            <a:ext cx="4789488" cy="2544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3914775" y="2200275"/>
            <a:ext cx="965200" cy="128588"/>
          </a:xfrm>
          <a:prstGeom prst="rect">
            <a:avLst/>
          </a:prstGeom>
          <a:noFill/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2867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2100" y="3606800"/>
            <a:ext cx="4322763" cy="3154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461963" y="3798888"/>
            <a:ext cx="966787" cy="128587"/>
          </a:xfrm>
          <a:prstGeom prst="rect">
            <a:avLst/>
          </a:prstGeom>
          <a:noFill/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8C2F39-D0D8-4392-993F-3519E0EC368A}" type="slidenum">
              <a:rPr lang="ar-SA" smtClean="0"/>
              <a:pPr>
                <a:defRPr/>
              </a:pPr>
              <a:t>26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4"/>
            <a:ext cx="8229600" cy="998094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RETICULAR TRACTS</a:t>
            </a:r>
            <a:endParaRPr lang="en-US" sz="320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1"/>
            <a:ext cx="4114800" cy="3918098"/>
          </a:xfrm>
        </p:spPr>
        <p:txBody>
          <a:bodyPr>
            <a:normAutofit/>
          </a:bodyPr>
          <a:lstStyle/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sz="2000" b="1" dirty="0" err="1" smtClean="0">
                <a:solidFill>
                  <a:srgbClr val="0000FF"/>
                </a:solidFill>
              </a:rPr>
              <a:t>Reticulo</a:t>
            </a:r>
            <a:r>
              <a:rPr lang="en-US" sz="2000" b="1" dirty="0" smtClean="0">
                <a:solidFill>
                  <a:srgbClr val="0000FF"/>
                </a:solidFill>
              </a:rPr>
              <a:t> spinal tracts:</a:t>
            </a:r>
          </a:p>
          <a:p>
            <a:pPr marL="868680" lvl="1" indent="-283464" eaLnBrk="1" fontAlgn="auto" hangingPunct="1">
              <a:spcAft>
                <a:spcPts val="0"/>
              </a:spcAft>
              <a:buFont typeface="Wingdings 2"/>
              <a:buChar char=""/>
              <a:defRPr/>
            </a:pPr>
            <a:r>
              <a:rPr lang="en-US" sz="2000" b="1" dirty="0" smtClean="0"/>
              <a:t>Influence a muscle tone &amp; posture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sz="2000" b="1" dirty="0" smtClean="0">
                <a:solidFill>
                  <a:srgbClr val="0000FF"/>
                </a:solidFill>
              </a:rPr>
              <a:t>Reticular Activating system: </a:t>
            </a:r>
          </a:p>
          <a:p>
            <a:pPr marL="868680" lvl="1" indent="-283464" eaLnBrk="1" fontAlgn="auto" hangingPunct="1">
              <a:spcAft>
                <a:spcPts val="0"/>
              </a:spcAft>
              <a:buFont typeface="Wingdings 2"/>
              <a:buChar char=""/>
              <a:defRPr/>
            </a:pPr>
            <a:r>
              <a:rPr lang="en-US" sz="2000" b="1" dirty="0" smtClean="0"/>
              <a:t>Formed of some of the </a:t>
            </a:r>
            <a:r>
              <a:rPr lang="en-US" sz="2000" b="1" dirty="0" smtClean="0">
                <a:solidFill>
                  <a:srgbClr val="B60AAA"/>
                </a:solidFill>
              </a:rPr>
              <a:t>ascending fibers of the reticular formation. </a:t>
            </a:r>
            <a:endParaRPr lang="en-US" sz="2000" b="1" dirty="0" smtClean="0"/>
          </a:p>
          <a:p>
            <a:pPr marL="868680" lvl="1" indent="-283464" eaLnBrk="1" fontAlgn="auto" hangingPunct="1">
              <a:spcAft>
                <a:spcPts val="0"/>
              </a:spcAft>
              <a:buFont typeface="Wingdings 2"/>
              <a:buChar char=""/>
              <a:defRPr/>
            </a:pPr>
            <a:r>
              <a:rPr lang="en-US" sz="2000" b="1" dirty="0" smtClean="0"/>
              <a:t>They </a:t>
            </a:r>
            <a:r>
              <a:rPr lang="en-US" sz="2000" b="1" dirty="0" smtClean="0">
                <a:solidFill>
                  <a:srgbClr val="B60AAA"/>
                </a:solidFill>
              </a:rPr>
              <a:t>activate the cerebral cortex</a:t>
            </a:r>
            <a:r>
              <a:rPr lang="en-US" sz="2000" b="1" dirty="0" smtClean="0"/>
              <a:t> through the thalamus.</a:t>
            </a:r>
          </a:p>
        </p:txBody>
      </p:sp>
      <p:pic>
        <p:nvPicPr>
          <p:cNvPr id="29700" name="Picture 3" descr="C31693C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l="25618" t="2681" r="33519" b="41888"/>
          <a:stretch>
            <a:fillRect/>
          </a:stretch>
        </p:blipFill>
        <p:spPr>
          <a:xfrm>
            <a:off x="457200" y="1878013"/>
            <a:ext cx="4038600" cy="3975100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09E393E-9B16-4762-8671-99A50FD44A7E}" type="slidenum">
              <a:rPr lang="ar-SA" smtClean="0"/>
              <a:pPr>
                <a:defRPr/>
              </a:pPr>
              <a:t>27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425302" y="206893"/>
            <a:ext cx="8229600" cy="516122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RETICULAR NEURONES</a:t>
            </a:r>
            <a:endParaRPr lang="en-US" sz="320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7475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20638" y="1084263"/>
            <a:ext cx="4267200" cy="5412230"/>
          </a:xfrm>
        </p:spPr>
        <p:txBody>
          <a:bodyPr>
            <a:noAutofit/>
          </a:bodyPr>
          <a:lstStyle/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sz="2000" b="1" dirty="0" smtClean="0">
                <a:solidFill>
                  <a:srgbClr val="0000FF"/>
                </a:solidFill>
              </a:rPr>
              <a:t>Raphe Nuclei</a:t>
            </a:r>
          </a:p>
          <a:p>
            <a:pPr marL="868680" lvl="1" indent="-283464" eaLnBrk="1" fontAlgn="auto" hangingPunct="1">
              <a:spcAft>
                <a:spcPts val="0"/>
              </a:spcAft>
              <a:buFont typeface="Wingdings 2"/>
              <a:buChar char=""/>
              <a:defRPr/>
            </a:pPr>
            <a:r>
              <a:rPr lang="en-US" sz="2000" b="1" u="sng" dirty="0" smtClean="0"/>
              <a:t>Midline </a:t>
            </a:r>
            <a:r>
              <a:rPr lang="en-US" sz="2000" b="1" dirty="0"/>
              <a:t>reticular </a:t>
            </a:r>
            <a:r>
              <a:rPr lang="en-US" sz="2000" b="1" dirty="0" smtClean="0"/>
              <a:t>nuclei</a:t>
            </a:r>
          </a:p>
          <a:p>
            <a:pPr marL="868680" lvl="1" indent="-283464" eaLnBrk="1" fontAlgn="auto" hangingPunct="1">
              <a:spcAft>
                <a:spcPts val="0"/>
              </a:spcAft>
              <a:defRPr/>
            </a:pPr>
            <a:r>
              <a:rPr lang="en-US" sz="2000" b="1" dirty="0" smtClean="0"/>
              <a:t> Its </a:t>
            </a:r>
            <a:r>
              <a:rPr lang="en-US" sz="2000" b="1" u="sng" dirty="0" smtClean="0"/>
              <a:t>ascending </a:t>
            </a:r>
            <a:r>
              <a:rPr lang="en-US" sz="2000" b="1" u="sng" dirty="0"/>
              <a:t>fibers </a:t>
            </a:r>
            <a:r>
              <a:rPr lang="en-US" sz="2000" b="1" dirty="0"/>
              <a:t>to the cerebral cortex are</a:t>
            </a:r>
            <a:r>
              <a:rPr lang="en-US" sz="2000" b="1" u="sng" dirty="0"/>
              <a:t> involved </a:t>
            </a:r>
            <a:r>
              <a:rPr lang="en-US" sz="2000" b="1" dirty="0"/>
              <a:t>in the </a:t>
            </a:r>
            <a:r>
              <a:rPr lang="en-US" sz="2000" b="1" dirty="0">
                <a:solidFill>
                  <a:srgbClr val="FF0000"/>
                </a:solidFill>
              </a:rPr>
              <a:t>mechanisms of </a:t>
            </a:r>
            <a:r>
              <a:rPr lang="en-US" sz="2000" b="1" dirty="0" smtClean="0">
                <a:solidFill>
                  <a:srgbClr val="FF0000"/>
                </a:solidFill>
              </a:rPr>
              <a:t>sleep. </a:t>
            </a:r>
          </a:p>
          <a:p>
            <a:pPr marL="868680" lvl="1" indent="-283464" eaLnBrk="1" fontAlgn="auto" hangingPunct="1">
              <a:spcAft>
                <a:spcPts val="0"/>
              </a:spcAft>
              <a:defRPr/>
            </a:pPr>
            <a:r>
              <a:rPr lang="en-US" sz="2000" b="1" u="sng" dirty="0" smtClean="0"/>
              <a:t>Its </a:t>
            </a:r>
            <a:r>
              <a:rPr lang="en-US" sz="2000" b="1" u="sng" dirty="0"/>
              <a:t>descending fibers </a:t>
            </a:r>
            <a:r>
              <a:rPr lang="en-US" sz="2000" b="1" dirty="0"/>
              <a:t>to the spinal cord are</a:t>
            </a:r>
            <a:r>
              <a:rPr lang="en-US" sz="2000" b="1" u="sng" dirty="0"/>
              <a:t> involved</a:t>
            </a:r>
            <a:r>
              <a:rPr lang="en-US" sz="2000" b="1" dirty="0"/>
              <a:t> in the </a:t>
            </a:r>
            <a:r>
              <a:rPr lang="en-US" sz="2000" b="1" dirty="0">
                <a:solidFill>
                  <a:srgbClr val="FF0000"/>
                </a:solidFill>
              </a:rPr>
              <a:t>modulation of </a:t>
            </a:r>
            <a:r>
              <a:rPr lang="en-US" sz="2000" b="1" dirty="0" smtClean="0">
                <a:solidFill>
                  <a:srgbClr val="FF0000"/>
                </a:solidFill>
              </a:rPr>
              <a:t>Pain.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sz="2000" b="1" dirty="0" smtClean="0">
                <a:solidFill>
                  <a:srgbClr val="0000FF"/>
                </a:solidFill>
              </a:rPr>
              <a:t>Locus </a:t>
            </a:r>
            <a:r>
              <a:rPr lang="en-US" sz="2000" b="1" dirty="0" err="1" smtClean="0">
                <a:solidFill>
                  <a:srgbClr val="0000FF"/>
                </a:solidFill>
              </a:rPr>
              <a:t>Ceruleus</a:t>
            </a:r>
            <a:r>
              <a:rPr lang="en-US" sz="2000" b="1" dirty="0" smtClean="0">
                <a:solidFill>
                  <a:srgbClr val="0000FF"/>
                </a:solidFill>
              </a:rPr>
              <a:t> </a:t>
            </a:r>
          </a:p>
          <a:p>
            <a:pPr marL="868680" lvl="1" indent="-283464" eaLnBrk="1" fontAlgn="auto" hangingPunct="1">
              <a:spcAft>
                <a:spcPts val="0"/>
              </a:spcAft>
              <a:buFont typeface="Wingdings 2"/>
              <a:buChar char=""/>
              <a:defRPr/>
            </a:pPr>
            <a:r>
              <a:rPr lang="en-US" sz="2000" b="1" dirty="0" smtClean="0"/>
              <a:t>Pigmented neurons that lie in the </a:t>
            </a:r>
            <a:r>
              <a:rPr lang="en-US" sz="2000" b="1" u="sng" dirty="0" err="1" smtClean="0"/>
              <a:t>tegmentum</a:t>
            </a:r>
            <a:r>
              <a:rPr lang="en-US" sz="2000" b="1" u="sng" dirty="0" smtClean="0"/>
              <a:t> of the caudal mid brain &amp; </a:t>
            </a:r>
            <a:r>
              <a:rPr lang="en-US" sz="2000" b="1" u="sng" dirty="0" err="1" smtClean="0"/>
              <a:t>rostral</a:t>
            </a:r>
            <a:r>
              <a:rPr lang="en-US" sz="2000" b="1" u="sng" dirty="0" smtClean="0"/>
              <a:t> pons</a:t>
            </a:r>
          </a:p>
          <a:p>
            <a:pPr marL="868680" lvl="1" indent="-283464" eaLnBrk="1" fontAlgn="auto" hangingPunct="1">
              <a:spcAft>
                <a:spcPts val="0"/>
              </a:spcAft>
              <a:buFont typeface="Wingdings 2"/>
              <a:buChar char=""/>
              <a:defRPr/>
            </a:pPr>
            <a:r>
              <a:rPr lang="en-US" sz="2000" b="1" dirty="0" smtClean="0"/>
              <a:t>It is the </a:t>
            </a:r>
            <a:r>
              <a:rPr lang="en-US" sz="2000" b="1" dirty="0" smtClean="0">
                <a:solidFill>
                  <a:srgbClr val="B60AAA"/>
                </a:solidFill>
              </a:rPr>
              <a:t>main </a:t>
            </a:r>
            <a:r>
              <a:rPr lang="en-US" sz="2000" b="1" u="sng" dirty="0" smtClean="0">
                <a:solidFill>
                  <a:srgbClr val="B60AAA"/>
                </a:solidFill>
              </a:rPr>
              <a:t>noradrenergic</a:t>
            </a:r>
            <a:r>
              <a:rPr lang="en-US" sz="2000" b="1" dirty="0" smtClean="0">
                <a:solidFill>
                  <a:srgbClr val="B60AAA"/>
                </a:solidFill>
              </a:rPr>
              <a:t> cell group of the brain</a:t>
            </a:r>
            <a:r>
              <a:rPr lang="en-US" sz="2000" dirty="0" smtClean="0">
                <a:solidFill>
                  <a:srgbClr val="B60AAA"/>
                </a:solidFill>
              </a:rPr>
              <a:t>.</a:t>
            </a:r>
            <a:endParaRPr lang="en-US" sz="2000" b="1" dirty="0">
              <a:solidFill>
                <a:srgbClr val="B60AAA"/>
              </a:solidFill>
            </a:endParaRPr>
          </a:p>
        </p:txBody>
      </p:sp>
      <p:pic>
        <p:nvPicPr>
          <p:cNvPr id="12" name="Picture 6" descr="Untitled-4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95763" y="1146175"/>
            <a:ext cx="4852987" cy="543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/>
          <p:cNvSpPr/>
          <p:nvPr/>
        </p:nvSpPr>
        <p:spPr>
          <a:xfrm>
            <a:off x="7315200" y="4271963"/>
            <a:ext cx="552450" cy="30003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383088" y="3910013"/>
            <a:ext cx="693737" cy="457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F18F4C-67D4-448E-810C-1A10EF450FCF}" type="slidenum">
              <a:rPr lang="ar-SA" smtClean="0"/>
              <a:pPr>
                <a:defRPr/>
              </a:pPr>
              <a:t>28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59690"/>
            <a:ext cx="8229600" cy="2338620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96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THANK YOU</a:t>
            </a:r>
            <a:endParaRPr lang="en-US" sz="960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itchFamily="82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5D4606-F50C-4ABA-BA6F-C82C28E33610}" type="slidenum">
              <a:rPr lang="ar-SA" smtClean="0"/>
              <a:pPr>
                <a:defRPr/>
              </a:pPr>
              <a:t>29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7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4800600" y="762000"/>
            <a:ext cx="4267200" cy="3886200"/>
          </a:xfrm>
        </p:spPr>
        <p:txBody>
          <a:bodyPr>
            <a:normAutofit fontScale="92500" lnSpcReduction="10000"/>
          </a:bodyPr>
          <a:lstStyle/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b="1" i="1" dirty="0" smtClean="0"/>
              <a:t>Traversed by the </a:t>
            </a:r>
            <a:r>
              <a:rPr lang="en-US" b="1" i="1" dirty="0" smtClean="0">
                <a:solidFill>
                  <a:srgbClr val="FF3399"/>
                </a:solidFill>
              </a:rPr>
              <a:t>Central Canal.</a:t>
            </a:r>
            <a:endParaRPr lang="en-US" b="1" dirty="0" smtClean="0"/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b="1" i="1" dirty="0" smtClean="0">
                <a:solidFill>
                  <a:srgbClr val="00B0F0"/>
                </a:solidFill>
              </a:rPr>
              <a:t>Motor </a:t>
            </a:r>
            <a:r>
              <a:rPr lang="en-US" b="1" i="1" dirty="0" err="1" smtClean="0">
                <a:solidFill>
                  <a:srgbClr val="00B0F0"/>
                </a:solidFill>
              </a:rPr>
              <a:t>Decussation</a:t>
            </a:r>
            <a:r>
              <a:rPr lang="en-US" b="1" i="1" dirty="0" smtClean="0">
                <a:solidFill>
                  <a:srgbClr val="00B0F0"/>
                </a:solidFill>
              </a:rPr>
              <a:t>.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b="1" i="1" dirty="0" smtClean="0">
                <a:solidFill>
                  <a:srgbClr val="FF0066"/>
                </a:solidFill>
              </a:rPr>
              <a:t>Spinal Nucleus of Trigeminal</a:t>
            </a:r>
            <a:r>
              <a:rPr lang="en-US" b="1" i="1" dirty="0" smtClean="0"/>
              <a:t>. It </a:t>
            </a:r>
            <a:r>
              <a:rPr lang="en-US" b="1" i="1" dirty="0"/>
              <a:t>is </a:t>
            </a:r>
            <a:r>
              <a:rPr lang="en-US" b="1" i="1" dirty="0" smtClean="0"/>
              <a:t>a larger sensory nucleus.                                   It is the </a:t>
            </a:r>
            <a:r>
              <a:rPr lang="en-US" b="1" i="1" dirty="0"/>
              <a:t>brain stem  continuation of the </a:t>
            </a:r>
            <a:r>
              <a:rPr lang="en-US" b="1" i="1" dirty="0">
                <a:solidFill>
                  <a:srgbClr val="0000CC"/>
                </a:solidFill>
              </a:rPr>
              <a:t>Substantia </a:t>
            </a:r>
            <a:r>
              <a:rPr lang="en-US" b="1" i="1" dirty="0" err="1" smtClean="0">
                <a:solidFill>
                  <a:srgbClr val="0000CC"/>
                </a:solidFill>
              </a:rPr>
              <a:t>Gelatinosa</a:t>
            </a:r>
            <a:r>
              <a:rPr lang="en-US" b="1" i="1" dirty="0" smtClean="0">
                <a:solidFill>
                  <a:srgbClr val="0000CC"/>
                </a:solidFill>
              </a:rPr>
              <a:t> of spinal cord.</a:t>
            </a:r>
          </a:p>
        </p:txBody>
      </p:sp>
      <p:pic>
        <p:nvPicPr>
          <p:cNvPr id="5123" name="Picture 4" descr="Untitled-2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3352800"/>
            <a:ext cx="4378325" cy="3268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1235034" y="0"/>
            <a:ext cx="6460176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kern="1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cs typeface="Times New Roman"/>
              </a:rPr>
              <a:t>CAUDAL (closed) MEDULLA</a:t>
            </a:r>
          </a:p>
        </p:txBody>
      </p:sp>
      <p:pic>
        <p:nvPicPr>
          <p:cNvPr id="5125" name="Picture 9" descr="Untitled-1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9113" y="764738"/>
            <a:ext cx="3282950" cy="250666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709613" y="2727325"/>
            <a:ext cx="725487" cy="377825"/>
          </a:xfrm>
          <a:prstGeom prst="rect">
            <a:avLst/>
          </a:prstGeom>
          <a:noFill/>
          <a:ln>
            <a:solidFill>
              <a:schemeClr val="tx1">
                <a:lumMod val="85000"/>
                <a:lumOff val="15000"/>
              </a:schemeClr>
            </a:solidFill>
          </a:ln>
        </p:spPr>
        <p:txBody>
          <a:bodyPr>
            <a:spAutoFit/>
          </a:bodyPr>
          <a:lstStyle/>
          <a:p>
            <a:pPr>
              <a:defRPr/>
            </a:pP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68325" y="1608138"/>
            <a:ext cx="819150" cy="369887"/>
          </a:xfrm>
          <a:prstGeom prst="rect">
            <a:avLst/>
          </a:prstGeom>
          <a:noFill/>
          <a:ln>
            <a:solidFill>
              <a:schemeClr val="tx1">
                <a:lumMod val="85000"/>
                <a:lumOff val="15000"/>
              </a:schemeClr>
            </a:solidFill>
          </a:ln>
        </p:spPr>
        <p:txBody>
          <a:bodyPr>
            <a:spAutoFit/>
          </a:bodyPr>
          <a:lstStyle/>
          <a:p>
            <a:pPr>
              <a:defRPr/>
            </a:pPr>
            <a:endParaRPr lang="en-US" dirty="0"/>
          </a:p>
        </p:txBody>
      </p:sp>
      <p:sp>
        <p:nvSpPr>
          <p:cNvPr id="5128" name="TextBox 25"/>
          <p:cNvSpPr txBox="1">
            <a:spLocks noChangeArrowheads="1"/>
          </p:cNvSpPr>
          <p:nvPr/>
        </p:nvSpPr>
        <p:spPr bwMode="auto">
          <a:xfrm>
            <a:off x="1655763" y="3042863"/>
            <a:ext cx="1890712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000" b="1" dirty="0"/>
              <a:t>T.S of Caudal part of M.O.</a:t>
            </a:r>
          </a:p>
        </p:txBody>
      </p:sp>
      <p:sp>
        <p:nvSpPr>
          <p:cNvPr id="15" name="5-Point Star 14"/>
          <p:cNvSpPr/>
          <p:nvPr/>
        </p:nvSpPr>
        <p:spPr>
          <a:xfrm>
            <a:off x="4322763" y="4903788"/>
            <a:ext cx="47625" cy="84137"/>
          </a:xfrm>
          <a:prstGeom prst="star5">
            <a:avLst/>
          </a:prstGeom>
          <a:ln>
            <a:solidFill>
              <a:srgbClr val="CC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EF7041-56B6-4396-9F48-0669BCD0D4DA}" type="slidenum">
              <a:rPr lang="ar-SA" smtClean="0"/>
              <a:pPr>
                <a:defRPr/>
              </a:pPr>
              <a:t>3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410236-AC6B-43DB-99D3-0F0CDEA703AA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sp>
        <p:nvSpPr>
          <p:cNvPr id="32771" name="Rectangle 1"/>
          <p:cNvSpPr>
            <a:spLocks noChangeArrowheads="1"/>
          </p:cNvSpPr>
          <p:nvPr/>
        </p:nvSpPr>
        <p:spPr bwMode="auto">
          <a:xfrm>
            <a:off x="153988" y="261938"/>
            <a:ext cx="8704262" cy="501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en-US" sz="1600" b="1" dirty="0">
                <a:solidFill>
                  <a:srgbClr val="FF0000"/>
                </a:solidFill>
                <a:cs typeface="Times New Roman" pitchFamily="18" charset="0"/>
              </a:rPr>
              <a:t>1. Most axons of cochlear nuclei cross the midline of pons </a:t>
            </a:r>
            <a:r>
              <a:rPr lang="en-US" sz="1600" b="1" dirty="0" smtClean="0">
                <a:solidFill>
                  <a:srgbClr val="FF0000"/>
                </a:solidFill>
                <a:cs typeface="Times New Roman" pitchFamily="18" charset="0"/>
              </a:rPr>
              <a:t>forming:</a:t>
            </a:r>
            <a:endParaRPr lang="en-US" sz="1600" dirty="0"/>
          </a:p>
          <a:p>
            <a:pPr eaLnBrk="0" hangingPunct="0"/>
            <a:r>
              <a:rPr lang="en-US" sz="1600" dirty="0">
                <a:cs typeface="Times New Roman" pitchFamily="18" charset="0"/>
              </a:rPr>
              <a:t>         a. The medial </a:t>
            </a:r>
            <a:r>
              <a:rPr lang="en-US" sz="1600" dirty="0" err="1">
                <a:cs typeface="Times New Roman" pitchFamily="18" charset="0"/>
              </a:rPr>
              <a:t>lemniscus</a:t>
            </a:r>
            <a:r>
              <a:rPr lang="en-US" sz="1600" dirty="0">
                <a:cs typeface="Times New Roman" pitchFamily="18" charset="0"/>
              </a:rPr>
              <a:t>.</a:t>
            </a:r>
            <a:endParaRPr lang="en-US" sz="1600" dirty="0"/>
          </a:p>
          <a:p>
            <a:pPr eaLnBrk="0" hangingPunct="0"/>
            <a:r>
              <a:rPr lang="en-US" sz="1600" dirty="0">
                <a:cs typeface="Times New Roman" pitchFamily="18" charset="0"/>
              </a:rPr>
              <a:t>         b. The red nucleus.</a:t>
            </a:r>
            <a:endParaRPr lang="en-US" sz="1600" dirty="0"/>
          </a:p>
          <a:p>
            <a:pPr eaLnBrk="0" hangingPunct="0"/>
            <a:r>
              <a:rPr lang="en-US" sz="1600" b="1" dirty="0">
                <a:cs typeface="Times New Roman" pitchFamily="18" charset="0"/>
              </a:rPr>
              <a:t>         c. The trapezoid body.</a:t>
            </a:r>
            <a:endParaRPr lang="en-US" sz="1600" dirty="0"/>
          </a:p>
          <a:p>
            <a:pPr eaLnBrk="0" hangingPunct="0"/>
            <a:r>
              <a:rPr lang="en-US" sz="1600" dirty="0">
                <a:cs typeface="Times New Roman" pitchFamily="18" charset="0"/>
              </a:rPr>
              <a:t>         d. The medial longitudinal fasciculus.</a:t>
            </a:r>
            <a:endParaRPr lang="en-US" sz="1600" dirty="0"/>
          </a:p>
          <a:p>
            <a:pPr rtl="1" eaLnBrk="0" hangingPunct="0"/>
            <a:r>
              <a:rPr lang="en-US" sz="1600" b="1" dirty="0">
                <a:solidFill>
                  <a:srgbClr val="FF0000"/>
                </a:solidFill>
                <a:cs typeface="Times New Roman" pitchFamily="18" charset="0"/>
              </a:rPr>
              <a:t> 2. The axons of the cochlear nuclei are represented </a:t>
            </a:r>
            <a:r>
              <a:rPr lang="en-US" sz="1600" b="1" dirty="0" smtClean="0">
                <a:solidFill>
                  <a:srgbClr val="FF0000"/>
                </a:solidFill>
                <a:cs typeface="Times New Roman" pitchFamily="18" charset="0"/>
              </a:rPr>
              <a:t>in:</a:t>
            </a:r>
            <a:endParaRPr lang="en-US" sz="1600" dirty="0"/>
          </a:p>
          <a:p>
            <a:pPr rtl="1" eaLnBrk="0" hangingPunct="0"/>
            <a:r>
              <a:rPr lang="en-US" sz="1600" dirty="0">
                <a:cs typeface="Times New Roman" pitchFamily="18" charset="0"/>
              </a:rPr>
              <a:t>     </a:t>
            </a:r>
            <a:r>
              <a:rPr lang="en-US" sz="1600" b="1" dirty="0">
                <a:cs typeface="Times New Roman" pitchFamily="18" charset="0"/>
              </a:rPr>
              <a:t>   a. Trapezoid body.</a:t>
            </a:r>
            <a:endParaRPr lang="en-US" sz="1600" dirty="0"/>
          </a:p>
          <a:p>
            <a:pPr rtl="1" eaLnBrk="0" hangingPunct="0"/>
            <a:r>
              <a:rPr lang="en-US" sz="1600" dirty="0">
                <a:cs typeface="Times New Roman" pitchFamily="18" charset="0"/>
              </a:rPr>
              <a:t>        b. Medial longitudinal bundle.</a:t>
            </a:r>
            <a:endParaRPr lang="en-US" sz="1600" dirty="0"/>
          </a:p>
          <a:p>
            <a:pPr rtl="1" eaLnBrk="0" hangingPunct="0"/>
            <a:r>
              <a:rPr lang="en-US" sz="1600" dirty="0">
                <a:cs typeface="Times New Roman" pitchFamily="18" charset="0"/>
              </a:rPr>
              <a:t>        c. </a:t>
            </a:r>
            <a:r>
              <a:rPr lang="en-US" sz="1600" dirty="0" err="1">
                <a:cs typeface="Times New Roman" pitchFamily="18" charset="0"/>
              </a:rPr>
              <a:t>Tectospinal</a:t>
            </a:r>
            <a:r>
              <a:rPr lang="en-US" sz="1600" dirty="0">
                <a:cs typeface="Times New Roman" pitchFamily="18" charset="0"/>
              </a:rPr>
              <a:t> tract.</a:t>
            </a:r>
            <a:endParaRPr lang="en-US" sz="1600" dirty="0"/>
          </a:p>
          <a:p>
            <a:pPr rtl="1" eaLnBrk="0" hangingPunct="0"/>
            <a:r>
              <a:rPr lang="en-US" sz="1600" dirty="0">
                <a:cs typeface="Times New Roman" pitchFamily="18" charset="0"/>
              </a:rPr>
              <a:t>        d. Spinal </a:t>
            </a:r>
            <a:r>
              <a:rPr lang="en-US" sz="1600" dirty="0" err="1">
                <a:cs typeface="Times New Roman" pitchFamily="18" charset="0"/>
              </a:rPr>
              <a:t>lemniscus</a:t>
            </a:r>
            <a:r>
              <a:rPr lang="en-US" sz="1600" dirty="0">
                <a:cs typeface="Times New Roman" pitchFamily="18" charset="0"/>
              </a:rPr>
              <a:t>.</a:t>
            </a:r>
            <a:endParaRPr lang="en-US" sz="1600" dirty="0"/>
          </a:p>
          <a:p>
            <a:pPr rtl="1" eaLnBrk="0" hangingPunct="0"/>
            <a:r>
              <a:rPr lang="en-US" sz="1600" b="1" dirty="0">
                <a:cs typeface="Times New Roman" pitchFamily="18" charset="0"/>
              </a:rPr>
              <a:t>  </a:t>
            </a:r>
            <a:r>
              <a:rPr lang="en-US" sz="1600" b="1" dirty="0">
                <a:solidFill>
                  <a:srgbClr val="FF0000"/>
                </a:solidFill>
                <a:cs typeface="Times New Roman" pitchFamily="18" charset="0"/>
              </a:rPr>
              <a:t>3. Which one of these nuclei is lying in the </a:t>
            </a:r>
            <a:r>
              <a:rPr lang="en-US" sz="1600" b="1" dirty="0" err="1">
                <a:solidFill>
                  <a:srgbClr val="FF0000"/>
                </a:solidFill>
                <a:cs typeface="Times New Roman" pitchFamily="18" charset="0"/>
              </a:rPr>
              <a:t>tegmentum</a:t>
            </a:r>
            <a:r>
              <a:rPr lang="en-US" sz="1600" b="1" dirty="0">
                <a:solidFill>
                  <a:srgbClr val="FF0000"/>
                </a:solidFill>
                <a:cs typeface="Times New Roman" pitchFamily="18" charset="0"/>
              </a:rPr>
              <a:t> of the </a:t>
            </a:r>
            <a:r>
              <a:rPr lang="en-US" sz="1600" b="1" dirty="0" smtClean="0">
                <a:solidFill>
                  <a:srgbClr val="FF0000"/>
                </a:solidFill>
                <a:cs typeface="Times New Roman" pitchFamily="18" charset="0"/>
              </a:rPr>
              <a:t>midbrain? </a:t>
            </a:r>
            <a:endParaRPr lang="en-US" sz="1600" dirty="0"/>
          </a:p>
          <a:p>
            <a:pPr rtl="1" eaLnBrk="0" hangingPunct="0"/>
            <a:r>
              <a:rPr lang="en-US" sz="1600" dirty="0">
                <a:cs typeface="Times New Roman" pitchFamily="18" charset="0"/>
              </a:rPr>
              <a:t>        a. Oculomotor nucleus .</a:t>
            </a:r>
            <a:endParaRPr lang="en-US" sz="1600" dirty="0"/>
          </a:p>
          <a:p>
            <a:pPr rtl="1" eaLnBrk="0" hangingPunct="0"/>
            <a:r>
              <a:rPr lang="en-US" sz="1600" dirty="0">
                <a:cs typeface="Times New Roman" pitchFamily="18" charset="0"/>
              </a:rPr>
              <a:t>        b. Trochlear nucleus.</a:t>
            </a:r>
            <a:endParaRPr lang="en-US" sz="1600" dirty="0"/>
          </a:p>
          <a:p>
            <a:pPr rtl="1" eaLnBrk="0" hangingPunct="0"/>
            <a:r>
              <a:rPr lang="en-US" sz="1600" dirty="0">
                <a:cs typeface="Times New Roman" pitchFamily="18" charset="0"/>
              </a:rPr>
              <a:t>  </a:t>
            </a:r>
            <a:r>
              <a:rPr lang="en-US" sz="1600" b="1" dirty="0">
                <a:cs typeface="Times New Roman" pitchFamily="18" charset="0"/>
              </a:rPr>
              <a:t>      c. Red nucleus.</a:t>
            </a:r>
            <a:endParaRPr lang="en-US" sz="1600" dirty="0"/>
          </a:p>
          <a:p>
            <a:pPr rtl="1" eaLnBrk="0" hangingPunct="0"/>
            <a:r>
              <a:rPr lang="en-US" sz="1600" dirty="0">
                <a:cs typeface="Times New Roman" pitchFamily="18" charset="0"/>
              </a:rPr>
              <a:t>        e. Facial nucleus.</a:t>
            </a:r>
            <a:endParaRPr lang="en-US" sz="1600" dirty="0"/>
          </a:p>
          <a:p>
            <a:pPr rtl="1" eaLnBrk="0" hangingPunct="0"/>
            <a:r>
              <a:rPr lang="en-US" sz="1600" dirty="0">
                <a:solidFill>
                  <a:srgbClr val="FF0000"/>
                </a:solidFill>
                <a:cs typeface="Times New Roman" pitchFamily="18" charset="0"/>
              </a:rPr>
              <a:t>  </a:t>
            </a:r>
            <a:r>
              <a:rPr lang="en-US" sz="1600" b="1" dirty="0">
                <a:solidFill>
                  <a:srgbClr val="FF0000"/>
                </a:solidFill>
                <a:cs typeface="Times New Roman" pitchFamily="18" charset="0"/>
              </a:rPr>
              <a:t>4.Parkinson's disease results from degeneration of:</a:t>
            </a:r>
            <a:endParaRPr lang="en-US" sz="1600" dirty="0"/>
          </a:p>
          <a:p>
            <a:pPr rtl="1" eaLnBrk="0" hangingPunct="0"/>
            <a:r>
              <a:rPr lang="en-US" sz="1600" dirty="0">
                <a:cs typeface="Times New Roman" pitchFamily="18" charset="0"/>
              </a:rPr>
              <a:t>       </a:t>
            </a:r>
            <a:r>
              <a:rPr lang="en-US" sz="1600" dirty="0" err="1">
                <a:cs typeface="Times New Roman" pitchFamily="18" charset="0"/>
              </a:rPr>
              <a:t>a.Red</a:t>
            </a:r>
            <a:r>
              <a:rPr lang="en-US" sz="1600" dirty="0">
                <a:cs typeface="Times New Roman" pitchFamily="18" charset="0"/>
              </a:rPr>
              <a:t> nucleus.</a:t>
            </a:r>
            <a:endParaRPr lang="en-US" sz="1600" dirty="0"/>
          </a:p>
          <a:p>
            <a:pPr rtl="1" eaLnBrk="0" hangingPunct="0"/>
            <a:r>
              <a:rPr lang="en-US" sz="1600" dirty="0">
                <a:cs typeface="Times New Roman" pitchFamily="18" charset="0"/>
              </a:rPr>
              <a:t>       </a:t>
            </a:r>
            <a:r>
              <a:rPr lang="en-US" sz="1600" dirty="0" err="1">
                <a:cs typeface="Times New Roman" pitchFamily="18" charset="0"/>
              </a:rPr>
              <a:t>b.Pyramid</a:t>
            </a:r>
            <a:r>
              <a:rPr lang="en-US" sz="1600" dirty="0">
                <a:cs typeface="Times New Roman" pitchFamily="18" charset="0"/>
              </a:rPr>
              <a:t>.</a:t>
            </a:r>
            <a:endParaRPr lang="en-US" sz="1600" dirty="0"/>
          </a:p>
          <a:p>
            <a:pPr rtl="1" eaLnBrk="0" hangingPunct="0"/>
            <a:r>
              <a:rPr lang="en-US" sz="1600" b="1" dirty="0">
                <a:cs typeface="Times New Roman" pitchFamily="18" charset="0"/>
              </a:rPr>
              <a:t>       </a:t>
            </a:r>
            <a:r>
              <a:rPr lang="en-US" sz="1600" b="1" dirty="0" err="1">
                <a:cs typeface="Times New Roman" pitchFamily="18" charset="0"/>
              </a:rPr>
              <a:t>c.Substantia</a:t>
            </a:r>
            <a:r>
              <a:rPr lang="en-US" sz="1600" b="1" dirty="0">
                <a:cs typeface="Times New Roman" pitchFamily="18" charset="0"/>
              </a:rPr>
              <a:t> </a:t>
            </a:r>
            <a:r>
              <a:rPr lang="en-US" sz="1600" b="1" dirty="0" err="1">
                <a:cs typeface="Times New Roman" pitchFamily="18" charset="0"/>
              </a:rPr>
              <a:t>nigra</a:t>
            </a:r>
            <a:r>
              <a:rPr lang="en-US" sz="1600" b="1" dirty="0">
                <a:cs typeface="Times New Roman" pitchFamily="18" charset="0"/>
              </a:rPr>
              <a:t>.</a:t>
            </a:r>
            <a:endParaRPr lang="en-US" sz="1600" dirty="0"/>
          </a:p>
          <a:p>
            <a:pPr rtl="1" eaLnBrk="0" hangingPunct="0"/>
            <a:r>
              <a:rPr lang="en-US" sz="1600" dirty="0">
                <a:cs typeface="Times New Roman" pitchFamily="18" charset="0"/>
              </a:rPr>
              <a:t>       </a:t>
            </a:r>
            <a:r>
              <a:rPr lang="en-US" sz="1600" dirty="0" err="1">
                <a:cs typeface="Times New Roman" pitchFamily="18" charset="0"/>
              </a:rPr>
              <a:t>d.Inferior</a:t>
            </a:r>
            <a:r>
              <a:rPr lang="en-US" sz="1600" dirty="0">
                <a:cs typeface="Times New Roman" pitchFamily="18" charset="0"/>
              </a:rPr>
              <a:t> </a:t>
            </a:r>
            <a:r>
              <a:rPr lang="en-US" sz="1600" dirty="0" err="1">
                <a:cs typeface="Times New Roman" pitchFamily="18" charset="0"/>
              </a:rPr>
              <a:t>olivary</a:t>
            </a:r>
            <a:r>
              <a:rPr lang="en-US" sz="1600" dirty="0">
                <a:cs typeface="Times New Roman" pitchFamily="18" charset="0"/>
              </a:rPr>
              <a:t> nucleus.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5257800" y="838200"/>
            <a:ext cx="3733800" cy="5216525"/>
          </a:xfrm>
        </p:spPr>
        <p:txBody>
          <a:bodyPr/>
          <a:lstStyle/>
          <a:p>
            <a:pPr eaLnBrk="1" hangingPunct="1"/>
            <a:r>
              <a:rPr lang="en-US" sz="2400" b="1" i="1" dirty="0" smtClean="0">
                <a:solidFill>
                  <a:srgbClr val="0070C0"/>
                </a:solidFill>
              </a:rPr>
              <a:t>It is Motor </a:t>
            </a:r>
            <a:r>
              <a:rPr lang="en-US" sz="2400" b="1" i="1" dirty="0" err="1" smtClean="0">
                <a:solidFill>
                  <a:srgbClr val="0070C0"/>
                </a:solidFill>
              </a:rPr>
              <a:t>Decussation</a:t>
            </a:r>
            <a:r>
              <a:rPr lang="en-US" sz="2400" b="1" i="1" dirty="0" smtClean="0">
                <a:solidFill>
                  <a:srgbClr val="0070C0"/>
                </a:solidFill>
              </a:rPr>
              <a:t>.</a:t>
            </a:r>
            <a:endParaRPr lang="en-US" sz="2400" b="1" i="1" dirty="0" smtClean="0"/>
          </a:p>
          <a:p>
            <a:pPr eaLnBrk="1" hangingPunct="1"/>
            <a:r>
              <a:rPr lang="en-US" sz="2400" b="1" i="1" dirty="0" smtClean="0">
                <a:solidFill>
                  <a:srgbClr val="FF0000"/>
                </a:solidFill>
              </a:rPr>
              <a:t>Formed by </a:t>
            </a:r>
            <a:r>
              <a:rPr lang="en-US" sz="2400" b="1" i="1" dirty="0" smtClean="0"/>
              <a:t>p</a:t>
            </a:r>
            <a:r>
              <a:rPr lang="en-US" sz="2400" b="1" i="1" u="sng" dirty="0" smtClean="0"/>
              <a:t>yramidal fibers,</a:t>
            </a:r>
            <a:r>
              <a:rPr lang="en-US" sz="2400" b="1" i="1" dirty="0" smtClean="0"/>
              <a:t> </a:t>
            </a:r>
            <a:r>
              <a:rPr lang="en-US" sz="2400" b="1" i="1" dirty="0" smtClean="0">
                <a:solidFill>
                  <a:srgbClr val="7030A0"/>
                </a:solidFill>
              </a:rPr>
              <a:t>(75-90%) cross </a:t>
            </a:r>
            <a:r>
              <a:rPr lang="en-US" sz="2400" b="1" i="1" dirty="0" smtClean="0"/>
              <a:t>to the opposite side. They descend in the lateral white column of the spinal cord as the </a:t>
            </a:r>
            <a:r>
              <a:rPr lang="en-US" sz="2400" b="1" i="1" dirty="0" smtClean="0">
                <a:solidFill>
                  <a:srgbClr val="9933FF"/>
                </a:solidFill>
              </a:rPr>
              <a:t>lateral </a:t>
            </a:r>
            <a:r>
              <a:rPr lang="en-US" sz="2400" b="1" i="1" dirty="0" err="1" smtClean="0">
                <a:solidFill>
                  <a:srgbClr val="9933FF"/>
                </a:solidFill>
              </a:rPr>
              <a:t>corticospinal</a:t>
            </a:r>
            <a:r>
              <a:rPr lang="en-US" sz="2400" b="1" i="1" dirty="0" smtClean="0">
                <a:solidFill>
                  <a:srgbClr val="9933FF"/>
                </a:solidFill>
              </a:rPr>
              <a:t> tract</a:t>
            </a:r>
            <a:r>
              <a:rPr lang="en-US" sz="2400" b="1" i="1" dirty="0" smtClean="0">
                <a:solidFill>
                  <a:srgbClr val="7030A0"/>
                </a:solidFill>
              </a:rPr>
              <a:t>.</a:t>
            </a:r>
          </a:p>
          <a:p>
            <a:pPr eaLnBrk="1" hangingPunct="1"/>
            <a:r>
              <a:rPr lang="en-US" sz="2400" b="1" i="1" dirty="0" smtClean="0"/>
              <a:t>The </a:t>
            </a:r>
            <a:r>
              <a:rPr lang="en-US" sz="2400" b="1" i="1" dirty="0" smtClean="0">
                <a:solidFill>
                  <a:srgbClr val="C00000"/>
                </a:solidFill>
              </a:rPr>
              <a:t>uncrossed fibers </a:t>
            </a:r>
            <a:r>
              <a:rPr lang="en-US" sz="2400" b="1" i="1" dirty="0" smtClean="0"/>
              <a:t>form the </a:t>
            </a:r>
            <a:r>
              <a:rPr lang="en-US" sz="2400" b="1" i="1" dirty="0" smtClean="0">
                <a:solidFill>
                  <a:srgbClr val="9933FF"/>
                </a:solidFill>
              </a:rPr>
              <a:t>anterior </a:t>
            </a:r>
            <a:r>
              <a:rPr lang="en-US" sz="2400" b="1" i="1" dirty="0" err="1" smtClean="0">
                <a:solidFill>
                  <a:srgbClr val="9933FF"/>
                </a:solidFill>
              </a:rPr>
              <a:t>corticospinal</a:t>
            </a:r>
            <a:r>
              <a:rPr lang="en-US" sz="2400" b="1" i="1" dirty="0" smtClean="0">
                <a:solidFill>
                  <a:srgbClr val="9933FF"/>
                </a:solidFill>
              </a:rPr>
              <a:t> tract</a:t>
            </a:r>
            <a:endParaRPr lang="en-US" sz="2400" b="1" i="1" dirty="0" smtClean="0">
              <a:solidFill>
                <a:srgbClr val="00B050"/>
              </a:solidFill>
            </a:endParaRPr>
          </a:p>
        </p:txBody>
      </p:sp>
      <p:pic>
        <p:nvPicPr>
          <p:cNvPr id="7171" name="Picture 4" descr="Untitled-2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638" y="746125"/>
            <a:ext cx="5183187" cy="424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2" name="Text Box 5"/>
          <p:cNvSpPr txBox="1">
            <a:spLocks noChangeArrowheads="1"/>
          </p:cNvSpPr>
          <p:nvPr/>
        </p:nvSpPr>
        <p:spPr bwMode="auto">
          <a:xfrm>
            <a:off x="3429000" y="3124200"/>
            <a:ext cx="1930400" cy="349250"/>
          </a:xfrm>
          <a:prstGeom prst="rect">
            <a:avLst/>
          </a:prstGeom>
          <a:solidFill>
            <a:srgbClr val="CCFFFF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rgbClr val="FF3399"/>
                </a:solidFill>
              </a:rPr>
              <a:t>Decuss-</a:t>
            </a:r>
            <a:r>
              <a:rPr lang="en-US" sz="1600"/>
              <a:t> = crossing</a:t>
            </a:r>
          </a:p>
        </p:txBody>
      </p:sp>
      <p:pic>
        <p:nvPicPr>
          <p:cNvPr id="11" name="Picture 9" descr="Untitled-1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54088" y="4606925"/>
            <a:ext cx="3565525" cy="225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AutoShape 10"/>
          <p:cNvSpPr>
            <a:spLocks noChangeArrowheads="1"/>
          </p:cNvSpPr>
          <p:nvPr/>
        </p:nvSpPr>
        <p:spPr bwMode="auto">
          <a:xfrm>
            <a:off x="1363663" y="6365875"/>
            <a:ext cx="504825" cy="165100"/>
          </a:xfrm>
          <a:prstGeom prst="roundRect">
            <a:avLst>
              <a:gd name="adj" fmla="val 16667"/>
            </a:avLst>
          </a:prstGeom>
          <a:noFill/>
          <a:ln w="222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Book Antiqua" pitchFamily="18" charset="0"/>
            </a:endParaRPr>
          </a:p>
        </p:txBody>
      </p:sp>
      <p:sp>
        <p:nvSpPr>
          <p:cNvPr id="13" name="AutoShape 11"/>
          <p:cNvSpPr>
            <a:spLocks noChangeArrowheads="1"/>
          </p:cNvSpPr>
          <p:nvPr/>
        </p:nvSpPr>
        <p:spPr bwMode="auto">
          <a:xfrm>
            <a:off x="1076325" y="6578600"/>
            <a:ext cx="763588" cy="279400"/>
          </a:xfrm>
          <a:prstGeom prst="roundRect">
            <a:avLst>
              <a:gd name="adj" fmla="val 16667"/>
            </a:avLst>
          </a:prstGeom>
          <a:noFill/>
          <a:ln w="222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Book Antiqua" pitchFamily="18" charset="0"/>
            </a:endParaRPr>
          </a:p>
        </p:txBody>
      </p:sp>
      <p:sp>
        <p:nvSpPr>
          <p:cNvPr id="14" name="Freeform 12"/>
          <p:cNvSpPr>
            <a:spLocks/>
          </p:cNvSpPr>
          <p:nvPr/>
        </p:nvSpPr>
        <p:spPr bwMode="auto">
          <a:xfrm>
            <a:off x="2316163" y="6294438"/>
            <a:ext cx="712787" cy="344487"/>
          </a:xfrm>
          <a:custGeom>
            <a:avLst/>
            <a:gdLst>
              <a:gd name="T0" fmla="*/ 2147483647 w 501"/>
              <a:gd name="T1" fmla="*/ 2147483647 h 315"/>
              <a:gd name="T2" fmla="*/ 2147483647 w 501"/>
              <a:gd name="T3" fmla="*/ 2147483647 h 315"/>
              <a:gd name="T4" fmla="*/ 2147483647 w 501"/>
              <a:gd name="T5" fmla="*/ 2147483647 h 315"/>
              <a:gd name="T6" fmla="*/ 2147483647 w 501"/>
              <a:gd name="T7" fmla="*/ 2147483647 h 315"/>
              <a:gd name="T8" fmla="*/ 0 w 501"/>
              <a:gd name="T9" fmla="*/ 2147483647 h 315"/>
              <a:gd name="T10" fmla="*/ 2147483647 w 501"/>
              <a:gd name="T11" fmla="*/ 2147483647 h 315"/>
              <a:gd name="T12" fmla="*/ 2147483647 w 501"/>
              <a:gd name="T13" fmla="*/ 2147483647 h 315"/>
              <a:gd name="T14" fmla="*/ 2147483647 w 501"/>
              <a:gd name="T15" fmla="*/ 2147483647 h 315"/>
              <a:gd name="T16" fmla="*/ 2147483647 w 501"/>
              <a:gd name="T17" fmla="*/ 2147483647 h 315"/>
              <a:gd name="T18" fmla="*/ 2147483647 w 501"/>
              <a:gd name="T19" fmla="*/ 2147483647 h 315"/>
              <a:gd name="T20" fmla="*/ 2147483647 w 501"/>
              <a:gd name="T21" fmla="*/ 2147483647 h 315"/>
              <a:gd name="T22" fmla="*/ 2147483647 w 501"/>
              <a:gd name="T23" fmla="*/ 2147483647 h 315"/>
              <a:gd name="T24" fmla="*/ 2147483647 w 501"/>
              <a:gd name="T25" fmla="*/ 2147483647 h 315"/>
              <a:gd name="T26" fmla="*/ 2147483647 w 501"/>
              <a:gd name="T27" fmla="*/ 2147483647 h 315"/>
              <a:gd name="T28" fmla="*/ 2147483647 w 501"/>
              <a:gd name="T29" fmla="*/ 2147483647 h 315"/>
              <a:gd name="T30" fmla="*/ 2147483647 w 501"/>
              <a:gd name="T31" fmla="*/ 2147483647 h 315"/>
              <a:gd name="T32" fmla="*/ 2147483647 w 501"/>
              <a:gd name="T33" fmla="*/ 2147483647 h 315"/>
              <a:gd name="T34" fmla="*/ 2147483647 w 501"/>
              <a:gd name="T35" fmla="*/ 2147483647 h 315"/>
              <a:gd name="T36" fmla="*/ 2147483647 w 501"/>
              <a:gd name="T37" fmla="*/ 2147483647 h 315"/>
              <a:gd name="T38" fmla="*/ 2147483647 w 501"/>
              <a:gd name="T39" fmla="*/ 2147483647 h 315"/>
              <a:gd name="T40" fmla="*/ 2147483647 w 501"/>
              <a:gd name="T41" fmla="*/ 2147483647 h 315"/>
              <a:gd name="T42" fmla="*/ 2147483647 w 501"/>
              <a:gd name="T43" fmla="*/ 0 h 315"/>
              <a:gd name="T44" fmla="*/ 2147483647 w 501"/>
              <a:gd name="T45" fmla="*/ 2147483647 h 315"/>
              <a:gd name="T46" fmla="*/ 2147483647 w 501"/>
              <a:gd name="T47" fmla="*/ 2147483647 h 315"/>
              <a:gd name="T48" fmla="*/ 2147483647 w 501"/>
              <a:gd name="T49" fmla="*/ 2147483647 h 315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501"/>
              <a:gd name="T76" fmla="*/ 0 h 315"/>
              <a:gd name="T77" fmla="*/ 501 w 501"/>
              <a:gd name="T78" fmla="*/ 315 h 315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501" h="315">
                <a:moveTo>
                  <a:pt x="124" y="4"/>
                </a:moveTo>
                <a:cubicBezTo>
                  <a:pt x="116" y="7"/>
                  <a:pt x="108" y="9"/>
                  <a:pt x="100" y="12"/>
                </a:cubicBezTo>
                <a:cubicBezTo>
                  <a:pt x="96" y="13"/>
                  <a:pt x="88" y="16"/>
                  <a:pt x="88" y="16"/>
                </a:cubicBezTo>
                <a:cubicBezTo>
                  <a:pt x="83" y="34"/>
                  <a:pt x="84" y="41"/>
                  <a:pt x="68" y="52"/>
                </a:cubicBezTo>
                <a:cubicBezTo>
                  <a:pt x="50" y="79"/>
                  <a:pt x="25" y="83"/>
                  <a:pt x="0" y="100"/>
                </a:cubicBezTo>
                <a:cubicBezTo>
                  <a:pt x="38" y="138"/>
                  <a:pt x="66" y="165"/>
                  <a:pt x="112" y="196"/>
                </a:cubicBezTo>
                <a:cubicBezTo>
                  <a:pt x="128" y="207"/>
                  <a:pt x="143" y="213"/>
                  <a:pt x="160" y="224"/>
                </a:cubicBezTo>
                <a:cubicBezTo>
                  <a:pt x="164" y="227"/>
                  <a:pt x="172" y="232"/>
                  <a:pt x="172" y="232"/>
                </a:cubicBezTo>
                <a:cubicBezTo>
                  <a:pt x="190" y="259"/>
                  <a:pt x="246" y="273"/>
                  <a:pt x="276" y="288"/>
                </a:cubicBezTo>
                <a:cubicBezTo>
                  <a:pt x="292" y="296"/>
                  <a:pt x="307" y="302"/>
                  <a:pt x="324" y="308"/>
                </a:cubicBezTo>
                <a:cubicBezTo>
                  <a:pt x="328" y="309"/>
                  <a:pt x="336" y="312"/>
                  <a:pt x="336" y="312"/>
                </a:cubicBezTo>
                <a:cubicBezTo>
                  <a:pt x="356" y="305"/>
                  <a:pt x="414" y="309"/>
                  <a:pt x="424" y="308"/>
                </a:cubicBezTo>
                <a:cubicBezTo>
                  <a:pt x="464" y="295"/>
                  <a:pt x="402" y="315"/>
                  <a:pt x="452" y="300"/>
                </a:cubicBezTo>
                <a:cubicBezTo>
                  <a:pt x="460" y="298"/>
                  <a:pt x="476" y="292"/>
                  <a:pt x="476" y="292"/>
                </a:cubicBezTo>
                <a:cubicBezTo>
                  <a:pt x="480" y="280"/>
                  <a:pt x="484" y="268"/>
                  <a:pt x="488" y="256"/>
                </a:cubicBezTo>
                <a:cubicBezTo>
                  <a:pt x="491" y="248"/>
                  <a:pt x="496" y="232"/>
                  <a:pt x="496" y="232"/>
                </a:cubicBezTo>
                <a:cubicBezTo>
                  <a:pt x="493" y="188"/>
                  <a:pt x="501" y="166"/>
                  <a:pt x="460" y="152"/>
                </a:cubicBezTo>
                <a:cubicBezTo>
                  <a:pt x="437" y="118"/>
                  <a:pt x="468" y="158"/>
                  <a:pt x="440" y="136"/>
                </a:cubicBezTo>
                <a:cubicBezTo>
                  <a:pt x="427" y="125"/>
                  <a:pt x="431" y="114"/>
                  <a:pt x="416" y="104"/>
                </a:cubicBezTo>
                <a:cubicBezTo>
                  <a:pt x="403" y="84"/>
                  <a:pt x="412" y="95"/>
                  <a:pt x="384" y="76"/>
                </a:cubicBezTo>
                <a:cubicBezTo>
                  <a:pt x="376" y="71"/>
                  <a:pt x="360" y="60"/>
                  <a:pt x="360" y="60"/>
                </a:cubicBezTo>
                <a:cubicBezTo>
                  <a:pt x="338" y="27"/>
                  <a:pt x="288" y="21"/>
                  <a:pt x="256" y="0"/>
                </a:cubicBezTo>
                <a:cubicBezTo>
                  <a:pt x="239" y="17"/>
                  <a:pt x="217" y="9"/>
                  <a:pt x="192" y="12"/>
                </a:cubicBezTo>
                <a:cubicBezTo>
                  <a:pt x="179" y="10"/>
                  <a:pt x="142" y="3"/>
                  <a:pt x="132" y="4"/>
                </a:cubicBezTo>
                <a:cubicBezTo>
                  <a:pt x="121" y="5"/>
                  <a:pt x="88" y="22"/>
                  <a:pt x="124" y="4"/>
                </a:cubicBezTo>
                <a:close/>
              </a:path>
            </a:pathLst>
          </a:custGeom>
          <a:solidFill>
            <a:srgbClr val="33CC33"/>
          </a:solidFill>
          <a:ln w="12700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" name="Freeform 13"/>
          <p:cNvSpPr>
            <a:spLocks/>
          </p:cNvSpPr>
          <p:nvPr/>
        </p:nvSpPr>
        <p:spPr bwMode="auto">
          <a:xfrm>
            <a:off x="2689225" y="5842000"/>
            <a:ext cx="869950" cy="712788"/>
          </a:xfrm>
          <a:custGeom>
            <a:avLst/>
            <a:gdLst>
              <a:gd name="T0" fmla="*/ 2147483647 w 548"/>
              <a:gd name="T1" fmla="*/ 2147483647 h 527"/>
              <a:gd name="T2" fmla="*/ 2147483647 w 548"/>
              <a:gd name="T3" fmla="*/ 2147483647 h 527"/>
              <a:gd name="T4" fmla="*/ 2147483647 w 548"/>
              <a:gd name="T5" fmla="*/ 2147483647 h 527"/>
              <a:gd name="T6" fmla="*/ 2147483647 w 548"/>
              <a:gd name="T7" fmla="*/ 2147483647 h 527"/>
              <a:gd name="T8" fmla="*/ 2147483647 w 548"/>
              <a:gd name="T9" fmla="*/ 2147483647 h 527"/>
              <a:gd name="T10" fmla="*/ 2147483647 w 548"/>
              <a:gd name="T11" fmla="*/ 2147483647 h 527"/>
              <a:gd name="T12" fmla="*/ 2147483647 w 548"/>
              <a:gd name="T13" fmla="*/ 2147483647 h 527"/>
              <a:gd name="T14" fmla="*/ 2147483647 w 548"/>
              <a:gd name="T15" fmla="*/ 2147483647 h 527"/>
              <a:gd name="T16" fmla="*/ 2147483647 w 548"/>
              <a:gd name="T17" fmla="*/ 2147483647 h 527"/>
              <a:gd name="T18" fmla="*/ 2147483647 w 548"/>
              <a:gd name="T19" fmla="*/ 2147483647 h 527"/>
              <a:gd name="T20" fmla="*/ 2147483647 w 548"/>
              <a:gd name="T21" fmla="*/ 2147483647 h 527"/>
              <a:gd name="T22" fmla="*/ 2147483647 w 548"/>
              <a:gd name="T23" fmla="*/ 2147483647 h 527"/>
              <a:gd name="T24" fmla="*/ 2147483647 w 548"/>
              <a:gd name="T25" fmla="*/ 2147483647 h 527"/>
              <a:gd name="T26" fmla="*/ 2147483647 w 548"/>
              <a:gd name="T27" fmla="*/ 2147483647 h 527"/>
              <a:gd name="T28" fmla="*/ 2147483647 w 548"/>
              <a:gd name="T29" fmla="*/ 2147483647 h 527"/>
              <a:gd name="T30" fmla="*/ 2147483647 w 548"/>
              <a:gd name="T31" fmla="*/ 2147483647 h 527"/>
              <a:gd name="T32" fmla="*/ 2147483647 w 548"/>
              <a:gd name="T33" fmla="*/ 2147483647 h 527"/>
              <a:gd name="T34" fmla="*/ 2147483647 w 548"/>
              <a:gd name="T35" fmla="*/ 2147483647 h 527"/>
              <a:gd name="T36" fmla="*/ 2147483647 w 548"/>
              <a:gd name="T37" fmla="*/ 0 h 527"/>
              <a:gd name="T38" fmla="*/ 2147483647 w 548"/>
              <a:gd name="T39" fmla="*/ 0 h 527"/>
              <a:gd name="T40" fmla="*/ 2147483647 w 548"/>
              <a:gd name="T41" fmla="*/ 2147483647 h 527"/>
              <a:gd name="T42" fmla="*/ 2147483647 w 548"/>
              <a:gd name="T43" fmla="*/ 2147483647 h 527"/>
              <a:gd name="T44" fmla="*/ 2147483647 w 548"/>
              <a:gd name="T45" fmla="*/ 2147483647 h 527"/>
              <a:gd name="T46" fmla="*/ 2147483647 w 548"/>
              <a:gd name="T47" fmla="*/ 2147483647 h 527"/>
              <a:gd name="T48" fmla="*/ 2147483647 w 548"/>
              <a:gd name="T49" fmla="*/ 2147483647 h 527"/>
              <a:gd name="T50" fmla="*/ 2147483647 w 548"/>
              <a:gd name="T51" fmla="*/ 2147483647 h 527"/>
              <a:gd name="T52" fmla="*/ 0 w 548"/>
              <a:gd name="T53" fmla="*/ 2147483647 h 527"/>
              <a:gd name="T54" fmla="*/ 2147483647 w 548"/>
              <a:gd name="T55" fmla="*/ 2147483647 h 527"/>
              <a:gd name="T56" fmla="*/ 2147483647 w 548"/>
              <a:gd name="T57" fmla="*/ 2147483647 h 527"/>
              <a:gd name="T58" fmla="*/ 2147483647 w 548"/>
              <a:gd name="T59" fmla="*/ 2147483647 h 527"/>
              <a:gd name="T60" fmla="*/ 2147483647 w 548"/>
              <a:gd name="T61" fmla="*/ 2147483647 h 527"/>
              <a:gd name="T62" fmla="*/ 2147483647 w 548"/>
              <a:gd name="T63" fmla="*/ 2147483647 h 527"/>
              <a:gd name="T64" fmla="*/ 2147483647 w 548"/>
              <a:gd name="T65" fmla="*/ 2147483647 h 527"/>
              <a:gd name="T66" fmla="*/ 2147483647 w 548"/>
              <a:gd name="T67" fmla="*/ 2147483647 h 527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548"/>
              <a:gd name="T103" fmla="*/ 0 h 527"/>
              <a:gd name="T104" fmla="*/ 548 w 548"/>
              <a:gd name="T105" fmla="*/ 527 h 527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548" h="527">
                <a:moveTo>
                  <a:pt x="260" y="508"/>
                </a:moveTo>
                <a:cubicBezTo>
                  <a:pt x="276" y="497"/>
                  <a:pt x="291" y="491"/>
                  <a:pt x="308" y="480"/>
                </a:cubicBezTo>
                <a:cubicBezTo>
                  <a:pt x="325" y="469"/>
                  <a:pt x="336" y="455"/>
                  <a:pt x="356" y="448"/>
                </a:cubicBezTo>
                <a:cubicBezTo>
                  <a:pt x="375" y="429"/>
                  <a:pt x="363" y="439"/>
                  <a:pt x="392" y="420"/>
                </a:cubicBezTo>
                <a:cubicBezTo>
                  <a:pt x="396" y="417"/>
                  <a:pt x="404" y="412"/>
                  <a:pt x="404" y="412"/>
                </a:cubicBezTo>
                <a:cubicBezTo>
                  <a:pt x="412" y="400"/>
                  <a:pt x="424" y="389"/>
                  <a:pt x="436" y="380"/>
                </a:cubicBezTo>
                <a:cubicBezTo>
                  <a:pt x="444" y="374"/>
                  <a:pt x="460" y="364"/>
                  <a:pt x="460" y="364"/>
                </a:cubicBezTo>
                <a:cubicBezTo>
                  <a:pt x="469" y="350"/>
                  <a:pt x="476" y="345"/>
                  <a:pt x="492" y="340"/>
                </a:cubicBezTo>
                <a:cubicBezTo>
                  <a:pt x="495" y="336"/>
                  <a:pt x="497" y="331"/>
                  <a:pt x="500" y="328"/>
                </a:cubicBezTo>
                <a:cubicBezTo>
                  <a:pt x="503" y="325"/>
                  <a:pt x="509" y="324"/>
                  <a:pt x="512" y="320"/>
                </a:cubicBezTo>
                <a:cubicBezTo>
                  <a:pt x="526" y="304"/>
                  <a:pt x="529" y="289"/>
                  <a:pt x="540" y="272"/>
                </a:cubicBezTo>
                <a:cubicBezTo>
                  <a:pt x="533" y="252"/>
                  <a:pt x="535" y="264"/>
                  <a:pt x="544" y="236"/>
                </a:cubicBezTo>
                <a:cubicBezTo>
                  <a:pt x="545" y="232"/>
                  <a:pt x="548" y="224"/>
                  <a:pt x="548" y="224"/>
                </a:cubicBezTo>
                <a:cubicBezTo>
                  <a:pt x="541" y="194"/>
                  <a:pt x="548" y="148"/>
                  <a:pt x="524" y="124"/>
                </a:cubicBezTo>
                <a:cubicBezTo>
                  <a:pt x="511" y="111"/>
                  <a:pt x="515" y="120"/>
                  <a:pt x="500" y="112"/>
                </a:cubicBezTo>
                <a:cubicBezTo>
                  <a:pt x="492" y="107"/>
                  <a:pt x="476" y="96"/>
                  <a:pt x="476" y="96"/>
                </a:cubicBezTo>
                <a:cubicBezTo>
                  <a:pt x="471" y="80"/>
                  <a:pt x="466" y="73"/>
                  <a:pt x="452" y="64"/>
                </a:cubicBezTo>
                <a:cubicBezTo>
                  <a:pt x="440" y="46"/>
                  <a:pt x="417" y="39"/>
                  <a:pt x="396" y="32"/>
                </a:cubicBezTo>
                <a:cubicBezTo>
                  <a:pt x="359" y="20"/>
                  <a:pt x="322" y="8"/>
                  <a:pt x="284" y="0"/>
                </a:cubicBezTo>
                <a:cubicBezTo>
                  <a:pt x="252" y="11"/>
                  <a:pt x="292" y="0"/>
                  <a:pt x="260" y="0"/>
                </a:cubicBezTo>
                <a:cubicBezTo>
                  <a:pt x="225" y="0"/>
                  <a:pt x="167" y="16"/>
                  <a:pt x="132" y="28"/>
                </a:cubicBezTo>
                <a:cubicBezTo>
                  <a:pt x="101" y="59"/>
                  <a:pt x="78" y="94"/>
                  <a:pt x="64" y="136"/>
                </a:cubicBezTo>
                <a:cubicBezTo>
                  <a:pt x="60" y="148"/>
                  <a:pt x="56" y="160"/>
                  <a:pt x="52" y="172"/>
                </a:cubicBezTo>
                <a:cubicBezTo>
                  <a:pt x="51" y="176"/>
                  <a:pt x="48" y="184"/>
                  <a:pt x="48" y="184"/>
                </a:cubicBezTo>
                <a:cubicBezTo>
                  <a:pt x="45" y="203"/>
                  <a:pt x="43" y="235"/>
                  <a:pt x="32" y="252"/>
                </a:cubicBezTo>
                <a:cubicBezTo>
                  <a:pt x="24" y="264"/>
                  <a:pt x="16" y="276"/>
                  <a:pt x="8" y="288"/>
                </a:cubicBezTo>
                <a:cubicBezTo>
                  <a:pt x="5" y="292"/>
                  <a:pt x="0" y="300"/>
                  <a:pt x="0" y="300"/>
                </a:cubicBezTo>
                <a:cubicBezTo>
                  <a:pt x="2" y="306"/>
                  <a:pt x="9" y="338"/>
                  <a:pt x="12" y="340"/>
                </a:cubicBezTo>
                <a:cubicBezTo>
                  <a:pt x="34" y="355"/>
                  <a:pt x="64" y="359"/>
                  <a:pt x="84" y="372"/>
                </a:cubicBezTo>
                <a:cubicBezTo>
                  <a:pt x="114" y="392"/>
                  <a:pt x="146" y="421"/>
                  <a:pt x="180" y="432"/>
                </a:cubicBezTo>
                <a:cubicBezTo>
                  <a:pt x="188" y="444"/>
                  <a:pt x="212" y="460"/>
                  <a:pt x="212" y="460"/>
                </a:cubicBezTo>
                <a:cubicBezTo>
                  <a:pt x="220" y="472"/>
                  <a:pt x="244" y="519"/>
                  <a:pt x="248" y="520"/>
                </a:cubicBezTo>
                <a:cubicBezTo>
                  <a:pt x="252" y="521"/>
                  <a:pt x="257" y="527"/>
                  <a:pt x="260" y="524"/>
                </a:cubicBezTo>
                <a:cubicBezTo>
                  <a:pt x="264" y="520"/>
                  <a:pt x="260" y="513"/>
                  <a:pt x="260" y="508"/>
                </a:cubicBezTo>
                <a:close/>
              </a:path>
            </a:pathLst>
          </a:custGeom>
          <a:solidFill>
            <a:schemeClr val="hlink"/>
          </a:solidFill>
          <a:ln w="12700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609600" y="76200"/>
            <a:ext cx="7924800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kern="1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cs typeface="Times New Roman"/>
              </a:rPr>
              <a:t>PYRAMIDAL DECUSSATION</a:t>
            </a:r>
          </a:p>
        </p:txBody>
      </p:sp>
      <p:sp>
        <p:nvSpPr>
          <p:cNvPr id="18" name="Frame 17"/>
          <p:cNvSpPr/>
          <p:nvPr/>
        </p:nvSpPr>
        <p:spPr>
          <a:xfrm>
            <a:off x="415925" y="3122613"/>
            <a:ext cx="1009650" cy="439737"/>
          </a:xfrm>
          <a:prstGeom prst="frame">
            <a:avLst/>
          </a:prstGeom>
          <a:ln>
            <a:solidFill>
              <a:srgbClr val="CC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Frame 18"/>
          <p:cNvSpPr/>
          <p:nvPr/>
        </p:nvSpPr>
        <p:spPr>
          <a:xfrm>
            <a:off x="355600" y="3883025"/>
            <a:ext cx="1770063" cy="238125"/>
          </a:xfrm>
          <a:prstGeom prst="frame">
            <a:avLst/>
          </a:prstGeom>
          <a:ln>
            <a:solidFill>
              <a:srgbClr val="CC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Frame 19"/>
          <p:cNvSpPr/>
          <p:nvPr/>
        </p:nvSpPr>
        <p:spPr>
          <a:xfrm>
            <a:off x="439738" y="4192588"/>
            <a:ext cx="1781175" cy="249237"/>
          </a:xfrm>
          <a:prstGeom prst="frame">
            <a:avLst/>
          </a:prstGeom>
          <a:ln>
            <a:solidFill>
              <a:srgbClr val="CC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5F2A3A0-3C7C-45BE-A33B-1601C808EF34}" type="slidenum">
              <a:rPr lang="ar-SA" smtClean="0"/>
              <a:pPr>
                <a:defRPr/>
              </a:pPr>
              <a:t>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1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4263242" y="630238"/>
            <a:ext cx="4757057" cy="4381149"/>
          </a:xfrm>
        </p:spPr>
        <p:txBody>
          <a:bodyPr/>
          <a:lstStyle/>
          <a:p>
            <a:pPr eaLnBrk="1" hangingPunct="1"/>
            <a:r>
              <a:rPr lang="en-US" sz="2400" b="1" i="1" dirty="0" smtClean="0">
                <a:solidFill>
                  <a:srgbClr val="0000FF"/>
                </a:solidFill>
              </a:rPr>
              <a:t>The Nucleus Extends </a:t>
            </a:r>
          </a:p>
          <a:p>
            <a:pPr lvl="1" eaLnBrk="1" hangingPunct="1"/>
            <a:r>
              <a:rPr lang="en-US" sz="2000" b="1" i="1" dirty="0" smtClean="0"/>
              <a:t>Through the whole  length of the brain stem and into upper  segments of spinal cord. </a:t>
            </a:r>
          </a:p>
          <a:p>
            <a:pPr lvl="1" eaLnBrk="1" hangingPunct="1"/>
            <a:r>
              <a:rPr lang="en-US" sz="2000" b="1" i="1" dirty="0" smtClean="0"/>
              <a:t>It lies in all levels of medulla oblongata medial to the spinal tract of the trigeminal.</a:t>
            </a:r>
          </a:p>
          <a:p>
            <a:pPr lvl="1" eaLnBrk="1" hangingPunct="1"/>
            <a:r>
              <a:rPr lang="en-US" sz="2000" b="1" i="1" dirty="0" smtClean="0"/>
              <a:t>It receives </a:t>
            </a:r>
            <a:r>
              <a:rPr lang="en-US" sz="2000" b="1" i="1" dirty="0" smtClean="0">
                <a:solidFill>
                  <a:srgbClr val="0070C0"/>
                </a:solidFill>
              </a:rPr>
              <a:t>pain and temperature </a:t>
            </a:r>
            <a:r>
              <a:rPr lang="en-US" sz="2000" b="1" i="1" dirty="0" smtClean="0"/>
              <a:t>from </a:t>
            </a:r>
            <a:r>
              <a:rPr lang="en-US" sz="2000" b="1" i="1" dirty="0" smtClean="0">
                <a:solidFill>
                  <a:srgbClr val="FF0000"/>
                </a:solidFill>
              </a:rPr>
              <a:t>face, forehead.</a:t>
            </a:r>
          </a:p>
          <a:p>
            <a:pPr lvl="1" eaLnBrk="1" hangingPunct="1"/>
            <a:r>
              <a:rPr lang="en-US" sz="2000" b="1" i="1" dirty="0" smtClean="0">
                <a:solidFill>
                  <a:srgbClr val="0000FF"/>
                </a:solidFill>
              </a:rPr>
              <a:t>Its tract </a:t>
            </a:r>
            <a:r>
              <a:rPr lang="en-US" sz="2000" b="1" i="1" dirty="0" smtClean="0">
                <a:solidFill>
                  <a:srgbClr val="F40AFA"/>
                </a:solidFill>
              </a:rPr>
              <a:t>present in all levels of </a:t>
            </a:r>
            <a:r>
              <a:rPr lang="en-US" sz="2000" b="1" i="1" dirty="0"/>
              <a:t>medulla oblongata is </a:t>
            </a:r>
            <a:r>
              <a:rPr lang="en-US" sz="2000" b="1" i="1" dirty="0" smtClean="0"/>
              <a:t>formed of descending fibers that terminate in the trigeminal nucleus</a:t>
            </a:r>
            <a:endParaRPr lang="en-US" sz="2000" b="1" i="1" dirty="0" smtClean="0">
              <a:solidFill>
                <a:schemeClr val="folHlink"/>
              </a:solidFill>
            </a:endParaRPr>
          </a:p>
          <a:p>
            <a:pPr eaLnBrk="1" hangingPunct="1"/>
            <a:endParaRPr lang="en-US" sz="2400" i="1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76200" y="76200"/>
            <a:ext cx="8991600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kern="1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cs typeface="Times New Roman"/>
              </a:rPr>
              <a:t>TRIGEMINAL SENSORY  NUCLEUS &amp; TRACT</a:t>
            </a:r>
          </a:p>
        </p:txBody>
      </p:sp>
      <p:pic>
        <p:nvPicPr>
          <p:cNvPr id="13" name="Picture 3" descr="Untitled-2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9288" y="3810000"/>
            <a:ext cx="3384550" cy="289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Picture 7" descr="Untitled-1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6375" y="685800"/>
            <a:ext cx="3743325" cy="3382963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</p:pic>
      <p:sp>
        <p:nvSpPr>
          <p:cNvPr id="15" name="Line 10"/>
          <p:cNvSpPr>
            <a:spLocks noChangeShapeType="1"/>
          </p:cNvSpPr>
          <p:nvPr/>
        </p:nvSpPr>
        <p:spPr bwMode="auto">
          <a:xfrm flipV="1">
            <a:off x="533400" y="5756275"/>
            <a:ext cx="908050" cy="111125"/>
          </a:xfrm>
          <a:prstGeom prst="line">
            <a:avLst/>
          </a:prstGeom>
          <a:noFill/>
          <a:ln w="63500">
            <a:solidFill>
              <a:srgbClr val="FF0000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6" name="Line 13"/>
          <p:cNvSpPr>
            <a:spLocks noChangeShapeType="1"/>
          </p:cNvSpPr>
          <p:nvPr/>
        </p:nvSpPr>
        <p:spPr bwMode="auto">
          <a:xfrm flipV="1">
            <a:off x="457200" y="4889500"/>
            <a:ext cx="695325" cy="63500"/>
          </a:xfrm>
          <a:prstGeom prst="line">
            <a:avLst/>
          </a:prstGeom>
          <a:noFill/>
          <a:ln w="63500">
            <a:solidFill>
              <a:srgbClr val="FF0000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8" name="Freeform 15"/>
          <p:cNvSpPr>
            <a:spLocks/>
          </p:cNvSpPr>
          <p:nvPr/>
        </p:nvSpPr>
        <p:spPr bwMode="auto">
          <a:xfrm>
            <a:off x="1285875" y="1981200"/>
            <a:ext cx="546100" cy="544513"/>
          </a:xfrm>
          <a:custGeom>
            <a:avLst/>
            <a:gdLst>
              <a:gd name="T0" fmla="*/ 2147483647 w 344"/>
              <a:gd name="T1" fmla="*/ 2147483647 h 343"/>
              <a:gd name="T2" fmla="*/ 2147483647 w 344"/>
              <a:gd name="T3" fmla="*/ 2147483647 h 343"/>
              <a:gd name="T4" fmla="*/ 2147483647 w 344"/>
              <a:gd name="T5" fmla="*/ 2147483647 h 343"/>
              <a:gd name="T6" fmla="*/ 2147483647 w 344"/>
              <a:gd name="T7" fmla="*/ 2147483647 h 343"/>
              <a:gd name="T8" fmla="*/ 2147483647 w 344"/>
              <a:gd name="T9" fmla="*/ 2147483647 h 343"/>
              <a:gd name="T10" fmla="*/ 2147483647 w 344"/>
              <a:gd name="T11" fmla="*/ 2147483647 h 343"/>
              <a:gd name="T12" fmla="*/ 2147483647 w 344"/>
              <a:gd name="T13" fmla="*/ 2147483647 h 343"/>
              <a:gd name="T14" fmla="*/ 0 w 344"/>
              <a:gd name="T15" fmla="*/ 2147483647 h 343"/>
              <a:gd name="T16" fmla="*/ 2147483647 w 344"/>
              <a:gd name="T17" fmla="*/ 2147483647 h 343"/>
              <a:gd name="T18" fmla="*/ 2147483647 w 344"/>
              <a:gd name="T19" fmla="*/ 2147483647 h 343"/>
              <a:gd name="T20" fmla="*/ 2147483647 w 344"/>
              <a:gd name="T21" fmla="*/ 2147483647 h 343"/>
              <a:gd name="T22" fmla="*/ 2147483647 w 344"/>
              <a:gd name="T23" fmla="*/ 2147483647 h 343"/>
              <a:gd name="T24" fmla="*/ 2147483647 w 344"/>
              <a:gd name="T25" fmla="*/ 2147483647 h 343"/>
              <a:gd name="T26" fmla="*/ 2147483647 w 344"/>
              <a:gd name="T27" fmla="*/ 2147483647 h 343"/>
              <a:gd name="T28" fmla="*/ 2147483647 w 344"/>
              <a:gd name="T29" fmla="*/ 2147483647 h 343"/>
              <a:gd name="T30" fmla="*/ 2147483647 w 344"/>
              <a:gd name="T31" fmla="*/ 2147483647 h 343"/>
              <a:gd name="T32" fmla="*/ 2147483647 w 344"/>
              <a:gd name="T33" fmla="*/ 2147483647 h 343"/>
              <a:gd name="T34" fmla="*/ 2147483647 w 344"/>
              <a:gd name="T35" fmla="*/ 2147483647 h 343"/>
              <a:gd name="T36" fmla="*/ 2147483647 w 344"/>
              <a:gd name="T37" fmla="*/ 2147483647 h 343"/>
              <a:gd name="T38" fmla="*/ 2147483647 w 344"/>
              <a:gd name="T39" fmla="*/ 2147483647 h 343"/>
              <a:gd name="T40" fmla="*/ 2147483647 w 344"/>
              <a:gd name="T41" fmla="*/ 0 h 343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344"/>
              <a:gd name="T64" fmla="*/ 0 h 343"/>
              <a:gd name="T65" fmla="*/ 344 w 344"/>
              <a:gd name="T66" fmla="*/ 343 h 343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344" h="343">
                <a:moveTo>
                  <a:pt x="256" y="22"/>
                </a:moveTo>
                <a:cubicBezTo>
                  <a:pt x="217" y="9"/>
                  <a:pt x="171" y="18"/>
                  <a:pt x="132" y="30"/>
                </a:cubicBezTo>
                <a:cubicBezTo>
                  <a:pt x="102" y="39"/>
                  <a:pt x="112" y="36"/>
                  <a:pt x="84" y="54"/>
                </a:cubicBezTo>
                <a:cubicBezTo>
                  <a:pt x="80" y="57"/>
                  <a:pt x="72" y="62"/>
                  <a:pt x="72" y="62"/>
                </a:cubicBezTo>
                <a:cubicBezTo>
                  <a:pt x="53" y="90"/>
                  <a:pt x="64" y="81"/>
                  <a:pt x="44" y="94"/>
                </a:cubicBezTo>
                <a:cubicBezTo>
                  <a:pt x="37" y="116"/>
                  <a:pt x="19" y="133"/>
                  <a:pt x="12" y="154"/>
                </a:cubicBezTo>
                <a:cubicBezTo>
                  <a:pt x="9" y="162"/>
                  <a:pt x="7" y="170"/>
                  <a:pt x="4" y="178"/>
                </a:cubicBezTo>
                <a:cubicBezTo>
                  <a:pt x="3" y="182"/>
                  <a:pt x="0" y="190"/>
                  <a:pt x="0" y="190"/>
                </a:cubicBezTo>
                <a:cubicBezTo>
                  <a:pt x="11" y="223"/>
                  <a:pt x="7" y="284"/>
                  <a:pt x="48" y="298"/>
                </a:cubicBezTo>
                <a:cubicBezTo>
                  <a:pt x="73" y="323"/>
                  <a:pt x="125" y="333"/>
                  <a:pt x="160" y="342"/>
                </a:cubicBezTo>
                <a:cubicBezTo>
                  <a:pt x="186" y="335"/>
                  <a:pt x="209" y="343"/>
                  <a:pt x="236" y="334"/>
                </a:cubicBezTo>
                <a:cubicBezTo>
                  <a:pt x="253" y="317"/>
                  <a:pt x="241" y="318"/>
                  <a:pt x="248" y="298"/>
                </a:cubicBezTo>
                <a:cubicBezTo>
                  <a:pt x="243" y="284"/>
                  <a:pt x="258" y="226"/>
                  <a:pt x="272" y="214"/>
                </a:cubicBezTo>
                <a:cubicBezTo>
                  <a:pt x="283" y="205"/>
                  <a:pt x="296" y="198"/>
                  <a:pt x="308" y="190"/>
                </a:cubicBezTo>
                <a:cubicBezTo>
                  <a:pt x="312" y="187"/>
                  <a:pt x="320" y="182"/>
                  <a:pt x="320" y="182"/>
                </a:cubicBezTo>
                <a:cubicBezTo>
                  <a:pt x="330" y="152"/>
                  <a:pt x="315" y="188"/>
                  <a:pt x="336" y="162"/>
                </a:cubicBezTo>
                <a:cubicBezTo>
                  <a:pt x="338" y="159"/>
                  <a:pt x="344" y="135"/>
                  <a:pt x="344" y="134"/>
                </a:cubicBezTo>
                <a:cubicBezTo>
                  <a:pt x="336" y="81"/>
                  <a:pt x="328" y="74"/>
                  <a:pt x="284" y="50"/>
                </a:cubicBezTo>
                <a:cubicBezTo>
                  <a:pt x="237" y="24"/>
                  <a:pt x="283" y="42"/>
                  <a:pt x="236" y="26"/>
                </a:cubicBezTo>
                <a:cubicBezTo>
                  <a:pt x="232" y="25"/>
                  <a:pt x="224" y="22"/>
                  <a:pt x="224" y="22"/>
                </a:cubicBezTo>
                <a:lnTo>
                  <a:pt x="174" y="0"/>
                </a:lnTo>
              </a:path>
            </a:pathLst>
          </a:custGeom>
          <a:solidFill>
            <a:srgbClr val="FF0000"/>
          </a:solidFill>
          <a:ln w="12700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19" name="Picture 6" descr="Untitled-1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3688" y="3562350"/>
            <a:ext cx="3679825" cy="316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Freeform 7"/>
          <p:cNvSpPr>
            <a:spLocks/>
          </p:cNvSpPr>
          <p:nvPr/>
        </p:nvSpPr>
        <p:spPr bwMode="auto">
          <a:xfrm>
            <a:off x="1258888" y="4610100"/>
            <a:ext cx="450850" cy="685800"/>
          </a:xfrm>
          <a:custGeom>
            <a:avLst/>
            <a:gdLst>
              <a:gd name="T0" fmla="*/ 2147483647 w 284"/>
              <a:gd name="T1" fmla="*/ 2147483647 h 432"/>
              <a:gd name="T2" fmla="*/ 2147483647 w 284"/>
              <a:gd name="T3" fmla="*/ 2147483647 h 432"/>
              <a:gd name="T4" fmla="*/ 2147483647 w 284"/>
              <a:gd name="T5" fmla="*/ 2147483647 h 432"/>
              <a:gd name="T6" fmla="*/ 2147483647 w 284"/>
              <a:gd name="T7" fmla="*/ 2147483647 h 432"/>
              <a:gd name="T8" fmla="*/ 2147483647 w 284"/>
              <a:gd name="T9" fmla="*/ 2147483647 h 432"/>
              <a:gd name="T10" fmla="*/ 2147483647 w 284"/>
              <a:gd name="T11" fmla="*/ 2147483647 h 432"/>
              <a:gd name="T12" fmla="*/ 2147483647 w 284"/>
              <a:gd name="T13" fmla="*/ 0 h 432"/>
              <a:gd name="T14" fmla="*/ 2147483647 w 284"/>
              <a:gd name="T15" fmla="*/ 2147483647 h 432"/>
              <a:gd name="T16" fmla="*/ 2147483647 w 284"/>
              <a:gd name="T17" fmla="*/ 2147483647 h 432"/>
              <a:gd name="T18" fmla="*/ 2147483647 w 284"/>
              <a:gd name="T19" fmla="*/ 2147483647 h 432"/>
              <a:gd name="T20" fmla="*/ 2147483647 w 284"/>
              <a:gd name="T21" fmla="*/ 2147483647 h 432"/>
              <a:gd name="T22" fmla="*/ 2147483647 w 284"/>
              <a:gd name="T23" fmla="*/ 2147483647 h 432"/>
              <a:gd name="T24" fmla="*/ 2147483647 w 284"/>
              <a:gd name="T25" fmla="*/ 2147483647 h 432"/>
              <a:gd name="T26" fmla="*/ 2147483647 w 284"/>
              <a:gd name="T27" fmla="*/ 2147483647 h 432"/>
              <a:gd name="T28" fmla="*/ 2147483647 w 284"/>
              <a:gd name="T29" fmla="*/ 2147483647 h 432"/>
              <a:gd name="T30" fmla="*/ 2147483647 w 284"/>
              <a:gd name="T31" fmla="*/ 2147483647 h 432"/>
              <a:gd name="T32" fmla="*/ 2147483647 w 284"/>
              <a:gd name="T33" fmla="*/ 2147483647 h 432"/>
              <a:gd name="T34" fmla="*/ 2147483647 w 284"/>
              <a:gd name="T35" fmla="*/ 2147483647 h 432"/>
              <a:gd name="T36" fmla="*/ 2147483647 w 284"/>
              <a:gd name="T37" fmla="*/ 2147483647 h 432"/>
              <a:gd name="T38" fmla="*/ 2147483647 w 284"/>
              <a:gd name="T39" fmla="*/ 2147483647 h 432"/>
              <a:gd name="T40" fmla="*/ 2147483647 w 284"/>
              <a:gd name="T41" fmla="*/ 2147483647 h 432"/>
              <a:gd name="T42" fmla="*/ 2147483647 w 284"/>
              <a:gd name="T43" fmla="*/ 2147483647 h 432"/>
              <a:gd name="T44" fmla="*/ 2147483647 w 284"/>
              <a:gd name="T45" fmla="*/ 2147483647 h 432"/>
              <a:gd name="T46" fmla="*/ 2147483647 w 284"/>
              <a:gd name="T47" fmla="*/ 2147483647 h 432"/>
              <a:gd name="T48" fmla="*/ 2147483647 w 284"/>
              <a:gd name="T49" fmla="*/ 2147483647 h 432"/>
              <a:gd name="T50" fmla="*/ 2147483647 w 284"/>
              <a:gd name="T51" fmla="*/ 2147483647 h 432"/>
              <a:gd name="T52" fmla="*/ 2147483647 w 284"/>
              <a:gd name="T53" fmla="*/ 2147483647 h 432"/>
              <a:gd name="T54" fmla="*/ 2147483647 w 284"/>
              <a:gd name="T55" fmla="*/ 2147483647 h 432"/>
              <a:gd name="T56" fmla="*/ 2147483647 w 284"/>
              <a:gd name="T57" fmla="*/ 2147483647 h 432"/>
              <a:gd name="T58" fmla="*/ 2147483647 w 284"/>
              <a:gd name="T59" fmla="*/ 2147483647 h 432"/>
              <a:gd name="T60" fmla="*/ 2147483647 w 284"/>
              <a:gd name="T61" fmla="*/ 2147483647 h 432"/>
              <a:gd name="T62" fmla="*/ 2147483647 w 284"/>
              <a:gd name="T63" fmla="*/ 2147483647 h 432"/>
              <a:gd name="T64" fmla="*/ 2147483647 w 284"/>
              <a:gd name="T65" fmla="*/ 2147483647 h 432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284"/>
              <a:gd name="T100" fmla="*/ 0 h 432"/>
              <a:gd name="T101" fmla="*/ 284 w 284"/>
              <a:gd name="T102" fmla="*/ 432 h 432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284" h="432">
                <a:moveTo>
                  <a:pt x="284" y="99"/>
                </a:moveTo>
                <a:cubicBezTo>
                  <a:pt x="273" y="95"/>
                  <a:pt x="270" y="88"/>
                  <a:pt x="260" y="81"/>
                </a:cubicBezTo>
                <a:cubicBezTo>
                  <a:pt x="250" y="66"/>
                  <a:pt x="257" y="74"/>
                  <a:pt x="236" y="60"/>
                </a:cubicBezTo>
                <a:cubicBezTo>
                  <a:pt x="225" y="52"/>
                  <a:pt x="225" y="42"/>
                  <a:pt x="218" y="33"/>
                </a:cubicBezTo>
                <a:cubicBezTo>
                  <a:pt x="212" y="25"/>
                  <a:pt x="208" y="28"/>
                  <a:pt x="200" y="24"/>
                </a:cubicBezTo>
                <a:cubicBezTo>
                  <a:pt x="191" y="19"/>
                  <a:pt x="183" y="9"/>
                  <a:pt x="173" y="6"/>
                </a:cubicBezTo>
                <a:cubicBezTo>
                  <a:pt x="167" y="4"/>
                  <a:pt x="155" y="0"/>
                  <a:pt x="155" y="0"/>
                </a:cubicBezTo>
                <a:cubicBezTo>
                  <a:pt x="139" y="5"/>
                  <a:pt x="128" y="23"/>
                  <a:pt x="113" y="33"/>
                </a:cubicBezTo>
                <a:cubicBezTo>
                  <a:pt x="88" y="70"/>
                  <a:pt x="61" y="107"/>
                  <a:pt x="47" y="150"/>
                </a:cubicBezTo>
                <a:cubicBezTo>
                  <a:pt x="45" y="157"/>
                  <a:pt x="26" y="177"/>
                  <a:pt x="20" y="186"/>
                </a:cubicBezTo>
                <a:cubicBezTo>
                  <a:pt x="12" y="199"/>
                  <a:pt x="5" y="223"/>
                  <a:pt x="2" y="237"/>
                </a:cubicBezTo>
                <a:cubicBezTo>
                  <a:pt x="7" y="252"/>
                  <a:pt x="0" y="264"/>
                  <a:pt x="5" y="279"/>
                </a:cubicBezTo>
                <a:cubicBezTo>
                  <a:pt x="7" y="293"/>
                  <a:pt x="4" y="308"/>
                  <a:pt x="8" y="321"/>
                </a:cubicBezTo>
                <a:cubicBezTo>
                  <a:pt x="10" y="348"/>
                  <a:pt x="4" y="384"/>
                  <a:pt x="20" y="408"/>
                </a:cubicBezTo>
                <a:cubicBezTo>
                  <a:pt x="34" y="404"/>
                  <a:pt x="45" y="398"/>
                  <a:pt x="59" y="393"/>
                </a:cubicBezTo>
                <a:cubicBezTo>
                  <a:pt x="104" y="397"/>
                  <a:pt x="138" y="418"/>
                  <a:pt x="182" y="423"/>
                </a:cubicBezTo>
                <a:cubicBezTo>
                  <a:pt x="198" y="428"/>
                  <a:pt x="213" y="430"/>
                  <a:pt x="230" y="432"/>
                </a:cubicBezTo>
                <a:cubicBezTo>
                  <a:pt x="237" y="431"/>
                  <a:pt x="244" y="431"/>
                  <a:pt x="251" y="429"/>
                </a:cubicBezTo>
                <a:cubicBezTo>
                  <a:pt x="257" y="428"/>
                  <a:pt x="269" y="423"/>
                  <a:pt x="269" y="423"/>
                </a:cubicBezTo>
                <a:cubicBezTo>
                  <a:pt x="275" y="405"/>
                  <a:pt x="267" y="405"/>
                  <a:pt x="251" y="408"/>
                </a:cubicBezTo>
                <a:cubicBezTo>
                  <a:pt x="236" y="403"/>
                  <a:pt x="211" y="407"/>
                  <a:pt x="197" y="405"/>
                </a:cubicBezTo>
                <a:cubicBezTo>
                  <a:pt x="178" y="403"/>
                  <a:pt x="161" y="396"/>
                  <a:pt x="143" y="390"/>
                </a:cubicBezTo>
                <a:cubicBezTo>
                  <a:pt x="130" y="386"/>
                  <a:pt x="118" y="381"/>
                  <a:pt x="107" y="375"/>
                </a:cubicBezTo>
                <a:cubicBezTo>
                  <a:pt x="101" y="371"/>
                  <a:pt x="89" y="363"/>
                  <a:pt x="89" y="363"/>
                </a:cubicBezTo>
                <a:cubicBezTo>
                  <a:pt x="81" y="340"/>
                  <a:pt x="61" y="323"/>
                  <a:pt x="53" y="300"/>
                </a:cubicBezTo>
                <a:cubicBezTo>
                  <a:pt x="61" y="276"/>
                  <a:pt x="53" y="306"/>
                  <a:pt x="53" y="282"/>
                </a:cubicBezTo>
                <a:cubicBezTo>
                  <a:pt x="53" y="253"/>
                  <a:pt x="57" y="225"/>
                  <a:pt x="65" y="198"/>
                </a:cubicBezTo>
                <a:cubicBezTo>
                  <a:pt x="68" y="186"/>
                  <a:pt x="70" y="168"/>
                  <a:pt x="80" y="159"/>
                </a:cubicBezTo>
                <a:cubicBezTo>
                  <a:pt x="99" y="142"/>
                  <a:pt x="121" y="131"/>
                  <a:pt x="143" y="120"/>
                </a:cubicBezTo>
                <a:cubicBezTo>
                  <a:pt x="172" y="106"/>
                  <a:pt x="124" y="123"/>
                  <a:pt x="170" y="108"/>
                </a:cubicBezTo>
                <a:cubicBezTo>
                  <a:pt x="173" y="107"/>
                  <a:pt x="179" y="105"/>
                  <a:pt x="179" y="105"/>
                </a:cubicBezTo>
                <a:cubicBezTo>
                  <a:pt x="199" y="109"/>
                  <a:pt x="218" y="102"/>
                  <a:pt x="239" y="99"/>
                </a:cubicBezTo>
                <a:cubicBezTo>
                  <a:pt x="257" y="105"/>
                  <a:pt x="269" y="109"/>
                  <a:pt x="284" y="99"/>
                </a:cubicBezTo>
                <a:close/>
              </a:path>
            </a:pathLst>
          </a:custGeom>
          <a:solidFill>
            <a:schemeClr val="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" name="AutoShape 8"/>
          <p:cNvSpPr>
            <a:spLocks noChangeArrowheads="1"/>
          </p:cNvSpPr>
          <p:nvPr/>
        </p:nvSpPr>
        <p:spPr bwMode="auto">
          <a:xfrm>
            <a:off x="582613" y="5072063"/>
            <a:ext cx="647700" cy="358775"/>
          </a:xfrm>
          <a:prstGeom prst="roundRect">
            <a:avLst>
              <a:gd name="adj" fmla="val 16667"/>
            </a:avLst>
          </a:prstGeom>
          <a:noFill/>
          <a:ln w="222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Book Antiqua" pitchFamily="18" charset="0"/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CE0B73-273B-4586-8859-9665B139A8ED}" type="slidenum">
              <a:rPr lang="ar-SA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296883" y="2066306"/>
            <a:ext cx="878774" cy="62939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61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761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76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761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761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3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5" grpId="2" animBg="1"/>
      <p:bldP spid="16" grpId="0" animBg="1"/>
      <p:bldP spid="16" grpId="1" animBg="1"/>
      <p:bldP spid="18" grpId="0" animBg="1"/>
      <p:bldP spid="20" grpId="0" animBg="1"/>
      <p:bldP spid="2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9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380999" y="626425"/>
            <a:ext cx="8347365" cy="2286000"/>
          </a:xfrm>
        </p:spPr>
        <p:txBody>
          <a:bodyPr>
            <a:normAutofit/>
          </a:bodyPr>
          <a:lstStyle/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sz="2200" b="1" i="1" dirty="0"/>
              <a:t>Traversed by Central Canal.</a:t>
            </a:r>
          </a:p>
          <a:p>
            <a:pPr marL="548640" indent="-41148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sz="2200" b="1" i="1" dirty="0" smtClean="0"/>
              <a:t>Larger size </a:t>
            </a:r>
            <a:r>
              <a:rPr lang="en-US" sz="2200" b="1" i="1" dirty="0" err="1" smtClean="0">
                <a:solidFill>
                  <a:srgbClr val="0000CC"/>
                </a:solidFill>
              </a:rPr>
              <a:t>Gracile</a:t>
            </a:r>
            <a:r>
              <a:rPr lang="en-US" sz="2200" b="1" i="1" dirty="0" smtClean="0">
                <a:solidFill>
                  <a:srgbClr val="0000CC"/>
                </a:solidFill>
              </a:rPr>
              <a:t> &amp; </a:t>
            </a:r>
            <a:r>
              <a:rPr lang="en-US" sz="2200" b="1" i="1" dirty="0" err="1" smtClean="0">
                <a:solidFill>
                  <a:srgbClr val="0000CC"/>
                </a:solidFill>
              </a:rPr>
              <a:t>Cuneate</a:t>
            </a:r>
            <a:r>
              <a:rPr lang="en-US" sz="2200" b="1" i="1" dirty="0" smtClean="0">
                <a:solidFill>
                  <a:srgbClr val="0000CC"/>
                </a:solidFill>
              </a:rPr>
              <a:t> nuclei, concerned with proprioceptive deep sensations of the body</a:t>
            </a:r>
            <a:endParaRPr lang="en-US" sz="2200" b="1" i="1" dirty="0" smtClean="0"/>
          </a:p>
          <a:p>
            <a:pPr marL="548640" indent="-41148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sz="2200" b="1" i="1" dirty="0" smtClean="0"/>
              <a:t>Axons of </a:t>
            </a:r>
            <a:r>
              <a:rPr lang="en-US" sz="2200" b="1" i="1" dirty="0" err="1" smtClean="0"/>
              <a:t>Gracile</a:t>
            </a:r>
            <a:r>
              <a:rPr lang="en-US" sz="2200" b="1" i="1" dirty="0" smtClean="0"/>
              <a:t> &amp; </a:t>
            </a:r>
            <a:r>
              <a:rPr lang="en-US" sz="2200" b="1" i="1" dirty="0" err="1" smtClean="0"/>
              <a:t>Cuneate</a:t>
            </a:r>
            <a:r>
              <a:rPr lang="en-US" sz="2200" b="1" i="1" dirty="0" smtClean="0"/>
              <a:t> nuclei  form the </a:t>
            </a:r>
            <a:r>
              <a:rPr lang="en-US" sz="2200" b="1" i="1" dirty="0" smtClean="0">
                <a:solidFill>
                  <a:srgbClr val="C00000"/>
                </a:solidFill>
              </a:rPr>
              <a:t>internal </a:t>
            </a:r>
            <a:r>
              <a:rPr lang="en-US" sz="2200" b="1" i="1" dirty="0" err="1" smtClean="0">
                <a:solidFill>
                  <a:srgbClr val="C00000"/>
                </a:solidFill>
              </a:rPr>
              <a:t>arcuate</a:t>
            </a:r>
            <a:r>
              <a:rPr lang="en-US" sz="2200" b="1" i="1" dirty="0" smtClean="0">
                <a:solidFill>
                  <a:srgbClr val="C00000"/>
                </a:solidFill>
              </a:rPr>
              <a:t> fibers </a:t>
            </a:r>
            <a:r>
              <a:rPr lang="en-US" sz="2200" b="1" i="1" dirty="0" smtClean="0">
                <a:solidFill>
                  <a:srgbClr val="0000FF"/>
                </a:solidFill>
              </a:rPr>
              <a:t>Sensory </a:t>
            </a:r>
            <a:r>
              <a:rPr lang="en-US" sz="2200" b="1" i="1" dirty="0" err="1" smtClean="0">
                <a:solidFill>
                  <a:srgbClr val="0000FF"/>
                </a:solidFill>
              </a:rPr>
              <a:t>Decussation</a:t>
            </a:r>
            <a:r>
              <a:rPr lang="en-US" sz="2200" b="1" i="1" dirty="0" smtClean="0">
                <a:solidFill>
                  <a:srgbClr val="0000FF"/>
                </a:solidFill>
              </a:rPr>
              <a:t>.</a:t>
            </a:r>
            <a:endParaRPr lang="en-US" sz="2200" b="1" i="1" dirty="0" smtClean="0">
              <a:solidFill>
                <a:srgbClr val="C00000"/>
              </a:solidFill>
            </a:endParaRPr>
          </a:p>
          <a:p>
            <a:pPr marL="548640" indent="-41148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sz="2200" b="1" i="1" dirty="0" smtClean="0">
                <a:solidFill>
                  <a:srgbClr val="B60AAA"/>
                </a:solidFill>
              </a:rPr>
              <a:t>Pyramids</a:t>
            </a:r>
            <a:r>
              <a:rPr lang="en-US" sz="2200" b="1" i="1" dirty="0" smtClean="0">
                <a:solidFill>
                  <a:srgbClr val="C00000"/>
                </a:solidFill>
              </a:rPr>
              <a:t> </a:t>
            </a:r>
            <a:r>
              <a:rPr lang="en-US" sz="2200" b="1" i="1" dirty="0" smtClean="0"/>
              <a:t>are prominent ventrally</a:t>
            </a:r>
            <a:r>
              <a:rPr lang="en-US" sz="2400" b="1" i="1" dirty="0" smtClean="0"/>
              <a:t>.</a:t>
            </a:r>
            <a:endParaRPr lang="en-US" sz="2400" b="1" dirty="0" smtClean="0">
              <a:solidFill>
                <a:srgbClr val="C00000"/>
              </a:solidFill>
            </a:endParaRPr>
          </a:p>
          <a:p>
            <a:pPr marL="548640" indent="-41148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endParaRPr lang="en-US" sz="2400" b="1" dirty="0" smtClean="0">
              <a:solidFill>
                <a:srgbClr val="C00000"/>
              </a:solidFill>
            </a:endParaRP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endParaRPr lang="en-US" sz="2400" b="1" i="1" dirty="0">
              <a:solidFill>
                <a:srgbClr val="C00000"/>
              </a:solidFill>
            </a:endParaRPr>
          </a:p>
        </p:txBody>
      </p:sp>
      <p:sp>
        <p:nvSpPr>
          <p:cNvPr id="193542" name="WordArt 6"/>
          <p:cNvSpPr>
            <a:spLocks noChangeArrowheads="1" noChangeShapeType="1" noTextEdit="1"/>
          </p:cNvSpPr>
          <p:nvPr/>
        </p:nvSpPr>
        <p:spPr bwMode="auto">
          <a:xfrm>
            <a:off x="5181600" y="0"/>
            <a:ext cx="3724275" cy="5810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4000" b="1" i="1" kern="10">
              <a:ln w="9525">
                <a:solidFill>
                  <a:srgbClr val="00FF00"/>
                </a:solidFill>
                <a:round/>
                <a:headEnd/>
                <a:tailEnd/>
              </a:ln>
              <a:solidFill>
                <a:srgbClr val="00B05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6" name="Picture 4" descr="Untitled-2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1275" y="2736850"/>
            <a:ext cx="4824413" cy="412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5" descr="Untitled-2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9550" y="3130550"/>
            <a:ext cx="3424238" cy="327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AutoShape 8"/>
          <p:cNvSpPr>
            <a:spLocks noChangeArrowheads="1"/>
          </p:cNvSpPr>
          <p:nvPr/>
        </p:nvSpPr>
        <p:spPr bwMode="auto">
          <a:xfrm>
            <a:off x="4716463" y="5712400"/>
            <a:ext cx="647700" cy="287338"/>
          </a:xfrm>
          <a:prstGeom prst="roundRect">
            <a:avLst>
              <a:gd name="adj" fmla="val 16667"/>
            </a:avLst>
          </a:prstGeom>
          <a:noFill/>
          <a:ln w="222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Book Antiqua" pitchFamily="18" charset="0"/>
            </a:endParaRPr>
          </a:p>
        </p:txBody>
      </p:sp>
      <p:sp>
        <p:nvSpPr>
          <p:cNvPr id="9" name="Freeform 9"/>
          <p:cNvSpPr>
            <a:spLocks/>
          </p:cNvSpPr>
          <p:nvPr/>
        </p:nvSpPr>
        <p:spPr bwMode="auto">
          <a:xfrm>
            <a:off x="6051550" y="5319713"/>
            <a:ext cx="971550" cy="819150"/>
          </a:xfrm>
          <a:custGeom>
            <a:avLst/>
            <a:gdLst>
              <a:gd name="T0" fmla="*/ 2147483647 w 612"/>
              <a:gd name="T1" fmla="*/ 2147483647 h 505"/>
              <a:gd name="T2" fmla="*/ 2147483647 w 612"/>
              <a:gd name="T3" fmla="*/ 2147483647 h 505"/>
              <a:gd name="T4" fmla="*/ 2147483647 w 612"/>
              <a:gd name="T5" fmla="*/ 2147483647 h 505"/>
              <a:gd name="T6" fmla="*/ 2147483647 w 612"/>
              <a:gd name="T7" fmla="*/ 0 h 505"/>
              <a:gd name="T8" fmla="*/ 2147483647 w 612"/>
              <a:gd name="T9" fmla="*/ 2147483647 h 505"/>
              <a:gd name="T10" fmla="*/ 2147483647 w 612"/>
              <a:gd name="T11" fmla="*/ 2147483647 h 505"/>
              <a:gd name="T12" fmla="*/ 2147483647 w 612"/>
              <a:gd name="T13" fmla="*/ 2147483647 h 505"/>
              <a:gd name="T14" fmla="*/ 2147483647 w 612"/>
              <a:gd name="T15" fmla="*/ 2147483647 h 505"/>
              <a:gd name="T16" fmla="*/ 2147483647 w 612"/>
              <a:gd name="T17" fmla="*/ 2147483647 h 505"/>
              <a:gd name="T18" fmla="*/ 2147483647 w 612"/>
              <a:gd name="T19" fmla="*/ 2147483647 h 505"/>
              <a:gd name="T20" fmla="*/ 0 w 612"/>
              <a:gd name="T21" fmla="*/ 2147483647 h 505"/>
              <a:gd name="T22" fmla="*/ 2147483647 w 612"/>
              <a:gd name="T23" fmla="*/ 2147483647 h 505"/>
              <a:gd name="T24" fmla="*/ 2147483647 w 612"/>
              <a:gd name="T25" fmla="*/ 2147483647 h 505"/>
              <a:gd name="T26" fmla="*/ 2147483647 w 612"/>
              <a:gd name="T27" fmla="*/ 2147483647 h 505"/>
              <a:gd name="T28" fmla="*/ 2147483647 w 612"/>
              <a:gd name="T29" fmla="*/ 2147483647 h 505"/>
              <a:gd name="T30" fmla="*/ 2147483647 w 612"/>
              <a:gd name="T31" fmla="*/ 2147483647 h 505"/>
              <a:gd name="T32" fmla="*/ 2147483647 w 612"/>
              <a:gd name="T33" fmla="*/ 2147483647 h 505"/>
              <a:gd name="T34" fmla="*/ 2147483647 w 612"/>
              <a:gd name="T35" fmla="*/ 2147483647 h 505"/>
              <a:gd name="T36" fmla="*/ 2147483647 w 612"/>
              <a:gd name="T37" fmla="*/ 2147483647 h 505"/>
              <a:gd name="T38" fmla="*/ 2147483647 w 612"/>
              <a:gd name="T39" fmla="*/ 2147483647 h 505"/>
              <a:gd name="T40" fmla="*/ 2147483647 w 612"/>
              <a:gd name="T41" fmla="*/ 2147483647 h 505"/>
              <a:gd name="T42" fmla="*/ 2147483647 w 612"/>
              <a:gd name="T43" fmla="*/ 2147483647 h 505"/>
              <a:gd name="T44" fmla="*/ 2147483647 w 612"/>
              <a:gd name="T45" fmla="*/ 2147483647 h 505"/>
              <a:gd name="T46" fmla="*/ 2147483647 w 612"/>
              <a:gd name="T47" fmla="*/ 2147483647 h 505"/>
              <a:gd name="T48" fmla="*/ 2147483647 w 612"/>
              <a:gd name="T49" fmla="*/ 2147483647 h 505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612"/>
              <a:gd name="T76" fmla="*/ 0 h 505"/>
              <a:gd name="T77" fmla="*/ 612 w 612"/>
              <a:gd name="T78" fmla="*/ 505 h 505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612" h="505">
                <a:moveTo>
                  <a:pt x="519" y="28"/>
                </a:moveTo>
                <a:cubicBezTo>
                  <a:pt x="512" y="26"/>
                  <a:pt x="504" y="23"/>
                  <a:pt x="497" y="21"/>
                </a:cubicBezTo>
                <a:cubicBezTo>
                  <a:pt x="488" y="18"/>
                  <a:pt x="478" y="17"/>
                  <a:pt x="469" y="14"/>
                </a:cubicBezTo>
                <a:cubicBezTo>
                  <a:pt x="455" y="10"/>
                  <a:pt x="426" y="0"/>
                  <a:pt x="426" y="0"/>
                </a:cubicBezTo>
                <a:cubicBezTo>
                  <a:pt x="360" y="7"/>
                  <a:pt x="299" y="25"/>
                  <a:pt x="234" y="36"/>
                </a:cubicBezTo>
                <a:cubicBezTo>
                  <a:pt x="174" y="47"/>
                  <a:pt x="208" y="37"/>
                  <a:pt x="149" y="57"/>
                </a:cubicBezTo>
                <a:cubicBezTo>
                  <a:pt x="142" y="59"/>
                  <a:pt x="128" y="64"/>
                  <a:pt x="128" y="64"/>
                </a:cubicBezTo>
                <a:cubicBezTo>
                  <a:pt x="113" y="78"/>
                  <a:pt x="71" y="92"/>
                  <a:pt x="71" y="92"/>
                </a:cubicBezTo>
                <a:cubicBezTo>
                  <a:pt x="52" y="111"/>
                  <a:pt x="32" y="109"/>
                  <a:pt x="21" y="135"/>
                </a:cubicBezTo>
                <a:cubicBezTo>
                  <a:pt x="15" y="149"/>
                  <a:pt x="12" y="164"/>
                  <a:pt x="7" y="178"/>
                </a:cubicBezTo>
                <a:cubicBezTo>
                  <a:pt x="5" y="185"/>
                  <a:pt x="0" y="199"/>
                  <a:pt x="0" y="199"/>
                </a:cubicBezTo>
                <a:cubicBezTo>
                  <a:pt x="29" y="286"/>
                  <a:pt x="111" y="377"/>
                  <a:pt x="199" y="405"/>
                </a:cubicBezTo>
                <a:cubicBezTo>
                  <a:pt x="217" y="424"/>
                  <a:pt x="231" y="433"/>
                  <a:pt x="256" y="441"/>
                </a:cubicBezTo>
                <a:cubicBezTo>
                  <a:pt x="270" y="450"/>
                  <a:pt x="284" y="460"/>
                  <a:pt x="298" y="469"/>
                </a:cubicBezTo>
                <a:cubicBezTo>
                  <a:pt x="304" y="473"/>
                  <a:pt x="306" y="481"/>
                  <a:pt x="312" y="484"/>
                </a:cubicBezTo>
                <a:cubicBezTo>
                  <a:pt x="335" y="494"/>
                  <a:pt x="380" y="500"/>
                  <a:pt x="405" y="505"/>
                </a:cubicBezTo>
                <a:cubicBezTo>
                  <a:pt x="455" y="499"/>
                  <a:pt x="484" y="505"/>
                  <a:pt x="533" y="498"/>
                </a:cubicBezTo>
                <a:cubicBezTo>
                  <a:pt x="569" y="486"/>
                  <a:pt x="585" y="470"/>
                  <a:pt x="597" y="434"/>
                </a:cubicBezTo>
                <a:cubicBezTo>
                  <a:pt x="588" y="404"/>
                  <a:pt x="598" y="387"/>
                  <a:pt x="604" y="356"/>
                </a:cubicBezTo>
                <a:cubicBezTo>
                  <a:pt x="584" y="294"/>
                  <a:pt x="612" y="390"/>
                  <a:pt x="604" y="249"/>
                </a:cubicBezTo>
                <a:cubicBezTo>
                  <a:pt x="603" y="234"/>
                  <a:pt x="595" y="220"/>
                  <a:pt x="590" y="206"/>
                </a:cubicBezTo>
                <a:cubicBezTo>
                  <a:pt x="582" y="181"/>
                  <a:pt x="586" y="136"/>
                  <a:pt x="568" y="114"/>
                </a:cubicBezTo>
                <a:cubicBezTo>
                  <a:pt x="558" y="102"/>
                  <a:pt x="543" y="96"/>
                  <a:pt x="533" y="85"/>
                </a:cubicBezTo>
                <a:cubicBezTo>
                  <a:pt x="531" y="78"/>
                  <a:pt x="531" y="69"/>
                  <a:pt x="526" y="64"/>
                </a:cubicBezTo>
                <a:cubicBezTo>
                  <a:pt x="487" y="26"/>
                  <a:pt x="456" y="42"/>
                  <a:pt x="519" y="28"/>
                </a:cubicBezTo>
                <a:close/>
              </a:path>
            </a:pathLst>
          </a:custGeom>
          <a:solidFill>
            <a:srgbClr val="FF3399"/>
          </a:solidFill>
          <a:ln w="12700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" name="AutoShape 8"/>
          <p:cNvSpPr>
            <a:spLocks noChangeArrowheads="1"/>
          </p:cNvSpPr>
          <p:nvPr/>
        </p:nvSpPr>
        <p:spPr bwMode="auto">
          <a:xfrm>
            <a:off x="4331525" y="2826325"/>
            <a:ext cx="990600" cy="304800"/>
          </a:xfrm>
          <a:prstGeom prst="roundRect">
            <a:avLst>
              <a:gd name="adj" fmla="val 16667"/>
            </a:avLst>
          </a:prstGeom>
          <a:noFill/>
          <a:ln w="222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Book Antiqua" pitchFamily="18" charset="0"/>
            </a:endParaRPr>
          </a:p>
        </p:txBody>
      </p:sp>
      <p:sp>
        <p:nvSpPr>
          <p:cNvPr id="14" name="AutoShape 8"/>
          <p:cNvSpPr>
            <a:spLocks noChangeArrowheads="1"/>
          </p:cNvSpPr>
          <p:nvPr/>
        </p:nvSpPr>
        <p:spPr bwMode="auto">
          <a:xfrm>
            <a:off x="4267200" y="3740725"/>
            <a:ext cx="990600" cy="304800"/>
          </a:xfrm>
          <a:prstGeom prst="roundRect">
            <a:avLst>
              <a:gd name="adj" fmla="val 16667"/>
            </a:avLst>
          </a:prstGeom>
          <a:noFill/>
          <a:ln w="222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Book Antiqua" pitchFamily="18" charset="0"/>
            </a:endParaRPr>
          </a:p>
        </p:txBody>
      </p:sp>
      <p:sp>
        <p:nvSpPr>
          <p:cNvPr id="8203" name="TextBox 10"/>
          <p:cNvSpPr txBox="1">
            <a:spLocks noChangeArrowheads="1"/>
          </p:cNvSpPr>
          <p:nvPr/>
        </p:nvSpPr>
        <p:spPr bwMode="auto">
          <a:xfrm>
            <a:off x="4303713" y="4824413"/>
            <a:ext cx="1057275" cy="369887"/>
          </a:xfrm>
          <a:prstGeom prst="rect">
            <a:avLst/>
          </a:prstGeom>
          <a:noFill/>
          <a:ln w="9525">
            <a:solidFill>
              <a:srgbClr val="FF0066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5" name="5-Point Star 14"/>
          <p:cNvSpPr/>
          <p:nvPr/>
        </p:nvSpPr>
        <p:spPr>
          <a:xfrm flipV="1">
            <a:off x="6875463" y="5018088"/>
            <a:ext cx="261937" cy="182562"/>
          </a:xfrm>
          <a:prstGeom prst="star5">
            <a:avLst/>
          </a:prstGeom>
          <a:ln>
            <a:solidFill>
              <a:srgbClr val="CC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>
          <a:xfrm>
            <a:off x="6517575" y="6243638"/>
            <a:ext cx="2133600" cy="457200"/>
          </a:xfrm>
        </p:spPr>
        <p:txBody>
          <a:bodyPr/>
          <a:lstStyle/>
          <a:p>
            <a:pPr>
              <a:defRPr/>
            </a:pPr>
            <a:fld id="{5C9EE65F-C638-49B4-B069-06E8E9B48DF3}" type="slidenum">
              <a:rPr lang="ar-SA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0" y="0"/>
            <a:ext cx="91439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kern="1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cs typeface="Times New Roman"/>
              </a:rPr>
              <a:t>MID MEDULLA</a:t>
            </a:r>
          </a:p>
        </p:txBody>
      </p:sp>
      <p:sp>
        <p:nvSpPr>
          <p:cNvPr id="2" name="Rectangle 1"/>
          <p:cNvSpPr/>
          <p:nvPr/>
        </p:nvSpPr>
        <p:spPr>
          <a:xfrm>
            <a:off x="3990109" y="6448302"/>
            <a:ext cx="1520042" cy="3859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35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35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3542" grpId="0" animBg="1"/>
      <p:bldP spid="8" grpId="0" animBg="1"/>
      <p:bldP spid="9" grpId="0" animBg="1"/>
      <p:bldP spid="13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143000" y="76200"/>
            <a:ext cx="6858000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kern="10" dirty="0">
                <a:ln w="1905"/>
                <a:solidFill>
                  <a:srgbClr val="99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/>
              </a:rPr>
              <a:t>SENSORY DECUSSATION</a:t>
            </a:r>
          </a:p>
        </p:txBody>
      </p:sp>
      <p:pic>
        <p:nvPicPr>
          <p:cNvPr id="9219" name="Picture 4" descr="Untitled-27"/>
          <p:cNvPicPr>
            <a:picLocks noChangeAspect="1" noChangeArrowheads="1"/>
          </p:cNvPicPr>
          <p:nvPr/>
        </p:nvPicPr>
        <p:blipFill>
          <a:blip r:embed="rId2" cstate="print"/>
          <a:srcRect l="2994"/>
          <a:stretch>
            <a:fillRect/>
          </a:stretch>
        </p:blipFill>
        <p:spPr bwMode="auto">
          <a:xfrm>
            <a:off x="193675" y="685800"/>
            <a:ext cx="4679950" cy="412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Oval 7"/>
          <p:cNvSpPr>
            <a:spLocks noChangeArrowheads="1"/>
          </p:cNvSpPr>
          <p:nvPr/>
        </p:nvSpPr>
        <p:spPr bwMode="auto">
          <a:xfrm>
            <a:off x="481013" y="2792413"/>
            <a:ext cx="1152525" cy="430212"/>
          </a:xfrm>
          <a:prstGeom prst="ellipse">
            <a:avLst/>
          </a:prstGeom>
          <a:noFill/>
          <a:ln w="222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Book Antiqua" pitchFamily="18" charset="0"/>
            </a:endParaRPr>
          </a:p>
        </p:txBody>
      </p:sp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409575" y="4014788"/>
            <a:ext cx="1152525" cy="360362"/>
          </a:xfrm>
          <a:prstGeom prst="ellipse">
            <a:avLst/>
          </a:prstGeom>
          <a:noFill/>
          <a:ln w="222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Book Antiqua" pitchFamily="18" charset="0"/>
            </a:endParaRPr>
          </a:p>
        </p:txBody>
      </p:sp>
      <p:sp>
        <p:nvSpPr>
          <p:cNvPr id="10" name="Freeform 10"/>
          <p:cNvSpPr>
            <a:spLocks/>
          </p:cNvSpPr>
          <p:nvPr/>
        </p:nvSpPr>
        <p:spPr bwMode="auto">
          <a:xfrm>
            <a:off x="2855913" y="2525713"/>
            <a:ext cx="328612" cy="873125"/>
          </a:xfrm>
          <a:custGeom>
            <a:avLst/>
            <a:gdLst>
              <a:gd name="T0" fmla="*/ 2147483647 w 207"/>
              <a:gd name="T1" fmla="*/ 0 h 550"/>
              <a:gd name="T2" fmla="*/ 2147483647 w 207"/>
              <a:gd name="T3" fmla="*/ 2147483647 h 550"/>
              <a:gd name="T4" fmla="*/ 2147483647 w 207"/>
              <a:gd name="T5" fmla="*/ 2147483647 h 550"/>
              <a:gd name="T6" fmla="*/ 2147483647 w 207"/>
              <a:gd name="T7" fmla="*/ 2147483647 h 550"/>
              <a:gd name="T8" fmla="*/ 2147483647 w 207"/>
              <a:gd name="T9" fmla="*/ 2147483647 h 550"/>
              <a:gd name="T10" fmla="*/ 2147483647 w 207"/>
              <a:gd name="T11" fmla="*/ 2147483647 h 550"/>
              <a:gd name="T12" fmla="*/ 2147483647 w 207"/>
              <a:gd name="T13" fmla="*/ 2147483647 h 550"/>
              <a:gd name="T14" fmla="*/ 2147483647 w 207"/>
              <a:gd name="T15" fmla="*/ 2147483647 h 550"/>
              <a:gd name="T16" fmla="*/ 0 w 207"/>
              <a:gd name="T17" fmla="*/ 2147483647 h 550"/>
              <a:gd name="T18" fmla="*/ 2147483647 w 207"/>
              <a:gd name="T19" fmla="*/ 2147483647 h 550"/>
              <a:gd name="T20" fmla="*/ 2147483647 w 207"/>
              <a:gd name="T21" fmla="*/ 2147483647 h 550"/>
              <a:gd name="T22" fmla="*/ 2147483647 w 207"/>
              <a:gd name="T23" fmla="*/ 2147483647 h 550"/>
              <a:gd name="T24" fmla="*/ 2147483647 w 207"/>
              <a:gd name="T25" fmla="*/ 2147483647 h 550"/>
              <a:gd name="T26" fmla="*/ 2147483647 w 207"/>
              <a:gd name="T27" fmla="*/ 2147483647 h 550"/>
              <a:gd name="T28" fmla="*/ 2147483647 w 207"/>
              <a:gd name="T29" fmla="*/ 2147483647 h 550"/>
              <a:gd name="T30" fmla="*/ 2147483647 w 207"/>
              <a:gd name="T31" fmla="*/ 2147483647 h 550"/>
              <a:gd name="T32" fmla="*/ 2147483647 w 207"/>
              <a:gd name="T33" fmla="*/ 2147483647 h 550"/>
              <a:gd name="T34" fmla="*/ 2147483647 w 207"/>
              <a:gd name="T35" fmla="*/ 2147483647 h 550"/>
              <a:gd name="T36" fmla="*/ 2147483647 w 207"/>
              <a:gd name="T37" fmla="*/ 2147483647 h 550"/>
              <a:gd name="T38" fmla="*/ 2147483647 w 207"/>
              <a:gd name="T39" fmla="*/ 2147483647 h 550"/>
              <a:gd name="T40" fmla="*/ 2147483647 w 207"/>
              <a:gd name="T41" fmla="*/ 2147483647 h 550"/>
              <a:gd name="T42" fmla="*/ 2147483647 w 207"/>
              <a:gd name="T43" fmla="*/ 2147483647 h 550"/>
              <a:gd name="T44" fmla="*/ 2147483647 w 207"/>
              <a:gd name="T45" fmla="*/ 2147483647 h 550"/>
              <a:gd name="T46" fmla="*/ 2147483647 w 207"/>
              <a:gd name="T47" fmla="*/ 2147483647 h 550"/>
              <a:gd name="T48" fmla="*/ 2147483647 w 207"/>
              <a:gd name="T49" fmla="*/ 2147483647 h 550"/>
              <a:gd name="T50" fmla="*/ 2147483647 w 207"/>
              <a:gd name="T51" fmla="*/ 2147483647 h 550"/>
              <a:gd name="T52" fmla="*/ 2147483647 w 207"/>
              <a:gd name="T53" fmla="*/ 2147483647 h 550"/>
              <a:gd name="T54" fmla="*/ 2147483647 w 207"/>
              <a:gd name="T55" fmla="*/ 2147483647 h 550"/>
              <a:gd name="T56" fmla="*/ 2147483647 w 207"/>
              <a:gd name="T57" fmla="*/ 2147483647 h 550"/>
              <a:gd name="T58" fmla="*/ 2147483647 w 207"/>
              <a:gd name="T59" fmla="*/ 0 h 550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207"/>
              <a:gd name="T91" fmla="*/ 0 h 550"/>
              <a:gd name="T92" fmla="*/ 207 w 207"/>
              <a:gd name="T93" fmla="*/ 550 h 550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T90" t="T91" r="T92" b="T93"/>
            <a:pathLst>
              <a:path w="207" h="550">
                <a:moveTo>
                  <a:pt x="204" y="0"/>
                </a:moveTo>
                <a:cubicBezTo>
                  <a:pt x="203" y="0"/>
                  <a:pt x="183" y="4"/>
                  <a:pt x="180" y="6"/>
                </a:cubicBezTo>
                <a:cubicBezTo>
                  <a:pt x="174" y="11"/>
                  <a:pt x="170" y="27"/>
                  <a:pt x="168" y="33"/>
                </a:cubicBezTo>
                <a:cubicBezTo>
                  <a:pt x="160" y="57"/>
                  <a:pt x="149" y="80"/>
                  <a:pt x="141" y="105"/>
                </a:cubicBezTo>
                <a:cubicBezTo>
                  <a:pt x="125" y="153"/>
                  <a:pt x="97" y="199"/>
                  <a:pt x="87" y="249"/>
                </a:cubicBezTo>
                <a:cubicBezTo>
                  <a:pt x="82" y="273"/>
                  <a:pt x="66" y="342"/>
                  <a:pt x="54" y="360"/>
                </a:cubicBezTo>
                <a:cubicBezTo>
                  <a:pt x="46" y="371"/>
                  <a:pt x="43" y="383"/>
                  <a:pt x="39" y="396"/>
                </a:cubicBezTo>
                <a:cubicBezTo>
                  <a:pt x="37" y="403"/>
                  <a:pt x="31" y="408"/>
                  <a:pt x="27" y="414"/>
                </a:cubicBezTo>
                <a:cubicBezTo>
                  <a:pt x="16" y="431"/>
                  <a:pt x="7" y="457"/>
                  <a:pt x="0" y="477"/>
                </a:cubicBezTo>
                <a:cubicBezTo>
                  <a:pt x="4" y="489"/>
                  <a:pt x="15" y="484"/>
                  <a:pt x="30" y="489"/>
                </a:cubicBezTo>
                <a:cubicBezTo>
                  <a:pt x="52" y="496"/>
                  <a:pt x="76" y="496"/>
                  <a:pt x="99" y="504"/>
                </a:cubicBezTo>
                <a:cubicBezTo>
                  <a:pt x="113" y="509"/>
                  <a:pt x="122" y="513"/>
                  <a:pt x="135" y="519"/>
                </a:cubicBezTo>
                <a:cubicBezTo>
                  <a:pt x="144" y="523"/>
                  <a:pt x="162" y="528"/>
                  <a:pt x="162" y="528"/>
                </a:cubicBezTo>
                <a:cubicBezTo>
                  <a:pt x="177" y="550"/>
                  <a:pt x="161" y="529"/>
                  <a:pt x="165" y="525"/>
                </a:cubicBezTo>
                <a:cubicBezTo>
                  <a:pt x="169" y="520"/>
                  <a:pt x="183" y="519"/>
                  <a:pt x="183" y="519"/>
                </a:cubicBezTo>
                <a:cubicBezTo>
                  <a:pt x="180" y="506"/>
                  <a:pt x="183" y="499"/>
                  <a:pt x="180" y="486"/>
                </a:cubicBezTo>
                <a:cubicBezTo>
                  <a:pt x="184" y="474"/>
                  <a:pt x="179" y="468"/>
                  <a:pt x="183" y="456"/>
                </a:cubicBezTo>
                <a:cubicBezTo>
                  <a:pt x="178" y="442"/>
                  <a:pt x="186" y="430"/>
                  <a:pt x="189" y="417"/>
                </a:cubicBezTo>
                <a:cubicBezTo>
                  <a:pt x="188" y="414"/>
                  <a:pt x="186" y="411"/>
                  <a:pt x="186" y="408"/>
                </a:cubicBezTo>
                <a:cubicBezTo>
                  <a:pt x="186" y="405"/>
                  <a:pt x="189" y="402"/>
                  <a:pt x="189" y="399"/>
                </a:cubicBezTo>
                <a:cubicBezTo>
                  <a:pt x="188" y="393"/>
                  <a:pt x="183" y="381"/>
                  <a:pt x="183" y="381"/>
                </a:cubicBezTo>
                <a:cubicBezTo>
                  <a:pt x="187" y="368"/>
                  <a:pt x="184" y="353"/>
                  <a:pt x="186" y="339"/>
                </a:cubicBezTo>
                <a:cubicBezTo>
                  <a:pt x="188" y="293"/>
                  <a:pt x="193" y="249"/>
                  <a:pt x="189" y="204"/>
                </a:cubicBezTo>
                <a:cubicBezTo>
                  <a:pt x="194" y="188"/>
                  <a:pt x="197" y="172"/>
                  <a:pt x="192" y="156"/>
                </a:cubicBezTo>
                <a:cubicBezTo>
                  <a:pt x="195" y="147"/>
                  <a:pt x="189" y="129"/>
                  <a:pt x="189" y="129"/>
                </a:cubicBezTo>
                <a:cubicBezTo>
                  <a:pt x="194" y="113"/>
                  <a:pt x="198" y="98"/>
                  <a:pt x="207" y="84"/>
                </a:cubicBezTo>
                <a:cubicBezTo>
                  <a:pt x="205" y="78"/>
                  <a:pt x="203" y="72"/>
                  <a:pt x="201" y="66"/>
                </a:cubicBezTo>
                <a:cubicBezTo>
                  <a:pt x="200" y="63"/>
                  <a:pt x="198" y="57"/>
                  <a:pt x="198" y="57"/>
                </a:cubicBezTo>
                <a:cubicBezTo>
                  <a:pt x="202" y="46"/>
                  <a:pt x="197" y="41"/>
                  <a:pt x="201" y="30"/>
                </a:cubicBezTo>
                <a:cubicBezTo>
                  <a:pt x="198" y="14"/>
                  <a:pt x="190" y="9"/>
                  <a:pt x="204" y="0"/>
                </a:cubicBezTo>
                <a:close/>
              </a:path>
            </a:pathLst>
          </a:custGeom>
          <a:solidFill>
            <a:srgbClr val="33CC33"/>
          </a:solidFill>
          <a:ln w="12700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3298825" y="3621088"/>
            <a:ext cx="1882775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rgbClr val="FF3399"/>
                </a:solidFill>
              </a:rPr>
              <a:t>lemniscus</a:t>
            </a:r>
            <a:r>
              <a:rPr lang="en-US" sz="1600"/>
              <a:t> = ribbon</a:t>
            </a:r>
          </a:p>
        </p:txBody>
      </p:sp>
      <p:pic>
        <p:nvPicPr>
          <p:cNvPr id="13" name="Picture 9" descr="Untitled-3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2800" y="3200400"/>
            <a:ext cx="2430463" cy="351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5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5181600" y="762000"/>
            <a:ext cx="3962400" cy="4960938"/>
          </a:xfrm>
        </p:spPr>
        <p:txBody>
          <a:bodyPr/>
          <a:lstStyle/>
          <a:p>
            <a:pPr eaLnBrk="1" hangingPunct="1"/>
            <a:r>
              <a:rPr lang="en-US" b="1" i="1" smtClean="0"/>
              <a:t>Formed </a:t>
            </a:r>
            <a:r>
              <a:rPr lang="en-US" sz="2400" b="1" i="1" smtClean="0"/>
              <a:t>by the </a:t>
            </a:r>
            <a:r>
              <a:rPr lang="en-US" sz="2400" b="1" i="1" smtClean="0">
                <a:solidFill>
                  <a:srgbClr val="CC00CC"/>
                </a:solidFill>
              </a:rPr>
              <a:t>crossed internal arcuate fibers</a:t>
            </a:r>
            <a:endParaRPr lang="en-US" b="1" i="1" smtClean="0">
              <a:solidFill>
                <a:srgbClr val="CC00CC"/>
              </a:solidFill>
            </a:endParaRPr>
          </a:p>
          <a:p>
            <a:pPr eaLnBrk="1" hangingPunct="1"/>
            <a:r>
              <a:rPr lang="en-US" b="1" i="1" smtClean="0">
                <a:solidFill>
                  <a:srgbClr val="00B050"/>
                </a:solidFill>
              </a:rPr>
              <a:t>Medial Leminiscus:</a:t>
            </a:r>
          </a:p>
          <a:p>
            <a:pPr lvl="1" eaLnBrk="1" hangingPunct="1"/>
            <a:r>
              <a:rPr lang="en-US" b="1" i="1" smtClean="0"/>
              <a:t>Composed of the </a:t>
            </a:r>
            <a:r>
              <a:rPr lang="en-US" b="1" i="1" smtClean="0">
                <a:solidFill>
                  <a:srgbClr val="0000FF"/>
                </a:solidFill>
              </a:rPr>
              <a:t>ascending internal arcuate fibers </a:t>
            </a:r>
            <a:r>
              <a:rPr lang="en-US" b="1" i="1" smtClean="0"/>
              <a:t>after  their crossing. </a:t>
            </a:r>
          </a:p>
          <a:p>
            <a:pPr lvl="1" eaLnBrk="1" hangingPunct="1"/>
            <a:r>
              <a:rPr lang="en-US" b="1" i="1" smtClean="0"/>
              <a:t>Lies adjacent to the middle line ventral to the central canal </a:t>
            </a:r>
          </a:p>
          <a:p>
            <a:pPr lvl="1" eaLnBrk="1" hangingPunct="1"/>
            <a:r>
              <a:rPr lang="en-US" b="1" i="1" smtClean="0">
                <a:solidFill>
                  <a:srgbClr val="CC00CC"/>
                </a:solidFill>
              </a:rPr>
              <a:t>Terminates </a:t>
            </a:r>
            <a:r>
              <a:rPr lang="en-US" b="1" i="1" smtClean="0"/>
              <a:t>in </a:t>
            </a:r>
            <a:r>
              <a:rPr lang="en-US" b="1" i="1" u="sng" smtClean="0"/>
              <a:t>thalamus.</a:t>
            </a:r>
          </a:p>
        </p:txBody>
      </p:sp>
      <p:sp>
        <p:nvSpPr>
          <p:cNvPr id="12" name="Frame 11"/>
          <p:cNvSpPr/>
          <p:nvPr/>
        </p:nvSpPr>
        <p:spPr>
          <a:xfrm>
            <a:off x="188913" y="4430713"/>
            <a:ext cx="1419225" cy="346075"/>
          </a:xfrm>
          <a:prstGeom prst="fram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CE24B5-F98D-4085-9009-7600A141814F}" type="slidenum">
              <a:rPr lang="ar-SA" smtClean="0"/>
              <a:pPr>
                <a:defRPr/>
              </a:pPr>
              <a:t>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75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5081650" y="1976252"/>
            <a:ext cx="3962400" cy="4198917"/>
          </a:xfrm>
        </p:spPr>
        <p:txBody>
          <a:bodyPr/>
          <a:lstStyle/>
          <a:p>
            <a:pPr eaLnBrk="1" hangingPunct="1">
              <a:buFont typeface="Wingdings" pitchFamily="2" charset="2"/>
              <a:buChar char="q"/>
              <a:defRPr/>
            </a:pPr>
            <a:r>
              <a:rPr lang="en-US" sz="2000" b="1" dirty="0" smtClean="0">
                <a:solidFill>
                  <a:srgbClr val="CC00CC"/>
                </a:solidFill>
              </a:rPr>
              <a:t>The pyramid </a:t>
            </a:r>
            <a:r>
              <a:rPr lang="en-US" sz="2000" b="1" dirty="0" smtClean="0">
                <a:solidFill>
                  <a:srgbClr val="FF0000"/>
                </a:solidFill>
              </a:rPr>
              <a:t>is clear, with </a:t>
            </a:r>
            <a:r>
              <a:rPr lang="en-US" sz="2000" b="1" dirty="0" smtClean="0">
                <a:solidFill>
                  <a:srgbClr val="CC00CC"/>
                </a:solidFill>
              </a:rPr>
              <a:t>medial lemniscus </a:t>
            </a:r>
            <a:r>
              <a:rPr lang="en-US" sz="2000" b="1" dirty="0" smtClean="0">
                <a:solidFill>
                  <a:srgbClr val="FF0000"/>
                </a:solidFill>
              </a:rPr>
              <a:t>on either sides of middle line dorsal to the pyramid </a:t>
            </a:r>
          </a:p>
          <a:p>
            <a:pPr lvl="1" eaLnBrk="1" hangingPunct="1">
              <a:buFont typeface="Wingdings" pitchFamily="2" charset="2"/>
              <a:buChar char="q"/>
              <a:defRPr/>
            </a:pPr>
            <a:r>
              <a:rPr lang="en-US" sz="1800" b="1" dirty="0" smtClean="0">
                <a:solidFill>
                  <a:srgbClr val="CC00CC"/>
                </a:solidFill>
              </a:rPr>
              <a:t>Inferior </a:t>
            </a:r>
            <a:r>
              <a:rPr lang="en-US" sz="1800" b="1" dirty="0" err="1" smtClean="0">
                <a:solidFill>
                  <a:srgbClr val="CC00CC"/>
                </a:solidFill>
              </a:rPr>
              <a:t>Olivary</a:t>
            </a:r>
            <a:r>
              <a:rPr lang="en-US" sz="1800" b="1" dirty="0" smtClean="0">
                <a:solidFill>
                  <a:srgbClr val="CC00CC"/>
                </a:solidFill>
              </a:rPr>
              <a:t> Nucleus</a:t>
            </a:r>
            <a:endParaRPr lang="en-US" sz="1600" b="1" dirty="0" smtClean="0">
              <a:solidFill>
                <a:srgbClr val="CC00CC"/>
              </a:solidFill>
            </a:endParaRPr>
          </a:p>
          <a:p>
            <a:pPr lvl="1" eaLnBrk="1" hangingPunct="1">
              <a:defRPr/>
            </a:pPr>
            <a:r>
              <a:rPr lang="en-US" sz="2000" b="1" dirty="0" smtClean="0"/>
              <a:t> A convoluted mass of gray matter lies </a:t>
            </a:r>
            <a:r>
              <a:rPr lang="en-US" sz="2000" b="1" dirty="0" err="1" smtClean="0"/>
              <a:t>posterolateral</a:t>
            </a:r>
            <a:r>
              <a:rPr lang="en-US" sz="2000" b="1" dirty="0" smtClean="0"/>
              <a:t> to the </a:t>
            </a:r>
            <a:r>
              <a:rPr lang="en-US" sz="2000" b="1" dirty="0" smtClean="0">
                <a:solidFill>
                  <a:srgbClr val="0000FF"/>
                </a:solidFill>
              </a:rPr>
              <a:t>pyramids</a:t>
            </a:r>
            <a:r>
              <a:rPr lang="en-US" sz="2000" b="1" dirty="0" smtClean="0"/>
              <a:t> &amp; lateral to the </a:t>
            </a:r>
            <a:r>
              <a:rPr lang="en-US" sz="2000" b="1" dirty="0" smtClean="0">
                <a:solidFill>
                  <a:srgbClr val="C00000"/>
                </a:solidFill>
              </a:rPr>
              <a:t>medial </a:t>
            </a:r>
            <a:r>
              <a:rPr lang="en-US" sz="2000" b="1" dirty="0" err="1" smtClean="0">
                <a:solidFill>
                  <a:srgbClr val="C00000"/>
                </a:solidFill>
              </a:rPr>
              <a:t>leminiscus</a:t>
            </a:r>
            <a:r>
              <a:rPr lang="en-US" sz="2000" b="1" dirty="0" smtClean="0">
                <a:solidFill>
                  <a:srgbClr val="C00000"/>
                </a:solidFill>
              </a:rPr>
              <a:t>. </a:t>
            </a:r>
          </a:p>
          <a:p>
            <a:pPr lvl="1" eaLnBrk="1" hangingPunct="1">
              <a:defRPr/>
            </a:pPr>
            <a:r>
              <a:rPr lang="en-US" sz="2000" b="1" dirty="0" smtClean="0"/>
              <a:t>It is </a:t>
            </a:r>
            <a:r>
              <a:rPr lang="en-US" sz="2000" b="1" u="sng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concerned with </a:t>
            </a:r>
            <a:r>
              <a:rPr lang="en-US" sz="2000" b="1" dirty="0" smtClean="0"/>
              <a:t>the </a:t>
            </a:r>
            <a:r>
              <a:rPr lang="en-US" sz="2000" b="1" dirty="0" smtClean="0">
                <a:solidFill>
                  <a:srgbClr val="0000FF"/>
                </a:solidFill>
              </a:rPr>
              <a:t>control of movement.</a:t>
            </a:r>
            <a:endParaRPr lang="en-US" sz="2000" b="1" dirty="0" smtClean="0">
              <a:solidFill>
                <a:srgbClr val="FF0000"/>
              </a:solidFill>
            </a:endParaRPr>
          </a:p>
        </p:txBody>
      </p:sp>
      <p:pic>
        <p:nvPicPr>
          <p:cNvPr id="1024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990600"/>
            <a:ext cx="4876800" cy="2322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5" name="Oval 7"/>
          <p:cNvSpPr>
            <a:spLocks noChangeArrowheads="1"/>
          </p:cNvSpPr>
          <p:nvPr/>
        </p:nvSpPr>
        <p:spPr bwMode="auto">
          <a:xfrm>
            <a:off x="642938" y="2879725"/>
            <a:ext cx="576262" cy="215900"/>
          </a:xfrm>
          <a:prstGeom prst="ellipse">
            <a:avLst/>
          </a:prstGeom>
          <a:noFill/>
          <a:ln w="222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Book Antiqua" pitchFamily="18" charset="0"/>
            </a:endParaRPr>
          </a:p>
        </p:txBody>
      </p:sp>
      <p:sp>
        <p:nvSpPr>
          <p:cNvPr id="10246" name="Oval 8"/>
          <p:cNvSpPr>
            <a:spLocks noChangeArrowheads="1"/>
          </p:cNvSpPr>
          <p:nvPr/>
        </p:nvSpPr>
        <p:spPr bwMode="auto">
          <a:xfrm>
            <a:off x="4038600" y="2286000"/>
            <a:ext cx="1008063" cy="288925"/>
          </a:xfrm>
          <a:prstGeom prst="ellipse">
            <a:avLst/>
          </a:prstGeom>
          <a:noFill/>
          <a:ln w="222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Book Antiqua" pitchFamily="18" charset="0"/>
            </a:endParaRPr>
          </a:p>
        </p:txBody>
      </p:sp>
      <p:sp>
        <p:nvSpPr>
          <p:cNvPr id="10247" name="Oval 10"/>
          <p:cNvSpPr>
            <a:spLocks noChangeArrowheads="1"/>
          </p:cNvSpPr>
          <p:nvPr/>
        </p:nvSpPr>
        <p:spPr bwMode="auto">
          <a:xfrm>
            <a:off x="485775" y="2505075"/>
            <a:ext cx="781050" cy="285750"/>
          </a:xfrm>
          <a:prstGeom prst="ellipse">
            <a:avLst/>
          </a:prstGeom>
          <a:noFill/>
          <a:ln w="222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Book Antiqua" pitchFamily="18" charset="0"/>
            </a:endParaRPr>
          </a:p>
        </p:txBody>
      </p:sp>
      <p:sp>
        <p:nvSpPr>
          <p:cNvPr id="12" name="Oval 10"/>
          <p:cNvSpPr>
            <a:spLocks noChangeArrowheads="1"/>
          </p:cNvSpPr>
          <p:nvPr/>
        </p:nvSpPr>
        <p:spPr bwMode="auto">
          <a:xfrm>
            <a:off x="342900" y="1695450"/>
            <a:ext cx="781050" cy="285750"/>
          </a:xfrm>
          <a:prstGeom prst="ellipse">
            <a:avLst/>
          </a:prstGeom>
          <a:noFill/>
          <a:ln w="222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Book Antiqua" pitchFamily="18" charset="0"/>
            </a:endParaRPr>
          </a:p>
        </p:txBody>
      </p:sp>
      <p:pic>
        <p:nvPicPr>
          <p:cNvPr id="13" name="Picture 3" descr="Untitled-2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2250" y="3414713"/>
            <a:ext cx="4679950" cy="330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50" name="Line 11"/>
          <p:cNvSpPr>
            <a:spLocks noChangeShapeType="1"/>
          </p:cNvSpPr>
          <p:nvPr/>
        </p:nvSpPr>
        <p:spPr bwMode="auto">
          <a:xfrm flipH="1">
            <a:off x="2841625" y="3578225"/>
            <a:ext cx="342900" cy="277813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0251" name="Line 13"/>
          <p:cNvSpPr>
            <a:spLocks noChangeShapeType="1"/>
          </p:cNvSpPr>
          <p:nvPr/>
        </p:nvSpPr>
        <p:spPr bwMode="auto">
          <a:xfrm flipV="1">
            <a:off x="798513" y="5702300"/>
            <a:ext cx="431800" cy="2159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0252" name="Line 11"/>
          <p:cNvSpPr>
            <a:spLocks noChangeShapeType="1"/>
          </p:cNvSpPr>
          <p:nvPr/>
        </p:nvSpPr>
        <p:spPr bwMode="auto">
          <a:xfrm flipV="1">
            <a:off x="496888" y="4638675"/>
            <a:ext cx="431800" cy="2159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0253" name="Line 11"/>
          <p:cNvSpPr>
            <a:spLocks noChangeShapeType="1"/>
          </p:cNvSpPr>
          <p:nvPr/>
        </p:nvSpPr>
        <p:spPr bwMode="auto">
          <a:xfrm flipH="1" flipV="1">
            <a:off x="1890713" y="6246813"/>
            <a:ext cx="254000" cy="327025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0254" name="Line 11"/>
          <p:cNvSpPr>
            <a:spLocks noChangeShapeType="1"/>
          </p:cNvSpPr>
          <p:nvPr/>
        </p:nvSpPr>
        <p:spPr bwMode="auto">
          <a:xfrm flipH="1">
            <a:off x="2689225" y="5375275"/>
            <a:ext cx="447675" cy="39688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0D7388-380F-4E5C-93D5-4EA8119C14F6}" type="slidenum">
              <a:rPr lang="ar-SA" smtClean="0"/>
              <a:pPr>
                <a:defRPr/>
              </a:pPr>
              <a:t>8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-10633" y="63798"/>
            <a:ext cx="914399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kern="10" dirty="0">
                <a:ln w="1905"/>
                <a:solidFill>
                  <a:srgbClr val="99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/>
              </a:rPr>
              <a:t>ROSTRAL (open) MEDULLA</a:t>
            </a:r>
          </a:p>
        </p:txBody>
      </p:sp>
      <p:sp>
        <p:nvSpPr>
          <p:cNvPr id="3" name="Rectangle 2"/>
          <p:cNvSpPr/>
          <p:nvPr/>
        </p:nvSpPr>
        <p:spPr>
          <a:xfrm>
            <a:off x="5142017" y="1410714"/>
            <a:ext cx="400198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6525" lvl="0">
              <a:spcBef>
                <a:spcPct val="20000"/>
              </a:spcBef>
              <a:buClr>
                <a:srgbClr val="000000"/>
              </a:buClr>
              <a:buSzPct val="65000"/>
              <a:defRPr/>
            </a:pP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/>
                <a:cs typeface="+mn-cs"/>
              </a:rPr>
              <a:t>On the ventral aspect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59532" y="1600200"/>
            <a:ext cx="2927268" cy="5014356"/>
          </a:xfrm>
        </p:spPr>
        <p:txBody>
          <a:bodyPr/>
          <a:lstStyle/>
          <a:p>
            <a:pPr eaLnBrk="1" hangingPunct="1">
              <a:defRPr/>
            </a:pPr>
            <a:r>
              <a:rPr lang="en-US" sz="2000" b="1" dirty="0" smtClean="0"/>
              <a:t>Lower part of the floor of the </a:t>
            </a:r>
            <a:r>
              <a:rPr lang="en-US" sz="2000" b="1" dirty="0" smtClean="0">
                <a:solidFill>
                  <a:srgbClr val="FF0000"/>
                </a:solidFill>
              </a:rPr>
              <a:t>4</a:t>
            </a:r>
            <a:r>
              <a:rPr lang="en-US" sz="2000" b="1" baseline="30000" dirty="0" smtClean="0">
                <a:solidFill>
                  <a:srgbClr val="FF0000"/>
                </a:solidFill>
              </a:rPr>
              <a:t>th</a:t>
            </a:r>
            <a:r>
              <a:rPr lang="en-US" sz="2000" b="1" dirty="0" smtClean="0">
                <a:solidFill>
                  <a:srgbClr val="FF0000"/>
                </a:solidFill>
              </a:rPr>
              <a:t> ventricle.</a:t>
            </a:r>
          </a:p>
          <a:p>
            <a:pPr eaLnBrk="1" hangingPunct="1">
              <a:defRPr/>
            </a:pPr>
            <a:r>
              <a:rPr lang="en-US" sz="2000" b="1" dirty="0" smtClean="0">
                <a:solidFill>
                  <a:srgbClr val="CC00CC"/>
                </a:solidFill>
              </a:rPr>
              <a:t>The Inferior Cerebellar Peduncle </a:t>
            </a:r>
            <a:r>
              <a:rPr lang="en-US" sz="2000" b="1" dirty="0" smtClean="0"/>
              <a:t>is, connecting medulla </a:t>
            </a:r>
            <a:r>
              <a:rPr lang="en-US" sz="2000" b="1" dirty="0" err="1" smtClean="0"/>
              <a:t>oblangata</a:t>
            </a:r>
            <a:r>
              <a:rPr lang="en-US" sz="2000" b="1" dirty="0" smtClean="0"/>
              <a:t> with cerebellum.</a:t>
            </a:r>
          </a:p>
          <a:p>
            <a:pPr eaLnBrk="1" hangingPunct="1">
              <a:defRPr/>
            </a:pPr>
            <a:r>
              <a:rPr lang="en-US" sz="2000" b="1" dirty="0" smtClean="0"/>
              <a:t>dorsal and lateral to the inferior cerebellar peduncle lie the </a:t>
            </a:r>
            <a:r>
              <a:rPr lang="en-US" sz="2000" b="1" dirty="0" smtClean="0">
                <a:solidFill>
                  <a:srgbClr val="CC00CC"/>
                </a:solidFill>
              </a:rPr>
              <a:t>Cochlear nuclei </a:t>
            </a:r>
            <a:r>
              <a:rPr lang="en-US" sz="2000" b="1" dirty="0" smtClean="0"/>
              <a:t>(dorsal and ventral). </a:t>
            </a:r>
          </a:p>
          <a:p>
            <a:pPr eaLnBrk="1" hangingPunct="1">
              <a:defRPr/>
            </a:pPr>
            <a:endParaRPr lang="en-US" sz="2000" b="1" dirty="0" smtClean="0"/>
          </a:p>
          <a:p>
            <a:pPr>
              <a:defRPr/>
            </a:pPr>
            <a:endParaRPr lang="en-US" dirty="0"/>
          </a:p>
        </p:txBody>
      </p:sp>
      <p:pic>
        <p:nvPicPr>
          <p:cNvPr id="11268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30628" y="1553646"/>
            <a:ext cx="5614275" cy="3588369"/>
          </a:xfrm>
          <a:noFill/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56972D-0CDA-4DB9-80C6-E0051D3886B7}" type="slidenum">
              <a:rPr lang="ar-SA" smtClean="0"/>
              <a:pPr>
                <a:defRPr/>
              </a:pPr>
              <a:t>9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0" y="85064"/>
            <a:ext cx="914399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kern="10" dirty="0">
                <a:ln w="1905"/>
                <a:solidFill>
                  <a:srgbClr val="99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/>
              </a:rPr>
              <a:t>ROSTRAL (open) MEDULLA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142017" y="923827"/>
            <a:ext cx="400198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6525" lvl="0">
              <a:spcBef>
                <a:spcPct val="20000"/>
              </a:spcBef>
              <a:buClr>
                <a:srgbClr val="000000"/>
              </a:buClr>
              <a:buSzPct val="65000"/>
              <a:defRPr/>
            </a:pP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/>
                <a:cs typeface="+mn-cs"/>
              </a:rPr>
              <a:t>On the 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/>
                <a:cs typeface="+mn-cs"/>
              </a:rPr>
              <a:t>dorsal aspect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816549" y="2541181"/>
            <a:ext cx="871870" cy="26581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894518" y="2874342"/>
            <a:ext cx="871870" cy="26581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327451" y="2115879"/>
            <a:ext cx="1392865" cy="1382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2941</TotalTime>
  <Words>1651</Words>
  <Application>Microsoft Office PowerPoint</Application>
  <PresentationFormat>On-screen Show (4:3)</PresentationFormat>
  <Paragraphs>211</Paragraphs>
  <Slides>30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Apex</vt:lpstr>
      <vt:lpstr>PowerPoint Presentation</vt:lpstr>
      <vt:lpstr>OBJECTIVES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CAUDAL PART OF THE PONS</vt:lpstr>
      <vt:lpstr>CAUDAL PART OF THE PONS</vt:lpstr>
      <vt:lpstr>PowerPoint Presentation</vt:lpstr>
      <vt:lpstr>PowerPoint Presentation</vt:lpstr>
      <vt:lpstr>PowerPoint Presentation</vt:lpstr>
      <vt:lpstr>PowerPoint Presentation</vt:lpstr>
      <vt:lpstr>INFERIOR COLLICULUS LEVEL</vt:lpstr>
      <vt:lpstr>PowerPoint Presentation</vt:lpstr>
      <vt:lpstr> </vt:lpstr>
      <vt:lpstr>PowerPoint Presentation</vt:lpstr>
      <vt:lpstr> CRUS CEREBRI</vt:lpstr>
      <vt:lpstr>SUPERIOR COLLICULUS LEVEL</vt:lpstr>
      <vt:lpstr>SUPERIOR COLLICULUS LEVEL </vt:lpstr>
      <vt:lpstr>SUPERIOR COLLICULUS LEVEL</vt:lpstr>
      <vt:lpstr>RETICULAR FORMATION</vt:lpstr>
      <vt:lpstr>RETICULAR TRACTS</vt:lpstr>
      <vt:lpstr>RETICULAR NEURONES</vt:lpstr>
      <vt:lpstr>THANK YOU</vt:lpstr>
      <vt:lpstr>PowerPoint Presentation</vt:lpstr>
    </vt:vector>
  </TitlesOfParts>
  <Company>King Khalid University Hospital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VOHRA</cp:lastModifiedBy>
  <cp:revision>355</cp:revision>
  <dcterms:created xsi:type="dcterms:W3CDTF">2010-07-12T06:47:56Z</dcterms:created>
  <dcterms:modified xsi:type="dcterms:W3CDTF">2017-09-25T05:50:15Z</dcterms:modified>
</cp:coreProperties>
</file>