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3" d="100"/>
          <a:sy n="73" d="100"/>
        </p:scale>
        <p:origin x="606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adonnalilly.wordpress.com/2013/12/01/livedo-reticulari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KZn9aqqMgCFUFqGgodO6MGvg&amp;url=http://www.diseasesweb.org/neurology-2/parkinsons-disease&amp;psig=AFQjCNEMwTa7Bc3SYVZcJJehCiZgXveFoQ&amp;ust=1444030995597682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parkinsonism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50" y="3301322"/>
            <a:ext cx="6597008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Describe the pharmacological approach for treatment of </a:t>
            </a:r>
            <a:r>
              <a:rPr lang="en-US" sz="3200" dirty="0" err="1" smtClean="0">
                <a:solidFill>
                  <a:srgbClr val="FF0000"/>
                </a:solidFill>
              </a:rPr>
              <a:t>Parkisonism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58" y="4694694"/>
            <a:ext cx="6597008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Detail on the </a:t>
            </a:r>
            <a:r>
              <a:rPr lang="en-US" sz="3200" dirty="0" err="1" smtClean="0">
                <a:solidFill>
                  <a:srgbClr val="FF0000"/>
                </a:solidFill>
              </a:rPr>
              <a:t>pharmacokietic</a:t>
            </a:r>
            <a:r>
              <a:rPr lang="en-US" sz="3200" dirty="0" smtClean="0">
                <a:solidFill>
                  <a:srgbClr val="FF0000"/>
                </a:solidFill>
              </a:rPr>
              <a:t> aspects and </a:t>
            </a:r>
            <a:r>
              <a:rPr lang="en-US" sz="3200" dirty="0" err="1" smtClean="0">
                <a:solidFill>
                  <a:srgbClr val="FF0000"/>
                </a:solidFill>
              </a:rPr>
              <a:t>pharmacodynamic</a:t>
            </a:r>
            <a:r>
              <a:rPr lang="en-US" sz="3200" dirty="0" smtClean="0">
                <a:solidFill>
                  <a:srgbClr val="FF0000"/>
                </a:solidFill>
              </a:rPr>
              <a:t> effects of drugs used to treat </a:t>
            </a:r>
            <a:r>
              <a:rPr lang="en-US" sz="3200" dirty="0" err="1" smtClean="0">
                <a:solidFill>
                  <a:srgbClr val="FF0000"/>
                </a:solidFill>
              </a:rPr>
              <a:t>Parkisonism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7" y="2104221"/>
            <a:ext cx="3048000" cy="44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07" y="555789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for </a:t>
            </a:r>
            <a:r>
              <a:rPr lang="en-US" sz="2800" dirty="0" err="1">
                <a:solidFill>
                  <a:srgbClr val="FF0000"/>
                </a:solidFill>
              </a:rPr>
              <a:t>hyperprolactinemia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46" y="2586710"/>
            <a:ext cx="858520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Absorbed </a:t>
            </a:r>
            <a:r>
              <a:rPr lang="en-US" sz="2800" dirty="0">
                <a:solidFill>
                  <a:srgbClr val="FF0000"/>
                </a:solidFill>
              </a:rPr>
              <a:t>to a variable extent from the GIT ; peak plasma levels are reached within 1–2 hours after an oral dose.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409" y="1630420"/>
            <a:ext cx="878840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>
                <a:solidFill>
                  <a:srgbClr val="FF0000"/>
                </a:solidFill>
              </a:rPr>
              <a:t>agonist at the D2-receptors and a partial D1-antagonist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1091" y="37917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bromocriptine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847" y="2604260"/>
            <a:ext cx="65993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Postural hypotension, nausea, somnolence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014" y="163366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347" y="396082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Excreted </a:t>
            </a:r>
            <a:r>
              <a:rPr lang="en-US" sz="2800" dirty="0">
                <a:solidFill>
                  <a:srgbClr val="FF0000"/>
                </a:solidFill>
              </a:rPr>
              <a:t>in the bile and feces.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48" y="3933977"/>
            <a:ext cx="6100619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Confusion, hallucinations, delusions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09" y="474181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3631474"/>
            <a:ext cx="5219427" cy="304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03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182" y="2483999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Recent myocardial infarction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62992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History </a:t>
            </a:r>
            <a:r>
              <a:rPr lang="en-US" sz="2800" dirty="0">
                <a:solidFill>
                  <a:srgbClr val="FF0000"/>
                </a:solidFill>
              </a:rPr>
              <a:t>of psychotic illness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94" y="35151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181" y="471536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Best </a:t>
            </a:r>
            <a:r>
              <a:rPr lang="en-US" sz="2800" dirty="0">
                <a:solidFill>
                  <a:srgbClr val="FF0000"/>
                </a:solidFill>
              </a:rPr>
              <a:t>avoided in patients with peripheral vascular disease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81" y="333807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Active peptic ulceration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3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690" y="5421746"/>
            <a:ext cx="82203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Renal insufficiency may necessitate dosage adjustment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90" y="3422210"/>
            <a:ext cx="8220365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Rapidly </a:t>
            </a:r>
            <a:r>
              <a:rPr lang="en-US" sz="2800" dirty="0">
                <a:solidFill>
                  <a:srgbClr val="FF0000"/>
                </a:solidFill>
              </a:rPr>
              <a:t>absorbed, reaching peak plasma concentrations in approximately 2 hours, </a:t>
            </a:r>
            <a:r>
              <a:rPr lang="en-US" sz="2800" dirty="0" smtClean="0">
                <a:solidFill>
                  <a:srgbClr val="FF0000"/>
                </a:solidFill>
              </a:rPr>
              <a:t>excreted </a:t>
            </a:r>
            <a:r>
              <a:rPr lang="en-US" sz="2800" dirty="0">
                <a:solidFill>
                  <a:srgbClr val="FF0000"/>
                </a:solidFill>
              </a:rPr>
              <a:t>largely unchanged in the urine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90" y="2256741"/>
            <a:ext cx="81095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Has preferential affinity for the D3 family of receptors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6" y="780473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pramipexole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05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43" y="5838391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rgbClr val="FF0000"/>
                </a:solidFill>
              </a:rPr>
              <a:t>patients with a history of seizures or heart failure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2" y="2655726"/>
            <a:ext cx="809105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Useful in the early stages of parkinsonism or as an adjunct to levodopa therapy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42" y="1875604"/>
            <a:ext cx="429491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Modest effectiveness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448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amantadine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71" y="2624928"/>
            <a:ext cx="82018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Nausea</a:t>
            </a:r>
            <a:r>
              <a:rPr lang="en-US" sz="2800" dirty="0">
                <a:solidFill>
                  <a:srgbClr val="FF0000"/>
                </a:solidFill>
              </a:rPr>
              <a:t>, dizziness, insomnia, confusion, hallucinations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5233729"/>
            <a:ext cx="790632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t½=2-4h, most of the drug being excreted unchanged in the urine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815" y="3942820"/>
            <a:ext cx="79017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Affects </a:t>
            </a:r>
            <a:r>
              <a:rPr lang="en-US" sz="2800" dirty="0">
                <a:solidFill>
                  <a:srgbClr val="FF0000"/>
                </a:solidFill>
              </a:rPr>
              <a:t>dopamine release and </a:t>
            </a:r>
            <a:r>
              <a:rPr lang="en-US" sz="2800" dirty="0" smtClean="0">
                <a:solidFill>
                  <a:srgbClr val="FF0000"/>
                </a:solidFill>
              </a:rPr>
              <a:t>reuptake,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antagonist at muscarinic and NMDA receptors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064" y="187604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820" y="5015867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Anticholinergics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508" y="3500846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Ankle </a:t>
            </a:r>
            <a:r>
              <a:rPr lang="en-US" sz="2800" dirty="0">
                <a:solidFill>
                  <a:srgbClr val="FF0000"/>
                </a:solidFill>
              </a:rPr>
              <a:t>edema, and </a:t>
            </a:r>
            <a:r>
              <a:rPr lang="en-US" sz="2800" dirty="0" err="1">
                <a:solidFill>
                  <a:srgbClr val="FF0000"/>
                </a:solidFill>
              </a:rPr>
              <a:t>livedo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reticularis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828" y="426829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146" name="AutoShape 2" descr="نتيجة بحث الصور عن ‪livedo reticularis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نتيجة بحث الصور عن ‪livedo reticularis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belladonnalilly.files.wordpress.com/2013/12/livedo-reticulari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3920" y="2821577"/>
            <a:ext cx="3688080" cy="30287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392195" y="3122023"/>
            <a:ext cx="178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Livedo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reticularis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5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16" y="5668762"/>
            <a:ext cx="81002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Minimize </a:t>
            </a:r>
            <a:r>
              <a:rPr lang="en-US" sz="2800" dirty="0">
                <a:solidFill>
                  <a:srgbClr val="FF0000"/>
                </a:solidFill>
              </a:rPr>
              <a:t>or delay the onset of </a:t>
            </a:r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r>
              <a:rPr lang="en-US" sz="2800" dirty="0">
                <a:solidFill>
                  <a:srgbClr val="FF0000"/>
                </a:solidFill>
              </a:rPr>
              <a:t> and motor fluctuations that </a:t>
            </a:r>
            <a:r>
              <a:rPr lang="en-US" sz="2800" dirty="0" smtClean="0">
                <a:solidFill>
                  <a:srgbClr val="FF0000"/>
                </a:solidFill>
              </a:rPr>
              <a:t>accompany treatment </a:t>
            </a:r>
            <a:r>
              <a:rPr lang="en-US" sz="2800" dirty="0">
                <a:solidFill>
                  <a:srgbClr val="FF0000"/>
                </a:solidFill>
              </a:rPr>
              <a:t>with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568" y="1783410"/>
            <a:ext cx="774007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Blockade of dopamine metabolism makes more dopamine available for stimulation of its  receptors.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68" y="1136459"/>
            <a:ext cx="568959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>
                <a:solidFill>
                  <a:srgbClr val="FF0000"/>
                </a:solidFill>
              </a:rPr>
              <a:t>irreversible inhibitor of MAO-B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11" y="19476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16" y="3971109"/>
            <a:ext cx="7780844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later-stage, it is used in conjunction with </a:t>
            </a:r>
            <a:r>
              <a:rPr lang="en-US" sz="2800" dirty="0" err="1" smtClean="0">
                <a:solidFill>
                  <a:srgbClr val="FF0000"/>
                </a:solidFill>
              </a:rPr>
              <a:t>levodopa-carbidopa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</a:rPr>
              <a:t>levodopa</a:t>
            </a:r>
            <a:r>
              <a:rPr lang="en-US" sz="2800" dirty="0" smtClean="0">
                <a:solidFill>
                  <a:srgbClr val="FF0000"/>
                </a:solidFill>
              </a:rPr>
              <a:t> dosage requirements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40" y="2903386"/>
            <a:ext cx="779390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 </a:t>
            </a:r>
            <a:r>
              <a:rPr lang="en-US" sz="2800" dirty="0" err="1">
                <a:solidFill>
                  <a:srgbClr val="FF0000"/>
                </a:solidFill>
              </a:rPr>
              <a:t>monotherapy</a:t>
            </a:r>
            <a:r>
              <a:rPr lang="en-US" sz="2800" dirty="0">
                <a:solidFill>
                  <a:srgbClr val="FF0000"/>
                </a:solidFill>
              </a:rPr>
              <a:t>, may be effective in the newly diagnosed </a:t>
            </a:r>
            <a:r>
              <a:rPr lang="en-US" sz="2800" dirty="0" smtClean="0">
                <a:solidFill>
                  <a:srgbClr val="FF0000"/>
                </a:solidFill>
              </a:rPr>
              <a:t>patient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705" y="2043378"/>
            <a:ext cx="3463586" cy="3805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6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034" y="5995499"/>
            <a:ext cx="88992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Metabolized to </a:t>
            </a:r>
            <a:r>
              <a:rPr lang="en-US" sz="2800" dirty="0" err="1">
                <a:solidFill>
                  <a:srgbClr val="FF0000"/>
                </a:solidFill>
              </a:rPr>
              <a:t>desmethylselegiline</a:t>
            </a:r>
            <a:r>
              <a:rPr lang="en-US" sz="2800" dirty="0">
                <a:solidFill>
                  <a:srgbClr val="FF0000"/>
                </a:solidFill>
              </a:rPr>
              <a:t>, Which is  </a:t>
            </a:r>
            <a:r>
              <a:rPr lang="en-US" sz="2800" b="1" dirty="0" err="1">
                <a:solidFill>
                  <a:srgbClr val="FF0000"/>
                </a:solidFill>
              </a:rPr>
              <a:t>antiapoptotic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" y="1219728"/>
            <a:ext cx="7726219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0000"/>
                </a:solidFill>
              </a:rPr>
              <a:t>It slows </a:t>
            </a:r>
            <a:r>
              <a:rPr lang="en-US" sz="2800" dirty="0">
                <a:solidFill>
                  <a:srgbClr val="FF0000"/>
                </a:solidFill>
              </a:rPr>
              <a:t>the progression of the disease by </a:t>
            </a:r>
            <a:r>
              <a:rPr lang="en-US" sz="2800" dirty="0" smtClean="0">
                <a:solidFill>
                  <a:srgbClr val="FF0000"/>
                </a:solidFill>
              </a:rPr>
              <a:t>↓the </a:t>
            </a:r>
            <a:r>
              <a:rPr lang="en-US" sz="2800" dirty="0">
                <a:solidFill>
                  <a:srgbClr val="FF0000"/>
                </a:solidFill>
              </a:rPr>
              <a:t>formation of  toxic </a:t>
            </a:r>
            <a:r>
              <a:rPr lang="en-US" sz="2800" b="1" dirty="0">
                <a:solidFill>
                  <a:srgbClr val="FF0000"/>
                </a:solidFill>
              </a:rPr>
              <a:t>free radicals</a:t>
            </a:r>
            <a:r>
              <a:rPr lang="en-US" sz="2800" dirty="0">
                <a:solidFill>
                  <a:srgbClr val="FF0000"/>
                </a:solidFill>
              </a:rPr>
              <a:t> produced during the metabolism of dopamine</a:t>
            </a:r>
            <a:r>
              <a:rPr lang="en-US" sz="3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433" y="2819400"/>
            <a:ext cx="7587343" cy="30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66848" y="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3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865" y="2879503"/>
            <a:ext cx="5809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</a:t>
            </a:r>
            <a:r>
              <a:rPr lang="en-US" sz="2800" dirty="0">
                <a:solidFill>
                  <a:srgbClr val="FF0000"/>
                </a:solidFill>
              </a:rPr>
              <a:t>cause insomnia when taken later during the day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91" y="2179060"/>
            <a:ext cx="580967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At </a:t>
            </a:r>
            <a:r>
              <a:rPr lang="en-US" sz="2800" dirty="0">
                <a:solidFill>
                  <a:srgbClr val="FF0000"/>
                </a:solidFill>
              </a:rPr>
              <a:t>higher doses </a:t>
            </a:r>
            <a:r>
              <a:rPr lang="en-US" sz="2800" dirty="0" smtClean="0">
                <a:solidFill>
                  <a:srgbClr val="FF0000"/>
                </a:solidFill>
              </a:rPr>
              <a:t>may  </a:t>
            </a:r>
            <a:r>
              <a:rPr lang="en-US" sz="2800" dirty="0">
                <a:solidFill>
                  <a:srgbClr val="FF0000"/>
                </a:solidFill>
              </a:rPr>
              <a:t>inhibit MAO-A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484" y="1284636"/>
            <a:ext cx="186112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990" y="471001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4" y="559723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Should </a:t>
            </a:r>
            <a:r>
              <a:rPr lang="en-US" sz="2800" dirty="0">
                <a:solidFill>
                  <a:srgbClr val="FF0000"/>
                </a:solidFill>
              </a:rPr>
              <a:t>not be </a:t>
            </a:r>
            <a:r>
              <a:rPr lang="en-US" sz="2800" dirty="0" smtClean="0">
                <a:solidFill>
                  <a:srgbClr val="FF0000"/>
                </a:solidFill>
              </a:rPr>
              <a:t>co administered </a:t>
            </a:r>
            <a:r>
              <a:rPr lang="en-US" sz="2800" dirty="0">
                <a:solidFill>
                  <a:srgbClr val="FF0000"/>
                </a:solidFill>
              </a:rPr>
              <a:t>with TCA, </a:t>
            </a:r>
            <a:r>
              <a:rPr lang="en-US" sz="2800" dirty="0" err="1">
                <a:solidFill>
                  <a:srgbClr val="FF0000"/>
                </a:solidFill>
              </a:rPr>
              <a:t>meperidine</a:t>
            </a:r>
            <a:r>
              <a:rPr lang="en-US" sz="2800" dirty="0">
                <a:solidFill>
                  <a:srgbClr val="FF0000"/>
                </a:solidFill>
              </a:rPr>
              <a:t> or SSRIs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990" y="4014315"/>
            <a:ext cx="580967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↑the </a:t>
            </a:r>
            <a:r>
              <a:rPr lang="en-US" sz="2800" dirty="0">
                <a:solidFill>
                  <a:srgbClr val="FF0000"/>
                </a:solidFill>
              </a:rPr>
              <a:t>adverse effects of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4048" y="24701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1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357" y="3110252"/>
            <a:ext cx="74398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Modest efficacy, used </a:t>
            </a:r>
            <a:r>
              <a:rPr lang="en-US" sz="2800" i="1" dirty="0">
                <a:solidFill>
                  <a:srgbClr val="FF0000"/>
                </a:solidFill>
              </a:rPr>
              <a:t>during the early stages of the disease or as an adjunct to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35" y="1716362"/>
            <a:ext cx="85066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Efficacy is due to blockade of </a:t>
            </a:r>
            <a:r>
              <a:rPr lang="en-US" sz="2800" dirty="0">
                <a:solidFill>
                  <a:srgbClr val="FF0000"/>
                </a:solidFill>
              </a:rPr>
              <a:t>muscarinic receptors in the striatum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799" y="3312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Anticholinergic Drugs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608" y="5745798"/>
            <a:ext cx="539865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e.g. </a:t>
            </a:r>
            <a:r>
              <a:rPr lang="en-US" sz="2800" b="1" dirty="0" err="1">
                <a:solidFill>
                  <a:srgbClr val="FF0000"/>
                </a:solidFill>
              </a:rPr>
              <a:t>Benztropine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Trihexyphenidyl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419" y="4454982"/>
            <a:ext cx="674716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Anticholinergics</a:t>
            </a:r>
            <a:r>
              <a:rPr lang="en-US" sz="2800" dirty="0">
                <a:solidFill>
                  <a:srgbClr val="FF0000"/>
                </a:solidFill>
              </a:rPr>
              <a:t> can provide benefit in drug- induced parkinsonism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9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36" y="4479637"/>
            <a:ext cx="790632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Trihexyphenidyl</a:t>
            </a:r>
            <a:r>
              <a:rPr lang="en-US" sz="2800" dirty="0">
                <a:solidFill>
                  <a:srgbClr val="FF0000"/>
                </a:solidFill>
              </a:rPr>
              <a:t> may cause withdrawal symptoms in patients receiving large doses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59" y="3346845"/>
            <a:ext cx="809105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Confusion, delirium, and hallucinations may occur at higher doses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585" y="2531901"/>
            <a:ext cx="88207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Cycloplegia</a:t>
            </a:r>
            <a:r>
              <a:rPr lang="en-US" sz="2800" dirty="0">
                <a:solidFill>
                  <a:srgbClr val="FF0000"/>
                </a:solidFill>
              </a:rPr>
              <a:t>, dry mouth, urinary retention, and constipation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448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17" y="2416630"/>
            <a:ext cx="9000309" cy="30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02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454" y="7527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parkinsonism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671" y="3827167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Tremor at rest</a:t>
            </a: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Muscle rigidity</a:t>
            </a:r>
          </a:p>
          <a:p>
            <a:pPr>
              <a:buBlip>
                <a:blip r:embed="rId2"/>
              </a:buBlip>
            </a:pPr>
            <a:r>
              <a:rPr lang="en-US" sz="2800" dirty="0" err="1" smtClean="0">
                <a:solidFill>
                  <a:srgbClr val="FF0000"/>
                </a:solidFill>
              </a:rPr>
              <a:t>Hypokinesia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0000"/>
                </a:solidFill>
              </a:rPr>
              <a:t>Postural instability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671" y="210422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progressive disorder that occur mainly in the elderly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7" y="2104221"/>
            <a:ext cx="3048000" cy="44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8870" y="197030"/>
            <a:ext cx="5829300" cy="64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87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4941" y="287715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Drugs that mimic the effects of dopamine at D2&amp; D3-receptors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42" y="169620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Replacement of dopamine by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942" y="558739"/>
            <a:ext cx="619298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Approach for treatment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939" y="590389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Muscarinic acetylcholine antagonists e.g. </a:t>
            </a:r>
            <a:r>
              <a:rPr lang="en-US" sz="2800" dirty="0" err="1" smtClean="0">
                <a:solidFill>
                  <a:srgbClr val="FF0000"/>
                </a:solidFill>
              </a:rPr>
              <a:t>benzatropine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940" y="478410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Drugs that release dopamine  e.g. </a:t>
            </a:r>
            <a:r>
              <a:rPr lang="en-US" sz="2800" dirty="0" smtClean="0">
                <a:solidFill>
                  <a:srgbClr val="FF0000"/>
                </a:solidFill>
              </a:rPr>
              <a:t>amantadine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941" y="40802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MAO-B inhibitors e.g. </a:t>
            </a:r>
            <a:r>
              <a:rPr lang="en-US" sz="2800" dirty="0" err="1" smtClean="0">
                <a:solidFill>
                  <a:srgbClr val="FF0000"/>
                </a:solidFill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14" y="1346097"/>
            <a:ext cx="5119201" cy="3754972"/>
          </a:xfrm>
          <a:prstGeom prst="rect">
            <a:avLst/>
          </a:prstGeom>
        </p:spPr>
      </p:pic>
      <p:pic>
        <p:nvPicPr>
          <p:cNvPr id="12" name="Picture 4" descr="dopamine dru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155" y="1541417"/>
            <a:ext cx="5765074" cy="515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49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15" y="5107620"/>
            <a:ext cx="602211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Effective against all </a:t>
            </a:r>
            <a:r>
              <a:rPr lang="en-US" sz="2800" dirty="0">
                <a:solidFill>
                  <a:srgbClr val="FF0000"/>
                </a:solidFill>
              </a:rPr>
              <a:t>types of parkinsonism except those associated with antipsychotic drug therapy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51" y="3602649"/>
            <a:ext cx="5202449" cy="12557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Absorbed from the small </a:t>
            </a:r>
            <a:r>
              <a:rPr lang="en-US" sz="2800" dirty="0" smtClean="0">
                <a:solidFill>
                  <a:srgbClr val="FF0000"/>
                </a:solidFill>
              </a:rPr>
              <a:t>intestine &amp; crosses </a:t>
            </a:r>
            <a:r>
              <a:rPr lang="en-US" sz="2800" dirty="0" smtClean="0">
                <a:solidFill>
                  <a:srgbClr val="FF0000"/>
                </a:solidFill>
              </a:rPr>
              <a:t>BBB  </a:t>
            </a:r>
            <a:r>
              <a:rPr lang="en-US" sz="2800" dirty="0">
                <a:solidFill>
                  <a:srgbClr val="FF0000"/>
                </a:solidFill>
              </a:rPr>
              <a:t>by active transport</a:t>
            </a:r>
            <a:r>
              <a:rPr lang="en-US" sz="2800" dirty="0" smtClean="0">
                <a:solidFill>
                  <a:srgbClr val="FF0000"/>
                </a:solidFill>
              </a:rPr>
              <a:t>, t</a:t>
            </a:r>
            <a:r>
              <a:rPr lang="en-US" sz="2800" dirty="0">
                <a:solidFill>
                  <a:srgbClr val="FF0000"/>
                </a:solidFill>
              </a:rPr>
              <a:t>½=2h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015" y="1988278"/>
            <a:ext cx="533307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Combined </a:t>
            </a:r>
            <a:r>
              <a:rPr lang="en-US" sz="2800" dirty="0">
                <a:solidFill>
                  <a:srgbClr val="FF0000"/>
                </a:solidFill>
              </a:rPr>
              <a:t>with peripheral </a:t>
            </a:r>
            <a:r>
              <a:rPr lang="en-US" sz="2800" dirty="0" err="1">
                <a:solidFill>
                  <a:srgbClr val="FF0000"/>
                </a:solidFill>
              </a:rPr>
              <a:t>dopa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decarboxylase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inhibitors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carbidopa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benserazide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260" y="71923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lgerian" panose="04020705040A02060702" pitchFamily="82" charset="0"/>
              </a:rPr>
              <a:t>levodopa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10" descr="http://www.diseasesweb.org/wp-content/uploads/2013/05/Parkinson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0689" y="1527483"/>
            <a:ext cx="3499104" cy="474268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5783" y="1915206"/>
            <a:ext cx="5656217" cy="4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931" y="1528354"/>
            <a:ext cx="5556069" cy="50683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5575" y="1604418"/>
            <a:ext cx="56864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58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Motor fluctuations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018" y="4478487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Dyskinesias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019" y="3343671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on-off </a:t>
            </a:r>
            <a:r>
              <a:rPr lang="en-US" sz="2800" dirty="0">
                <a:solidFill>
                  <a:srgbClr val="FF0000"/>
                </a:solidFill>
              </a:rPr>
              <a:t>effect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20" y="2133600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wearing-off </a:t>
            </a:r>
            <a:r>
              <a:rPr lang="en-US" sz="2800" dirty="0">
                <a:solidFill>
                  <a:srgbClr val="FF0000"/>
                </a:solidFill>
              </a:rPr>
              <a:t>effect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885905"/>
            <a:ext cx="7550331" cy="4786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9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253" y="300809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Cardiac arrhythmias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253" y="213360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Orthostatic hypotension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253" y="1197551"/>
            <a:ext cx="177800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2143" y="3882588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CNS ADRs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vivid </a:t>
            </a:r>
            <a:r>
              <a:rPr lang="en-US" sz="2800" dirty="0">
                <a:solidFill>
                  <a:srgbClr val="FF0000"/>
                </a:solidFill>
              </a:rPr>
              <a:t>dreams, delusions, hallucinations, confusion and sleep disturbances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3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695" y="4179712"/>
            <a:ext cx="445338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Adrenomimetic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amines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31" y="1964313"/>
            <a:ext cx="45840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Nonselective MAO inhibitors (</a:t>
            </a:r>
            <a:r>
              <a:rPr lang="en-US" sz="2800" dirty="0" err="1">
                <a:solidFill>
                  <a:srgbClr val="FF0000"/>
                </a:solidFill>
              </a:rPr>
              <a:t>phenelzine</a:t>
            </a:r>
            <a:r>
              <a:rPr lang="en-US" sz="2800" dirty="0">
                <a:solidFill>
                  <a:srgbClr val="FF0000"/>
                </a:solidFill>
              </a:rPr>
              <a:t>, tranylcypromine)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000" y="54956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881" y="6154539"/>
            <a:ext cx="44011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Proteins </a:t>
            </a:r>
            <a:r>
              <a:rPr lang="en-US" sz="2800" dirty="0">
                <a:solidFill>
                  <a:srgbClr val="FF0000"/>
                </a:solidFill>
              </a:rPr>
              <a:t>ingested with meals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757" y="5010636"/>
            <a:ext cx="446644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Cardiac </a:t>
            </a:r>
            <a:r>
              <a:rPr lang="en-US" sz="2800" dirty="0">
                <a:solidFill>
                  <a:srgbClr val="FF0000"/>
                </a:solidFill>
              </a:rPr>
              <a:t>arrhythmias or recent cardiac infarction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657" y="1227909"/>
            <a:ext cx="6178732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5475" y="4323806"/>
            <a:ext cx="6273165" cy="230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63" y="3302481"/>
            <a:ext cx="44011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Pyridoxine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556" y="3481495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 </a:t>
            </a:r>
            <a:r>
              <a:rPr lang="en-US" sz="2800" dirty="0" err="1">
                <a:solidFill>
                  <a:srgbClr val="FF0000"/>
                </a:solidFill>
              </a:rPr>
              <a:t>monotherapy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they are </a:t>
            </a:r>
            <a:r>
              <a:rPr lang="en-US" sz="2800" dirty="0">
                <a:solidFill>
                  <a:srgbClr val="FF0000"/>
                </a:solidFill>
              </a:rPr>
              <a:t>less effective than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" y="2070359"/>
            <a:ext cx="5883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Long </a:t>
            </a:r>
            <a:r>
              <a:rPr lang="en-US" sz="2800" dirty="0">
                <a:solidFill>
                  <a:srgbClr val="FF0000"/>
                </a:solidFill>
              </a:rPr>
              <a:t>duration of action </a:t>
            </a:r>
            <a:r>
              <a:rPr lang="en-US" sz="2800" dirty="0" smtClean="0">
                <a:solidFill>
                  <a:srgbClr val="FF0000"/>
                </a:solidFill>
              </a:rPr>
              <a:t>,less </a:t>
            </a:r>
            <a:r>
              <a:rPr lang="en-US" sz="2800" dirty="0">
                <a:solidFill>
                  <a:srgbClr val="FF0000"/>
                </a:solidFill>
              </a:rPr>
              <a:t>likely to cause </a:t>
            </a:r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r>
              <a:rPr lang="en-US" sz="2800" dirty="0">
                <a:solidFill>
                  <a:srgbClr val="FF0000"/>
                </a:solidFill>
              </a:rPr>
              <a:t> than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277" y="871631"/>
            <a:ext cx="691341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Algerian" panose="04020705040A02060702" pitchFamily="82" charset="0"/>
              </a:rPr>
              <a:t>Dopamine receptor agonists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619" y="4830196"/>
            <a:ext cx="6169891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Combined with levodopa </a:t>
            </a:r>
            <a:r>
              <a:rPr lang="en-US" sz="2800" dirty="0">
                <a:solidFill>
                  <a:srgbClr val="FF0000"/>
                </a:solidFill>
              </a:rPr>
              <a:t>in advanced </a:t>
            </a:r>
            <a:r>
              <a:rPr lang="en-US" sz="2800" dirty="0" smtClean="0">
                <a:solidFill>
                  <a:srgbClr val="FF0000"/>
                </a:solidFill>
              </a:rPr>
              <a:t>stages </a:t>
            </a:r>
            <a:r>
              <a:rPr lang="en-US" sz="2800" dirty="0" smtClean="0">
                <a:solidFill>
                  <a:srgbClr val="FF0000"/>
                </a:solidFill>
              </a:rPr>
              <a:t>→clinical </a:t>
            </a:r>
            <a:r>
              <a:rPr lang="en-US" sz="2800" dirty="0">
                <a:solidFill>
                  <a:srgbClr val="FF0000"/>
                </a:solidFill>
              </a:rPr>
              <a:t>improvement </a:t>
            </a:r>
            <a:r>
              <a:rPr lang="en-US" sz="4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↓levodopa </a:t>
            </a:r>
            <a:r>
              <a:rPr lang="en-US" sz="2800" dirty="0">
                <a:solidFill>
                  <a:srgbClr val="FF0000"/>
                </a:solidFill>
              </a:rPr>
              <a:t>dosage needs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4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4582" y="4607396"/>
            <a:ext cx="389734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pramipexole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ropinirole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004" y="3201357"/>
            <a:ext cx="392083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bromocriptine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pergolide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418" y="3079141"/>
            <a:ext cx="2857732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Ergot derivatives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015" y="112776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635" y="4576619"/>
            <a:ext cx="278238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synthetics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0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2373</TotalTime>
  <Words>604</Words>
  <Application>Microsoft Office PowerPoint</Application>
  <PresentationFormat>Custom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87</cp:revision>
  <dcterms:created xsi:type="dcterms:W3CDTF">2015-09-22T14:03:28Z</dcterms:created>
  <dcterms:modified xsi:type="dcterms:W3CDTF">2017-10-25T06:12:35Z</dcterms:modified>
</cp:coreProperties>
</file>