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1" r:id="rId2"/>
    <p:sldId id="282" r:id="rId3"/>
    <p:sldId id="256" r:id="rId4"/>
    <p:sldId id="259" r:id="rId5"/>
    <p:sldId id="260" r:id="rId6"/>
    <p:sldId id="258" r:id="rId7"/>
    <p:sldId id="257" r:id="rId8"/>
    <p:sldId id="273" r:id="rId9"/>
    <p:sldId id="280" r:id="rId10"/>
    <p:sldId id="281" r:id="rId11"/>
    <p:sldId id="277" r:id="rId12"/>
    <p:sldId id="278" r:id="rId13"/>
    <p:sldId id="279" r:id="rId14"/>
    <p:sldId id="274" r:id="rId15"/>
    <p:sldId id="275" r:id="rId16"/>
    <p:sldId id="276" r:id="rId17"/>
    <p:sldId id="268" r:id="rId18"/>
    <p:sldId id="262" r:id="rId19"/>
    <p:sldId id="266" r:id="rId20"/>
    <p:sldId id="263" r:id="rId21"/>
    <p:sldId id="264" r:id="rId22"/>
    <p:sldId id="265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427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N_r2Zr5ucgCFYG9Ggod5b8CHw&amp;url=http://www.wisegeek.com/what-is-goose-flesh.htm&amp;psig=AFQjCNGstwn7lSvh9G93KA2qZuvbvsBHqA&amp;ust=144463664309692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www.google.com.eg/url?sa=i&amp;rct=j&amp;q=&amp;esrc=s&amp;source=images&amp;cd=&amp;cad=rja&amp;uact=8&amp;ved=0CAcQjRxqFQoTCLWtlNWLq8gCFUcwGgodBnIOjQ&amp;url=http://animals.nationalgeographic.com/animals/photos/lions/&amp;psig=AFQjCNFSB1rvhv4HARYFaIRX6jAZ-aCWOg&amp;ust=14441258270291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thdrawal-ease.com/wp-content/uploads/2009/05/receptors_hires.jpg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OGi4Ojs_ccCFUS6GgodNxUGqg&amp;url=http://www.spinesportshc.com/understanding-neuropathy-finding-solutions-discomforts-causes/&amp;psig=AFQjCNHAwA8NWt6iHq1im_r73GohcumOpA&amp;ust=1442571672587256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4419600"/>
            <a:ext cx="7001435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doctor administered increasing doses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MORPHINE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that resulted in Freud's death on 23 September 1939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 begged his friend and doctor, Max </a:t>
            </a:r>
            <a:r>
              <a:rPr lang="en-US" sz="2800" dirty="0" err="1" smtClean="0">
                <a:solidFill>
                  <a:srgbClr val="FF0000"/>
                </a:solidFill>
              </a:rPr>
              <a:t>Schur</a:t>
            </a:r>
            <a:r>
              <a:rPr lang="en-US" sz="2800" dirty="0" smtClean="0">
                <a:solidFill>
                  <a:srgbClr val="FF0000"/>
                </a:solidFill>
              </a:rPr>
              <a:t> to relieve him.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51054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cancer </a:t>
            </a:r>
            <a:r>
              <a:rPr lang="en-US" sz="2800" dirty="0">
                <a:solidFill>
                  <a:srgbClr val="FF0000"/>
                </a:solidFill>
              </a:rPr>
              <a:t>of the jaw was causing him increasingly severe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PAIN</a:t>
            </a:r>
            <a:r>
              <a:rPr lang="en-US" sz="2800" dirty="0" smtClean="0">
                <a:solidFill>
                  <a:srgbClr val="FF0000"/>
                </a:solidFill>
              </a:rPr>
              <a:t> and agony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Sigmund </a:t>
            </a:r>
            <a:r>
              <a:rPr lang="en-US" sz="2800" b="1" dirty="0" smtClean="0">
                <a:solidFill>
                  <a:srgbClr val="FF0000"/>
                </a:solidFill>
              </a:rPr>
              <a:t>Freud,</a:t>
            </a:r>
            <a:r>
              <a:rPr lang="en-US" sz="2800" dirty="0" smtClean="0">
                <a:solidFill>
                  <a:srgbClr val="FF0000"/>
                </a:solidFill>
              </a:rPr>
              <a:t> the </a:t>
            </a:r>
            <a:r>
              <a:rPr lang="en-US" sz="2800" dirty="0">
                <a:solidFill>
                  <a:srgbClr val="FF0000"/>
                </a:solidFill>
              </a:rPr>
              <a:t>father </a:t>
            </a:r>
            <a:r>
              <a:rPr lang="en-US" sz="2800" dirty="0" smtClean="0">
                <a:solidFill>
                  <a:srgbClr val="FF0000"/>
                </a:solidFill>
              </a:rPr>
              <a:t>of psychoanalysis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41098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1"/>
            <a:ext cx="238125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438400"/>
            <a:ext cx="58674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What effect of morphine caused the death of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 Sigmund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Freud?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04800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A CASE OF OVERDOSE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667000"/>
            <a:ext cx="38862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lgerian" pitchFamily="82" charset="0"/>
              </a:rPr>
              <a:t>Euthenasia</a:t>
            </a:r>
            <a:endParaRPr lang="en-U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6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505200"/>
            <a:ext cx="5943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 3"/>
              </a:rPr>
              <a:t>Binding to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postsynaptic receptors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opening of K channels neuronal excitability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867400" cy="142603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</a:rPr>
              <a:t>Binding to presynaptic opioid receptors coupled to </a:t>
            </a:r>
            <a:r>
              <a:rPr lang="en-US" sz="2800" b="1" dirty="0" err="1">
                <a:solidFill>
                  <a:srgbClr val="FF0000"/>
                </a:solidFill>
              </a:rPr>
              <a:t>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 AC &amp; </a:t>
            </a:r>
            <a:r>
              <a:rPr lang="en-US" sz="2800" b="1" dirty="0" err="1">
                <a:solidFill>
                  <a:srgbClr val="FF0000"/>
                </a:solidFill>
                <a:sym typeface="Wingdings 3"/>
              </a:rPr>
              <a:t>cAMP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 voltage-gated  Ca</a:t>
            </a:r>
            <a:r>
              <a:rPr lang="en-US" sz="2800" b="1" baseline="30000" dirty="0">
                <a:solidFill>
                  <a:srgbClr val="FF0000"/>
                </a:solidFill>
                <a:sym typeface="Wingdings 3"/>
              </a:rPr>
              <a:t>2+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472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60198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94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1" y="30480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Depression of cough reflexes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3622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7526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Euphoria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Analgesia [in acute &amp; chronic pain</a:t>
            </a:r>
            <a:r>
              <a:rPr lang="en-US" sz="28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228600"/>
            <a:ext cx="5943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Pharmacodynamic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581400"/>
            <a:ext cx="4800599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lang="en-US" sz="2800" dirty="0">
                <a:solidFill>
                  <a:srgbClr val="FF0000"/>
                </a:solidFill>
              </a:rPr>
              <a:t>Nausea &amp; vomiting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 CRTZ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114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Pin point pupil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86400"/>
            <a:ext cx="8476130" cy="11426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Effects on GIT:-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in tone motility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severe constipation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Contraction of gall bladder +constriction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of biliary sphincter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pressure in the </a:t>
            </a:r>
            <a:r>
              <a:rPr lang="en-US" sz="2800" dirty="0" err="1" smtClean="0">
                <a:solidFill>
                  <a:srgbClr val="FF0000"/>
                </a:solidFill>
                <a:sym typeface="Symbol" pitchFamily="18" charset="2"/>
              </a:rPr>
              <a:t>biliary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 tract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7244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Releases histamine from mast cells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14600"/>
            <a:ext cx="2286000" cy="176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6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6172200"/>
            <a:ext cx="853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Psychological dependence </a:t>
            </a:r>
            <a:r>
              <a:rPr lang="en-US" sz="2800" dirty="0">
                <a:solidFill>
                  <a:srgbClr val="FF0000"/>
                </a:solidFill>
              </a:rPr>
              <a:t>lasting for months / years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</a:t>
            </a:r>
            <a:r>
              <a:rPr lang="en-US" sz="2800" dirty="0">
                <a:solidFill>
                  <a:srgbClr val="FF0000"/>
                </a:solidFill>
              </a:rPr>
              <a:t> craving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536761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Lasting </a:t>
            </a:r>
            <a:r>
              <a:rPr lang="en-US" sz="2800" b="1" dirty="0">
                <a:solidFill>
                  <a:srgbClr val="FF0000"/>
                </a:solidFill>
              </a:rPr>
              <a:t>for a few </a:t>
            </a:r>
            <a:r>
              <a:rPr lang="en-US" sz="2800" b="1" dirty="0" smtClean="0">
                <a:solidFill>
                  <a:srgbClr val="FF0000"/>
                </a:solidFill>
              </a:rPr>
              <a:t>days(8-10 days) </a:t>
            </a:r>
            <a:r>
              <a:rPr lang="en-US" sz="2800" b="1" dirty="0">
                <a:solidFill>
                  <a:srgbClr val="FF0000"/>
                </a:solidFill>
              </a:rPr>
              <a:t>in form of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>
                <a:solidFill>
                  <a:srgbClr val="FF0000"/>
                </a:solidFill>
              </a:rPr>
              <a:t>body ache, insomnia, diarrhea, goose flesh,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124200"/>
            <a:ext cx="534240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Physical </a:t>
            </a:r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dependence</a:t>
            </a:r>
          </a:p>
          <a:p>
            <a:pPr lvl="0"/>
            <a:r>
              <a:rPr lang="en-US" sz="2800" b="1" spc="-40" dirty="0">
                <a:solidFill>
                  <a:srgbClr val="FF0000"/>
                </a:solidFill>
              </a:rPr>
              <a:t>Withdrawal manifes</a:t>
            </a:r>
            <a:r>
              <a:rPr lang="en-US" sz="2800" b="1" dirty="0">
                <a:solidFill>
                  <a:srgbClr val="FF0000"/>
                </a:solidFill>
              </a:rPr>
              <a:t>tations develops upon stoppage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5486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TOLERANCE &amp; 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4" name="Picture 5" descr="bxp27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971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" y="3581400"/>
            <a:ext cx="5410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Tolerance develops to respiratory depression, analgesia, euphoria and sedation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362200"/>
            <a:ext cx="534240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Tolerance occurs rapidly with </a:t>
            </a:r>
            <a:r>
              <a:rPr lang="en-GB" sz="2800" dirty="0" err="1" smtClean="0">
                <a:solidFill>
                  <a:srgbClr val="FF0000"/>
                </a:solidFill>
              </a:rPr>
              <a:t>opioids</a:t>
            </a:r>
            <a:r>
              <a:rPr lang="en-GB" sz="2800" dirty="0" smtClean="0">
                <a:solidFill>
                  <a:srgbClr val="FF0000"/>
                </a:solidFill>
              </a:rPr>
              <a:t> (with morphine 12–24 hours)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622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2514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TOLERANCE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9698" name="AutoShape 2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images.wisegeek.com/close-view-of-goosebump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57200"/>
            <a:ext cx="1657350" cy="1143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600" y="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5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2286000"/>
            <a:ext cx="5867400" cy="120802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It is slowly &amp; erratically absorbed </a:t>
            </a:r>
            <a:r>
              <a:rPr lang="en-US" sz="2800" dirty="0" smtClean="0">
                <a:solidFill>
                  <a:srgbClr val="FF0000"/>
                </a:solidFill>
              </a:rPr>
              <a:t>orally (bioavailability 20-40%). </a:t>
            </a:r>
            <a:endParaRPr lang="en-US" sz="2800" dirty="0">
              <a:solidFill>
                <a:srgbClr val="FF0000"/>
              </a:solidFill>
            </a:endParaRPr>
          </a:p>
          <a:p>
            <a:pPr lvl="0" indent="-34290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-Medically  </a:t>
            </a:r>
            <a:r>
              <a:rPr lang="en-US" sz="2800" dirty="0">
                <a:solidFill>
                  <a:srgbClr val="FF0000"/>
                </a:solidFill>
              </a:rPr>
              <a:t>given by </a:t>
            </a:r>
            <a:r>
              <a:rPr lang="en-US" sz="2800" dirty="0" smtClean="0">
                <a:solidFill>
                  <a:srgbClr val="FF0000"/>
                </a:solidFill>
              </a:rPr>
              <a:t>SC, IM </a:t>
            </a:r>
            <a:r>
              <a:rPr lang="en-US" sz="2800" dirty="0">
                <a:solidFill>
                  <a:srgbClr val="FF0000"/>
                </a:solidFill>
              </a:rPr>
              <a:t>or IV injection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1676400" cy="47897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t ½ is 2-3h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6858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Pharmacokinetics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724400"/>
            <a:ext cx="5638800" cy="122277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Undergoes </a:t>
            </a:r>
            <a:r>
              <a:rPr lang="en-US" sz="2800" dirty="0" err="1">
                <a:solidFill>
                  <a:srgbClr val="FF0000"/>
                </a:solidFill>
              </a:rPr>
              <a:t>enterohepatic</a:t>
            </a:r>
            <a:r>
              <a:rPr lang="en-US" sz="2800" dirty="0">
                <a:solidFill>
                  <a:srgbClr val="FF0000"/>
                </a:solidFill>
              </a:rPr>
              <a:t> recycling,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-crosses BBB</a:t>
            </a:r>
          </a:p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crosses </a:t>
            </a:r>
            <a:r>
              <a:rPr lang="en-US" sz="2800" dirty="0">
                <a:solidFill>
                  <a:srgbClr val="FF0000"/>
                </a:solidFill>
              </a:rPr>
              <a:t>placenta.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733800"/>
            <a:ext cx="4572000" cy="85087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Metabolized by conjugation with </a:t>
            </a:r>
            <a:r>
              <a:rPr lang="en-US" sz="2800" dirty="0" err="1" smtClean="0">
                <a:solidFill>
                  <a:srgbClr val="FF0000"/>
                </a:solidFill>
              </a:rPr>
              <a:t>glucuronic</a:t>
            </a:r>
            <a:r>
              <a:rPr lang="en-US" sz="2800" dirty="0" smtClean="0">
                <a:solidFill>
                  <a:srgbClr val="FF0000"/>
                </a:solidFill>
              </a:rPr>
              <a:t> acid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2286000" y="1524000"/>
            <a:ext cx="685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71600"/>
            <a:ext cx="39624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28600" y="1524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5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876800"/>
            <a:ext cx="4867835" cy="81047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Non painful </a:t>
            </a: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coditions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e.g. heart failure (to relieve distress)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4796118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Myocardial ischemia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581400"/>
            <a:ext cx="4800600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Acute pulmonary edema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447800"/>
            <a:ext cx="4728882" cy="188769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Severe 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visceral pain (not renal/biliary </a:t>
            </a:r>
            <a:r>
              <a:rPr lang="en-US" sz="2800" dirty="0" err="1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acute pancreatitis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228600"/>
            <a:ext cx="448683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Clinical 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1" y="5943600"/>
            <a:ext cx="4800599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 Narrow" pitchFamily="34" charset="0"/>
              </a:rPr>
              <a:t>Preanesthetic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 medication</a:t>
            </a:r>
            <a:endParaRPr lang="en-US" sz="2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351472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95400"/>
            <a:ext cx="34623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29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8577" y="3850594"/>
            <a:ext cx="476922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ausia,vomiting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76" y="3104535"/>
            <a:ext cx="479611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tching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002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onstipation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953" y="5450768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edation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953" y="4650681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onstricted pupil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3911887" y="3555713"/>
            <a:ext cx="43434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ntique Olive Compact" pitchFamily="34" charset="0"/>
              </a:rPr>
              <a:t>   C  r  I  n  c  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ntique Olive Co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4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45548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6544236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Elderly are </a:t>
            </a:r>
            <a:r>
              <a:rPr lang="en-US" sz="2800" dirty="0" smtClean="0">
                <a:solidFill>
                  <a:srgbClr val="FF0000"/>
                </a:solidFill>
              </a:rPr>
              <a:t>more sensitive;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>
                <a:solidFill>
                  <a:srgbClr val="FF0000"/>
                </a:solidFill>
              </a:rPr>
              <a:t>metabolism, lean </a:t>
            </a:r>
            <a:r>
              <a:rPr lang="en-US" sz="2800" dirty="0" smtClean="0">
                <a:solidFill>
                  <a:srgbClr val="FF0000"/>
                </a:solidFill>
              </a:rPr>
              <a:t>body </a:t>
            </a:r>
            <a:r>
              <a:rPr lang="en-US" sz="2800" dirty="0">
                <a:solidFill>
                  <a:srgbClr val="FF0000"/>
                </a:solidFill>
              </a:rPr>
              <a:t>mass </a:t>
            </a:r>
            <a:r>
              <a:rPr lang="en-US" sz="2800" dirty="0" smtClean="0">
                <a:solidFill>
                  <a:srgbClr val="FF0000"/>
                </a:solidFill>
              </a:rPr>
              <a:t>&amp;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 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renal function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200400"/>
            <a:ext cx="5181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Biliary</a:t>
            </a:r>
            <a:r>
              <a:rPr lang="en-US" sz="2800" dirty="0" smtClean="0">
                <a:solidFill>
                  <a:srgbClr val="FF0000"/>
                </a:solidFill>
              </a:rPr>
              <a:t> colic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51142"/>
            <a:ext cx="48006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BRONCHIAL ASTHMA or impaired pulmonary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HEAD INJURY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228600"/>
            <a:ext cx="3962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Contrindications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029200"/>
            <a:ext cx="4800600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With MAOIs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655107"/>
            <a:ext cx="8382000" cy="8284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sz="2800" dirty="0">
                <a:solidFill>
                  <a:srgbClr val="FF0000"/>
                </a:solidFill>
              </a:rPr>
              <a:t>Not given infants, neonates or during child birth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2800" dirty="0" smtClean="0">
                <a:solidFill>
                  <a:srgbClr val="FF0000"/>
                </a:solidFill>
              </a:rPr>
              <a:t>conjugating </a:t>
            </a:r>
            <a:r>
              <a:rPr lang="en-US" sz="2800" dirty="0">
                <a:solidFill>
                  <a:srgbClr val="FF0000"/>
                </a:solidFill>
              </a:rPr>
              <a:t>capacity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accumulate 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respiratory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04800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9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3733800"/>
            <a:ext cx="4796118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Used in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mild &amp; 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moderate pain, cough, diarrhea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48006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Dependence &lt; morphine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4385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codeine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2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495800"/>
            <a:ext cx="1981200" cy="231495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752600"/>
            <a:ext cx="2886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73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182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46923"/>
            <a:ext cx="479611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Can be given orally;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oral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bioavail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ability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5146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Inhibits also NE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5HT reuptake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478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potent than morphine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65994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TRAMADOL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886200"/>
            <a:ext cx="4816288" cy="17594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-Seizures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(not in epileptics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), Nausea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Dry mouth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Dizziness , Sedation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-Less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adverse  effects on respiratory 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C.V.S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590800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4800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-Mild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- moderate acute &amp; chronic visceral pain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-During  labor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4953000"/>
            <a:ext cx="5172635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Has atropine –like action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(Smooth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muscle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relaxant)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276600"/>
            <a:ext cx="6172200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constipating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depressant 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on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faetal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respiration than morphine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514600"/>
            <a:ext cx="19498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actions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effective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k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659940"/>
            <a:ext cx="4648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Pethidine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(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mepridine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)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6248400" cy="43306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Tolerance &amp; Addiction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6324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As in morphine but not in cough &amp; diarrhea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2672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No  cough  suppressant effect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257800"/>
            <a:ext cx="73152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obstetric analgesia (No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resp.)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5867400"/>
            <a:ext cx="6400800" cy="7591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biliary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(sm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. relaxant)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4958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Tremors, Convulsions, Hyperthermia, Hypotension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886200"/>
            <a:ext cx="164950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648200"/>
            <a:ext cx="7086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Preanaesthetic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 medication ( better)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5181600"/>
            <a:ext cx="62484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Blurred vision, Dry mouth, Urine retention</a:t>
            </a:r>
          </a:p>
        </p:txBody>
      </p:sp>
    </p:spTree>
    <p:extLst>
      <p:ext uri="{BB962C8B-B14F-4D97-AF65-F5344CB8AC3E}">
        <p14:creationId xmlns="" xmlns:p14="http://schemas.microsoft.com/office/powerpoint/2010/main" val="17587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4" grpId="0" animBg="1"/>
      <p:bldP spid="12" grpId="0" animBg="1"/>
      <p:bldP spid="12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35814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Detail on the mechanism of action, pharmacokinetics and </a:t>
            </a:r>
            <a:r>
              <a:rPr lang="en-TT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morphine and its synthetic derivatives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64" y="2370811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Categorize the different classes of drugs used to relieve pain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129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38800"/>
            <a:ext cx="602428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Hints on the properties and clinical uses of morphine antagonists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43000"/>
            <a:ext cx="350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4724400"/>
            <a:ext cx="4876800" cy="7442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combination with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droperidol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as NEUROLEPTANALGESIA</a:t>
            </a:r>
            <a:endParaRPr lang="en-US" sz="28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810000"/>
            <a:ext cx="5235389" cy="73353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 induce &amp; maintain anesthesia in poor-risk patients [stabilizing heart.]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819400"/>
            <a:ext cx="4648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supplement during anesthesia,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(IV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or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intrathecal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6764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m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more potent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than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pethidine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&amp; morphine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22860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Fentanyl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2743200"/>
            <a:ext cx="1524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733800"/>
            <a:ext cx="4648199" cy="12721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Respiratory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depression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(most serious) </a:t>
            </a: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CV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effects are less.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Bradycardia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may still occur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5562600"/>
            <a:ext cx="4876800" cy="105413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(transdermal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patch changed every 72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hrs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). 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1905000"/>
            <a:ext cx="3352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309562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images.nationalgeographic.com/wpf/media-live/photos/000/004/cache/asian-lion-sleeping_452_600x4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057400"/>
            <a:ext cx="3121025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85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5" grpId="0" animBg="1"/>
      <p:bldP spid="16" grpId="0" animBg="1"/>
      <p:bldP spid="16" grpId="1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6764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to treat opioid withdrawal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t½ 55 h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4114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Weaker synth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eti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553" y="430446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METHADONE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362200"/>
            <a:ext cx="7587166" cy="83612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</a:pPr>
            <a:r>
              <a:rPr lang="en-US" sz="2800" b="1" dirty="0">
                <a:solidFill>
                  <a:srgbClr val="FF0000"/>
                </a:solidFill>
                <a:latin typeface="Calibri"/>
                <a:sym typeface="Wingdings 3"/>
              </a:rPr>
              <a:t>In non addicts, it causes tolerance &amp; dependence but not as severe as that of morphine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200400"/>
            <a:ext cx="3352800" cy="2438400"/>
            <a:chOff x="870352" y="2057401"/>
            <a:chExt cx="3352800" cy="2438400"/>
          </a:xfrm>
        </p:grpSpPr>
        <p:pic>
          <p:nvPicPr>
            <p:cNvPr id="13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0352" y="20574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An ADDICT</a:t>
              </a:r>
            </a:p>
          </p:txBody>
        </p:sp>
      </p:grpSp>
      <p:pic>
        <p:nvPicPr>
          <p:cNvPr id="16" name="Picture 15" descr="Suboxone Mechanism of Action">
            <a:hlinkClick r:id="rId3" tooltip="How Suboxone Works"/>
          </p:cNvPr>
          <p:cNvPicPr>
            <a:picLocks noChangeAspect="1" noChangeArrowheads="1"/>
          </p:cNvPicPr>
          <p:nvPr/>
        </p:nvPicPr>
        <p:blipFill>
          <a:blip r:embed="rId4" cstate="print"/>
          <a:srcRect l="52243" t="11628" r="7636" b="66307"/>
          <a:stretch>
            <a:fillRect/>
          </a:stretch>
        </p:blipFill>
        <p:spPr bwMode="auto">
          <a:xfrm>
            <a:off x="4953000" y="3200400"/>
            <a:ext cx="3452388" cy="2438400"/>
          </a:xfrm>
          <a:prstGeom prst="rect">
            <a:avLst/>
          </a:prstGeom>
          <a:noFill/>
        </p:spPr>
      </p:pic>
      <p:pic>
        <p:nvPicPr>
          <p:cNvPr id="2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5" cstate="print"/>
          <a:srcRect r="3068" b="2847"/>
          <a:stretch>
            <a:fillRect/>
          </a:stretch>
        </p:blipFill>
        <p:spPr bwMode="auto">
          <a:xfrm>
            <a:off x="533400" y="3962400"/>
            <a:ext cx="7913076" cy="28956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200400"/>
            <a:ext cx="3514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00400"/>
            <a:ext cx="3495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140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0" y="488138"/>
            <a:ext cx="5257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Opioid antagonists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" y="1600200"/>
            <a:ext cx="5257800" cy="4876800"/>
            <a:chOff x="990600" y="838200"/>
            <a:chExt cx="6324600" cy="4876800"/>
          </a:xfrm>
        </p:grpSpPr>
        <p:pic>
          <p:nvPicPr>
            <p:cNvPr id="1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6324600" cy="48768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3487660" y="987085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79253" y="987085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38090" y="928095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00200"/>
            <a:ext cx="327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45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3810000"/>
            <a:ext cx="4648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Effect lasts only for 2-4 hours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593911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To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reverse the effect of analgesia on the respiration of the new born baby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Used to treat respiratory depression caused by opioid overdose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Pure opioid antagonist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25908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Naloxone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Very similar to naloxone but with longer duration of action [t½=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10h]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419600"/>
            <a:ext cx="5867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48006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Naltrexone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"/>
            <a:ext cx="2562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7338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6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24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6019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Why should we treat pain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What is pain?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6019800" cy="126650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increases sympathetic output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myocardial oxygen demand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BP, 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6019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a miserable 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limits mobility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risk for DVT/PE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Impairs the patient functional ability &amp; psychological well being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133600"/>
            <a:ext cx="60198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the most common reason patient seek medical advice</a:t>
            </a:r>
          </a:p>
        </p:txBody>
      </p:sp>
      <p:pic>
        <p:nvPicPr>
          <p:cNvPr id="13" name="Picture 4" descr="C:\Documents and Settings\ppartownavid\My Documents\My Pictures\funny pain.jpg"/>
          <p:cNvPicPr>
            <a:picLocks noChangeAspect="1" noChangeArrowheads="1"/>
          </p:cNvPicPr>
          <p:nvPr/>
        </p:nvPicPr>
        <p:blipFill>
          <a:blip r:embed="rId2" cstate="print"/>
          <a:srcRect b="16267"/>
          <a:stretch>
            <a:fillRect/>
          </a:stretch>
        </p:blipFill>
        <p:spPr bwMode="auto">
          <a:xfrm>
            <a:off x="6553200" y="20574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IN&#10;Is an unpleasant sensory and&#10;emotional experience associated with&#10;actual and potential tissue damage, or&#10;described in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648200" cy="3810000"/>
          </a:xfrm>
          <a:prstGeom prst="rect">
            <a:avLst/>
          </a:prstGeom>
          <a:noFill/>
        </p:spPr>
      </p:pic>
      <p:pic>
        <p:nvPicPr>
          <p:cNvPr id="12" name="Picture 2" descr=" “The fifth vital sign” –  American Pain Society 2003 Identifying pain as the fifth  vital sign suggests that the  asses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09800"/>
            <a:ext cx="4800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://www.spinesportshc.com/wp-content/uploads/2014/06/neuropathyfe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352800"/>
            <a:ext cx="2552700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8382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1148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WHO Pain Ladder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2971800"/>
            <a:ext cx="7848600" cy="3200400"/>
            <a:chOff x="1622425" y="3048000"/>
            <a:chExt cx="7008813" cy="26670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057131628"/>
                </p:ext>
              </p:extLst>
            </p:nvPr>
          </p:nvGraphicFramePr>
          <p:xfrm>
            <a:off x="3460770" y="3345597"/>
            <a:ext cx="2743200" cy="1981200"/>
          </p:xfrm>
          <a:graphic>
            <a:graphicData uri="http://schemas.openxmlformats.org/presentationml/2006/ole">
              <p:oleObj spid="_x0000_s1041" name="Clip" r:id="rId5" imgW="4762500" imgH="3505200" progId="">
                <p:embed/>
              </p:oleObj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2425" y="4495800"/>
              <a:ext cx="16652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Analgesia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480175" y="3048000"/>
              <a:ext cx="21510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Side-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ffects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7467600" y="3733800"/>
              <a:ext cx="0" cy="19812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514600" y="3429000"/>
              <a:ext cx="0" cy="11430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1828800"/>
            <a:ext cx="75438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Classes of 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105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Adjuvant drugs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343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Opioids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581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NSAIDs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124200"/>
            <a:ext cx="533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85800"/>
            <a:ext cx="1905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Work at site of tissue injury to prevent the formation of the </a:t>
            </a:r>
            <a:r>
              <a:rPr lang="en-US" sz="2800" dirty="0" err="1" smtClean="0">
                <a:solidFill>
                  <a:srgbClr val="FF0000"/>
                </a:solidFill>
              </a:rPr>
              <a:t>nociceptive</a:t>
            </a:r>
            <a:r>
              <a:rPr lang="en-US" sz="2800" dirty="0" smtClean="0">
                <a:solidFill>
                  <a:srgbClr val="FF0000"/>
                </a:solidFill>
              </a:rPr>
              <a:t> mediators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14800"/>
            <a:ext cx="64770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Can decrease opioid use by ~30% therefore decreasing opioid-related side effects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6477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Perpetua Titling MT" pitchFamily="18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as a </a:t>
            </a:r>
            <a:r>
              <a:rPr lang="en-US" sz="3200" dirty="0" err="1" smtClean="0">
                <a:solidFill>
                  <a:srgbClr val="FF0000"/>
                </a:solidFill>
                <a:latin typeface="Perpetua" pitchFamily="18" charset="0"/>
              </a:rPr>
              <a:t>ceilling</a:t>
            </a:r>
            <a:r>
              <a:rPr lang="en-US" sz="3200" dirty="0" smtClean="0">
                <a:solidFill>
                  <a:srgbClr val="FF0000"/>
                </a:solidFill>
                <a:latin typeface="Perpetua" pitchFamily="18" charset="0"/>
              </a:rPr>
              <a:t> effect to analgesia</a:t>
            </a:r>
            <a:endParaRPr lang="en-US" sz="3200" dirty="0">
              <a:solidFill>
                <a:srgbClr val="FF0000"/>
              </a:solidFill>
              <a:latin typeface="Perpetua Titling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6477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Perpetua" pitchFamily="18" charset="0"/>
              </a:rPr>
              <a:t>Generally the first class of drugs used for controlling pain</a:t>
            </a:r>
            <a:endParaRPr lang="en-US" sz="28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181600"/>
            <a:ext cx="647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neither cause tolerance or dependence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8382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00"/>
                </a:solidFill>
                <a:latin typeface="Algerian" pitchFamily="82" charset="0"/>
                <a:cs typeface="Times New Roman" pitchFamily="18" charset="0"/>
              </a:rPr>
              <a:t>Adjuvant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259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676400"/>
            <a:ext cx="4114800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e.g.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Anxiolytics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Neuroleptics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Antidepressants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Antiepileptics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76800"/>
            <a:ext cx="5029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May modify the perception of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pain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Remove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the concomitants of pain such as anxiety, fear,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100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Primarily indicated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for clinical conditions other than pain</a:t>
            </a:r>
            <a:endParaRPr lang="en-US" sz="28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7451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Oioids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663148"/>
            <a:ext cx="3581400" cy="4432852"/>
          </a:xfrm>
          <a:prstGeom prst="rect">
            <a:avLst/>
          </a:prstGeom>
          <a:noFill/>
          <a:ln/>
        </p:spPr>
      </p:pic>
      <p:pic>
        <p:nvPicPr>
          <p:cNvPr id="4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85800"/>
            <a:ext cx="1981200" cy="2517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5105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Opioids</a:t>
            </a:r>
            <a:r>
              <a:rPr lang="en-US" sz="2800" dirty="0" smtClean="0">
                <a:solidFill>
                  <a:srgbClr val="FF0000"/>
                </a:solidFill>
              </a:rPr>
              <a:t> refer to opiates and endogenous opioid peptides, e.g.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b-</a:t>
            </a:r>
            <a:r>
              <a:rPr lang="en-US" sz="2800" dirty="0" smtClean="0">
                <a:solidFill>
                  <a:srgbClr val="FF0000"/>
                </a:solidFill>
              </a:rPr>
              <a:t> endorphin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Opiates</a:t>
            </a:r>
            <a:r>
              <a:rPr lang="en-US" sz="2800" dirty="0">
                <a:solidFill>
                  <a:srgbClr val="FF0000"/>
                </a:solidFill>
              </a:rPr>
              <a:t> are drugs derived from </a:t>
            </a:r>
            <a:r>
              <a:rPr lang="en-US" sz="2800" dirty="0" smtClean="0">
                <a:solidFill>
                  <a:srgbClr val="FF0000"/>
                </a:solidFill>
              </a:rPr>
              <a:t>opium and </a:t>
            </a:r>
            <a:r>
              <a:rPr lang="en-US" sz="2800" dirty="0" err="1" smtClean="0">
                <a:solidFill>
                  <a:srgbClr val="FF0000"/>
                </a:solidFill>
              </a:rPr>
              <a:t>semisynthetic</a:t>
            </a:r>
            <a:r>
              <a:rPr lang="en-US" sz="2800" dirty="0" smtClean="0">
                <a:solidFill>
                  <a:srgbClr val="FF0000"/>
                </a:solidFill>
              </a:rPr>
              <a:t> and synthetic derivatives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38400"/>
            <a:ext cx="518832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natural products </a:t>
            </a:r>
            <a:r>
              <a:rPr lang="en-US" sz="2800" dirty="0" smtClean="0">
                <a:solidFill>
                  <a:srgbClr val="FF0000"/>
                </a:solidFill>
              </a:rPr>
              <a:t>include </a:t>
            </a:r>
            <a:r>
              <a:rPr lang="en-US" sz="2800" i="1" dirty="0" smtClean="0">
                <a:solidFill>
                  <a:srgbClr val="FF0000"/>
                </a:solidFill>
              </a:rPr>
              <a:t>morphine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codeine,papaverine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i="1" dirty="0" err="1">
                <a:solidFill>
                  <a:srgbClr val="FF0000"/>
                </a:solidFill>
              </a:rPr>
              <a:t>thebaine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19200"/>
            <a:ext cx="494179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Opium is derived from the </a:t>
            </a:r>
            <a:r>
              <a:rPr lang="en-US" sz="2800" dirty="0">
                <a:solidFill>
                  <a:srgbClr val="FF0000"/>
                </a:solidFill>
              </a:rPr>
              <a:t>juice of the opium poppy, </a:t>
            </a:r>
            <a:r>
              <a:rPr lang="en-US" sz="2800" i="1" dirty="0" err="1">
                <a:solidFill>
                  <a:srgbClr val="FF0000"/>
                </a:solidFill>
              </a:rPr>
              <a:t>Papaver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somniferum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4038600"/>
            <a:ext cx="457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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286000"/>
            <a:ext cx="53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1</a:t>
            </a:r>
            <a:endParaRPr lang="en-US" sz="2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47624"/>
            <a:ext cx="434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OPIOID 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RECEPTORS</a:t>
            </a:r>
            <a:endParaRPr lang="en-US" sz="3200" b="1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4724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Nociceptin</a:t>
            </a:r>
            <a:r>
              <a:rPr lang="en-US" sz="2800" b="1" dirty="0" smtClean="0">
                <a:solidFill>
                  <a:srgbClr val="FF0000"/>
                </a:solidFill>
              </a:rPr>
              <a:t> receptor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724400"/>
            <a:ext cx="130884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ORL-1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6096000"/>
            <a:ext cx="734657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All of them </a:t>
            </a:r>
            <a:r>
              <a:rPr lang="en-US" sz="2800" b="1" i="1" dirty="0" smtClean="0">
                <a:solidFill>
                  <a:srgbClr val="FF0000"/>
                </a:solidFill>
                <a:sym typeface="Symbol" pitchFamily="18" charset="2"/>
              </a:rPr>
              <a:t>are typical </a:t>
            </a:r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G-protein coupled receptors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54102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Antagonizes dopamine transport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2895600"/>
            <a:ext cx="53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endParaRPr lang="en-US" sz="2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2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6165" y="4039210"/>
            <a:ext cx="17436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Synthetic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13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Semisynthetic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1" y="2377582"/>
            <a:ext cx="14836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Natural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source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59940"/>
            <a:ext cx="541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CLASSIFICATION OF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OPOIDs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340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Pure antagonist;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Naltraxone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Mixed agonists /antagonists;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Pentazocine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429000"/>
            <a:ext cx="4191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Agonists; Morphine, Codeine,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>
                <a:solidFill>
                  <a:srgbClr val="FF0000"/>
                </a:solidFill>
              </a:rPr>
              <a:t>, Methadone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2860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</a:t>
            </a:r>
            <a:r>
              <a:rPr lang="en-US" sz="2800" b="1" dirty="0" smtClean="0">
                <a:solidFill>
                  <a:srgbClr val="FF0000"/>
                </a:solidFill>
              </a:rPr>
              <a:t>agonistic/</a:t>
            </a:r>
            <a:r>
              <a:rPr lang="en-US" sz="2800" b="1" dirty="0" err="1" smtClean="0">
                <a:solidFill>
                  <a:srgbClr val="FF0000"/>
                </a:solidFill>
              </a:rPr>
              <a:t>antag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onistic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actions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352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specificity of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action </a:t>
            </a:r>
            <a:r>
              <a:rPr lang="en-US" sz="2800" b="1" dirty="0">
                <a:solidFill>
                  <a:srgbClr val="FF0000"/>
                </a:solidFill>
              </a:rPr>
              <a:t>on receptors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4038600"/>
            <a:ext cx="30838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 smtClean="0">
                <a:solidFill>
                  <a:srgbClr val="FF0000"/>
                </a:solidFill>
              </a:rPr>
              <a:t>,  Methadone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31242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Heroin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2362200"/>
            <a:ext cx="17122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Morphine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64820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Morphine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,codeine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, heroin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→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 -receptor agonists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943600"/>
            <a:ext cx="853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Pentazocine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 agonist at k –receptors &amp; antagonist at µ-receptors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6131</TotalTime>
  <Words>1073</Words>
  <Application>Microsoft Office PowerPoint</Application>
  <PresentationFormat>On-screen Show (4:3)</PresentationFormat>
  <Paragraphs>196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Equity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178</cp:revision>
  <dcterms:created xsi:type="dcterms:W3CDTF">2015-09-17T06:43:38Z</dcterms:created>
  <dcterms:modified xsi:type="dcterms:W3CDTF">2017-10-24T04:46:44Z</dcterms:modified>
</cp:coreProperties>
</file>