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80" r:id="rId13"/>
    <p:sldId id="284" r:id="rId14"/>
    <p:sldId id="283" r:id="rId15"/>
    <p:sldId id="276" r:id="rId16"/>
    <p:sldId id="277" r:id="rId17"/>
    <p:sldId id="278" r:id="rId18"/>
    <p:sldId id="279" r:id="rId19"/>
    <p:sldId id="281" r:id="rId20"/>
    <p:sldId id="270" r:id="rId21"/>
    <p:sldId id="271" r:id="rId22"/>
    <p:sldId id="272" r:id="rId23"/>
    <p:sldId id="273" r:id="rId24"/>
    <p:sldId id="274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//upload.wikimedia.org/wikipedia/commons/0/0c/Scotch_Whisky_(aka).jpg" TargetMode="Externa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.eg/url?sa=i&amp;rct=j&amp;q=&amp;esrc=s&amp;source=images&amp;cd=&amp;cad=rja&amp;uact=8&amp;ved=0CAcQjRxqFQoTCNnP75qfqMgCFclXGgodob0Ndw&amp;url=https://www.pinterest.com/pin/84653667965268501/&amp;psig=AFQjCNEZa9gvrcNREyrG4wzMr7DUELHdZA&amp;ust=144402839719859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CD_handwash.jpg" TargetMode="External"/><Relationship Id="rId3" Type="http://schemas.openxmlformats.org/officeDocument/2006/relationships/hyperlink" Target="http://www.sanctuaryofshadows.org/html/images/chamber2/panic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Messie_mess_1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60" y="450130"/>
            <a:ext cx="972312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Drugs used for  anxiety and panic disorders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192" y="5210868"/>
            <a:ext cx="5607377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Discuss </a:t>
            </a:r>
            <a:r>
              <a:rPr lang="en-US" sz="2800" b="1" dirty="0">
                <a:solidFill>
                  <a:schemeClr val="accent1"/>
                </a:solidFill>
              </a:rPr>
              <a:t>the different characteristics of antianxiety </a:t>
            </a:r>
            <a:r>
              <a:rPr lang="en-US" sz="2800" b="1" dirty="0" smtClean="0">
                <a:solidFill>
                  <a:schemeClr val="accent1"/>
                </a:solidFill>
              </a:rPr>
              <a:t>drugs</a:t>
            </a:r>
            <a:endParaRPr lang="en-US" sz="2800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004" y="2322864"/>
            <a:ext cx="4609707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Define </a:t>
            </a:r>
            <a:r>
              <a:rPr lang="en-US" sz="2800" b="1" dirty="0" smtClean="0">
                <a:solidFill>
                  <a:schemeClr val="accent1"/>
                </a:solidFill>
              </a:rPr>
              <a:t>some </a:t>
            </a:r>
            <a:r>
              <a:rPr lang="en-US" sz="2800" b="1" dirty="0">
                <a:solidFill>
                  <a:schemeClr val="accent1"/>
                </a:solidFill>
              </a:rPr>
              <a:t>types of anxiety </a:t>
            </a:r>
            <a:r>
              <a:rPr lang="en-US" sz="2800" b="1" dirty="0" smtClean="0">
                <a:solidFill>
                  <a:schemeClr val="accent1"/>
                </a:solidFill>
              </a:rPr>
              <a:t>disorders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965" y="1539082"/>
            <a:ext cx="170939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ILOs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004" y="3557304"/>
            <a:ext cx="4609707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Classify types of drugs used for treatment of anxiety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9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449" y="5288584"/>
            <a:ext cx="7220595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Risk of withdrawal 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symptoms(Rebound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insomnia, anorexia, anxiety, agitation, tremors and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convulsion)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449" y="2211518"/>
            <a:ext cx="5790751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Ataxia  (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motor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incoordination)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360" y="1230536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Adverse Effects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449" y="4487415"/>
            <a:ext cx="627843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Tolerance &amp; dependence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449" y="3729335"/>
            <a:ext cx="6263191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Hangover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: (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drowsiness, confusion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449" y="2948882"/>
            <a:ext cx="582123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Cognitive impairment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9480" y="1821180"/>
            <a:ext cx="473106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92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8248" y="2072438"/>
            <a:ext cx="7721831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Toxic effects: respiratory </a:t>
            </a:r>
            <a:endParaRPr lang="en-US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cardiovascular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depression in </a:t>
            </a:r>
            <a:r>
              <a:rPr lang="en-US" sz="2800" b="1" dirty="0">
                <a:solidFill>
                  <a:schemeClr val="accent6"/>
                </a:solidFill>
                <a:cs typeface="Times New Roman" pitchFamily="18" charset="0"/>
              </a:rPr>
              <a:t>large doses.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103" y="81056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Adverse Effects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6" descr="an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58" y="4197139"/>
            <a:ext cx="1908175" cy="23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82886"/>
            <a:ext cx="3810000" cy="18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133600" y="5012079"/>
            <a:ext cx="990600" cy="638148"/>
          </a:xfrm>
          <a:prstGeom prst="plus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724400" y="5140647"/>
            <a:ext cx="762000" cy="106358"/>
          </a:xfrm>
          <a:prstGeom prst="rect">
            <a:avLst/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724400" y="5445447"/>
            <a:ext cx="762000" cy="106358"/>
          </a:xfrm>
          <a:prstGeom prst="rect">
            <a:avLst/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0" descr="ملف:Scotch Whisky (aka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89128"/>
            <a:ext cx="1512168" cy="216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6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5956" y="978722"/>
            <a:ext cx="594043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Drug -drug interactions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9418" y="2009208"/>
          <a:ext cx="9068902" cy="4498273"/>
        </p:xfrm>
        <a:graphic>
          <a:graphicData uri="http://schemas.openxmlformats.org/drawingml/2006/table">
            <a:tbl>
              <a:tblPr/>
              <a:tblGrid>
                <a:gridCol w="3873978"/>
                <a:gridCol w="5194924"/>
              </a:tblGrid>
              <a:tr h="80736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20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depressants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Alcohol &amp;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Antihistaminics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↑   effect of benzodiazepines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7322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Cytochrome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P450 inhibitors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Cimetidine &amp;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Erythromycin↑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 benzodiazepines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2332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 P450 inducers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Phenytoin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↓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 benzodiazepines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90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716" y="1573082"/>
            <a:ext cx="298460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DF2E28"/>
                </a:solidFill>
                <a:latin typeface="Algerian" panose="04020705040A02060702" pitchFamily="82" charset="0"/>
              </a:rPr>
              <a:t>Flumazenil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0899" y="5452689"/>
            <a:ext cx="7573421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Precipitates withdrawal symptoms in benzodiazepine addicts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179" y="4665285"/>
            <a:ext cx="761914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Used in benzodiazepine overdose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1379" y="3806769"/>
            <a:ext cx="758866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Has a short plasma half life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 repeated dosing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619" y="2328489"/>
            <a:ext cx="7542941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Binds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competetivly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to GABA receptors displacing benzodiazepine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913573"/>
            <a:ext cx="3921443" cy="453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95956" y="445322"/>
            <a:ext cx="748040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Benzodiazepine antagonist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0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230" y="1324458"/>
            <a:ext cx="2131839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Buspirone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179" y="2099889"/>
            <a:ext cx="7839181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Acts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as a partial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agonist at brain 5HT</a:t>
            </a:r>
            <a:r>
              <a:rPr lang="en-US" sz="2800" baseline="-25000" dirty="0">
                <a:solidFill>
                  <a:srgbClr val="FF0000"/>
                </a:solidFill>
                <a:cs typeface="Times New Roman" pitchFamily="18" charset="0"/>
              </a:rPr>
              <a:t>1A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receptors,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presynapticaly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inhibiting 5HT release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165" y="566508"/>
            <a:ext cx="4652128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 algn="ctr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5HT</a:t>
            </a:r>
            <a:r>
              <a:rPr lang="en-US" sz="3200" b="1" baseline="-25000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1A 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agonists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510" y="3855878"/>
            <a:ext cx="7177565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Adaptive changes after chronic treatment , reduction in 5HT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receptors in cortex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270" y="5334000"/>
            <a:ext cx="8855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Weak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dopapamine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D2 action , but not antipsychotic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610600" y="1767840"/>
            <a:ext cx="3293301" cy="3743611"/>
            <a:chOff x="288" y="1392"/>
            <a:chExt cx="5088" cy="21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12" y="1392"/>
              <a:ext cx="2064" cy="2112"/>
              <a:chOff x="2352" y="1296"/>
              <a:chExt cx="2784" cy="2112"/>
            </a:xfrm>
          </p:grpSpPr>
          <p:sp>
            <p:nvSpPr>
              <p:cNvPr id="34" name="Oval 4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88" cy="2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1584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-10800000">
              <a:off x="288" y="1392"/>
              <a:ext cx="2160" cy="2112"/>
              <a:chOff x="2352" y="1296"/>
              <a:chExt cx="2784" cy="2112"/>
            </a:xfrm>
          </p:grpSpPr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88" cy="2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1584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64" y="1920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216" y="2304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264" y="2688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360" y="3072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456" y="1536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2544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78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2544" y="24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2688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3168" y="3072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3120" y="2688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3024" y="2304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120" y="1920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3264" y="1536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798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230" y="1324458"/>
            <a:ext cx="2131839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Buspirone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3165" y="566508"/>
            <a:ext cx="4652128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 algn="ctr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5HT</a:t>
            </a:r>
            <a:r>
              <a:rPr lang="en-US" sz="3200" b="1" baseline="-25000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1A 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agonists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950" y="5648980"/>
            <a:ext cx="716361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Liver dysfunction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 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its clearance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990" y="3074291"/>
            <a:ext cx="3410799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½ :  (2 – 4 h).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510" y="2194718"/>
            <a:ext cx="7177565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Rapidly absorbed orally.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990" y="3977640"/>
            <a:ext cx="727029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Undergoes extensive hepatic metabolism, some of the metabolites are active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'Notice how much happier everyone is since I added anti-anxiety meds to our bottled water?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1920" y="1640204"/>
            <a:ext cx="4236720" cy="4394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98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47" y="3529960"/>
            <a:ext cx="37562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 withdrawal signs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39" y="4731793"/>
            <a:ext cx="4305333" cy="82484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Minimal </a:t>
            </a:r>
            <a:r>
              <a:rPr lang="en-US" sz="2800" b="1" dirty="0" smtClean="0">
                <a:solidFill>
                  <a:srgbClr val="FF0000"/>
                </a:solidFill>
              </a:rPr>
              <a:t>psychomotor &amp; </a:t>
            </a:r>
            <a:endParaRPr lang="en-US" sz="2800" b="1" dirty="0">
              <a:solidFill>
                <a:srgbClr val="FF0000"/>
              </a:solidFill>
            </a:endParaRPr>
          </a:p>
          <a:p>
            <a:pPr marL="88900" indent="-88900">
              <a:lnSpc>
                <a:spcPct val="8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Cognitive dysfunctions</a:t>
            </a:r>
            <a:r>
              <a:rPr lang="en-US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597" y="1792513"/>
            <a:ext cx="384262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Only anxiolytic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535" y="852419"/>
            <a:ext cx="6158429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F2E28"/>
                </a:solidFill>
                <a:latin typeface="Algerian" panose="04020705040A02060702" pitchFamily="82" charset="0"/>
              </a:rPr>
              <a:t>Pharmacodynamic</a:t>
            </a:r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 effects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3901" y="3372285"/>
            <a:ext cx="4134340" cy="82484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 potentiation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88900" indent="-88900">
              <a:lnSpc>
                <a:spcPct val="8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Other CNS </a:t>
            </a:r>
            <a:r>
              <a:rPr lang="en-US" sz="2800" b="1" dirty="0">
                <a:solidFill>
                  <a:srgbClr val="FF0000"/>
                </a:solidFill>
              </a:rPr>
              <a:t>depressants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958" y="2523196"/>
            <a:ext cx="340478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 anticonvulsant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38" y="2654626"/>
            <a:ext cx="3820106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Not muscle relaxant.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7958" y="1809589"/>
            <a:ext cx="3709590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 hypnotic effect.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8091" y="6021249"/>
            <a:ext cx="505509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Minimal risk of dependence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531" y="4683340"/>
            <a:ext cx="2914869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not affect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driving </a:t>
            </a:r>
            <a:r>
              <a:rPr lang="en-US" sz="2800" b="1" dirty="0">
                <a:solidFill>
                  <a:srgbClr val="FF0000"/>
                </a:solidFill>
              </a:rPr>
              <a:t>skills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4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3480" y="900070"/>
            <a:ext cx="3398520" cy="47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64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32" y="3855261"/>
            <a:ext cx="732069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 anxiolytic in mild anxiety &amp; generalized anxiety disorders.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445" y="201430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394" y="2899656"/>
            <a:ext cx="732069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 effective in severe anxiety/panic disorder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394" y="1970819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Slow onset of action (delayed effect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971" y="769402"/>
            <a:ext cx="639212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Disadvantages of </a:t>
            </a:r>
            <a:r>
              <a:rPr lang="en-US" sz="32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buspirone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394" y="5166673"/>
            <a:ext cx="7534333" cy="91101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9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Drug Interactions with CYT P450 inducers and </a:t>
            </a:r>
            <a:r>
              <a:rPr lang="en-US" sz="2800" b="1" dirty="0" smtClean="0">
                <a:solidFill>
                  <a:srgbClr val="FF0000"/>
                </a:solidFill>
              </a:rPr>
              <a:t>inhibitors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394" y="4259380"/>
            <a:ext cx="6641968" cy="501676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9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GIT  upset, dizziness, drowsiness</a:t>
            </a:r>
          </a:p>
        </p:txBody>
      </p:sp>
    </p:spTree>
    <p:extLst>
      <p:ext uri="{BB962C8B-B14F-4D97-AF65-F5344CB8AC3E}">
        <p14:creationId xmlns="" xmlns:p14="http://schemas.microsoft.com/office/powerpoint/2010/main" val="41355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577" y="5159073"/>
            <a:ext cx="6958703" cy="169892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Precautions 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Should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be  used with precaution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in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pregnant women or breast-feeding.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People over 65.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297" y="4136143"/>
            <a:ext cx="364538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Liver disease</a:t>
            </a:r>
          </a:p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Old people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65" y="3431628"/>
            <a:ext cx="5720092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Dose should be reduced 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577" y="1406991"/>
            <a:ext cx="7688570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Rifampin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cause 10 fold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↓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buspirone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level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817" y="279231"/>
            <a:ext cx="7688570" cy="97872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Inhibitors of CYP450  3A4 ,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verapamil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diltiazem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↑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buspirone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level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17" y="2138511"/>
            <a:ext cx="7688570" cy="97872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Increase blood pressure in people taking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MAOi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7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32" y="3855261"/>
            <a:ext cx="4264528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Physical  </a:t>
            </a:r>
            <a:r>
              <a:rPr lang="en-US" sz="2800" b="1" dirty="0">
                <a:solidFill>
                  <a:schemeClr val="accent1"/>
                </a:solidFill>
              </a:rPr>
              <a:t>and  emotional distress which interfere with normal life.</a:t>
            </a: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045" y="126754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What </a:t>
            </a:r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</a:rPr>
              <a:t>is anxiety ?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pic>
        <p:nvPicPr>
          <p:cNvPr id="9" name="Picture 102" descr="fg10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761" y="2316481"/>
            <a:ext cx="6680618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27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082" y="3327368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Reduce somatic symptoms of anxiety.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82" y="2122029"/>
            <a:ext cx="732069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Act by blocking peripheral sympathetic system.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141" y="1188043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Beta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Blockers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081" y="5473816"/>
            <a:ext cx="7402133" cy="82484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Are less effective for other forms of anxiety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82" y="4763997"/>
            <a:ext cx="7402133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Used in performance anxiety.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282" y="4101820"/>
            <a:ext cx="7423164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Decrease BP &amp; slow HR.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78" y="494348"/>
            <a:ext cx="86264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00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64" y="5655826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Delayed onset of action (weeks).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64" y="4818577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Effective for panic attacks</a:t>
            </a:r>
            <a:r>
              <a:rPr lang="en-US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64" y="3593529"/>
            <a:ext cx="732069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Used for anxiety especially associated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with depression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2682" y="1126741"/>
            <a:ext cx="6125378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Tricyclic Antidepressants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064" y="2757355"/>
            <a:ext cx="714120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Act by reducing uptake of 5HT &amp; NA.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64" y="1994467"/>
            <a:ext cx="7141202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Doxepin- imipramine –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desipramine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8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022" y="3079045"/>
            <a:ext cx="7228333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-blocking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activity (Postural hypotension).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857" y="1765912"/>
            <a:ext cx="732069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Atropine like actions (dry mouth-blurred vision).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965" y="77986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775" y="5319691"/>
            <a:ext cx="72430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Weight gain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535" y="4352042"/>
            <a:ext cx="51633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Sexual dysfunction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1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295" y="5252575"/>
            <a:ext cx="7507625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Used for panic disorder – OCD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-Generalized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anxiety disorders - phobia.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55" y="1712633"/>
            <a:ext cx="732666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/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Fluoxetine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778" y="2472916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Acts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by blocking uptake of 5HT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0424" y="335154"/>
            <a:ext cx="6852492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Selective serotonin reuptake inhibitors (SSRIs)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14" y="4526036"/>
            <a:ext cx="7416185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Long half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575" y="3804733"/>
            <a:ext cx="7397456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Delayed onset of action (weeks).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575" y="3144390"/>
            <a:ext cx="2770372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</p:txBody>
      </p:sp>
    </p:spTree>
    <p:extLst>
      <p:ext uri="{BB962C8B-B14F-4D97-AF65-F5344CB8AC3E}">
        <p14:creationId xmlns="" xmlns:p14="http://schemas.microsoft.com/office/powerpoint/2010/main" val="2290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304" y="6038748"/>
            <a:ext cx="7145527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Sleep disturbance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195" y="2950930"/>
            <a:ext cx="7068409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Weight gain or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304" y="2174079"/>
            <a:ext cx="7320698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Nausea, diarrhea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9336" y="897471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304" y="5212861"/>
            <a:ext cx="7145527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Seizures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090" y="4486133"/>
            <a:ext cx="7506244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Dry mouth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195" y="3694005"/>
            <a:ext cx="729544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Sexual dysfunction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6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s-media-cache-ak0.pinimg.com/736x/4e/79/1d/4e791d11c1d511b77348d0111b8674d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"/>
            <a:ext cx="9951720" cy="635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71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058" y="2846443"/>
            <a:ext cx="342978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2- Panic </a:t>
            </a:r>
            <a:r>
              <a:rPr lang="en-US" sz="2800" b="1" dirty="0" smtClean="0">
                <a:solidFill>
                  <a:schemeClr val="accent1"/>
                </a:solidFill>
              </a:rPr>
              <a:t>disorder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92" y="1736014"/>
            <a:ext cx="4228706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938" indent="14288">
              <a:lnSpc>
                <a:spcPct val="8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1- </a:t>
            </a:r>
            <a:r>
              <a:rPr lang="en-US" sz="2800" b="1" dirty="0">
                <a:solidFill>
                  <a:schemeClr val="accent1"/>
                </a:solidFill>
              </a:rPr>
              <a:t>Generalized anxiety </a:t>
            </a:r>
          </a:p>
          <a:p>
            <a:pPr marL="7938" indent="14288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  disorder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4041" y="709320"/>
            <a:ext cx="6372519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938" indent="14288" algn="ctr">
              <a:lnSpc>
                <a:spcPct val="80000"/>
              </a:lnSpc>
            </a:pPr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</a:rPr>
              <a:t>Types of anxiety disorders</a:t>
            </a:r>
          </a:p>
        </p:txBody>
      </p:sp>
      <p:pic>
        <p:nvPicPr>
          <p:cNvPr id="9" name="Picture 8" descr="cn-anx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544" y="2605267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anic_t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080" y="2621281"/>
            <a:ext cx="390144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2272" y="5649882"/>
            <a:ext cx="4722829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5- </a:t>
            </a:r>
            <a:r>
              <a:rPr lang="en-US" sz="2800" b="1" dirty="0" smtClean="0">
                <a:solidFill>
                  <a:schemeClr val="accent1"/>
                </a:solidFill>
              </a:rPr>
              <a:t>Obsessive compulsive 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  disorder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242" y="4818467"/>
            <a:ext cx="262300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3- Phobia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298" y="3703302"/>
            <a:ext cx="3923906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4-Post traumatic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 stress disorder</a:t>
            </a:r>
          </a:p>
        </p:txBody>
      </p:sp>
      <p:pic>
        <p:nvPicPr>
          <p:cNvPr id="14" name="Picture 4" descr="الخوف قد يؤدي للجلطة القلبي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7510" y="2133600"/>
            <a:ext cx="33596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220px-Messie_mess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5760" y="4810170"/>
            <a:ext cx="3581400" cy="181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OCD handwa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2255520"/>
            <a:ext cx="37033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65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718" y="5074814"/>
            <a:ext cx="27133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Anxiolytics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718" y="3382978"/>
            <a:ext cx="345021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Psychotherapy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845" y="1267548"/>
            <a:ext cx="50849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</a:rPr>
              <a:t>Treatment of </a:t>
            </a:r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anxiety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5" descr="Cognitive Behavioral Thera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412974"/>
            <a:ext cx="3825240" cy="21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nxiety Dru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280" y="4800601"/>
            <a:ext cx="374904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71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7181" y="2476449"/>
            <a:ext cx="409673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2-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5HT</a:t>
            </a:r>
            <a:r>
              <a:rPr lang="en-US" sz="2800" b="1" baseline="-25000" dirty="0" smtClean="0">
                <a:solidFill>
                  <a:schemeClr val="accent1"/>
                </a:solidFill>
                <a:cs typeface="Times New Roman" pitchFamily="18" charset="0"/>
              </a:rPr>
              <a:t>1A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agonists.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53" y="1595902"/>
            <a:ext cx="48304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1-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Benzodiazepines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( BDZ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).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791" y="317163"/>
            <a:ext cx="81353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folHlink"/>
                </a:solidFill>
                <a:latin typeface="Algerian" panose="04020705040A02060702" pitchFamily="82" charset="0"/>
                <a:cs typeface="Times New Roman" pitchFamily="18" charset="0"/>
              </a:rPr>
              <a:t>Classification </a:t>
            </a:r>
            <a:r>
              <a:rPr lang="en-US" sz="3200" b="1" dirty="0">
                <a:solidFill>
                  <a:schemeClr val="folHlink"/>
                </a:solidFill>
                <a:latin typeface="Algerian" panose="04020705040A02060702" pitchFamily="82" charset="0"/>
                <a:cs typeface="Times New Roman" pitchFamily="18" charset="0"/>
              </a:rPr>
              <a:t>of anxiolytic drugs</a:t>
            </a:r>
            <a:r>
              <a:rPr lang="en-US" sz="3200" b="1" dirty="0" smtClean="0">
                <a:solidFill>
                  <a:schemeClr val="folHlink"/>
                </a:solidFill>
                <a:latin typeface="Algerian" panose="04020705040A02060702" pitchFamily="82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81" y="5047608"/>
            <a:ext cx="532300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5-</a:t>
            </a:r>
            <a:r>
              <a:rPr lang="en-US" sz="2800" b="1" dirty="0" smtClean="0">
                <a:solidFill>
                  <a:schemeClr val="bg2"/>
                </a:solidFill>
                <a:cs typeface="Times New Roman" pitchFamily="18" charset="0"/>
              </a:rPr>
              <a:t>Tricyclic Antidepressants</a:t>
            </a:r>
            <a:endParaRPr lang="en-US" sz="28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356" y="4232903"/>
            <a:ext cx="53779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4-</a:t>
            </a: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5HT reuptake </a:t>
            </a:r>
            <a:r>
              <a:rPr lang="en-US" sz="2800" b="1" dirty="0" smtClean="0">
                <a:solidFill>
                  <a:schemeClr val="bg2"/>
                </a:solidFill>
                <a:cs typeface="Times New Roman" pitchFamily="18" charset="0"/>
              </a:rPr>
              <a:t>inhibitors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253" y="3418198"/>
            <a:ext cx="6045723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3-Beta-adrenergic blockers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1160" y="2415072"/>
            <a:ext cx="7320698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Benzodiazepines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act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by binding to BZ</a:t>
            </a:r>
          </a:p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receptors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 the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brain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enhance GABA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 the brain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762" y="1059583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Mechanism </a:t>
            </a:r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of Action </a:t>
            </a:r>
          </a:p>
        </p:txBody>
      </p:sp>
      <p:pic>
        <p:nvPicPr>
          <p:cNvPr id="9" name="Picture 6" descr="ben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846" y="1356360"/>
            <a:ext cx="327587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450" y="2680152"/>
            <a:ext cx="9551030" cy="311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7478" y="2762250"/>
            <a:ext cx="953768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133" y="2758440"/>
            <a:ext cx="9963267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86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163" y="4604877"/>
            <a:ext cx="85997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Excreted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 milk (neonatal depression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).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43" y="1093651"/>
            <a:ext cx="350475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Lipid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soluble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790" y="202273"/>
            <a:ext cx="495547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raditional Arabic" pitchFamily="2" charset="-78"/>
              </a:rPr>
              <a:t>PHARMACOKINETICS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252" y="3994117"/>
            <a:ext cx="4963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Widely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distributed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883" y="2609579"/>
            <a:ext cx="504161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Can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be given </a:t>
            </a:r>
            <a:r>
              <a:rPr lang="en-US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parenterally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43" y="1808067"/>
            <a:ext cx="471306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Well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absorbed orally,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923" y="5254993"/>
            <a:ext cx="75599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Cross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placental barrier (Fetal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depression)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43" y="3349805"/>
            <a:ext cx="8391427" cy="501676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Chlordiazepoxide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Diazepam (IV only NOT IM)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041" y="320041"/>
            <a:ext cx="4434840" cy="23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348" y="920413"/>
            <a:ext cx="859565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Can </a:t>
            </a:r>
            <a:r>
              <a:rPr lang="en-US" sz="2800" b="1" dirty="0">
                <a:solidFill>
                  <a:schemeClr val="accent1"/>
                </a:solidFill>
              </a:rPr>
              <a:t>be classified according to the duration of action into short, medium &amp; long- </a:t>
            </a:r>
            <a:r>
              <a:rPr lang="en-US" sz="2800" b="1" dirty="0" smtClean="0">
                <a:solidFill>
                  <a:schemeClr val="accent1"/>
                </a:solidFill>
              </a:rPr>
              <a:t>acting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260" y="1918063"/>
            <a:ext cx="9505850" cy="4939937"/>
            <a:chOff x="1771900" y="942703"/>
            <a:chExt cx="9505850" cy="5502830"/>
          </a:xfrm>
        </p:grpSpPr>
        <p:pic>
          <p:nvPicPr>
            <p:cNvPr id="15" name="Picture 4" descr="scan00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598944">
              <a:off x="1771900" y="2176745"/>
              <a:ext cx="2360613" cy="426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scan00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6759" y="942703"/>
              <a:ext cx="33528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an00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36138" y="1748245"/>
              <a:ext cx="2741612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4958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679" y="3097514"/>
            <a:ext cx="715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Sedative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&amp; hypnotic 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actions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39" y="2043837"/>
            <a:ext cx="7151914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Depression of cognitive and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psychomotor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function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4751" y="292861"/>
            <a:ext cx="5780315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Pharmacological Actions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159" y="5825128"/>
            <a:ext cx="7151914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accent1"/>
                </a:solidFill>
                <a:cs typeface="Times New Roman" pitchFamily="18" charset="0"/>
              </a:rPr>
              <a:t>Some have anticonvulsant effect: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600" b="1" dirty="0">
                <a:solidFill>
                  <a:schemeClr val="accent1"/>
                </a:solidFill>
                <a:cs typeface="Times New Roman" pitchFamily="18" charset="0"/>
              </a:rPr>
              <a:t>Clonazepam, diazepam.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920" y="4615483"/>
            <a:ext cx="771796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Minimal depressant effects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on cardiovascular system &amp; respiratory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919" y="3847563"/>
            <a:ext cx="7139403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Anterograde amnesia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782" y="1168049"/>
            <a:ext cx="3973287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Anxiolytic </a:t>
            </a: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action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.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40" y="259080"/>
            <a:ext cx="36848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0080" y="3733800"/>
            <a:ext cx="363584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64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085" y="5473005"/>
            <a:ext cx="8203515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In anesthesia  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Preanesthetic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medication (diazepam).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   Induction of anesthesia 	(</a:t>
            </a:r>
            <a:r>
              <a:rPr lang="en-US" sz="2800" dirty="0" err="1" smtClean="0">
                <a:solidFill>
                  <a:schemeClr val="accent1"/>
                </a:solidFill>
                <a:cs typeface="Times New Roman" pitchFamily="18" charset="0"/>
              </a:rPr>
              <a:t>Midazolam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, IV)</a:t>
            </a:r>
            <a:endParaRPr lang="en-US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142" y="3426512"/>
            <a:ext cx="801570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1"/>
                </a:solidFill>
              </a:rPr>
              <a:t>Sleep disorders (Insomnia).</a:t>
            </a:r>
          </a:p>
          <a:p>
            <a:pPr marL="742950" lvl="1" indent="-285750"/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Triazolam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Lorazepam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Flurazepam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82" y="870655"/>
            <a:ext cx="7320698" cy="250530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800" dirty="0">
                <a:solidFill>
                  <a:schemeClr val="accent1"/>
                </a:solidFill>
              </a:rPr>
              <a:t>Anxiety disorders: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 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Short term relief of severe anxiety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General anxiety disorder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Obsessive compulsive disorder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Panic attack with depression 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Alprazolam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antidepressant effect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908" y="213559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Therapeutic Uses</a:t>
            </a:r>
            <a:endParaRPr lang="en-US" sz="3200" b="1" dirty="0">
              <a:solidFill>
                <a:schemeClr val="accent1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382" y="4420446"/>
            <a:ext cx="7741423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Treatment of epilepsy</a:t>
            </a:r>
          </a:p>
          <a:p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    Diazepam –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Lorazepam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1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3387</TotalTime>
  <Words>693</Words>
  <Application>Microsoft Office PowerPoint</Application>
  <PresentationFormat>Custom</PresentationFormat>
  <Paragraphs>156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Vapor Trail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200</cp:revision>
  <dcterms:created xsi:type="dcterms:W3CDTF">2015-09-20T10:32:09Z</dcterms:created>
  <dcterms:modified xsi:type="dcterms:W3CDTF">2016-11-02T07:45:36Z</dcterms:modified>
</cp:coreProperties>
</file>