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1" r:id="rId1"/>
  </p:sldMasterIdLst>
  <p:notesMasterIdLst>
    <p:notesMasterId r:id="rId34"/>
  </p:notesMasterIdLst>
  <p:sldIdLst>
    <p:sldId id="256" r:id="rId2"/>
    <p:sldId id="257" r:id="rId3"/>
    <p:sldId id="259" r:id="rId4"/>
    <p:sldId id="266" r:id="rId5"/>
    <p:sldId id="267" r:id="rId6"/>
    <p:sldId id="260" r:id="rId7"/>
    <p:sldId id="298" r:id="rId8"/>
    <p:sldId id="265" r:id="rId9"/>
    <p:sldId id="273" r:id="rId10"/>
    <p:sldId id="261" r:id="rId11"/>
    <p:sldId id="286" r:id="rId12"/>
    <p:sldId id="258" r:id="rId13"/>
    <p:sldId id="290" r:id="rId14"/>
    <p:sldId id="268" r:id="rId15"/>
    <p:sldId id="270" r:id="rId16"/>
    <p:sldId id="277" r:id="rId17"/>
    <p:sldId id="278" r:id="rId18"/>
    <p:sldId id="279" r:id="rId19"/>
    <p:sldId id="282" r:id="rId20"/>
    <p:sldId id="291" r:id="rId21"/>
    <p:sldId id="271" r:id="rId22"/>
    <p:sldId id="296" r:id="rId23"/>
    <p:sldId id="281" r:id="rId24"/>
    <p:sldId id="292" r:id="rId25"/>
    <p:sldId id="294" r:id="rId26"/>
    <p:sldId id="284" r:id="rId27"/>
    <p:sldId id="285" r:id="rId28"/>
    <p:sldId id="295" r:id="rId29"/>
    <p:sldId id="274" r:id="rId30"/>
    <p:sldId id="287" r:id="rId31"/>
    <p:sldId id="289" r:id="rId32"/>
    <p:sldId id="288" r:id="rId33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84560" autoAdjust="0"/>
  </p:normalViewPr>
  <p:slideViewPr>
    <p:cSldViewPr snapToGrid="0">
      <p:cViewPr>
        <p:scale>
          <a:sx n="88" d="100"/>
          <a:sy n="88" d="100"/>
        </p:scale>
        <p:origin x="-72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03587E0-17A5-4AB1-B553-0091B94EFCE1}" type="doc">
      <dgm:prSet loTypeId="urn:diagrams.loki3.com/Bracke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933B48C-0299-41CD-B516-4B3FC27C7DEA}">
      <dgm:prSet phldrT="[Text]"/>
      <dgm:spPr/>
      <dgm:t>
        <a:bodyPr/>
        <a:lstStyle/>
        <a:p>
          <a:r>
            <a:rPr lang="en-US" dirty="0"/>
            <a:t> Trauma</a:t>
          </a:r>
        </a:p>
      </dgm:t>
    </dgm:pt>
    <dgm:pt modelId="{DC1C3919-2648-457C-B020-A8E0F27C8943}" type="parTrans" cxnId="{29D6467A-CF9F-40C5-A0E5-0142C32BE8C8}">
      <dgm:prSet/>
      <dgm:spPr/>
      <dgm:t>
        <a:bodyPr/>
        <a:lstStyle/>
        <a:p>
          <a:endParaRPr lang="en-US"/>
        </a:p>
      </dgm:t>
    </dgm:pt>
    <dgm:pt modelId="{769BB4FF-B829-4507-A1A9-A7BDEA7DF3F3}" type="sibTrans" cxnId="{29D6467A-CF9F-40C5-A0E5-0142C32BE8C8}">
      <dgm:prSet/>
      <dgm:spPr/>
      <dgm:t>
        <a:bodyPr/>
        <a:lstStyle/>
        <a:p>
          <a:endParaRPr lang="en-US"/>
        </a:p>
      </dgm:t>
    </dgm:pt>
    <dgm:pt modelId="{86887605-A4AE-434A-8B7E-F3DA9334A937}">
      <dgm:prSet phldrT="[Text]"/>
      <dgm:spPr/>
      <dgm:t>
        <a:bodyPr/>
        <a:lstStyle/>
        <a:p>
          <a:r>
            <a:rPr lang="en-US" dirty="0"/>
            <a:t>.</a:t>
          </a:r>
        </a:p>
      </dgm:t>
    </dgm:pt>
    <dgm:pt modelId="{7D4404A6-0631-456E-9E54-1CB1D31A8527}" type="parTrans" cxnId="{D0B20D4A-1348-4EB4-9406-2D1EAF458D29}">
      <dgm:prSet/>
      <dgm:spPr/>
      <dgm:t>
        <a:bodyPr/>
        <a:lstStyle/>
        <a:p>
          <a:endParaRPr lang="en-US"/>
        </a:p>
      </dgm:t>
    </dgm:pt>
    <dgm:pt modelId="{81C760A0-DD37-423A-8298-75F5BD7B0221}" type="sibTrans" cxnId="{D0B20D4A-1348-4EB4-9406-2D1EAF458D29}">
      <dgm:prSet/>
      <dgm:spPr/>
      <dgm:t>
        <a:bodyPr/>
        <a:lstStyle/>
        <a:p>
          <a:endParaRPr lang="en-US"/>
        </a:p>
      </dgm:t>
    </dgm:pt>
    <dgm:pt modelId="{DE8242F9-20FD-4E67-8FC8-CBE0A09826A4}">
      <dgm:prSet phldrT="[Text]"/>
      <dgm:spPr/>
      <dgm:t>
        <a:bodyPr/>
        <a:lstStyle/>
        <a:p>
          <a:r>
            <a:rPr lang="en-US" dirty="0"/>
            <a:t> Demyelination</a:t>
          </a:r>
        </a:p>
      </dgm:t>
    </dgm:pt>
    <dgm:pt modelId="{074EA52A-99F6-41C1-B44A-16FAF10B925B}" type="parTrans" cxnId="{AB00466C-037C-4DD8-8B97-985F66DE2312}">
      <dgm:prSet/>
      <dgm:spPr/>
      <dgm:t>
        <a:bodyPr/>
        <a:lstStyle/>
        <a:p>
          <a:endParaRPr lang="en-US"/>
        </a:p>
      </dgm:t>
    </dgm:pt>
    <dgm:pt modelId="{CEA5A580-56F8-44E3-9417-3B7B3714175E}" type="sibTrans" cxnId="{AB00466C-037C-4DD8-8B97-985F66DE2312}">
      <dgm:prSet/>
      <dgm:spPr/>
      <dgm:t>
        <a:bodyPr/>
        <a:lstStyle/>
        <a:p>
          <a:endParaRPr lang="en-US"/>
        </a:p>
      </dgm:t>
    </dgm:pt>
    <dgm:pt modelId="{578BC53C-32C7-4147-A3B9-CBC8343B95A6}">
      <dgm:prSet phldrT="[Text]"/>
      <dgm:spPr/>
      <dgm:t>
        <a:bodyPr/>
        <a:lstStyle/>
        <a:p>
          <a:r>
            <a:rPr lang="en-US" dirty="0"/>
            <a:t>.</a:t>
          </a:r>
        </a:p>
      </dgm:t>
    </dgm:pt>
    <dgm:pt modelId="{ED02AC0B-B22D-441C-AD49-CB08FB814D3F}" type="parTrans" cxnId="{DB322525-27A4-4F6B-AE17-C9576B80D64F}">
      <dgm:prSet/>
      <dgm:spPr/>
      <dgm:t>
        <a:bodyPr/>
        <a:lstStyle/>
        <a:p>
          <a:endParaRPr lang="en-US"/>
        </a:p>
      </dgm:t>
    </dgm:pt>
    <dgm:pt modelId="{7C2F902B-7AA4-4286-BF2D-E821DD1AC056}" type="sibTrans" cxnId="{DB322525-27A4-4F6B-AE17-C9576B80D64F}">
      <dgm:prSet/>
      <dgm:spPr/>
      <dgm:t>
        <a:bodyPr/>
        <a:lstStyle/>
        <a:p>
          <a:endParaRPr lang="en-US"/>
        </a:p>
      </dgm:t>
    </dgm:pt>
    <dgm:pt modelId="{B8CC6455-C6C8-4A89-AF1E-DC619B668E1A}">
      <dgm:prSet phldrT="[Text]"/>
      <dgm:spPr/>
      <dgm:t>
        <a:bodyPr/>
        <a:lstStyle/>
        <a:p>
          <a:r>
            <a:rPr lang="en-US" dirty="0"/>
            <a:t>Congenital</a:t>
          </a:r>
        </a:p>
      </dgm:t>
    </dgm:pt>
    <dgm:pt modelId="{F73BBD38-30CD-4756-B8CB-AAE7D55155E7}" type="parTrans" cxnId="{B7A8D5BD-4202-4AEC-8A23-E603A2DE802C}">
      <dgm:prSet/>
      <dgm:spPr/>
      <dgm:t>
        <a:bodyPr/>
        <a:lstStyle/>
        <a:p>
          <a:endParaRPr lang="en-US"/>
        </a:p>
      </dgm:t>
    </dgm:pt>
    <dgm:pt modelId="{B825FBCC-5BF9-445F-A48E-CE87BF74E7A7}" type="sibTrans" cxnId="{B7A8D5BD-4202-4AEC-8A23-E603A2DE802C}">
      <dgm:prSet/>
      <dgm:spPr/>
      <dgm:t>
        <a:bodyPr/>
        <a:lstStyle/>
        <a:p>
          <a:endParaRPr lang="en-US"/>
        </a:p>
      </dgm:t>
    </dgm:pt>
    <dgm:pt modelId="{51464619-8A69-4291-BD8E-05F748B369BF}">
      <dgm:prSet phldrT="[Text]"/>
      <dgm:spPr/>
      <dgm:t>
        <a:bodyPr/>
        <a:lstStyle/>
        <a:p>
          <a:r>
            <a:rPr lang="en-US" dirty="0"/>
            <a:t>.</a:t>
          </a:r>
        </a:p>
      </dgm:t>
    </dgm:pt>
    <dgm:pt modelId="{13F45D15-B2D6-46E7-8633-2C7141D469B9}" type="parTrans" cxnId="{584F32A0-7A9D-4F58-ADF5-543DDC0841D7}">
      <dgm:prSet/>
      <dgm:spPr/>
      <dgm:t>
        <a:bodyPr/>
        <a:lstStyle/>
        <a:p>
          <a:endParaRPr lang="en-US"/>
        </a:p>
      </dgm:t>
    </dgm:pt>
    <dgm:pt modelId="{A2BA7447-3A02-4491-887B-51BC4B8B21B7}" type="sibTrans" cxnId="{584F32A0-7A9D-4F58-ADF5-543DDC0841D7}">
      <dgm:prSet/>
      <dgm:spPr/>
      <dgm:t>
        <a:bodyPr/>
        <a:lstStyle/>
        <a:p>
          <a:endParaRPr lang="en-US"/>
        </a:p>
      </dgm:t>
    </dgm:pt>
    <dgm:pt modelId="{FA19B9D6-1C10-42BD-8434-324553E46F1E}">
      <dgm:prSet phldrT="[Text]"/>
      <dgm:spPr/>
      <dgm:t>
        <a:bodyPr/>
        <a:lstStyle/>
        <a:p>
          <a:r>
            <a:rPr lang="en-US" dirty="0"/>
            <a:t> Tumors</a:t>
          </a:r>
        </a:p>
      </dgm:t>
    </dgm:pt>
    <dgm:pt modelId="{EA65C9C2-9453-435A-ABE5-795EB560F4B2}" type="parTrans" cxnId="{0D8FEE7B-8889-4AE8-8D7D-83720BBE4B4C}">
      <dgm:prSet/>
      <dgm:spPr/>
      <dgm:t>
        <a:bodyPr/>
        <a:lstStyle/>
        <a:p>
          <a:endParaRPr lang="en-US"/>
        </a:p>
      </dgm:t>
    </dgm:pt>
    <dgm:pt modelId="{7C3B39AB-5959-46C8-AD0E-693AC60014C0}" type="sibTrans" cxnId="{0D8FEE7B-8889-4AE8-8D7D-83720BBE4B4C}">
      <dgm:prSet/>
      <dgm:spPr/>
      <dgm:t>
        <a:bodyPr/>
        <a:lstStyle/>
        <a:p>
          <a:endParaRPr lang="en-US"/>
        </a:p>
      </dgm:t>
    </dgm:pt>
    <dgm:pt modelId="{F77EF0E0-1359-449B-BAD3-BD296DE2E0F6}">
      <dgm:prSet phldrT="[Text]"/>
      <dgm:spPr/>
      <dgm:t>
        <a:bodyPr/>
        <a:lstStyle/>
        <a:p>
          <a:r>
            <a:rPr lang="en-US" dirty="0"/>
            <a:t>.</a:t>
          </a:r>
        </a:p>
      </dgm:t>
    </dgm:pt>
    <dgm:pt modelId="{91F6AD83-2E46-4EF4-8BBA-58FD57C99D3E}" type="sibTrans" cxnId="{44C87CE3-522D-46DC-91C1-D141636A0741}">
      <dgm:prSet/>
      <dgm:spPr/>
      <dgm:t>
        <a:bodyPr/>
        <a:lstStyle/>
        <a:p>
          <a:endParaRPr lang="en-US"/>
        </a:p>
      </dgm:t>
    </dgm:pt>
    <dgm:pt modelId="{7049169C-D9B5-4CDA-AB30-76EBA9463EA1}" type="parTrans" cxnId="{44C87CE3-522D-46DC-91C1-D141636A0741}">
      <dgm:prSet/>
      <dgm:spPr/>
      <dgm:t>
        <a:bodyPr/>
        <a:lstStyle/>
        <a:p>
          <a:endParaRPr lang="en-US"/>
        </a:p>
      </dgm:t>
    </dgm:pt>
    <dgm:pt modelId="{0E60DF7D-DA8A-4684-BB68-925CA2A8D233}" type="pres">
      <dgm:prSet presAssocID="{103587E0-17A5-4AB1-B553-0091B94EFCE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64F1FA1-DE5E-46C3-BEC6-8D9E4DDE4667}" type="pres">
      <dgm:prSet presAssocID="{F77EF0E0-1359-449B-BAD3-BD296DE2E0F6}" presName="linNode" presStyleCnt="0"/>
      <dgm:spPr/>
    </dgm:pt>
    <dgm:pt modelId="{C1EB8275-33C9-4C6E-8239-985AB4056C38}" type="pres">
      <dgm:prSet presAssocID="{F77EF0E0-1359-449B-BAD3-BD296DE2E0F6}" presName="parTx" presStyleLbl="revTx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A7D827-63A8-4F50-9F63-BE971A21D6AF}" type="pres">
      <dgm:prSet presAssocID="{F77EF0E0-1359-449B-BAD3-BD296DE2E0F6}" presName="bracket" presStyleLbl="parChTrans1D1" presStyleIdx="0" presStyleCnt="4"/>
      <dgm:spPr/>
    </dgm:pt>
    <dgm:pt modelId="{26894B86-F380-4AD6-A33B-731D8ED1FB4C}" type="pres">
      <dgm:prSet presAssocID="{F77EF0E0-1359-449B-BAD3-BD296DE2E0F6}" presName="spH" presStyleCnt="0"/>
      <dgm:spPr/>
    </dgm:pt>
    <dgm:pt modelId="{10935C1F-4E53-469E-9322-4C1FED5C086A}" type="pres">
      <dgm:prSet presAssocID="{F77EF0E0-1359-449B-BAD3-BD296DE2E0F6}" presName="desTx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BDB6AD-69B3-4D6C-9D42-0991946CADDB}" type="pres">
      <dgm:prSet presAssocID="{91F6AD83-2E46-4EF4-8BBA-58FD57C99D3E}" presName="spV" presStyleCnt="0"/>
      <dgm:spPr/>
    </dgm:pt>
    <dgm:pt modelId="{AFCEA7C3-5ADF-4FCD-8139-8A65DA7FD829}" type="pres">
      <dgm:prSet presAssocID="{578BC53C-32C7-4147-A3B9-CBC8343B95A6}" presName="linNode" presStyleCnt="0"/>
      <dgm:spPr/>
    </dgm:pt>
    <dgm:pt modelId="{EB6D0DE4-9996-4AB2-B6A7-C4EB75AF5A18}" type="pres">
      <dgm:prSet presAssocID="{578BC53C-32C7-4147-A3B9-CBC8343B95A6}" presName="parTx" presStyleLbl="revTx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449D17-FC75-4308-A78D-ABC2FC7452A2}" type="pres">
      <dgm:prSet presAssocID="{578BC53C-32C7-4147-A3B9-CBC8343B95A6}" presName="bracket" presStyleLbl="parChTrans1D1" presStyleIdx="1" presStyleCnt="4"/>
      <dgm:spPr/>
    </dgm:pt>
    <dgm:pt modelId="{00BA27DC-4D9B-4E31-8751-6EE04268F201}" type="pres">
      <dgm:prSet presAssocID="{578BC53C-32C7-4147-A3B9-CBC8343B95A6}" presName="spH" presStyleCnt="0"/>
      <dgm:spPr/>
    </dgm:pt>
    <dgm:pt modelId="{0429763E-320C-4807-9448-735A14DAC88D}" type="pres">
      <dgm:prSet presAssocID="{578BC53C-32C7-4147-A3B9-CBC8343B95A6}" presName="desT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9EAB1F-E59D-4480-B2E0-D83CCAE8023A}" type="pres">
      <dgm:prSet presAssocID="{7C2F902B-7AA4-4286-BF2D-E821DD1AC056}" presName="spV" presStyleCnt="0"/>
      <dgm:spPr/>
    </dgm:pt>
    <dgm:pt modelId="{D0BFA878-7843-4294-93D6-3CAD2A776A3C}" type="pres">
      <dgm:prSet presAssocID="{86887605-A4AE-434A-8B7E-F3DA9334A937}" presName="linNode" presStyleCnt="0"/>
      <dgm:spPr/>
    </dgm:pt>
    <dgm:pt modelId="{17861F9A-02D0-4D88-AD83-5F86114402E3}" type="pres">
      <dgm:prSet presAssocID="{86887605-A4AE-434A-8B7E-F3DA9334A937}" presName="parTx" presStyleLbl="revTx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9A3AF5-CA83-45B5-B7A0-A46CC0CFADEE}" type="pres">
      <dgm:prSet presAssocID="{86887605-A4AE-434A-8B7E-F3DA9334A937}" presName="bracket" presStyleLbl="parChTrans1D1" presStyleIdx="2" presStyleCnt="4"/>
      <dgm:spPr/>
    </dgm:pt>
    <dgm:pt modelId="{846A4F6A-3BDD-4D94-93D8-409F6EEC3DA3}" type="pres">
      <dgm:prSet presAssocID="{86887605-A4AE-434A-8B7E-F3DA9334A937}" presName="spH" presStyleCnt="0"/>
      <dgm:spPr/>
    </dgm:pt>
    <dgm:pt modelId="{330583DE-7605-487D-8D42-288BCA50B7BF}" type="pres">
      <dgm:prSet presAssocID="{86887605-A4AE-434A-8B7E-F3DA9334A937}" presName="desT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6E7799-5A85-48C2-9DA5-9266E0F91587}" type="pres">
      <dgm:prSet presAssocID="{81C760A0-DD37-423A-8298-75F5BD7B0221}" presName="spV" presStyleCnt="0"/>
      <dgm:spPr/>
    </dgm:pt>
    <dgm:pt modelId="{9675C1CE-F600-48F3-8289-CF5F7182FD38}" type="pres">
      <dgm:prSet presAssocID="{51464619-8A69-4291-BD8E-05F748B369BF}" presName="linNode" presStyleCnt="0"/>
      <dgm:spPr/>
    </dgm:pt>
    <dgm:pt modelId="{F184597B-A736-43ED-9035-FCFBADEEEC01}" type="pres">
      <dgm:prSet presAssocID="{51464619-8A69-4291-BD8E-05F748B369BF}" presName="parTx" presStyleLbl="revTx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87EC33-8B3D-4E91-86D8-ECEF298B91AC}" type="pres">
      <dgm:prSet presAssocID="{51464619-8A69-4291-BD8E-05F748B369BF}" presName="bracket" presStyleLbl="parChTrans1D1" presStyleIdx="3" presStyleCnt="4"/>
      <dgm:spPr/>
    </dgm:pt>
    <dgm:pt modelId="{59967D3C-DD91-4BBB-8450-0E1649D9E03D}" type="pres">
      <dgm:prSet presAssocID="{51464619-8A69-4291-BD8E-05F748B369BF}" presName="spH" presStyleCnt="0"/>
      <dgm:spPr/>
    </dgm:pt>
    <dgm:pt modelId="{031DCD98-769B-401B-BDB5-1CE4FE53C222}" type="pres">
      <dgm:prSet presAssocID="{51464619-8A69-4291-BD8E-05F748B369BF}" presName="desTx" presStyleLbl="node1" presStyleIdx="3" presStyleCnt="4" custLinFactNeighborX="1083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B322525-27A4-4F6B-AE17-C9576B80D64F}" srcId="{103587E0-17A5-4AB1-B553-0091B94EFCE1}" destId="{578BC53C-32C7-4147-A3B9-CBC8343B95A6}" srcOrd="1" destOrd="0" parTransId="{ED02AC0B-B22D-441C-AD49-CB08FB814D3F}" sibTransId="{7C2F902B-7AA4-4286-BF2D-E821DD1AC056}"/>
    <dgm:cxn modelId="{B7A8D5BD-4202-4AEC-8A23-E603A2DE802C}" srcId="{578BC53C-32C7-4147-A3B9-CBC8343B95A6}" destId="{B8CC6455-C6C8-4A89-AF1E-DC619B668E1A}" srcOrd="0" destOrd="0" parTransId="{F73BBD38-30CD-4756-B8CB-AAE7D55155E7}" sibTransId="{B825FBCC-5BF9-445F-A48E-CE87BF74E7A7}"/>
    <dgm:cxn modelId="{EC10D6EC-D033-424E-A200-9B2CFECAF9B0}" type="presOf" srcId="{B8CC6455-C6C8-4A89-AF1E-DC619B668E1A}" destId="{0429763E-320C-4807-9448-735A14DAC88D}" srcOrd="0" destOrd="0" presId="urn:diagrams.loki3.com/BracketList"/>
    <dgm:cxn modelId="{F2550198-D9A6-4548-BAE9-3649B55DDEB1}" type="presOf" srcId="{F77EF0E0-1359-449B-BAD3-BD296DE2E0F6}" destId="{C1EB8275-33C9-4C6E-8239-985AB4056C38}" srcOrd="0" destOrd="0" presId="urn:diagrams.loki3.com/BracketList"/>
    <dgm:cxn modelId="{584F32A0-7A9D-4F58-ADF5-543DDC0841D7}" srcId="{103587E0-17A5-4AB1-B553-0091B94EFCE1}" destId="{51464619-8A69-4291-BD8E-05F748B369BF}" srcOrd="3" destOrd="0" parTransId="{13F45D15-B2D6-46E7-8633-2C7141D469B9}" sibTransId="{A2BA7447-3A02-4491-887B-51BC4B8B21B7}"/>
    <dgm:cxn modelId="{18BBB220-E03C-4991-876A-0DE8BD67C7E0}" type="presOf" srcId="{4933B48C-0299-41CD-B516-4B3FC27C7DEA}" destId="{10935C1F-4E53-469E-9322-4C1FED5C086A}" srcOrd="0" destOrd="0" presId="urn:diagrams.loki3.com/BracketList"/>
    <dgm:cxn modelId="{8F150308-030F-470D-8CF5-8284BC64EB6B}" type="presOf" srcId="{103587E0-17A5-4AB1-B553-0091B94EFCE1}" destId="{0E60DF7D-DA8A-4684-BB68-925CA2A8D233}" srcOrd="0" destOrd="0" presId="urn:diagrams.loki3.com/BracketList"/>
    <dgm:cxn modelId="{AB00466C-037C-4DD8-8B97-985F66DE2312}" srcId="{86887605-A4AE-434A-8B7E-F3DA9334A937}" destId="{DE8242F9-20FD-4E67-8FC8-CBE0A09826A4}" srcOrd="0" destOrd="0" parTransId="{074EA52A-99F6-41C1-B44A-16FAF10B925B}" sibTransId="{CEA5A580-56F8-44E3-9417-3B7B3714175E}"/>
    <dgm:cxn modelId="{44C87CE3-522D-46DC-91C1-D141636A0741}" srcId="{103587E0-17A5-4AB1-B553-0091B94EFCE1}" destId="{F77EF0E0-1359-449B-BAD3-BD296DE2E0F6}" srcOrd="0" destOrd="0" parTransId="{7049169C-D9B5-4CDA-AB30-76EBA9463EA1}" sibTransId="{91F6AD83-2E46-4EF4-8BBA-58FD57C99D3E}"/>
    <dgm:cxn modelId="{65774033-EC5E-4DE5-8C7D-5E109C122F27}" type="presOf" srcId="{578BC53C-32C7-4147-A3B9-CBC8343B95A6}" destId="{EB6D0DE4-9996-4AB2-B6A7-C4EB75AF5A18}" srcOrd="0" destOrd="0" presId="urn:diagrams.loki3.com/BracketList"/>
    <dgm:cxn modelId="{238DCBE6-6F8B-46BB-B9EA-98C5C7F682D5}" type="presOf" srcId="{86887605-A4AE-434A-8B7E-F3DA9334A937}" destId="{17861F9A-02D0-4D88-AD83-5F86114402E3}" srcOrd="0" destOrd="0" presId="urn:diagrams.loki3.com/BracketList"/>
    <dgm:cxn modelId="{BD5F101F-B85F-48C5-941B-2E72A7F1667C}" type="presOf" srcId="{FA19B9D6-1C10-42BD-8434-324553E46F1E}" destId="{031DCD98-769B-401B-BDB5-1CE4FE53C222}" srcOrd="0" destOrd="0" presId="urn:diagrams.loki3.com/BracketList"/>
    <dgm:cxn modelId="{0D8FEE7B-8889-4AE8-8D7D-83720BBE4B4C}" srcId="{51464619-8A69-4291-BD8E-05F748B369BF}" destId="{FA19B9D6-1C10-42BD-8434-324553E46F1E}" srcOrd="0" destOrd="0" parTransId="{EA65C9C2-9453-435A-ABE5-795EB560F4B2}" sibTransId="{7C3B39AB-5959-46C8-AD0E-693AC60014C0}"/>
    <dgm:cxn modelId="{29D6467A-CF9F-40C5-A0E5-0142C32BE8C8}" srcId="{F77EF0E0-1359-449B-BAD3-BD296DE2E0F6}" destId="{4933B48C-0299-41CD-B516-4B3FC27C7DEA}" srcOrd="0" destOrd="0" parTransId="{DC1C3919-2648-457C-B020-A8E0F27C8943}" sibTransId="{769BB4FF-B829-4507-A1A9-A7BDEA7DF3F3}"/>
    <dgm:cxn modelId="{6DC17E5D-0169-4136-A9AB-44772FE3EACE}" type="presOf" srcId="{DE8242F9-20FD-4E67-8FC8-CBE0A09826A4}" destId="{330583DE-7605-487D-8D42-288BCA50B7BF}" srcOrd="0" destOrd="0" presId="urn:diagrams.loki3.com/BracketList"/>
    <dgm:cxn modelId="{D78F06D5-B6ED-408B-9EA3-E96C4BFF7239}" type="presOf" srcId="{51464619-8A69-4291-BD8E-05F748B369BF}" destId="{F184597B-A736-43ED-9035-FCFBADEEEC01}" srcOrd="0" destOrd="0" presId="urn:diagrams.loki3.com/BracketList"/>
    <dgm:cxn modelId="{D0B20D4A-1348-4EB4-9406-2D1EAF458D29}" srcId="{103587E0-17A5-4AB1-B553-0091B94EFCE1}" destId="{86887605-A4AE-434A-8B7E-F3DA9334A937}" srcOrd="2" destOrd="0" parTransId="{7D4404A6-0631-456E-9E54-1CB1D31A8527}" sibTransId="{81C760A0-DD37-423A-8298-75F5BD7B0221}"/>
    <dgm:cxn modelId="{B2F7B4A8-322E-4AE3-9238-FBEB324C9945}" type="presParOf" srcId="{0E60DF7D-DA8A-4684-BB68-925CA2A8D233}" destId="{864F1FA1-DE5E-46C3-BEC6-8D9E4DDE4667}" srcOrd="0" destOrd="0" presId="urn:diagrams.loki3.com/BracketList"/>
    <dgm:cxn modelId="{51779FE1-09A8-45DC-B270-EFBBE055096B}" type="presParOf" srcId="{864F1FA1-DE5E-46C3-BEC6-8D9E4DDE4667}" destId="{C1EB8275-33C9-4C6E-8239-985AB4056C38}" srcOrd="0" destOrd="0" presId="urn:diagrams.loki3.com/BracketList"/>
    <dgm:cxn modelId="{FF6BF728-EAC2-44A0-9D75-FBD836CDBE2D}" type="presParOf" srcId="{864F1FA1-DE5E-46C3-BEC6-8D9E4DDE4667}" destId="{57A7D827-63A8-4F50-9F63-BE971A21D6AF}" srcOrd="1" destOrd="0" presId="urn:diagrams.loki3.com/BracketList"/>
    <dgm:cxn modelId="{D1B8BD22-585C-4D03-97DB-B848B420F923}" type="presParOf" srcId="{864F1FA1-DE5E-46C3-BEC6-8D9E4DDE4667}" destId="{26894B86-F380-4AD6-A33B-731D8ED1FB4C}" srcOrd="2" destOrd="0" presId="urn:diagrams.loki3.com/BracketList"/>
    <dgm:cxn modelId="{A784436F-43F5-4190-AB63-E7018D68E190}" type="presParOf" srcId="{864F1FA1-DE5E-46C3-BEC6-8D9E4DDE4667}" destId="{10935C1F-4E53-469E-9322-4C1FED5C086A}" srcOrd="3" destOrd="0" presId="urn:diagrams.loki3.com/BracketList"/>
    <dgm:cxn modelId="{EF1A40BD-CA0A-4A79-9F2A-6054D5F734DC}" type="presParOf" srcId="{0E60DF7D-DA8A-4684-BB68-925CA2A8D233}" destId="{0FBDB6AD-69B3-4D6C-9D42-0991946CADDB}" srcOrd="1" destOrd="0" presId="urn:diagrams.loki3.com/BracketList"/>
    <dgm:cxn modelId="{A7405411-FAC5-4200-A94A-42E6768A65DE}" type="presParOf" srcId="{0E60DF7D-DA8A-4684-BB68-925CA2A8D233}" destId="{AFCEA7C3-5ADF-4FCD-8139-8A65DA7FD829}" srcOrd="2" destOrd="0" presId="urn:diagrams.loki3.com/BracketList"/>
    <dgm:cxn modelId="{E953D2F9-789D-43AC-BB46-FCAEE7A5812D}" type="presParOf" srcId="{AFCEA7C3-5ADF-4FCD-8139-8A65DA7FD829}" destId="{EB6D0DE4-9996-4AB2-B6A7-C4EB75AF5A18}" srcOrd="0" destOrd="0" presId="urn:diagrams.loki3.com/BracketList"/>
    <dgm:cxn modelId="{FB7FAB21-3B5C-4DD0-90C6-1B9F064BD2D6}" type="presParOf" srcId="{AFCEA7C3-5ADF-4FCD-8139-8A65DA7FD829}" destId="{13449D17-FC75-4308-A78D-ABC2FC7452A2}" srcOrd="1" destOrd="0" presId="urn:diagrams.loki3.com/BracketList"/>
    <dgm:cxn modelId="{D03DDD72-EA63-487A-AE0C-BCA207BE83AB}" type="presParOf" srcId="{AFCEA7C3-5ADF-4FCD-8139-8A65DA7FD829}" destId="{00BA27DC-4D9B-4E31-8751-6EE04268F201}" srcOrd="2" destOrd="0" presId="urn:diagrams.loki3.com/BracketList"/>
    <dgm:cxn modelId="{10358013-37E1-4A71-8D41-70F5FF001C9B}" type="presParOf" srcId="{AFCEA7C3-5ADF-4FCD-8139-8A65DA7FD829}" destId="{0429763E-320C-4807-9448-735A14DAC88D}" srcOrd="3" destOrd="0" presId="urn:diagrams.loki3.com/BracketList"/>
    <dgm:cxn modelId="{DF899BCF-3244-431C-ADF4-F1FC06EB2E12}" type="presParOf" srcId="{0E60DF7D-DA8A-4684-BB68-925CA2A8D233}" destId="{9D9EAB1F-E59D-4480-B2E0-D83CCAE8023A}" srcOrd="3" destOrd="0" presId="urn:diagrams.loki3.com/BracketList"/>
    <dgm:cxn modelId="{6A40C9BD-083B-426C-90D9-474CAA335124}" type="presParOf" srcId="{0E60DF7D-DA8A-4684-BB68-925CA2A8D233}" destId="{D0BFA878-7843-4294-93D6-3CAD2A776A3C}" srcOrd="4" destOrd="0" presId="urn:diagrams.loki3.com/BracketList"/>
    <dgm:cxn modelId="{43C86165-DF03-4799-8D1F-7674DB071A38}" type="presParOf" srcId="{D0BFA878-7843-4294-93D6-3CAD2A776A3C}" destId="{17861F9A-02D0-4D88-AD83-5F86114402E3}" srcOrd="0" destOrd="0" presId="urn:diagrams.loki3.com/BracketList"/>
    <dgm:cxn modelId="{7312FB40-F9F3-4D3A-8E6F-31B3C5AF7D83}" type="presParOf" srcId="{D0BFA878-7843-4294-93D6-3CAD2A776A3C}" destId="{4C9A3AF5-CA83-45B5-B7A0-A46CC0CFADEE}" srcOrd="1" destOrd="0" presId="urn:diagrams.loki3.com/BracketList"/>
    <dgm:cxn modelId="{578751FD-56A2-48D2-A776-686F1FA6118D}" type="presParOf" srcId="{D0BFA878-7843-4294-93D6-3CAD2A776A3C}" destId="{846A4F6A-3BDD-4D94-93D8-409F6EEC3DA3}" srcOrd="2" destOrd="0" presId="urn:diagrams.loki3.com/BracketList"/>
    <dgm:cxn modelId="{BBF02BED-4D87-4A05-A08F-294BE1819B33}" type="presParOf" srcId="{D0BFA878-7843-4294-93D6-3CAD2A776A3C}" destId="{330583DE-7605-487D-8D42-288BCA50B7BF}" srcOrd="3" destOrd="0" presId="urn:diagrams.loki3.com/BracketList"/>
    <dgm:cxn modelId="{94F03764-7ED5-4207-A54D-179A1F7F6F8A}" type="presParOf" srcId="{0E60DF7D-DA8A-4684-BB68-925CA2A8D233}" destId="{FB6E7799-5A85-48C2-9DA5-9266E0F91587}" srcOrd="5" destOrd="0" presId="urn:diagrams.loki3.com/BracketList"/>
    <dgm:cxn modelId="{BE2DE229-21B8-4E9B-85F4-3031C947E37B}" type="presParOf" srcId="{0E60DF7D-DA8A-4684-BB68-925CA2A8D233}" destId="{9675C1CE-F600-48F3-8289-CF5F7182FD38}" srcOrd="6" destOrd="0" presId="urn:diagrams.loki3.com/BracketList"/>
    <dgm:cxn modelId="{39C0CA87-3E15-44ED-9021-F653CB02E388}" type="presParOf" srcId="{9675C1CE-F600-48F3-8289-CF5F7182FD38}" destId="{F184597B-A736-43ED-9035-FCFBADEEEC01}" srcOrd="0" destOrd="0" presId="urn:diagrams.loki3.com/BracketList"/>
    <dgm:cxn modelId="{086965F4-A79D-4778-872B-A8A58E87636A}" type="presParOf" srcId="{9675C1CE-F600-48F3-8289-CF5F7182FD38}" destId="{A887EC33-8B3D-4E91-86D8-ECEF298B91AC}" srcOrd="1" destOrd="0" presId="urn:diagrams.loki3.com/BracketList"/>
    <dgm:cxn modelId="{A253463F-CCD2-4B81-B8E4-FD4B08990664}" type="presParOf" srcId="{9675C1CE-F600-48F3-8289-CF5F7182FD38}" destId="{59967D3C-DD91-4BBB-8450-0E1649D9E03D}" srcOrd="2" destOrd="0" presId="urn:diagrams.loki3.com/BracketList"/>
    <dgm:cxn modelId="{66C972C0-CDB0-4DBB-BCC9-C0CF1A2A1122}" type="presParOf" srcId="{9675C1CE-F600-48F3-8289-CF5F7182FD38}" destId="{031DCD98-769B-401B-BDB5-1CE4FE53C222}" srcOrd="3" destOrd="0" presId="urn:diagrams.loki3.com/Bracke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EB8275-33C9-4C6E-8239-985AB4056C38}">
      <dsp:nvSpPr>
        <dsp:cNvPr id="0" name=""/>
        <dsp:cNvSpPr/>
      </dsp:nvSpPr>
      <dsp:spPr>
        <a:xfrm>
          <a:off x="0" y="72227"/>
          <a:ext cx="2512615" cy="831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8704" tIns="106680" rIns="298704" bIns="106680" numCol="1" spcCol="1270" anchor="ctr" anchorCtr="0">
          <a:noAutofit/>
        </a:bodyPr>
        <a:lstStyle/>
        <a:p>
          <a:pPr lvl="0" algn="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200" kern="1200" dirty="0"/>
            <a:t>.</a:t>
          </a:r>
        </a:p>
      </dsp:txBody>
      <dsp:txXfrm>
        <a:off x="0" y="72227"/>
        <a:ext cx="2512615" cy="831600"/>
      </dsp:txXfrm>
    </dsp:sp>
    <dsp:sp modelId="{57A7D827-63A8-4F50-9F63-BE971A21D6AF}">
      <dsp:nvSpPr>
        <dsp:cNvPr id="0" name=""/>
        <dsp:cNvSpPr/>
      </dsp:nvSpPr>
      <dsp:spPr>
        <a:xfrm>
          <a:off x="2512615" y="33246"/>
          <a:ext cx="502523" cy="909562"/>
        </a:xfrm>
        <a:prstGeom prst="leftBrace">
          <a:avLst>
            <a:gd name="adj1" fmla="val 35000"/>
            <a:gd name="adj2" fmla="val 50000"/>
          </a:avLst>
        </a:pr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935C1F-4E53-469E-9322-4C1FED5C086A}">
      <dsp:nvSpPr>
        <dsp:cNvPr id="0" name=""/>
        <dsp:cNvSpPr/>
      </dsp:nvSpPr>
      <dsp:spPr>
        <a:xfrm>
          <a:off x="3216148" y="33246"/>
          <a:ext cx="6834314" cy="9095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285750" lvl="1" indent="-285750" algn="l" defTabSz="1866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4200" kern="1200" dirty="0"/>
            <a:t> Trauma</a:t>
          </a:r>
        </a:p>
      </dsp:txBody>
      <dsp:txXfrm>
        <a:off x="3216148" y="33246"/>
        <a:ext cx="6834314" cy="909562"/>
      </dsp:txXfrm>
    </dsp:sp>
    <dsp:sp modelId="{EB6D0DE4-9996-4AB2-B6A7-C4EB75AF5A18}">
      <dsp:nvSpPr>
        <dsp:cNvPr id="0" name=""/>
        <dsp:cNvSpPr/>
      </dsp:nvSpPr>
      <dsp:spPr>
        <a:xfrm>
          <a:off x="0" y="1132990"/>
          <a:ext cx="2512615" cy="831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8704" tIns="106680" rIns="298704" bIns="106680" numCol="1" spcCol="1270" anchor="ctr" anchorCtr="0">
          <a:noAutofit/>
        </a:bodyPr>
        <a:lstStyle/>
        <a:p>
          <a:pPr lvl="0" algn="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200" kern="1200" dirty="0"/>
            <a:t>.</a:t>
          </a:r>
        </a:p>
      </dsp:txBody>
      <dsp:txXfrm>
        <a:off x="0" y="1132990"/>
        <a:ext cx="2512615" cy="831600"/>
      </dsp:txXfrm>
    </dsp:sp>
    <dsp:sp modelId="{13449D17-FC75-4308-A78D-ABC2FC7452A2}">
      <dsp:nvSpPr>
        <dsp:cNvPr id="0" name=""/>
        <dsp:cNvSpPr/>
      </dsp:nvSpPr>
      <dsp:spPr>
        <a:xfrm>
          <a:off x="2512615" y="1094008"/>
          <a:ext cx="502523" cy="909562"/>
        </a:xfrm>
        <a:prstGeom prst="leftBrace">
          <a:avLst>
            <a:gd name="adj1" fmla="val 35000"/>
            <a:gd name="adj2" fmla="val 50000"/>
          </a:avLst>
        </a:pr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29763E-320C-4807-9448-735A14DAC88D}">
      <dsp:nvSpPr>
        <dsp:cNvPr id="0" name=""/>
        <dsp:cNvSpPr/>
      </dsp:nvSpPr>
      <dsp:spPr>
        <a:xfrm>
          <a:off x="3216148" y="1094008"/>
          <a:ext cx="6834314" cy="9095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285750" lvl="1" indent="-285750" algn="l" defTabSz="1866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4200" kern="1200" dirty="0"/>
            <a:t>Congenital</a:t>
          </a:r>
        </a:p>
      </dsp:txBody>
      <dsp:txXfrm>
        <a:off x="3216148" y="1094008"/>
        <a:ext cx="6834314" cy="909562"/>
      </dsp:txXfrm>
    </dsp:sp>
    <dsp:sp modelId="{17861F9A-02D0-4D88-AD83-5F86114402E3}">
      <dsp:nvSpPr>
        <dsp:cNvPr id="0" name=""/>
        <dsp:cNvSpPr/>
      </dsp:nvSpPr>
      <dsp:spPr>
        <a:xfrm>
          <a:off x="0" y="2193752"/>
          <a:ext cx="2512615" cy="831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8704" tIns="106680" rIns="298704" bIns="106680" numCol="1" spcCol="1270" anchor="ctr" anchorCtr="0">
          <a:noAutofit/>
        </a:bodyPr>
        <a:lstStyle/>
        <a:p>
          <a:pPr lvl="0" algn="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200" kern="1200" dirty="0"/>
            <a:t>.</a:t>
          </a:r>
        </a:p>
      </dsp:txBody>
      <dsp:txXfrm>
        <a:off x="0" y="2193752"/>
        <a:ext cx="2512615" cy="831600"/>
      </dsp:txXfrm>
    </dsp:sp>
    <dsp:sp modelId="{4C9A3AF5-CA83-45B5-B7A0-A46CC0CFADEE}">
      <dsp:nvSpPr>
        <dsp:cNvPr id="0" name=""/>
        <dsp:cNvSpPr/>
      </dsp:nvSpPr>
      <dsp:spPr>
        <a:xfrm>
          <a:off x="2512615" y="2154771"/>
          <a:ext cx="502523" cy="909562"/>
        </a:xfrm>
        <a:prstGeom prst="leftBrace">
          <a:avLst>
            <a:gd name="adj1" fmla="val 35000"/>
            <a:gd name="adj2" fmla="val 50000"/>
          </a:avLst>
        </a:pr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0583DE-7605-487D-8D42-288BCA50B7BF}">
      <dsp:nvSpPr>
        <dsp:cNvPr id="0" name=""/>
        <dsp:cNvSpPr/>
      </dsp:nvSpPr>
      <dsp:spPr>
        <a:xfrm>
          <a:off x="3216148" y="2154771"/>
          <a:ext cx="6834314" cy="9095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285750" lvl="1" indent="-285750" algn="l" defTabSz="1866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4200" kern="1200" dirty="0"/>
            <a:t> Demyelination</a:t>
          </a:r>
        </a:p>
      </dsp:txBody>
      <dsp:txXfrm>
        <a:off x="3216148" y="2154771"/>
        <a:ext cx="6834314" cy="909562"/>
      </dsp:txXfrm>
    </dsp:sp>
    <dsp:sp modelId="{F184597B-A736-43ED-9035-FCFBADEEEC01}">
      <dsp:nvSpPr>
        <dsp:cNvPr id="0" name=""/>
        <dsp:cNvSpPr/>
      </dsp:nvSpPr>
      <dsp:spPr>
        <a:xfrm>
          <a:off x="0" y="3254515"/>
          <a:ext cx="2512615" cy="831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8704" tIns="106680" rIns="298704" bIns="106680" numCol="1" spcCol="1270" anchor="ctr" anchorCtr="0">
          <a:noAutofit/>
        </a:bodyPr>
        <a:lstStyle/>
        <a:p>
          <a:pPr lvl="0" algn="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200" kern="1200" dirty="0"/>
            <a:t>.</a:t>
          </a:r>
        </a:p>
      </dsp:txBody>
      <dsp:txXfrm>
        <a:off x="0" y="3254515"/>
        <a:ext cx="2512615" cy="831600"/>
      </dsp:txXfrm>
    </dsp:sp>
    <dsp:sp modelId="{A887EC33-8B3D-4E91-86D8-ECEF298B91AC}">
      <dsp:nvSpPr>
        <dsp:cNvPr id="0" name=""/>
        <dsp:cNvSpPr/>
      </dsp:nvSpPr>
      <dsp:spPr>
        <a:xfrm>
          <a:off x="2512615" y="3215534"/>
          <a:ext cx="502523" cy="909562"/>
        </a:xfrm>
        <a:prstGeom prst="leftBrace">
          <a:avLst>
            <a:gd name="adj1" fmla="val 35000"/>
            <a:gd name="adj2" fmla="val 50000"/>
          </a:avLst>
        </a:pr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1DCD98-769B-401B-BDB5-1CE4FE53C222}">
      <dsp:nvSpPr>
        <dsp:cNvPr id="0" name=""/>
        <dsp:cNvSpPr/>
      </dsp:nvSpPr>
      <dsp:spPr>
        <a:xfrm>
          <a:off x="3216148" y="3215534"/>
          <a:ext cx="6834314" cy="9095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285750" lvl="1" indent="-285750" algn="l" defTabSz="1866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4200" kern="1200" dirty="0"/>
            <a:t> Tumors</a:t>
          </a:r>
        </a:p>
      </dsp:txBody>
      <dsp:txXfrm>
        <a:off x="3216148" y="3215534"/>
        <a:ext cx="6834314" cy="9095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diagrams.loki3.com/BracketList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85D25CC-361E-46F4-A074-349B7ECBF68F}" type="datetimeFigureOut">
              <a:rPr lang="en-US"/>
              <a:pPr>
                <a:defRPr/>
              </a:pPr>
              <a:t>9/21/2017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68918E5-5C80-40CA-BFD3-15B07CCE40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47308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D00C952-A0CA-47D8-82E0-B06E405EB83D}" type="slidenum">
              <a:rPr lang="en-US" alt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48DE0CC-9A81-4C84-9904-66D08650D7F4}" type="slidenum">
              <a:rPr lang="en-US" alt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4BCDBE0-BBB6-4C9F-888F-7CC802D1B96B}" type="slidenum">
              <a:rPr lang="en-US" alt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0907A1B-A53B-47B0-A403-0DF8CE6BBD15}" type="slidenum">
              <a:rPr lang="en-US" alt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223A9FA-6C42-4E31-AFF5-E462B25CAA63}" type="slidenum">
              <a:rPr lang="en-US" alt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6AED456-5E2F-4789-B8AD-3DA452357D15}" type="slidenum">
              <a:rPr lang="en-US" alt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E1C1FED-79BD-426B-B609-7A89377BFA4F}" type="slidenum">
              <a:rPr lang="en-US" alt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33868C2-D0AA-4AA3-A4BF-3471221287E7}" type="slidenum">
              <a:rPr lang="en-US" alt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29017EE-5723-443F-871D-D9D3D013EBE6}" type="slidenum">
              <a:rPr lang="en-US" alt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B2D434C-A1A0-4097-93F2-F3D101042E0D}" type="slidenum">
              <a:rPr lang="en-US" alt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8172CB2-8E5B-4B8A-9AC7-3A148CD2AEE5}" type="slidenum">
              <a:rPr lang="en-US" alt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7F5050C-7B54-470F-B8F2-FAD2C36DACF7}" type="slidenum">
              <a:rPr lang="en-US" alt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7EBA7CD-A51B-4DF3-B329-5BE2EF0ACA1B}" type="slidenum">
              <a:rPr lang="en-US" alt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4A609ED-F1A4-4808-B660-2C9BC3020490}" type="slidenum">
              <a:rPr lang="en-US" alt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29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9856F49-2B57-4E6F-8561-13F982692C95}" type="slidenum">
              <a:rPr lang="en-US" alt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30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ext Box 1"/>
          <p:cNvSpPr txBox="1">
            <a:spLocks noChangeArrowheads="1"/>
          </p:cNvSpPr>
          <p:nvPr/>
        </p:nvSpPr>
        <p:spPr bwMode="auto">
          <a:xfrm>
            <a:off x="1428750" y="927100"/>
            <a:ext cx="4138613" cy="31781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3420" tIns="41710" rIns="83420" bIns="41710" anchor="ctr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/>
            <a:endParaRPr lang="en-US" altLang="en-US" b="1">
              <a:latin typeface="Arial Narrow" panose="020B0606020202030204" pitchFamily="34" charset="0"/>
            </a:endParaRPr>
          </a:p>
        </p:txBody>
      </p:sp>
      <p:sp>
        <p:nvSpPr>
          <p:cNvPr id="58371" name="Text Box 2"/>
          <p:cNvSpPr>
            <a:spLocks noGrp="1" noChangeArrowheads="1"/>
          </p:cNvSpPr>
          <p:nvPr>
            <p:ph type="body"/>
          </p:nvPr>
        </p:nvSpPr>
        <p:spPr bwMode="auto">
          <a:xfrm>
            <a:off x="1068388" y="4413250"/>
            <a:ext cx="4867275" cy="35258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77788" indent="-77788" eaLnBrk="1" hangingPunct="1">
              <a:lnSpc>
                <a:spcPct val="93000"/>
              </a:lnSpc>
              <a:spcBef>
                <a:spcPct val="0"/>
              </a:spcBef>
              <a:buSzPct val="45000"/>
              <a:tabLst>
                <a:tab pos="660400" algn="l"/>
                <a:tab pos="1320800" algn="l"/>
                <a:tab pos="1981200" algn="l"/>
                <a:tab pos="2641600" algn="l"/>
                <a:tab pos="3302000" algn="l"/>
                <a:tab pos="3962400" algn="l"/>
                <a:tab pos="4622800" algn="l"/>
              </a:tabLst>
            </a:pPr>
            <a:endParaRPr lang="en-GB" altLang="en-US">
              <a:latin typeface="Arial" panose="020B0604020202020204" pitchFamily="34" charset="0"/>
              <a:ea typeface="msgothic"/>
              <a:cs typeface="msgothic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4A83173-B119-4E6E-9E89-8B946C070450}" type="slidenum">
              <a:rPr lang="en-US" alt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0BFF783-CDF5-49E0-A2D4-AEC401BDEF73}" type="slidenum">
              <a:rPr lang="en-US" alt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5861450-F677-4F4A-B9FA-884E652EA85A}" type="slidenum">
              <a:rPr lang="en-US" alt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5861450-F677-4F4A-B9FA-884E652EA85A}" type="slidenum">
              <a:rPr lang="en-US" alt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FEBABD7-A534-4461-AD1B-D07D3B814339}" type="slidenum">
              <a:rPr lang="en-US" alt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DEF6D68-ADB2-4EB3-95DB-480DDFDC9A14}" type="slidenum">
              <a:rPr lang="en-US" alt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8B62908-3186-49AD-BE62-89712ED54593}" type="slidenum">
              <a:rPr lang="en-US" alt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B4235CD-69F2-4558-B062-B1E2376FA527}" type="datetimeFigureOut">
              <a:rPr lang="en-US" smtClean="0"/>
              <a:pPr>
                <a:defRPr/>
              </a:pPr>
              <a:t>9/21/2017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1BEE94-B8CC-4F7F-B003-00D74F0C771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3540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68E82E3-2E22-4926-AB20-1D27DD816CCF}" type="datetimeFigureOut">
              <a:rPr lang="en-US" smtClean="0"/>
              <a:pPr>
                <a:defRPr/>
              </a:pPr>
              <a:t>9/21/2017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E5C36F-9B7E-4CB8-BE10-A36BE72B948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2687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87875F7-EDC2-43F3-871F-A313C198B3BF}" type="datetimeFigureOut">
              <a:rPr lang="en-US" smtClean="0"/>
              <a:pPr>
                <a:defRPr/>
              </a:pPr>
              <a:t>9/21/2017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515787-6F28-4E2A-834D-BBF10FE4805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696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873F44F-1A8C-4C86-A4D5-57E2F9BD44E1}" type="datetimeFigureOut">
              <a:rPr lang="en-US" smtClean="0"/>
              <a:pPr>
                <a:defRPr/>
              </a:pPr>
              <a:t>9/21/2017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EF9408-A01E-4148-B336-6AB51AA0F5D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986026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F921D97-DA3E-4A2C-ACFC-D2B59E1091E2}" type="datetimeFigureOut">
              <a:rPr lang="en-US" smtClean="0"/>
              <a:pPr>
                <a:defRPr/>
              </a:pPr>
              <a:t>9/21/2017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AB49D3-B053-4FCE-AFB3-97637293737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9019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E0DCB4F-C8A3-406B-B2B7-B7A3F59FAD12}" type="datetimeFigureOut">
              <a:rPr lang="en-US" smtClean="0"/>
              <a:pPr>
                <a:defRPr/>
              </a:pPr>
              <a:t>9/21/2017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08B6E6-13A5-4D70-BCCD-8F4E1906454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740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F72BB0-9803-4958-818F-532CA1C412D9}" type="datetimeFigureOut">
              <a:rPr lang="en-US" smtClean="0"/>
              <a:pPr>
                <a:defRPr/>
              </a:pPr>
              <a:t>9/21/2017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55C84D-6329-49F6-AA03-80249925CB9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6911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ACFAC0F-C1B3-4AFE-AA04-AC2CEB395005}" type="datetimeFigureOut">
              <a:rPr lang="en-US" smtClean="0"/>
              <a:pPr>
                <a:defRPr/>
              </a:pPr>
              <a:t>9/21/2017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0117B1-F861-483C-9A7D-FE8DF959D2C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5876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9ECD31E-78CC-473D-A7D7-C45EA0FD4D75}" type="datetimeFigureOut">
              <a:rPr lang="en-US" smtClean="0"/>
              <a:pPr>
                <a:defRPr/>
              </a:pPr>
              <a:t>9/21/2017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F8AE65-3CE2-406B-BFFE-325059A6B69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504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F216952-1AF5-40E8-8226-CAB1FA9E19A8}" type="datetimeFigureOut">
              <a:rPr lang="en-US" smtClean="0"/>
              <a:pPr>
                <a:defRPr/>
              </a:pPr>
              <a:t>9/21/2017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E72E69-5800-4C0B-A3A3-DEDC718EA1A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6846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A5590C4-0036-4CB8-9388-644B7D9D39D0}" type="datetimeFigureOut">
              <a:rPr lang="en-US" smtClean="0"/>
              <a:pPr>
                <a:defRPr/>
              </a:pPr>
              <a:t>9/21/2017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2DEAF7-59E6-4781-8702-5A983440D4D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2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C2C8EB-8E58-42F2-B054-FB1490715CE2}" type="datetimeFigureOut">
              <a:rPr lang="en-US" smtClean="0"/>
              <a:pPr>
                <a:defRPr/>
              </a:pPr>
              <a:t>9/21/2017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64273A-995B-48E9-AAAF-6B35F872BA9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885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98AD174-B8EB-4F64-9B0A-208EFB243500}" type="datetimeFigureOut">
              <a:rPr lang="en-US" smtClean="0"/>
              <a:pPr>
                <a:defRPr/>
              </a:pPr>
              <a:t>9/21/2017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0E430B-3AEC-460B-B9B1-9D470DC167A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6688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E639AB7-512F-47D4-B036-E4995F6D9658}" type="datetimeFigureOut">
              <a:rPr lang="en-US" smtClean="0"/>
              <a:pPr>
                <a:defRPr/>
              </a:pPr>
              <a:t>9/21/2017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C61A5D-A0C4-4468-B087-5AAFA14D148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0203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BD0C71-892B-49E3-8106-A74C7E935049}" type="datetimeFigureOut">
              <a:rPr lang="en-US" smtClean="0"/>
              <a:pPr>
                <a:defRPr/>
              </a:pPr>
              <a:t>9/21/2017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1042EC-2B95-46F5-B68C-2524AD04199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9239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1043009-479E-4544-B4A8-4ACA78B0E5A9}" type="datetimeFigureOut">
              <a:rPr lang="en-US" smtClean="0"/>
              <a:pPr>
                <a:defRPr/>
              </a:pPr>
              <a:t>9/21/2017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5485E9-B69A-454C-B4A2-920001E2A8F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8870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F26E40-9A88-4B42-B91F-75E9143AB986}" type="datetimeFigureOut">
              <a:rPr lang="en-US" smtClean="0"/>
              <a:pPr>
                <a:defRPr/>
              </a:pPr>
              <a:t>9/21/2017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80C5BC-9937-45B0-B4C0-743E13F559F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178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27B48EB-FA74-4E8B-9E24-8397CE70A9EE}" type="datetimeFigureOut">
              <a:rPr lang="en-US" smtClean="0"/>
              <a:pPr>
                <a:defRPr/>
              </a:pPr>
              <a:t>9/21/2017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07E16AF-E0D2-4455-B0C8-3934AB6EBCA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45194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  <p:sldLayoutId id="2147483743" r:id="rId12"/>
    <p:sldLayoutId id="2147483744" r:id="rId13"/>
    <p:sldLayoutId id="2147483745" r:id="rId14"/>
    <p:sldLayoutId id="2147483746" r:id="rId15"/>
    <p:sldLayoutId id="2147483747" r:id="rId16"/>
    <p:sldLayoutId id="2147483748" r:id="rId17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radiopaedia.org/articles/demyelinating-disease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2.jpe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ctrTitle"/>
          </p:nvPr>
        </p:nvSpPr>
        <p:spPr>
          <a:xfrm>
            <a:off x="2848946" y="2318657"/>
            <a:ext cx="5436638" cy="1482012"/>
          </a:xfrm>
        </p:spPr>
        <p:txBody>
          <a:bodyPr/>
          <a:lstStyle/>
          <a:p>
            <a:pPr eaLnBrk="1" hangingPunct="1"/>
            <a:r>
              <a:rPr lang="en-US" altLang="en-US" dirty="0"/>
              <a:t>Spinal Cord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u="sng">
                <a:solidFill>
                  <a:srgbClr val="0070C0"/>
                </a:solidFill>
                <a:latin typeface="Arial Narrow" panose="020B0606020202030204" pitchFamily="34" charset="0"/>
              </a:rPr>
              <a:t>Magnetic Resonance Imaging (MRI)</a:t>
            </a:r>
            <a:br>
              <a:rPr lang="en-US" altLang="en-US" u="sng">
                <a:solidFill>
                  <a:srgbClr val="0070C0"/>
                </a:solidFill>
                <a:latin typeface="Arial Narrow" panose="020B0606020202030204" pitchFamily="34" charset="0"/>
              </a:rPr>
            </a:br>
            <a:endParaRPr lang="en-US" altLang="en-US"/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446315" y="2046514"/>
            <a:ext cx="7587342" cy="4201886"/>
          </a:xfrm>
        </p:spPr>
        <p:txBody>
          <a:bodyPr/>
          <a:lstStyle/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</a:pPr>
            <a:r>
              <a:rPr lang="en-US" altLang="en-US" sz="2400" dirty="0">
                <a:latin typeface="Arial Narrow" panose="020B0606020202030204" pitchFamily="34" charset="0"/>
              </a:rPr>
              <a:t>Gold standard of imaging for spinal cord disorders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</a:pPr>
            <a:r>
              <a:rPr lang="en-US" altLang="en-US" sz="2400" dirty="0">
                <a:latin typeface="Arial Narrow" panose="020B0606020202030204" pitchFamily="34" charset="0"/>
              </a:rPr>
              <a:t>No radiation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</a:pPr>
            <a:r>
              <a:rPr lang="en-US" altLang="en-US" sz="2400" dirty="0">
                <a:latin typeface="Arial Narrow" panose="020B0606020202030204" pitchFamily="34" charset="0"/>
              </a:rPr>
              <a:t>Can identify abnormalities of bone, soft tissues and spinal cord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</a:pPr>
            <a:r>
              <a:rPr lang="en-US" altLang="en-US" sz="240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Limitations</a:t>
            </a:r>
            <a:r>
              <a:rPr lang="en-US" altLang="en-US" sz="2400" dirty="0" smtClean="0">
                <a:latin typeface="Arial Narrow" panose="020B0606020202030204" pitchFamily="34" charset="0"/>
              </a:rPr>
              <a:t>: Claustrophobic </a:t>
            </a:r>
            <a:r>
              <a:rPr lang="en-US" altLang="en-US" sz="2400" dirty="0">
                <a:latin typeface="Arial Narrow" panose="020B0606020202030204" pitchFamily="34" charset="0"/>
              </a:rPr>
              <a:t>patients, uncooperative and children may need sedation or general anesthesia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</a:pPr>
            <a:r>
              <a:rPr lang="en-US" altLang="en-US" sz="2400" dirty="0">
                <a:solidFill>
                  <a:srgbClr val="FF0000"/>
                </a:solidFill>
                <a:latin typeface="Arial Narrow" panose="020B0606020202030204" pitchFamily="34" charset="0"/>
              </a:rPr>
              <a:t>Contraindications</a:t>
            </a:r>
            <a:r>
              <a:rPr lang="en-US" altLang="en-US" sz="2400" dirty="0">
                <a:latin typeface="Arial Narrow" panose="020B0606020202030204" pitchFamily="34" charset="0"/>
              </a:rPr>
              <a:t> include implanted devices  e.g. cardiac pacemakers and electromagnetic devices</a:t>
            </a:r>
            <a:endParaRPr lang="en-US" altLang="en-US" sz="2400" dirty="0"/>
          </a:p>
        </p:txBody>
      </p:sp>
      <p:pic>
        <p:nvPicPr>
          <p:cNvPr id="17412" name="Picture 3" descr="FSE spin density lumbar disc"/>
          <p:cNvPicPr>
            <a:picLocks noGrp="1"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5368" y="1850572"/>
            <a:ext cx="3123746" cy="4666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08050" y="374650"/>
            <a:ext cx="8410575" cy="6151563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38429540"/>
              </p:ext>
            </p:extLst>
          </p:nvPr>
        </p:nvGraphicFramePr>
        <p:xfrm>
          <a:off x="283027" y="293914"/>
          <a:ext cx="11615058" cy="6389911"/>
        </p:xfrm>
        <a:graphic>
          <a:graphicData uri="http://schemas.openxmlformats.org/drawingml/2006/table">
            <a:tbl>
              <a:tblPr/>
              <a:tblGrid>
                <a:gridCol w="117187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83406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75557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385354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744705"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Indications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, sans-serif"/>
                        </a:rPr>
                        <a:t>Advantages</a:t>
                      </a: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, sans-serif"/>
                        </a:rPr>
                        <a:t>Disadvantages</a:t>
                      </a:r>
                      <a:endParaRPr kumimoji="0" lang="en-US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650152"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, sans-serif"/>
                        </a:rPr>
                        <a:t>X-Ray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CC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Trauma</a:t>
                      </a:r>
                      <a:b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Intra-operative localization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CC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38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, serif"/>
                        </a:rPr>
                        <a:t>Inexpensive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38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, serif"/>
                        </a:rPr>
                        <a:t>Widely available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38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, serif"/>
                        </a:rPr>
                        <a:t>Quick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, serif"/>
                        </a:rPr>
                        <a:t>Portable 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CC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38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, serif"/>
                        </a:rPr>
                        <a:t>Radiation exposure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38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, serif"/>
                        </a:rPr>
                        <a:t>Difficulty in interpretation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38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, serif"/>
                        </a:rPr>
                        <a:t>High rate of false-positive </a:t>
                      </a: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, serif"/>
                        </a:rPr>
                        <a:t>findings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, serif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CC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535374"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, sans-serif"/>
                        </a:rPr>
                        <a:t>CT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E7E7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, serif"/>
                        </a:rPr>
                        <a:t>Trauma</a:t>
                      </a:r>
                      <a:b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, serif"/>
                        </a:rPr>
                      </a:b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E7E7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38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, serif"/>
                        </a:rPr>
                        <a:t>Visualization of bony structures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38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, serif"/>
                        </a:rPr>
                        <a:t>Widely available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38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, serif"/>
                        </a:rPr>
                        <a:t>Quick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E7E7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38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, serif"/>
                        </a:rPr>
                        <a:t>Less useful at </a:t>
                      </a: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, serif"/>
                        </a:rPr>
                        <a:t>showing 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, serif"/>
                        </a:rPr>
                        <a:t>soft tissue structures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38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, serif"/>
                        </a:rPr>
                        <a:t>Radiation exposure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38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, serif"/>
                        </a:rPr>
                        <a:t>Cost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E7E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459680"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, sans-serif"/>
                        </a:rPr>
                        <a:t> MRI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CC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, serif"/>
                        </a:rPr>
                        <a:t>Patients 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, serif"/>
                        </a:rPr>
                        <a:t>with "red flags</a:t>
                      </a: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, serif"/>
                        </a:rPr>
                        <a:t>"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, serif"/>
                        </a:rPr>
                        <a:t/>
                      </a:r>
                      <a:b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, serif"/>
                        </a:rPr>
                      </a:b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, serif"/>
                        </a:rPr>
                        <a:t>Radiculopathy</a:t>
                      </a:r>
                      <a:b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, serif"/>
                        </a:rPr>
                      </a:b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, serif"/>
                        </a:rPr>
                        <a:t>Tumor</a:t>
                      </a:r>
                      <a:b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, serif"/>
                        </a:rPr>
                      </a:b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, serif"/>
                        </a:rPr>
                        <a:t>Myelopathy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CC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38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, serif"/>
                        </a:rPr>
                        <a:t>Visualization of soft tissue structures (e.g. relationship of disc to nerve)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38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, serif"/>
                        </a:rPr>
                        <a:t>No radiation </a:t>
                      </a: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, serif"/>
                        </a:rPr>
                        <a:t>exposure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CC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38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, serif"/>
                        </a:rPr>
                        <a:t>Contraindications: presence of ferromagnetic implants, cardiac pacemakers, intracranial clips, Claustrophobia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38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, serif"/>
                        </a:rPr>
                        <a:t>Availability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38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, serif"/>
                        </a:rPr>
                        <a:t>Cost$$$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CC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sz="6000">
                <a:solidFill>
                  <a:srgbClr val="0070C0"/>
                </a:solidFill>
                <a:latin typeface="Arial Narrow" panose="020B0606020202030204" pitchFamily="34" charset="0"/>
              </a:rPr>
              <a:t>Abnormalities Of Spinal Cord</a:t>
            </a:r>
            <a:br>
              <a:rPr lang="en-US" altLang="en-US" sz="6000">
                <a:solidFill>
                  <a:srgbClr val="0070C0"/>
                </a:solidFill>
                <a:latin typeface="Arial Narrow" panose="020B0606020202030204" pitchFamily="34" charset="0"/>
              </a:rPr>
            </a:br>
            <a:endParaRPr lang="en-US" altLang="en-US" sz="540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-2351310" y="1741712"/>
          <a:ext cx="10050463" cy="41583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6600">
                <a:solidFill>
                  <a:srgbClr val="0070C0"/>
                </a:solidFill>
                <a:latin typeface="Arial Narrow" panose="020B0606020202030204" pitchFamily="34" charset="0"/>
              </a:rPr>
              <a:t>Trauma</a:t>
            </a:r>
            <a:endParaRPr lang="en-US" altLang="en-US" sz="60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r>
              <a:rPr lang="en-US" altLang="ar-SA" dirty="0">
                <a:solidFill>
                  <a:srgbClr val="FFFFFF"/>
                </a:solidFill>
              </a:rPr>
              <a:t>Plain </a:t>
            </a:r>
            <a:r>
              <a:rPr lang="en-US" altLang="ar-SA" dirty="0" smtClean="0">
                <a:solidFill>
                  <a:srgbClr val="FFFFFF"/>
                </a:solidFill>
              </a:rPr>
              <a:t>films </a:t>
            </a:r>
            <a:r>
              <a:rPr lang="en-US" altLang="ar-SA" dirty="0" smtClean="0"/>
              <a:t>are </a:t>
            </a:r>
            <a:r>
              <a:rPr lang="en-US" altLang="ar-SA" dirty="0"/>
              <a:t>usually the first </a:t>
            </a:r>
            <a:r>
              <a:rPr lang="en-US" altLang="ar-SA" dirty="0" smtClean="0"/>
              <a:t>imaging method used in minor trauma.</a:t>
            </a:r>
            <a:endParaRPr lang="en-US" altLang="ar-SA" dirty="0"/>
          </a:p>
          <a:p>
            <a:pPr marL="0" indent="0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endParaRPr lang="en-US" altLang="ar-SA" dirty="0"/>
          </a:p>
          <a:p>
            <a:pPr marL="0" indent="0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r>
              <a:rPr lang="en-US" altLang="ar-SA" dirty="0"/>
              <a:t>If fractures, or other bony defects, are suspected, </a:t>
            </a:r>
            <a:r>
              <a:rPr lang="en-US" altLang="ar-SA" dirty="0">
                <a:solidFill>
                  <a:srgbClr val="FF0000"/>
                </a:solidFill>
              </a:rPr>
              <a:t>CT images </a:t>
            </a:r>
            <a:r>
              <a:rPr lang="en-US" altLang="ar-SA" dirty="0"/>
              <a:t>can provide very detailed information.</a:t>
            </a:r>
          </a:p>
          <a:p>
            <a:pPr marL="0" indent="0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endParaRPr lang="en-US" altLang="ar-SA" dirty="0">
              <a:solidFill>
                <a:srgbClr val="00B0F0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r>
              <a:rPr lang="en-US" altLang="ar-SA" dirty="0"/>
              <a:t>When soft tissue </a:t>
            </a:r>
            <a:r>
              <a:rPr lang="en-US" altLang="ar-SA" dirty="0" smtClean="0"/>
              <a:t>/ spinal cord injury </a:t>
            </a:r>
            <a:r>
              <a:rPr lang="en-US" altLang="ar-SA" dirty="0"/>
              <a:t>is suspected, </a:t>
            </a:r>
            <a:r>
              <a:rPr lang="en-US" altLang="ar-SA" dirty="0">
                <a:solidFill>
                  <a:srgbClr val="FFFF00"/>
                </a:solidFill>
              </a:rPr>
              <a:t>MRI is </a:t>
            </a:r>
            <a:r>
              <a:rPr lang="en-US" altLang="ar-SA" dirty="0" smtClean="0">
                <a:solidFill>
                  <a:srgbClr val="FFFF00"/>
                </a:solidFill>
              </a:rPr>
              <a:t>the </a:t>
            </a:r>
            <a:r>
              <a:rPr lang="en-US" altLang="ar-SA" dirty="0">
                <a:solidFill>
                  <a:srgbClr val="FFFF00"/>
                </a:solidFill>
              </a:rPr>
              <a:t>imaging </a:t>
            </a:r>
            <a:r>
              <a:rPr lang="en-US" altLang="ar-SA" dirty="0" smtClean="0">
                <a:solidFill>
                  <a:srgbClr val="FFFF00"/>
                </a:solidFill>
              </a:rPr>
              <a:t>method of </a:t>
            </a:r>
            <a:r>
              <a:rPr lang="en-US" altLang="ar-SA" dirty="0">
                <a:solidFill>
                  <a:srgbClr val="FFFF00"/>
                </a:solidFill>
              </a:rPr>
              <a:t>choice</a:t>
            </a:r>
            <a:r>
              <a:rPr lang="en-US" altLang="ar-SA" dirty="0" smtClean="0">
                <a:solidFill>
                  <a:srgbClr val="FFFF00"/>
                </a:solidFill>
              </a:rPr>
              <a:t>. 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4"/>
          <p:cNvSpPr>
            <a:spLocks noGrp="1"/>
          </p:cNvSpPr>
          <p:nvPr>
            <p:ph type="title"/>
          </p:nvPr>
        </p:nvSpPr>
        <p:spPr>
          <a:xfrm>
            <a:off x="913795" y="609601"/>
            <a:ext cx="10353761" cy="979714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4400" dirty="0">
                <a:solidFill>
                  <a:srgbClr val="0070C0"/>
                </a:solidFill>
                <a:latin typeface="Arial Narrow" panose="020B0606020202030204" pitchFamily="34" charset="0"/>
              </a:rPr>
              <a:t>Assess four parallel lines. </a:t>
            </a:r>
            <a:endParaRPr lang="en-US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195263" y="2144486"/>
            <a:ext cx="3788908" cy="3309257"/>
          </a:xfrm>
        </p:spPr>
        <p:txBody>
          <a:bodyPr rtlCol="0">
            <a:noAutofit/>
          </a:bodyPr>
          <a:lstStyle/>
          <a:p>
            <a:pPr marL="0" indent="0" eaLnBrk="1" fontAlgn="auto" hangingPunct="1">
              <a:lnSpc>
                <a:spcPct val="20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None/>
              <a:defRPr/>
            </a:pPr>
            <a:r>
              <a:rPr lang="en-US" dirty="0" smtClean="0"/>
              <a:t>1</a:t>
            </a:r>
            <a:r>
              <a:rPr lang="en-US" dirty="0"/>
              <a:t>. Anterior vertebral line</a:t>
            </a:r>
          </a:p>
          <a:p>
            <a:pPr marL="0" indent="0" eaLnBrk="1" fontAlgn="auto" hangingPunct="1">
              <a:lnSpc>
                <a:spcPct val="20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r>
              <a:rPr lang="en-US" dirty="0" smtClean="0"/>
              <a:t>2</a:t>
            </a:r>
            <a:r>
              <a:rPr lang="en-US" dirty="0"/>
              <a:t>. Posterior vertebral line </a:t>
            </a:r>
          </a:p>
          <a:p>
            <a:pPr marL="0" indent="0" eaLnBrk="1" fontAlgn="auto" hangingPunct="1">
              <a:lnSpc>
                <a:spcPct val="20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r>
              <a:rPr lang="en-US" dirty="0" smtClean="0"/>
              <a:t>3</a:t>
            </a:r>
            <a:r>
              <a:rPr lang="en-US" dirty="0"/>
              <a:t>. </a:t>
            </a:r>
            <a:r>
              <a:rPr lang="en-US" dirty="0" err="1"/>
              <a:t>Spinolaminar</a:t>
            </a:r>
            <a:r>
              <a:rPr lang="en-US" dirty="0"/>
              <a:t> line</a:t>
            </a:r>
          </a:p>
          <a:p>
            <a:pPr marL="0" indent="0" eaLnBrk="1" fontAlgn="auto" hangingPunct="1">
              <a:lnSpc>
                <a:spcPct val="20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r>
              <a:rPr lang="en-US" dirty="0" smtClean="0"/>
              <a:t>4</a:t>
            </a:r>
            <a:r>
              <a:rPr lang="en-US" dirty="0"/>
              <a:t>. Posterior spinous </a:t>
            </a:r>
            <a:r>
              <a:rPr lang="en-US" dirty="0" smtClean="0"/>
              <a:t>line </a:t>
            </a:r>
            <a:endParaRPr lang="en-US" dirty="0"/>
          </a:p>
        </p:txBody>
      </p:sp>
      <p:pic>
        <p:nvPicPr>
          <p:cNvPr id="28677" name="Content Placeholder 10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57274" y="1645785"/>
            <a:ext cx="3173639" cy="4971018"/>
          </a:xfrm>
        </p:spPr>
      </p:pic>
      <p:pic>
        <p:nvPicPr>
          <p:cNvPr id="28678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3339" y="1661206"/>
            <a:ext cx="3468460" cy="4997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5400">
                <a:solidFill>
                  <a:srgbClr val="0070C0"/>
                </a:solidFill>
              </a:rPr>
              <a:t>Mechanism Of Injury</a:t>
            </a:r>
          </a:p>
        </p:txBody>
      </p:sp>
      <p:pic>
        <p:nvPicPr>
          <p:cNvPr id="30723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11400" y="1852613"/>
            <a:ext cx="6919913" cy="4002087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5400">
                <a:solidFill>
                  <a:srgbClr val="0070C0"/>
                </a:solidFill>
              </a:rPr>
              <a:t>Compression Fracture </a:t>
            </a:r>
            <a:endParaRPr lang="en-US" altLang="en-US" sz="4800">
              <a:solidFill>
                <a:srgbClr val="0070C0"/>
              </a:solidFill>
            </a:endParaRPr>
          </a:p>
        </p:txBody>
      </p:sp>
      <p:pic>
        <p:nvPicPr>
          <p:cNvPr id="32771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72463" y="2033588"/>
            <a:ext cx="2886075" cy="4125912"/>
          </a:xfrm>
        </p:spPr>
      </p:pic>
      <p:pic>
        <p:nvPicPr>
          <p:cNvPr id="32772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13" y="2033588"/>
            <a:ext cx="3795712" cy="412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8338" y="2033588"/>
            <a:ext cx="3794125" cy="412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sz="4800">
                <a:solidFill>
                  <a:srgbClr val="0070C0"/>
                </a:solidFill>
              </a:rPr>
              <a:t>Hangman's Fracture</a:t>
            </a:r>
            <a:br>
              <a:rPr lang="en-US" altLang="en-US" sz="4800">
                <a:solidFill>
                  <a:srgbClr val="0070C0"/>
                </a:solidFill>
              </a:rPr>
            </a:br>
            <a:endParaRPr lang="en-US" altLang="en-US" sz="4400">
              <a:solidFill>
                <a:srgbClr val="0070C0"/>
              </a:solidFill>
            </a:endParaRPr>
          </a:p>
        </p:txBody>
      </p:sp>
      <p:pic>
        <p:nvPicPr>
          <p:cNvPr id="34819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60738" y="1852613"/>
            <a:ext cx="2901950" cy="4364037"/>
          </a:xfrm>
        </p:spPr>
      </p:pic>
      <p:pic>
        <p:nvPicPr>
          <p:cNvPr id="34820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2688" y="1852613"/>
            <a:ext cx="3830637" cy="436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1" name="Content Placeholder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0" y="1852613"/>
            <a:ext cx="2630488" cy="436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6000">
                <a:solidFill>
                  <a:srgbClr val="0070C0"/>
                </a:solidFill>
              </a:rPr>
              <a:t>Hyperflexion </a:t>
            </a:r>
            <a:endParaRPr lang="en-US" altLang="en-US">
              <a:solidFill>
                <a:srgbClr val="0070C0"/>
              </a:solidFill>
            </a:endParaRPr>
          </a:p>
        </p:txBody>
      </p:sp>
      <p:pic>
        <p:nvPicPr>
          <p:cNvPr id="36867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94088" y="1655763"/>
            <a:ext cx="3381375" cy="4364037"/>
          </a:xfrm>
        </p:spPr>
      </p:pic>
      <p:pic>
        <p:nvPicPr>
          <p:cNvPr id="36868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100" y="1655763"/>
            <a:ext cx="2900363" cy="437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9" name="Content Placeholder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963" y="1655763"/>
            <a:ext cx="2630487" cy="436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646113" y="452438"/>
            <a:ext cx="10948728" cy="91223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/>
              <a:t>Imaging Methods to Evaluate </a:t>
            </a:r>
            <a:r>
              <a:rPr lang="en-US" altLang="en-US" dirty="0" smtClean="0"/>
              <a:t>Spinal cord</a:t>
            </a:r>
            <a:endParaRPr lang="en-US" altLang="en-US" dirty="0"/>
          </a:p>
        </p:txBody>
      </p:sp>
      <p:pic>
        <p:nvPicPr>
          <p:cNvPr id="7171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41"/>
          <a:stretch/>
        </p:blipFill>
        <p:spPr>
          <a:xfrm>
            <a:off x="1428760" y="1177460"/>
            <a:ext cx="9903269" cy="5471448"/>
          </a:xfr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3"/>
          <p:cNvSpPr>
            <a:spLocks noGrp="1"/>
          </p:cNvSpPr>
          <p:nvPr>
            <p:ph type="title"/>
          </p:nvPr>
        </p:nvSpPr>
        <p:spPr>
          <a:xfrm>
            <a:off x="870263" y="2188029"/>
            <a:ext cx="10355327" cy="598713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Congenital ANOMALIES</a:t>
            </a:r>
            <a:endParaRPr lang="en-US" alt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71845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6600" dirty="0">
                <a:solidFill>
                  <a:srgbClr val="0070C0"/>
                </a:solidFill>
              </a:rPr>
              <a:t>Spina bifida</a:t>
            </a:r>
            <a:endParaRPr lang="en-US" altLang="en-US" sz="6000" dirty="0">
              <a:solidFill>
                <a:srgbClr val="0070C0"/>
              </a:solidFill>
            </a:endParaRPr>
          </a:p>
        </p:txBody>
      </p:sp>
      <p:pic>
        <p:nvPicPr>
          <p:cNvPr id="39939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999" y="3740778"/>
            <a:ext cx="7190476" cy="2800000"/>
          </a:xfrm>
        </p:spPr>
      </p:pic>
      <p:pic>
        <p:nvPicPr>
          <p:cNvPr id="39940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547" y="1415597"/>
            <a:ext cx="11176000" cy="230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7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1295" y="1268185"/>
            <a:ext cx="3433899" cy="3815443"/>
          </a:xfrm>
        </p:spPr>
      </p:pic>
      <p:pic>
        <p:nvPicPr>
          <p:cNvPr id="41988" name="Picture 5" descr="http://images.radiopaedia.org/images/3989580/1ddd9f5c625606bcc600b5ab3e228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10" r="24242"/>
          <a:stretch>
            <a:fillRect/>
          </a:stretch>
        </p:blipFill>
        <p:spPr bwMode="auto">
          <a:xfrm>
            <a:off x="8252225" y="513671"/>
            <a:ext cx="3499357" cy="5887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9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488"/>
          <a:stretch/>
        </p:blipFill>
        <p:spPr bwMode="auto">
          <a:xfrm>
            <a:off x="4006863" y="513671"/>
            <a:ext cx="3954530" cy="5887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947057"/>
          </a:xfrm>
        </p:spPr>
        <p:txBody>
          <a:bodyPr/>
          <a:lstStyle/>
          <a:p>
            <a:pPr eaLnBrk="1" hangingPunct="1"/>
            <a:r>
              <a:rPr lang="en-US" altLang="en-US" sz="6000" dirty="0">
                <a:solidFill>
                  <a:srgbClr val="0070C0"/>
                </a:solidFill>
              </a:rPr>
              <a:t>Syringomyelia</a:t>
            </a:r>
            <a:endParaRPr lang="en-US" altLang="en-US" sz="5400" dirty="0">
              <a:solidFill>
                <a:srgbClr val="0070C0"/>
              </a:solidFill>
            </a:endParaRPr>
          </a:p>
        </p:txBody>
      </p:sp>
      <p:pic>
        <p:nvPicPr>
          <p:cNvPr id="43011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6113" y="1674813"/>
            <a:ext cx="10685462" cy="4398962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3"/>
          <p:cNvSpPr>
            <a:spLocks noGrp="1"/>
          </p:cNvSpPr>
          <p:nvPr>
            <p:ph type="title"/>
          </p:nvPr>
        </p:nvSpPr>
        <p:spPr>
          <a:xfrm>
            <a:off x="913806" y="2126943"/>
            <a:ext cx="10355327" cy="910172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4400" dirty="0"/>
              <a:t>Demyelination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3"/>
          <p:cNvSpPr>
            <a:spLocks noGrp="1"/>
          </p:cNvSpPr>
          <p:nvPr>
            <p:ph type="title"/>
          </p:nvPr>
        </p:nvSpPr>
        <p:spPr>
          <a:xfrm>
            <a:off x="913795" y="609601"/>
            <a:ext cx="6900787" cy="925286"/>
          </a:xfrm>
        </p:spPr>
        <p:txBody>
          <a:bodyPr/>
          <a:lstStyle/>
          <a:p>
            <a:pPr eaLnBrk="1" hangingPunct="1"/>
            <a:r>
              <a:rPr lang="en-US" altLang="en-US" sz="4400" dirty="0">
                <a:solidFill>
                  <a:srgbClr val="0070C0"/>
                </a:solidFill>
              </a:rPr>
              <a:t>Multiple Sclerosis</a:t>
            </a:r>
          </a:p>
        </p:txBody>
      </p:sp>
      <p:sp>
        <p:nvSpPr>
          <p:cNvPr id="46083" name="Content Placeholder 4"/>
          <p:cNvSpPr>
            <a:spLocks noGrp="1"/>
          </p:cNvSpPr>
          <p:nvPr>
            <p:ph sz="half" idx="1"/>
          </p:nvPr>
        </p:nvSpPr>
        <p:spPr>
          <a:xfrm>
            <a:off x="406400" y="2038350"/>
            <a:ext cx="5427663" cy="4195763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altLang="en-US" sz="2000" b="1" dirty="0"/>
              <a:t>Multiple sclerosis (MS) </a:t>
            </a:r>
            <a:r>
              <a:rPr lang="en-US" altLang="en-US" sz="2000" dirty="0"/>
              <a:t>is a relatively common acquired chronic relapsing </a:t>
            </a:r>
            <a:r>
              <a:rPr lang="en-US" altLang="en-US" sz="2000" dirty="0">
                <a:hlinkClick r:id="rId3"/>
              </a:rPr>
              <a:t>demyelinating disease</a:t>
            </a:r>
            <a:r>
              <a:rPr lang="en-US" altLang="en-US" sz="2000" dirty="0"/>
              <a:t> </a:t>
            </a:r>
            <a:r>
              <a:rPr lang="en-US" altLang="en-US" sz="2000" dirty="0" smtClean="0"/>
              <a:t>involving CNS.</a:t>
            </a:r>
            <a:endParaRPr lang="en-US" altLang="en-US" sz="2000" dirty="0"/>
          </a:p>
          <a:p>
            <a:pPr eaLnBrk="1" hangingPunct="1">
              <a:lnSpc>
                <a:spcPct val="150000"/>
              </a:lnSpc>
            </a:pPr>
            <a:endParaRPr lang="en-US" altLang="en-US" sz="2000" dirty="0"/>
          </a:p>
          <a:p>
            <a:pPr eaLnBrk="1" hangingPunct="1">
              <a:lnSpc>
                <a:spcPct val="150000"/>
              </a:lnSpc>
            </a:pPr>
            <a:r>
              <a:rPr lang="en-US" altLang="en-US" sz="2000" dirty="0" smtClean="0"/>
              <a:t>Characteristically </a:t>
            </a:r>
            <a:r>
              <a:rPr lang="en-US" altLang="en-US" sz="2000" dirty="0"/>
              <a:t>disseminated </a:t>
            </a:r>
            <a:r>
              <a:rPr lang="en-US" altLang="en-US" sz="2000" dirty="0" smtClean="0"/>
              <a:t>lesions with resolution – recurrence pattern</a:t>
            </a:r>
            <a:endParaRPr lang="en-US" altLang="en-US" sz="2000" dirty="0"/>
          </a:p>
        </p:txBody>
      </p:sp>
      <p:pic>
        <p:nvPicPr>
          <p:cNvPr id="46084" name="Content Placeholder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4582" y="1012370"/>
            <a:ext cx="4065588" cy="5459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4" descr="myelitis"/>
          <p:cNvPicPr>
            <a:picLocks noChangeAspect="1" noChangeArrowheads="1"/>
          </p:cNvPicPr>
          <p:nvPr/>
        </p:nvPicPr>
        <p:blipFill>
          <a:blip r:embed="rId3">
            <a:lum bright="24000" contrast="5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266700"/>
            <a:ext cx="3787775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1" name="Text Box 5"/>
          <p:cNvSpPr txBox="1">
            <a:spLocks noChangeArrowheads="1"/>
          </p:cNvSpPr>
          <p:nvPr/>
        </p:nvSpPr>
        <p:spPr bwMode="auto">
          <a:xfrm>
            <a:off x="1133475" y="446088"/>
            <a:ext cx="451802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800">
                <a:solidFill>
                  <a:srgbClr val="0070C0"/>
                </a:solidFill>
                <a:latin typeface="Arial Narrow" panose="020B0606020202030204" pitchFamily="34" charset="0"/>
              </a:rPr>
              <a:t>Transverse Myelitis</a:t>
            </a:r>
          </a:p>
        </p:txBody>
      </p:sp>
      <p:sp>
        <p:nvSpPr>
          <p:cNvPr id="48132" name="Text Box 6"/>
          <p:cNvSpPr txBox="1">
            <a:spLocks noChangeArrowheads="1"/>
          </p:cNvSpPr>
          <p:nvPr/>
        </p:nvSpPr>
        <p:spPr bwMode="auto">
          <a:xfrm>
            <a:off x="582613" y="1525588"/>
            <a:ext cx="4144083" cy="3342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30000"/>
              </a:spcAft>
              <a:buClrTx/>
              <a:buSzTx/>
              <a:buFontTx/>
              <a:buNone/>
            </a:pPr>
            <a:r>
              <a:rPr lang="en-US" altLang="en-US" sz="2400" b="1" dirty="0">
                <a:latin typeface="Arial Narrow" panose="020B0606020202030204" pitchFamily="34" charset="0"/>
              </a:rPr>
              <a:t>Inflamed cord of uncertain cause</a:t>
            </a:r>
          </a:p>
          <a:p>
            <a:pPr eaLnBrk="1" hangingPunct="1">
              <a:spcBef>
                <a:spcPct val="0"/>
              </a:spcBef>
              <a:spcAft>
                <a:spcPct val="30000"/>
              </a:spcAft>
              <a:buClrTx/>
              <a:buSzTx/>
              <a:buFontTx/>
              <a:buNone/>
            </a:pPr>
            <a:endParaRPr lang="en-US" altLang="en-US" sz="2400" b="1" dirty="0">
              <a:latin typeface="Arial Narrow" panose="020B0606020202030204" pitchFamily="34" charset="0"/>
            </a:endParaRPr>
          </a:p>
          <a:p>
            <a:pPr eaLnBrk="1" hangingPunct="1">
              <a:spcBef>
                <a:spcPct val="0"/>
              </a:spcBef>
              <a:spcAft>
                <a:spcPct val="30000"/>
              </a:spcAft>
              <a:buClrTx/>
              <a:buSzTx/>
              <a:buFontTx/>
              <a:buNone/>
            </a:pPr>
            <a:r>
              <a:rPr lang="en-US" altLang="en-US" sz="2400" b="1" dirty="0">
                <a:latin typeface="Arial Narrow" panose="020B0606020202030204" pitchFamily="34" charset="0"/>
              </a:rPr>
              <a:t>   Viral infections</a:t>
            </a:r>
          </a:p>
          <a:p>
            <a:pPr eaLnBrk="1" hangingPunct="1">
              <a:spcBef>
                <a:spcPct val="0"/>
              </a:spcBef>
              <a:spcAft>
                <a:spcPct val="30000"/>
              </a:spcAft>
              <a:buClrTx/>
              <a:buSzTx/>
              <a:buFontTx/>
              <a:buNone/>
            </a:pPr>
            <a:endParaRPr lang="en-US" altLang="en-US" sz="2400" b="1" dirty="0">
              <a:latin typeface="Arial Narrow" panose="020B0606020202030204" pitchFamily="34" charset="0"/>
            </a:endParaRPr>
          </a:p>
          <a:p>
            <a:pPr eaLnBrk="1" hangingPunct="1">
              <a:spcBef>
                <a:spcPct val="0"/>
              </a:spcBef>
              <a:spcAft>
                <a:spcPct val="30000"/>
              </a:spcAft>
              <a:buClrTx/>
              <a:buSzTx/>
              <a:buFontTx/>
              <a:buNone/>
            </a:pPr>
            <a:r>
              <a:rPr lang="en-US" altLang="en-US" sz="2400" b="1" dirty="0">
                <a:latin typeface="Arial Narrow" panose="020B0606020202030204" pitchFamily="34" charset="0"/>
              </a:rPr>
              <a:t>   Immune reactions</a:t>
            </a:r>
          </a:p>
          <a:p>
            <a:pPr eaLnBrk="1" hangingPunct="1">
              <a:spcBef>
                <a:spcPct val="0"/>
              </a:spcBef>
              <a:spcAft>
                <a:spcPct val="30000"/>
              </a:spcAft>
              <a:buClrTx/>
              <a:buSzTx/>
              <a:buFontTx/>
              <a:buNone/>
            </a:pPr>
            <a:endParaRPr lang="en-US" altLang="en-US" sz="2400" b="1" dirty="0">
              <a:latin typeface="Arial Narrow" panose="020B0606020202030204" pitchFamily="34" charset="0"/>
            </a:endParaRPr>
          </a:p>
          <a:p>
            <a:pPr eaLnBrk="1" hangingPunct="1">
              <a:spcBef>
                <a:spcPct val="0"/>
              </a:spcBef>
              <a:spcAft>
                <a:spcPct val="30000"/>
              </a:spcAft>
              <a:buClrTx/>
              <a:buSzTx/>
              <a:buFontTx/>
              <a:buNone/>
            </a:pPr>
            <a:r>
              <a:rPr lang="en-US" altLang="en-US" sz="2400" b="1" dirty="0">
                <a:latin typeface="Arial Narrow" panose="020B0606020202030204" pitchFamily="34" charset="0"/>
              </a:rPr>
              <a:t>   </a:t>
            </a:r>
            <a:r>
              <a:rPr lang="en-US" altLang="en-US" sz="2400" b="1" dirty="0" smtClean="0">
                <a:latin typeface="Arial Narrow" panose="020B0606020202030204" pitchFamily="34" charset="0"/>
              </a:rPr>
              <a:t>Idiopathic</a:t>
            </a:r>
            <a:r>
              <a:rPr lang="en-US" altLang="en-US" sz="2400" b="1" dirty="0">
                <a:latin typeface="Arial Narrow" panose="020B0606020202030204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3"/>
          <p:cNvSpPr>
            <a:spLocks noGrp="1"/>
          </p:cNvSpPr>
          <p:nvPr>
            <p:ph type="title"/>
          </p:nvPr>
        </p:nvSpPr>
        <p:spPr>
          <a:xfrm>
            <a:off x="913795" y="609601"/>
            <a:ext cx="4208161" cy="827314"/>
          </a:xfrm>
        </p:spPr>
        <p:txBody>
          <a:bodyPr/>
          <a:lstStyle/>
          <a:p>
            <a:pPr eaLnBrk="1" hangingPunct="1"/>
            <a:r>
              <a:rPr lang="en-US" altLang="en-US" sz="4400" dirty="0">
                <a:solidFill>
                  <a:srgbClr val="0070C0"/>
                </a:solidFill>
              </a:rPr>
              <a:t>TM VS MS</a:t>
            </a:r>
          </a:p>
        </p:txBody>
      </p:sp>
      <p:sp>
        <p:nvSpPr>
          <p:cNvPr id="50179" name="Content Placeholder 4"/>
          <p:cNvSpPr>
            <a:spLocks noGrp="1"/>
          </p:cNvSpPr>
          <p:nvPr>
            <p:ph sz="half" idx="1"/>
          </p:nvPr>
        </p:nvSpPr>
        <p:spPr>
          <a:xfrm>
            <a:off x="406399" y="1578429"/>
            <a:ext cx="4731657" cy="4655685"/>
          </a:xfrm>
        </p:spPr>
        <p:txBody>
          <a:bodyPr>
            <a:noAutofit/>
          </a:bodyPr>
          <a:lstStyle/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dirty="0">
                <a:solidFill>
                  <a:srgbClr val="FFFF00"/>
                </a:solidFill>
                <a:latin typeface="Arial Narrow" panose="020B0606020202030204" pitchFamily="34" charset="0"/>
              </a:rPr>
              <a:t>MS lesions in spinal </a:t>
            </a:r>
            <a:r>
              <a:rPr lang="en-US" altLang="en-US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cord are</a:t>
            </a:r>
            <a:endParaRPr lang="en-US" altLang="en-US" dirty="0">
              <a:solidFill>
                <a:srgbClr val="FFFF00"/>
              </a:solidFill>
              <a:latin typeface="Arial Narrow" panose="020B060602020203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dirty="0" smtClean="0">
                <a:latin typeface="Arial Narrow" panose="020B0606020202030204" pitchFamily="34" charset="0"/>
              </a:rPr>
              <a:t>more </a:t>
            </a:r>
            <a:r>
              <a:rPr lang="en-US" altLang="en-US" dirty="0">
                <a:latin typeface="Arial Narrow" panose="020B0606020202030204" pitchFamily="34" charset="0"/>
              </a:rPr>
              <a:t>likely </a:t>
            </a:r>
            <a:r>
              <a:rPr lang="en-US" altLang="en-US" dirty="0" smtClean="0">
                <a:latin typeface="Arial Narrow" panose="020B0606020202030204" pitchFamily="34" charset="0"/>
              </a:rPr>
              <a:t>multiple</a:t>
            </a:r>
            <a:endParaRPr lang="en-US" altLang="en-US" dirty="0">
              <a:latin typeface="Arial Narrow" panose="020B060602020203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dirty="0" smtClean="0">
                <a:latin typeface="Arial Narrow" panose="020B0606020202030204" pitchFamily="34" charset="0"/>
              </a:rPr>
              <a:t>don’t </a:t>
            </a:r>
            <a:r>
              <a:rPr lang="en-US" altLang="en-US" dirty="0">
                <a:latin typeface="Arial Narrow" panose="020B0606020202030204" pitchFamily="34" charset="0"/>
              </a:rPr>
              <a:t>cover the entire section on axial images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dirty="0" smtClean="0">
                <a:latin typeface="Arial Narrow" panose="020B0606020202030204" pitchFamily="34" charset="0"/>
              </a:rPr>
              <a:t>often </a:t>
            </a:r>
            <a:r>
              <a:rPr lang="en-US" altLang="en-US" dirty="0">
                <a:latin typeface="Arial Narrow" panose="020B0606020202030204" pitchFamily="34" charset="0"/>
              </a:rPr>
              <a:t>&lt; 2 vertebral body heights </a:t>
            </a:r>
            <a:r>
              <a:rPr lang="en-US" altLang="en-US" dirty="0" smtClean="0">
                <a:latin typeface="Arial Narrow" panose="020B0606020202030204" pitchFamily="34" charset="0"/>
              </a:rPr>
              <a:t>in </a:t>
            </a:r>
            <a:r>
              <a:rPr lang="en-US" altLang="en-US" dirty="0">
                <a:latin typeface="Arial Narrow" panose="020B0606020202030204" pitchFamily="34" charset="0"/>
              </a:rPr>
              <a:t>sagittal </a:t>
            </a:r>
            <a:r>
              <a:rPr lang="en-US" altLang="en-US" dirty="0" smtClean="0">
                <a:latin typeface="Arial Narrow" panose="020B0606020202030204" pitchFamily="34" charset="0"/>
              </a:rPr>
              <a:t>plane</a:t>
            </a:r>
            <a:endParaRPr lang="en-US" altLang="en-US" dirty="0">
              <a:latin typeface="Arial Narrow" panose="020B060602020203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dirty="0">
                <a:latin typeface="Arial Narrow" panose="020B0606020202030204" pitchFamily="34" charset="0"/>
              </a:rPr>
              <a:t>		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dirty="0">
                <a:solidFill>
                  <a:srgbClr val="FFFF00"/>
                </a:solidFill>
                <a:latin typeface="Arial Narrow" panose="020B0606020202030204" pitchFamily="34" charset="0"/>
              </a:rPr>
              <a:t>Transverse myelitis lesions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dirty="0" smtClean="0">
                <a:latin typeface="Arial Narrow" panose="020B0606020202030204" pitchFamily="34" charset="0"/>
              </a:rPr>
              <a:t>Often one big lesion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dirty="0" smtClean="0">
                <a:latin typeface="Arial Narrow" panose="020B0606020202030204" pitchFamily="34" charset="0"/>
              </a:rPr>
              <a:t>&gt;</a:t>
            </a:r>
            <a:r>
              <a:rPr lang="en-US" altLang="en-US" dirty="0">
                <a:latin typeface="Arial Narrow" panose="020B0606020202030204" pitchFamily="34" charset="0"/>
              </a:rPr>
              <a:t>3 vertebral body heights </a:t>
            </a:r>
            <a:r>
              <a:rPr lang="en-US" altLang="en-US" dirty="0" smtClean="0">
                <a:latin typeface="Arial Narrow" panose="020B0606020202030204" pitchFamily="34" charset="0"/>
              </a:rPr>
              <a:t>in sagittal plane</a:t>
            </a:r>
            <a:endParaRPr lang="en-US" altLang="en-US" dirty="0">
              <a:latin typeface="Arial Narrow" panose="020B060602020203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dirty="0" smtClean="0">
                <a:latin typeface="Arial Narrow" panose="020B0606020202030204" pitchFamily="34" charset="0"/>
              </a:rPr>
              <a:t>Covers entire spinal cord in axial plane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dirty="0" smtClean="0">
                <a:latin typeface="Arial Narrow" panose="020B0606020202030204" pitchFamily="34" charset="0"/>
              </a:rPr>
              <a:t>No </a:t>
            </a:r>
            <a:r>
              <a:rPr lang="en-US" altLang="en-US" dirty="0">
                <a:latin typeface="Arial Narrow" panose="020B0606020202030204" pitchFamily="34" charset="0"/>
              </a:rPr>
              <a:t>brain lesions</a:t>
            </a:r>
          </a:p>
          <a:p>
            <a:pPr marL="0" indent="0" eaLnBrk="1" hangingPunct="1">
              <a:buNone/>
            </a:pPr>
            <a:r>
              <a:rPr lang="en-US" altLang="en-US" dirty="0" smtClean="0"/>
              <a:t>Monophasic</a:t>
            </a:r>
            <a:endParaRPr lang="en-US" altLang="en-US" dirty="0"/>
          </a:p>
        </p:txBody>
      </p:sp>
      <p:pic>
        <p:nvPicPr>
          <p:cNvPr id="50181" name="Content Placeholder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031"/>
          <a:stretch/>
        </p:blipFill>
        <p:spPr bwMode="auto">
          <a:xfrm>
            <a:off x="8473383" y="973338"/>
            <a:ext cx="3333933" cy="5651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2" name="Picture 4" descr="myelitis"/>
          <p:cNvPicPr>
            <a:picLocks noChangeAspect="1" noChangeArrowheads="1"/>
          </p:cNvPicPr>
          <p:nvPr/>
        </p:nvPicPr>
        <p:blipFill>
          <a:blip r:embed="rId4">
            <a:lum bright="24000" contrast="5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8674" y="973338"/>
            <a:ext cx="3084966" cy="565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Tumors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6000">
                <a:solidFill>
                  <a:srgbClr val="0070C0"/>
                </a:solidFill>
              </a:rPr>
              <a:t>Classification</a:t>
            </a:r>
          </a:p>
        </p:txBody>
      </p:sp>
      <p:sp>
        <p:nvSpPr>
          <p:cNvPr id="532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b="1" dirty="0"/>
              <a:t>Intramedullary lesions</a:t>
            </a:r>
          </a:p>
          <a:p>
            <a:pPr marL="0" indent="0" eaLnBrk="1" hangingPunct="1">
              <a:buNone/>
            </a:pPr>
            <a:r>
              <a:rPr lang="en-US" altLang="en-US" dirty="0" smtClean="0"/>
              <a:t>		its </a:t>
            </a:r>
            <a:r>
              <a:rPr lang="en-US" altLang="en-US" dirty="0"/>
              <a:t>location is determined within the cord.</a:t>
            </a:r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b="1" dirty="0"/>
              <a:t>extramedullary lesions</a:t>
            </a:r>
          </a:p>
          <a:p>
            <a:pPr marL="0" indent="0" eaLnBrk="1" hangingPunct="1">
              <a:buNone/>
            </a:pPr>
            <a:r>
              <a:rPr lang="en-US" altLang="en-US" dirty="0" smtClean="0"/>
              <a:t>		May </a:t>
            </a:r>
            <a:r>
              <a:rPr lang="en-US" altLang="en-US" dirty="0"/>
              <a:t>be related to nerve roots and may extend into the </a:t>
            </a:r>
            <a:r>
              <a:rPr lang="en-US" altLang="en-US" dirty="0" smtClean="0"/>
              <a:t>neural foramen 				(</a:t>
            </a:r>
            <a:r>
              <a:rPr lang="en-US" altLang="en-US" dirty="0"/>
              <a:t>e.g. schwannomas and neurofibromas) </a:t>
            </a:r>
            <a:endParaRPr lang="en-US" altLang="en-US" dirty="0" smtClean="0"/>
          </a:p>
          <a:p>
            <a:pPr marL="0" indent="0" eaLnBrk="1" hangingPunct="1">
              <a:buNone/>
            </a:pPr>
            <a:r>
              <a:rPr lang="en-US" altLang="en-US" dirty="0"/>
              <a:t>	</a:t>
            </a:r>
            <a:r>
              <a:rPr lang="en-US" altLang="en-US" dirty="0" smtClean="0"/>
              <a:t>	or </a:t>
            </a:r>
            <a:r>
              <a:rPr lang="en-US" altLang="en-US" dirty="0"/>
              <a:t>they may have a broad dural </a:t>
            </a:r>
            <a:r>
              <a:rPr lang="en-US" altLang="en-US" dirty="0" smtClean="0"/>
              <a:t>attachment </a:t>
            </a:r>
            <a:r>
              <a:rPr lang="en-US" altLang="en-US" dirty="0"/>
              <a:t>(e.g. meningiomas). 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400" u="sng" kern="0" dirty="0">
                <a:solidFill>
                  <a:srgbClr val="0070C0"/>
                </a:solidFill>
                <a:effectLst>
                  <a:outerShdw blurRad="38100" dist="38100" dir="2700000" algn="tl">
                    <a:srgbClr val="010199"/>
                  </a:outerShdw>
                </a:effectLst>
              </a:rPr>
              <a:t>X-RAYS (RADIOGRAPHS)</a:t>
            </a:r>
            <a:r>
              <a:rPr lang="en-US" sz="4400" u="sng" kern="0" dirty="0">
                <a:effectLst>
                  <a:outerShdw blurRad="38100" dist="38100" dir="2700000" algn="tl">
                    <a:srgbClr val="010199"/>
                  </a:outerShdw>
                </a:effectLst>
              </a:rPr>
              <a:t/>
            </a:r>
            <a:br>
              <a:rPr lang="en-US" sz="4400" u="sng" kern="0" dirty="0">
                <a:effectLst>
                  <a:outerShdw blurRad="38100" dist="38100" dir="2700000" algn="tl">
                    <a:srgbClr val="010199"/>
                  </a:outerShdw>
                </a:effectLst>
              </a:rPr>
            </a:br>
            <a:r>
              <a:rPr lang="en-US" sz="2000" u="sng" kern="0" dirty="0">
                <a:effectLst>
                  <a:outerShdw blurRad="38100" dist="38100" dir="2700000" algn="tl">
                    <a:srgbClr val="010199"/>
                  </a:outerShdw>
                </a:effectLst>
              </a:rPr>
              <a:t/>
            </a:r>
            <a:br>
              <a:rPr lang="en-US" sz="2000" u="sng" kern="0" dirty="0">
                <a:effectLst>
                  <a:outerShdw blurRad="38100" dist="38100" dir="2700000" algn="tl">
                    <a:srgbClr val="010199"/>
                  </a:outerShdw>
                </a:effectLst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85000" lnSpcReduction="20000"/>
          </a:bodyPr>
          <a:lstStyle/>
          <a:p>
            <a:pPr eaLnBrk="1" fontAlgn="auto" hangingPunct="1"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75000"/>
              <a:buFont typeface="Wingdings 3" charset="2"/>
              <a:buChar char=""/>
              <a:defRPr/>
            </a:pPr>
            <a:r>
              <a:rPr lang="en-US" sz="2400" kern="0" dirty="0">
                <a:effectLst>
                  <a:outerShdw blurRad="38100" dist="38100" dir="2700000" algn="tl">
                    <a:srgbClr val="010199"/>
                  </a:outerShdw>
                </a:effectLst>
              </a:rPr>
              <a:t>Often the first diagnostic imaging test</a:t>
            </a:r>
          </a:p>
          <a:p>
            <a:pPr eaLnBrk="1" fontAlgn="auto" hangingPunct="1"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75000"/>
              <a:buFont typeface="Wingdings 3" charset="2"/>
              <a:buChar char=""/>
              <a:defRPr/>
            </a:pPr>
            <a:r>
              <a:rPr lang="en-US" sz="2400" kern="0" dirty="0">
                <a:effectLst>
                  <a:outerShdw blurRad="38100" dist="38100" dir="2700000" algn="tl">
                    <a:srgbClr val="010199"/>
                  </a:outerShdw>
                </a:effectLst>
              </a:rPr>
              <a:t>Small dose of radiation to visualize the bony parts </a:t>
            </a:r>
          </a:p>
          <a:p>
            <a:pPr eaLnBrk="1" fontAlgn="auto" hangingPunct="1"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75000"/>
              <a:buFont typeface="Wingdings 3" charset="2"/>
              <a:buChar char=""/>
              <a:defRPr/>
            </a:pPr>
            <a:r>
              <a:rPr lang="en-US" sz="2400" kern="0" dirty="0">
                <a:effectLst>
                  <a:outerShdw blurRad="38100" dist="38100" dir="2700000" algn="tl">
                    <a:srgbClr val="010199"/>
                  </a:outerShdw>
                </a:effectLst>
              </a:rPr>
              <a:t>Can detect </a:t>
            </a:r>
          </a:p>
          <a:p>
            <a:pPr marL="0" indent="0" eaLnBrk="1" fontAlgn="auto" hangingPunct="1"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75000"/>
              <a:buFont typeface="Wingdings 3" charset="2"/>
              <a:buNone/>
              <a:defRPr/>
            </a:pPr>
            <a:r>
              <a:rPr lang="en-US" sz="2400" kern="0" dirty="0">
                <a:effectLst>
                  <a:outerShdw blurRad="38100" dist="38100" dir="2700000" algn="tl">
                    <a:srgbClr val="010199"/>
                  </a:outerShdw>
                </a:effectLst>
              </a:rPr>
              <a:t>		Spinal alignment and curvature</a:t>
            </a:r>
          </a:p>
          <a:p>
            <a:pPr marL="0" indent="0" eaLnBrk="1" fontAlgn="auto" hangingPunct="1"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75000"/>
              <a:buFont typeface="Wingdings 3" charset="2"/>
              <a:buNone/>
              <a:defRPr/>
            </a:pPr>
            <a:r>
              <a:rPr lang="en-US" sz="2400" kern="0" dirty="0">
                <a:effectLst>
                  <a:outerShdw blurRad="38100" dist="38100" dir="2700000" algn="tl">
                    <a:srgbClr val="010199"/>
                  </a:outerShdw>
                </a:effectLst>
              </a:rPr>
              <a:t>		Spinal instability – with flexion and extension views</a:t>
            </a:r>
          </a:p>
          <a:p>
            <a:pPr marL="0" indent="0" eaLnBrk="1" fontAlgn="auto" hangingPunct="1"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75000"/>
              <a:buFont typeface="Wingdings 3" charset="2"/>
              <a:buNone/>
              <a:defRPr/>
            </a:pPr>
            <a:r>
              <a:rPr lang="en-US" sz="2400" kern="0" dirty="0">
                <a:effectLst>
                  <a:outerShdw blurRad="38100" dist="38100" dir="2700000" algn="tl">
                    <a:srgbClr val="010199"/>
                  </a:outerShdw>
                </a:effectLst>
              </a:rPr>
              <a:t>		Congenital (birth) defects of spinal column</a:t>
            </a:r>
          </a:p>
          <a:p>
            <a:pPr marL="0" indent="0" eaLnBrk="1" fontAlgn="auto" hangingPunct="1"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75000"/>
              <a:buFont typeface="Wingdings 3" charset="2"/>
              <a:buNone/>
              <a:defRPr/>
            </a:pPr>
            <a:r>
              <a:rPr lang="en-US" sz="2400" kern="0" dirty="0">
                <a:effectLst>
                  <a:outerShdw blurRad="38100" dist="38100" dir="2700000" algn="tl">
                    <a:srgbClr val="010199"/>
                  </a:outerShdw>
                </a:effectLst>
              </a:rPr>
              <a:t>		Fractures caused by trauma</a:t>
            </a:r>
          </a:p>
          <a:p>
            <a:pPr marL="0" indent="0" eaLnBrk="1" fontAlgn="auto" hangingPunct="1"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75000"/>
              <a:buFont typeface="Wingdings 3" charset="2"/>
              <a:buNone/>
              <a:defRPr/>
            </a:pPr>
            <a:r>
              <a:rPr lang="en-US" sz="2400" kern="0" dirty="0">
                <a:effectLst>
                  <a:outerShdw blurRad="38100" dist="38100" dir="2700000" algn="tl">
                    <a:srgbClr val="010199"/>
                  </a:outerShdw>
                </a:effectLst>
              </a:rPr>
              <a:t>		Moderate osteoporosis (loss of calcium from the bone)</a:t>
            </a:r>
          </a:p>
          <a:p>
            <a:pPr marL="0" indent="0" eaLnBrk="1" fontAlgn="auto" hangingPunct="1"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75000"/>
              <a:buFont typeface="Wingdings 3" charset="2"/>
              <a:buNone/>
              <a:defRPr/>
            </a:pPr>
            <a:r>
              <a:rPr lang="en-US" sz="2400" kern="0" dirty="0">
                <a:effectLst>
                  <a:outerShdw blurRad="38100" dist="38100" dir="2700000" algn="tl">
                    <a:srgbClr val="010199"/>
                  </a:outerShdw>
                </a:effectLst>
              </a:rPr>
              <a:t>		Infections</a:t>
            </a:r>
          </a:p>
          <a:p>
            <a:pPr marL="0" indent="0" eaLnBrk="1" fontAlgn="auto" hangingPunct="1"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75000"/>
              <a:buFont typeface="Wingdings 3" charset="2"/>
              <a:buNone/>
              <a:defRPr/>
            </a:pPr>
            <a:r>
              <a:rPr lang="en-US" sz="2400" kern="0" dirty="0">
                <a:effectLst>
                  <a:outerShdw blurRad="38100" dist="38100" dir="2700000" algn="tl">
                    <a:srgbClr val="010199"/>
                  </a:outerShdw>
                </a:effectLst>
              </a:rPr>
              <a:t>		Tumors </a:t>
            </a:r>
          </a:p>
          <a:p>
            <a:pPr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endParaRPr lang="en-US" dirty="0"/>
          </a:p>
        </p:txBody>
      </p:sp>
      <p:pic>
        <p:nvPicPr>
          <p:cNvPr id="9220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9550" y="1547813"/>
            <a:ext cx="2722563" cy="319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Astrocytoma</a:t>
            </a:r>
          </a:p>
        </p:txBody>
      </p:sp>
      <p:pic>
        <p:nvPicPr>
          <p:cNvPr id="55299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08175" y="1563688"/>
            <a:ext cx="7975600" cy="4703762"/>
          </a:xfr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 Box 1"/>
          <p:cNvSpPr txBox="1">
            <a:spLocks noChangeArrowheads="1"/>
          </p:cNvSpPr>
          <p:nvPr/>
        </p:nvSpPr>
        <p:spPr bwMode="auto">
          <a:xfrm>
            <a:off x="1773238" y="195263"/>
            <a:ext cx="8666162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3600">
                <a:solidFill>
                  <a:schemeClr val="tx2"/>
                </a:solidFill>
                <a:latin typeface="Arial" panose="020B0604020202020204" pitchFamily="34" charset="0"/>
                <a:ea typeface="msgothic"/>
                <a:cs typeface="msgothic"/>
              </a:rPr>
              <a:t>Ependymoma</a:t>
            </a:r>
          </a:p>
        </p:txBody>
      </p:sp>
      <p:pic>
        <p:nvPicPr>
          <p:cNvPr id="573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2463" y="1284288"/>
            <a:ext cx="2801937" cy="397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57348" name="Picture 2" descr="Figur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6950" y="1295400"/>
            <a:ext cx="281305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49" name="Picture 4" descr="Figur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0013" y="1295400"/>
            <a:ext cx="2338387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6000"/>
              <a:t>Thank you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9229" y="823973"/>
            <a:ext cx="3027888" cy="5022563"/>
          </a:xfrm>
        </p:spPr>
      </p:pic>
      <p:pic>
        <p:nvPicPr>
          <p:cNvPr id="11268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4557" y="834857"/>
            <a:ext cx="2913087" cy="502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3413" y="834857"/>
            <a:ext cx="4620758" cy="502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848481" y="5889171"/>
            <a:ext cx="10353761" cy="69495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200" dirty="0"/>
              <a:t>Is this film an adequate lateral film?</a:t>
            </a:r>
          </a:p>
        </p:txBody>
      </p:sp>
      <p:pic>
        <p:nvPicPr>
          <p:cNvPr id="13315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11967" y="481012"/>
            <a:ext cx="4504917" cy="5451702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2034" y="452439"/>
            <a:ext cx="11545887" cy="614361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COMPUTERIZED TOMOGRAPHY (CT SCAN</a:t>
            </a:r>
            <a:r>
              <a:rPr lang="en-US" sz="4000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530" y="1276459"/>
            <a:ext cx="6668099" cy="2631507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Uses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radiation</a:t>
            </a:r>
          </a:p>
          <a:p>
            <a:pPr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Entire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spine can be imaged within a few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seconds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Detailed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information regarding bony structures</a:t>
            </a:r>
          </a:p>
          <a:p>
            <a:pPr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Limited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information about spinal cord &amp; soft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tissues</a:t>
            </a:r>
          </a:p>
          <a:p>
            <a:pPr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Obtain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2-D images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 can be processed to 3-D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images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36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633"/>
          <a:stretch>
            <a:fillRect/>
          </a:stretch>
        </p:blipFill>
        <p:spPr bwMode="auto">
          <a:xfrm>
            <a:off x="2504085" y="3957450"/>
            <a:ext cx="3102058" cy="2723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2034" y="452439"/>
            <a:ext cx="11545887" cy="614361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COMPUTERIZED TOMOGRAPHY (CT SCAN</a:t>
            </a:r>
            <a:r>
              <a:rPr lang="en-US" sz="4000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530" y="1276459"/>
            <a:ext cx="6668099" cy="2631507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Uses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radiation</a:t>
            </a:r>
          </a:p>
          <a:p>
            <a:pPr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Entire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spine can be imaged within a few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seconds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Detailed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information regarding bony structures</a:t>
            </a:r>
          </a:p>
          <a:p>
            <a:pPr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Limited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information about spinal cord &amp; soft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tissues</a:t>
            </a:r>
          </a:p>
          <a:p>
            <a:pPr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Obtain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2-D images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 can be processed to 3-D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images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36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633"/>
          <a:stretch>
            <a:fillRect/>
          </a:stretch>
        </p:blipFill>
        <p:spPr bwMode="auto">
          <a:xfrm>
            <a:off x="2504085" y="3957450"/>
            <a:ext cx="3102058" cy="2723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C:\Desktop\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6" t="4485" r="70364" b="3516"/>
          <a:stretch>
            <a:fillRect/>
          </a:stretch>
        </p:blipFill>
        <p:spPr bwMode="auto">
          <a:xfrm>
            <a:off x="6913190" y="3113482"/>
            <a:ext cx="2449513" cy="3567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Content Placeholder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2703" y="1350635"/>
            <a:ext cx="2600325" cy="247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27842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21507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3895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3" descr="C:\Desktop\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6" t="4485" r="70364" b="3516"/>
          <a:stretch>
            <a:fillRect/>
          </a:stretch>
        </p:blipFill>
        <p:spPr bwMode="auto">
          <a:xfrm>
            <a:off x="612775" y="349250"/>
            <a:ext cx="2906713" cy="309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633"/>
          <a:stretch>
            <a:fillRect/>
          </a:stretch>
        </p:blipFill>
        <p:spPr bwMode="auto">
          <a:xfrm>
            <a:off x="7566025" y="414338"/>
            <a:ext cx="2579688" cy="302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5" descr="C:\Desktop\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23" t="3265" r="42885" b="3900"/>
          <a:stretch>
            <a:fillRect/>
          </a:stretch>
        </p:blipFill>
        <p:spPr bwMode="auto">
          <a:xfrm>
            <a:off x="3922713" y="414338"/>
            <a:ext cx="3240087" cy="302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6" descr="FSE spin density lumbar disc"/>
          <p:cNvPicPr>
            <a:picLocks noGrp="1"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3440113"/>
            <a:ext cx="2906713" cy="326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Content Placeholder 3"/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33825" y="3611563"/>
            <a:ext cx="3086100" cy="2941637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Damask" id="{F9A299A0-33D0-4E0F-9F3F-7163E3744208}" vid="{746EEEEA-FB6A-406B-B510-531588D5481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TM04033921[[fn=Damask]]</Template>
  <TotalTime>4310</TotalTime>
  <Words>432</Words>
  <Application>Microsoft Office PowerPoint</Application>
  <PresentationFormat>Custom</PresentationFormat>
  <Paragraphs>144</Paragraphs>
  <Slides>32</Slides>
  <Notes>23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Damask</vt:lpstr>
      <vt:lpstr>Spinal Cord</vt:lpstr>
      <vt:lpstr>Imaging Methods to Evaluate Spinal cord</vt:lpstr>
      <vt:lpstr>X-RAYS (RADIOGRAPHS)  </vt:lpstr>
      <vt:lpstr>PowerPoint Presentation</vt:lpstr>
      <vt:lpstr>Is this film an adequate lateral film?</vt:lpstr>
      <vt:lpstr>COMPUTERIZED TOMOGRAPHY (CT SCAN)</vt:lpstr>
      <vt:lpstr>COMPUTERIZED TOMOGRAPHY (CT SCAN)</vt:lpstr>
      <vt:lpstr>PowerPoint Presentation</vt:lpstr>
      <vt:lpstr>PowerPoint Presentation</vt:lpstr>
      <vt:lpstr>Magnetic Resonance Imaging (MRI) </vt:lpstr>
      <vt:lpstr>PowerPoint Presentation</vt:lpstr>
      <vt:lpstr>PowerPoint Presentation</vt:lpstr>
      <vt:lpstr>Abnormalities Of Spinal Cord </vt:lpstr>
      <vt:lpstr>Trauma</vt:lpstr>
      <vt:lpstr>Assess four parallel lines. </vt:lpstr>
      <vt:lpstr>Mechanism Of Injury</vt:lpstr>
      <vt:lpstr>Compression Fracture </vt:lpstr>
      <vt:lpstr>Hangman's Fracture </vt:lpstr>
      <vt:lpstr>Hyperflexion </vt:lpstr>
      <vt:lpstr>Congenital ANOMALIES</vt:lpstr>
      <vt:lpstr>Spina bifida</vt:lpstr>
      <vt:lpstr>PowerPoint Presentation</vt:lpstr>
      <vt:lpstr>Syringomyelia</vt:lpstr>
      <vt:lpstr>Demyelination</vt:lpstr>
      <vt:lpstr>Multiple Sclerosis</vt:lpstr>
      <vt:lpstr>PowerPoint Presentation</vt:lpstr>
      <vt:lpstr>TM VS MS</vt:lpstr>
      <vt:lpstr>Tumors</vt:lpstr>
      <vt:lpstr>Classification</vt:lpstr>
      <vt:lpstr>Astrocytoma</vt:lpstr>
      <vt:lpstr>PowerPoint Presentation</vt:lpstr>
      <vt:lpstr>Thank you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random guy</dc:creator>
  <cp:lastModifiedBy>3422</cp:lastModifiedBy>
  <cp:revision>48</cp:revision>
  <dcterms:created xsi:type="dcterms:W3CDTF">2016-09-23T18:55:41Z</dcterms:created>
  <dcterms:modified xsi:type="dcterms:W3CDTF">2017-09-21T07:09:49Z</dcterms:modified>
</cp:coreProperties>
</file>