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304" r:id="rId4"/>
    <p:sldId id="305" r:id="rId5"/>
    <p:sldId id="306" r:id="rId6"/>
    <p:sldId id="265" r:id="rId7"/>
    <p:sldId id="300" r:id="rId8"/>
    <p:sldId id="298" r:id="rId9"/>
    <p:sldId id="266" r:id="rId10"/>
    <p:sldId id="267" r:id="rId11"/>
    <p:sldId id="299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3C0"/>
    <a:srgbClr val="00ADA8"/>
    <a:srgbClr val="9BCF99"/>
    <a:srgbClr val="D0CECE"/>
    <a:srgbClr val="E7E6E6"/>
    <a:srgbClr val="4B77C6"/>
    <a:srgbClr val="4472C4"/>
    <a:srgbClr val="D7E4D2"/>
    <a:srgbClr val="D2D7E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125" autoAdjust="0"/>
  </p:normalViewPr>
  <p:slideViewPr>
    <p:cSldViewPr snapToGrid="0" snapToObjects="1">
      <p:cViewPr>
        <p:scale>
          <a:sx n="66" d="100"/>
          <a:sy n="66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C41D-DB38-4AB5-A951-5A5EED12CE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C0C30-4279-4377-A5F2-CD63455DA651}">
      <dgm:prSet phldrT="[Text]"/>
      <dgm:spPr>
        <a:solidFill>
          <a:srgbClr val="00ADA8"/>
        </a:solidFill>
      </dgm:spPr>
      <dgm:t>
        <a:bodyPr/>
        <a:lstStyle/>
        <a:p>
          <a:r>
            <a:rPr lang="en-US" b="1" spc="-5" dirty="0">
              <a:latin typeface="Arial"/>
              <a:cs typeface="Arial"/>
            </a:rPr>
            <a:t>In</a:t>
          </a:r>
          <a:r>
            <a:rPr lang="en-US" b="1" dirty="0">
              <a:latin typeface="Arial"/>
              <a:cs typeface="Arial"/>
            </a:rPr>
            <a:t>d</a:t>
          </a:r>
          <a:r>
            <a:rPr lang="en-US" b="1" spc="-5" dirty="0">
              <a:latin typeface="Arial"/>
              <a:cs typeface="Arial"/>
            </a:rPr>
            <a:t>icati</a:t>
          </a:r>
          <a:r>
            <a:rPr lang="en-US" b="1" dirty="0">
              <a:latin typeface="Arial"/>
              <a:cs typeface="Arial"/>
            </a:rPr>
            <a:t>o</a:t>
          </a:r>
          <a:r>
            <a:rPr lang="en-US" b="1" spc="-5" dirty="0">
              <a:latin typeface="Arial"/>
              <a:cs typeface="Arial"/>
            </a:rPr>
            <a:t>ns  for CSF  analysis</a:t>
          </a:r>
          <a:endParaRPr lang="en-US" dirty="0"/>
        </a:p>
      </dgm:t>
    </dgm:pt>
    <dgm:pt modelId="{5A5D5260-890F-4595-8BDE-7F4AB72560D0}" type="parTrans" cxnId="{0BAE62A6-9A97-4C98-B550-5382C8A1863F}">
      <dgm:prSet/>
      <dgm:spPr/>
      <dgm:t>
        <a:bodyPr/>
        <a:lstStyle/>
        <a:p>
          <a:endParaRPr lang="en-US"/>
        </a:p>
      </dgm:t>
    </dgm:pt>
    <dgm:pt modelId="{E89D490C-CF91-4838-AD09-E0C280906E89}" type="sibTrans" cxnId="{0BAE62A6-9A97-4C98-B550-5382C8A1863F}">
      <dgm:prSet/>
      <dgm:spPr/>
      <dgm:t>
        <a:bodyPr/>
        <a:lstStyle/>
        <a:p>
          <a:endParaRPr lang="en-US"/>
        </a:p>
      </dgm:t>
    </dgm:pt>
    <dgm:pt modelId="{A40C2506-C22F-473A-89F0-1373DCBE5C21}">
      <dgm:prSet phldrT="[Text]" custT="1"/>
      <dgm:spPr>
        <a:solidFill>
          <a:srgbClr val="CFE8E7"/>
        </a:solidFill>
      </dgm:spPr>
      <dgm:t>
        <a:bodyPr/>
        <a:lstStyle/>
        <a:p>
          <a:r>
            <a:rPr lang="en-US" sz="1800" kern="1200" spc="-5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rPr>
            <a:t>Autoimmune  disorders</a:t>
          </a:r>
          <a:endParaRPr lang="en-US" sz="1800" kern="1200" spc="-5" dirty="0">
            <a:solidFill>
              <a:prstClr val="black"/>
            </a:solidFill>
            <a:latin typeface="Arial"/>
            <a:ea typeface="+mn-ea"/>
            <a:cs typeface="Arial"/>
          </a:endParaRPr>
        </a:p>
      </dgm:t>
    </dgm:pt>
    <dgm:pt modelId="{36841947-78BC-4686-AD61-A4CE9FC50607}" type="parTrans" cxnId="{5F18EAB2-7E96-494D-ACB6-3FC3C5A4BD2A}">
      <dgm:prSet/>
      <dgm:spPr/>
      <dgm:t>
        <a:bodyPr/>
        <a:lstStyle/>
        <a:p>
          <a:endParaRPr lang="en-US"/>
        </a:p>
      </dgm:t>
    </dgm:pt>
    <dgm:pt modelId="{942FFF3C-AA56-4E91-A829-4F90DDE0721B}" type="sibTrans" cxnId="{5F18EAB2-7E96-494D-ACB6-3FC3C5A4BD2A}">
      <dgm:prSet/>
      <dgm:spPr/>
      <dgm:t>
        <a:bodyPr/>
        <a:lstStyle/>
        <a:p>
          <a:endParaRPr lang="en-US"/>
        </a:p>
      </dgm:t>
    </dgm:pt>
    <dgm:pt modelId="{47D568F5-730E-455B-BE9E-C522DF925C13}">
      <dgm:prSet phldrT="[Text]" custT="1"/>
      <dgm:spPr>
        <a:solidFill>
          <a:srgbClr val="CFE8E7"/>
        </a:solidFill>
        <a:ln>
          <a:solidFill>
            <a:schemeClr val="bg1"/>
          </a:solidFill>
        </a:ln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Demyelinating  diseases</a:t>
          </a:r>
        </a:p>
      </dgm:t>
    </dgm:pt>
    <dgm:pt modelId="{6697381A-40A6-44BD-8335-E28A0605FB8C}" type="parTrans" cxnId="{25A80777-9F56-4EAF-B48E-9E1F95BE6575}">
      <dgm:prSet/>
      <dgm:spPr/>
      <dgm:t>
        <a:bodyPr/>
        <a:lstStyle/>
        <a:p>
          <a:endParaRPr lang="en-US"/>
        </a:p>
      </dgm:t>
    </dgm:pt>
    <dgm:pt modelId="{14A2997C-D1D4-43E7-BAF9-7B99487AAF6E}" type="sibTrans" cxnId="{25A80777-9F56-4EAF-B48E-9E1F95BE6575}">
      <dgm:prSet/>
      <dgm:spPr/>
      <dgm:t>
        <a:bodyPr/>
        <a:lstStyle/>
        <a:p>
          <a:endParaRPr lang="en-US"/>
        </a:p>
      </dgm:t>
    </dgm:pt>
    <dgm:pt modelId="{482DFC73-21EA-4E7B-ADB4-C623A92C6F9E}">
      <dgm:prSet custT="1"/>
      <dgm:spPr>
        <a:solidFill>
          <a:srgbClr val="CFE8E7"/>
        </a:solidFill>
      </dgm:spPr>
      <dgm:t>
        <a:bodyPr/>
        <a:lstStyle/>
        <a:p>
          <a:r>
            <a:rPr lang="en-US" sz="1800" spc="-5" dirty="0">
              <a:solidFill>
                <a:schemeClr val="tx1"/>
              </a:solidFill>
              <a:latin typeface="Arial"/>
              <a:cs typeface="Arial"/>
            </a:rPr>
            <a:t>CNS</a:t>
          </a:r>
          <a:endParaRPr lang="en-US" sz="1800" dirty="0">
            <a:solidFill>
              <a:schemeClr val="tx1"/>
            </a:solidFill>
            <a:latin typeface="Arial"/>
            <a:cs typeface="Arial"/>
          </a:endParaRPr>
        </a:p>
        <a:p>
          <a:r>
            <a:rPr lang="en-US" sz="1800" spc="-5" dirty="0">
              <a:solidFill>
                <a:schemeClr val="tx1"/>
              </a:solidFill>
              <a:latin typeface="Arial"/>
              <a:cs typeface="Arial"/>
            </a:rPr>
            <a:t>infections</a:t>
          </a:r>
          <a:endParaRPr lang="en-US" sz="1800" dirty="0">
            <a:solidFill>
              <a:schemeClr val="tx1"/>
            </a:solidFill>
          </a:endParaRPr>
        </a:p>
      </dgm:t>
    </dgm:pt>
    <dgm:pt modelId="{E282C236-0763-46AB-B0EE-5234F801C3EC}" type="parTrans" cxnId="{F4F6407A-501D-4AA1-B814-FEB513DD479D}">
      <dgm:prSet/>
      <dgm:spPr/>
      <dgm:t>
        <a:bodyPr/>
        <a:lstStyle/>
        <a:p>
          <a:endParaRPr lang="en-US"/>
        </a:p>
      </dgm:t>
    </dgm:pt>
    <dgm:pt modelId="{0AE8EC7D-5D0B-4257-AD6A-810E219704DF}" type="sibTrans" cxnId="{F4F6407A-501D-4AA1-B814-FEB513DD479D}">
      <dgm:prSet/>
      <dgm:spPr/>
      <dgm:t>
        <a:bodyPr/>
        <a:lstStyle/>
        <a:p>
          <a:endParaRPr lang="en-US"/>
        </a:p>
      </dgm:t>
    </dgm:pt>
    <dgm:pt modelId="{0180FC42-C819-4023-9C94-47F6C89AC3B1}">
      <dgm:prSet custT="1"/>
      <dgm:spPr>
        <a:solidFill>
          <a:srgbClr val="CFE8E7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Hemorrhage  in CNS</a:t>
          </a:r>
        </a:p>
      </dgm:t>
    </dgm:pt>
    <dgm:pt modelId="{00FB7914-0050-496C-9D2B-A9C1B79B8C51}" type="parTrans" cxnId="{B728C880-EEAB-43CB-9347-04885FA0D98E}">
      <dgm:prSet/>
      <dgm:spPr/>
      <dgm:t>
        <a:bodyPr/>
        <a:lstStyle/>
        <a:p>
          <a:endParaRPr lang="en-US"/>
        </a:p>
      </dgm:t>
    </dgm:pt>
    <dgm:pt modelId="{5AFAC1A2-F6E2-4013-A009-126B0FF8E130}" type="sibTrans" cxnId="{B728C880-EEAB-43CB-9347-04885FA0D98E}">
      <dgm:prSet/>
      <dgm:spPr/>
      <dgm:t>
        <a:bodyPr/>
        <a:lstStyle/>
        <a:p>
          <a:endParaRPr lang="en-US"/>
        </a:p>
      </dgm:t>
    </dgm:pt>
    <dgm:pt modelId="{9BEF4626-5AB1-4CE1-93AF-5D21447090DF}">
      <dgm:prSet custT="1"/>
      <dgm:spPr>
        <a:solidFill>
          <a:srgbClr val="CFE8E7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CNS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malignancy</a:t>
          </a:r>
        </a:p>
      </dgm:t>
    </dgm:pt>
    <dgm:pt modelId="{CFABC505-6CA7-4906-B061-6DFBA98AE9A3}" type="parTrans" cxnId="{7A0225DE-3052-45E7-ABD6-4D653C7090AD}">
      <dgm:prSet/>
      <dgm:spPr/>
      <dgm:t>
        <a:bodyPr/>
        <a:lstStyle/>
        <a:p>
          <a:endParaRPr lang="en-US"/>
        </a:p>
      </dgm:t>
    </dgm:pt>
    <dgm:pt modelId="{E89F8772-103F-4CBC-9142-9A85A8D1C9CC}" type="sibTrans" cxnId="{7A0225DE-3052-45E7-ABD6-4D653C7090AD}">
      <dgm:prSet/>
      <dgm:spPr/>
      <dgm:t>
        <a:bodyPr/>
        <a:lstStyle/>
        <a:p>
          <a:endParaRPr lang="en-US"/>
        </a:p>
      </dgm:t>
    </dgm:pt>
    <dgm:pt modelId="{E68DA4DE-3D8E-4042-BF20-7A82F6CDDA7F}" type="pres">
      <dgm:prSet presAssocID="{1000C41D-DB38-4AB5-A951-5A5EED12CE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13B6AD-5EAC-469D-9EAA-9FD27A575A3B}" type="pres">
      <dgm:prSet presAssocID="{5FBC0C30-4279-4377-A5F2-CD63455DA651}" presName="root1" presStyleCnt="0"/>
      <dgm:spPr/>
    </dgm:pt>
    <dgm:pt modelId="{943ECA49-EEBB-4B63-911C-32FC0C4B44FB}" type="pres">
      <dgm:prSet presAssocID="{5FBC0C30-4279-4377-A5F2-CD63455DA651}" presName="LevelOneTextNode" presStyleLbl="node0" presStyleIdx="0" presStyleCnt="1">
        <dgm:presLayoutVars>
          <dgm:chPref val="3"/>
        </dgm:presLayoutVars>
      </dgm:prSet>
      <dgm:spPr/>
    </dgm:pt>
    <dgm:pt modelId="{201A4C65-5322-46DB-A189-649BB19FA032}" type="pres">
      <dgm:prSet presAssocID="{5FBC0C30-4279-4377-A5F2-CD63455DA651}" presName="level2hierChild" presStyleCnt="0"/>
      <dgm:spPr/>
    </dgm:pt>
    <dgm:pt modelId="{2A5C84E5-9801-40A1-A8EF-BF017C6583E0}" type="pres">
      <dgm:prSet presAssocID="{E282C236-0763-46AB-B0EE-5234F801C3EC}" presName="conn2-1" presStyleLbl="parChTrans1D2" presStyleIdx="0" presStyleCnt="5"/>
      <dgm:spPr/>
    </dgm:pt>
    <dgm:pt modelId="{68CE3CEF-996E-4A77-B2FB-5CDF91C394CA}" type="pres">
      <dgm:prSet presAssocID="{E282C236-0763-46AB-B0EE-5234F801C3EC}" presName="connTx" presStyleLbl="parChTrans1D2" presStyleIdx="0" presStyleCnt="5"/>
      <dgm:spPr/>
    </dgm:pt>
    <dgm:pt modelId="{2247E5B7-666B-402E-97B0-2539C36A3BCD}" type="pres">
      <dgm:prSet presAssocID="{482DFC73-21EA-4E7B-ADB4-C623A92C6F9E}" presName="root2" presStyleCnt="0"/>
      <dgm:spPr/>
    </dgm:pt>
    <dgm:pt modelId="{52D8DE30-C257-4B45-8025-1CAF0E8540EF}" type="pres">
      <dgm:prSet presAssocID="{482DFC73-21EA-4E7B-ADB4-C623A92C6F9E}" presName="LevelTwoTextNode" presStyleLbl="node2" presStyleIdx="0" presStyleCnt="5">
        <dgm:presLayoutVars>
          <dgm:chPref val="3"/>
        </dgm:presLayoutVars>
      </dgm:prSet>
      <dgm:spPr/>
    </dgm:pt>
    <dgm:pt modelId="{F246EE74-0DFA-49E3-B954-9E7BE4D7895F}" type="pres">
      <dgm:prSet presAssocID="{482DFC73-21EA-4E7B-ADB4-C623A92C6F9E}" presName="level3hierChild" presStyleCnt="0"/>
      <dgm:spPr/>
    </dgm:pt>
    <dgm:pt modelId="{B8546701-8B74-4E42-B724-47B377B22CD1}" type="pres">
      <dgm:prSet presAssocID="{6697381A-40A6-44BD-8335-E28A0605FB8C}" presName="conn2-1" presStyleLbl="parChTrans1D2" presStyleIdx="1" presStyleCnt="5"/>
      <dgm:spPr/>
    </dgm:pt>
    <dgm:pt modelId="{D5E97E3D-ADF4-47DC-A673-048361380DEA}" type="pres">
      <dgm:prSet presAssocID="{6697381A-40A6-44BD-8335-E28A0605FB8C}" presName="connTx" presStyleLbl="parChTrans1D2" presStyleIdx="1" presStyleCnt="5"/>
      <dgm:spPr/>
    </dgm:pt>
    <dgm:pt modelId="{36ED412B-3414-4A77-816E-64F1A0EEBE8E}" type="pres">
      <dgm:prSet presAssocID="{47D568F5-730E-455B-BE9E-C522DF925C13}" presName="root2" presStyleCnt="0"/>
      <dgm:spPr/>
    </dgm:pt>
    <dgm:pt modelId="{5F071624-42D6-462E-A3F4-DDFA05649DE8}" type="pres">
      <dgm:prSet presAssocID="{47D568F5-730E-455B-BE9E-C522DF925C13}" presName="LevelTwoTextNode" presStyleLbl="node2" presStyleIdx="1" presStyleCnt="5">
        <dgm:presLayoutVars>
          <dgm:chPref val="3"/>
        </dgm:presLayoutVars>
      </dgm:prSet>
      <dgm:spPr/>
    </dgm:pt>
    <dgm:pt modelId="{9B8998B7-DE34-4E63-BEED-A71C28552AB4}" type="pres">
      <dgm:prSet presAssocID="{47D568F5-730E-455B-BE9E-C522DF925C13}" presName="level3hierChild" presStyleCnt="0"/>
      <dgm:spPr/>
    </dgm:pt>
    <dgm:pt modelId="{CC4D3DD7-81C9-4629-9427-AC87FA6F8B67}" type="pres">
      <dgm:prSet presAssocID="{CFABC505-6CA7-4906-B061-6DFBA98AE9A3}" presName="conn2-1" presStyleLbl="parChTrans1D2" presStyleIdx="2" presStyleCnt="5"/>
      <dgm:spPr/>
    </dgm:pt>
    <dgm:pt modelId="{2499254B-FC5A-427A-9AB5-C4EF893EC245}" type="pres">
      <dgm:prSet presAssocID="{CFABC505-6CA7-4906-B061-6DFBA98AE9A3}" presName="connTx" presStyleLbl="parChTrans1D2" presStyleIdx="2" presStyleCnt="5"/>
      <dgm:spPr/>
    </dgm:pt>
    <dgm:pt modelId="{443E6264-CD96-4CBF-9A43-4E57D356A117}" type="pres">
      <dgm:prSet presAssocID="{9BEF4626-5AB1-4CE1-93AF-5D21447090DF}" presName="root2" presStyleCnt="0"/>
      <dgm:spPr/>
    </dgm:pt>
    <dgm:pt modelId="{F2E23B28-B9CD-451F-BB2F-758FCC89EF53}" type="pres">
      <dgm:prSet presAssocID="{9BEF4626-5AB1-4CE1-93AF-5D21447090DF}" presName="LevelTwoTextNode" presStyleLbl="node2" presStyleIdx="2" presStyleCnt="5">
        <dgm:presLayoutVars>
          <dgm:chPref val="3"/>
        </dgm:presLayoutVars>
      </dgm:prSet>
      <dgm:spPr/>
    </dgm:pt>
    <dgm:pt modelId="{CB5C087E-BF5A-4356-B537-FB916F73EDBE}" type="pres">
      <dgm:prSet presAssocID="{9BEF4626-5AB1-4CE1-93AF-5D21447090DF}" presName="level3hierChild" presStyleCnt="0"/>
      <dgm:spPr/>
    </dgm:pt>
    <dgm:pt modelId="{29BFF253-2018-4BDC-B3DD-5D4F0A2D8B9D}" type="pres">
      <dgm:prSet presAssocID="{00FB7914-0050-496C-9D2B-A9C1B79B8C51}" presName="conn2-1" presStyleLbl="parChTrans1D2" presStyleIdx="3" presStyleCnt="5"/>
      <dgm:spPr/>
    </dgm:pt>
    <dgm:pt modelId="{D9C6F07E-DBE6-4CC8-81A2-BD67CC586267}" type="pres">
      <dgm:prSet presAssocID="{00FB7914-0050-496C-9D2B-A9C1B79B8C51}" presName="connTx" presStyleLbl="parChTrans1D2" presStyleIdx="3" presStyleCnt="5"/>
      <dgm:spPr/>
    </dgm:pt>
    <dgm:pt modelId="{1949FFEB-36A0-4B53-8CDC-8DB5A78903DE}" type="pres">
      <dgm:prSet presAssocID="{0180FC42-C819-4023-9C94-47F6C89AC3B1}" presName="root2" presStyleCnt="0"/>
      <dgm:spPr/>
    </dgm:pt>
    <dgm:pt modelId="{FE2AD44F-268E-4945-B85D-DB31CE15656E}" type="pres">
      <dgm:prSet presAssocID="{0180FC42-C819-4023-9C94-47F6C89AC3B1}" presName="LevelTwoTextNode" presStyleLbl="node2" presStyleIdx="3" presStyleCnt="5">
        <dgm:presLayoutVars>
          <dgm:chPref val="3"/>
        </dgm:presLayoutVars>
      </dgm:prSet>
      <dgm:spPr/>
    </dgm:pt>
    <dgm:pt modelId="{A9C5EE3E-98B8-4C1B-8292-42AD584A2551}" type="pres">
      <dgm:prSet presAssocID="{0180FC42-C819-4023-9C94-47F6C89AC3B1}" presName="level3hierChild" presStyleCnt="0"/>
      <dgm:spPr/>
    </dgm:pt>
    <dgm:pt modelId="{B95403B4-E740-4377-B378-53E7D197C016}" type="pres">
      <dgm:prSet presAssocID="{36841947-78BC-4686-AD61-A4CE9FC50607}" presName="conn2-1" presStyleLbl="parChTrans1D2" presStyleIdx="4" presStyleCnt="5"/>
      <dgm:spPr/>
    </dgm:pt>
    <dgm:pt modelId="{C5582DBF-0C81-4872-BC17-F8B3C89E1E92}" type="pres">
      <dgm:prSet presAssocID="{36841947-78BC-4686-AD61-A4CE9FC50607}" presName="connTx" presStyleLbl="parChTrans1D2" presStyleIdx="4" presStyleCnt="5"/>
      <dgm:spPr/>
    </dgm:pt>
    <dgm:pt modelId="{E766C3FC-3A4A-4607-8873-ACEB99A475CB}" type="pres">
      <dgm:prSet presAssocID="{A40C2506-C22F-473A-89F0-1373DCBE5C21}" presName="root2" presStyleCnt="0"/>
      <dgm:spPr/>
    </dgm:pt>
    <dgm:pt modelId="{51255DCE-41ED-4F7E-8F47-342A14A92A57}" type="pres">
      <dgm:prSet presAssocID="{A40C2506-C22F-473A-89F0-1373DCBE5C21}" presName="LevelTwoTextNode" presStyleLbl="node2" presStyleIdx="4" presStyleCnt="5">
        <dgm:presLayoutVars>
          <dgm:chPref val="3"/>
        </dgm:presLayoutVars>
      </dgm:prSet>
      <dgm:spPr/>
    </dgm:pt>
    <dgm:pt modelId="{75F4A437-3912-4600-8A8B-8ECCB59B7593}" type="pres">
      <dgm:prSet presAssocID="{A40C2506-C22F-473A-89F0-1373DCBE5C21}" presName="level3hierChild" presStyleCnt="0"/>
      <dgm:spPr/>
    </dgm:pt>
  </dgm:ptLst>
  <dgm:cxnLst>
    <dgm:cxn modelId="{6FD5E904-19B0-4D7C-B3B9-28B366607F74}" type="presOf" srcId="{A40C2506-C22F-473A-89F0-1373DCBE5C21}" destId="{51255DCE-41ED-4F7E-8F47-342A14A92A57}" srcOrd="0" destOrd="0" presId="urn:microsoft.com/office/officeart/2005/8/layout/hierarchy2"/>
    <dgm:cxn modelId="{D2104605-E701-40F2-9EF6-0D3DA5E70919}" type="presOf" srcId="{36841947-78BC-4686-AD61-A4CE9FC50607}" destId="{C5582DBF-0C81-4872-BC17-F8B3C89E1E92}" srcOrd="1" destOrd="0" presId="urn:microsoft.com/office/officeart/2005/8/layout/hierarchy2"/>
    <dgm:cxn modelId="{B11CA417-C488-4E23-A0BC-13ACD82F52F6}" type="presOf" srcId="{9BEF4626-5AB1-4CE1-93AF-5D21447090DF}" destId="{F2E23B28-B9CD-451F-BB2F-758FCC89EF53}" srcOrd="0" destOrd="0" presId="urn:microsoft.com/office/officeart/2005/8/layout/hierarchy2"/>
    <dgm:cxn modelId="{2EACE234-2F43-4D48-93D4-52615C454C4C}" type="presOf" srcId="{1000C41D-DB38-4AB5-A951-5A5EED12CE44}" destId="{E68DA4DE-3D8E-4042-BF20-7A82F6CDDA7F}" srcOrd="0" destOrd="0" presId="urn:microsoft.com/office/officeart/2005/8/layout/hierarchy2"/>
    <dgm:cxn modelId="{F5E43739-603D-4912-8402-A67E48ECF63C}" type="presOf" srcId="{00FB7914-0050-496C-9D2B-A9C1B79B8C51}" destId="{29BFF253-2018-4BDC-B3DD-5D4F0A2D8B9D}" srcOrd="0" destOrd="0" presId="urn:microsoft.com/office/officeart/2005/8/layout/hierarchy2"/>
    <dgm:cxn modelId="{510DF643-BAD7-4F8F-BCF3-CB5F385A52D5}" type="presOf" srcId="{CFABC505-6CA7-4906-B061-6DFBA98AE9A3}" destId="{2499254B-FC5A-427A-9AB5-C4EF893EC245}" srcOrd="1" destOrd="0" presId="urn:microsoft.com/office/officeart/2005/8/layout/hierarchy2"/>
    <dgm:cxn modelId="{5A7B064F-4AE0-458B-AB91-EDACCF1ED090}" type="presOf" srcId="{5FBC0C30-4279-4377-A5F2-CD63455DA651}" destId="{943ECA49-EEBB-4B63-911C-32FC0C4B44FB}" srcOrd="0" destOrd="0" presId="urn:microsoft.com/office/officeart/2005/8/layout/hierarchy2"/>
    <dgm:cxn modelId="{25A80777-9F56-4EAF-B48E-9E1F95BE6575}" srcId="{5FBC0C30-4279-4377-A5F2-CD63455DA651}" destId="{47D568F5-730E-455B-BE9E-C522DF925C13}" srcOrd="1" destOrd="0" parTransId="{6697381A-40A6-44BD-8335-E28A0605FB8C}" sibTransId="{14A2997C-D1D4-43E7-BAF9-7B99487AAF6E}"/>
    <dgm:cxn modelId="{1E6C307A-49A8-4363-82C1-ED240EFD4DBD}" type="presOf" srcId="{CFABC505-6CA7-4906-B061-6DFBA98AE9A3}" destId="{CC4D3DD7-81C9-4629-9427-AC87FA6F8B67}" srcOrd="0" destOrd="0" presId="urn:microsoft.com/office/officeart/2005/8/layout/hierarchy2"/>
    <dgm:cxn modelId="{F4F6407A-501D-4AA1-B814-FEB513DD479D}" srcId="{5FBC0C30-4279-4377-A5F2-CD63455DA651}" destId="{482DFC73-21EA-4E7B-ADB4-C623A92C6F9E}" srcOrd="0" destOrd="0" parTransId="{E282C236-0763-46AB-B0EE-5234F801C3EC}" sibTransId="{0AE8EC7D-5D0B-4257-AD6A-810E219704DF}"/>
    <dgm:cxn modelId="{B728C880-EEAB-43CB-9347-04885FA0D98E}" srcId="{5FBC0C30-4279-4377-A5F2-CD63455DA651}" destId="{0180FC42-C819-4023-9C94-47F6C89AC3B1}" srcOrd="3" destOrd="0" parTransId="{00FB7914-0050-496C-9D2B-A9C1B79B8C51}" sibTransId="{5AFAC1A2-F6E2-4013-A009-126B0FF8E130}"/>
    <dgm:cxn modelId="{002CD081-74DA-4C96-A68E-BB49BDF36683}" type="presOf" srcId="{0180FC42-C819-4023-9C94-47F6C89AC3B1}" destId="{FE2AD44F-268E-4945-B85D-DB31CE15656E}" srcOrd="0" destOrd="0" presId="urn:microsoft.com/office/officeart/2005/8/layout/hierarchy2"/>
    <dgm:cxn modelId="{C34DD28B-0040-419F-9B51-BACDCC70113C}" type="presOf" srcId="{36841947-78BC-4686-AD61-A4CE9FC50607}" destId="{B95403B4-E740-4377-B378-53E7D197C016}" srcOrd="0" destOrd="0" presId="urn:microsoft.com/office/officeart/2005/8/layout/hierarchy2"/>
    <dgm:cxn modelId="{0BAE62A6-9A97-4C98-B550-5382C8A1863F}" srcId="{1000C41D-DB38-4AB5-A951-5A5EED12CE44}" destId="{5FBC0C30-4279-4377-A5F2-CD63455DA651}" srcOrd="0" destOrd="0" parTransId="{5A5D5260-890F-4595-8BDE-7F4AB72560D0}" sibTransId="{E89D490C-CF91-4838-AD09-E0C280906E89}"/>
    <dgm:cxn modelId="{D1EFCCAA-AA2E-468B-81ED-FB44708AA2CC}" type="presOf" srcId="{00FB7914-0050-496C-9D2B-A9C1B79B8C51}" destId="{D9C6F07E-DBE6-4CC8-81A2-BD67CC586267}" srcOrd="1" destOrd="0" presId="urn:microsoft.com/office/officeart/2005/8/layout/hierarchy2"/>
    <dgm:cxn modelId="{BCEC10AB-8A44-4A29-8F61-C525BC392F96}" type="presOf" srcId="{47D568F5-730E-455B-BE9E-C522DF925C13}" destId="{5F071624-42D6-462E-A3F4-DDFA05649DE8}" srcOrd="0" destOrd="0" presId="urn:microsoft.com/office/officeart/2005/8/layout/hierarchy2"/>
    <dgm:cxn modelId="{E48B6EAB-6EE6-4C1E-B0BF-AEDCF55F033D}" type="presOf" srcId="{E282C236-0763-46AB-B0EE-5234F801C3EC}" destId="{68CE3CEF-996E-4A77-B2FB-5CDF91C394CA}" srcOrd="1" destOrd="0" presId="urn:microsoft.com/office/officeart/2005/8/layout/hierarchy2"/>
    <dgm:cxn modelId="{5F18EAB2-7E96-494D-ACB6-3FC3C5A4BD2A}" srcId="{5FBC0C30-4279-4377-A5F2-CD63455DA651}" destId="{A40C2506-C22F-473A-89F0-1373DCBE5C21}" srcOrd="4" destOrd="0" parTransId="{36841947-78BC-4686-AD61-A4CE9FC50607}" sibTransId="{942FFF3C-AA56-4E91-A829-4F90DDE0721B}"/>
    <dgm:cxn modelId="{936DA1C7-EE1A-437C-9617-AE0F0745996F}" type="presOf" srcId="{E282C236-0763-46AB-B0EE-5234F801C3EC}" destId="{2A5C84E5-9801-40A1-A8EF-BF017C6583E0}" srcOrd="0" destOrd="0" presId="urn:microsoft.com/office/officeart/2005/8/layout/hierarchy2"/>
    <dgm:cxn modelId="{B4F200C8-A1D9-4D7A-B252-3FA1EEA69C3F}" type="presOf" srcId="{482DFC73-21EA-4E7B-ADB4-C623A92C6F9E}" destId="{52D8DE30-C257-4B45-8025-1CAF0E8540EF}" srcOrd="0" destOrd="0" presId="urn:microsoft.com/office/officeart/2005/8/layout/hierarchy2"/>
    <dgm:cxn modelId="{28A875D9-9A80-4D7C-990D-0BAA828E4536}" type="presOf" srcId="{6697381A-40A6-44BD-8335-E28A0605FB8C}" destId="{D5E97E3D-ADF4-47DC-A673-048361380DEA}" srcOrd="1" destOrd="0" presId="urn:microsoft.com/office/officeart/2005/8/layout/hierarchy2"/>
    <dgm:cxn modelId="{7A0225DE-3052-45E7-ABD6-4D653C7090AD}" srcId="{5FBC0C30-4279-4377-A5F2-CD63455DA651}" destId="{9BEF4626-5AB1-4CE1-93AF-5D21447090DF}" srcOrd="2" destOrd="0" parTransId="{CFABC505-6CA7-4906-B061-6DFBA98AE9A3}" sibTransId="{E89F8772-103F-4CBC-9142-9A85A8D1C9CC}"/>
    <dgm:cxn modelId="{A1CF3FF6-FD48-4E2A-AAD7-BAF5C3C0769F}" type="presOf" srcId="{6697381A-40A6-44BD-8335-E28A0605FB8C}" destId="{B8546701-8B74-4E42-B724-47B377B22CD1}" srcOrd="0" destOrd="0" presId="urn:microsoft.com/office/officeart/2005/8/layout/hierarchy2"/>
    <dgm:cxn modelId="{C88605B6-2E59-402A-93ED-D475F1973844}" type="presParOf" srcId="{E68DA4DE-3D8E-4042-BF20-7A82F6CDDA7F}" destId="{1813B6AD-5EAC-469D-9EAA-9FD27A575A3B}" srcOrd="0" destOrd="0" presId="urn:microsoft.com/office/officeart/2005/8/layout/hierarchy2"/>
    <dgm:cxn modelId="{BF75203A-8374-4577-A6B5-36C6D0FECE31}" type="presParOf" srcId="{1813B6AD-5EAC-469D-9EAA-9FD27A575A3B}" destId="{943ECA49-EEBB-4B63-911C-32FC0C4B44FB}" srcOrd="0" destOrd="0" presId="urn:microsoft.com/office/officeart/2005/8/layout/hierarchy2"/>
    <dgm:cxn modelId="{CA5B6FEB-CF26-4395-AA95-B473DFAE501E}" type="presParOf" srcId="{1813B6AD-5EAC-469D-9EAA-9FD27A575A3B}" destId="{201A4C65-5322-46DB-A189-649BB19FA032}" srcOrd="1" destOrd="0" presId="urn:microsoft.com/office/officeart/2005/8/layout/hierarchy2"/>
    <dgm:cxn modelId="{8BAAD8DF-1EF5-44FD-A2EA-94BCB6A1E46A}" type="presParOf" srcId="{201A4C65-5322-46DB-A189-649BB19FA032}" destId="{2A5C84E5-9801-40A1-A8EF-BF017C6583E0}" srcOrd="0" destOrd="0" presId="urn:microsoft.com/office/officeart/2005/8/layout/hierarchy2"/>
    <dgm:cxn modelId="{6DE34E11-5B42-4DE9-BD37-EB6990B9B4B3}" type="presParOf" srcId="{2A5C84E5-9801-40A1-A8EF-BF017C6583E0}" destId="{68CE3CEF-996E-4A77-B2FB-5CDF91C394CA}" srcOrd="0" destOrd="0" presId="urn:microsoft.com/office/officeart/2005/8/layout/hierarchy2"/>
    <dgm:cxn modelId="{FBFCD9F4-C155-46EF-B2FC-B980F5D6C0F9}" type="presParOf" srcId="{201A4C65-5322-46DB-A189-649BB19FA032}" destId="{2247E5B7-666B-402E-97B0-2539C36A3BCD}" srcOrd="1" destOrd="0" presId="urn:microsoft.com/office/officeart/2005/8/layout/hierarchy2"/>
    <dgm:cxn modelId="{4A1BC5FC-C4E4-4F91-8427-7C48AA5F212C}" type="presParOf" srcId="{2247E5B7-666B-402E-97B0-2539C36A3BCD}" destId="{52D8DE30-C257-4B45-8025-1CAF0E8540EF}" srcOrd="0" destOrd="0" presId="urn:microsoft.com/office/officeart/2005/8/layout/hierarchy2"/>
    <dgm:cxn modelId="{4526E72E-B431-4562-8953-4375BA244146}" type="presParOf" srcId="{2247E5B7-666B-402E-97B0-2539C36A3BCD}" destId="{F246EE74-0DFA-49E3-B954-9E7BE4D7895F}" srcOrd="1" destOrd="0" presId="urn:microsoft.com/office/officeart/2005/8/layout/hierarchy2"/>
    <dgm:cxn modelId="{3B1CBA27-074D-45F0-A4D1-F23997AF4E29}" type="presParOf" srcId="{201A4C65-5322-46DB-A189-649BB19FA032}" destId="{B8546701-8B74-4E42-B724-47B377B22CD1}" srcOrd="2" destOrd="0" presId="urn:microsoft.com/office/officeart/2005/8/layout/hierarchy2"/>
    <dgm:cxn modelId="{87ADFD35-5B7C-44ED-A932-4BBA243B1207}" type="presParOf" srcId="{B8546701-8B74-4E42-B724-47B377B22CD1}" destId="{D5E97E3D-ADF4-47DC-A673-048361380DEA}" srcOrd="0" destOrd="0" presId="urn:microsoft.com/office/officeart/2005/8/layout/hierarchy2"/>
    <dgm:cxn modelId="{DF8A5DDF-C595-490C-80EF-9E5288F08F4F}" type="presParOf" srcId="{201A4C65-5322-46DB-A189-649BB19FA032}" destId="{36ED412B-3414-4A77-816E-64F1A0EEBE8E}" srcOrd="3" destOrd="0" presId="urn:microsoft.com/office/officeart/2005/8/layout/hierarchy2"/>
    <dgm:cxn modelId="{467DABA7-798F-4C51-B6A2-E3DFBBC72773}" type="presParOf" srcId="{36ED412B-3414-4A77-816E-64F1A0EEBE8E}" destId="{5F071624-42D6-462E-A3F4-DDFA05649DE8}" srcOrd="0" destOrd="0" presId="urn:microsoft.com/office/officeart/2005/8/layout/hierarchy2"/>
    <dgm:cxn modelId="{2422423B-E082-40A2-A027-54B9C771EAE3}" type="presParOf" srcId="{36ED412B-3414-4A77-816E-64F1A0EEBE8E}" destId="{9B8998B7-DE34-4E63-BEED-A71C28552AB4}" srcOrd="1" destOrd="0" presId="urn:microsoft.com/office/officeart/2005/8/layout/hierarchy2"/>
    <dgm:cxn modelId="{91F670C2-6787-494D-A25C-B7D3BB9DBB37}" type="presParOf" srcId="{201A4C65-5322-46DB-A189-649BB19FA032}" destId="{CC4D3DD7-81C9-4629-9427-AC87FA6F8B67}" srcOrd="4" destOrd="0" presId="urn:microsoft.com/office/officeart/2005/8/layout/hierarchy2"/>
    <dgm:cxn modelId="{D13AB364-0A80-49A2-A053-55ED63EEE62E}" type="presParOf" srcId="{CC4D3DD7-81C9-4629-9427-AC87FA6F8B67}" destId="{2499254B-FC5A-427A-9AB5-C4EF893EC245}" srcOrd="0" destOrd="0" presId="urn:microsoft.com/office/officeart/2005/8/layout/hierarchy2"/>
    <dgm:cxn modelId="{F89C513F-C306-48C6-A5C4-44E15272C0E3}" type="presParOf" srcId="{201A4C65-5322-46DB-A189-649BB19FA032}" destId="{443E6264-CD96-4CBF-9A43-4E57D356A117}" srcOrd="5" destOrd="0" presId="urn:microsoft.com/office/officeart/2005/8/layout/hierarchy2"/>
    <dgm:cxn modelId="{BBD23AC4-17E5-4BA0-A4CC-828D1279F727}" type="presParOf" srcId="{443E6264-CD96-4CBF-9A43-4E57D356A117}" destId="{F2E23B28-B9CD-451F-BB2F-758FCC89EF53}" srcOrd="0" destOrd="0" presId="urn:microsoft.com/office/officeart/2005/8/layout/hierarchy2"/>
    <dgm:cxn modelId="{3C25F853-0CFB-4B67-B3A6-95DA7169817F}" type="presParOf" srcId="{443E6264-CD96-4CBF-9A43-4E57D356A117}" destId="{CB5C087E-BF5A-4356-B537-FB916F73EDBE}" srcOrd="1" destOrd="0" presId="urn:microsoft.com/office/officeart/2005/8/layout/hierarchy2"/>
    <dgm:cxn modelId="{4C54BDD6-B727-4ABE-A5A7-6CCA8245D9E4}" type="presParOf" srcId="{201A4C65-5322-46DB-A189-649BB19FA032}" destId="{29BFF253-2018-4BDC-B3DD-5D4F0A2D8B9D}" srcOrd="6" destOrd="0" presId="urn:microsoft.com/office/officeart/2005/8/layout/hierarchy2"/>
    <dgm:cxn modelId="{12F18B8A-9494-4096-AE78-E80917A4D2A7}" type="presParOf" srcId="{29BFF253-2018-4BDC-B3DD-5D4F0A2D8B9D}" destId="{D9C6F07E-DBE6-4CC8-81A2-BD67CC586267}" srcOrd="0" destOrd="0" presId="urn:microsoft.com/office/officeart/2005/8/layout/hierarchy2"/>
    <dgm:cxn modelId="{902E1134-F505-4145-9D0E-9F894E938C8E}" type="presParOf" srcId="{201A4C65-5322-46DB-A189-649BB19FA032}" destId="{1949FFEB-36A0-4B53-8CDC-8DB5A78903DE}" srcOrd="7" destOrd="0" presId="urn:microsoft.com/office/officeart/2005/8/layout/hierarchy2"/>
    <dgm:cxn modelId="{97685F7D-BDE6-417E-AE5F-07A397A7DAEB}" type="presParOf" srcId="{1949FFEB-36A0-4B53-8CDC-8DB5A78903DE}" destId="{FE2AD44F-268E-4945-B85D-DB31CE15656E}" srcOrd="0" destOrd="0" presId="urn:microsoft.com/office/officeart/2005/8/layout/hierarchy2"/>
    <dgm:cxn modelId="{694E802A-FAA8-42D9-9FC4-450FF2D58F2C}" type="presParOf" srcId="{1949FFEB-36A0-4B53-8CDC-8DB5A78903DE}" destId="{A9C5EE3E-98B8-4C1B-8292-42AD584A2551}" srcOrd="1" destOrd="0" presId="urn:microsoft.com/office/officeart/2005/8/layout/hierarchy2"/>
    <dgm:cxn modelId="{ED851880-12A6-40B9-B88B-D18EE95F4BE9}" type="presParOf" srcId="{201A4C65-5322-46DB-A189-649BB19FA032}" destId="{B95403B4-E740-4377-B378-53E7D197C016}" srcOrd="8" destOrd="0" presId="urn:microsoft.com/office/officeart/2005/8/layout/hierarchy2"/>
    <dgm:cxn modelId="{AEED0918-9973-4974-ACD2-D723597B661D}" type="presParOf" srcId="{B95403B4-E740-4377-B378-53E7D197C016}" destId="{C5582DBF-0C81-4872-BC17-F8B3C89E1E92}" srcOrd="0" destOrd="0" presId="urn:microsoft.com/office/officeart/2005/8/layout/hierarchy2"/>
    <dgm:cxn modelId="{D66C2F8A-BA6E-44B6-B3A7-3177FB4B5BD0}" type="presParOf" srcId="{201A4C65-5322-46DB-A189-649BB19FA032}" destId="{E766C3FC-3A4A-4607-8873-ACEB99A475CB}" srcOrd="9" destOrd="0" presId="urn:microsoft.com/office/officeart/2005/8/layout/hierarchy2"/>
    <dgm:cxn modelId="{5F6D7582-CDF9-4B08-9107-0C4F35F12497}" type="presParOf" srcId="{E766C3FC-3A4A-4607-8873-ACEB99A475CB}" destId="{51255DCE-41ED-4F7E-8F47-342A14A92A57}" srcOrd="0" destOrd="0" presId="urn:microsoft.com/office/officeart/2005/8/layout/hierarchy2"/>
    <dgm:cxn modelId="{313D929F-1470-4802-82BD-4C7EE3484E07}" type="presParOf" srcId="{E766C3FC-3A4A-4607-8873-ACEB99A475CB}" destId="{75F4A437-3912-4600-8A8B-8ECCB59B75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4041F-4EB6-46E4-8FAA-7E7DC73F67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AA4D9-4CA6-415A-BA87-D2F6E32D3DFD}">
      <dgm:prSet phldrT="[Text]"/>
      <dgm:spPr>
        <a:solidFill>
          <a:srgbClr val="9BCF9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/>
              <a:cs typeface="Arial"/>
            </a:rPr>
            <a:t>Physical  e</a:t>
          </a:r>
          <a:r>
            <a:rPr lang="en-US" spc="5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a</a:t>
          </a:r>
          <a:r>
            <a:rPr lang="en-US" spc="5" dirty="0">
              <a:solidFill>
                <a:schemeClr val="tx1"/>
              </a:solidFill>
              <a:latin typeface="Arial"/>
              <a:cs typeface="Arial"/>
            </a:rPr>
            <a:t>m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in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a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tion</a:t>
          </a:r>
          <a:endParaRPr lang="en-US" dirty="0">
            <a:solidFill>
              <a:schemeClr val="tx1"/>
            </a:solidFill>
          </a:endParaRPr>
        </a:p>
      </dgm:t>
    </dgm:pt>
    <dgm:pt modelId="{D1357383-E448-4E44-93C7-829D27F8EDAD}" type="parTrans" cxnId="{ADF6C044-F481-4DC6-A97D-F94C5FC1AEA0}">
      <dgm:prSet/>
      <dgm:spPr/>
      <dgm:t>
        <a:bodyPr/>
        <a:lstStyle/>
        <a:p>
          <a:endParaRPr lang="en-US"/>
        </a:p>
      </dgm:t>
    </dgm:pt>
    <dgm:pt modelId="{9DF80438-DF66-4EB2-96AD-523AE234FB53}" type="sibTrans" cxnId="{ADF6C044-F481-4DC6-A97D-F94C5FC1AEA0}">
      <dgm:prSet/>
      <dgm:spPr/>
      <dgm:t>
        <a:bodyPr/>
        <a:lstStyle/>
        <a:p>
          <a:endParaRPr lang="en-US"/>
        </a:p>
      </dgm:t>
    </dgm:pt>
    <dgm:pt modelId="{B66A44DA-3F6F-49C1-A795-D475B6EC6673}">
      <dgm:prSet phldrT="[Text]"/>
      <dgm:spPr>
        <a:solidFill>
          <a:srgbClr val="CFE8E7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/>
              <a:cs typeface="Arial"/>
            </a:rPr>
            <a:t>Microscopic  e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ami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n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ation</a:t>
          </a:r>
          <a:endParaRPr lang="en-US" dirty="0">
            <a:solidFill>
              <a:schemeClr val="tx1"/>
            </a:solidFill>
          </a:endParaRPr>
        </a:p>
      </dgm:t>
    </dgm:pt>
    <dgm:pt modelId="{A5BCD013-FCEC-426A-B06E-47EF4E373DC7}" type="parTrans" cxnId="{F624177C-E4DE-43DF-8F5F-45DFBB0B75B2}">
      <dgm:prSet/>
      <dgm:spPr/>
      <dgm:t>
        <a:bodyPr/>
        <a:lstStyle/>
        <a:p>
          <a:endParaRPr lang="en-US"/>
        </a:p>
      </dgm:t>
    </dgm:pt>
    <dgm:pt modelId="{A7D25364-661F-4C0D-BB5A-97C542DD6064}" type="sibTrans" cxnId="{F624177C-E4DE-43DF-8F5F-45DFBB0B75B2}">
      <dgm:prSet/>
      <dgm:spPr/>
      <dgm:t>
        <a:bodyPr/>
        <a:lstStyle/>
        <a:p>
          <a:endParaRPr lang="en-US"/>
        </a:p>
      </dgm:t>
    </dgm:pt>
    <dgm:pt modelId="{DF610220-CFA5-4196-BD62-AB5E214FFA5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/>
              <a:cs typeface="Arial"/>
            </a:rPr>
            <a:t>Chemical  e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ami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n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ation</a:t>
          </a:r>
          <a:endParaRPr lang="en-US" dirty="0">
            <a:solidFill>
              <a:schemeClr val="tx1"/>
            </a:solidFill>
          </a:endParaRPr>
        </a:p>
      </dgm:t>
    </dgm:pt>
    <dgm:pt modelId="{ADE6980E-6E10-4B21-86F4-C46D29A130F0}" type="parTrans" cxnId="{A6B6CAB1-400E-4957-8E9D-1EF8BD358827}">
      <dgm:prSet/>
      <dgm:spPr/>
      <dgm:t>
        <a:bodyPr/>
        <a:lstStyle/>
        <a:p>
          <a:endParaRPr lang="en-US"/>
        </a:p>
      </dgm:t>
    </dgm:pt>
    <dgm:pt modelId="{7053BE86-B836-4F5E-A197-2772386A3600}" type="sibTrans" cxnId="{A6B6CAB1-400E-4957-8E9D-1EF8BD358827}">
      <dgm:prSet/>
      <dgm:spPr/>
      <dgm:t>
        <a:bodyPr/>
        <a:lstStyle/>
        <a:p>
          <a:endParaRPr lang="en-US"/>
        </a:p>
      </dgm:t>
    </dgm:pt>
    <dgm:pt modelId="{219754B2-9D3C-4344-B860-61ACADE27850}">
      <dgm:prSet phldrT="[Text]"/>
      <dgm:spPr>
        <a:solidFill>
          <a:srgbClr val="B3EBA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/>
              <a:cs typeface="Arial"/>
            </a:rPr>
            <a:t>Micr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o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biol</a:t>
          </a:r>
          <a:r>
            <a:rPr lang="en-US" spc="0" dirty="0">
              <a:solidFill>
                <a:schemeClr val="tx1"/>
              </a:solidFill>
              <a:latin typeface="Arial"/>
              <a:cs typeface="Arial"/>
            </a:rPr>
            <a:t>o</a:t>
          </a:r>
          <a:r>
            <a:rPr lang="en-US" dirty="0">
              <a:solidFill>
                <a:schemeClr val="tx1"/>
              </a:solidFill>
              <a:latin typeface="Arial"/>
              <a:cs typeface="Arial"/>
            </a:rPr>
            <a:t>gical  test</a:t>
          </a:r>
          <a:endParaRPr lang="en-US" dirty="0">
            <a:solidFill>
              <a:schemeClr val="tx1"/>
            </a:solidFill>
          </a:endParaRPr>
        </a:p>
      </dgm:t>
    </dgm:pt>
    <dgm:pt modelId="{5E19F2AE-35F3-4D6B-B0DF-59DFBD5F7F1D}" type="parTrans" cxnId="{06C9D41D-D3F8-4D61-9579-19077CEEFB8A}">
      <dgm:prSet/>
      <dgm:spPr/>
      <dgm:t>
        <a:bodyPr/>
        <a:lstStyle/>
        <a:p>
          <a:endParaRPr lang="en-US"/>
        </a:p>
      </dgm:t>
    </dgm:pt>
    <dgm:pt modelId="{37A44982-4458-44B4-AD50-29C912B35D0E}" type="sibTrans" cxnId="{06C9D41D-D3F8-4D61-9579-19077CEEFB8A}">
      <dgm:prSet/>
      <dgm:spPr/>
      <dgm:t>
        <a:bodyPr/>
        <a:lstStyle/>
        <a:p>
          <a:endParaRPr lang="en-US"/>
        </a:p>
      </dgm:t>
    </dgm:pt>
    <dgm:pt modelId="{A64A4AC2-5939-43E6-A75C-D727E84F1337}" type="pres">
      <dgm:prSet presAssocID="{69A4041F-4EB6-46E4-8FAA-7E7DC73F678C}" presName="diagram" presStyleCnt="0">
        <dgm:presLayoutVars>
          <dgm:dir/>
          <dgm:resizeHandles val="exact"/>
        </dgm:presLayoutVars>
      </dgm:prSet>
      <dgm:spPr/>
    </dgm:pt>
    <dgm:pt modelId="{C65FEA56-F9B1-45DB-960F-F531F5A784FB}" type="pres">
      <dgm:prSet presAssocID="{09DAA4D9-4CA6-415A-BA87-D2F6E32D3DFD}" presName="node" presStyleLbl="node1" presStyleIdx="0" presStyleCnt="4">
        <dgm:presLayoutVars>
          <dgm:bulletEnabled val="1"/>
        </dgm:presLayoutVars>
      </dgm:prSet>
      <dgm:spPr/>
    </dgm:pt>
    <dgm:pt modelId="{CE740DF1-DA63-4014-B8A6-0E5E3750ED79}" type="pres">
      <dgm:prSet presAssocID="{9DF80438-DF66-4EB2-96AD-523AE234FB53}" presName="sibTrans" presStyleCnt="0"/>
      <dgm:spPr/>
    </dgm:pt>
    <dgm:pt modelId="{3CAEC4AD-EC70-42A2-A931-1654F2825971}" type="pres">
      <dgm:prSet presAssocID="{B66A44DA-3F6F-49C1-A795-D475B6EC6673}" presName="node" presStyleLbl="node1" presStyleIdx="1" presStyleCnt="4">
        <dgm:presLayoutVars>
          <dgm:bulletEnabled val="1"/>
        </dgm:presLayoutVars>
      </dgm:prSet>
      <dgm:spPr/>
    </dgm:pt>
    <dgm:pt modelId="{476E650E-AB96-4AEC-B0B3-67CA29CBB0B1}" type="pres">
      <dgm:prSet presAssocID="{A7D25364-661F-4C0D-BB5A-97C542DD6064}" presName="sibTrans" presStyleCnt="0"/>
      <dgm:spPr/>
    </dgm:pt>
    <dgm:pt modelId="{6FC8032C-E7BB-41E1-9E9C-24E653ECBC1B}" type="pres">
      <dgm:prSet presAssocID="{DF610220-CFA5-4196-BD62-AB5E214FFA59}" presName="node" presStyleLbl="node1" presStyleIdx="2" presStyleCnt="4">
        <dgm:presLayoutVars>
          <dgm:bulletEnabled val="1"/>
        </dgm:presLayoutVars>
      </dgm:prSet>
      <dgm:spPr/>
    </dgm:pt>
    <dgm:pt modelId="{BCA40B69-B0AE-4C87-9EE6-CBE6124F5374}" type="pres">
      <dgm:prSet presAssocID="{7053BE86-B836-4F5E-A197-2772386A3600}" presName="sibTrans" presStyleCnt="0"/>
      <dgm:spPr/>
    </dgm:pt>
    <dgm:pt modelId="{E0413841-52A6-4BDE-801F-31F12EFB02A1}" type="pres">
      <dgm:prSet presAssocID="{219754B2-9D3C-4344-B860-61ACADE27850}" presName="node" presStyleLbl="node1" presStyleIdx="3" presStyleCnt="4">
        <dgm:presLayoutVars>
          <dgm:bulletEnabled val="1"/>
        </dgm:presLayoutVars>
      </dgm:prSet>
      <dgm:spPr/>
    </dgm:pt>
  </dgm:ptLst>
  <dgm:cxnLst>
    <dgm:cxn modelId="{06C9D41D-D3F8-4D61-9579-19077CEEFB8A}" srcId="{69A4041F-4EB6-46E4-8FAA-7E7DC73F678C}" destId="{219754B2-9D3C-4344-B860-61ACADE27850}" srcOrd="3" destOrd="0" parTransId="{5E19F2AE-35F3-4D6B-B0DF-59DFBD5F7F1D}" sibTransId="{37A44982-4458-44B4-AD50-29C912B35D0E}"/>
    <dgm:cxn modelId="{ADF6C044-F481-4DC6-A97D-F94C5FC1AEA0}" srcId="{69A4041F-4EB6-46E4-8FAA-7E7DC73F678C}" destId="{09DAA4D9-4CA6-415A-BA87-D2F6E32D3DFD}" srcOrd="0" destOrd="0" parTransId="{D1357383-E448-4E44-93C7-829D27F8EDAD}" sibTransId="{9DF80438-DF66-4EB2-96AD-523AE234FB53}"/>
    <dgm:cxn modelId="{873F826A-EBD8-4593-9BB8-6DB50ACE39E7}" type="presOf" srcId="{B66A44DA-3F6F-49C1-A795-D475B6EC6673}" destId="{3CAEC4AD-EC70-42A2-A931-1654F2825971}" srcOrd="0" destOrd="0" presId="urn:microsoft.com/office/officeart/2005/8/layout/default"/>
    <dgm:cxn modelId="{C02B9158-1B00-4017-8CCA-86DB91D5C85D}" type="presOf" srcId="{DF610220-CFA5-4196-BD62-AB5E214FFA59}" destId="{6FC8032C-E7BB-41E1-9E9C-24E653ECBC1B}" srcOrd="0" destOrd="0" presId="urn:microsoft.com/office/officeart/2005/8/layout/default"/>
    <dgm:cxn modelId="{F624177C-E4DE-43DF-8F5F-45DFBB0B75B2}" srcId="{69A4041F-4EB6-46E4-8FAA-7E7DC73F678C}" destId="{B66A44DA-3F6F-49C1-A795-D475B6EC6673}" srcOrd="1" destOrd="0" parTransId="{A5BCD013-FCEC-426A-B06E-47EF4E373DC7}" sibTransId="{A7D25364-661F-4C0D-BB5A-97C542DD6064}"/>
    <dgm:cxn modelId="{A6B6CAB1-400E-4957-8E9D-1EF8BD358827}" srcId="{69A4041F-4EB6-46E4-8FAA-7E7DC73F678C}" destId="{DF610220-CFA5-4196-BD62-AB5E214FFA59}" srcOrd="2" destOrd="0" parTransId="{ADE6980E-6E10-4B21-86F4-C46D29A130F0}" sibTransId="{7053BE86-B836-4F5E-A197-2772386A3600}"/>
    <dgm:cxn modelId="{3DD898DC-B7AE-460E-89FF-F16CD0916F97}" type="presOf" srcId="{09DAA4D9-4CA6-415A-BA87-D2F6E32D3DFD}" destId="{C65FEA56-F9B1-45DB-960F-F531F5A784FB}" srcOrd="0" destOrd="0" presId="urn:microsoft.com/office/officeart/2005/8/layout/default"/>
    <dgm:cxn modelId="{71C642DE-E39D-4B85-9E07-C750E4E1E524}" type="presOf" srcId="{69A4041F-4EB6-46E4-8FAA-7E7DC73F678C}" destId="{A64A4AC2-5939-43E6-A75C-D727E84F1337}" srcOrd="0" destOrd="0" presId="urn:microsoft.com/office/officeart/2005/8/layout/default"/>
    <dgm:cxn modelId="{726126EE-78AF-4103-B0DE-E008B149D461}" type="presOf" srcId="{219754B2-9D3C-4344-B860-61ACADE27850}" destId="{E0413841-52A6-4BDE-801F-31F12EFB02A1}" srcOrd="0" destOrd="0" presId="urn:microsoft.com/office/officeart/2005/8/layout/default"/>
    <dgm:cxn modelId="{24A3FCFF-6046-4686-914E-2D2D06CE0052}" type="presParOf" srcId="{A64A4AC2-5939-43E6-A75C-D727E84F1337}" destId="{C65FEA56-F9B1-45DB-960F-F531F5A784FB}" srcOrd="0" destOrd="0" presId="urn:microsoft.com/office/officeart/2005/8/layout/default"/>
    <dgm:cxn modelId="{9748DB99-4954-435D-96DF-A6A75B440AFE}" type="presParOf" srcId="{A64A4AC2-5939-43E6-A75C-D727E84F1337}" destId="{CE740DF1-DA63-4014-B8A6-0E5E3750ED79}" srcOrd="1" destOrd="0" presId="urn:microsoft.com/office/officeart/2005/8/layout/default"/>
    <dgm:cxn modelId="{F3A8EFF5-1228-472F-814C-2787B33CDC19}" type="presParOf" srcId="{A64A4AC2-5939-43E6-A75C-D727E84F1337}" destId="{3CAEC4AD-EC70-42A2-A931-1654F2825971}" srcOrd="2" destOrd="0" presId="urn:microsoft.com/office/officeart/2005/8/layout/default"/>
    <dgm:cxn modelId="{A1792490-595B-462E-BE75-F74A66287FBD}" type="presParOf" srcId="{A64A4AC2-5939-43E6-A75C-D727E84F1337}" destId="{476E650E-AB96-4AEC-B0B3-67CA29CBB0B1}" srcOrd="3" destOrd="0" presId="urn:microsoft.com/office/officeart/2005/8/layout/default"/>
    <dgm:cxn modelId="{8CA99ADD-81C5-4036-850E-DF9AC06C17E9}" type="presParOf" srcId="{A64A4AC2-5939-43E6-A75C-D727E84F1337}" destId="{6FC8032C-E7BB-41E1-9E9C-24E653ECBC1B}" srcOrd="4" destOrd="0" presId="urn:microsoft.com/office/officeart/2005/8/layout/default"/>
    <dgm:cxn modelId="{78F5E28F-E61A-4B01-8446-09094E253D82}" type="presParOf" srcId="{A64A4AC2-5939-43E6-A75C-D727E84F1337}" destId="{BCA40B69-B0AE-4C87-9EE6-CBE6124F5374}" srcOrd="5" destOrd="0" presId="urn:microsoft.com/office/officeart/2005/8/layout/default"/>
    <dgm:cxn modelId="{171019C8-5B2E-48BE-B4A9-CEED13893021}" type="presParOf" srcId="{A64A4AC2-5939-43E6-A75C-D727E84F1337}" destId="{E0413841-52A6-4BDE-801F-31F12EFB02A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B67EA-6936-417B-A75E-E66CD6F634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FAE1F-0889-493C-A522-ADE6D0209720}">
      <dgm:prSet phldrT="[Text]"/>
      <dgm:spPr>
        <a:solidFill>
          <a:srgbClr val="00ADA8"/>
        </a:solidFill>
      </dgm:spPr>
      <dgm:t>
        <a:bodyPr/>
        <a:lstStyle/>
        <a:p>
          <a:r>
            <a:rPr lang="en-US" spc="-5" dirty="0">
              <a:solidFill>
                <a:schemeClr val="bg1"/>
              </a:solidFill>
              <a:latin typeface="Comic Sans MS"/>
              <a:cs typeface="Comic Sans MS"/>
            </a:rPr>
            <a:t>Routinely  performed  </a:t>
          </a:r>
          <a:r>
            <a:rPr lang="en-US" b="1" spc="-5" dirty="0">
              <a:solidFill>
                <a:schemeClr val="bg1"/>
              </a:solidFill>
              <a:latin typeface="Comic Sans MS"/>
              <a:cs typeface="Comic Sans MS"/>
            </a:rPr>
            <a:t>biochemical  </a:t>
          </a:r>
          <a:r>
            <a:rPr lang="en-US" spc="-5" dirty="0">
              <a:solidFill>
                <a:schemeClr val="bg1"/>
              </a:solidFill>
              <a:latin typeface="Comic Sans MS"/>
              <a:cs typeface="Comic Sans MS"/>
            </a:rPr>
            <a:t>tests in</a:t>
          </a:r>
          <a:r>
            <a:rPr lang="en-US" spc="-95" dirty="0">
              <a:solidFill>
                <a:schemeClr val="bg1"/>
              </a:solidFill>
              <a:latin typeface="Comic Sans MS"/>
              <a:cs typeface="Comic Sans MS"/>
            </a:rPr>
            <a:t> </a:t>
          </a:r>
          <a:r>
            <a:rPr lang="en-US" dirty="0">
              <a:solidFill>
                <a:schemeClr val="bg1"/>
              </a:solidFill>
              <a:latin typeface="Comic Sans MS"/>
              <a:cs typeface="Comic Sans MS"/>
            </a:rPr>
            <a:t>CSF  </a:t>
          </a:r>
          <a:r>
            <a:rPr lang="en-US" spc="-5" dirty="0">
              <a:solidFill>
                <a:schemeClr val="bg1"/>
              </a:solidFill>
              <a:latin typeface="Comic Sans MS"/>
              <a:cs typeface="Comic Sans MS"/>
            </a:rPr>
            <a:t>are:</a:t>
          </a:r>
          <a:endParaRPr lang="en-US" dirty="0">
            <a:solidFill>
              <a:schemeClr val="bg1"/>
            </a:solidFill>
          </a:endParaRPr>
        </a:p>
      </dgm:t>
    </dgm:pt>
    <dgm:pt modelId="{A3B97123-DDAB-4103-B6DA-C96108EE9D5C}" type="parTrans" cxnId="{2DDB25BB-2A9B-4E09-92FC-947EE4C7D3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E7424E-B9BD-4954-8A66-CEA80505F612}" type="sibTrans" cxnId="{2DDB25BB-2A9B-4E09-92FC-947EE4C7D3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73233F-63AB-4C63-B68B-93839E1746F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cs typeface="Comic Sans MS"/>
            </a:rPr>
            <a:t>Total protein</a:t>
          </a:r>
          <a:r>
            <a:rPr lang="en-US" sz="1300" b="1" kern="1200" spc="-75" dirty="0">
              <a:solidFill>
                <a:srgbClr val="FF0000"/>
              </a:solidFill>
              <a:latin typeface="Comic Sans MS"/>
              <a:cs typeface="Comic Sans MS"/>
            </a:rPr>
            <a:t> </a:t>
          </a:r>
          <a:r>
            <a:rPr lang="en-US" sz="1300" b="1" kern="1200" spc="-5" dirty="0">
              <a:solidFill>
                <a:srgbClr val="FF0000"/>
              </a:solidFill>
              <a:latin typeface="Comic Sans MS"/>
              <a:cs typeface="Comic Sans MS"/>
            </a:rPr>
            <a:t>(</a:t>
          </a: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total- specific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e.g. albumin &amp;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Immunoglobulin)</a:t>
          </a:r>
        </a:p>
      </dgm:t>
    </dgm:pt>
    <dgm:pt modelId="{302B4D3D-C133-4B4A-9783-4267AB6522FB}" type="parTrans" cxnId="{D285B68C-9F2D-4DA7-8749-F2F9E107FB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439505-AD82-40B8-9F97-DE39267BDB96}" type="sibTrans" cxnId="{D285B68C-9F2D-4DA7-8749-F2F9E107FBB8}">
      <dgm:prSet/>
      <dgm:spPr>
        <a:solidFill>
          <a:srgbClr val="00ADA8"/>
        </a:solidFill>
        <a:ln>
          <a:solidFill>
            <a:srgbClr val="00ADA8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78F95A-241E-4238-A110-54E6CF1ACF70}">
      <dgm:prSet phldrT="[Text]"/>
      <dgm:spPr>
        <a:solidFill>
          <a:srgbClr val="CFE8E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omic Sans MS"/>
              <a:cs typeface="Comic Sans MS"/>
            </a:rPr>
            <a:t>glutamine</a:t>
          </a:r>
          <a:r>
            <a:rPr lang="en-US" b="1" spc="-90" dirty="0">
              <a:solidFill>
                <a:schemeClr val="tx1"/>
              </a:solidFill>
              <a:latin typeface="Comic Sans MS"/>
              <a:cs typeface="Comic Sans MS"/>
            </a:rPr>
            <a:t> </a:t>
          </a:r>
          <a:r>
            <a:rPr lang="en-US" b="1" dirty="0">
              <a:solidFill>
                <a:schemeClr val="tx1"/>
              </a:solidFill>
              <a:latin typeface="Comic Sans MS"/>
              <a:cs typeface="Comic Sans MS"/>
            </a:rPr>
            <a:t>and </a:t>
          </a:r>
          <a:r>
            <a:rPr lang="en-US" b="1" spc="-5" dirty="0">
              <a:solidFill>
                <a:schemeClr val="tx1"/>
              </a:solidFill>
              <a:latin typeface="Comic Sans MS"/>
              <a:cs typeface="Comic Sans MS"/>
            </a:rPr>
            <a:t>acid-base  parameters</a:t>
          </a:r>
          <a:endParaRPr lang="en-US" dirty="0">
            <a:solidFill>
              <a:schemeClr val="tx1"/>
            </a:solidFill>
          </a:endParaRPr>
        </a:p>
      </dgm:t>
    </dgm:pt>
    <dgm:pt modelId="{89DB59C3-0957-49CC-A293-96A7487E41DB}" type="parTrans" cxnId="{7B290B33-7665-4DE9-88F8-CC7FED12DE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D26B9E-5806-47AB-BFB8-99862AE0D52E}" type="sibTrans" cxnId="{7B290B33-7665-4DE9-88F8-CC7FED12DEBB}">
      <dgm:prSet/>
      <dgm:spPr>
        <a:solidFill>
          <a:srgbClr val="00ADA8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402CD8-6A8C-4065-913F-2F25B0E4B5B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1800" b="1" dirty="0">
              <a:solidFill>
                <a:schemeClr val="tx1"/>
              </a:solidFill>
              <a:latin typeface="Comic Sans MS"/>
              <a:cs typeface="Comic Sans MS"/>
            </a:rPr>
            <a:t>lactate</a:t>
          </a:r>
          <a:endParaRPr lang="en-US" sz="1800" dirty="0">
            <a:solidFill>
              <a:schemeClr val="tx1"/>
            </a:solidFill>
          </a:endParaRPr>
        </a:p>
      </dgm:t>
    </dgm:pt>
    <dgm:pt modelId="{830B5AA0-A7E8-46F6-AD71-8EEA69CB81A3}" type="parTrans" cxnId="{D2E64D97-F210-4CE0-8CDC-B50B4F3C11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AB7D03-937D-4758-99A5-CD42A20D7156}" type="sibTrans" cxnId="{D2E64D97-F210-4CE0-8CDC-B50B4F3C115E}">
      <dgm:prSet/>
      <dgm:spPr>
        <a:solidFill>
          <a:srgbClr val="00ADA8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7387E5-C86E-441B-A332-7E2EE9BA6DB5}">
      <dgm:prSet phldrT="[Text]" custT="1"/>
      <dgm:spPr>
        <a:solidFill>
          <a:srgbClr val="CFE8E7"/>
        </a:solidFill>
      </dgm:spPr>
      <dgm:t>
        <a:bodyPr/>
        <a:lstStyle/>
        <a:p>
          <a:pPr>
            <a:buNone/>
          </a:pPr>
          <a:r>
            <a:rPr lang="en-US" sz="1400" b="1" dirty="0">
              <a:solidFill>
                <a:schemeClr val="tx1"/>
              </a:solidFill>
              <a:latin typeface="Comic Sans MS"/>
              <a:cs typeface="Comic Sans MS"/>
            </a:rPr>
            <a:t>lactate  </a:t>
          </a:r>
          <a:r>
            <a:rPr lang="en-US" sz="1400" b="1" spc="-5" dirty="0">
              <a:solidFill>
                <a:schemeClr val="tx1"/>
              </a:solidFill>
              <a:latin typeface="Comic Sans MS"/>
              <a:cs typeface="Comic Sans MS"/>
            </a:rPr>
            <a:t>d</a:t>
          </a:r>
          <a:r>
            <a:rPr lang="en-US" sz="1400" b="1" spc="-10" dirty="0">
              <a:solidFill>
                <a:schemeClr val="tx1"/>
              </a:solidFill>
              <a:latin typeface="Comic Sans MS"/>
              <a:cs typeface="Comic Sans MS"/>
            </a:rPr>
            <a:t>e</a:t>
          </a:r>
          <a:r>
            <a:rPr lang="en-US" sz="1400" b="1" dirty="0">
              <a:solidFill>
                <a:schemeClr val="tx1"/>
              </a:solidFill>
              <a:latin typeface="Comic Sans MS"/>
              <a:cs typeface="Comic Sans MS"/>
            </a:rPr>
            <a:t>h</a:t>
          </a:r>
          <a:r>
            <a:rPr lang="en-US" sz="1400" b="1" spc="-10" dirty="0">
              <a:solidFill>
                <a:schemeClr val="tx1"/>
              </a:solidFill>
              <a:latin typeface="Comic Sans MS"/>
              <a:cs typeface="Comic Sans MS"/>
            </a:rPr>
            <a:t>y</a:t>
          </a:r>
          <a:r>
            <a:rPr lang="en-US" sz="1400" b="1" spc="-5" dirty="0">
              <a:solidFill>
                <a:schemeClr val="tx1"/>
              </a:solidFill>
              <a:latin typeface="Comic Sans MS"/>
              <a:cs typeface="Comic Sans MS"/>
            </a:rPr>
            <a:t>d</a:t>
          </a:r>
          <a:r>
            <a:rPr lang="en-US" sz="1400" b="1" spc="-10" dirty="0">
              <a:solidFill>
                <a:schemeClr val="tx1"/>
              </a:solidFill>
              <a:latin typeface="Comic Sans MS"/>
              <a:cs typeface="Comic Sans MS"/>
            </a:rPr>
            <a:t>r</a:t>
          </a:r>
          <a:r>
            <a:rPr lang="en-US" sz="1400" b="1" dirty="0">
              <a:solidFill>
                <a:schemeClr val="tx1"/>
              </a:solidFill>
              <a:latin typeface="Comic Sans MS"/>
              <a:cs typeface="Comic Sans MS"/>
            </a:rPr>
            <a:t>og</a:t>
          </a:r>
          <a:r>
            <a:rPr lang="en-US" sz="1400" b="1" spc="-5" dirty="0">
              <a:solidFill>
                <a:schemeClr val="tx1"/>
              </a:solidFill>
              <a:latin typeface="Comic Sans MS"/>
              <a:cs typeface="Comic Sans MS"/>
            </a:rPr>
            <a:t>enase</a:t>
          </a:r>
          <a:endParaRPr lang="en-US" sz="1400" dirty="0">
            <a:solidFill>
              <a:schemeClr val="tx1"/>
            </a:solidFill>
          </a:endParaRPr>
        </a:p>
      </dgm:t>
    </dgm:pt>
    <dgm:pt modelId="{340FC0E5-D7CB-4727-8855-B8DF79DA155F}" type="parTrans" cxnId="{7557673F-A3EA-4F25-AAA1-C7F8BD4D10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0552B0-5CB5-4315-B800-4FCA53F5D1C9}" type="sibTrans" cxnId="{7557673F-A3EA-4F25-AAA1-C7F8BD4D1064}">
      <dgm:prSet/>
      <dgm:spPr>
        <a:solidFill>
          <a:srgbClr val="00ADA8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0CB4A3-8235-49BD-BC7F-C2D6B14DA3F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1800" b="1" dirty="0">
              <a:solidFill>
                <a:srgbClr val="FF0000"/>
              </a:solidFill>
              <a:latin typeface="Comic Sans MS"/>
              <a:cs typeface="Comic Sans MS"/>
            </a:rPr>
            <a:t>glucose</a:t>
          </a:r>
          <a:endParaRPr lang="en-US" sz="1800" dirty="0">
            <a:solidFill>
              <a:srgbClr val="FF0000"/>
            </a:solidFill>
          </a:endParaRPr>
        </a:p>
      </dgm:t>
    </dgm:pt>
    <dgm:pt modelId="{7CEAA94F-0D15-4D55-B7EE-4BA047544801}" type="parTrans" cxnId="{075DFBFB-C54E-4376-B6E5-CAE6E701F2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CBB2B5-9C89-4D52-B904-2E2DCDA0704E}" type="sibTrans" cxnId="{075DFBFB-C54E-4376-B6E5-CAE6E701F27B}">
      <dgm:prSet/>
      <dgm:spPr>
        <a:solidFill>
          <a:srgbClr val="00ADA8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4EBC9A-6950-4843-A7AF-EE34D2E5B93C}" type="pres">
      <dgm:prSet presAssocID="{46CB67EA-6936-417B-A75E-E66CD6F634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0EDD6C-D6AA-4B12-8773-FA12816288DA}" type="pres">
      <dgm:prSet presAssocID="{2B2FAE1F-0889-493C-A522-ADE6D0209720}" presName="centerShape" presStyleLbl="node0" presStyleIdx="0" presStyleCnt="1"/>
      <dgm:spPr/>
    </dgm:pt>
    <dgm:pt modelId="{2767C785-7ACF-47C7-8B2A-BDBFD71651EA}" type="pres">
      <dgm:prSet presAssocID="{BC73233F-63AB-4C63-B68B-93839E1746F9}" presName="node" presStyleLbl="node1" presStyleIdx="0" presStyleCnt="5" custScaleX="124782" custScaleY="121379">
        <dgm:presLayoutVars>
          <dgm:bulletEnabled val="1"/>
        </dgm:presLayoutVars>
      </dgm:prSet>
      <dgm:spPr/>
    </dgm:pt>
    <dgm:pt modelId="{1092651F-C91E-4124-BB38-F80AC9DF1597}" type="pres">
      <dgm:prSet presAssocID="{BC73233F-63AB-4C63-B68B-93839E1746F9}" presName="dummy" presStyleCnt="0"/>
      <dgm:spPr/>
    </dgm:pt>
    <dgm:pt modelId="{CCC2DC62-A588-4DDF-BC4F-56606248DF49}" type="pres">
      <dgm:prSet presAssocID="{A3439505-AD82-40B8-9F97-DE39267BDB96}" presName="sibTrans" presStyleLbl="sibTrans2D1" presStyleIdx="0" presStyleCnt="5"/>
      <dgm:spPr/>
    </dgm:pt>
    <dgm:pt modelId="{6AEE29F4-34AF-4089-863A-CC85D7F98001}" type="pres">
      <dgm:prSet presAssocID="{3578F95A-241E-4238-A110-54E6CF1ACF70}" presName="node" presStyleLbl="node1" presStyleIdx="1" presStyleCnt="5" custScaleX="124945" custScaleY="121159">
        <dgm:presLayoutVars>
          <dgm:bulletEnabled val="1"/>
        </dgm:presLayoutVars>
      </dgm:prSet>
      <dgm:spPr/>
    </dgm:pt>
    <dgm:pt modelId="{FEE3B994-6A97-4A7B-A11D-F552AD64B9B4}" type="pres">
      <dgm:prSet presAssocID="{3578F95A-241E-4238-A110-54E6CF1ACF70}" presName="dummy" presStyleCnt="0"/>
      <dgm:spPr/>
    </dgm:pt>
    <dgm:pt modelId="{A9EF9DE4-E961-4B36-A60B-5CCEB236B155}" type="pres">
      <dgm:prSet presAssocID="{31D26B9E-5806-47AB-BFB8-99862AE0D52E}" presName="sibTrans" presStyleLbl="sibTrans2D1" presStyleIdx="1" presStyleCnt="5"/>
      <dgm:spPr/>
    </dgm:pt>
    <dgm:pt modelId="{36A002E0-3E82-4E2A-B9CD-D702B676FC79}" type="pres">
      <dgm:prSet presAssocID="{8B402CD8-6A8C-4065-913F-2F25B0E4B5B8}" presName="node" presStyleLbl="node1" presStyleIdx="2" presStyleCnt="5" custScaleX="124782" custScaleY="121379">
        <dgm:presLayoutVars>
          <dgm:bulletEnabled val="1"/>
        </dgm:presLayoutVars>
      </dgm:prSet>
      <dgm:spPr/>
    </dgm:pt>
    <dgm:pt modelId="{A147DE06-D701-4F2B-9B6D-9CE5F8AC2275}" type="pres">
      <dgm:prSet presAssocID="{8B402CD8-6A8C-4065-913F-2F25B0E4B5B8}" presName="dummy" presStyleCnt="0"/>
      <dgm:spPr/>
    </dgm:pt>
    <dgm:pt modelId="{5231C068-0787-43C2-A494-7A0F37C1FF84}" type="pres">
      <dgm:prSet presAssocID="{66AB7D03-937D-4758-99A5-CD42A20D7156}" presName="sibTrans" presStyleLbl="sibTrans2D1" presStyleIdx="2" presStyleCnt="5"/>
      <dgm:spPr/>
    </dgm:pt>
    <dgm:pt modelId="{F1E3E08B-E8CD-4140-A16F-5A41304249FB}" type="pres">
      <dgm:prSet presAssocID="{047387E5-C86E-441B-A332-7E2EE9BA6DB5}" presName="node" presStyleLbl="node1" presStyleIdx="3" presStyleCnt="5" custScaleX="124782" custScaleY="121379" custRadScaleRad="100764" custRadScaleInc="0">
        <dgm:presLayoutVars>
          <dgm:bulletEnabled val="1"/>
        </dgm:presLayoutVars>
      </dgm:prSet>
      <dgm:spPr/>
    </dgm:pt>
    <dgm:pt modelId="{4DCAA273-1A9D-4DED-BAC2-777C4A83EF05}" type="pres">
      <dgm:prSet presAssocID="{047387E5-C86E-441B-A332-7E2EE9BA6DB5}" presName="dummy" presStyleCnt="0"/>
      <dgm:spPr/>
    </dgm:pt>
    <dgm:pt modelId="{34FF3B6C-2A48-45BF-99C6-056F364BCFD3}" type="pres">
      <dgm:prSet presAssocID="{760552B0-5CB5-4315-B800-4FCA53F5D1C9}" presName="sibTrans" presStyleLbl="sibTrans2D1" presStyleIdx="3" presStyleCnt="5"/>
      <dgm:spPr/>
    </dgm:pt>
    <dgm:pt modelId="{A648DAA1-7CD5-4C35-ABE6-3D406B3455B8}" type="pres">
      <dgm:prSet presAssocID="{D70CB4A3-8235-49BD-BC7F-C2D6B14DA3FB}" presName="node" presStyleLbl="node1" presStyleIdx="4" presStyleCnt="5" custScaleX="124782" custScaleY="121379" custRadScaleRad="101294" custRadScaleInc="9155">
        <dgm:presLayoutVars>
          <dgm:bulletEnabled val="1"/>
        </dgm:presLayoutVars>
      </dgm:prSet>
      <dgm:spPr/>
    </dgm:pt>
    <dgm:pt modelId="{036B52A6-AAD3-4CF1-AAF8-F6D855F76613}" type="pres">
      <dgm:prSet presAssocID="{D70CB4A3-8235-49BD-BC7F-C2D6B14DA3FB}" presName="dummy" presStyleCnt="0"/>
      <dgm:spPr/>
    </dgm:pt>
    <dgm:pt modelId="{C7D6148F-E981-4988-A278-36E9AC646576}" type="pres">
      <dgm:prSet presAssocID="{25CBB2B5-9C89-4D52-B904-2E2DCDA0704E}" presName="sibTrans" presStyleLbl="sibTrans2D1" presStyleIdx="4" presStyleCnt="5"/>
      <dgm:spPr/>
    </dgm:pt>
  </dgm:ptLst>
  <dgm:cxnLst>
    <dgm:cxn modelId="{7B290B33-7665-4DE9-88F8-CC7FED12DEBB}" srcId="{2B2FAE1F-0889-493C-A522-ADE6D0209720}" destId="{3578F95A-241E-4238-A110-54E6CF1ACF70}" srcOrd="1" destOrd="0" parTransId="{89DB59C3-0957-49CC-A293-96A7487E41DB}" sibTransId="{31D26B9E-5806-47AB-BFB8-99862AE0D52E}"/>
    <dgm:cxn modelId="{8DD08939-8F29-4CE5-8D1A-24B7520F4707}" type="presOf" srcId="{047387E5-C86E-441B-A332-7E2EE9BA6DB5}" destId="{F1E3E08B-E8CD-4140-A16F-5A41304249FB}" srcOrd="0" destOrd="0" presId="urn:microsoft.com/office/officeart/2005/8/layout/radial6"/>
    <dgm:cxn modelId="{7557673F-A3EA-4F25-AAA1-C7F8BD4D1064}" srcId="{2B2FAE1F-0889-493C-A522-ADE6D0209720}" destId="{047387E5-C86E-441B-A332-7E2EE9BA6DB5}" srcOrd="3" destOrd="0" parTransId="{340FC0E5-D7CB-4727-8855-B8DF79DA155F}" sibTransId="{760552B0-5CB5-4315-B800-4FCA53F5D1C9}"/>
    <dgm:cxn modelId="{67408C3F-C7AF-4300-86AA-F65B46019C79}" type="presOf" srcId="{8B402CD8-6A8C-4065-913F-2F25B0E4B5B8}" destId="{36A002E0-3E82-4E2A-B9CD-D702B676FC79}" srcOrd="0" destOrd="0" presId="urn:microsoft.com/office/officeart/2005/8/layout/radial6"/>
    <dgm:cxn modelId="{DB1B7365-6D1B-43ED-8B8D-098187F31412}" type="presOf" srcId="{31D26B9E-5806-47AB-BFB8-99862AE0D52E}" destId="{A9EF9DE4-E961-4B36-A60B-5CCEB236B155}" srcOrd="0" destOrd="0" presId="urn:microsoft.com/office/officeart/2005/8/layout/radial6"/>
    <dgm:cxn modelId="{8569734E-EDC0-4A68-B1AA-E4D6A0B18D8E}" type="presOf" srcId="{D70CB4A3-8235-49BD-BC7F-C2D6B14DA3FB}" destId="{A648DAA1-7CD5-4C35-ABE6-3D406B3455B8}" srcOrd="0" destOrd="0" presId="urn:microsoft.com/office/officeart/2005/8/layout/radial6"/>
    <dgm:cxn modelId="{2A80A655-95E5-4F08-A7E5-CD36207B7585}" type="presOf" srcId="{25CBB2B5-9C89-4D52-B904-2E2DCDA0704E}" destId="{C7D6148F-E981-4988-A278-36E9AC646576}" srcOrd="0" destOrd="0" presId="urn:microsoft.com/office/officeart/2005/8/layout/radial6"/>
    <dgm:cxn modelId="{73C53A56-3B4F-422A-B489-5182DC188DC3}" type="presOf" srcId="{BC73233F-63AB-4C63-B68B-93839E1746F9}" destId="{2767C785-7ACF-47C7-8B2A-BDBFD71651EA}" srcOrd="0" destOrd="0" presId="urn:microsoft.com/office/officeart/2005/8/layout/radial6"/>
    <dgm:cxn modelId="{D285B68C-9F2D-4DA7-8749-F2F9E107FBB8}" srcId="{2B2FAE1F-0889-493C-A522-ADE6D0209720}" destId="{BC73233F-63AB-4C63-B68B-93839E1746F9}" srcOrd="0" destOrd="0" parTransId="{302B4D3D-C133-4B4A-9783-4267AB6522FB}" sibTransId="{A3439505-AD82-40B8-9F97-DE39267BDB96}"/>
    <dgm:cxn modelId="{5A355C96-03FB-40F8-B96E-2D4D7B228962}" type="presOf" srcId="{760552B0-5CB5-4315-B800-4FCA53F5D1C9}" destId="{34FF3B6C-2A48-45BF-99C6-056F364BCFD3}" srcOrd="0" destOrd="0" presId="urn:microsoft.com/office/officeart/2005/8/layout/radial6"/>
    <dgm:cxn modelId="{D2E64D97-F210-4CE0-8CDC-B50B4F3C115E}" srcId="{2B2FAE1F-0889-493C-A522-ADE6D0209720}" destId="{8B402CD8-6A8C-4065-913F-2F25B0E4B5B8}" srcOrd="2" destOrd="0" parTransId="{830B5AA0-A7E8-46F6-AD71-8EEA69CB81A3}" sibTransId="{66AB7D03-937D-4758-99A5-CD42A20D7156}"/>
    <dgm:cxn modelId="{CE2EA0A7-E06F-42CD-8889-E709780B3BAE}" type="presOf" srcId="{46CB67EA-6936-417B-A75E-E66CD6F6344C}" destId="{DC4EBC9A-6950-4843-A7AF-EE34D2E5B93C}" srcOrd="0" destOrd="0" presId="urn:microsoft.com/office/officeart/2005/8/layout/radial6"/>
    <dgm:cxn modelId="{455397A8-D1FD-4868-B37B-3B5B1383A274}" type="presOf" srcId="{A3439505-AD82-40B8-9F97-DE39267BDB96}" destId="{CCC2DC62-A588-4DDF-BC4F-56606248DF49}" srcOrd="0" destOrd="0" presId="urn:microsoft.com/office/officeart/2005/8/layout/radial6"/>
    <dgm:cxn modelId="{2DDB25BB-2A9B-4E09-92FC-947EE4C7D300}" srcId="{46CB67EA-6936-417B-A75E-E66CD6F6344C}" destId="{2B2FAE1F-0889-493C-A522-ADE6D0209720}" srcOrd="0" destOrd="0" parTransId="{A3B97123-DDAB-4103-B6DA-C96108EE9D5C}" sibTransId="{BEE7424E-B9BD-4954-8A66-CEA80505F612}"/>
    <dgm:cxn modelId="{826B9BCA-F569-4A25-85EE-6A8301A582B1}" type="presOf" srcId="{66AB7D03-937D-4758-99A5-CD42A20D7156}" destId="{5231C068-0787-43C2-A494-7A0F37C1FF84}" srcOrd="0" destOrd="0" presId="urn:microsoft.com/office/officeart/2005/8/layout/radial6"/>
    <dgm:cxn modelId="{FB5B6DE6-27D2-400E-BCBF-7020A4E6206D}" type="presOf" srcId="{3578F95A-241E-4238-A110-54E6CF1ACF70}" destId="{6AEE29F4-34AF-4089-863A-CC85D7F98001}" srcOrd="0" destOrd="0" presId="urn:microsoft.com/office/officeart/2005/8/layout/radial6"/>
    <dgm:cxn modelId="{4F623FF0-7E3E-4E62-BCD8-C4CFF4E7FEFA}" type="presOf" srcId="{2B2FAE1F-0889-493C-A522-ADE6D0209720}" destId="{0C0EDD6C-D6AA-4B12-8773-FA12816288DA}" srcOrd="0" destOrd="0" presId="urn:microsoft.com/office/officeart/2005/8/layout/radial6"/>
    <dgm:cxn modelId="{075DFBFB-C54E-4376-B6E5-CAE6E701F27B}" srcId="{2B2FAE1F-0889-493C-A522-ADE6D0209720}" destId="{D70CB4A3-8235-49BD-BC7F-C2D6B14DA3FB}" srcOrd="4" destOrd="0" parTransId="{7CEAA94F-0D15-4D55-B7EE-4BA047544801}" sibTransId="{25CBB2B5-9C89-4D52-B904-2E2DCDA0704E}"/>
    <dgm:cxn modelId="{1006B77F-D2AA-4E56-86D4-7DC5D4E6DDA7}" type="presParOf" srcId="{DC4EBC9A-6950-4843-A7AF-EE34D2E5B93C}" destId="{0C0EDD6C-D6AA-4B12-8773-FA12816288DA}" srcOrd="0" destOrd="0" presId="urn:microsoft.com/office/officeart/2005/8/layout/radial6"/>
    <dgm:cxn modelId="{71EEE891-9EFF-485B-82E0-8F9A147A8DF7}" type="presParOf" srcId="{DC4EBC9A-6950-4843-A7AF-EE34D2E5B93C}" destId="{2767C785-7ACF-47C7-8B2A-BDBFD71651EA}" srcOrd="1" destOrd="0" presId="urn:microsoft.com/office/officeart/2005/8/layout/radial6"/>
    <dgm:cxn modelId="{44F18225-81B2-4A65-91B1-C33885E48128}" type="presParOf" srcId="{DC4EBC9A-6950-4843-A7AF-EE34D2E5B93C}" destId="{1092651F-C91E-4124-BB38-F80AC9DF1597}" srcOrd="2" destOrd="0" presId="urn:microsoft.com/office/officeart/2005/8/layout/radial6"/>
    <dgm:cxn modelId="{0FEA11DF-3648-4809-8662-56E11397A1DB}" type="presParOf" srcId="{DC4EBC9A-6950-4843-A7AF-EE34D2E5B93C}" destId="{CCC2DC62-A588-4DDF-BC4F-56606248DF49}" srcOrd="3" destOrd="0" presId="urn:microsoft.com/office/officeart/2005/8/layout/radial6"/>
    <dgm:cxn modelId="{38749855-0B6C-4F85-9568-069AB7BC75D6}" type="presParOf" srcId="{DC4EBC9A-6950-4843-A7AF-EE34D2E5B93C}" destId="{6AEE29F4-34AF-4089-863A-CC85D7F98001}" srcOrd="4" destOrd="0" presId="urn:microsoft.com/office/officeart/2005/8/layout/radial6"/>
    <dgm:cxn modelId="{3625B587-5007-4D74-B7FF-9657F705A1B9}" type="presParOf" srcId="{DC4EBC9A-6950-4843-A7AF-EE34D2E5B93C}" destId="{FEE3B994-6A97-4A7B-A11D-F552AD64B9B4}" srcOrd="5" destOrd="0" presId="urn:microsoft.com/office/officeart/2005/8/layout/radial6"/>
    <dgm:cxn modelId="{3BD11B3C-98D1-495C-8FD3-0C9DDB96765E}" type="presParOf" srcId="{DC4EBC9A-6950-4843-A7AF-EE34D2E5B93C}" destId="{A9EF9DE4-E961-4B36-A60B-5CCEB236B155}" srcOrd="6" destOrd="0" presId="urn:microsoft.com/office/officeart/2005/8/layout/radial6"/>
    <dgm:cxn modelId="{F64E67EA-69FA-4DEC-8704-6CFB982F9F0E}" type="presParOf" srcId="{DC4EBC9A-6950-4843-A7AF-EE34D2E5B93C}" destId="{36A002E0-3E82-4E2A-B9CD-D702B676FC79}" srcOrd="7" destOrd="0" presId="urn:microsoft.com/office/officeart/2005/8/layout/radial6"/>
    <dgm:cxn modelId="{D269D83A-F5F3-481A-85CA-B5D8BCF05D30}" type="presParOf" srcId="{DC4EBC9A-6950-4843-A7AF-EE34D2E5B93C}" destId="{A147DE06-D701-4F2B-9B6D-9CE5F8AC2275}" srcOrd="8" destOrd="0" presId="urn:microsoft.com/office/officeart/2005/8/layout/radial6"/>
    <dgm:cxn modelId="{9CBE8D40-900F-493E-BCA3-00558C497F8D}" type="presParOf" srcId="{DC4EBC9A-6950-4843-A7AF-EE34D2E5B93C}" destId="{5231C068-0787-43C2-A494-7A0F37C1FF84}" srcOrd="9" destOrd="0" presId="urn:microsoft.com/office/officeart/2005/8/layout/radial6"/>
    <dgm:cxn modelId="{1F552BF0-B4E8-4C69-827B-C8539B63C715}" type="presParOf" srcId="{DC4EBC9A-6950-4843-A7AF-EE34D2E5B93C}" destId="{F1E3E08B-E8CD-4140-A16F-5A41304249FB}" srcOrd="10" destOrd="0" presId="urn:microsoft.com/office/officeart/2005/8/layout/radial6"/>
    <dgm:cxn modelId="{E190AE6B-583A-4735-AAC4-036869660551}" type="presParOf" srcId="{DC4EBC9A-6950-4843-A7AF-EE34D2E5B93C}" destId="{4DCAA273-1A9D-4DED-BAC2-777C4A83EF05}" srcOrd="11" destOrd="0" presId="urn:microsoft.com/office/officeart/2005/8/layout/radial6"/>
    <dgm:cxn modelId="{2CB649E5-AA97-4DFC-A69E-34C67DC5B650}" type="presParOf" srcId="{DC4EBC9A-6950-4843-A7AF-EE34D2E5B93C}" destId="{34FF3B6C-2A48-45BF-99C6-056F364BCFD3}" srcOrd="12" destOrd="0" presId="urn:microsoft.com/office/officeart/2005/8/layout/radial6"/>
    <dgm:cxn modelId="{D6A49E29-DD10-4F19-8CB1-92A9DC8A75EA}" type="presParOf" srcId="{DC4EBC9A-6950-4843-A7AF-EE34D2E5B93C}" destId="{A648DAA1-7CD5-4C35-ABE6-3D406B3455B8}" srcOrd="13" destOrd="0" presId="urn:microsoft.com/office/officeart/2005/8/layout/radial6"/>
    <dgm:cxn modelId="{A5747E6E-6F21-4B17-8F2C-7B6DD3F1020F}" type="presParOf" srcId="{DC4EBC9A-6950-4843-A7AF-EE34D2E5B93C}" destId="{036B52A6-AAD3-4CF1-AAF8-F6D855F76613}" srcOrd="14" destOrd="0" presId="urn:microsoft.com/office/officeart/2005/8/layout/radial6"/>
    <dgm:cxn modelId="{3FF1F222-8A5B-44EC-BB4C-EF824B293413}" type="presParOf" srcId="{DC4EBC9A-6950-4843-A7AF-EE34D2E5B93C}" destId="{C7D6148F-E981-4988-A278-36E9AC64657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ECA49-EEBB-4B63-911C-32FC0C4B44FB}">
      <dsp:nvSpPr>
        <dsp:cNvPr id="0" name=""/>
        <dsp:cNvSpPr/>
      </dsp:nvSpPr>
      <dsp:spPr>
        <a:xfrm>
          <a:off x="1082756" y="2433688"/>
          <a:ext cx="2114741" cy="1057370"/>
        </a:xfrm>
        <a:prstGeom prst="roundRect">
          <a:avLst>
            <a:gd name="adj" fmla="val 10000"/>
          </a:avLst>
        </a:prstGeom>
        <a:solidFill>
          <a:srgbClr val="00AD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spc="-5" dirty="0">
              <a:latin typeface="Arial"/>
              <a:cs typeface="Arial"/>
            </a:rPr>
            <a:t>In</a:t>
          </a:r>
          <a:r>
            <a:rPr lang="en-US" sz="2300" b="1" kern="1200" dirty="0">
              <a:latin typeface="Arial"/>
              <a:cs typeface="Arial"/>
            </a:rPr>
            <a:t>d</a:t>
          </a:r>
          <a:r>
            <a:rPr lang="en-US" sz="2300" b="1" kern="1200" spc="-5" dirty="0">
              <a:latin typeface="Arial"/>
              <a:cs typeface="Arial"/>
            </a:rPr>
            <a:t>icati</a:t>
          </a:r>
          <a:r>
            <a:rPr lang="en-US" sz="2300" b="1" kern="1200" dirty="0">
              <a:latin typeface="Arial"/>
              <a:cs typeface="Arial"/>
            </a:rPr>
            <a:t>o</a:t>
          </a:r>
          <a:r>
            <a:rPr lang="en-US" sz="2300" b="1" kern="1200" spc="-5" dirty="0">
              <a:latin typeface="Arial"/>
              <a:cs typeface="Arial"/>
            </a:rPr>
            <a:t>ns  for CSF  analysis</a:t>
          </a:r>
          <a:endParaRPr lang="en-US" sz="2300" kern="1200" dirty="0"/>
        </a:p>
      </dsp:txBody>
      <dsp:txXfrm>
        <a:off x="1113725" y="2464657"/>
        <a:ext cx="2052803" cy="995432"/>
      </dsp:txXfrm>
    </dsp:sp>
    <dsp:sp modelId="{2A5C84E5-9801-40A1-A8EF-BF017C6583E0}">
      <dsp:nvSpPr>
        <dsp:cNvPr id="0" name=""/>
        <dsp:cNvSpPr/>
      </dsp:nvSpPr>
      <dsp:spPr>
        <a:xfrm rot="17350740">
          <a:off x="2333013" y="1730335"/>
          <a:ext cx="2574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748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556074" y="1682025"/>
        <a:ext cx="128743" cy="128743"/>
      </dsp:txXfrm>
    </dsp:sp>
    <dsp:sp modelId="{52D8DE30-C257-4B45-8025-1CAF0E8540EF}">
      <dsp:nvSpPr>
        <dsp:cNvPr id="0" name=""/>
        <dsp:cNvSpPr/>
      </dsp:nvSpPr>
      <dsp:spPr>
        <a:xfrm>
          <a:off x="4043394" y="1735"/>
          <a:ext cx="2114741" cy="1057370"/>
        </a:xfrm>
        <a:prstGeom prst="roundRect">
          <a:avLst>
            <a:gd name="adj" fmla="val 10000"/>
          </a:avLst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schemeClr val="tx1"/>
              </a:solidFill>
              <a:latin typeface="Arial"/>
              <a:cs typeface="Arial"/>
            </a:rPr>
            <a:t>CNS</a:t>
          </a:r>
          <a:endParaRPr lang="en-US" sz="1800" kern="1200" dirty="0">
            <a:solidFill>
              <a:schemeClr val="tx1"/>
            </a:solidFill>
            <a:latin typeface="Arial"/>
            <a:cs typeface="Arial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schemeClr val="tx1"/>
              </a:solidFill>
              <a:latin typeface="Arial"/>
              <a:cs typeface="Arial"/>
            </a:rPr>
            <a:t>infections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74363" y="32704"/>
        <a:ext cx="2052803" cy="995432"/>
      </dsp:txXfrm>
    </dsp:sp>
    <dsp:sp modelId="{B8546701-8B74-4E42-B724-47B377B22CD1}">
      <dsp:nvSpPr>
        <dsp:cNvPr id="0" name=""/>
        <dsp:cNvSpPr/>
      </dsp:nvSpPr>
      <dsp:spPr>
        <a:xfrm rot="18289469">
          <a:off x="2879814" y="2338323"/>
          <a:ext cx="14812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81262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3414" y="2317353"/>
        <a:ext cx="74063" cy="74063"/>
      </dsp:txXfrm>
    </dsp:sp>
    <dsp:sp modelId="{5F071624-42D6-462E-A3F4-DDFA05649DE8}">
      <dsp:nvSpPr>
        <dsp:cNvPr id="0" name=""/>
        <dsp:cNvSpPr/>
      </dsp:nvSpPr>
      <dsp:spPr>
        <a:xfrm>
          <a:off x="4043394" y="1217711"/>
          <a:ext cx="2114741" cy="1057370"/>
        </a:xfrm>
        <a:prstGeom prst="roundRect">
          <a:avLst>
            <a:gd name="adj" fmla="val 10000"/>
          </a:avLst>
        </a:prstGeom>
        <a:solidFill>
          <a:srgbClr val="CFE8E7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Demyelinating  diseases</a:t>
          </a:r>
        </a:p>
      </dsp:txBody>
      <dsp:txXfrm>
        <a:off x="4074363" y="1248680"/>
        <a:ext cx="2052803" cy="995432"/>
      </dsp:txXfrm>
    </dsp:sp>
    <dsp:sp modelId="{CC4D3DD7-81C9-4629-9427-AC87FA6F8B67}">
      <dsp:nvSpPr>
        <dsp:cNvPr id="0" name=""/>
        <dsp:cNvSpPr/>
      </dsp:nvSpPr>
      <dsp:spPr>
        <a:xfrm>
          <a:off x="3197497" y="2946311"/>
          <a:ext cx="8458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5896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9298" y="2941226"/>
        <a:ext cx="42294" cy="42294"/>
      </dsp:txXfrm>
    </dsp:sp>
    <dsp:sp modelId="{F2E23B28-B9CD-451F-BB2F-758FCC89EF53}">
      <dsp:nvSpPr>
        <dsp:cNvPr id="0" name=""/>
        <dsp:cNvSpPr/>
      </dsp:nvSpPr>
      <dsp:spPr>
        <a:xfrm>
          <a:off x="4043394" y="2433688"/>
          <a:ext cx="2114741" cy="1057370"/>
        </a:xfrm>
        <a:prstGeom prst="roundRect">
          <a:avLst>
            <a:gd name="adj" fmla="val 10000"/>
          </a:avLst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CNS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malignancy</a:t>
          </a:r>
        </a:p>
      </dsp:txBody>
      <dsp:txXfrm>
        <a:off x="4074363" y="2464657"/>
        <a:ext cx="2052803" cy="995432"/>
      </dsp:txXfrm>
    </dsp:sp>
    <dsp:sp modelId="{29BFF253-2018-4BDC-B3DD-5D4F0A2D8B9D}">
      <dsp:nvSpPr>
        <dsp:cNvPr id="0" name=""/>
        <dsp:cNvSpPr/>
      </dsp:nvSpPr>
      <dsp:spPr>
        <a:xfrm rot="3310531">
          <a:off x="2879814" y="3554299"/>
          <a:ext cx="14812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81262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3414" y="3533330"/>
        <a:ext cx="74063" cy="74063"/>
      </dsp:txXfrm>
    </dsp:sp>
    <dsp:sp modelId="{FE2AD44F-268E-4945-B85D-DB31CE15656E}">
      <dsp:nvSpPr>
        <dsp:cNvPr id="0" name=""/>
        <dsp:cNvSpPr/>
      </dsp:nvSpPr>
      <dsp:spPr>
        <a:xfrm>
          <a:off x="4043394" y="3649664"/>
          <a:ext cx="2114741" cy="1057370"/>
        </a:xfrm>
        <a:prstGeom prst="roundRect">
          <a:avLst>
            <a:gd name="adj" fmla="val 10000"/>
          </a:avLst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prstClr val="black"/>
              </a:solidFill>
              <a:latin typeface="Arial"/>
              <a:ea typeface="+mn-ea"/>
              <a:cs typeface="Arial"/>
            </a:rPr>
            <a:t>Hemorrhage  in CNS</a:t>
          </a:r>
        </a:p>
      </dsp:txBody>
      <dsp:txXfrm>
        <a:off x="4074363" y="3680633"/>
        <a:ext cx="2052803" cy="995432"/>
      </dsp:txXfrm>
    </dsp:sp>
    <dsp:sp modelId="{B95403B4-E740-4377-B378-53E7D197C016}">
      <dsp:nvSpPr>
        <dsp:cNvPr id="0" name=""/>
        <dsp:cNvSpPr/>
      </dsp:nvSpPr>
      <dsp:spPr>
        <a:xfrm rot="4249260">
          <a:off x="2333013" y="4162287"/>
          <a:ext cx="2574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748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556074" y="4113978"/>
        <a:ext cx="128743" cy="128743"/>
      </dsp:txXfrm>
    </dsp:sp>
    <dsp:sp modelId="{51255DCE-41ED-4F7E-8F47-342A14A92A57}">
      <dsp:nvSpPr>
        <dsp:cNvPr id="0" name=""/>
        <dsp:cNvSpPr/>
      </dsp:nvSpPr>
      <dsp:spPr>
        <a:xfrm>
          <a:off x="4043394" y="4865640"/>
          <a:ext cx="2114741" cy="1057370"/>
        </a:xfrm>
        <a:prstGeom prst="roundRect">
          <a:avLst>
            <a:gd name="adj" fmla="val 10000"/>
          </a:avLst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rPr>
            <a:t>Autoimmune  disorders</a:t>
          </a:r>
          <a:endParaRPr lang="en-US" sz="1800" kern="1200" spc="-5" dirty="0">
            <a:solidFill>
              <a:prstClr val="black"/>
            </a:solidFill>
            <a:latin typeface="Arial"/>
            <a:ea typeface="+mn-ea"/>
            <a:cs typeface="Arial"/>
          </a:endParaRPr>
        </a:p>
      </dsp:txBody>
      <dsp:txXfrm>
        <a:off x="4074363" y="4896609"/>
        <a:ext cx="2052803" cy="99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FEA56-F9B1-45DB-960F-F531F5A784FB}">
      <dsp:nvSpPr>
        <dsp:cNvPr id="0" name=""/>
        <dsp:cNvSpPr/>
      </dsp:nvSpPr>
      <dsp:spPr>
        <a:xfrm>
          <a:off x="614" y="607110"/>
          <a:ext cx="2396516" cy="1437910"/>
        </a:xfrm>
        <a:prstGeom prst="rect">
          <a:avLst/>
        </a:prstGeom>
        <a:solidFill>
          <a:srgbClr val="9BC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Physical  e</a:t>
          </a:r>
          <a:r>
            <a:rPr lang="en-US" sz="2600" kern="1200" spc="5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a</a:t>
          </a:r>
          <a:r>
            <a:rPr lang="en-US" sz="2600" kern="1200" spc="5" dirty="0">
              <a:solidFill>
                <a:schemeClr val="tx1"/>
              </a:solidFill>
              <a:latin typeface="Arial"/>
              <a:cs typeface="Arial"/>
            </a:rPr>
            <a:t>m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in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a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tion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14" y="607110"/>
        <a:ext cx="2396516" cy="1437910"/>
      </dsp:txXfrm>
    </dsp:sp>
    <dsp:sp modelId="{3CAEC4AD-EC70-42A2-A931-1654F2825971}">
      <dsp:nvSpPr>
        <dsp:cNvPr id="0" name=""/>
        <dsp:cNvSpPr/>
      </dsp:nvSpPr>
      <dsp:spPr>
        <a:xfrm>
          <a:off x="2636782" y="607110"/>
          <a:ext cx="2396516" cy="1437910"/>
        </a:xfrm>
        <a:prstGeom prst="rect">
          <a:avLst/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Microscopic  e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ami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n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ation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636782" y="607110"/>
        <a:ext cx="2396516" cy="1437910"/>
      </dsp:txXfrm>
    </dsp:sp>
    <dsp:sp modelId="{6FC8032C-E7BB-41E1-9E9C-24E653ECBC1B}">
      <dsp:nvSpPr>
        <dsp:cNvPr id="0" name=""/>
        <dsp:cNvSpPr/>
      </dsp:nvSpPr>
      <dsp:spPr>
        <a:xfrm>
          <a:off x="614" y="2284671"/>
          <a:ext cx="2396516" cy="143791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Chemical  e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x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ami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n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ation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14" y="2284671"/>
        <a:ext cx="2396516" cy="1437910"/>
      </dsp:txXfrm>
    </dsp:sp>
    <dsp:sp modelId="{E0413841-52A6-4BDE-801F-31F12EFB02A1}">
      <dsp:nvSpPr>
        <dsp:cNvPr id="0" name=""/>
        <dsp:cNvSpPr/>
      </dsp:nvSpPr>
      <dsp:spPr>
        <a:xfrm>
          <a:off x="2636782" y="2284671"/>
          <a:ext cx="2396516" cy="1437910"/>
        </a:xfrm>
        <a:prstGeom prst="rect">
          <a:avLst/>
        </a:prstGeom>
        <a:solidFill>
          <a:srgbClr val="B3EB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Micr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o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biol</a:t>
          </a:r>
          <a:r>
            <a:rPr lang="en-US" sz="2600" kern="1200" spc="0" dirty="0">
              <a:solidFill>
                <a:schemeClr val="tx1"/>
              </a:solidFill>
              <a:latin typeface="Arial"/>
              <a:cs typeface="Arial"/>
            </a:rPr>
            <a:t>o</a:t>
          </a:r>
          <a:r>
            <a:rPr lang="en-US" sz="2600" kern="1200" dirty="0">
              <a:solidFill>
                <a:schemeClr val="tx1"/>
              </a:solidFill>
              <a:latin typeface="Arial"/>
              <a:cs typeface="Arial"/>
            </a:rPr>
            <a:t>gical  test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636782" y="2284671"/>
        <a:ext cx="2396516" cy="1437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148F-E981-4988-A278-36E9AC646576}">
      <dsp:nvSpPr>
        <dsp:cNvPr id="0" name=""/>
        <dsp:cNvSpPr/>
      </dsp:nvSpPr>
      <dsp:spPr>
        <a:xfrm>
          <a:off x="1958645" y="722853"/>
          <a:ext cx="4690418" cy="4690418"/>
        </a:xfrm>
        <a:prstGeom prst="blockArc">
          <a:avLst>
            <a:gd name="adj1" fmla="val 12027863"/>
            <a:gd name="adj2" fmla="val 16247321"/>
            <a:gd name="adj3" fmla="val 4641"/>
          </a:avLst>
        </a:prstGeom>
        <a:solidFill>
          <a:srgbClr val="00AD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3B6C-2A48-45BF-99C6-056F364BCFD3}">
      <dsp:nvSpPr>
        <dsp:cNvPr id="0" name=""/>
        <dsp:cNvSpPr/>
      </dsp:nvSpPr>
      <dsp:spPr>
        <a:xfrm>
          <a:off x="1963049" y="710951"/>
          <a:ext cx="4690418" cy="4690418"/>
        </a:xfrm>
        <a:prstGeom prst="blockArc">
          <a:avLst>
            <a:gd name="adj1" fmla="val 7528864"/>
            <a:gd name="adj2" fmla="val 12008819"/>
            <a:gd name="adj3" fmla="val 4641"/>
          </a:avLst>
        </a:prstGeom>
        <a:solidFill>
          <a:srgbClr val="00AD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1C068-0787-43C2-A494-7A0F37C1FF84}">
      <dsp:nvSpPr>
        <dsp:cNvPr id="0" name=""/>
        <dsp:cNvSpPr/>
      </dsp:nvSpPr>
      <dsp:spPr>
        <a:xfrm>
          <a:off x="1985033" y="726818"/>
          <a:ext cx="4690418" cy="4690418"/>
        </a:xfrm>
        <a:prstGeom prst="blockArc">
          <a:avLst>
            <a:gd name="adj1" fmla="val 3230449"/>
            <a:gd name="adj2" fmla="val 7569551"/>
            <a:gd name="adj3" fmla="val 4641"/>
          </a:avLst>
        </a:prstGeom>
        <a:solidFill>
          <a:srgbClr val="00AD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F9DE4-E961-4B36-A60B-5CCEB236B155}">
      <dsp:nvSpPr>
        <dsp:cNvPr id="0" name=""/>
        <dsp:cNvSpPr/>
      </dsp:nvSpPr>
      <dsp:spPr>
        <a:xfrm>
          <a:off x="1990176" y="723070"/>
          <a:ext cx="4690418" cy="469041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rgbClr val="00AD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DC62-A588-4DDF-BC4F-56606248DF49}">
      <dsp:nvSpPr>
        <dsp:cNvPr id="0" name=""/>
        <dsp:cNvSpPr/>
      </dsp:nvSpPr>
      <dsp:spPr>
        <a:xfrm>
          <a:off x="1990176" y="723070"/>
          <a:ext cx="4690418" cy="469041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rgbClr val="00ADA8"/>
        </a:solidFill>
        <a:ln>
          <a:solidFill>
            <a:srgbClr val="00ADA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EDD6C-D6AA-4B12-8773-FA12816288DA}">
      <dsp:nvSpPr>
        <dsp:cNvPr id="0" name=""/>
        <dsp:cNvSpPr/>
      </dsp:nvSpPr>
      <dsp:spPr>
        <a:xfrm>
          <a:off x="3255619" y="1988513"/>
          <a:ext cx="2159532" cy="2159532"/>
        </a:xfrm>
        <a:prstGeom prst="ellipse">
          <a:avLst/>
        </a:prstGeom>
        <a:solidFill>
          <a:srgbClr val="00AD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5" dirty="0">
              <a:solidFill>
                <a:schemeClr val="bg1"/>
              </a:solidFill>
              <a:latin typeface="Comic Sans MS"/>
              <a:cs typeface="Comic Sans MS"/>
            </a:rPr>
            <a:t>Routinely  performed  </a:t>
          </a:r>
          <a:r>
            <a:rPr lang="en-US" sz="1800" b="1" kern="1200" spc="-5" dirty="0">
              <a:solidFill>
                <a:schemeClr val="bg1"/>
              </a:solidFill>
              <a:latin typeface="Comic Sans MS"/>
              <a:cs typeface="Comic Sans MS"/>
            </a:rPr>
            <a:t>biochemical  </a:t>
          </a:r>
          <a:r>
            <a:rPr lang="en-US" sz="1800" kern="1200" spc="-5" dirty="0">
              <a:solidFill>
                <a:schemeClr val="bg1"/>
              </a:solidFill>
              <a:latin typeface="Comic Sans MS"/>
              <a:cs typeface="Comic Sans MS"/>
            </a:rPr>
            <a:t>tests in</a:t>
          </a:r>
          <a:r>
            <a:rPr lang="en-US" sz="1800" kern="1200" spc="-95" dirty="0">
              <a:solidFill>
                <a:schemeClr val="bg1"/>
              </a:solidFill>
              <a:latin typeface="Comic Sans MS"/>
              <a:cs typeface="Comic Sans MS"/>
            </a:rPr>
            <a:t> </a:t>
          </a:r>
          <a:r>
            <a:rPr lang="en-US" sz="1800" kern="1200" dirty="0">
              <a:solidFill>
                <a:schemeClr val="bg1"/>
              </a:solidFill>
              <a:latin typeface="Comic Sans MS"/>
              <a:cs typeface="Comic Sans MS"/>
            </a:rPr>
            <a:t>CSF  </a:t>
          </a:r>
          <a:r>
            <a:rPr lang="en-US" sz="1800" kern="1200" spc="-5" dirty="0">
              <a:solidFill>
                <a:schemeClr val="bg1"/>
              </a:solidFill>
              <a:latin typeface="Comic Sans MS"/>
              <a:cs typeface="Comic Sans MS"/>
            </a:rPr>
            <a:t>are: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71875" y="2304769"/>
        <a:ext cx="1527020" cy="1527020"/>
      </dsp:txXfrm>
    </dsp:sp>
    <dsp:sp modelId="{2767C785-7ACF-47C7-8B2A-BDBFD71651EA}">
      <dsp:nvSpPr>
        <dsp:cNvPr id="0" name=""/>
        <dsp:cNvSpPr/>
      </dsp:nvSpPr>
      <dsp:spPr>
        <a:xfrm>
          <a:off x="3392238" y="-139936"/>
          <a:ext cx="1886295" cy="18348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cs typeface="Comic Sans MS"/>
            </a:rPr>
            <a:t>Total protein</a:t>
          </a:r>
          <a:r>
            <a:rPr lang="en-US" sz="1300" b="1" kern="1200" spc="-75" dirty="0">
              <a:solidFill>
                <a:srgbClr val="FF0000"/>
              </a:solidFill>
              <a:latin typeface="Comic Sans MS"/>
              <a:cs typeface="Comic Sans MS"/>
            </a:rPr>
            <a:t> </a:t>
          </a:r>
          <a:r>
            <a:rPr lang="en-US" sz="1300" b="1" kern="1200" spc="-5" dirty="0">
              <a:solidFill>
                <a:srgbClr val="FF0000"/>
              </a:solidFill>
              <a:latin typeface="Comic Sans MS"/>
              <a:cs typeface="Comic Sans MS"/>
            </a:rPr>
            <a:t>(</a:t>
          </a: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total- specific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e.g. albumin &amp;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0000"/>
              </a:solidFill>
              <a:latin typeface="Comic Sans MS"/>
              <a:ea typeface="+mn-ea"/>
              <a:cs typeface="Comic Sans MS"/>
            </a:rPr>
            <a:t>Immunoglobulin)</a:t>
          </a:r>
        </a:p>
      </dsp:txBody>
      <dsp:txXfrm>
        <a:off x="3668480" y="128772"/>
        <a:ext cx="1333811" cy="1297437"/>
      </dsp:txXfrm>
    </dsp:sp>
    <dsp:sp modelId="{6AEE29F4-34AF-4089-863A-CC85D7F98001}">
      <dsp:nvSpPr>
        <dsp:cNvPr id="0" name=""/>
        <dsp:cNvSpPr/>
      </dsp:nvSpPr>
      <dsp:spPr>
        <a:xfrm>
          <a:off x="5569676" y="1444622"/>
          <a:ext cx="1888759" cy="1831527"/>
        </a:xfrm>
        <a:prstGeom prst="ellipse">
          <a:avLst/>
        </a:prstGeom>
        <a:solidFill>
          <a:srgbClr val="CFE8E7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omic Sans MS"/>
              <a:cs typeface="Comic Sans MS"/>
            </a:rPr>
            <a:t>glutamine</a:t>
          </a:r>
          <a:r>
            <a:rPr lang="en-US" sz="1800" b="1" kern="1200" spc="-90" dirty="0">
              <a:solidFill>
                <a:schemeClr val="tx1"/>
              </a:solidFill>
              <a:latin typeface="Comic Sans MS"/>
              <a:cs typeface="Comic Sans MS"/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Comic Sans MS"/>
              <a:cs typeface="Comic Sans MS"/>
            </a:rPr>
            <a:t>and </a:t>
          </a:r>
          <a:r>
            <a:rPr lang="en-US" sz="1800" b="1" kern="1200" spc="-5" dirty="0">
              <a:solidFill>
                <a:schemeClr val="tx1"/>
              </a:solidFill>
              <a:latin typeface="Comic Sans MS"/>
              <a:cs typeface="Comic Sans MS"/>
            </a:rPr>
            <a:t>acid-base  parameters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46278" y="1712843"/>
        <a:ext cx="1335555" cy="1295085"/>
      </dsp:txXfrm>
    </dsp:sp>
    <dsp:sp modelId="{36A002E0-3E82-4E2A-B9CD-D702B676FC79}">
      <dsp:nvSpPr>
        <dsp:cNvPr id="0" name=""/>
        <dsp:cNvSpPr/>
      </dsp:nvSpPr>
      <dsp:spPr>
        <a:xfrm>
          <a:off x="4738730" y="4004139"/>
          <a:ext cx="1886295" cy="183485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omic Sans MS"/>
              <a:cs typeface="Comic Sans MS"/>
            </a:rPr>
            <a:t>lactate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014972" y="4272847"/>
        <a:ext cx="1333811" cy="1297437"/>
      </dsp:txXfrm>
    </dsp:sp>
    <dsp:sp modelId="{F1E3E08B-E8CD-4140-A16F-5A41304249FB}">
      <dsp:nvSpPr>
        <dsp:cNvPr id="0" name=""/>
        <dsp:cNvSpPr/>
      </dsp:nvSpPr>
      <dsp:spPr>
        <a:xfrm>
          <a:off x="2035459" y="4004139"/>
          <a:ext cx="1886295" cy="1834853"/>
        </a:xfrm>
        <a:prstGeom prst="ellipse">
          <a:avLst/>
        </a:prstGeom>
        <a:solidFill>
          <a:srgbClr val="CFE8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omic Sans MS"/>
              <a:cs typeface="Comic Sans MS"/>
            </a:rPr>
            <a:t>lactate  </a:t>
          </a:r>
          <a:r>
            <a:rPr lang="en-US" sz="1400" b="1" kern="1200" spc="-5" dirty="0">
              <a:solidFill>
                <a:schemeClr val="tx1"/>
              </a:solidFill>
              <a:latin typeface="Comic Sans MS"/>
              <a:cs typeface="Comic Sans MS"/>
            </a:rPr>
            <a:t>d</a:t>
          </a:r>
          <a:r>
            <a:rPr lang="en-US" sz="1400" b="1" kern="1200" spc="-10" dirty="0">
              <a:solidFill>
                <a:schemeClr val="tx1"/>
              </a:solidFill>
              <a:latin typeface="Comic Sans MS"/>
              <a:cs typeface="Comic Sans MS"/>
            </a:rPr>
            <a:t>e</a:t>
          </a:r>
          <a:r>
            <a:rPr lang="en-US" sz="1400" b="1" kern="1200" dirty="0">
              <a:solidFill>
                <a:schemeClr val="tx1"/>
              </a:solidFill>
              <a:latin typeface="Comic Sans MS"/>
              <a:cs typeface="Comic Sans MS"/>
            </a:rPr>
            <a:t>h</a:t>
          </a:r>
          <a:r>
            <a:rPr lang="en-US" sz="1400" b="1" kern="1200" spc="-10" dirty="0">
              <a:solidFill>
                <a:schemeClr val="tx1"/>
              </a:solidFill>
              <a:latin typeface="Comic Sans MS"/>
              <a:cs typeface="Comic Sans MS"/>
            </a:rPr>
            <a:t>y</a:t>
          </a:r>
          <a:r>
            <a:rPr lang="en-US" sz="1400" b="1" kern="1200" spc="-5" dirty="0">
              <a:solidFill>
                <a:schemeClr val="tx1"/>
              </a:solidFill>
              <a:latin typeface="Comic Sans MS"/>
              <a:cs typeface="Comic Sans MS"/>
            </a:rPr>
            <a:t>d</a:t>
          </a:r>
          <a:r>
            <a:rPr lang="en-US" sz="1400" b="1" kern="1200" spc="-10" dirty="0">
              <a:solidFill>
                <a:schemeClr val="tx1"/>
              </a:solidFill>
              <a:latin typeface="Comic Sans MS"/>
              <a:cs typeface="Comic Sans MS"/>
            </a:rPr>
            <a:t>r</a:t>
          </a:r>
          <a:r>
            <a:rPr lang="en-US" sz="1400" b="1" kern="1200" dirty="0">
              <a:solidFill>
                <a:schemeClr val="tx1"/>
              </a:solidFill>
              <a:latin typeface="Comic Sans MS"/>
              <a:cs typeface="Comic Sans MS"/>
            </a:rPr>
            <a:t>og</a:t>
          </a:r>
          <a:r>
            <a:rPr lang="en-US" sz="1400" b="1" kern="1200" spc="-5" dirty="0">
              <a:solidFill>
                <a:schemeClr val="tx1"/>
              </a:solidFill>
              <a:latin typeface="Comic Sans MS"/>
              <a:cs typeface="Comic Sans MS"/>
            </a:rPr>
            <a:t>enase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11701" y="4272847"/>
        <a:ext cx="1333811" cy="1297437"/>
      </dsp:txXfrm>
    </dsp:sp>
    <dsp:sp modelId="{A648DAA1-7CD5-4C35-ABE6-3D406B3455B8}">
      <dsp:nvSpPr>
        <dsp:cNvPr id="0" name=""/>
        <dsp:cNvSpPr/>
      </dsp:nvSpPr>
      <dsp:spPr>
        <a:xfrm>
          <a:off x="1214490" y="1349718"/>
          <a:ext cx="1886295" cy="183485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Comic Sans MS"/>
              <a:cs typeface="Comic Sans MS"/>
            </a:rPr>
            <a:t>glucose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1490732" y="1618426"/>
        <a:ext cx="1333811" cy="129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EF60-7461-4052-89A8-5D25AB955C1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43820-41D6-40A5-9963-ABA241F6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Mind map by 432 biochemistry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43820-41D6-40A5-9963-ABA241F62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scenarios by 433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43820-41D6-40A5-9963-ABA241F626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2.wdp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5227400" y="1046650"/>
            <a:ext cx="3060211" cy="1620168"/>
            <a:chOff x="1508999" y="2611327"/>
            <a:chExt cx="2460302" cy="9450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59250" y1="28000" x2="50750" y2="38500"/>
                          <a14:backgroundMark x1="62000" y1="37250" x2="62750" y2="33250"/>
                          <a14:backgroundMark x1="65250" y1="42500" x2="56250" y2="49750"/>
                          <a14:backgroundMark x1="42000" y1="32000" x2="42000" y2="32000"/>
                          <a14:backgroundMark x1="50250" y1="25750" x2="50250" y2="25750"/>
                          <a14:backgroundMark x1="50750" y1="48500" x2="50750" y2="4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19447" r="24104" b="35395"/>
            <a:stretch/>
          </p:blipFill>
          <p:spPr>
            <a:xfrm>
              <a:off x="1727428" y="2611327"/>
              <a:ext cx="1026917" cy="67978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08999" y="3203725"/>
              <a:ext cx="1982986" cy="24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78688"/>
                  </a:solidFill>
                  <a:latin typeface="Gill Sans MT" charset="0"/>
                  <a:ea typeface="Gill Sans MT" charset="0"/>
                  <a:cs typeface="Gill Sans MT" charset="0"/>
                </a:rPr>
                <a:t>M E D I C I N 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95333" y="3396347"/>
              <a:ext cx="2273968" cy="16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878688"/>
                  </a:solidFill>
                </a:rPr>
                <a:t>KING SAUD UNIVERSITY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377" y="2629961"/>
              <a:ext cx="616967" cy="30848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 rot="10800000">
            <a:off x="85730" y="4464071"/>
            <a:ext cx="526455" cy="1929421"/>
            <a:chOff x="6097232" y="6194384"/>
            <a:chExt cx="526455" cy="433673"/>
          </a:xfrm>
        </p:grpSpPr>
        <p:sp>
          <p:nvSpPr>
            <p:cNvPr id="47" name="L-Shape 46"/>
            <p:cNvSpPr/>
            <p:nvPr/>
          </p:nvSpPr>
          <p:spPr>
            <a:xfrm rot="16200000">
              <a:off x="6091422" y="6200194"/>
              <a:ext cx="385671" cy="374051"/>
            </a:xfrm>
            <a:prstGeom prst="corner">
              <a:avLst>
                <a:gd name="adj1" fmla="val 18557"/>
                <a:gd name="adj2" fmla="val 18056"/>
              </a:avLst>
            </a:prstGeom>
            <a:solidFill>
              <a:srgbClr val="599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-Shape 47"/>
            <p:cNvSpPr/>
            <p:nvPr/>
          </p:nvSpPr>
          <p:spPr>
            <a:xfrm rot="16200000">
              <a:off x="6243826" y="6248196"/>
              <a:ext cx="385671" cy="374051"/>
            </a:xfrm>
            <a:prstGeom prst="corner">
              <a:avLst>
                <a:gd name="adj1" fmla="val 18557"/>
                <a:gd name="adj2" fmla="val 18056"/>
              </a:avLst>
            </a:prstGeom>
            <a:solidFill>
              <a:srgbClr val="25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267162" y="6378978"/>
            <a:ext cx="0" cy="464508"/>
          </a:xfrm>
          <a:prstGeom prst="line">
            <a:avLst/>
          </a:prstGeom>
          <a:ln w="66675">
            <a:solidFill>
              <a:srgbClr val="5998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01506" y="6133472"/>
            <a:ext cx="0" cy="696762"/>
          </a:xfrm>
          <a:prstGeom prst="line">
            <a:avLst/>
          </a:prstGeom>
          <a:ln w="66675">
            <a:solidFill>
              <a:srgbClr val="253F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3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4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33" y="6474934"/>
            <a:ext cx="818567" cy="3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US</a:t>
              </a:r>
              <a:r>
                <a:rPr sz="2800" spc="-40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</a:t>
              </a:r>
              <a:r>
                <a:rPr lang="en-US"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@436Biochemteam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Biochemistryteam436@gmail.com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Reviews Biochemistry 6</a:t>
            </a:r>
            <a:r>
              <a:rPr lang="en-US" sz="1200" b="1" baseline="30000" dirty="0">
                <a:solidFill>
                  <a:srgbClr val="4C8180"/>
                </a:solidFill>
              </a:rPr>
              <a:t>th</a:t>
            </a:r>
            <a:r>
              <a:rPr lang="en-US" sz="1200" b="1" dirty="0">
                <a:solidFill>
                  <a:srgbClr val="4C8180"/>
                </a:solidFill>
              </a:rPr>
              <a:t> 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2197836" y="5700798"/>
            <a:ext cx="41023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</a:pPr>
            <a:r>
              <a:rPr lang="en-US" sz="2400" i="1" dirty="0">
                <a:solidFill>
                  <a:srgbClr val="599894"/>
                </a:solidFill>
                <a:latin typeface="Century Gothic"/>
                <a:cs typeface="Century Gothic"/>
              </a:rPr>
              <a:t>Cerebrospinal Fluid (CSF) Analysis for total protein</a:t>
            </a:r>
            <a:endParaRPr sz="2400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2359" y="3777827"/>
            <a:ext cx="7656353" cy="525785"/>
            <a:chOff x="4371080" y="3617432"/>
            <a:chExt cx="7656353" cy="52578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ject 8"/>
            <p:cNvSpPr txBox="1"/>
            <p:nvPr/>
          </p:nvSpPr>
          <p:spPr>
            <a:xfrm>
              <a:off x="4696204" y="3672896"/>
              <a:ext cx="205002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l">
                <a:lnSpc>
                  <a:spcPts val="1670"/>
                </a:lnSpc>
                <a:tabLst>
                  <a:tab pos="194945" algn="l"/>
                </a:tabLst>
              </a:pPr>
              <a:r>
                <a:rPr sz="1400" spc="-5" dirty="0">
                  <a:solidFill>
                    <a:srgbClr val="FF0000"/>
                  </a:solidFill>
                  <a:latin typeface="Calibri"/>
                  <a:cs typeface="Calibri"/>
                </a:rPr>
                <a:t>Important</a:t>
              </a:r>
              <a:endParaRPr sz="1400" dirty="0">
                <a:latin typeface="Calibri"/>
                <a:cs typeface="Calibri"/>
              </a:endParaRPr>
            </a:p>
            <a:p>
              <a:pPr marL="12700" algn="l">
                <a:lnSpc>
                  <a:spcPts val="1660"/>
                </a:lnSpc>
                <a:tabLst>
                  <a:tab pos="194945" algn="l"/>
                </a:tabLst>
              </a:pPr>
              <a:r>
                <a:rPr sz="1400" spc="-5" dirty="0">
                  <a:solidFill>
                    <a:srgbClr val="7F7F7F"/>
                  </a:solidFill>
                  <a:latin typeface="Calibri"/>
                  <a:cs typeface="Calibri"/>
                </a:rPr>
                <a:t>Extra</a:t>
              </a:r>
              <a:r>
                <a:rPr sz="1400" spc="-40" dirty="0">
                  <a:solidFill>
                    <a:srgbClr val="7F7F7F"/>
                  </a:solidFill>
                  <a:latin typeface="Calibri"/>
                  <a:cs typeface="Calibri"/>
                </a:rPr>
                <a:t> </a:t>
              </a:r>
              <a:r>
                <a:rPr sz="1400" spc="-5" dirty="0">
                  <a:solidFill>
                    <a:srgbClr val="7F7F7F"/>
                  </a:solidFill>
                  <a:latin typeface="Calibri"/>
                  <a:cs typeface="Calibri"/>
                </a:rPr>
                <a:t>Information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31433" y="3617432"/>
              <a:ext cx="6096000" cy="5257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700">
                <a:lnSpc>
                  <a:spcPts val="1670"/>
                </a:lnSpc>
                <a:buClr>
                  <a:srgbClr val="0C0C0C"/>
                </a:buClr>
                <a:tabLst>
                  <a:tab pos="194945" algn="l"/>
                </a:tabLst>
              </a:pPr>
              <a:r>
                <a:rPr lang="en-US" sz="1400" dirty="0">
                  <a:solidFill>
                    <a:srgbClr val="334E5D"/>
                  </a:solidFill>
                  <a:ea typeface="ＭＳ Ｐゴシック" charset="-128"/>
                </a:rPr>
                <a:t>Doctors slides</a:t>
              </a:r>
            </a:p>
            <a:p>
              <a:pPr marL="12700">
                <a:spcBef>
                  <a:spcPts val="40"/>
                </a:spcBef>
                <a:tabLst>
                  <a:tab pos="194945" algn="l"/>
                </a:tabLst>
              </a:pPr>
              <a:r>
                <a:rPr lang="en-US" sz="1400" b="1" dirty="0">
                  <a:solidFill>
                    <a:srgbClr val="00B050"/>
                  </a:solidFill>
                  <a:cs typeface="Calibri"/>
                </a:rPr>
                <a:t>Doctors</a:t>
              </a:r>
              <a:r>
                <a:rPr lang="en-US" sz="1400" b="1" spc="-95" dirty="0">
                  <a:solidFill>
                    <a:srgbClr val="00B050"/>
                  </a:solidFill>
                  <a:cs typeface="Calibri"/>
                </a:rPr>
                <a:t> </a:t>
              </a:r>
              <a:r>
                <a:rPr lang="en-US" sz="1400" b="1" dirty="0">
                  <a:solidFill>
                    <a:srgbClr val="00B050"/>
                  </a:solidFill>
                  <a:cs typeface="Calibri"/>
                </a:rPr>
                <a:t>notes</a:t>
              </a:r>
              <a:endParaRPr lang="en-US" sz="1400" dirty="0">
                <a:solidFill>
                  <a:srgbClr val="00B050"/>
                </a:solidFill>
                <a:cs typeface="Calibri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8D9EA3F-FD17-44AD-9008-0F5E6D302832}"/>
              </a:ext>
            </a:extLst>
          </p:cNvPr>
          <p:cNvSpPr/>
          <p:nvPr/>
        </p:nvSpPr>
        <p:spPr>
          <a:xfrm>
            <a:off x="3252216" y="432250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800" i="1" dirty="0">
                <a:solidFill>
                  <a:srgbClr val="44A3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 </a:t>
            </a:r>
            <a: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تعثرت ارتباكا يا حصى ..</a:t>
            </a:r>
            <a:b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او جنوحا لإختصار الالف ميل </a:t>
            </a:r>
            <a:b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ليس ذنبي أن دربي ما استوى.. </a:t>
            </a:r>
            <a:b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2800" i="1" dirty="0">
                <a:solidFill>
                  <a:srgbClr val="00AD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ذنبي ثوب احلامي طويل! </a:t>
            </a:r>
            <a:r>
              <a:rPr lang="ar-SA" sz="2800" i="1" dirty="0">
                <a:solidFill>
                  <a:srgbClr val="44A3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</a:t>
            </a:r>
          </a:p>
          <a:p>
            <a:pPr algn="r"/>
            <a:r>
              <a:rPr lang="ar-SA" sz="2800" i="1" dirty="0">
                <a:solidFill>
                  <a:srgbClr val="44A3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جلال الدين الرومي</a:t>
            </a:r>
            <a:endParaRPr lang="en-US" sz="2800" i="1" dirty="0">
              <a:solidFill>
                <a:srgbClr val="44A3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5739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Case 1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51" y="807469"/>
            <a:ext cx="9275461" cy="58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221851" y="807469"/>
            <a:ext cx="9143999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1500" y="45739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Case 2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8970" y="2285999"/>
            <a:ext cx="4355471" cy="2730315"/>
            <a:chOff x="5653882" y="1565776"/>
            <a:chExt cx="5915457" cy="3645967"/>
          </a:xfrm>
        </p:grpSpPr>
        <p:grpSp>
          <p:nvGrpSpPr>
            <p:cNvPr id="3" name="Group 2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16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6683671" y="2168346"/>
              <a:ext cx="3935134" cy="69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6F2E7"/>
                  </a:solidFill>
                </a:rPr>
                <a:t>TEAM LEADERS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3882" y="3197872"/>
              <a:ext cx="5915457" cy="2013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6F2E7"/>
                  </a:solidFill>
                </a:rPr>
                <a:t>Mohammad </a:t>
              </a:r>
              <a:r>
                <a:rPr lang="en-US" sz="2800" dirty="0" err="1">
                  <a:solidFill>
                    <a:srgbClr val="F6F2E7"/>
                  </a:solidFill>
                </a:rPr>
                <a:t>Almutlaq</a:t>
              </a:r>
              <a:endParaRPr lang="en-US" sz="2800" dirty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6F2E7"/>
                  </a:solidFill>
                </a:rPr>
                <a:t>Atikah</a:t>
              </a:r>
              <a:r>
                <a:rPr lang="en-US" sz="2800" dirty="0">
                  <a:solidFill>
                    <a:srgbClr val="F6F2E7"/>
                  </a:solidFill>
                </a:rPr>
                <a:t> </a:t>
              </a:r>
              <a:r>
                <a:rPr lang="en-US" sz="2800" dirty="0" err="1">
                  <a:solidFill>
                    <a:srgbClr val="F6F2E7"/>
                  </a:solidFill>
                </a:rPr>
                <a:t>kadi</a:t>
              </a:r>
              <a:endParaRPr lang="en-US" sz="2800" dirty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55754" y="-82865"/>
            <a:ext cx="3381019" cy="5840735"/>
            <a:chOff x="1482811" y="-95471"/>
            <a:chExt cx="3381019" cy="5840735"/>
          </a:xfrm>
        </p:grpSpPr>
        <p:sp>
          <p:nvSpPr>
            <p:cNvPr id="19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ardrop 24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US</a:t>
              </a:r>
              <a:r>
                <a:rPr sz="2800" spc="-40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44786" y="75550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">
            <a:off x="10164244" y="725265"/>
            <a:ext cx="1505623" cy="13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15710" y="84481"/>
            <a:ext cx="703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18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CSF Examination Report: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E5F98F6-AAEC-4649-AEBD-9DBA45C2FC50}"/>
              </a:ext>
            </a:extLst>
          </p:cNvPr>
          <p:cNvSpPr txBox="1"/>
          <p:nvPr/>
        </p:nvSpPr>
        <p:spPr>
          <a:xfrm>
            <a:off x="2323513" y="1735962"/>
            <a:ext cx="548386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Physical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examination: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Color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Appearance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Viscosity</a:t>
            </a:r>
            <a:endParaRPr kumimoji="0" lang="ar-SA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6465" algn="l"/>
                <a:tab pos="9271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Chemical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examination: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CSF protein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concentration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(g/L)</a:t>
            </a:r>
            <a:endParaRPr kumimoji="0" lang="ar-SA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6465" algn="l"/>
                <a:tab pos="9271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Group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number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&amp;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Student</a:t>
            </a:r>
            <a:r>
              <a:rPr kumimoji="0" sz="2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names.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7450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710" y="84481"/>
            <a:ext cx="703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18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CSF examination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81CB65-C059-41B5-BE6A-09ED0C4FF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686110"/>
              </p:ext>
            </p:extLst>
          </p:nvPr>
        </p:nvGraphicFramePr>
        <p:xfrm>
          <a:off x="-858945" y="829558"/>
          <a:ext cx="7240892" cy="592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8B8660-18AD-4F15-A4EE-AF8074A3BB8C}"/>
              </a:ext>
            </a:extLst>
          </p:cNvPr>
          <p:cNvCxnSpPr>
            <a:cxnSpLocks/>
          </p:cNvCxnSpPr>
          <p:nvPr/>
        </p:nvCxnSpPr>
        <p:spPr>
          <a:xfrm>
            <a:off x="6146276" y="921446"/>
            <a:ext cx="75414" cy="5740970"/>
          </a:xfrm>
          <a:prstGeom prst="line">
            <a:avLst/>
          </a:prstGeom>
          <a:ln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008FB62-B81C-4AF5-BD69-B4EA6D1A174C}"/>
              </a:ext>
            </a:extLst>
          </p:cNvPr>
          <p:cNvSpPr/>
          <p:nvPr/>
        </p:nvSpPr>
        <p:spPr>
          <a:xfrm>
            <a:off x="6221690" y="8083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180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t>The following examinations are performed for CNS samples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51C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CF40279-7489-4D60-BF69-53B357A35984}"/>
              </a:ext>
            </a:extLst>
          </p:cNvPr>
          <p:cNvGraphicFramePr/>
          <p:nvPr>
            <p:extLst/>
          </p:nvPr>
        </p:nvGraphicFramePr>
        <p:xfrm>
          <a:off x="6693032" y="2067078"/>
          <a:ext cx="5033914" cy="432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184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15710" y="84481"/>
            <a:ext cx="703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18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1- Physical Examination: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818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6" name="object 3">
            <a:extLst>
              <a:ext uri="{FF2B5EF4-FFF2-40B4-BE49-F238E27FC236}">
                <a16:creationId xmlns:a16="http://schemas.microsoft.com/office/drawing/2014/main" id="{79711D5C-8A85-40F9-8DA2-5F25DC5E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82564"/>
              </p:ext>
            </p:extLst>
          </p:nvPr>
        </p:nvGraphicFramePr>
        <p:xfrm>
          <a:off x="650449" y="1258406"/>
          <a:ext cx="10199803" cy="375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7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Param</a:t>
                      </a:r>
                      <a:r>
                        <a:rPr sz="1800" b="1" spc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ter</a:t>
                      </a:r>
                      <a:endParaRPr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BA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A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abnormal</a:t>
                      </a:r>
                      <a:endParaRPr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Comic Sans MS"/>
                          <a:cs typeface="Comic Sans MS"/>
                        </a:rPr>
                        <a:t>Volume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DDDD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u="sng" spc="-5" dirty="0">
                          <a:solidFill>
                            <a:srgbClr val="0D0D0D"/>
                          </a:solidFill>
                          <a:latin typeface="Comic Sans MS"/>
                          <a:cs typeface="Comic Sans MS"/>
                        </a:rPr>
                        <a:t>100-150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omic Sans MS"/>
                          <a:cs typeface="Comic Sans MS"/>
                        </a:rPr>
                        <a:t>ml </a:t>
                      </a:r>
                      <a:r>
                        <a:rPr sz="1800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sz="1800" u="sng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8%</a:t>
                      </a:r>
                      <a:r>
                        <a:rPr sz="1800" u="sng" spc="-4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</a:p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CNS cavity</a:t>
                      </a:r>
                      <a:r>
                        <a:rPr sz="1800" spc="-4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/>
                          <a:cs typeface="Comic Sans MS"/>
                        </a:rPr>
                        <a:t>volume)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R="2159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Tu</a:t>
                      </a:r>
                      <a:r>
                        <a:rPr sz="1800" b="1" spc="-1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bidity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u="sng" spc="-5" dirty="0">
                          <a:latin typeface="Comic Sans MS"/>
                          <a:cs typeface="Comic Sans MS"/>
                        </a:rPr>
                        <a:t>Clear</a:t>
                      </a:r>
                      <a:endParaRPr sz="1800" u="sng" dirty="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60655" algn="l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1895475" algn="l"/>
                        </a:tabLst>
                      </a:pPr>
                      <a:r>
                        <a:rPr sz="1800" u="sng" spc="-5" dirty="0">
                          <a:latin typeface="Comic Sans MS"/>
                          <a:cs typeface="Comic Sans MS"/>
                        </a:rPr>
                        <a:t>Cloudy/turbid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-	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may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indicate the presence of: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white,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or 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red blood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cells,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microorganisms,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or an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increase in 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protein</a:t>
                      </a:r>
                      <a:r>
                        <a:rPr sz="18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level.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Color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Colorless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06045" lvl="0" indent="3060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76240" algn="l"/>
                        </a:tabLst>
                        <a:defRPr/>
                      </a:pPr>
                      <a:r>
                        <a:rPr lang="en-US" sz="1800" kern="1200" spc="-5" dirty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Changes in color may point to additional substances in the fluid. </a:t>
                      </a:r>
                      <a:endParaRPr lang="ar-SA" sz="1800" kern="1200" spc="-5" dirty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+mn-cs"/>
                      </a:endParaRPr>
                    </a:p>
                    <a:p>
                      <a:pPr marL="127635" marR="106045" lvl="0" indent="3060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76240" algn="l"/>
                        </a:tabLst>
                        <a:defRPr/>
                      </a:pPr>
                      <a:r>
                        <a:rPr sz="1800" spc="-5" dirty="0">
                          <a:solidFill>
                            <a:srgbClr val="FFC000"/>
                          </a:solidFill>
                          <a:latin typeface="Comic Sans MS"/>
                          <a:cs typeface="+mn-cs"/>
                        </a:rPr>
                        <a:t>Yellow </a:t>
                      </a:r>
                      <a:r>
                        <a:rPr sz="1800" spc="-5" dirty="0">
                          <a:solidFill>
                            <a:srgbClr val="7E7E7E"/>
                          </a:solidFill>
                          <a:latin typeface="Comic Sans MS"/>
                          <a:cs typeface="+mn-cs"/>
                        </a:rPr>
                        <a:t>(Xanthochromia)</a:t>
                      </a:r>
                      <a:r>
                        <a:rPr sz="1400" spc="-5" dirty="0">
                          <a:solidFill>
                            <a:srgbClr val="7E7E7E"/>
                          </a:solidFill>
                          <a:latin typeface="Comic Sans MS"/>
                          <a:cs typeface="+mn-cs"/>
                        </a:rPr>
                        <a:t>1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, </a:t>
                      </a:r>
                      <a:r>
                        <a:rPr sz="1800" spc="-5" dirty="0">
                          <a:solidFill>
                            <a:srgbClr val="C7751A"/>
                          </a:solidFill>
                          <a:latin typeface="Comic Sans MS"/>
                          <a:cs typeface="+mn-cs"/>
                        </a:rPr>
                        <a:t>orange-brown</a:t>
                      </a:r>
                      <a:r>
                        <a:rPr sz="1800" spc="10" dirty="0">
                          <a:solidFill>
                            <a:srgbClr val="C7751A"/>
                          </a:solidFill>
                          <a:latin typeface="Comic Sans MS"/>
                          <a:cs typeface="+mn-c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or</a:t>
                      </a:r>
                      <a:r>
                        <a:rPr sz="1800" spc="15" dirty="0">
                          <a:latin typeface="Comic Sans MS"/>
                          <a:cs typeface="+mn-cs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omic Sans MS"/>
                          <a:cs typeface="+mn-cs"/>
                        </a:rPr>
                        <a:t>red	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may  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indicate the presence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of </a:t>
                      </a:r>
                      <a:r>
                        <a:rPr sz="1800" b="1" u="sng" spc="-5" dirty="0">
                          <a:latin typeface="Comic Sans MS"/>
                          <a:cs typeface="+mn-cs"/>
                        </a:rPr>
                        <a:t>blood </a:t>
                      </a:r>
                      <a:r>
                        <a:rPr sz="1800" b="1" u="sng" dirty="0">
                          <a:latin typeface="Comic Sans MS"/>
                          <a:cs typeface="+mn-cs"/>
                        </a:rPr>
                        <a:t>or </a:t>
                      </a:r>
                      <a:r>
                        <a:rPr sz="1800" b="1" u="sng" spc="-5" dirty="0">
                          <a:latin typeface="Comic Sans MS"/>
                          <a:cs typeface="+mn-cs"/>
                        </a:rPr>
                        <a:t>hemoglobin</a:t>
                      </a:r>
                      <a:r>
                        <a:rPr sz="1800" b="1" u="sng" spc="25" dirty="0">
                          <a:latin typeface="Comic Sans MS"/>
                          <a:cs typeface="+mn-cs"/>
                        </a:rPr>
                        <a:t> </a:t>
                      </a:r>
                      <a:r>
                        <a:rPr sz="1800" b="1" u="sng" spc="-5" dirty="0">
                          <a:latin typeface="Comic Sans MS"/>
                          <a:cs typeface="+mn-cs"/>
                        </a:rPr>
                        <a:t>pigments</a:t>
                      </a:r>
                      <a:r>
                        <a:rPr sz="1200" u="sng" spc="-5" dirty="0">
                          <a:solidFill>
                            <a:srgbClr val="7E7E7E"/>
                          </a:solidFill>
                          <a:latin typeface="Comic Sans MS"/>
                          <a:cs typeface="+mn-cs"/>
                        </a:rPr>
                        <a:t>2</a:t>
                      </a:r>
                      <a:r>
                        <a:rPr sz="2000" spc="-5" dirty="0">
                          <a:solidFill>
                            <a:srgbClr val="7E7E7E"/>
                          </a:solidFill>
                          <a:latin typeface="Comic Sans MS"/>
                          <a:cs typeface="+mn-cs"/>
                        </a:rPr>
                        <a:t>.</a:t>
                      </a:r>
                      <a:endParaRPr sz="2000" dirty="0">
                        <a:latin typeface="Comic Sans MS"/>
                        <a:cs typeface="+mn-c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Viscosit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1400" dirty="0">
                          <a:solidFill>
                            <a:srgbClr val="7E7E7E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895985" marR="120014" indent="-7562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same consistency</a:t>
                      </a:r>
                      <a:r>
                        <a:rPr sz="1800" spc="-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as  water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3560" marR="193040" indent="-159893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omic Sans MS"/>
                          <a:cs typeface="+mn-cs"/>
                        </a:rPr>
                        <a:t>Thicker CSF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may 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be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seen 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in patients with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certain 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types  </a:t>
                      </a:r>
                      <a:r>
                        <a:rPr sz="1800" dirty="0">
                          <a:latin typeface="Comic Sans MS"/>
                          <a:cs typeface="+mn-cs"/>
                        </a:rPr>
                        <a:t>of </a:t>
                      </a:r>
                      <a:r>
                        <a:rPr sz="1800" b="1" u="sng" spc="-5" dirty="0">
                          <a:latin typeface="Comic Sans MS"/>
                          <a:cs typeface="+mn-cs"/>
                        </a:rPr>
                        <a:t>cancers </a:t>
                      </a:r>
                      <a:r>
                        <a:rPr sz="1800" b="1" u="sng" dirty="0">
                          <a:latin typeface="Comic Sans MS"/>
                          <a:cs typeface="+mn-cs"/>
                        </a:rPr>
                        <a:t>or</a:t>
                      </a:r>
                      <a:r>
                        <a:rPr sz="1800" b="1" u="sng" spc="-15" dirty="0">
                          <a:latin typeface="Comic Sans MS"/>
                          <a:cs typeface="+mn-cs"/>
                        </a:rPr>
                        <a:t> </a:t>
                      </a:r>
                      <a:r>
                        <a:rPr sz="1800" b="1" u="sng" spc="-5" dirty="0">
                          <a:latin typeface="Comic Sans MS"/>
                          <a:cs typeface="+mn-cs"/>
                        </a:rPr>
                        <a:t>meningitis</a:t>
                      </a:r>
                      <a:r>
                        <a:rPr sz="1800" spc="-5" dirty="0">
                          <a:latin typeface="Comic Sans MS"/>
                          <a:cs typeface="+mn-cs"/>
                        </a:rPr>
                        <a:t>.</a:t>
                      </a:r>
                      <a:endParaRPr sz="1800" dirty="0">
                        <a:latin typeface="Comic Sans MS"/>
                        <a:cs typeface="+mn-c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object 6">
            <a:extLst>
              <a:ext uri="{FF2B5EF4-FFF2-40B4-BE49-F238E27FC236}">
                <a16:creationId xmlns:a16="http://schemas.microsoft.com/office/drawing/2014/main" id="{1EF0ED3B-48AD-4BBE-A321-06DCF9ED7088}"/>
              </a:ext>
            </a:extLst>
          </p:cNvPr>
          <p:cNvSpPr txBox="1"/>
          <p:nvPr/>
        </p:nvSpPr>
        <p:spPr>
          <a:xfrm>
            <a:off x="2627174" y="5077166"/>
            <a:ext cx="8663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0" lvl="0" indent="-23749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250825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Xanthochromia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yellow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discoloration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indicating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presence of bilirubin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20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(CSF).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5595" marR="0" lvl="0" indent="-302895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two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most common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reasons for blood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hemoglobin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pigments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CSF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are: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25450" marR="0" lvl="1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25450" algn="l"/>
                <a:tab pos="426084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traumatic tap (color is bright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red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and erythrocytes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number is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decreased.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469900" marR="0" lvl="1" indent="-330835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subarachnoid hemorrhage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(SAH)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=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xanthochromia is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present.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250190" marR="0" lvl="0" indent="-23749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25082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 shake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sample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inspect its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viscosity.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object 7">
            <a:extLst>
              <a:ext uri="{FF2B5EF4-FFF2-40B4-BE49-F238E27FC236}">
                <a16:creationId xmlns:a16="http://schemas.microsoft.com/office/drawing/2014/main" id="{98E63130-0CE9-422A-A022-D1DEC7246D61}"/>
              </a:ext>
            </a:extLst>
          </p:cNvPr>
          <p:cNvSpPr/>
          <p:nvPr/>
        </p:nvSpPr>
        <p:spPr>
          <a:xfrm>
            <a:off x="348840" y="4765547"/>
            <a:ext cx="1886712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0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15710" y="84481"/>
            <a:ext cx="703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18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2- Chemical Analysis: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6F8C817-4659-4523-A181-ECE44B65B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178664"/>
              </p:ext>
            </p:extLst>
          </p:nvPr>
        </p:nvGraphicFramePr>
        <p:xfrm>
          <a:off x="-1096721" y="863951"/>
          <a:ext cx="8672004" cy="569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bject 10">
            <a:extLst>
              <a:ext uri="{FF2B5EF4-FFF2-40B4-BE49-F238E27FC236}">
                <a16:creationId xmlns:a16="http://schemas.microsoft.com/office/drawing/2014/main" id="{B866572D-32C8-4EA4-B72D-39E556633765}"/>
              </a:ext>
            </a:extLst>
          </p:cNvPr>
          <p:cNvSpPr txBox="1"/>
          <p:nvPr/>
        </p:nvSpPr>
        <p:spPr>
          <a:xfrm>
            <a:off x="5853175" y="5348751"/>
            <a:ext cx="5341620" cy="124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5080" lvl="0" indent="-330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342900" algn="l"/>
                <a:tab pos="343535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protein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normally low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CSF: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increased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suspect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infection,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decrease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significant.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44704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342900" algn="l"/>
                <a:tab pos="3435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lactate and lactate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dehydrogenase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increase in bacterial  infection,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not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viral.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342900" algn="l"/>
                <a:tab pos="3435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glutamine increase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CSF due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liver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disease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3C0D95-4EF4-41EF-90E5-D9401D67CABC}"/>
              </a:ext>
            </a:extLst>
          </p:cNvPr>
          <p:cNvSpPr/>
          <p:nvPr/>
        </p:nvSpPr>
        <p:spPr>
          <a:xfrm>
            <a:off x="7575283" y="832337"/>
            <a:ext cx="3804706" cy="4432829"/>
          </a:xfrm>
          <a:prstGeom prst="roundRect">
            <a:avLst/>
          </a:prstGeom>
          <a:solidFill>
            <a:srgbClr val="CFE8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2E2C56F4-7B30-4C1A-9BE2-080FA4E36B38}"/>
              </a:ext>
            </a:extLst>
          </p:cNvPr>
          <p:cNvSpPr txBox="1"/>
          <p:nvPr/>
        </p:nvSpPr>
        <p:spPr>
          <a:xfrm>
            <a:off x="7639946" y="797608"/>
            <a:ext cx="3675379" cy="43567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Remember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!!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  <a:p>
            <a:pPr marL="241300" marR="23495" lvl="0" indent="-228600" algn="l" defTabSz="914400" rtl="0" eaLnBrk="1" fontAlgn="auto" latinLnBrk="0" hangingPunct="1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Clr>
                <a:srgbClr val="2F7779"/>
              </a:buClr>
              <a:buSzTx/>
              <a:buFont typeface="Arial"/>
              <a:buChar char="•"/>
              <a:tabLst>
                <a:tab pos="292735" algn="l"/>
                <a:tab pos="2933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Before any analysis,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fluid should  be centrifuged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avoid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contamination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cellular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11125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F7779"/>
              </a:buClr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CSF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most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precious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biological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material. Often,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small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volumes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CSF are available for analysis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due  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difficulty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collection; hence  handle this with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Clr>
                <a:srgbClr val="2F7779"/>
              </a:buClr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specimen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be pre-tested  for micro-organisms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 may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virulent organisms)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so strict safety  precautions should be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9840B6C-EBAE-49E4-A405-62D140BA1CD3}"/>
              </a:ext>
            </a:extLst>
          </p:cNvPr>
          <p:cNvSpPr/>
          <p:nvPr/>
        </p:nvSpPr>
        <p:spPr>
          <a:xfrm>
            <a:off x="6068336" y="1365813"/>
            <a:ext cx="1182855" cy="884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D97CD492-5237-4C01-AB3B-14464951A379}"/>
              </a:ext>
            </a:extLst>
          </p:cNvPr>
          <p:cNvSpPr txBox="1"/>
          <p:nvPr/>
        </p:nvSpPr>
        <p:spPr>
          <a:xfrm rot="5400000">
            <a:off x="6532763" y="609971"/>
            <a:ext cx="254000" cy="1062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Centrifuge: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5739"/>
            <a:ext cx="68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Mind map</a:t>
            </a:r>
            <a:endParaRPr lang="en-US" sz="16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8" name="object 8"/>
          <p:cNvSpPr/>
          <p:nvPr/>
        </p:nvSpPr>
        <p:spPr>
          <a:xfrm>
            <a:off x="313943" y="3481830"/>
            <a:ext cx="2740152" cy="819912"/>
          </a:xfrm>
          <a:prstGeom prst="rect">
            <a:avLst/>
          </a:prstGeom>
          <a:solidFill>
            <a:srgbClr val="44A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 txBox="1"/>
          <p:nvPr/>
        </p:nvSpPr>
        <p:spPr>
          <a:xfrm>
            <a:off x="592327" y="3556252"/>
            <a:ext cx="213296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779145" marR="5080" indent="-76708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solidFill>
                  <a:srgbClr val="252525"/>
                </a:solidFill>
                <a:latin typeface="Corbel"/>
                <a:cs typeface="Corbel"/>
              </a:rPr>
              <a:t>Cerebrospinal</a:t>
            </a:r>
            <a:r>
              <a:rPr sz="2000" b="1" spc="-6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orbel"/>
                <a:cs typeface="Corbel"/>
              </a:rPr>
              <a:t>Fluid  </a:t>
            </a:r>
            <a:r>
              <a:rPr sz="2000" b="1" spc="-20" dirty="0">
                <a:solidFill>
                  <a:srgbClr val="252525"/>
                </a:solidFill>
                <a:latin typeface="Corbel"/>
                <a:cs typeface="Corbel"/>
              </a:rPr>
              <a:t>(CSF)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0" name="object 10"/>
          <p:cNvSpPr/>
          <p:nvPr/>
        </p:nvSpPr>
        <p:spPr>
          <a:xfrm>
            <a:off x="3050032" y="2062732"/>
            <a:ext cx="467359" cy="1828800"/>
          </a:xfrm>
          <a:custGeom>
            <a:avLst/>
            <a:gdLst/>
            <a:ahLst/>
            <a:cxnLst/>
            <a:rect l="l" t="t" r="r" b="b"/>
            <a:pathLst>
              <a:path w="467360" h="1828800">
                <a:moveTo>
                  <a:pt x="0" y="1828545"/>
                </a:moveTo>
                <a:lnTo>
                  <a:pt x="467106" y="0"/>
                </a:lnTo>
              </a:path>
            </a:pathLst>
          </a:custGeom>
          <a:ln w="10795">
            <a:solidFill>
              <a:srgbClr val="1AB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3512820" y="1767330"/>
            <a:ext cx="2543555" cy="5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 txBox="1"/>
          <p:nvPr/>
        </p:nvSpPr>
        <p:spPr>
          <a:xfrm>
            <a:off x="3690620" y="1886965"/>
            <a:ext cx="2143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Physical</a:t>
            </a:r>
            <a:r>
              <a:rPr sz="1800" b="1" spc="-45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Examination</a:t>
            </a:r>
            <a:endParaRPr sz="18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73" name="object 13"/>
          <p:cNvSpPr/>
          <p:nvPr/>
        </p:nvSpPr>
        <p:spPr>
          <a:xfrm>
            <a:off x="6044184" y="1384807"/>
            <a:ext cx="483108" cy="684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6515100" y="1095247"/>
            <a:ext cx="1572768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 txBox="1"/>
          <p:nvPr/>
        </p:nvSpPr>
        <p:spPr>
          <a:xfrm>
            <a:off x="6845300" y="1215134"/>
            <a:ext cx="918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252525"/>
                </a:solidFill>
                <a:latin typeface="Corbel"/>
                <a:cs typeface="Corbel"/>
              </a:rPr>
              <a:t>T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urbidity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6" name="object 16"/>
          <p:cNvSpPr/>
          <p:nvPr/>
        </p:nvSpPr>
        <p:spPr>
          <a:xfrm>
            <a:off x="6048755" y="2053842"/>
            <a:ext cx="473964" cy="18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6515100" y="1767330"/>
            <a:ext cx="1572768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 txBox="1"/>
          <p:nvPr/>
        </p:nvSpPr>
        <p:spPr>
          <a:xfrm>
            <a:off x="7029704" y="1886965"/>
            <a:ext cx="550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Co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lor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9" name="object 19"/>
          <p:cNvSpPr/>
          <p:nvPr/>
        </p:nvSpPr>
        <p:spPr>
          <a:xfrm>
            <a:off x="6044184" y="2055367"/>
            <a:ext cx="483108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6515100" y="2437891"/>
            <a:ext cx="1572768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 txBox="1"/>
          <p:nvPr/>
        </p:nvSpPr>
        <p:spPr>
          <a:xfrm>
            <a:off x="6849871" y="2558414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Viscosity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2" name="object 22"/>
          <p:cNvSpPr/>
          <p:nvPr/>
        </p:nvSpPr>
        <p:spPr>
          <a:xfrm>
            <a:off x="3050032" y="3891278"/>
            <a:ext cx="485775" cy="81280"/>
          </a:xfrm>
          <a:custGeom>
            <a:avLst/>
            <a:gdLst/>
            <a:ahLst/>
            <a:cxnLst/>
            <a:rect l="l" t="t" r="r" b="b"/>
            <a:pathLst>
              <a:path w="485775" h="81279">
                <a:moveTo>
                  <a:pt x="0" y="0"/>
                </a:moveTo>
                <a:lnTo>
                  <a:pt x="485267" y="80899"/>
                </a:lnTo>
              </a:path>
            </a:pathLst>
          </a:custGeom>
          <a:ln w="10795">
            <a:solidFill>
              <a:srgbClr val="1AB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3"/>
          <p:cNvSpPr/>
          <p:nvPr/>
        </p:nvSpPr>
        <p:spPr>
          <a:xfrm>
            <a:off x="3531108" y="3676903"/>
            <a:ext cx="2598419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4"/>
          <p:cNvSpPr txBox="1"/>
          <p:nvPr/>
        </p:nvSpPr>
        <p:spPr>
          <a:xfrm>
            <a:off x="3938778" y="3796791"/>
            <a:ext cx="178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Chemical</a:t>
            </a:r>
            <a:r>
              <a:rPr sz="1800" b="1" spc="-125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Analysis</a:t>
            </a:r>
            <a:endParaRPr sz="18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85" name="object 25"/>
          <p:cNvSpPr/>
          <p:nvPr/>
        </p:nvSpPr>
        <p:spPr>
          <a:xfrm>
            <a:off x="6118859" y="3398010"/>
            <a:ext cx="464819" cy="580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/>
          <p:cNvSpPr/>
          <p:nvPr/>
        </p:nvSpPr>
        <p:spPr>
          <a:xfrm>
            <a:off x="6571488" y="3109975"/>
            <a:ext cx="1684020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7"/>
          <p:cNvSpPr txBox="1"/>
          <p:nvPr/>
        </p:nvSpPr>
        <p:spPr>
          <a:xfrm>
            <a:off x="7005319" y="3230117"/>
            <a:ext cx="77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52525"/>
                </a:solidFill>
                <a:latin typeface="Corbel"/>
                <a:cs typeface="Corbel"/>
              </a:rPr>
              <a:t>g</a:t>
            </a: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luco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8" name="object 28"/>
          <p:cNvSpPr/>
          <p:nvPr/>
        </p:nvSpPr>
        <p:spPr>
          <a:xfrm>
            <a:off x="6121908" y="3963415"/>
            <a:ext cx="458723" cy="123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9"/>
          <p:cNvSpPr/>
          <p:nvPr/>
        </p:nvSpPr>
        <p:spPr>
          <a:xfrm>
            <a:off x="6571488" y="3739387"/>
            <a:ext cx="2612134" cy="633984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0"/>
          <p:cNvSpPr txBox="1"/>
          <p:nvPr/>
        </p:nvSpPr>
        <p:spPr>
          <a:xfrm>
            <a:off x="6910831" y="3654170"/>
            <a:ext cx="18370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700">
              <a:lnSpc>
                <a:spcPct val="1266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protein  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(total and</a:t>
            </a:r>
            <a:r>
              <a:rPr sz="1800" b="1" spc="-7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specific)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91" name="object 31"/>
          <p:cNvSpPr/>
          <p:nvPr/>
        </p:nvSpPr>
        <p:spPr>
          <a:xfrm>
            <a:off x="9066276" y="2728975"/>
            <a:ext cx="484631" cy="1353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2"/>
          <p:cNvSpPr/>
          <p:nvPr/>
        </p:nvSpPr>
        <p:spPr>
          <a:xfrm>
            <a:off x="9538716" y="2437891"/>
            <a:ext cx="2339339" cy="591312"/>
          </a:xfrm>
          <a:prstGeom prst="rect">
            <a:avLst/>
          </a:prstGeom>
          <a:solidFill>
            <a:srgbClr val="9BC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3"/>
          <p:cNvSpPr/>
          <p:nvPr/>
        </p:nvSpPr>
        <p:spPr>
          <a:xfrm>
            <a:off x="9067800" y="3398010"/>
            <a:ext cx="483107" cy="68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4"/>
          <p:cNvSpPr/>
          <p:nvPr/>
        </p:nvSpPr>
        <p:spPr>
          <a:xfrm>
            <a:off x="9538716" y="3109975"/>
            <a:ext cx="2339339" cy="591312"/>
          </a:xfrm>
          <a:prstGeom prst="rect">
            <a:avLst/>
          </a:prstGeom>
          <a:solidFill>
            <a:srgbClr val="9BC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5"/>
          <p:cNvSpPr txBox="1"/>
          <p:nvPr/>
        </p:nvSpPr>
        <p:spPr>
          <a:xfrm>
            <a:off x="9721342" y="2558414"/>
            <a:ext cx="198310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CSF Protein</a:t>
            </a:r>
            <a:r>
              <a:rPr sz="1800" b="1" spc="-10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Assay</a:t>
            </a:r>
            <a:endParaRPr sz="18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Spectrophotometer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96" name="object 36"/>
          <p:cNvSpPr/>
          <p:nvPr/>
        </p:nvSpPr>
        <p:spPr>
          <a:xfrm>
            <a:off x="9070847" y="4068571"/>
            <a:ext cx="475488" cy="18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7"/>
          <p:cNvSpPr/>
          <p:nvPr/>
        </p:nvSpPr>
        <p:spPr>
          <a:xfrm>
            <a:off x="9538716" y="3782059"/>
            <a:ext cx="2339339" cy="591312"/>
          </a:xfrm>
          <a:prstGeom prst="rect">
            <a:avLst/>
          </a:prstGeom>
          <a:solidFill>
            <a:srgbClr val="9BC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8"/>
          <p:cNvSpPr txBox="1"/>
          <p:nvPr/>
        </p:nvSpPr>
        <p:spPr>
          <a:xfrm>
            <a:off x="10193781" y="3901692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Procedure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9" name="object 39"/>
          <p:cNvSpPr/>
          <p:nvPr/>
        </p:nvSpPr>
        <p:spPr>
          <a:xfrm>
            <a:off x="9067800" y="4070095"/>
            <a:ext cx="483107" cy="685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9538716" y="4452619"/>
            <a:ext cx="2339339" cy="591312"/>
          </a:xfrm>
          <a:prstGeom prst="rect">
            <a:avLst/>
          </a:prstGeom>
          <a:solidFill>
            <a:srgbClr val="9BC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1"/>
          <p:cNvSpPr txBox="1"/>
          <p:nvPr/>
        </p:nvSpPr>
        <p:spPr>
          <a:xfrm>
            <a:off x="10146538" y="4573396"/>
            <a:ext cx="113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Calculation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2" name="object 42"/>
          <p:cNvSpPr/>
          <p:nvPr/>
        </p:nvSpPr>
        <p:spPr>
          <a:xfrm>
            <a:off x="9066276" y="4071619"/>
            <a:ext cx="484631" cy="1353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9538716" y="5124703"/>
            <a:ext cx="2339339" cy="591312"/>
          </a:xfrm>
          <a:prstGeom prst="rect">
            <a:avLst/>
          </a:prstGeom>
          <a:solidFill>
            <a:srgbClr val="9BC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4"/>
          <p:cNvSpPr txBox="1"/>
          <p:nvPr/>
        </p:nvSpPr>
        <p:spPr>
          <a:xfrm>
            <a:off x="9989566" y="5244895"/>
            <a:ext cx="144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Normal</a:t>
            </a:r>
            <a:r>
              <a:rPr sz="1800" b="1" spc="-7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Range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5" name="object 45"/>
          <p:cNvSpPr/>
          <p:nvPr/>
        </p:nvSpPr>
        <p:spPr>
          <a:xfrm>
            <a:off x="6117335" y="3964939"/>
            <a:ext cx="466343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6571488" y="4452619"/>
            <a:ext cx="1572768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7"/>
          <p:cNvSpPr txBox="1"/>
          <p:nvPr/>
        </p:nvSpPr>
        <p:spPr>
          <a:xfrm>
            <a:off x="6982459" y="4573396"/>
            <a:ext cx="70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lactate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8" name="object 48"/>
          <p:cNvSpPr/>
          <p:nvPr/>
        </p:nvSpPr>
        <p:spPr>
          <a:xfrm>
            <a:off x="6117335" y="3966463"/>
            <a:ext cx="466343" cy="14584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6571488" y="5124703"/>
            <a:ext cx="2830068" cy="591312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0"/>
          <p:cNvSpPr txBox="1"/>
          <p:nvPr/>
        </p:nvSpPr>
        <p:spPr>
          <a:xfrm>
            <a:off x="6825488" y="5244895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lactate</a:t>
            </a:r>
            <a:r>
              <a:rPr sz="1800" b="1" spc="-2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dehydrogenase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1" name="object 51"/>
          <p:cNvSpPr/>
          <p:nvPr/>
        </p:nvSpPr>
        <p:spPr>
          <a:xfrm>
            <a:off x="6117335" y="3966463"/>
            <a:ext cx="467867" cy="21305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6571488" y="5795263"/>
            <a:ext cx="3006852" cy="591310"/>
          </a:xfrm>
          <a:prstGeom prst="rect">
            <a:avLst/>
          </a:prstGeom>
          <a:solidFill>
            <a:srgbClr val="00A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3"/>
          <p:cNvSpPr txBox="1"/>
          <p:nvPr/>
        </p:nvSpPr>
        <p:spPr>
          <a:xfrm>
            <a:off x="6835267" y="5791097"/>
            <a:ext cx="243840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28650" marR="5080" indent="-615950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glutamine </a:t>
            </a:r>
            <a:r>
              <a:rPr sz="1800" b="1" dirty="0">
                <a:solidFill>
                  <a:srgbClr val="252525"/>
                </a:solidFill>
                <a:latin typeface="Corbel"/>
                <a:cs typeface="Corbel"/>
              </a:rPr>
              <a:t>and </a:t>
            </a:r>
            <a:r>
              <a:rPr sz="1800" b="1" spc="-5" dirty="0">
                <a:solidFill>
                  <a:srgbClr val="252525"/>
                </a:solidFill>
                <a:latin typeface="Corbel"/>
                <a:cs typeface="Corbel"/>
              </a:rPr>
              <a:t>acid-base  parameters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4" name="object 54"/>
          <p:cNvSpPr/>
          <p:nvPr/>
        </p:nvSpPr>
        <p:spPr>
          <a:xfrm>
            <a:off x="3050032" y="3891278"/>
            <a:ext cx="467359" cy="1985645"/>
          </a:xfrm>
          <a:custGeom>
            <a:avLst/>
            <a:gdLst/>
            <a:ahLst/>
            <a:cxnLst/>
            <a:rect l="l" t="t" r="r" b="b"/>
            <a:pathLst>
              <a:path w="467360" h="1985645">
                <a:moveTo>
                  <a:pt x="0" y="0"/>
                </a:moveTo>
                <a:lnTo>
                  <a:pt x="467106" y="1985568"/>
                </a:lnTo>
              </a:path>
            </a:pathLst>
          </a:custGeom>
          <a:ln w="10795">
            <a:solidFill>
              <a:srgbClr val="1AB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3512820" y="5431027"/>
            <a:ext cx="2692907" cy="8915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6"/>
          <p:cNvSpPr txBox="1"/>
          <p:nvPr/>
        </p:nvSpPr>
        <p:spPr>
          <a:xfrm>
            <a:off x="3578478" y="5450636"/>
            <a:ext cx="2517775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Abnormal findings </a:t>
            </a:r>
            <a:r>
              <a:rPr sz="1800" b="1" dirty="0">
                <a:solidFill>
                  <a:schemeClr val="bg1"/>
                </a:solidFill>
                <a:latin typeface="Corbel"/>
                <a:cs typeface="Corbel"/>
              </a:rPr>
              <a:t>of</a:t>
            </a:r>
            <a:r>
              <a:rPr sz="1800" b="1" spc="-120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CSF  </a:t>
            </a:r>
            <a:r>
              <a:rPr sz="1800" b="1" dirty="0">
                <a:solidFill>
                  <a:schemeClr val="bg1"/>
                </a:solidFill>
                <a:latin typeface="Corbel"/>
                <a:cs typeface="Corbel"/>
              </a:rPr>
              <a:t>in some </a:t>
            </a:r>
            <a:r>
              <a:rPr sz="1800" b="1" spc="-5" dirty="0">
                <a:solidFill>
                  <a:schemeClr val="bg1"/>
                </a:solidFill>
                <a:latin typeface="Corbel"/>
                <a:cs typeface="Corbel"/>
              </a:rPr>
              <a:t>pathological  conditions</a:t>
            </a:r>
            <a:endParaRPr sz="1800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583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/>
        </p:nvSpPr>
        <p:spPr>
          <a:xfrm>
            <a:off x="130632" y="3465703"/>
            <a:ext cx="11893550" cy="3317875"/>
          </a:xfrm>
          <a:custGeom>
            <a:avLst/>
            <a:gdLst/>
            <a:ahLst/>
            <a:cxnLst/>
            <a:rect l="l" t="t" r="r" b="b"/>
            <a:pathLst>
              <a:path w="11893550" h="3317875">
                <a:moveTo>
                  <a:pt x="11375567" y="210566"/>
                </a:moveTo>
                <a:lnTo>
                  <a:pt x="517855" y="210566"/>
                </a:lnTo>
                <a:lnTo>
                  <a:pt x="470719" y="212682"/>
                </a:lnTo>
                <a:lnTo>
                  <a:pt x="424769" y="218911"/>
                </a:lnTo>
                <a:lnTo>
                  <a:pt x="380188" y="229068"/>
                </a:lnTo>
                <a:lnTo>
                  <a:pt x="337158" y="242970"/>
                </a:lnTo>
                <a:lnTo>
                  <a:pt x="295862" y="260436"/>
                </a:lnTo>
                <a:lnTo>
                  <a:pt x="256483" y="281281"/>
                </a:lnTo>
                <a:lnTo>
                  <a:pt x="219204" y="305323"/>
                </a:lnTo>
                <a:lnTo>
                  <a:pt x="184207" y="332380"/>
                </a:lnTo>
                <a:lnTo>
                  <a:pt x="151676" y="362267"/>
                </a:lnTo>
                <a:lnTo>
                  <a:pt x="121792" y="394803"/>
                </a:lnTo>
                <a:lnTo>
                  <a:pt x="94740" y="429803"/>
                </a:lnTo>
                <a:lnTo>
                  <a:pt x="70702" y="467087"/>
                </a:lnTo>
                <a:lnTo>
                  <a:pt x="49860" y="506469"/>
                </a:lnTo>
                <a:lnTo>
                  <a:pt x="32398" y="547768"/>
                </a:lnTo>
                <a:lnTo>
                  <a:pt x="18498" y="590801"/>
                </a:lnTo>
                <a:lnTo>
                  <a:pt x="8343" y="635385"/>
                </a:lnTo>
                <a:lnTo>
                  <a:pt x="2116" y="681336"/>
                </a:lnTo>
                <a:lnTo>
                  <a:pt x="5" y="728345"/>
                </a:lnTo>
                <a:lnTo>
                  <a:pt x="0" y="2799791"/>
                </a:lnTo>
                <a:lnTo>
                  <a:pt x="2116" y="2846926"/>
                </a:lnTo>
                <a:lnTo>
                  <a:pt x="8343" y="2892876"/>
                </a:lnTo>
                <a:lnTo>
                  <a:pt x="18498" y="2937458"/>
                </a:lnTo>
                <a:lnTo>
                  <a:pt x="32398" y="2980488"/>
                </a:lnTo>
                <a:lnTo>
                  <a:pt x="49860" y="3021784"/>
                </a:lnTo>
                <a:lnTo>
                  <a:pt x="70702" y="3061164"/>
                </a:lnTo>
                <a:lnTo>
                  <a:pt x="94740" y="3098443"/>
                </a:lnTo>
                <a:lnTo>
                  <a:pt x="121792" y="3133441"/>
                </a:lnTo>
                <a:lnTo>
                  <a:pt x="151676" y="3165972"/>
                </a:lnTo>
                <a:lnTo>
                  <a:pt x="184207" y="3195856"/>
                </a:lnTo>
                <a:lnTo>
                  <a:pt x="219204" y="3222909"/>
                </a:lnTo>
                <a:lnTo>
                  <a:pt x="256483" y="3246947"/>
                </a:lnTo>
                <a:lnTo>
                  <a:pt x="295862" y="3267789"/>
                </a:lnTo>
                <a:lnTo>
                  <a:pt x="337158" y="3285252"/>
                </a:lnTo>
                <a:lnTo>
                  <a:pt x="380188" y="3299152"/>
                </a:lnTo>
                <a:lnTo>
                  <a:pt x="424769" y="3309307"/>
                </a:lnTo>
                <a:lnTo>
                  <a:pt x="470719" y="3315535"/>
                </a:lnTo>
                <a:lnTo>
                  <a:pt x="517855" y="3317651"/>
                </a:lnTo>
                <a:lnTo>
                  <a:pt x="11375567" y="3317651"/>
                </a:lnTo>
                <a:lnTo>
                  <a:pt x="11422703" y="3315535"/>
                </a:lnTo>
                <a:lnTo>
                  <a:pt x="11468654" y="3309307"/>
                </a:lnTo>
                <a:lnTo>
                  <a:pt x="11513238" y="3299152"/>
                </a:lnTo>
                <a:lnTo>
                  <a:pt x="11556270" y="3285252"/>
                </a:lnTo>
                <a:lnTo>
                  <a:pt x="11597569" y="3267789"/>
                </a:lnTo>
                <a:lnTo>
                  <a:pt x="11636952" y="3246947"/>
                </a:lnTo>
                <a:lnTo>
                  <a:pt x="11674235" y="3222909"/>
                </a:lnTo>
                <a:lnTo>
                  <a:pt x="11709236" y="3195856"/>
                </a:lnTo>
                <a:lnTo>
                  <a:pt x="11741772" y="3165972"/>
                </a:lnTo>
                <a:lnTo>
                  <a:pt x="11771659" y="3133441"/>
                </a:lnTo>
                <a:lnTo>
                  <a:pt x="11798716" y="3098443"/>
                </a:lnTo>
                <a:lnTo>
                  <a:pt x="11822758" y="3061164"/>
                </a:lnTo>
                <a:lnTo>
                  <a:pt x="11843603" y="3021784"/>
                </a:lnTo>
                <a:lnTo>
                  <a:pt x="11861069" y="2980488"/>
                </a:lnTo>
                <a:lnTo>
                  <a:pt x="11874971" y="2937458"/>
                </a:lnTo>
                <a:lnTo>
                  <a:pt x="11885128" y="2892876"/>
                </a:lnTo>
                <a:lnTo>
                  <a:pt x="11891357" y="2846926"/>
                </a:lnTo>
                <a:lnTo>
                  <a:pt x="11893473" y="2799791"/>
                </a:lnTo>
                <a:lnTo>
                  <a:pt x="11893468" y="728345"/>
                </a:lnTo>
                <a:lnTo>
                  <a:pt x="11891357" y="681336"/>
                </a:lnTo>
                <a:lnTo>
                  <a:pt x="11885128" y="635385"/>
                </a:lnTo>
                <a:lnTo>
                  <a:pt x="11874971" y="590801"/>
                </a:lnTo>
                <a:lnTo>
                  <a:pt x="11861069" y="547768"/>
                </a:lnTo>
                <a:lnTo>
                  <a:pt x="11843603" y="506469"/>
                </a:lnTo>
                <a:lnTo>
                  <a:pt x="11822758" y="467087"/>
                </a:lnTo>
                <a:lnTo>
                  <a:pt x="11798716" y="429803"/>
                </a:lnTo>
                <a:lnTo>
                  <a:pt x="11771659" y="394803"/>
                </a:lnTo>
                <a:lnTo>
                  <a:pt x="11741772" y="362267"/>
                </a:lnTo>
                <a:lnTo>
                  <a:pt x="11709236" y="332380"/>
                </a:lnTo>
                <a:lnTo>
                  <a:pt x="11674235" y="305323"/>
                </a:lnTo>
                <a:lnTo>
                  <a:pt x="11636952" y="281281"/>
                </a:lnTo>
                <a:lnTo>
                  <a:pt x="11597569" y="260436"/>
                </a:lnTo>
                <a:lnTo>
                  <a:pt x="11556270" y="242970"/>
                </a:lnTo>
                <a:lnTo>
                  <a:pt x="11513238" y="229068"/>
                </a:lnTo>
                <a:lnTo>
                  <a:pt x="11468654" y="218911"/>
                </a:lnTo>
                <a:lnTo>
                  <a:pt x="11422703" y="212682"/>
                </a:lnTo>
                <a:lnTo>
                  <a:pt x="11375567" y="210566"/>
                </a:lnTo>
                <a:close/>
              </a:path>
              <a:path w="11893550" h="3317875">
                <a:moveTo>
                  <a:pt x="5140121" y="0"/>
                </a:moveTo>
                <a:lnTo>
                  <a:pt x="1982266" y="210566"/>
                </a:lnTo>
                <a:lnTo>
                  <a:pt x="4955590" y="210566"/>
                </a:lnTo>
                <a:lnTo>
                  <a:pt x="5140121" y="0"/>
                </a:lnTo>
                <a:close/>
              </a:path>
            </a:pathLst>
          </a:custGeom>
          <a:solidFill>
            <a:srgbClr val="C9F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1500" y="45739"/>
            <a:ext cx="68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Protein Assay</a:t>
            </a:r>
            <a:endParaRPr lang="en-US" sz="16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218108" y="1016388"/>
            <a:ext cx="9022080" cy="5458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indent="-457200">
              <a:spcBef>
                <a:spcPts val="105"/>
              </a:spcBef>
              <a:buFont typeface="Wingdings" panose="05000000000000000000" pitchFamily="2" charset="2"/>
              <a:buChar char="ü"/>
              <a:tabLst>
                <a:tab pos="311150" algn="l"/>
                <a:tab pos="311785" algn="l"/>
              </a:tabLst>
            </a:pP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Protein present in the CSF is detected b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y a series of enzymatic reactions that ultimately form a colored product</a:t>
            </a: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like </a:t>
            </a: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kit based on Biuret method.</a:t>
            </a:r>
          </a:p>
          <a:p>
            <a:pPr marL="457200" marR="5715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1315" algn="l"/>
                <a:tab pos="361950" algn="l"/>
              </a:tabLst>
            </a:pP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Biuret reagent when interacts with the peptide bonds in the protein give a blue  coloured product.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11150" algn="l"/>
                <a:tab pos="311785" algn="l"/>
              </a:tabLst>
            </a:pP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The intensity of the color is proportional the amount of protein in CSF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11150" algn="l"/>
                <a:tab pos="311785" algn="l"/>
              </a:tabLst>
            </a:pP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Color intensity is determined by measuring the absorbance by the colored solution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at a wavelength of 546nm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0520" algn="l"/>
                <a:tab pos="351155" algn="l"/>
              </a:tabLst>
            </a:pPr>
            <a:r>
              <a:rPr sz="2000" dirty="0">
                <a:solidFill>
                  <a:srgbClr val="334E5D"/>
                </a:solidFill>
                <a:ea typeface="ＭＳ Ｐゴシック" charset="-128"/>
              </a:rPr>
              <a:t>Absorbance is measured by an instrument, </a:t>
            </a:r>
            <a:r>
              <a:rPr sz="2000" u="sng" dirty="0">
                <a:solidFill>
                  <a:srgbClr val="334E5D"/>
                </a:solidFill>
                <a:ea typeface="ＭＳ Ｐゴシック" charset="-128"/>
              </a:rPr>
              <a:t>spectrophotometer</a:t>
            </a:r>
            <a:r>
              <a:rPr lang="en-US" sz="2000" u="sng" dirty="0">
                <a:solidFill>
                  <a:srgbClr val="334E5D"/>
                </a:solidFill>
                <a:ea typeface="ＭＳ Ｐゴシック" charset="-128"/>
              </a:rPr>
              <a:t> </a:t>
            </a:r>
            <a:endParaRPr sz="2000" u="sng" dirty="0">
              <a:solidFill>
                <a:srgbClr val="334E5D"/>
              </a:solidFill>
              <a:ea typeface="ＭＳ Ｐゴシック" charset="-128"/>
            </a:endParaRPr>
          </a:p>
          <a:p>
            <a:pPr marL="593725">
              <a:lnSpc>
                <a:spcPct val="100000"/>
              </a:lnSpc>
            </a:pPr>
            <a:endParaRPr lang="en-US" sz="2150" dirty="0">
              <a:latin typeface="Times New Roman"/>
              <a:cs typeface="Times New Roman"/>
            </a:endParaRPr>
          </a:p>
          <a:p>
            <a:pPr marL="593725"/>
            <a:r>
              <a:rPr sz="2400" spc="-5" dirty="0">
                <a:solidFill>
                  <a:srgbClr val="00AF50"/>
                </a:solidFill>
                <a:latin typeface="Comic Sans MS"/>
                <a:cs typeface="Comic Sans MS"/>
              </a:rPr>
              <a:t>Spectrophotometer</a:t>
            </a:r>
            <a:r>
              <a:rPr lang="en-US" sz="2400" dirty="0">
                <a:solidFill>
                  <a:schemeClr val="bg1"/>
                </a:solidFill>
                <a:latin typeface="Comic Sans MS"/>
                <a:cs typeface="Calibri"/>
              </a:rPr>
              <a:t> “</a:t>
            </a:r>
            <a:r>
              <a:rPr lang="en-US" sz="2400" spc="-5" dirty="0">
                <a:solidFill>
                  <a:schemeClr val="bg1"/>
                </a:solidFill>
                <a:cs typeface="Calibri"/>
              </a:rPr>
              <a:t>Extra</a:t>
            </a:r>
            <a:r>
              <a:rPr lang="en-US" sz="2400" spc="-4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bg1"/>
                </a:solidFill>
                <a:cs typeface="Calibri"/>
              </a:rPr>
              <a:t>Information”</a:t>
            </a:r>
            <a:endParaRPr sz="2400" dirty="0">
              <a:latin typeface="Comic Sans MS"/>
              <a:cs typeface="Comic Sans MS"/>
            </a:endParaRPr>
          </a:p>
          <a:p>
            <a:pPr marL="351155">
              <a:lnSpc>
                <a:spcPct val="100000"/>
              </a:lnSpc>
              <a:spcBef>
                <a:spcPts val="950"/>
              </a:spcBef>
            </a:pPr>
            <a:r>
              <a:rPr sz="2000" b="1" spc="-5" dirty="0">
                <a:solidFill>
                  <a:srgbClr val="1A606E"/>
                </a:solidFill>
                <a:latin typeface="Corbel"/>
                <a:cs typeface="Corbel"/>
              </a:rPr>
              <a:t>Most of </a:t>
            </a:r>
            <a:r>
              <a:rPr sz="2000" b="1" dirty="0">
                <a:solidFill>
                  <a:srgbClr val="1A606E"/>
                </a:solidFill>
                <a:latin typeface="Corbel"/>
                <a:cs typeface="Corbel"/>
              </a:rPr>
              <a:t>visible </a:t>
            </a:r>
            <a:r>
              <a:rPr sz="2000" b="1" spc="-5" dirty="0">
                <a:solidFill>
                  <a:srgbClr val="1A606E"/>
                </a:solidFill>
                <a:latin typeface="Corbel"/>
                <a:cs typeface="Corbel"/>
              </a:rPr>
              <a:t>spectrophotometers </a:t>
            </a:r>
            <a:r>
              <a:rPr sz="2000" b="1" dirty="0">
                <a:solidFill>
                  <a:srgbClr val="1A606E"/>
                </a:solidFill>
                <a:latin typeface="Corbel"/>
                <a:cs typeface="Corbel"/>
              </a:rPr>
              <a:t>are composed</a:t>
            </a:r>
            <a:r>
              <a:rPr sz="2000" b="1" spc="5" dirty="0">
                <a:solidFill>
                  <a:srgbClr val="1A606E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1A606E"/>
                </a:solidFill>
                <a:latin typeface="Corbel"/>
                <a:cs typeface="Corbel"/>
              </a:rPr>
              <a:t>of:</a:t>
            </a:r>
            <a:endParaRPr sz="2000" dirty="0">
              <a:latin typeface="Corbel"/>
              <a:cs typeface="Corbel"/>
            </a:endParaRPr>
          </a:p>
          <a:p>
            <a:pPr marL="1054100" marR="2858770" lvl="1" indent="-544195">
              <a:lnSpc>
                <a:spcPct val="100000"/>
              </a:lnSpc>
              <a:buFont typeface="Wingdings"/>
              <a:buChar char=""/>
              <a:tabLst>
                <a:tab pos="901700" algn="l"/>
                <a:tab pos="902335" algn="l"/>
              </a:tabLst>
            </a:pPr>
            <a:r>
              <a:rPr sz="2000" dirty="0">
                <a:latin typeface="Corbel"/>
                <a:cs typeface="Corbel"/>
              </a:rPr>
              <a:t>Light </a:t>
            </a:r>
            <a:r>
              <a:rPr sz="2000" spc="-5" dirty="0">
                <a:latin typeface="Corbel"/>
                <a:cs typeface="Corbel"/>
              </a:rPr>
              <a:t>source </a:t>
            </a:r>
            <a:r>
              <a:rPr sz="2000" dirty="0">
                <a:latin typeface="Corbel"/>
                <a:cs typeface="Corbel"/>
              </a:rPr>
              <a:t>which works with visible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wavelengths  (400-700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nm)</a:t>
            </a:r>
            <a:endParaRPr sz="2000" dirty="0">
              <a:latin typeface="Corbel"/>
              <a:cs typeface="Corbel"/>
            </a:endParaRPr>
          </a:p>
          <a:p>
            <a:pPr marL="1054100" lvl="1" indent="-5441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901700" algn="l"/>
                <a:tab pos="902335" algn="l"/>
              </a:tabLst>
            </a:pPr>
            <a:r>
              <a:rPr sz="2000" spc="-5" dirty="0">
                <a:latin typeface="Corbel"/>
                <a:cs typeface="Corbel"/>
              </a:rPr>
              <a:t>Monochromator </a:t>
            </a:r>
            <a:r>
              <a:rPr sz="2000" dirty="0">
                <a:latin typeface="Corbel"/>
                <a:cs typeface="Corbel"/>
              </a:rPr>
              <a:t>filter for </a:t>
            </a:r>
            <a:r>
              <a:rPr sz="2000" spc="-5" dirty="0">
                <a:latin typeface="Corbel"/>
                <a:cs typeface="Corbel"/>
              </a:rPr>
              <a:t>choosing </a:t>
            </a:r>
            <a:r>
              <a:rPr sz="2000" dirty="0">
                <a:latin typeface="Corbel"/>
                <a:cs typeface="Corbel"/>
              </a:rPr>
              <a:t>desired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wavelength</a:t>
            </a:r>
          </a:p>
          <a:p>
            <a:pPr marL="895350" lvl="1" indent="-385445">
              <a:lnSpc>
                <a:spcPct val="100000"/>
              </a:lnSpc>
              <a:buFont typeface="Wingdings"/>
              <a:buChar char=""/>
              <a:tabLst>
                <a:tab pos="895350" algn="l"/>
                <a:tab pos="895985" algn="l"/>
              </a:tabLst>
            </a:pPr>
            <a:r>
              <a:rPr lang="en-US" sz="2000" dirty="0">
                <a:latin typeface="Corbel"/>
                <a:cs typeface="Corbel"/>
              </a:rPr>
              <a:t>   </a:t>
            </a:r>
            <a:r>
              <a:rPr sz="2000" dirty="0">
                <a:latin typeface="Corbel"/>
                <a:cs typeface="Corbel"/>
              </a:rPr>
              <a:t>Sample </a:t>
            </a:r>
            <a:r>
              <a:rPr sz="2000" spc="-5" dirty="0">
                <a:latin typeface="Corbel"/>
                <a:cs typeface="Corbel"/>
              </a:rPr>
              <a:t>holder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(cuvette)</a:t>
            </a:r>
            <a:endParaRPr sz="2000" dirty="0">
              <a:latin typeface="Corbel"/>
              <a:cs typeface="Corbel"/>
            </a:endParaRPr>
          </a:p>
          <a:p>
            <a:pPr marL="1054100" lvl="1" indent="-544195">
              <a:lnSpc>
                <a:spcPct val="100000"/>
              </a:lnSpc>
              <a:buFont typeface="Wingdings"/>
              <a:buChar char=""/>
              <a:tabLst>
                <a:tab pos="901700" algn="l"/>
                <a:tab pos="902335" algn="l"/>
              </a:tabLst>
            </a:pPr>
            <a:r>
              <a:rPr sz="2000" dirty="0">
                <a:latin typeface="Corbel"/>
                <a:cs typeface="Corbel"/>
              </a:rPr>
              <a:t>Detector</a:t>
            </a:r>
          </a:p>
          <a:p>
            <a:pPr marL="1054100" lvl="1" indent="-544195">
              <a:lnSpc>
                <a:spcPct val="100000"/>
              </a:lnSpc>
              <a:buFont typeface="Wingdings"/>
              <a:buChar char=""/>
              <a:tabLst>
                <a:tab pos="901700" algn="l"/>
                <a:tab pos="902335" algn="l"/>
              </a:tabLst>
            </a:pPr>
            <a:r>
              <a:rPr sz="2000" dirty="0">
                <a:latin typeface="Corbel"/>
                <a:cs typeface="Corbel"/>
              </a:rPr>
              <a:t>Meter </a:t>
            </a:r>
            <a:r>
              <a:rPr sz="2000" spc="-5" dirty="0">
                <a:latin typeface="Corbel"/>
                <a:cs typeface="Corbel"/>
              </a:rPr>
              <a:t>or recorder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7525511" y="4384547"/>
            <a:ext cx="4232148" cy="175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9506711" y="1362455"/>
            <a:ext cx="2510028" cy="1773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33" y="6474934"/>
            <a:ext cx="818567" cy="3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146323"/>
            <a:ext cx="86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 findings of CSF in some pathological conditions</a:t>
            </a:r>
            <a:endParaRPr lang="en-US" sz="1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77994"/>
              </p:ext>
            </p:extLst>
          </p:nvPr>
        </p:nvGraphicFramePr>
        <p:xfrm>
          <a:off x="938786" y="1627632"/>
          <a:ext cx="10061446" cy="4133088"/>
        </p:xfrm>
        <a:graphic>
          <a:graphicData uri="http://schemas.openxmlformats.org/drawingml/2006/table">
            <a:tbl>
              <a:tblPr rtl="1"/>
              <a:tblGrid>
                <a:gridCol w="206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52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Condition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D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Parameter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Brain tumor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Viral Meningitis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Tuberculous Meningitis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Bacterial  Meningitis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(pyogenic)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↑↑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↑↑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400" b="1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Proteins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Normal or slightly 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400" b="1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Glucose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Normal or ↓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Normal or 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400" b="1" kern="1200" dirty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5069" y="929648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Very important</a:t>
            </a:r>
          </a:p>
        </p:txBody>
      </p:sp>
    </p:spTree>
    <p:extLst>
      <p:ext uri="{BB962C8B-B14F-4D97-AF65-F5344CB8AC3E}">
        <p14:creationId xmlns:p14="http://schemas.microsoft.com/office/powerpoint/2010/main" val="1879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 txBox="1"/>
          <p:nvPr/>
        </p:nvSpPr>
        <p:spPr>
          <a:xfrm>
            <a:off x="5571870" y="4467180"/>
            <a:ext cx="3380106" cy="80727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latin typeface="Comic Sans MS"/>
                <a:cs typeface="Comic Sans MS"/>
              </a:rPr>
              <a:t>Calculation</a:t>
            </a:r>
            <a:endParaRPr sz="2000" dirty="0">
              <a:latin typeface="Comic Sans MS"/>
              <a:cs typeface="Comic Sans MS"/>
            </a:endParaRPr>
          </a:p>
          <a:p>
            <a:pPr marL="60325">
              <a:lnSpc>
                <a:spcPct val="100000"/>
              </a:lnSpc>
              <a:spcBef>
                <a:spcPts val="695"/>
              </a:spcBef>
            </a:pPr>
            <a:r>
              <a:rPr sz="2000" b="1" spc="-5" dirty="0">
                <a:solidFill>
                  <a:srgbClr val="585858"/>
                </a:solidFill>
                <a:latin typeface="Corbel"/>
                <a:cs typeface="Corbel"/>
              </a:rPr>
              <a:t>Protein </a:t>
            </a:r>
            <a:r>
              <a:rPr sz="2000" b="1" dirty="0">
                <a:solidFill>
                  <a:srgbClr val="585858"/>
                </a:solidFill>
                <a:latin typeface="Corbel"/>
                <a:cs typeface="Corbel"/>
              </a:rPr>
              <a:t>conc</a:t>
            </a:r>
            <a:r>
              <a:rPr lang="en-US" sz="2000" b="1" dirty="0">
                <a:solidFill>
                  <a:srgbClr val="585858"/>
                </a:solidFill>
                <a:latin typeface="Corbel"/>
                <a:cs typeface="Corbel"/>
              </a:rPr>
              <a:t>entration</a:t>
            </a:r>
            <a:r>
              <a:rPr sz="2000" b="1" dirty="0">
                <a:solidFill>
                  <a:srgbClr val="585858"/>
                </a:solidFill>
                <a:latin typeface="Corbel"/>
                <a:cs typeface="Corbel"/>
              </a:rPr>
              <a:t> (g/L)</a:t>
            </a:r>
            <a:r>
              <a:rPr sz="2000" b="1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orbel"/>
                <a:cs typeface="Corbel"/>
              </a:rPr>
              <a:t>=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4573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Procedure 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14079"/>
              </p:ext>
            </p:extLst>
          </p:nvPr>
        </p:nvGraphicFramePr>
        <p:xfrm>
          <a:off x="385254" y="1588782"/>
          <a:ext cx="4928235" cy="4186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800" b="1" spc="-30" dirty="0">
                          <a:latin typeface="Corbel"/>
                          <a:cs typeface="Corbel"/>
                        </a:rPr>
                        <a:t>Test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orbel"/>
                          <a:cs typeface="Corbel"/>
                        </a:rPr>
                        <a:t>Standard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orbel"/>
                          <a:cs typeface="Corbel"/>
                        </a:rPr>
                        <a:t>Blank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orbel"/>
                          <a:cs typeface="Corbel"/>
                        </a:rPr>
                        <a:t>Reagent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ml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 ml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ml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9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spc="-5" dirty="0">
                          <a:latin typeface="Corbel"/>
                          <a:cs typeface="Corbel"/>
                        </a:rPr>
                        <a:t>CSF</a:t>
                      </a:r>
                      <a:r>
                        <a:rPr sz="1800" b="1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sample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40</a:t>
                      </a:r>
                      <a:r>
                        <a:rPr sz="18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l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63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635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39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5" dirty="0">
                          <a:latin typeface="Corbel"/>
                          <a:cs typeface="Corbel"/>
                        </a:rPr>
                        <a:t>Standard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40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l</a:t>
                      </a:r>
                    </a:p>
                  </a:txBody>
                  <a:tcPr marL="0" marR="0" marT="127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127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orbel"/>
                          <a:cs typeface="Corbel"/>
                        </a:rPr>
                        <a:t>Dist.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800" b="1" baseline="-20833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O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635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8BD5E3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635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-</a:t>
                      </a:r>
                    </a:p>
                  </a:txBody>
                  <a:tcPr marL="0" marR="0" marT="15367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40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l</a:t>
                      </a:r>
                    </a:p>
                  </a:txBody>
                  <a:tcPr marL="0" marR="0" marT="153670" marB="0" anchor="ctr">
                    <a:lnL w="9525">
                      <a:solidFill>
                        <a:srgbClr val="40B9D2"/>
                      </a:solidFill>
                      <a:prstDash val="solid"/>
                    </a:lnL>
                    <a:lnR w="9525">
                      <a:solidFill>
                        <a:srgbClr val="40B9D2"/>
                      </a:solidFill>
                      <a:prstDash val="solid"/>
                    </a:lnR>
                    <a:lnT w="9525">
                      <a:solidFill>
                        <a:srgbClr val="40B9D2"/>
                      </a:solidFill>
                      <a:prstDash val="solid"/>
                    </a:lnT>
                    <a:lnB w="9525">
                      <a:solidFill>
                        <a:srgbClr val="40B9D2"/>
                      </a:solidFill>
                      <a:prstDash val="solid"/>
                    </a:lnB>
                    <a:solidFill>
                      <a:srgbClr val="B3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5503163" y="3438601"/>
            <a:ext cx="895985" cy="410845"/>
          </a:xfrm>
          <a:custGeom>
            <a:avLst/>
            <a:gdLst/>
            <a:ahLst/>
            <a:cxnLst/>
            <a:rect l="l" t="t" r="r" b="b"/>
            <a:pathLst>
              <a:path w="895985" h="410845">
                <a:moveTo>
                  <a:pt x="690499" y="0"/>
                </a:moveTo>
                <a:lnTo>
                  <a:pt x="690499" y="102616"/>
                </a:lnTo>
                <a:lnTo>
                  <a:pt x="0" y="102616"/>
                </a:lnTo>
                <a:lnTo>
                  <a:pt x="0" y="307848"/>
                </a:lnTo>
                <a:lnTo>
                  <a:pt x="690499" y="307848"/>
                </a:lnTo>
                <a:lnTo>
                  <a:pt x="690499" y="410463"/>
                </a:lnTo>
                <a:lnTo>
                  <a:pt x="895730" y="205231"/>
                </a:lnTo>
                <a:lnTo>
                  <a:pt x="69049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503163" y="3438601"/>
            <a:ext cx="895985" cy="410845"/>
          </a:xfrm>
          <a:custGeom>
            <a:avLst/>
            <a:gdLst/>
            <a:ahLst/>
            <a:cxnLst/>
            <a:rect l="l" t="t" r="r" b="b"/>
            <a:pathLst>
              <a:path w="895985" h="410845">
                <a:moveTo>
                  <a:pt x="0" y="102616"/>
                </a:moveTo>
                <a:lnTo>
                  <a:pt x="690499" y="102616"/>
                </a:lnTo>
                <a:lnTo>
                  <a:pt x="690499" y="0"/>
                </a:lnTo>
                <a:lnTo>
                  <a:pt x="895730" y="205231"/>
                </a:lnTo>
                <a:lnTo>
                  <a:pt x="690499" y="410463"/>
                </a:lnTo>
                <a:lnTo>
                  <a:pt x="690499" y="307848"/>
                </a:lnTo>
                <a:lnTo>
                  <a:pt x="0" y="307848"/>
                </a:lnTo>
                <a:lnTo>
                  <a:pt x="0" y="102616"/>
                </a:lnTo>
                <a:close/>
              </a:path>
            </a:pathLst>
          </a:custGeom>
          <a:ln w="10795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6585585" y="3172751"/>
            <a:ext cx="5281295" cy="923925"/>
          </a:xfrm>
          <a:prstGeom prst="rect">
            <a:avLst/>
          </a:prstGeom>
          <a:solidFill>
            <a:srgbClr val="F4B49F"/>
          </a:solidFill>
          <a:ln w="9525">
            <a:solidFill>
              <a:srgbClr val="ED6F08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34975" indent="-342900">
              <a:lnSpc>
                <a:spcPct val="100000"/>
              </a:lnSpc>
              <a:spcBef>
                <a:spcPts val="245"/>
              </a:spcBef>
              <a:buAutoNum type="arabicPeriod"/>
              <a:tabLst>
                <a:tab pos="434975" algn="l"/>
                <a:tab pos="435609" algn="l"/>
              </a:tabLst>
            </a:pPr>
            <a:r>
              <a:rPr sz="1800" b="1" spc="-5" dirty="0">
                <a:latin typeface="Corbel"/>
                <a:cs typeface="Corbel"/>
              </a:rPr>
              <a:t>Mix and </a:t>
            </a:r>
            <a:r>
              <a:rPr sz="1800" b="1" dirty="0">
                <a:latin typeface="Corbel"/>
                <a:cs typeface="Corbel"/>
              </a:rPr>
              <a:t>incubate </a:t>
            </a:r>
            <a:r>
              <a:rPr sz="1800" b="1" spc="-5" dirty="0">
                <a:latin typeface="Corbel"/>
                <a:cs typeface="Corbel"/>
              </a:rPr>
              <a:t>for </a:t>
            </a:r>
            <a:r>
              <a:rPr sz="1800" b="1" dirty="0">
                <a:latin typeface="Corbel"/>
                <a:cs typeface="Corbel"/>
              </a:rPr>
              <a:t>15 </a:t>
            </a:r>
            <a:r>
              <a:rPr sz="1800" b="1" spc="-5" dirty="0">
                <a:latin typeface="Corbel"/>
                <a:cs typeface="Corbel"/>
              </a:rPr>
              <a:t>minutes </a:t>
            </a:r>
            <a:r>
              <a:rPr sz="1800" b="1" dirty="0">
                <a:latin typeface="Corbel"/>
                <a:cs typeface="Corbel"/>
              </a:rPr>
              <a:t>at </a:t>
            </a:r>
            <a:r>
              <a:rPr sz="1800" b="1" spc="-5" dirty="0">
                <a:latin typeface="Corbel"/>
                <a:cs typeface="Corbel"/>
              </a:rPr>
              <a:t>room</a:t>
            </a:r>
            <a:endParaRPr sz="1800">
              <a:latin typeface="Corbel"/>
              <a:cs typeface="Corbel"/>
            </a:endParaRPr>
          </a:p>
          <a:p>
            <a:pPr marL="43497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orbel"/>
                <a:cs typeface="Corbel"/>
              </a:rPr>
              <a:t>temperature</a:t>
            </a:r>
            <a:endParaRPr sz="1800">
              <a:latin typeface="Corbel"/>
              <a:cs typeface="Corbel"/>
            </a:endParaRPr>
          </a:p>
          <a:p>
            <a:pPr marL="434975" indent="-342900">
              <a:lnSpc>
                <a:spcPct val="100000"/>
              </a:lnSpc>
              <a:buAutoNum type="arabicPeriod" startAt="2"/>
              <a:tabLst>
                <a:tab pos="434975" algn="l"/>
                <a:tab pos="435609" algn="l"/>
              </a:tabLst>
            </a:pPr>
            <a:r>
              <a:rPr sz="1800" b="1" spc="-5" dirty="0">
                <a:latin typeface="Corbel"/>
                <a:cs typeface="Corbel"/>
              </a:rPr>
              <a:t>Measure absorbance </a:t>
            </a:r>
            <a:r>
              <a:rPr sz="1800" b="1" dirty="0">
                <a:latin typeface="Corbel"/>
                <a:cs typeface="Corbel"/>
              </a:rPr>
              <a:t>at </a:t>
            </a:r>
            <a:r>
              <a:rPr sz="1800" b="1" spc="-5" dirty="0">
                <a:latin typeface="Corbel"/>
                <a:cs typeface="Corbel"/>
              </a:rPr>
              <a:t>546</a:t>
            </a:r>
            <a:r>
              <a:rPr sz="1800" b="1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nm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5789167" y="5848565"/>
            <a:ext cx="25636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Corbel"/>
                <a:cs typeface="Corbel"/>
              </a:rPr>
              <a:t>Absorbance</a:t>
            </a:r>
            <a:r>
              <a:rPr sz="1800" b="1" dirty="0">
                <a:latin typeface="Corbel"/>
                <a:cs typeface="Corbel"/>
              </a:rPr>
              <a:t> of</a:t>
            </a:r>
            <a:r>
              <a:rPr sz="1800" b="1" spc="-6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standard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5589397" y="5764987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606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 txBox="1"/>
          <p:nvPr/>
        </p:nvSpPr>
        <p:spPr>
          <a:xfrm>
            <a:off x="8467724" y="555569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X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8751949" y="5548845"/>
            <a:ext cx="25774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Conc</a:t>
            </a:r>
            <a:r>
              <a:rPr lang="en-US" sz="1800" b="1" spc="-5" dirty="0">
                <a:latin typeface="Corbel"/>
                <a:cs typeface="Corbel"/>
              </a:rPr>
              <a:t>.</a:t>
            </a:r>
            <a:r>
              <a:rPr sz="1800" b="1" spc="-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of </a:t>
            </a:r>
            <a:r>
              <a:rPr sz="1800" b="1" spc="-5" dirty="0">
                <a:latin typeface="Corbel"/>
                <a:cs typeface="Corbel"/>
              </a:rPr>
              <a:t>standard </a:t>
            </a:r>
            <a:r>
              <a:rPr sz="1800" b="1" dirty="0">
                <a:latin typeface="Corbel"/>
                <a:cs typeface="Corbel"/>
              </a:rPr>
              <a:t>(</a:t>
            </a:r>
            <a:r>
              <a:rPr sz="1800" b="1" dirty="0">
                <a:solidFill>
                  <a:srgbClr val="FF0000"/>
                </a:solidFill>
                <a:latin typeface="Corbel"/>
                <a:cs typeface="Corbel"/>
              </a:rPr>
              <a:t>60</a:t>
            </a:r>
            <a:r>
              <a:rPr sz="1800" b="1" spc="-6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g/L)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7132321" y="4161738"/>
            <a:ext cx="3815714" cy="612203"/>
          </a:xfrm>
          <a:custGeom>
            <a:avLst/>
            <a:gdLst/>
            <a:ahLst/>
            <a:cxnLst/>
            <a:rect l="l" t="t" r="r" b="b"/>
            <a:pathLst>
              <a:path w="3597275" h="408939">
                <a:moveTo>
                  <a:pt x="85344" y="308991"/>
                </a:moveTo>
                <a:lnTo>
                  <a:pt x="83057" y="310388"/>
                </a:lnTo>
                <a:lnTo>
                  <a:pt x="0" y="359156"/>
                </a:lnTo>
                <a:lnTo>
                  <a:pt x="83311" y="407543"/>
                </a:lnTo>
                <a:lnTo>
                  <a:pt x="85598" y="408813"/>
                </a:lnTo>
                <a:lnTo>
                  <a:pt x="88519" y="408050"/>
                </a:lnTo>
                <a:lnTo>
                  <a:pt x="89915" y="405765"/>
                </a:lnTo>
                <a:lnTo>
                  <a:pt x="91185" y="403479"/>
                </a:lnTo>
                <a:lnTo>
                  <a:pt x="90424" y="400558"/>
                </a:lnTo>
                <a:lnTo>
                  <a:pt x="88137" y="399288"/>
                </a:lnTo>
                <a:lnTo>
                  <a:pt x="27164" y="363981"/>
                </a:lnTo>
                <a:lnTo>
                  <a:pt x="9398" y="363981"/>
                </a:lnTo>
                <a:lnTo>
                  <a:pt x="9398" y="354456"/>
                </a:lnTo>
                <a:lnTo>
                  <a:pt x="26826" y="354396"/>
                </a:lnTo>
                <a:lnTo>
                  <a:pt x="87883" y="318516"/>
                </a:lnTo>
                <a:lnTo>
                  <a:pt x="90170" y="317246"/>
                </a:lnTo>
                <a:lnTo>
                  <a:pt x="90931" y="314325"/>
                </a:lnTo>
                <a:lnTo>
                  <a:pt x="89534" y="312039"/>
                </a:lnTo>
                <a:lnTo>
                  <a:pt x="88264" y="309753"/>
                </a:lnTo>
                <a:lnTo>
                  <a:pt x="85344" y="308991"/>
                </a:lnTo>
                <a:close/>
              </a:path>
              <a:path w="3597275" h="408939">
                <a:moveTo>
                  <a:pt x="26826" y="354396"/>
                </a:moveTo>
                <a:lnTo>
                  <a:pt x="9398" y="354456"/>
                </a:lnTo>
                <a:lnTo>
                  <a:pt x="9398" y="363981"/>
                </a:lnTo>
                <a:lnTo>
                  <a:pt x="27057" y="363920"/>
                </a:lnTo>
                <a:lnTo>
                  <a:pt x="25848" y="363220"/>
                </a:lnTo>
                <a:lnTo>
                  <a:pt x="11810" y="363220"/>
                </a:lnTo>
                <a:lnTo>
                  <a:pt x="11810" y="355092"/>
                </a:lnTo>
                <a:lnTo>
                  <a:pt x="25642" y="355092"/>
                </a:lnTo>
                <a:lnTo>
                  <a:pt x="26826" y="354396"/>
                </a:lnTo>
                <a:close/>
              </a:path>
              <a:path w="3597275" h="408939">
                <a:moveTo>
                  <a:pt x="27057" y="363920"/>
                </a:moveTo>
                <a:lnTo>
                  <a:pt x="9398" y="363981"/>
                </a:lnTo>
                <a:lnTo>
                  <a:pt x="27164" y="363981"/>
                </a:lnTo>
                <a:close/>
              </a:path>
              <a:path w="3597275" h="408939">
                <a:moveTo>
                  <a:pt x="3593638" y="190119"/>
                </a:moveTo>
                <a:lnTo>
                  <a:pt x="3578605" y="190119"/>
                </a:lnTo>
                <a:lnTo>
                  <a:pt x="3569715" y="194183"/>
                </a:lnTo>
                <a:lnTo>
                  <a:pt x="3558539" y="198247"/>
                </a:lnTo>
                <a:lnTo>
                  <a:pt x="3510533" y="210312"/>
                </a:lnTo>
                <a:lnTo>
                  <a:pt x="3466719" y="218440"/>
                </a:lnTo>
                <a:lnTo>
                  <a:pt x="3384296" y="230505"/>
                </a:lnTo>
                <a:lnTo>
                  <a:pt x="3282950" y="242316"/>
                </a:lnTo>
                <a:lnTo>
                  <a:pt x="3163951" y="253873"/>
                </a:lnTo>
                <a:lnTo>
                  <a:pt x="2928874" y="272288"/>
                </a:lnTo>
                <a:lnTo>
                  <a:pt x="2592958" y="292735"/>
                </a:lnTo>
                <a:lnTo>
                  <a:pt x="1925701" y="321818"/>
                </a:lnTo>
                <a:lnTo>
                  <a:pt x="1159763" y="342646"/>
                </a:lnTo>
                <a:lnTo>
                  <a:pt x="26826" y="354396"/>
                </a:lnTo>
                <a:lnTo>
                  <a:pt x="18777" y="359126"/>
                </a:lnTo>
                <a:lnTo>
                  <a:pt x="1160018" y="352171"/>
                </a:lnTo>
                <a:lnTo>
                  <a:pt x="2068829" y="326009"/>
                </a:lnTo>
                <a:lnTo>
                  <a:pt x="2593466" y="302260"/>
                </a:lnTo>
                <a:lnTo>
                  <a:pt x="2980054" y="278130"/>
                </a:lnTo>
                <a:lnTo>
                  <a:pt x="3164839" y="263398"/>
                </a:lnTo>
                <a:lnTo>
                  <a:pt x="3284093" y="251841"/>
                </a:lnTo>
                <a:lnTo>
                  <a:pt x="3385565" y="239903"/>
                </a:lnTo>
                <a:lnTo>
                  <a:pt x="3442970" y="231902"/>
                </a:lnTo>
                <a:lnTo>
                  <a:pt x="3491610" y="223774"/>
                </a:lnTo>
                <a:lnTo>
                  <a:pt x="3531234" y="215519"/>
                </a:lnTo>
                <a:lnTo>
                  <a:pt x="3573653" y="202819"/>
                </a:lnTo>
                <a:lnTo>
                  <a:pt x="3583178" y="198374"/>
                </a:lnTo>
                <a:lnTo>
                  <a:pt x="3589654" y="194183"/>
                </a:lnTo>
                <a:lnTo>
                  <a:pt x="3589908" y="194056"/>
                </a:lnTo>
                <a:lnTo>
                  <a:pt x="3590416" y="193548"/>
                </a:lnTo>
                <a:lnTo>
                  <a:pt x="3593638" y="190119"/>
                </a:lnTo>
                <a:close/>
              </a:path>
              <a:path w="3597275" h="408939">
                <a:moveTo>
                  <a:pt x="11810" y="355092"/>
                </a:moveTo>
                <a:lnTo>
                  <a:pt x="11810" y="363220"/>
                </a:lnTo>
                <a:lnTo>
                  <a:pt x="18777" y="359126"/>
                </a:lnTo>
                <a:lnTo>
                  <a:pt x="11810" y="355092"/>
                </a:lnTo>
                <a:close/>
              </a:path>
              <a:path w="3597275" h="408939">
                <a:moveTo>
                  <a:pt x="18777" y="359126"/>
                </a:moveTo>
                <a:lnTo>
                  <a:pt x="11810" y="363220"/>
                </a:lnTo>
                <a:lnTo>
                  <a:pt x="25848" y="363220"/>
                </a:lnTo>
                <a:lnTo>
                  <a:pt x="18777" y="359126"/>
                </a:lnTo>
                <a:close/>
              </a:path>
              <a:path w="3597275" h="408939">
                <a:moveTo>
                  <a:pt x="25642" y="355092"/>
                </a:moveTo>
                <a:lnTo>
                  <a:pt x="11810" y="355092"/>
                </a:lnTo>
                <a:lnTo>
                  <a:pt x="18777" y="359126"/>
                </a:lnTo>
                <a:lnTo>
                  <a:pt x="25642" y="355092"/>
                </a:lnTo>
                <a:close/>
              </a:path>
              <a:path w="3597275" h="408939">
                <a:moveTo>
                  <a:pt x="3584254" y="186225"/>
                </a:moveTo>
                <a:lnTo>
                  <a:pt x="3577971" y="190373"/>
                </a:lnTo>
                <a:lnTo>
                  <a:pt x="3578605" y="190119"/>
                </a:lnTo>
                <a:lnTo>
                  <a:pt x="3593638" y="190119"/>
                </a:lnTo>
                <a:lnTo>
                  <a:pt x="3594354" y="189356"/>
                </a:lnTo>
                <a:lnTo>
                  <a:pt x="3594861" y="188849"/>
                </a:lnTo>
                <a:lnTo>
                  <a:pt x="3595243" y="188214"/>
                </a:lnTo>
                <a:lnTo>
                  <a:pt x="3595370" y="187579"/>
                </a:lnTo>
                <a:lnTo>
                  <a:pt x="3595581" y="186944"/>
                </a:lnTo>
                <a:lnTo>
                  <a:pt x="3583558" y="186944"/>
                </a:lnTo>
                <a:lnTo>
                  <a:pt x="3584254" y="186225"/>
                </a:lnTo>
                <a:close/>
              </a:path>
              <a:path w="3597275" h="408939">
                <a:moveTo>
                  <a:pt x="3584321" y="186181"/>
                </a:moveTo>
                <a:lnTo>
                  <a:pt x="3583558" y="186944"/>
                </a:lnTo>
                <a:lnTo>
                  <a:pt x="3584321" y="186181"/>
                </a:lnTo>
                <a:close/>
              </a:path>
              <a:path w="3597275" h="408939">
                <a:moveTo>
                  <a:pt x="3595835" y="186181"/>
                </a:moveTo>
                <a:lnTo>
                  <a:pt x="3584321" y="186181"/>
                </a:lnTo>
                <a:lnTo>
                  <a:pt x="3583558" y="186944"/>
                </a:lnTo>
                <a:lnTo>
                  <a:pt x="3595581" y="186944"/>
                </a:lnTo>
                <a:lnTo>
                  <a:pt x="3595835" y="186181"/>
                </a:lnTo>
                <a:close/>
              </a:path>
              <a:path w="3597275" h="408939">
                <a:moveTo>
                  <a:pt x="3586656" y="183746"/>
                </a:moveTo>
                <a:lnTo>
                  <a:pt x="3584254" y="186225"/>
                </a:lnTo>
                <a:lnTo>
                  <a:pt x="3595835" y="186181"/>
                </a:lnTo>
                <a:lnTo>
                  <a:pt x="3596343" y="184658"/>
                </a:lnTo>
                <a:lnTo>
                  <a:pt x="3586353" y="184658"/>
                </a:lnTo>
                <a:lnTo>
                  <a:pt x="3586656" y="183746"/>
                </a:lnTo>
                <a:close/>
              </a:path>
              <a:path w="3597275" h="408939">
                <a:moveTo>
                  <a:pt x="3587496" y="182880"/>
                </a:moveTo>
                <a:lnTo>
                  <a:pt x="3586656" y="183746"/>
                </a:lnTo>
                <a:lnTo>
                  <a:pt x="3586353" y="184658"/>
                </a:lnTo>
                <a:lnTo>
                  <a:pt x="3587496" y="182880"/>
                </a:lnTo>
                <a:close/>
              </a:path>
              <a:path w="3597275" h="408939">
                <a:moveTo>
                  <a:pt x="3596893" y="182880"/>
                </a:moveTo>
                <a:lnTo>
                  <a:pt x="3587496" y="182880"/>
                </a:lnTo>
                <a:lnTo>
                  <a:pt x="3586353" y="184658"/>
                </a:lnTo>
                <a:lnTo>
                  <a:pt x="3596343" y="184658"/>
                </a:lnTo>
                <a:lnTo>
                  <a:pt x="3596766" y="183387"/>
                </a:lnTo>
                <a:lnTo>
                  <a:pt x="3596893" y="182880"/>
                </a:lnTo>
                <a:close/>
              </a:path>
              <a:path w="3597275" h="408939">
                <a:moveTo>
                  <a:pt x="3596978" y="180467"/>
                </a:moveTo>
                <a:lnTo>
                  <a:pt x="3587750" y="180467"/>
                </a:lnTo>
                <a:lnTo>
                  <a:pt x="3587496" y="181991"/>
                </a:lnTo>
                <a:lnTo>
                  <a:pt x="3587241" y="181991"/>
                </a:lnTo>
                <a:lnTo>
                  <a:pt x="3586656" y="183746"/>
                </a:lnTo>
                <a:lnTo>
                  <a:pt x="3587496" y="182880"/>
                </a:lnTo>
                <a:lnTo>
                  <a:pt x="3596893" y="182880"/>
                </a:lnTo>
                <a:lnTo>
                  <a:pt x="3597012" y="181991"/>
                </a:lnTo>
                <a:lnTo>
                  <a:pt x="3587496" y="181991"/>
                </a:lnTo>
                <a:lnTo>
                  <a:pt x="3587479" y="181278"/>
                </a:lnTo>
                <a:lnTo>
                  <a:pt x="3596996" y="181278"/>
                </a:lnTo>
                <a:lnTo>
                  <a:pt x="3596978" y="180467"/>
                </a:lnTo>
                <a:close/>
              </a:path>
              <a:path w="3597275" h="408939">
                <a:moveTo>
                  <a:pt x="3587750" y="180467"/>
                </a:moveTo>
                <a:lnTo>
                  <a:pt x="3587479" y="181278"/>
                </a:lnTo>
                <a:lnTo>
                  <a:pt x="3587496" y="181991"/>
                </a:lnTo>
                <a:lnTo>
                  <a:pt x="3587750" y="180467"/>
                </a:lnTo>
                <a:close/>
              </a:path>
              <a:path w="3597275" h="408939">
                <a:moveTo>
                  <a:pt x="3541576" y="16697"/>
                </a:moveTo>
                <a:lnTo>
                  <a:pt x="3562730" y="50165"/>
                </a:lnTo>
                <a:lnTo>
                  <a:pt x="3575557" y="88137"/>
                </a:lnTo>
                <a:lnTo>
                  <a:pt x="3584321" y="133350"/>
                </a:lnTo>
                <a:lnTo>
                  <a:pt x="3587479" y="181278"/>
                </a:lnTo>
                <a:lnTo>
                  <a:pt x="3587750" y="180467"/>
                </a:lnTo>
                <a:lnTo>
                  <a:pt x="3596978" y="180467"/>
                </a:lnTo>
                <a:lnTo>
                  <a:pt x="3596639" y="165100"/>
                </a:lnTo>
                <a:lnTo>
                  <a:pt x="3591305" y="115824"/>
                </a:lnTo>
                <a:lnTo>
                  <a:pt x="3580764" y="71374"/>
                </a:lnTo>
                <a:lnTo>
                  <a:pt x="3566032" y="34925"/>
                </a:lnTo>
                <a:lnTo>
                  <a:pt x="3554747" y="17145"/>
                </a:lnTo>
                <a:lnTo>
                  <a:pt x="3542156" y="17145"/>
                </a:lnTo>
                <a:lnTo>
                  <a:pt x="3541576" y="16697"/>
                </a:lnTo>
                <a:close/>
              </a:path>
              <a:path w="3597275" h="408939">
                <a:moveTo>
                  <a:pt x="3554361" y="16637"/>
                </a:moveTo>
                <a:lnTo>
                  <a:pt x="3541522" y="16637"/>
                </a:lnTo>
                <a:lnTo>
                  <a:pt x="3542156" y="17145"/>
                </a:lnTo>
                <a:lnTo>
                  <a:pt x="3554747" y="17145"/>
                </a:lnTo>
                <a:lnTo>
                  <a:pt x="3554476" y="16764"/>
                </a:lnTo>
                <a:lnTo>
                  <a:pt x="3554361" y="16637"/>
                </a:lnTo>
                <a:close/>
              </a:path>
              <a:path w="3597275" h="408939">
                <a:moveTo>
                  <a:pt x="3536342" y="12662"/>
                </a:moveTo>
                <a:lnTo>
                  <a:pt x="3541576" y="16697"/>
                </a:lnTo>
                <a:lnTo>
                  <a:pt x="3554361" y="16637"/>
                </a:lnTo>
                <a:lnTo>
                  <a:pt x="3551039" y="12954"/>
                </a:lnTo>
                <a:lnTo>
                  <a:pt x="3536950" y="12954"/>
                </a:lnTo>
                <a:lnTo>
                  <a:pt x="3536342" y="12662"/>
                </a:lnTo>
                <a:close/>
              </a:path>
              <a:path w="3597275" h="408939">
                <a:moveTo>
                  <a:pt x="3536060" y="12446"/>
                </a:moveTo>
                <a:lnTo>
                  <a:pt x="3536342" y="12662"/>
                </a:lnTo>
                <a:lnTo>
                  <a:pt x="3536950" y="12954"/>
                </a:lnTo>
                <a:lnTo>
                  <a:pt x="3536060" y="12446"/>
                </a:lnTo>
                <a:close/>
              </a:path>
              <a:path w="3597275" h="408939">
                <a:moveTo>
                  <a:pt x="3550581" y="12446"/>
                </a:moveTo>
                <a:lnTo>
                  <a:pt x="3536060" y="12446"/>
                </a:lnTo>
                <a:lnTo>
                  <a:pt x="3536950" y="12954"/>
                </a:lnTo>
                <a:lnTo>
                  <a:pt x="3551039" y="12954"/>
                </a:lnTo>
                <a:lnTo>
                  <a:pt x="3550581" y="12446"/>
                </a:lnTo>
                <a:close/>
              </a:path>
              <a:path w="3597275" h="408939">
                <a:moveTo>
                  <a:pt x="3531395" y="10292"/>
                </a:moveTo>
                <a:lnTo>
                  <a:pt x="3536342" y="12662"/>
                </a:lnTo>
                <a:lnTo>
                  <a:pt x="3536060" y="12446"/>
                </a:lnTo>
                <a:lnTo>
                  <a:pt x="3550581" y="12446"/>
                </a:lnTo>
                <a:lnTo>
                  <a:pt x="3548748" y="10414"/>
                </a:lnTo>
                <a:lnTo>
                  <a:pt x="3532124" y="10414"/>
                </a:lnTo>
                <a:lnTo>
                  <a:pt x="3531395" y="10292"/>
                </a:lnTo>
                <a:close/>
              </a:path>
              <a:path w="3597275" h="408939">
                <a:moveTo>
                  <a:pt x="3530854" y="10033"/>
                </a:moveTo>
                <a:lnTo>
                  <a:pt x="3531395" y="10292"/>
                </a:lnTo>
                <a:lnTo>
                  <a:pt x="3532124" y="10414"/>
                </a:lnTo>
                <a:lnTo>
                  <a:pt x="3530854" y="10033"/>
                </a:lnTo>
                <a:close/>
              </a:path>
              <a:path w="3597275" h="408939">
                <a:moveTo>
                  <a:pt x="3548506" y="10033"/>
                </a:moveTo>
                <a:lnTo>
                  <a:pt x="3530854" y="10033"/>
                </a:lnTo>
                <a:lnTo>
                  <a:pt x="3532124" y="10414"/>
                </a:lnTo>
                <a:lnTo>
                  <a:pt x="3548748" y="10414"/>
                </a:lnTo>
                <a:lnTo>
                  <a:pt x="3548633" y="10287"/>
                </a:lnTo>
                <a:lnTo>
                  <a:pt x="3548506" y="10033"/>
                </a:lnTo>
                <a:close/>
              </a:path>
              <a:path w="3597275" h="408939">
                <a:moveTo>
                  <a:pt x="3527679" y="0"/>
                </a:moveTo>
                <a:lnTo>
                  <a:pt x="3526028" y="9398"/>
                </a:lnTo>
                <a:lnTo>
                  <a:pt x="3531395" y="10292"/>
                </a:lnTo>
                <a:lnTo>
                  <a:pt x="3530854" y="10033"/>
                </a:lnTo>
                <a:lnTo>
                  <a:pt x="3548506" y="10033"/>
                </a:lnTo>
                <a:lnTo>
                  <a:pt x="3548253" y="9906"/>
                </a:lnTo>
                <a:lnTo>
                  <a:pt x="3547999" y="9652"/>
                </a:lnTo>
                <a:lnTo>
                  <a:pt x="3542029" y="4953"/>
                </a:lnTo>
                <a:lnTo>
                  <a:pt x="3541776" y="4699"/>
                </a:lnTo>
                <a:lnTo>
                  <a:pt x="3541522" y="4572"/>
                </a:lnTo>
                <a:lnTo>
                  <a:pt x="3541140" y="4318"/>
                </a:lnTo>
                <a:lnTo>
                  <a:pt x="3535045" y="1397"/>
                </a:lnTo>
                <a:lnTo>
                  <a:pt x="3534282" y="1143"/>
                </a:lnTo>
                <a:lnTo>
                  <a:pt x="3533775" y="1016"/>
                </a:lnTo>
                <a:lnTo>
                  <a:pt x="3527679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6193662" y="1199209"/>
            <a:ext cx="5598795" cy="1492885"/>
          </a:xfrm>
          <a:custGeom>
            <a:avLst/>
            <a:gdLst/>
            <a:ahLst/>
            <a:cxnLst/>
            <a:rect l="l" t="t" r="r" b="b"/>
            <a:pathLst>
              <a:path w="5598795" h="1492885">
                <a:moveTo>
                  <a:pt x="5349494" y="0"/>
                </a:moveTo>
                <a:lnTo>
                  <a:pt x="248792" y="0"/>
                </a:lnTo>
                <a:lnTo>
                  <a:pt x="204069" y="4008"/>
                </a:lnTo>
                <a:lnTo>
                  <a:pt x="161977" y="15564"/>
                </a:lnTo>
                <a:lnTo>
                  <a:pt x="123218" y="33965"/>
                </a:lnTo>
                <a:lnTo>
                  <a:pt x="88494" y="58509"/>
                </a:lnTo>
                <a:lnTo>
                  <a:pt x="58509" y="88494"/>
                </a:lnTo>
                <a:lnTo>
                  <a:pt x="33965" y="123218"/>
                </a:lnTo>
                <a:lnTo>
                  <a:pt x="15564" y="161977"/>
                </a:lnTo>
                <a:lnTo>
                  <a:pt x="4008" y="204069"/>
                </a:lnTo>
                <a:lnTo>
                  <a:pt x="0" y="248792"/>
                </a:lnTo>
                <a:lnTo>
                  <a:pt x="0" y="1244091"/>
                </a:lnTo>
                <a:lnTo>
                  <a:pt x="4008" y="1288815"/>
                </a:lnTo>
                <a:lnTo>
                  <a:pt x="15564" y="1330907"/>
                </a:lnTo>
                <a:lnTo>
                  <a:pt x="33965" y="1369666"/>
                </a:lnTo>
                <a:lnTo>
                  <a:pt x="58509" y="1404390"/>
                </a:lnTo>
                <a:lnTo>
                  <a:pt x="88494" y="1434375"/>
                </a:lnTo>
                <a:lnTo>
                  <a:pt x="123218" y="1458919"/>
                </a:lnTo>
                <a:lnTo>
                  <a:pt x="161977" y="1477320"/>
                </a:lnTo>
                <a:lnTo>
                  <a:pt x="204069" y="1488876"/>
                </a:lnTo>
                <a:lnTo>
                  <a:pt x="248792" y="1492885"/>
                </a:lnTo>
                <a:lnTo>
                  <a:pt x="5349494" y="1492885"/>
                </a:lnTo>
                <a:lnTo>
                  <a:pt x="5394221" y="1488876"/>
                </a:lnTo>
                <a:lnTo>
                  <a:pt x="5436325" y="1477320"/>
                </a:lnTo>
                <a:lnTo>
                  <a:pt x="5475101" y="1458919"/>
                </a:lnTo>
                <a:lnTo>
                  <a:pt x="5509845" y="1434375"/>
                </a:lnTo>
                <a:lnTo>
                  <a:pt x="5539851" y="1404390"/>
                </a:lnTo>
                <a:lnTo>
                  <a:pt x="5564415" y="1369666"/>
                </a:lnTo>
                <a:lnTo>
                  <a:pt x="5582833" y="1330907"/>
                </a:lnTo>
                <a:lnTo>
                  <a:pt x="5594401" y="1288815"/>
                </a:lnTo>
                <a:lnTo>
                  <a:pt x="5598413" y="1244091"/>
                </a:lnTo>
                <a:lnTo>
                  <a:pt x="5598413" y="248792"/>
                </a:lnTo>
                <a:lnTo>
                  <a:pt x="5594401" y="204069"/>
                </a:lnTo>
                <a:lnTo>
                  <a:pt x="5582833" y="161977"/>
                </a:lnTo>
                <a:lnTo>
                  <a:pt x="5564415" y="123218"/>
                </a:lnTo>
                <a:lnTo>
                  <a:pt x="5539851" y="88494"/>
                </a:lnTo>
                <a:lnTo>
                  <a:pt x="5509845" y="58509"/>
                </a:lnTo>
                <a:lnTo>
                  <a:pt x="5475101" y="33965"/>
                </a:lnTo>
                <a:lnTo>
                  <a:pt x="5436325" y="15564"/>
                </a:lnTo>
                <a:lnTo>
                  <a:pt x="5394221" y="4008"/>
                </a:lnTo>
                <a:lnTo>
                  <a:pt x="5349494" y="0"/>
                </a:lnTo>
                <a:close/>
              </a:path>
            </a:pathLst>
          </a:custGeom>
          <a:solidFill>
            <a:srgbClr val="FBD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/>
          <p:nvPr/>
        </p:nvSpPr>
        <p:spPr>
          <a:xfrm>
            <a:off x="6193662" y="1199209"/>
            <a:ext cx="5598795" cy="1492885"/>
          </a:xfrm>
          <a:custGeom>
            <a:avLst/>
            <a:gdLst/>
            <a:ahLst/>
            <a:cxnLst/>
            <a:rect l="l" t="t" r="r" b="b"/>
            <a:pathLst>
              <a:path w="5598795" h="1492885">
                <a:moveTo>
                  <a:pt x="0" y="248792"/>
                </a:moveTo>
                <a:lnTo>
                  <a:pt x="4008" y="204069"/>
                </a:lnTo>
                <a:lnTo>
                  <a:pt x="15564" y="161977"/>
                </a:lnTo>
                <a:lnTo>
                  <a:pt x="33965" y="123218"/>
                </a:lnTo>
                <a:lnTo>
                  <a:pt x="58509" y="88494"/>
                </a:lnTo>
                <a:lnTo>
                  <a:pt x="88494" y="58509"/>
                </a:lnTo>
                <a:lnTo>
                  <a:pt x="123218" y="33965"/>
                </a:lnTo>
                <a:lnTo>
                  <a:pt x="161977" y="15564"/>
                </a:lnTo>
                <a:lnTo>
                  <a:pt x="204069" y="4008"/>
                </a:lnTo>
                <a:lnTo>
                  <a:pt x="248792" y="0"/>
                </a:lnTo>
                <a:lnTo>
                  <a:pt x="5349494" y="0"/>
                </a:lnTo>
                <a:lnTo>
                  <a:pt x="5394221" y="4008"/>
                </a:lnTo>
                <a:lnTo>
                  <a:pt x="5436325" y="15564"/>
                </a:lnTo>
                <a:lnTo>
                  <a:pt x="5475101" y="33965"/>
                </a:lnTo>
                <a:lnTo>
                  <a:pt x="5509845" y="58509"/>
                </a:lnTo>
                <a:lnTo>
                  <a:pt x="5539851" y="88494"/>
                </a:lnTo>
                <a:lnTo>
                  <a:pt x="5564415" y="123218"/>
                </a:lnTo>
                <a:lnTo>
                  <a:pt x="5582833" y="161977"/>
                </a:lnTo>
                <a:lnTo>
                  <a:pt x="5594401" y="204069"/>
                </a:lnTo>
                <a:lnTo>
                  <a:pt x="5598413" y="248792"/>
                </a:lnTo>
                <a:lnTo>
                  <a:pt x="5598413" y="1244091"/>
                </a:lnTo>
                <a:lnTo>
                  <a:pt x="5594401" y="1288815"/>
                </a:lnTo>
                <a:lnTo>
                  <a:pt x="5582833" y="1330907"/>
                </a:lnTo>
                <a:lnTo>
                  <a:pt x="5564415" y="1369666"/>
                </a:lnTo>
                <a:lnTo>
                  <a:pt x="5539851" y="1404390"/>
                </a:lnTo>
                <a:lnTo>
                  <a:pt x="5509845" y="1434375"/>
                </a:lnTo>
                <a:lnTo>
                  <a:pt x="5475101" y="1458919"/>
                </a:lnTo>
                <a:lnTo>
                  <a:pt x="5436325" y="1477320"/>
                </a:lnTo>
                <a:lnTo>
                  <a:pt x="5394221" y="1488876"/>
                </a:lnTo>
                <a:lnTo>
                  <a:pt x="5349494" y="1492885"/>
                </a:lnTo>
                <a:lnTo>
                  <a:pt x="248792" y="1492885"/>
                </a:lnTo>
                <a:lnTo>
                  <a:pt x="204069" y="1488876"/>
                </a:lnTo>
                <a:lnTo>
                  <a:pt x="161977" y="1477320"/>
                </a:lnTo>
                <a:lnTo>
                  <a:pt x="123218" y="1458919"/>
                </a:lnTo>
                <a:lnTo>
                  <a:pt x="88494" y="1434375"/>
                </a:lnTo>
                <a:lnTo>
                  <a:pt x="58509" y="1404390"/>
                </a:lnTo>
                <a:lnTo>
                  <a:pt x="33965" y="1369666"/>
                </a:lnTo>
                <a:lnTo>
                  <a:pt x="15564" y="1330907"/>
                </a:lnTo>
                <a:lnTo>
                  <a:pt x="4008" y="1288815"/>
                </a:lnTo>
                <a:lnTo>
                  <a:pt x="0" y="1244091"/>
                </a:lnTo>
                <a:lnTo>
                  <a:pt x="0" y="248792"/>
                </a:lnTo>
                <a:close/>
              </a:path>
            </a:pathLst>
          </a:custGeom>
          <a:ln w="9525">
            <a:solidFill>
              <a:srgbClr val="F9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/>
          <p:cNvSpPr txBox="1"/>
          <p:nvPr/>
        </p:nvSpPr>
        <p:spPr>
          <a:xfrm>
            <a:off x="6193662" y="1321763"/>
            <a:ext cx="5598795" cy="124777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84709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Normal </a:t>
            </a:r>
            <a:r>
              <a:rPr sz="2800" spc="-10" dirty="0">
                <a:latin typeface="Comic Sans MS"/>
                <a:cs typeface="Comic Sans MS"/>
              </a:rPr>
              <a:t>Range</a:t>
            </a:r>
            <a:endParaRPr sz="2800" dirty="0">
              <a:latin typeface="Comic Sans MS"/>
              <a:cs typeface="Comic Sans MS"/>
            </a:endParaRPr>
          </a:p>
          <a:p>
            <a:pPr marL="12700" algn="ctr">
              <a:lnSpc>
                <a:spcPct val="100000"/>
              </a:lnSpc>
              <a:spcBef>
                <a:spcPts val="1460"/>
              </a:spcBef>
            </a:pPr>
            <a:r>
              <a:rPr sz="2000" b="1" spc="-5" dirty="0">
                <a:latin typeface="Corbel"/>
                <a:cs typeface="Corbel"/>
              </a:rPr>
              <a:t>Normal </a:t>
            </a:r>
            <a:r>
              <a:rPr sz="2000" b="1" dirty="0">
                <a:latin typeface="Corbel"/>
                <a:cs typeface="Corbel"/>
              </a:rPr>
              <a:t>reference </a:t>
            </a:r>
            <a:r>
              <a:rPr sz="2000" b="1" spc="-5" dirty="0">
                <a:latin typeface="Corbel"/>
                <a:cs typeface="Corbel"/>
              </a:rPr>
              <a:t>values for CSF</a:t>
            </a:r>
            <a:r>
              <a:rPr sz="2000" b="1" spc="-13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protein</a:t>
            </a:r>
            <a:r>
              <a:rPr sz="2000" dirty="0">
                <a:latin typeface="Corbel"/>
                <a:cs typeface="Corbel"/>
              </a:rPr>
              <a:t>:</a:t>
            </a:r>
          </a:p>
          <a:p>
            <a:pPr marL="848994" algn="ctr">
              <a:lnSpc>
                <a:spcPct val="100000"/>
              </a:lnSpc>
              <a:tabLst>
                <a:tab pos="2464435" algn="l"/>
              </a:tabLst>
            </a:pPr>
            <a:r>
              <a:rPr sz="2000" dirty="0">
                <a:latin typeface="Corbel"/>
                <a:cs typeface="Corbel"/>
              </a:rPr>
              <a:t>15 - 45 </a:t>
            </a:r>
            <a:r>
              <a:rPr sz="2000" spc="-5" dirty="0">
                <a:latin typeface="Corbel"/>
                <a:cs typeface="Corbel"/>
              </a:rPr>
              <a:t>mg/dL	</a:t>
            </a:r>
            <a:r>
              <a:rPr sz="2000" b="1" dirty="0">
                <a:latin typeface="Corbel"/>
                <a:cs typeface="Corbel"/>
              </a:rPr>
              <a:t>( </a:t>
            </a:r>
            <a:r>
              <a:rPr sz="2000" dirty="0">
                <a:latin typeface="Corbel"/>
                <a:cs typeface="Corbel"/>
              </a:rPr>
              <a:t>0.1 - 0.4 g/L</a:t>
            </a:r>
            <a:r>
              <a:rPr sz="2000" spc="-8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)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1661" y="6400595"/>
            <a:ext cx="633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Important: you must convert from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 to g/L ) , divide on 100 .</a:t>
            </a:r>
            <a:endParaRPr lang="en-US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5571870" y="5409549"/>
            <a:ext cx="29244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Corbel"/>
                <a:cs typeface="Corbel"/>
              </a:rPr>
              <a:t>Absorbance</a:t>
            </a:r>
            <a:r>
              <a:rPr sz="1800" b="1" dirty="0">
                <a:latin typeface="Corbel"/>
                <a:cs typeface="Corbel"/>
              </a:rPr>
              <a:t> of</a:t>
            </a:r>
            <a:r>
              <a:rPr sz="1800" b="1" spc="-60" dirty="0">
                <a:latin typeface="Corbel"/>
                <a:cs typeface="Corbel"/>
              </a:rPr>
              <a:t> </a:t>
            </a:r>
            <a:r>
              <a:rPr lang="en-US" sz="1800" b="1" spc="-5" dirty="0">
                <a:latin typeface="Corbel"/>
                <a:cs typeface="Corbel"/>
              </a:rPr>
              <a:t>sample ”test”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141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722</Words>
  <Application>Microsoft Office PowerPoint</Application>
  <PresentationFormat>Widescreen</PresentationFormat>
  <Paragraphs>173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맑은 고딕</vt:lpstr>
      <vt:lpstr>ＭＳ Ｐゴシック</vt:lpstr>
      <vt:lpstr>Arabic Typesetting</vt:lpstr>
      <vt:lpstr>Arial</vt:lpstr>
      <vt:lpstr>Calibri</vt:lpstr>
      <vt:lpstr>Calibri Light</vt:lpstr>
      <vt:lpstr>Century Gothic</vt:lpstr>
      <vt:lpstr>Comic Sans MS</vt:lpstr>
      <vt:lpstr>Corbel</vt:lpstr>
      <vt:lpstr>Gill Sans MT</vt:lpstr>
      <vt:lpstr>Impact</vt:lpstr>
      <vt:lpstr>Simplified Arabic</vt:lpstr>
      <vt:lpstr>Symbol</vt:lpstr>
      <vt:lpstr>Tahoma</vt:lpstr>
      <vt:lpstr>Times New Roman</vt:lpstr>
      <vt:lpstr>Wingdings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Atikah kadi</cp:lastModifiedBy>
  <cp:revision>98</cp:revision>
  <dcterms:created xsi:type="dcterms:W3CDTF">2017-07-08T03:49:25Z</dcterms:created>
  <dcterms:modified xsi:type="dcterms:W3CDTF">2017-11-02T15:16:35Z</dcterms:modified>
</cp:coreProperties>
</file>