
<file path=[Content_Types].xml><?xml version="1.0" encoding="utf-8"?>
<Types xmlns="http://schemas.openxmlformats.org/package/2006/content-types">
  <Default Extension="xml" ContentType="application/xml"/>
  <Default Extension="jpg&amp;ehk=TEGG9pbrsjzwjtkJyt86Bw&amp;r=0&amp;pid=OfficeInsert" ContentType="image/jpeg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9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q.faisal.pp@gmail.com" initials="q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BBD4AA"/>
    <a:srgbClr val="FF4FA3"/>
    <a:srgbClr val="FF0000"/>
    <a:srgbClr val="FF00FF"/>
    <a:srgbClr val="FF2F92"/>
    <a:srgbClr val="0401FE"/>
    <a:srgbClr val="0070C0"/>
    <a:srgbClr val="FFC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33" autoAdjust="0"/>
    <p:restoredTop sz="94660"/>
  </p:normalViewPr>
  <p:slideViewPr>
    <p:cSldViewPr snapToGrid="0">
      <p:cViewPr varScale="1">
        <p:scale>
          <a:sx n="93" d="100"/>
          <a:sy n="93" d="100"/>
        </p:scale>
        <p:origin x="1200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microsoft.com/office/2015/10/relationships/revisionInfo" Target="revisionInfo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commentAuthors" Target="commentAuthor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30T08:23:32.204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9114 6311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30T08:23:33.041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0 0</inkml:trace>
  <inkml:trace contextRef="#ctx0" brushRef="#br0" timeOffset="716.576">0 0</inkml:trace>
  <inkml:trace contextRef="#ctx0" brushRef="#br0" timeOffset="864.8168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30T08:23:34.857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7594 6599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30T08:23:35.343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157 0</inkml:trace>
  <inkml:trace contextRef="#ctx0" brushRef="#br0" timeOffset="199.5444">157 0</inkml:trace>
  <inkml:trace contextRef="#ctx0" brushRef="#br0" timeOffset="609.8899">157 0</inkml:trace>
  <inkml:trace contextRef="#ctx0" brushRef="#br0" timeOffset="778.8335">0 0,'14'0,"24"0,5 0</inkml:trace>
  <inkml:trace contextRef="#ctx0" brushRef="#br0" timeOffset="779.8335">197 0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7-10-30T08:23:36.921"/>
    </inkml:context>
    <inkml:brush xml:id="br0">
      <inkml:brushProperty name="width" value="0.06667" units="cm"/>
      <inkml:brushProperty name="height" value="0.06667" units="cm"/>
    </inkml:brush>
  </inkml:definitions>
  <inkml:trace contextRef="#ctx0" brushRef="#br0">11143 5984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17023-BF57-4658-8BBB-9F55391A7B92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684B9-FBC2-45D0-88A4-A4F09ECB4AD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7739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800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3A235-18DE-4845-8ACD-449801954E7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400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978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2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4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70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366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977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356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90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289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513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5F14CE-494F-4312-B841-E9642A666B93}" type="datetimeFigureOut">
              <a:rPr lang="en-GB" smtClean="0"/>
              <a:pPr/>
              <a:t>02/11/2017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F9491E-BD0B-40A4-931C-D51FB1883FF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85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9.png"/><Relationship Id="rId5" Type="http://schemas.openxmlformats.org/officeDocument/2006/relationships/image" Target="../media/image11.sv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20.png"/><Relationship Id="rId8" Type="http://schemas.openxmlformats.org/officeDocument/2006/relationships/image" Target="../media/image18.jpeg"/><Relationship Id="rId9" Type="http://schemas.openxmlformats.org/officeDocument/2006/relationships/image" Target="../media/image19.jpeg"/><Relationship Id="rId10" Type="http://schemas.openxmlformats.org/officeDocument/2006/relationships/image" Target="../media/image22.png"/><Relationship Id="rId11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svg"/><Relationship Id="rId12" Type="http://schemas.openxmlformats.org/officeDocument/2006/relationships/hyperlink" Target="https://goo.gl/forms/EjyUeY3lcODsmHTz2" TargetMode="External"/><Relationship Id="rId13" Type="http://schemas.openxmlformats.org/officeDocument/2006/relationships/image" Target="../media/image27.jpg&amp;ehk=TEGG9pbrsjzwjtkJyt86Bw&amp;r=0&amp;pid=OfficeInsert"/><Relationship Id="rId14" Type="http://schemas.openxmlformats.org/officeDocument/2006/relationships/hyperlink" Target="http://franchisesaysso.blogspot.com/p/choice-suggestions.htm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hyperlink" Target="mailto:HistologyTeam436@gmail.com" TargetMode="External"/><Relationship Id="rId6" Type="http://schemas.openxmlformats.org/officeDocument/2006/relationships/image" Target="../media/image24.png"/><Relationship Id="rId7" Type="http://schemas.openxmlformats.org/officeDocument/2006/relationships/hyperlink" Target="https://twitter.com/Histology436" TargetMode="External"/><Relationship Id="rId8" Type="http://schemas.openxmlformats.org/officeDocument/2006/relationships/image" Target="../media/image25.png"/><Relationship Id="rId9" Type="http://schemas.openxmlformats.org/officeDocument/2006/relationships/hyperlink" Target="https://docs.google.com/presentation/d/1UJDaUDZrQceFOgC2gpyJRuN18XnlFSG4jwxzybwwNIA/edit?usp=sharing" TargetMode="External"/><Relationship Id="rId10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svg"/><Relationship Id="rId5" Type="http://schemas.openxmlformats.org/officeDocument/2006/relationships/image" Target="../media/image9.png"/><Relationship Id="rId6" Type="http://schemas.openxmlformats.org/officeDocument/2006/relationships/image" Target="../media/image11.svg"/><Relationship Id="rId7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customXml" Target="../ink/ink2.xml"/><Relationship Id="rId5" Type="http://schemas.openxmlformats.org/officeDocument/2006/relationships/image" Target="../media/image16.png"/><Relationship Id="rId6" Type="http://schemas.openxmlformats.org/officeDocument/2006/relationships/customXml" Target="../ink/ink3.xml"/><Relationship Id="rId7" Type="http://schemas.openxmlformats.org/officeDocument/2006/relationships/customXml" Target="../ink/ink4.xml"/><Relationship Id="rId8" Type="http://schemas.openxmlformats.org/officeDocument/2006/relationships/image" Target="../media/image17.png"/><Relationship Id="rId9" Type="http://schemas.openxmlformats.org/officeDocument/2006/relationships/customXml" Target="../ink/ink5.xml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customXml" Target="../ink/ink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9.png"/><Relationship Id="rId5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9.png"/><Relationship Id="rId5" Type="http://schemas.openxmlformats.org/officeDocument/2006/relationships/image" Target="../media/image11.sv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0.png"/><Relationship Id="rId7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achea-02.jpg"/>
          <p:cNvPicPr>
            <a:picLocks noGrp="1" noChangeAspect="1"/>
          </p:cNvPicPr>
          <p:nvPr isPhoto="1"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06563" y="2389246"/>
            <a:ext cx="70557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FF8AD8"/>
                </a:solidFill>
                <a:latin typeface="+mj-lt"/>
              </a:rPr>
              <a:t>Practical Histology</a:t>
            </a:r>
          </a:p>
          <a:p>
            <a:pPr algn="ctr"/>
            <a:r>
              <a:rPr lang="en-US" sz="2800" b="1" dirty="0">
                <a:solidFill>
                  <a:srgbClr val="FF8AD8"/>
                </a:solidFill>
                <a:latin typeface="+mj-lt"/>
              </a:rPr>
              <a:t>Neuropsychiatry Block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t="6425" r="55775" b="66127"/>
          <a:stretch/>
        </p:blipFill>
        <p:spPr>
          <a:xfrm>
            <a:off x="3015861" y="299546"/>
            <a:ext cx="2580897" cy="11022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542" y="86604"/>
            <a:ext cx="2059458" cy="19003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6654327" y="224750"/>
            <a:ext cx="1960179" cy="1762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0939" y="4249459"/>
            <a:ext cx="64220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Contents: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Cervical, thoracic, &amp; lumbar spinal cord.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Ascending &amp; descending tracts.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Unipolar, bipolar, pseudo-unipolar neurons.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59070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851BEB01-8E70-46B0-8DFB-947BB1AD245E}"/>
              </a:ext>
            </a:extLst>
          </p:cNvPr>
          <p:cNvSpPr txBox="1">
            <a:spLocks/>
          </p:cNvSpPr>
          <p:nvPr/>
        </p:nvSpPr>
        <p:spPr>
          <a:xfrm>
            <a:off x="781639" y="0"/>
            <a:ext cx="10515600" cy="73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FF0000"/>
                </a:solidFill>
              </a:rPr>
              <a:t>Multipolar Neuron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38812F-83C8-447E-8150-66D677379276}"/>
              </a:ext>
            </a:extLst>
          </p:cNvPr>
          <p:cNvSpPr txBox="1"/>
          <p:nvPr/>
        </p:nvSpPr>
        <p:spPr>
          <a:xfrm>
            <a:off x="146898" y="1708867"/>
            <a:ext cx="3963187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j-lt"/>
              </a:rPr>
              <a:t>3- Pyriform neuron:</a:t>
            </a:r>
          </a:p>
          <a:p>
            <a:r>
              <a:rPr lang="en-GB" sz="2800" dirty="0">
                <a:solidFill>
                  <a:srgbClr val="FF4FA3"/>
                </a:solidFill>
                <a:latin typeface="+mj-lt"/>
              </a:rPr>
              <a:t>*</a:t>
            </a:r>
            <a:r>
              <a:rPr lang="en-GB" sz="2800" b="1" dirty="0">
                <a:solidFill>
                  <a:srgbClr val="FF4FA3"/>
                </a:solidFill>
                <a:latin typeface="+mj-lt"/>
              </a:rPr>
              <a:t>Location: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Purkinje cells of cerebellum</a:t>
            </a:r>
          </a:p>
          <a:p>
            <a:r>
              <a:rPr lang="en-GB" sz="2800" dirty="0">
                <a:solidFill>
                  <a:srgbClr val="FF4FA3"/>
                </a:solidFill>
                <a:latin typeface="+mj-lt"/>
              </a:rPr>
              <a:t>*</a:t>
            </a:r>
            <a:r>
              <a:rPr lang="en-GB" sz="2800" b="1" dirty="0">
                <a:solidFill>
                  <a:srgbClr val="FF4FA3"/>
                </a:solidFill>
                <a:latin typeface="+mj-lt"/>
              </a:rPr>
              <a:t>Contains: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latin typeface="+mj-lt"/>
              </a:rPr>
              <a:t>Purkinje cells with nucleus and nucleolus</a:t>
            </a:r>
            <a:endParaRPr lang="en-GB" dirty="0">
              <a:latin typeface="+mj-lt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50"/>
                </a:solidFill>
                <a:latin typeface="+mj-lt"/>
              </a:rPr>
              <a:t>Dendrites of Purkinje cells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Nissl bodies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dirty="0"/>
              <a:t>Mitochondria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dirty="0">
              <a:solidFill>
                <a:srgbClr val="00B050"/>
              </a:solidFill>
              <a:latin typeface="+mj-lt"/>
            </a:endParaRPr>
          </a:p>
        </p:txBody>
      </p:sp>
      <p:pic>
        <p:nvPicPr>
          <p:cNvPr id="5" name="Picture 1" descr="Purkinje.gif">
            <a:extLst>
              <a:ext uri="{FF2B5EF4-FFF2-40B4-BE49-F238E27FC236}">
                <a16:creationId xmlns:a16="http://schemas.microsoft.com/office/drawing/2014/main" xmlns="" id="{31344D86-3414-4DED-B72F-8FC027135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2" y="843252"/>
            <a:ext cx="5211426" cy="265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Purkinje 06.jpg">
            <a:extLst>
              <a:ext uri="{FF2B5EF4-FFF2-40B4-BE49-F238E27FC236}">
                <a16:creationId xmlns:a16="http://schemas.microsoft.com/office/drawing/2014/main" xmlns="" id="{40C42FC9-695C-447D-A077-B280615536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46" y="3721305"/>
            <a:ext cx="5409398" cy="3042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6FA3B336-AF13-43D1-8949-EA182E69EEDE}"/>
              </a:ext>
            </a:extLst>
          </p:cNvPr>
          <p:cNvSpPr/>
          <p:nvPr/>
        </p:nvSpPr>
        <p:spPr>
          <a:xfrm rot="19512601">
            <a:off x="5890219" y="2815150"/>
            <a:ext cx="887823" cy="45719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C8790A2F-5207-4260-88E1-480DB78FB187}"/>
              </a:ext>
            </a:extLst>
          </p:cNvPr>
          <p:cNvSpPr/>
          <p:nvPr/>
        </p:nvSpPr>
        <p:spPr>
          <a:xfrm rot="17609591">
            <a:off x="5793452" y="2398923"/>
            <a:ext cx="887823" cy="4571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pic>
        <p:nvPicPr>
          <p:cNvPr id="9" name="Graphic 8" descr="Arrow: Slight curve">
            <a:extLst>
              <a:ext uri="{FF2B5EF4-FFF2-40B4-BE49-F238E27FC236}">
                <a16:creationId xmlns:a16="http://schemas.microsoft.com/office/drawing/2014/main" xmlns="" id="{2F10499E-68A6-4384-A791-1F20EBC8E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4760">
            <a:off x="2216916" y="4046639"/>
            <a:ext cx="1280474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48624D8-BDDF-4F24-B773-BF21E39D1823}"/>
              </a:ext>
            </a:extLst>
          </p:cNvPr>
          <p:cNvSpPr txBox="1"/>
          <p:nvPr/>
        </p:nvSpPr>
        <p:spPr>
          <a:xfrm>
            <a:off x="3687630" y="4197184"/>
            <a:ext cx="28554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features are </a:t>
            </a:r>
            <a:r>
              <a:rPr lang="en-GB" u="sng" dirty="0"/>
              <a:t>NOT</a:t>
            </a:r>
            <a:r>
              <a:rPr lang="en-GB" dirty="0"/>
              <a:t> specific for this type only! , it’s found in every neuron  </a:t>
            </a:r>
          </a:p>
        </p:txBody>
      </p:sp>
    </p:spTree>
    <p:extLst>
      <p:ext uri="{BB962C8B-B14F-4D97-AF65-F5344CB8AC3E}">
        <p14:creationId xmlns:p14="http://schemas.microsoft.com/office/powerpoint/2010/main" val="1565441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755252"/>
              </p:ext>
            </p:extLst>
          </p:nvPr>
        </p:nvGraphicFramePr>
        <p:xfrm>
          <a:off x="82918" y="87820"/>
          <a:ext cx="12074798" cy="6748409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178166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541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480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2585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0640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+mj-lt"/>
                        </a:rPr>
                        <a:t>Summary of neurons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2F9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7417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latin typeface="+mj-lt"/>
                        </a:rPr>
                        <a:t>Unipolar neuron (</a:t>
                      </a:r>
                      <a:r>
                        <a:rPr lang="en-US" altLang="en-US" sz="1400" b="1" dirty="0" err="1">
                          <a:latin typeface="+mj-lt"/>
                        </a:rPr>
                        <a:t>Pseudounipolar</a:t>
                      </a:r>
                      <a:r>
                        <a:rPr lang="en-US" altLang="en-US" sz="1400" b="1" dirty="0">
                          <a:latin typeface="+mj-lt"/>
                        </a:rPr>
                        <a:t>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(rounded neuron)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Not directly connected</a:t>
                      </a:r>
                      <a:r>
                        <a:rPr lang="en-US" altLang="en-US" sz="1400" b="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 to the cell body</a:t>
                      </a:r>
                      <a:endParaRPr lang="en-US" altLang="en-US" sz="1400" b="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rgbClr val="FF4FA3"/>
                          </a:solidFill>
                          <a:latin typeface="+mn-lt"/>
                          <a:ea typeface="+mn-ea"/>
                          <a:cs typeface="+mn-cs"/>
                        </a:rPr>
                        <a:t>Location: </a:t>
                      </a:r>
                      <a:endParaRPr lang="en-US" altLang="en-US" sz="1600" b="1" i="1" dirty="0">
                        <a:latin typeface="+mj-lt"/>
                      </a:endParaRP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 i="1" dirty="0">
                          <a:latin typeface="+mj-lt"/>
                        </a:rPr>
                        <a:t>1- Mesencephalic nucleus of trigeminal nerve. </a:t>
                      </a:r>
                    </a:p>
                    <a:p>
                      <a:pPr eaLnBrk="1" hangingPunct="1">
                        <a:spcBef>
                          <a:spcPct val="0"/>
                        </a:spcBef>
                        <a:buClrTx/>
                        <a:buSzTx/>
                        <a:buFontTx/>
                        <a:buNone/>
                      </a:pPr>
                      <a:r>
                        <a:rPr lang="en-US" altLang="en-US" sz="1600" b="1" i="1" u="sng" dirty="0">
                          <a:latin typeface="+mj-lt"/>
                        </a:rPr>
                        <a:t>2- Dorsal</a:t>
                      </a:r>
                      <a:r>
                        <a:rPr lang="en-US" altLang="en-US" sz="1600" b="1" i="1" dirty="0">
                          <a:latin typeface="+mj-lt"/>
                        </a:rPr>
                        <a:t> root (spinal) ganglion.</a:t>
                      </a:r>
                    </a:p>
                    <a:p>
                      <a:r>
                        <a:rPr lang="en-GB" sz="1600" b="1" kern="1200" dirty="0">
                          <a:solidFill>
                            <a:srgbClr val="FF4FA3"/>
                          </a:solidFill>
                          <a:latin typeface="+mn-lt"/>
                          <a:ea typeface="+mn-ea"/>
                          <a:cs typeface="+mn-cs"/>
                        </a:rPr>
                        <a:t>Contains: 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Cell body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en-GB" sz="160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Nucleus and Nucleolus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en-US" sz="1800" b="0" dirty="0">
                        <a:solidFill>
                          <a:srgbClr val="FF2F92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643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latin typeface="+mj-lt"/>
                        </a:rPr>
                        <a:t>Bipolar Neuron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b="1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(spindle-shaped neuron)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like having 2 necks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kern="1200" dirty="0">
                          <a:solidFill>
                            <a:srgbClr val="FF4FA3"/>
                          </a:solidFill>
                          <a:latin typeface="+mn-lt"/>
                          <a:ea typeface="+mn-ea"/>
                          <a:cs typeface="+mn-cs"/>
                        </a:rPr>
                        <a:t>Location: </a:t>
                      </a:r>
                      <a:endParaRPr lang="en-US" altLang="en-US" sz="1600" b="1" i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+mj-lt"/>
                        </a:rPr>
                        <a:t>1- Retina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600" b="1" i="1" dirty="0">
                          <a:latin typeface="+mj-lt"/>
                        </a:rPr>
                        <a:t>2- olfactory epithelium.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altLang="en-US" sz="18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5154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+mj-lt"/>
                        </a:rPr>
                        <a:t>Multipolar neuron: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Has one axon and multiple dendrites.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E1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dirty="0">
                          <a:latin typeface="+mj-lt"/>
                        </a:rPr>
                        <a:t>Stellate </a:t>
                      </a:r>
                      <a:r>
                        <a:rPr lang="en-GB" altLang="en-US" sz="1400" b="1" i="0" dirty="0">
                          <a:latin typeface="+mj-lt"/>
                        </a:rPr>
                        <a:t>Neurons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i="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s</a:t>
                      </a:r>
                      <a:r>
                        <a:rPr lang="en-US" sz="1400" i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tar shape</a:t>
                      </a:r>
                      <a:r>
                        <a:rPr lang="en-US" sz="1400" i="0" dirty="0">
                          <a:solidFill>
                            <a:srgbClr val="008F00"/>
                          </a:solidFill>
                          <a:latin typeface="+mj-lt"/>
                        </a:rPr>
                        <a:t>)</a:t>
                      </a:r>
                      <a:endParaRPr lang="en-GB" altLang="en-US" sz="1400" b="1" i="0" dirty="0"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Pyramidal Neurons </a:t>
                      </a:r>
                      <a:r>
                        <a:rPr lang="en-US" altLang="en-US" sz="1400" dirty="0">
                          <a:solidFill>
                            <a:srgbClr val="008F00"/>
                          </a:solidFill>
                          <a:latin typeface="+mj-lt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4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j-lt"/>
                        </a:rPr>
                        <a:t>(wide base)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4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Pyriform Neurons</a:t>
                      </a:r>
                      <a:endParaRPr lang="en-US" sz="1400" dirty="0">
                        <a:solidFill>
                          <a:srgbClr val="008F00"/>
                        </a:solidFill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D3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844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 b="1" kern="1200" dirty="0">
                        <a:solidFill>
                          <a:srgbClr val="FF4FA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FF4FA3"/>
                          </a:solidFill>
                          <a:latin typeface="+mn-lt"/>
                          <a:ea typeface="+mn-ea"/>
                          <a:cs typeface="+mn-cs"/>
                        </a:rPr>
                        <a:t>Location: </a:t>
                      </a:r>
                    </a:p>
                    <a:p>
                      <a:pPr marL="457200" indent="-457200">
                        <a:buFont typeface="Wingdings" panose="05000000000000000000" pitchFamily="2" charset="2"/>
                        <a:buChar char="ü"/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Cerebrum</a:t>
                      </a:r>
                      <a:r>
                        <a:rPr lang="en-GB" sz="14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(motor area 4)</a:t>
                      </a:r>
                      <a:endParaRPr lang="en-GB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2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11" name="Picture 10" descr="Unipolar 02.jpg">
            <a:extLst>
              <a:ext uri="{FF2B5EF4-FFF2-40B4-BE49-F238E27FC236}">
                <a16:creationId xmlns:a16="http://schemas.microsoft.com/office/drawing/2014/main" xmlns="" id="{5A7191E2-95C0-47A3-B581-E9622A27C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3091" y="686716"/>
            <a:ext cx="2144550" cy="1424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Unipolar 01.jpg">
            <a:extLst>
              <a:ext uri="{FF2B5EF4-FFF2-40B4-BE49-F238E27FC236}">
                <a16:creationId xmlns:a16="http://schemas.microsoft.com/office/drawing/2014/main" xmlns="" id="{B00142AF-6C87-4959-AEBB-38B490F2F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542" y="667915"/>
            <a:ext cx="2770959" cy="144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Bipolar_01.jpg">
            <a:extLst>
              <a:ext uri="{FF2B5EF4-FFF2-40B4-BE49-F238E27FC236}">
                <a16:creationId xmlns:a16="http://schemas.microsoft.com/office/drawing/2014/main" xmlns="" id="{B8E04D28-15AC-433A-A9E0-3EAAB1D29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7337" y="2359159"/>
            <a:ext cx="2150304" cy="111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Bipolar 02.jpg">
            <a:extLst>
              <a:ext uri="{FF2B5EF4-FFF2-40B4-BE49-F238E27FC236}">
                <a16:creationId xmlns:a16="http://schemas.microsoft.com/office/drawing/2014/main" xmlns="" id="{AB3ABB25-000B-4BA3-907C-3280AC725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102" y="2303194"/>
            <a:ext cx="2657837" cy="116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pyramidal (acetylcholine esterase).png">
            <a:extLst>
              <a:ext uri="{FF2B5EF4-FFF2-40B4-BE49-F238E27FC236}">
                <a16:creationId xmlns:a16="http://schemas.microsoft.com/office/drawing/2014/main" xmlns="" id="{D9EE6803-4237-4934-8AA2-B1F73BC38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810" y="4911710"/>
            <a:ext cx="2409980" cy="140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4DC7835-BAE7-469D-9E60-C227E9340D6E}"/>
              </a:ext>
            </a:extLst>
          </p:cNvPr>
          <p:cNvSpPr/>
          <p:nvPr/>
        </p:nvSpPr>
        <p:spPr>
          <a:xfrm>
            <a:off x="1862309" y="4125284"/>
            <a:ext cx="336283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FF4FA3"/>
                </a:solidFill>
              </a:rPr>
              <a:t>Location: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/>
              <a:t> Anterior horn cells of the spinal cord</a:t>
            </a:r>
          </a:p>
          <a:p>
            <a:r>
              <a:rPr lang="en-GB" sz="1200" b="1" dirty="0">
                <a:solidFill>
                  <a:srgbClr val="FF4FA3"/>
                </a:solidFill>
              </a:rPr>
              <a:t>*Contains: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70C0"/>
                </a:solidFill>
              </a:rPr>
              <a:t>Nucleus</a:t>
            </a:r>
            <a:r>
              <a:rPr lang="en-GB" sz="1200" dirty="0"/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>
                <a:solidFill>
                  <a:srgbClr val="00B050"/>
                </a:solidFill>
              </a:rPr>
              <a:t>Nucleolus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/>
              <a:t>Nissl bodies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200" dirty="0"/>
              <a:t>Mitochondria </a:t>
            </a:r>
          </a:p>
        </p:txBody>
      </p:sp>
      <p:pic>
        <p:nvPicPr>
          <p:cNvPr id="9" name="Picture 1" descr="AHC 06.jpg">
            <a:extLst>
              <a:ext uri="{FF2B5EF4-FFF2-40B4-BE49-F238E27FC236}">
                <a16:creationId xmlns:a16="http://schemas.microsoft.com/office/drawing/2014/main" xmlns="" id="{490E2B80-B9D6-40E9-AC00-340F7C9478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981" y="5582773"/>
            <a:ext cx="1630068" cy="11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AHC 01.jpg">
            <a:extLst>
              <a:ext uri="{FF2B5EF4-FFF2-40B4-BE49-F238E27FC236}">
                <a16:creationId xmlns:a16="http://schemas.microsoft.com/office/drawing/2014/main" xmlns="" id="{709FFC3A-F214-4CFD-853A-851674A6A39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968" y="5582773"/>
            <a:ext cx="1716693" cy="1149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B8E09D9-8D81-44B2-B54E-AB6EF4A6B978}"/>
              </a:ext>
            </a:extLst>
          </p:cNvPr>
          <p:cNvSpPr/>
          <p:nvPr/>
        </p:nvSpPr>
        <p:spPr>
          <a:xfrm>
            <a:off x="9022320" y="4233006"/>
            <a:ext cx="28898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FF4FA3"/>
                </a:solidFill>
              </a:rPr>
              <a:t>Location: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400" dirty="0"/>
              <a:t> </a:t>
            </a:r>
            <a:r>
              <a:rPr lang="en-GB" sz="1100" dirty="0"/>
              <a:t>Purkinje cells of cerebellum</a:t>
            </a:r>
          </a:p>
          <a:p>
            <a:r>
              <a:rPr lang="en-GB" sz="1400" dirty="0">
                <a:solidFill>
                  <a:srgbClr val="FF4FA3"/>
                </a:solidFill>
              </a:rPr>
              <a:t>*</a:t>
            </a:r>
            <a:r>
              <a:rPr lang="en-GB" sz="1400" b="1" dirty="0">
                <a:solidFill>
                  <a:srgbClr val="FF4FA3"/>
                </a:solidFill>
              </a:rPr>
              <a:t>Contains: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050" b="1" dirty="0">
                <a:solidFill>
                  <a:srgbClr val="0070C0"/>
                </a:solidFill>
              </a:rPr>
              <a:t>Purkinje cells </a:t>
            </a:r>
            <a:r>
              <a:rPr lang="en-GB" sz="1050" dirty="0">
                <a:solidFill>
                  <a:srgbClr val="0070C0"/>
                </a:solidFill>
              </a:rPr>
              <a:t>with nucleus and nucleolus</a:t>
            </a:r>
            <a:endParaRPr lang="en-GB" sz="105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050" dirty="0">
                <a:solidFill>
                  <a:srgbClr val="00B050"/>
                </a:solidFill>
              </a:rPr>
              <a:t>Dendrites of Purkinje cells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050" dirty="0"/>
              <a:t>Nissl bodies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1050" dirty="0"/>
              <a:t>Mitochondria </a:t>
            </a:r>
          </a:p>
        </p:txBody>
      </p:sp>
      <p:pic>
        <p:nvPicPr>
          <p:cNvPr id="14" name="Picture 1" descr="Purkinje.gif">
            <a:extLst>
              <a:ext uri="{FF2B5EF4-FFF2-40B4-BE49-F238E27FC236}">
                <a16:creationId xmlns:a16="http://schemas.microsoft.com/office/drawing/2014/main" xmlns="" id="{113F6588-DDF9-42C9-BD1A-A30F2B4EFC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704" y="5686606"/>
            <a:ext cx="1475093" cy="100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" descr="Purkinje 06.jpg">
            <a:extLst>
              <a:ext uri="{FF2B5EF4-FFF2-40B4-BE49-F238E27FC236}">
                <a16:creationId xmlns:a16="http://schemas.microsoft.com/office/drawing/2014/main" xmlns="" id="{B8BCA02B-24EE-43E3-AF25-67605F3609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709" y="5672518"/>
            <a:ext cx="2190994" cy="105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400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6579" y="572637"/>
            <a:ext cx="80318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>
                <a:solidFill>
                  <a:srgbClr val="FF8AD8"/>
                </a:solidFill>
                <a:latin typeface="+mj-lt"/>
              </a:rPr>
              <a:t>Thank you &amp; good luck </a:t>
            </a:r>
          </a:p>
          <a:p>
            <a:pPr algn="r"/>
            <a:r>
              <a:rPr lang="en-US" sz="1600" b="1" i="1" dirty="0">
                <a:solidFill>
                  <a:srgbClr val="FF8AD8"/>
                </a:solidFill>
              </a:rPr>
              <a:t>- Histology team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7376" y="2032706"/>
            <a:ext cx="2870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Team leaders: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Rana </a:t>
            </a:r>
            <a:r>
              <a:rPr lang="en-US" sz="2400" b="1" dirty="0" err="1">
                <a:solidFill>
                  <a:schemeClr val="bg2">
                    <a:lumMod val="25000"/>
                  </a:schemeClr>
                </a:solidFill>
                <a:latin typeface="+mj-lt"/>
              </a:rPr>
              <a:t>Barasain</a:t>
            </a:r>
            <a:endParaRPr lang="en-US" sz="24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Faisal Alrabaii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8" t="37287" r="-352" b="33474"/>
          <a:stretch/>
        </p:blipFill>
        <p:spPr>
          <a:xfrm>
            <a:off x="10231821" y="5095801"/>
            <a:ext cx="1960179" cy="1762200"/>
          </a:xfrm>
          <a:prstGeom prst="rect">
            <a:avLst/>
          </a:prstGeom>
        </p:spPr>
      </p:pic>
      <p:pic>
        <p:nvPicPr>
          <p:cNvPr id="7" name="Picture 6" descr="Trachea-02.jpg"/>
          <p:cNvPicPr>
            <a:picLocks noGrp="1" noChangeAspect="1"/>
          </p:cNvPicPr>
          <p:nvPr isPhoto="1"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618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523231" y="4961027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u="sng" dirty="0">
              <a:solidFill>
                <a:srgbClr val="FF2F92"/>
              </a:solidFill>
            </a:endParaRPr>
          </a:p>
          <a:p>
            <a:endParaRPr lang="en-US" dirty="0"/>
          </a:p>
        </p:txBody>
      </p:sp>
      <p:pic>
        <p:nvPicPr>
          <p:cNvPr id="10" name="Picture 9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893" y="4536374"/>
            <a:ext cx="336900" cy="433969"/>
          </a:xfrm>
          <a:prstGeom prst="rect">
            <a:avLst/>
          </a:prstGeom>
        </p:spPr>
      </p:pic>
      <p:pic>
        <p:nvPicPr>
          <p:cNvPr id="11" name="Picture 10">
            <a:hlinkClick r:id="rId7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982" y="5093216"/>
            <a:ext cx="407298" cy="325750"/>
          </a:xfrm>
          <a:prstGeom prst="rect">
            <a:avLst/>
          </a:prstGeom>
        </p:spPr>
      </p:pic>
      <p:pic>
        <p:nvPicPr>
          <p:cNvPr id="8" name="Graphic 7" descr="Document">
            <a:hlinkClick r:id="rId9"/>
            <a:extLst>
              <a:ext uri="{FF2B5EF4-FFF2-40B4-BE49-F238E27FC236}">
                <a16:creationId xmlns:a16="http://schemas.microsoft.com/office/drawing/2014/main" xmlns="" id="{CB1899F6-6B1C-472A-B52E-68021BEA73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155780" y="5429281"/>
            <a:ext cx="625701" cy="625701"/>
          </a:xfrm>
          <a:prstGeom prst="rect">
            <a:avLst/>
          </a:prstGeom>
        </p:spPr>
      </p:pic>
      <p:pic>
        <p:nvPicPr>
          <p:cNvPr id="13" name="Picture 12">
            <a:hlinkClick r:id="rId12"/>
            <a:extLst>
              <a:ext uri="{FF2B5EF4-FFF2-40B4-BE49-F238E27FC236}">
                <a16:creationId xmlns:a16="http://schemas.microsoft.com/office/drawing/2014/main" xmlns="" id="{770017FE-A636-4F5B-9B07-FF713E1ECFD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837473B0-CC2E-450A-ABE3-18F120FF3D39}">
                <a1611:picAttrSrcUrl xmlns:a1611="http://schemas.microsoft.com/office/drawing/2016/11/main" xmlns="" r:id="rId14"/>
              </a:ext>
            </a:extLst>
          </a:blip>
          <a:stretch>
            <a:fillRect/>
          </a:stretch>
        </p:blipFill>
        <p:spPr>
          <a:xfrm>
            <a:off x="3264982" y="6048179"/>
            <a:ext cx="516499" cy="64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0405" y="2195372"/>
            <a:ext cx="97754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The pictures in the exam will be the same as the ones included in the slides.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Don’t try to take short cuts during the exam so avoid using abbreviations so you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lose marks.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keep in mind that this work is done by students , so if there are any mistakes please inform us.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This work is not by any means a reference. </a:t>
            </a:r>
          </a:p>
          <a:p>
            <a:pPr marL="342900" indent="-342900">
              <a:buFont typeface="Courier New" charset="0"/>
              <a:buChar char="o"/>
            </a:pP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Please study hard and don</a:t>
            </a:r>
            <a:r>
              <a:rPr lang="fr-F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’</a:t>
            </a:r>
            <a:r>
              <a:rPr lang="en-GB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t worry the exam will be easy!! </a:t>
            </a:r>
          </a:p>
          <a:p>
            <a:endParaRPr lang="en-GB" sz="2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0405" y="1421127"/>
            <a:ext cx="96413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8AD8"/>
                </a:solidFill>
              </a:rPr>
              <a:t>Things you need to know before the exam : </a:t>
            </a:r>
            <a:endParaRPr lang="en-GB" sz="4000" b="1" i="1" dirty="0">
              <a:solidFill>
                <a:srgbClr val="FF8AD8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4" r="41237" b="55555"/>
          <a:stretch/>
        </p:blipFill>
        <p:spPr>
          <a:xfrm>
            <a:off x="3236152" y="163152"/>
            <a:ext cx="5205985" cy="997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38" y="4836635"/>
            <a:ext cx="2024888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5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F1A273C-3D55-41B2-9277-DDFF415C2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1871"/>
            <a:ext cx="7233583" cy="5429841"/>
          </a:xfrm>
          <a:prstGeom prst="rect">
            <a:avLst/>
          </a:prstGeom>
        </p:spPr>
      </p:pic>
      <p:pic>
        <p:nvPicPr>
          <p:cNvPr id="6" name="Graphic 5" descr="Line Arrow: Straight">
            <a:extLst>
              <a:ext uri="{FF2B5EF4-FFF2-40B4-BE49-F238E27FC236}">
                <a16:creationId xmlns:a16="http://schemas.microsoft.com/office/drawing/2014/main" xmlns="" id="{56F2A139-36A4-401A-BCB4-49C5A3C02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5402122">
            <a:off x="3263411" y="1380775"/>
            <a:ext cx="673269" cy="490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A84F9F5-83E9-4781-8F93-3212DE47948C}"/>
              </a:ext>
            </a:extLst>
          </p:cNvPr>
          <p:cNvSpPr txBox="1"/>
          <p:nvPr/>
        </p:nvSpPr>
        <p:spPr>
          <a:xfrm>
            <a:off x="2403834" y="503206"/>
            <a:ext cx="2545238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Posterior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intermediate sulcus </a:t>
            </a:r>
          </a:p>
          <a:p>
            <a:pPr algn="ctr"/>
            <a:r>
              <a:rPr lang="en-GB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separates gracile tract from cuneate tract </a:t>
            </a:r>
            <a:endParaRPr lang="en-GB"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E5F3A44-5ACB-415A-A734-FA8E154D704E}"/>
              </a:ext>
            </a:extLst>
          </p:cNvPr>
          <p:cNvSpPr txBox="1"/>
          <p:nvPr/>
        </p:nvSpPr>
        <p:spPr>
          <a:xfrm>
            <a:off x="471513" y="580660"/>
            <a:ext cx="2092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Posterolateral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 sulcus </a:t>
            </a:r>
          </a:p>
        </p:txBody>
      </p:sp>
      <p:pic>
        <p:nvPicPr>
          <p:cNvPr id="9" name="Graphic 8" descr="Line Arrow: Straight">
            <a:extLst>
              <a:ext uri="{FF2B5EF4-FFF2-40B4-BE49-F238E27FC236}">
                <a16:creationId xmlns:a16="http://schemas.microsoft.com/office/drawing/2014/main" xmlns="" id="{FEB9AAE1-7DC6-4DC5-97F6-74DAAEA21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079025">
            <a:off x="1432728" y="1464430"/>
            <a:ext cx="1565190" cy="614695"/>
          </a:xfrm>
          <a:prstGeom prst="rect">
            <a:avLst/>
          </a:prstGeom>
        </p:spPr>
      </p:pic>
      <p:pic>
        <p:nvPicPr>
          <p:cNvPr id="11" name="Graphic 10" descr="Arrow: Slight curve">
            <a:extLst>
              <a:ext uri="{FF2B5EF4-FFF2-40B4-BE49-F238E27FC236}">
                <a16:creationId xmlns:a16="http://schemas.microsoft.com/office/drawing/2014/main" xmlns="" id="{C7462800-C785-409D-826F-DDDB083D50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233583" y="2249780"/>
            <a:ext cx="800791" cy="676263"/>
          </a:xfrm>
          <a:prstGeom prst="rect">
            <a:avLst/>
          </a:prstGeom>
        </p:spPr>
      </p:pic>
      <p:pic>
        <p:nvPicPr>
          <p:cNvPr id="12" name="Picture 3" descr="Cervical SC2.jpg">
            <a:extLst>
              <a:ext uri="{FF2B5EF4-FFF2-40B4-BE49-F238E27FC236}">
                <a16:creationId xmlns:a16="http://schemas.microsoft.com/office/drawing/2014/main" xmlns="" id="{4274082A-374B-4ACB-B837-1E331BEDC4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74" y="1226991"/>
            <a:ext cx="3862254" cy="258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388E6E9-A718-44B4-AEF9-87CC5F5440C5}"/>
              </a:ext>
            </a:extLst>
          </p:cNvPr>
          <p:cNvSpPr/>
          <p:nvPr/>
        </p:nvSpPr>
        <p:spPr>
          <a:xfrm>
            <a:off x="0" y="4769963"/>
            <a:ext cx="1857080" cy="19890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6667BF4-894F-4F29-8A78-470B16AAF56E}"/>
              </a:ext>
            </a:extLst>
          </p:cNvPr>
          <p:cNvSpPr txBox="1"/>
          <p:nvPr/>
        </p:nvSpPr>
        <p:spPr>
          <a:xfrm>
            <a:off x="2716541" y="5703062"/>
            <a:ext cx="223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to memorize them all along with the features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</a:t>
            </a:r>
          </a:p>
        </p:txBody>
      </p:sp>
      <p:pic>
        <p:nvPicPr>
          <p:cNvPr id="15" name="Graphic 14" descr="Arrow: Slight curve">
            <a:extLst>
              <a:ext uri="{FF2B5EF4-FFF2-40B4-BE49-F238E27FC236}">
                <a16:creationId xmlns:a16="http://schemas.microsoft.com/office/drawing/2014/main" xmlns="" id="{3DC6B0AE-2FBA-4278-B562-139AF968A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0800000">
            <a:off x="1890571" y="5745869"/>
            <a:ext cx="800791" cy="60352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D9B2E6A-5116-4CB8-9EF2-930946F49C5F}"/>
              </a:ext>
            </a:extLst>
          </p:cNvPr>
          <p:cNvSpPr txBox="1"/>
          <p:nvPr/>
        </p:nvSpPr>
        <p:spPr>
          <a:xfrm>
            <a:off x="7258761" y="4702788"/>
            <a:ext cx="466304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2F92"/>
                </a:solidFill>
                <a:latin typeface="+mj-lt"/>
              </a:rPr>
              <a:t>Features:</a:t>
            </a:r>
            <a:endParaRPr lang="en-GB" sz="24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Oval in shape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>
                <a:latin typeface="+mj-lt"/>
              </a:rPr>
              <a:t>Wide</a:t>
            </a:r>
            <a:r>
              <a:rPr lang="en-GB" sz="2400" dirty="0">
                <a:latin typeface="+mj-lt"/>
              </a:rPr>
              <a:t> ventral horn </a:t>
            </a:r>
            <a:r>
              <a:rPr lang="en-GB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‘’ Because of brachial plexus ‘’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>
                <a:latin typeface="+mj-lt"/>
              </a:rPr>
              <a:t>Thin</a:t>
            </a:r>
            <a:r>
              <a:rPr lang="en-GB" sz="2400" dirty="0">
                <a:latin typeface="+mj-lt"/>
              </a:rPr>
              <a:t> dorsal horn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b="1" dirty="0">
                <a:latin typeface="+mj-lt"/>
              </a:rPr>
              <a:t>NO</a:t>
            </a:r>
            <a:r>
              <a:rPr lang="en-GB" sz="2400" dirty="0">
                <a:latin typeface="+mj-lt"/>
              </a:rPr>
              <a:t> lateral horn </a:t>
            </a:r>
          </a:p>
        </p:txBody>
      </p:sp>
      <p:pic>
        <p:nvPicPr>
          <p:cNvPr id="18" name="Graphic 17" descr="Line Arrow: Straight">
            <a:extLst>
              <a:ext uri="{FF2B5EF4-FFF2-40B4-BE49-F238E27FC236}">
                <a16:creationId xmlns:a16="http://schemas.microsoft.com/office/drawing/2014/main" xmlns="" id="{47CC0107-1880-4A91-82F7-558F936F6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193440">
            <a:off x="5343091" y="4285281"/>
            <a:ext cx="2047116" cy="662186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xmlns="" id="{07B27241-BB63-46B5-B92E-6AC3337D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40" y="0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2F92"/>
                </a:solidFill>
              </a:rPr>
              <a:t>Cervical Spinal cord </a:t>
            </a:r>
          </a:p>
        </p:txBody>
      </p:sp>
      <p:pic>
        <p:nvPicPr>
          <p:cNvPr id="19" name="Graphic 5" descr="Arrow: Slight curve">
            <a:extLst>
              <a:ext uri="{FF2B5EF4-FFF2-40B4-BE49-F238E27FC236}">
                <a16:creationId xmlns:a16="http://schemas.microsoft.com/office/drawing/2014/main" xmlns="" id="{E68206A2-64AF-49D1-BBA2-7446033D0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897993">
            <a:off x="4891110" y="6001464"/>
            <a:ext cx="800791" cy="60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247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B27241-BB63-46B5-B92E-6AC3337D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40" y="0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2F92"/>
                </a:solidFill>
              </a:rPr>
              <a:t>Thoracic Spinal cord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9BDF24-4D27-4434-82D2-5F8BC62A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31" y="832079"/>
            <a:ext cx="6947506" cy="55249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912D3B-3CFD-41E5-A9C3-46F75738BFAF}"/>
              </a:ext>
            </a:extLst>
          </p:cNvPr>
          <p:cNvSpPr/>
          <p:nvPr/>
        </p:nvSpPr>
        <p:spPr>
          <a:xfrm>
            <a:off x="0" y="4534293"/>
            <a:ext cx="1857080" cy="19890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B9BF4D-671F-43AC-A34C-BDF986D477E1}"/>
              </a:ext>
            </a:extLst>
          </p:cNvPr>
          <p:cNvSpPr txBox="1"/>
          <p:nvPr/>
        </p:nvSpPr>
        <p:spPr>
          <a:xfrm>
            <a:off x="2683050" y="5323020"/>
            <a:ext cx="223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to memorize them all along with the features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</a:t>
            </a:r>
          </a:p>
        </p:txBody>
      </p:sp>
      <p:pic>
        <p:nvPicPr>
          <p:cNvPr id="7" name="Graphic 6" descr="Arrow: Slight curve">
            <a:extLst>
              <a:ext uri="{FF2B5EF4-FFF2-40B4-BE49-F238E27FC236}">
                <a16:creationId xmlns:a16="http://schemas.microsoft.com/office/drawing/2014/main" xmlns="" id="{0379DD4B-E6C9-4C78-948B-51E9AF3F93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1857080" y="5365827"/>
            <a:ext cx="800791" cy="603524"/>
          </a:xfrm>
          <a:prstGeom prst="rect">
            <a:avLst/>
          </a:prstGeom>
        </p:spPr>
      </p:pic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xmlns="" id="{5B00B29B-1430-4DCC-BC70-92B449083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84916" y="5550019"/>
            <a:ext cx="800791" cy="603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5173351-2FF4-4A7D-95AB-E44C240502A7}"/>
              </a:ext>
            </a:extLst>
          </p:cNvPr>
          <p:cNvSpPr txBox="1"/>
          <p:nvPr/>
        </p:nvSpPr>
        <p:spPr>
          <a:xfrm>
            <a:off x="6111794" y="4636063"/>
            <a:ext cx="4663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2F92"/>
                </a:solidFill>
                <a:latin typeface="+mj-lt"/>
              </a:rPr>
              <a:t>Features:</a:t>
            </a:r>
            <a:endParaRPr lang="en-GB" sz="24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Ventral and dorsal horn are thin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It contains a lateral horn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3313F7A6-EED6-4862-BAF6-2C1FB136A37B}"/>
              </a:ext>
            </a:extLst>
          </p:cNvPr>
          <p:cNvSpPr/>
          <p:nvPr/>
        </p:nvSpPr>
        <p:spPr>
          <a:xfrm>
            <a:off x="1932250" y="2094998"/>
            <a:ext cx="650450" cy="669303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1575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B3B0FAD-F1CF-4443-A105-FC38E72FB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8517"/>
            <a:ext cx="6924675" cy="5962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9AD395-3E80-4F76-8696-68894A4E7B71}"/>
              </a:ext>
            </a:extLst>
          </p:cNvPr>
          <p:cNvSpPr txBox="1"/>
          <p:nvPr/>
        </p:nvSpPr>
        <p:spPr>
          <a:xfrm>
            <a:off x="3187590" y="5297782"/>
            <a:ext cx="2232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You have to memorize them all along with the features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 </a:t>
            </a:r>
          </a:p>
        </p:txBody>
      </p:sp>
      <p:pic>
        <p:nvPicPr>
          <p:cNvPr id="6" name="Graphic 5" descr="Arrow: Slight curve">
            <a:extLst>
              <a:ext uri="{FF2B5EF4-FFF2-40B4-BE49-F238E27FC236}">
                <a16:creationId xmlns:a16="http://schemas.microsoft.com/office/drawing/2014/main" xmlns="" id="{E68206A2-64AF-49D1-BBA2-7446033D01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207780" y="5431513"/>
            <a:ext cx="800791" cy="603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B8133B8-7AD7-4BC1-BFB0-08E5C286A760}"/>
              </a:ext>
            </a:extLst>
          </p:cNvPr>
          <p:cNvSpPr txBox="1"/>
          <p:nvPr/>
        </p:nvSpPr>
        <p:spPr>
          <a:xfrm>
            <a:off x="6634195" y="4636062"/>
            <a:ext cx="466304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2F92"/>
                </a:solidFill>
                <a:latin typeface="+mj-lt"/>
              </a:rPr>
              <a:t>Features:</a:t>
            </a:r>
            <a:endParaRPr lang="en-GB" sz="2400" b="1" dirty="0">
              <a:solidFill>
                <a:srgbClr val="FF2F9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Ventral and dorsal horn are wide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srgbClr val="FF0000"/>
                </a:solidFill>
                <a:latin typeface="+mj-lt"/>
              </a:rPr>
              <a:t>It </a:t>
            </a:r>
            <a:r>
              <a:rPr lang="en-GB" sz="2400" b="1" dirty="0">
                <a:solidFill>
                  <a:srgbClr val="FF0000"/>
                </a:solidFill>
                <a:latin typeface="+mj-lt"/>
              </a:rPr>
              <a:t>doesn’t</a:t>
            </a:r>
            <a:r>
              <a:rPr lang="en-GB" sz="2400" dirty="0">
                <a:solidFill>
                  <a:srgbClr val="FF0000"/>
                </a:solidFill>
                <a:latin typeface="+mj-lt"/>
              </a:rPr>
              <a:t> contain cuneate tract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684C0E2-11D3-48E7-8985-EC0B6EBB0F65}"/>
              </a:ext>
            </a:extLst>
          </p:cNvPr>
          <p:cNvSpPr/>
          <p:nvPr/>
        </p:nvSpPr>
        <p:spPr>
          <a:xfrm>
            <a:off x="-14970" y="4738747"/>
            <a:ext cx="2396691" cy="1989056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 descr="Arrow: Slight curve">
            <a:extLst>
              <a:ext uri="{FF2B5EF4-FFF2-40B4-BE49-F238E27FC236}">
                <a16:creationId xmlns:a16="http://schemas.microsoft.com/office/drawing/2014/main" xmlns="" id="{BDE56F0C-4E55-48FC-A1D6-41FF7788D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0800000">
            <a:off x="2450504" y="5431513"/>
            <a:ext cx="800791" cy="6035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4266" y="5879717"/>
            <a:ext cx="4412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Remember: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gracilis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cuneate ascending (sensory) tracts of the dorsal column.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01948" y="954157"/>
            <a:ext cx="38166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Note: don’t worry about the 13 structures, they’re the same in all the spinal cord segments except when there’s no lateral horn, or no cuneate!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07B27241-BB63-46B5-B92E-6AC3337D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40" y="0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2F92"/>
                </a:solidFill>
              </a:rPr>
              <a:t>Lumbar Spinal cord </a:t>
            </a:r>
          </a:p>
        </p:txBody>
      </p:sp>
    </p:spTree>
    <p:extLst>
      <p:ext uri="{BB962C8B-B14F-4D97-AF65-F5344CB8AC3E}">
        <p14:creationId xmlns:p14="http://schemas.microsoft.com/office/powerpoint/2010/main" val="424271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8F30DAD-6568-4934-887A-77E7FFEDEDDC}"/>
              </a:ext>
            </a:extLst>
          </p:cNvPr>
          <p:cNvSpPr txBox="1"/>
          <p:nvPr/>
        </p:nvSpPr>
        <p:spPr>
          <a:xfrm>
            <a:off x="1159398" y="1044788"/>
            <a:ext cx="42514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Identify the labelled structures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FF0000"/>
                </a:solidFill>
                <a:latin typeface="+mj-lt"/>
              </a:rPr>
              <a:t>Identify the function of each tract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07B27241-BB63-46B5-B92E-6AC3337DD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40" y="0"/>
            <a:ext cx="10515600" cy="832079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2F92"/>
                </a:solidFill>
              </a:rPr>
              <a:t>Ascending &amp; Descending Tracts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xmlns="" id="{8697D625-1921-4FDA-B4E7-E65BDAD0880A}"/>
                  </a:ext>
                </a:extLst>
              </p14:cNvPr>
              <p14:cNvContentPartPr/>
              <p14:nvPr/>
            </p14:nvContentPartPr>
            <p14:xfrm>
              <a:off x="4590678" y="4421132"/>
              <a:ext cx="240" cy="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697D625-1921-4FDA-B4E7-E65BDAD088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2758" y="4413212"/>
                <a:ext cx="16080" cy="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xmlns="" id="{AC638297-519D-46A4-BD71-1BC175622C48}"/>
                  </a:ext>
                </a:extLst>
              </p14:cNvPr>
              <p14:cNvContentPartPr/>
              <p14:nvPr/>
            </p14:nvContentPartPr>
            <p14:xfrm>
              <a:off x="5278998" y="4326812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C638297-519D-46A4-BD71-1BC175622C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67118" y="4314932"/>
                <a:ext cx="2412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xmlns="" id="{F4BAE382-BA9B-4BA0-8914-7EF3F2AAF38D}"/>
                  </a:ext>
                </a:extLst>
              </p14:cNvPr>
              <p14:cNvContentPartPr/>
              <p14:nvPr/>
            </p14:nvContentPartPr>
            <p14:xfrm>
              <a:off x="3497238" y="4628492"/>
              <a:ext cx="240" cy="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4BAE382-BA9B-4BA0-8914-7EF3F2AAF38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9318" y="4620572"/>
                <a:ext cx="16080" cy="1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03647319-1B88-4038-9AFE-CC469B5874D9}"/>
                  </a:ext>
                </a:extLst>
              </p14:cNvPr>
              <p14:cNvContentPartPr/>
              <p14:nvPr/>
            </p14:nvContentPartPr>
            <p14:xfrm>
              <a:off x="1159398" y="4025132"/>
              <a:ext cx="70920" cy="3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3647319-1B88-4038-9AFE-CC469B5874D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47518" y="4013252"/>
                <a:ext cx="9468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3F44B127-3F82-4976-B1C8-E6D546B66F1A}"/>
                  </a:ext>
                </a:extLst>
              </p14:cNvPr>
              <p14:cNvContentPartPr/>
              <p14:nvPr/>
            </p14:nvContentPartPr>
            <p14:xfrm>
              <a:off x="6051798" y="4185452"/>
              <a:ext cx="240" cy="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44B127-3F82-4976-B1C8-E6D546B66F1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4118" y="4177532"/>
                <a:ext cx="16080" cy="1608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9E6D7AE3-C14A-4F82-A1BE-24AAFA627B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05" y="1880504"/>
            <a:ext cx="8697985" cy="489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458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Unipolar 02.jpg">
            <a:extLst>
              <a:ext uri="{FF2B5EF4-FFF2-40B4-BE49-F238E27FC236}">
                <a16:creationId xmlns:a16="http://schemas.microsoft.com/office/drawing/2014/main" xmlns="" id="{5A7191E2-95C0-47A3-B581-E9622A27C3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20" y="1084932"/>
            <a:ext cx="4855424" cy="32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" descr="Unipolar 01.jpg">
            <a:extLst>
              <a:ext uri="{FF2B5EF4-FFF2-40B4-BE49-F238E27FC236}">
                <a16:creationId xmlns:a16="http://schemas.microsoft.com/office/drawing/2014/main" xmlns="" id="{B00142AF-6C87-4959-AEBB-38B490F2F3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8" y="1084932"/>
            <a:ext cx="5553777" cy="3217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D15AA33-7F04-4F78-A4E2-77C239EC3A66}"/>
              </a:ext>
            </a:extLst>
          </p:cNvPr>
          <p:cNvSpPr txBox="1"/>
          <p:nvPr/>
        </p:nvSpPr>
        <p:spPr>
          <a:xfrm>
            <a:off x="367646" y="4302493"/>
            <a:ext cx="3242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4FA3"/>
                </a:solidFill>
                <a:latin typeface="+mj-lt"/>
              </a:rPr>
              <a:t>Contains: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70C0"/>
                </a:solidFill>
                <a:latin typeface="+mj-lt"/>
              </a:rPr>
              <a:t>Cell body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00B050"/>
                </a:solidFill>
                <a:latin typeface="+mj-lt"/>
              </a:rPr>
              <a:t>Nucleus and Nucleolus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Nissl bodies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Mitochondria  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xmlns="" id="{8E0B7E22-68B6-4F8E-B023-3F380FA94DE4}"/>
              </a:ext>
            </a:extLst>
          </p:cNvPr>
          <p:cNvSpPr/>
          <p:nvPr/>
        </p:nvSpPr>
        <p:spPr>
          <a:xfrm>
            <a:off x="1480008" y="2017336"/>
            <a:ext cx="358218" cy="20739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xmlns="" id="{95B18A3A-7BD2-4698-B677-2C4C33906B6C}"/>
              </a:ext>
            </a:extLst>
          </p:cNvPr>
          <p:cNvSpPr/>
          <p:nvPr/>
        </p:nvSpPr>
        <p:spPr>
          <a:xfrm rot="16390676">
            <a:off x="2026302" y="2305614"/>
            <a:ext cx="358218" cy="2073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5869027-0163-415B-B42B-DC76F479DEFD}"/>
              </a:ext>
            </a:extLst>
          </p:cNvPr>
          <p:cNvSpPr txBox="1"/>
          <p:nvPr/>
        </p:nvSpPr>
        <p:spPr>
          <a:xfrm>
            <a:off x="354114" y="5657671"/>
            <a:ext cx="3403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4FA3"/>
                </a:solidFill>
                <a:latin typeface="+mj-lt"/>
              </a:rPr>
              <a:t>Location: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Dorsal root ganglion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Mesencephalic nucleus of the trigeminal nerve  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51BEB01-8E70-46B0-8DFB-947BB1AD245E}"/>
              </a:ext>
            </a:extLst>
          </p:cNvPr>
          <p:cNvSpPr txBox="1">
            <a:spLocks/>
          </p:cNvSpPr>
          <p:nvPr/>
        </p:nvSpPr>
        <p:spPr>
          <a:xfrm>
            <a:off x="781639" y="0"/>
            <a:ext cx="10515600" cy="73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FF0000"/>
                </a:solidFill>
              </a:rPr>
              <a:t>Pseudo-unipolar/Unipolar Neuron </a:t>
            </a:r>
          </a:p>
        </p:txBody>
      </p:sp>
      <p:pic>
        <p:nvPicPr>
          <p:cNvPr id="9" name="Graphic 8" descr="Arrow: Slight curve">
            <a:extLst>
              <a:ext uri="{FF2B5EF4-FFF2-40B4-BE49-F238E27FC236}">
                <a16:creationId xmlns:a16="http://schemas.microsoft.com/office/drawing/2014/main" xmlns="" id="{B75B91E8-54BF-4002-BA08-1D3D9E6C3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4760">
            <a:off x="2970229" y="4890612"/>
            <a:ext cx="1280474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071D3B5-7309-48B6-9FA7-CE777CA62D59}"/>
              </a:ext>
            </a:extLst>
          </p:cNvPr>
          <p:cNvSpPr txBox="1"/>
          <p:nvPr/>
        </p:nvSpPr>
        <p:spPr>
          <a:xfrm>
            <a:off x="4440943" y="5041157"/>
            <a:ext cx="315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features are </a:t>
            </a:r>
            <a:r>
              <a:rPr lang="en-GB" u="sng" dirty="0"/>
              <a:t>NOT</a:t>
            </a:r>
            <a:r>
              <a:rPr lang="en-GB" dirty="0"/>
              <a:t> specific for this type only!  </a:t>
            </a:r>
          </a:p>
          <a:p>
            <a:r>
              <a:rPr lang="en-GB" dirty="0"/>
              <a:t>They are found in every neuron!</a:t>
            </a:r>
          </a:p>
        </p:txBody>
      </p:sp>
    </p:spTree>
    <p:extLst>
      <p:ext uri="{BB962C8B-B14F-4D97-AF65-F5344CB8AC3E}">
        <p14:creationId xmlns:p14="http://schemas.microsoft.com/office/powerpoint/2010/main" val="2336482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Bipolar_01.jpg">
            <a:extLst>
              <a:ext uri="{FF2B5EF4-FFF2-40B4-BE49-F238E27FC236}">
                <a16:creationId xmlns:a16="http://schemas.microsoft.com/office/drawing/2014/main" xmlns="" id="{B8E04D28-15AC-433A-A9E0-3EAAB1D29C1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56" y="871009"/>
            <a:ext cx="5245768" cy="33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2">
            <a:extLst>
              <a:ext uri="{FF2B5EF4-FFF2-40B4-BE49-F238E27FC236}">
                <a16:creationId xmlns:a16="http://schemas.microsoft.com/office/drawing/2014/main" xmlns="" id="{9FD50734-5D0B-4A55-AEDD-50CEB1C09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136" y="6115970"/>
            <a:ext cx="10597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000" dirty="0">
              <a:latin typeface="+mj-lt"/>
            </a:endParaRPr>
          </a:p>
        </p:txBody>
      </p:sp>
      <p:pic>
        <p:nvPicPr>
          <p:cNvPr id="5" name="Picture 1" descr="Bipolar 02.jpg">
            <a:extLst>
              <a:ext uri="{FF2B5EF4-FFF2-40B4-BE49-F238E27FC236}">
                <a16:creationId xmlns:a16="http://schemas.microsoft.com/office/drawing/2014/main" xmlns="" id="{AB3ABB25-000B-4BA3-907C-3280AC725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52" y="871009"/>
            <a:ext cx="4913078" cy="333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255DD11-9970-4D86-85B6-BB065C1D7F12}"/>
              </a:ext>
            </a:extLst>
          </p:cNvPr>
          <p:cNvSpPr txBox="1"/>
          <p:nvPr/>
        </p:nvSpPr>
        <p:spPr>
          <a:xfrm>
            <a:off x="781639" y="5515805"/>
            <a:ext cx="48607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4FA3"/>
                </a:solidFill>
                <a:latin typeface="+mj-lt"/>
              </a:rPr>
              <a:t>Location: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Olfactory Epithelium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2400" dirty="0">
                <a:latin typeface="+mj-lt"/>
              </a:rPr>
              <a:t>Retina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851BEB01-8E70-46B0-8DFB-947BB1AD245E}"/>
              </a:ext>
            </a:extLst>
          </p:cNvPr>
          <p:cNvSpPr txBox="1">
            <a:spLocks/>
          </p:cNvSpPr>
          <p:nvPr/>
        </p:nvSpPr>
        <p:spPr>
          <a:xfrm>
            <a:off x="781639" y="0"/>
            <a:ext cx="10515600" cy="737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dirty="0">
                <a:solidFill>
                  <a:srgbClr val="FF0000"/>
                </a:solidFill>
              </a:rPr>
              <a:t>Bipolar Neuron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EB3A02E-23E9-46D4-8D90-9E83B44318A2}"/>
              </a:ext>
            </a:extLst>
          </p:cNvPr>
          <p:cNvSpPr txBox="1"/>
          <p:nvPr/>
        </p:nvSpPr>
        <p:spPr>
          <a:xfrm>
            <a:off x="585294" y="4170418"/>
            <a:ext cx="32428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4FA3"/>
                </a:solidFill>
                <a:latin typeface="+mj-lt"/>
              </a:rPr>
              <a:t>Contains: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Cell body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Nucleus and Nucleolus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Nissl bodies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latin typeface="+mj-lt"/>
              </a:rPr>
              <a:t>Mitochondria  </a:t>
            </a:r>
          </a:p>
        </p:txBody>
      </p:sp>
      <p:pic>
        <p:nvPicPr>
          <p:cNvPr id="8" name="Graphic 7" descr="Arrow: Slight curve">
            <a:extLst>
              <a:ext uri="{FF2B5EF4-FFF2-40B4-BE49-F238E27FC236}">
                <a16:creationId xmlns:a16="http://schemas.microsoft.com/office/drawing/2014/main" xmlns="" id="{8624B1C3-9B49-451F-90A7-5DA7F53489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54760">
            <a:off x="3187877" y="4758537"/>
            <a:ext cx="1280474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071D3B5-7309-48B6-9FA7-CE777CA62D59}"/>
              </a:ext>
            </a:extLst>
          </p:cNvPr>
          <p:cNvSpPr txBox="1"/>
          <p:nvPr/>
        </p:nvSpPr>
        <p:spPr>
          <a:xfrm>
            <a:off x="4440943" y="5041157"/>
            <a:ext cx="3153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features are </a:t>
            </a:r>
            <a:r>
              <a:rPr lang="en-GB" u="sng" dirty="0"/>
              <a:t>NOT</a:t>
            </a:r>
            <a:r>
              <a:rPr lang="en-GB" dirty="0"/>
              <a:t> specific for this type only!  </a:t>
            </a:r>
          </a:p>
          <a:p>
            <a:r>
              <a:rPr lang="en-GB" dirty="0"/>
              <a:t>They are found in every neuron!</a:t>
            </a:r>
          </a:p>
        </p:txBody>
      </p:sp>
    </p:spTree>
    <p:extLst>
      <p:ext uri="{BB962C8B-B14F-4D97-AF65-F5344CB8AC3E}">
        <p14:creationId xmlns:p14="http://schemas.microsoft.com/office/powerpoint/2010/main" val="2301042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B59FE3-91FE-4063-A5B2-C51A5C8C1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639" y="0"/>
            <a:ext cx="10515600" cy="737811"/>
          </a:xfrm>
        </p:spPr>
        <p:txBody>
          <a:bodyPr>
            <a:norm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Multipolar Neuron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A1C06B-6D5D-4D13-A595-1D799928C884}"/>
              </a:ext>
            </a:extLst>
          </p:cNvPr>
          <p:cNvSpPr txBox="1"/>
          <p:nvPr/>
        </p:nvSpPr>
        <p:spPr>
          <a:xfrm>
            <a:off x="42208" y="311151"/>
            <a:ext cx="3712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j-lt"/>
              </a:rPr>
              <a:t>1- Stellate neuron:</a:t>
            </a:r>
          </a:p>
          <a:p>
            <a:r>
              <a:rPr lang="en-GB" sz="2800" b="1" dirty="0">
                <a:solidFill>
                  <a:srgbClr val="FF4FA3"/>
                </a:solidFill>
                <a:latin typeface="+mj-lt"/>
              </a:rPr>
              <a:t>*Location: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Anterior horn cells of the spinal cord</a:t>
            </a:r>
          </a:p>
          <a:p>
            <a:r>
              <a:rPr lang="en-GB" sz="2800" b="1" dirty="0">
                <a:solidFill>
                  <a:srgbClr val="FF4FA3"/>
                </a:solidFill>
                <a:latin typeface="+mj-lt"/>
              </a:rPr>
              <a:t>*Contains: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70C0"/>
                </a:solidFill>
                <a:latin typeface="+mj-lt"/>
              </a:rPr>
              <a:t>Nucleus</a:t>
            </a:r>
            <a:r>
              <a:rPr lang="en-GB" sz="2000" dirty="0">
                <a:latin typeface="+mj-lt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rgbClr val="00B050"/>
                </a:solidFill>
                <a:latin typeface="+mj-lt"/>
              </a:rPr>
              <a:t>Nucleolus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+mj-lt"/>
              </a:rPr>
              <a:t>Nissl bodies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000" dirty="0">
                <a:latin typeface="+mj-lt"/>
              </a:rPr>
              <a:t>Mitochondria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endParaRPr lang="en-GB" sz="2800" dirty="0">
              <a:solidFill>
                <a:srgbClr val="FF4FA3"/>
              </a:solidFill>
              <a:latin typeface="+mj-lt"/>
            </a:endParaRPr>
          </a:p>
        </p:txBody>
      </p:sp>
      <p:pic>
        <p:nvPicPr>
          <p:cNvPr id="5" name="Graphic 4" descr="Arrow: Slight curve">
            <a:extLst>
              <a:ext uri="{FF2B5EF4-FFF2-40B4-BE49-F238E27FC236}">
                <a16:creationId xmlns:a16="http://schemas.microsoft.com/office/drawing/2014/main" xmlns="" id="{AA6AA73A-EE94-4B82-B89F-64F125A44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11434">
            <a:off x="2947427" y="520691"/>
            <a:ext cx="1280474" cy="914400"/>
          </a:xfrm>
          <a:prstGeom prst="rect">
            <a:avLst/>
          </a:prstGeom>
        </p:spPr>
      </p:pic>
      <p:pic>
        <p:nvPicPr>
          <p:cNvPr id="6" name="Picture 1" descr="AHC 06.jpg">
            <a:extLst>
              <a:ext uri="{FF2B5EF4-FFF2-40B4-BE49-F238E27FC236}">
                <a16:creationId xmlns:a16="http://schemas.microsoft.com/office/drawing/2014/main" xmlns="" id="{76EAE169-1B84-40FD-9B37-D29A613A68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86" y="737811"/>
            <a:ext cx="4014894" cy="2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AHC 01.jpg">
            <a:extLst>
              <a:ext uri="{FF2B5EF4-FFF2-40B4-BE49-F238E27FC236}">
                <a16:creationId xmlns:a16="http://schemas.microsoft.com/office/drawing/2014/main" xmlns="" id="{D2324BAA-9A43-464B-A0E4-F8113924DC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31" y="737811"/>
            <a:ext cx="3533759" cy="252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84675304-2B22-41F1-A50D-C2985AAED039}"/>
              </a:ext>
            </a:extLst>
          </p:cNvPr>
          <p:cNvSpPr/>
          <p:nvPr/>
        </p:nvSpPr>
        <p:spPr>
          <a:xfrm rot="17133574">
            <a:off x="5736624" y="2410328"/>
            <a:ext cx="887823" cy="45719"/>
          </a:xfrm>
          <a:prstGeom prst="rightArrow">
            <a:avLst/>
          </a:prstGeom>
          <a:solidFill>
            <a:srgbClr val="00B050"/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xmlns="" id="{FEBC2B8F-A8D7-47E0-954F-7B6092AF622C}"/>
              </a:ext>
            </a:extLst>
          </p:cNvPr>
          <p:cNvSpPr/>
          <p:nvPr/>
        </p:nvSpPr>
        <p:spPr>
          <a:xfrm rot="1301898">
            <a:off x="5340626" y="1638125"/>
            <a:ext cx="887823" cy="45719"/>
          </a:xfrm>
          <a:prstGeom prst="rightArrow">
            <a:avLst/>
          </a:prstGeom>
          <a:solidFill>
            <a:srgbClr val="0070C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17EBE8E-22C6-440F-8F09-9D24C9239313}"/>
              </a:ext>
            </a:extLst>
          </p:cNvPr>
          <p:cNvSpPr txBox="1"/>
          <p:nvPr/>
        </p:nvSpPr>
        <p:spPr>
          <a:xfrm>
            <a:off x="0" y="3867584"/>
            <a:ext cx="37125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+mj-lt"/>
              </a:rPr>
              <a:t>2- Pyramidal neuron:</a:t>
            </a:r>
          </a:p>
          <a:p>
            <a:r>
              <a:rPr lang="en-GB" sz="2800" b="1" dirty="0">
                <a:solidFill>
                  <a:srgbClr val="FF4FA3"/>
                </a:solidFill>
                <a:latin typeface="+mj-lt"/>
              </a:rPr>
              <a:t>*Location: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GB" sz="2800" dirty="0">
                <a:latin typeface="+mj-lt"/>
              </a:rPr>
              <a:t> </a:t>
            </a:r>
            <a:r>
              <a:rPr lang="en-GB" sz="2000" dirty="0">
                <a:latin typeface="+mj-lt"/>
              </a:rPr>
              <a:t>Cerebrum </a:t>
            </a: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(motor area 4)</a:t>
            </a:r>
          </a:p>
        </p:txBody>
      </p:sp>
      <p:pic>
        <p:nvPicPr>
          <p:cNvPr id="11" name="Graphic 10" descr="Arrow: Slight curve">
            <a:extLst>
              <a:ext uri="{FF2B5EF4-FFF2-40B4-BE49-F238E27FC236}">
                <a16:creationId xmlns:a16="http://schemas.microsoft.com/office/drawing/2014/main" xmlns="" id="{AB0FCD24-DA90-4598-9703-27F9B2239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54760">
            <a:off x="2614925" y="4091630"/>
            <a:ext cx="1280474" cy="914400"/>
          </a:xfrm>
          <a:prstGeom prst="rect">
            <a:avLst/>
          </a:prstGeom>
        </p:spPr>
      </p:pic>
      <p:pic>
        <p:nvPicPr>
          <p:cNvPr id="12" name="Picture 1" descr="pyramidal (acetylcholine esterase).png">
            <a:extLst>
              <a:ext uri="{FF2B5EF4-FFF2-40B4-BE49-F238E27FC236}">
                <a16:creationId xmlns:a16="http://schemas.microsoft.com/office/drawing/2014/main" xmlns="" id="{D9EE6803-4237-4934-8AA2-B1F73BC389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986" y="3629919"/>
            <a:ext cx="4014894" cy="22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Pyrmidal 02.jpg">
            <a:extLst>
              <a:ext uri="{FF2B5EF4-FFF2-40B4-BE49-F238E27FC236}">
                <a16:creationId xmlns:a16="http://schemas.microsoft.com/office/drawing/2014/main" xmlns="" id="{3EAC9F60-4819-4B15-9BD6-E3A00B88C6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0831" y="3629918"/>
            <a:ext cx="3533759" cy="2291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phic 13" descr="Arrow: Slight curve">
            <a:extLst>
              <a:ext uri="{FF2B5EF4-FFF2-40B4-BE49-F238E27FC236}">
                <a16:creationId xmlns:a16="http://schemas.microsoft.com/office/drawing/2014/main" xmlns="" id="{346E80D2-2F58-49A3-8150-6A8B147B9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54760">
            <a:off x="1734865" y="2265638"/>
            <a:ext cx="592827" cy="4407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071D3B5-7309-48B6-9FA7-CE777CA62D59}"/>
              </a:ext>
            </a:extLst>
          </p:cNvPr>
          <p:cNvSpPr txBox="1"/>
          <p:nvPr/>
        </p:nvSpPr>
        <p:spPr>
          <a:xfrm>
            <a:off x="2337311" y="2304535"/>
            <a:ext cx="19056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These features are </a:t>
            </a:r>
            <a:r>
              <a:rPr lang="en-GB" sz="1600" u="sng" dirty="0"/>
              <a:t>NOT</a:t>
            </a:r>
            <a:r>
              <a:rPr lang="en-GB" sz="1600" dirty="0"/>
              <a:t> specific for this type only!  </a:t>
            </a:r>
          </a:p>
          <a:p>
            <a:r>
              <a:rPr lang="en-GB" sz="1600" dirty="0"/>
              <a:t>They’ are found in every neuron!</a:t>
            </a:r>
          </a:p>
        </p:txBody>
      </p:sp>
    </p:spTree>
    <p:extLst>
      <p:ext uri="{BB962C8B-B14F-4D97-AF65-F5344CB8AC3E}">
        <p14:creationId xmlns:p14="http://schemas.microsoft.com/office/powerpoint/2010/main" val="12113289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607</Words>
  <Application>Microsoft Macintosh PowerPoint</Application>
  <PresentationFormat>Widescreen</PresentationFormat>
  <Paragraphs>131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Wingdings</vt:lpstr>
      <vt:lpstr>Office Theme</vt:lpstr>
      <vt:lpstr>PowerPoint Presentation</vt:lpstr>
      <vt:lpstr>PowerPoint Presentation</vt:lpstr>
      <vt:lpstr>Cervical Spinal cord </vt:lpstr>
      <vt:lpstr>Thoracic Spinal cord </vt:lpstr>
      <vt:lpstr>Lumbar Spinal cord </vt:lpstr>
      <vt:lpstr>Ascending &amp; Descending Tracts</vt:lpstr>
      <vt:lpstr>PowerPoint Presentation</vt:lpstr>
      <vt:lpstr>PowerPoint Presentation</vt:lpstr>
      <vt:lpstr>Multipolar Neuron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Faisal Alrabaii;Rana B</dc:creator>
  <cp:lastModifiedBy>شوق</cp:lastModifiedBy>
  <cp:revision>82</cp:revision>
  <dcterms:created xsi:type="dcterms:W3CDTF">2017-04-11T17:18:45Z</dcterms:created>
  <dcterms:modified xsi:type="dcterms:W3CDTF">2017-11-02T13:17:54Z</dcterms:modified>
</cp:coreProperties>
</file>