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1"/>
  </p:notesMasterIdLst>
  <p:sldIdLst>
    <p:sldId id="263" r:id="rId2"/>
    <p:sldId id="268" r:id="rId3"/>
    <p:sldId id="270" r:id="rId4"/>
    <p:sldId id="257" r:id="rId5"/>
    <p:sldId id="264" r:id="rId6"/>
    <p:sldId id="271" r:id="rId7"/>
    <p:sldId id="266" r:id="rId8"/>
    <p:sldId id="265" r:id="rId9"/>
    <p:sldId id="267" r:id="rId10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00"/>
    <a:srgbClr val="500050"/>
    <a:srgbClr val="DDDDDD"/>
    <a:srgbClr val="FFCCCC"/>
    <a:srgbClr val="FF3399"/>
    <a:srgbClr val="FFE5FF"/>
    <a:srgbClr val="FFCCFF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1" autoAdjust="0"/>
    <p:restoredTop sz="95559"/>
  </p:normalViewPr>
  <p:slideViewPr>
    <p:cSldViewPr snapToGrid="0">
      <p:cViewPr>
        <p:scale>
          <a:sx n="77" d="100"/>
          <a:sy n="77" d="100"/>
        </p:scale>
        <p:origin x="1744" y="144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960" y="224154"/>
            <a:ext cx="1567012" cy="1460728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8" y="201937"/>
            <a:ext cx="1415606" cy="158539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390830" y="5069633"/>
            <a:ext cx="6240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Practical Microbiology</a:t>
            </a:r>
          </a:p>
          <a:p>
            <a:pPr algn="ctr"/>
            <a:r>
              <a:rPr lang="en-US" sz="3600" b="1" dirty="0">
                <a:ln w="0"/>
                <a:solidFill>
                  <a:srgbClr val="FF7C80"/>
                </a:solidFill>
              </a:rPr>
              <a:t>Neuropsychiatry Block                                                     </a:t>
            </a:r>
            <a:endParaRPr lang="en-US" sz="3600" b="1" cap="none" spc="0" dirty="0">
              <a:ln w="0"/>
              <a:solidFill>
                <a:srgbClr val="FF7C8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61378" y="8658148"/>
            <a:ext cx="2609850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Doctor’s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notess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7C80"/>
                </a:solidFill>
              </a:rPr>
              <a:t>Answers </a:t>
            </a: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510" y="-1148756"/>
            <a:ext cx="4221956" cy="11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ED0B2-EFCF-46AA-BD99-316762496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78" y="2051852"/>
            <a:ext cx="2737822" cy="27175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984366" y="4742953"/>
            <a:ext cx="505384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3184644" y="8747955"/>
            <a:ext cx="3573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80" y="10317992"/>
            <a:ext cx="4951879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highlight>
                  <a:srgbClr val="00FFFF"/>
                </a:highlight>
                <a:ea typeface="Calibri"/>
                <a:cs typeface="Arial"/>
              </a:rPr>
              <a:t>Done by:</a:t>
            </a:r>
            <a:r>
              <a:rPr lang="en-US" sz="1600" dirty="0">
                <a:highlight>
                  <a:srgbClr val="00FFFF"/>
                </a:highlight>
                <a:ea typeface="Calibri"/>
                <a:cs typeface="Arial"/>
              </a:rPr>
              <a:t>   </a:t>
            </a:r>
            <a:r>
              <a:rPr lang="en-US" sz="1600" b="1" dirty="0"/>
              <a:t>Samar Al-</a:t>
            </a:r>
            <a:r>
              <a:rPr lang="en-US" sz="1600" b="1" dirty="0" err="1"/>
              <a:t>Qahtani</a:t>
            </a:r>
            <a:r>
              <a:rPr lang="en-US" sz="1600" b="1" dirty="0"/>
              <a:t> &amp; </a:t>
            </a:r>
            <a:r>
              <a:rPr lang="en-US" sz="1600" b="1" dirty="0" err="1"/>
              <a:t>Hamad</a:t>
            </a:r>
            <a:r>
              <a:rPr lang="en-US" sz="1600" b="1" dirty="0"/>
              <a:t> Al-</a:t>
            </a:r>
            <a:r>
              <a:rPr lang="en-US" sz="1600" b="1" dirty="0" err="1"/>
              <a:t>Khudairy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08806"/>
              </p:ext>
            </p:extLst>
          </p:nvPr>
        </p:nvGraphicFramePr>
        <p:xfrm>
          <a:off x="0" y="1162887"/>
          <a:ext cx="6858000" cy="1596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How can I know if the bacteria is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Gram positive 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Gram negative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GRAM STAIN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IS THE ONLY 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00050"/>
                          </a:solidFill>
                        </a:rPr>
                        <a:t>Purple</a:t>
                      </a:r>
                      <a:r>
                        <a:rPr lang="en-US" sz="1400" b="1" dirty="0"/>
                        <a:t> /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400" b="1" dirty="0"/>
                        <a:t> / </a:t>
                      </a:r>
                      <a:r>
                        <a:rPr lang="en-US" sz="1400" b="1" dirty="0">
                          <a:solidFill>
                            <a:srgbClr val="FF3399"/>
                          </a:solidFill>
                        </a:rPr>
                        <a:t>Pink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Coccus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Bacillus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Coccus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Bacillus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0205"/>
              </p:ext>
            </p:extLst>
          </p:nvPr>
        </p:nvGraphicFramePr>
        <p:xfrm>
          <a:off x="0" y="2881155"/>
          <a:ext cx="6858000" cy="3409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/>
                        <a:t>Gram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/>
                        <a:t>Cocci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Staphy</a:t>
                      </a:r>
                      <a:r>
                        <a:rPr lang="en-US" sz="1400" dirty="0"/>
                        <a:t>lococcus (in clusters)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Strepto</a:t>
                      </a:r>
                      <a:r>
                        <a:rPr lang="en-US" sz="1400" dirty="0"/>
                        <a:t>coccus (in chains or pairs)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4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 differentiate between the two by using the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“Catalase test”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Bubbles → Catalase 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reaction → Catalase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8" name="Picture 4" descr="https://i.pinimg.com/originals/a4/29/d9/a429d9b43edf3e10d682765106ba8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9" y="3734386"/>
            <a:ext cx="1289281" cy="8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medscapestatic.com/pi/meds/ckb/85/37385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6" y="3734387"/>
            <a:ext cx="1204664" cy="84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1.staticflickr.com/3/2130/2414768507_6b5bcf3ebe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4" y="5169607"/>
            <a:ext cx="1256010" cy="6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2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4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 descr="نتيجة بحث الصور عن ‪catalase test negative‬‏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8" y="5169606"/>
            <a:ext cx="1204662" cy="696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574" y="234255"/>
            <a:ext cx="615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EXTRA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this slide is just review the basics of microbiology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If you are already familiar with these terms just skip it</a:t>
            </a:r>
            <a:r>
              <a:rPr lang="en-US" sz="1400" dirty="0"/>
              <a:t>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8977"/>
              </p:ext>
            </p:extLst>
          </p:nvPr>
        </p:nvGraphicFramePr>
        <p:xfrm>
          <a:off x="0" y="6398708"/>
          <a:ext cx="6858000" cy="5254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9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Streptococcus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Alpha Hemolytic (</a:t>
                      </a:r>
                      <a:r>
                        <a:rPr lang="el-GR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Further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Streptococcus </a:t>
                      </a:r>
                      <a:r>
                        <a:rPr lang="en-US" sz="1400" b="1" i="1" dirty="0"/>
                        <a:t>pneumoniae</a:t>
                      </a:r>
                    </a:p>
                    <a:p>
                      <a:pPr algn="ctr"/>
                      <a:r>
                        <a:rPr lang="en-US" sz="1400" i="1" dirty="0"/>
                        <a:t>Streptococcus </a:t>
                      </a:r>
                      <a:r>
                        <a:rPr lang="en-US" sz="1400" b="1" i="1" dirty="0" err="1"/>
                        <a:t>viridans</a:t>
                      </a:r>
                      <a:r>
                        <a:rPr lang="en-US" sz="1400" b="1" i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 differentiate between them using “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Optochin Test</a:t>
                      </a:r>
                      <a:r>
                        <a:rPr lang="en-US" sz="1400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Pneumoniae = Sensitive </a:t>
                      </a:r>
                      <a:r>
                        <a:rPr lang="en-US" sz="1400" dirty="0" err="1"/>
                        <a:t>Viridans</a:t>
                      </a:r>
                      <a:r>
                        <a:rPr lang="en-US" sz="1400" dirty="0"/>
                        <a:t> = Resistant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964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Beta Hemolytic (</a:t>
                      </a:r>
                      <a:r>
                        <a:rPr lang="el-GR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l-GR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Further test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Group A (​</a:t>
                      </a:r>
                      <a:r>
                        <a:rPr lang="en-US" sz="1400" b="1" i="1" dirty="0" err="1"/>
                        <a:t>Pyogen</a:t>
                      </a:r>
                      <a:r>
                        <a:rPr lang="en-US" sz="1400" i="1" dirty="0"/>
                        <a:t>) Group B (</a:t>
                      </a:r>
                      <a:r>
                        <a:rPr lang="en-US" sz="1400" b="1" i="1" dirty="0" err="1"/>
                        <a:t>Agalactiae</a:t>
                      </a:r>
                      <a:r>
                        <a:rPr lang="en-US" sz="1400" i="1" dirty="0"/>
                        <a:t>​) Group 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 differentiate between them using “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Bacitracin Test</a:t>
                      </a:r>
                      <a:r>
                        <a:rPr lang="en-US" sz="1400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A = Sensitive Group B and C = Resistant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1873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 descr="نتيجة بحث الصور عن ‪Optochin Test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43" y="8127795"/>
            <a:ext cx="1718618" cy="10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14" y="10512369"/>
            <a:ext cx="2034580" cy="10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3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12105"/>
              </p:ext>
            </p:extLst>
          </p:nvPr>
        </p:nvGraphicFramePr>
        <p:xfrm>
          <a:off x="0" y="1272740"/>
          <a:ext cx="6857999" cy="2607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5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Key information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Acute Pyogenic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r>
                        <a:rPr lang="en-US" sz="1200" dirty="0"/>
                        <a:t>Acute onset  (sudden)+ pus</a:t>
                      </a:r>
                      <a:r>
                        <a:rPr lang="en-US" sz="1200" baseline="0" dirty="0"/>
                        <a:t> cells</a:t>
                      </a:r>
                      <a:r>
                        <a:rPr lang="en-US" sz="1200" dirty="0"/>
                        <a:t>+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fever, headache, stiff neck, other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meningitis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symptoms 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200" dirty="0"/>
                        <a:t> Turbid CSF + High protein + Low glucose + Polymorphs.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Viral (Aseptic/Lymphocytic)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Acute onset (sudden)+ Symptoms of meningitis +Clear CSF + Unchanged/high protein + Unchanged/low glucose + Lymphocytes.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Chronic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Chronic onset +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chronic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headache,facial weakness, double vision, other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meningitis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symptoms 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200" dirty="0"/>
                        <a:t> Turbid CSF + High protein + Low glucose + Lymphocytes.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83851"/>
              </p:ext>
            </p:extLst>
          </p:nvPr>
        </p:nvGraphicFramePr>
        <p:xfrm>
          <a:off x="-1" y="3997383"/>
          <a:ext cx="6857999" cy="4995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4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causes of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Acute Pyogenic Meningitis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it differs based on the age group 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all are capsulated </a:t>
                      </a:r>
                      <a:endParaRPr lang="en-US" sz="1200" b="1" u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02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Neisseria meningitidis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i="1" dirty="0">
                          <a:solidFill>
                            <a:schemeClr val="bg1"/>
                          </a:solidFill>
                        </a:rPr>
                        <a:t>Streptococcus pneumoniae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 dirty="0" err="1">
                          <a:solidFill>
                            <a:schemeClr val="bg1"/>
                          </a:solidFill>
                        </a:rPr>
                        <a:t>Haemophilus</a:t>
                      </a:r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i="1" dirty="0" err="1">
                          <a:solidFill>
                            <a:schemeClr val="bg1"/>
                          </a:solidFill>
                        </a:rPr>
                        <a:t>influenzae</a:t>
                      </a:r>
                      <a:endParaRPr lang="en-US" sz="11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</a:rPr>
                        <a:t>Escherichia coli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495"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Adults&amp;Infants / Children.</a:t>
                      </a:r>
                      <a:endParaRPr lang="en-US" sz="1000" dirty="0">
                        <a:effectLst/>
                        <a:latin typeface="+mn-lt"/>
                        <a:cs typeface="Arial"/>
                      </a:endParaRPr>
                    </a:p>
                    <a:p>
                      <a:pPr marL="285750" indent="-28575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Gram  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0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/>
                        <a:t>diplococci.(</a:t>
                      </a: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kidney shaped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baseline="0" dirty="0"/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Glucose &amp; maltose fermenter .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Its capsule: 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1-Produce endotoxin (LPS). </a:t>
                      </a: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Causes skin rash and septic shock.</a:t>
                      </a:r>
                      <a:endParaRPr lang="en-US" sz="1000" b="1" dirty="0"/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2-Resists phagocytosis.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/>
                        <a:t>Adults&amp;Infants / Children.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/>
                        <a:t>Gram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05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dirty="0"/>
                        <a:t>diplococci.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Optochin sensitive.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The most invasive pathogen,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high mortality rate&gt;30%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Its capsule: produce </a:t>
                      </a:r>
                      <a:r>
                        <a:rPr lang="en-US" sz="1050" dirty="0" err="1"/>
                        <a:t>pnemolysin</a:t>
                      </a:r>
                      <a:r>
                        <a:rPr lang="en-US" sz="1050" dirty="0"/>
                        <a:t> → </a:t>
                      </a:r>
                      <a:r>
                        <a:rPr lang="en-U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immunogenic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induce </a:t>
                      </a:r>
                      <a:r>
                        <a:rPr lang="en-US" sz="105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immuneresponse</a:t>
                      </a:r>
                      <a:r>
                        <a:rPr lang="en-U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+mn-lt"/>
                        <a:cs typeface="Arial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Infants / Children.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Gram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0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/>
                        <a:t>coccobacilli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/ pleomorphic.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Need blood for optimal growth, Hematin (factor X) &amp; NAD (factor V).</a:t>
                      </a:r>
                      <a:endParaRPr lang="ar-SA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Type B is invasive and capsulated.</a:t>
                      </a:r>
                      <a:endParaRPr lang="ar-SA" sz="1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 capsule is used as a conjugate vaccine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Newborns.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Gram 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10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/>
                          <a:cs typeface="Arial"/>
                        </a:rPr>
                        <a:t>ve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/>
                        <a:t>bacilli / Lactose fermenter.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K1 sialic acid capsule → invasion of brain microvascular endothelial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Management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6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Treatment (10-14 days):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/>
                        <a:t>● Children &amp; Adults: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Ceftriaxone + Vancomycin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endParaRPr lang="en-US" sz="1100" dirty="0"/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/>
                        <a:t>● Neonates: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Ampicillin + Cefotaxime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64550"/>
              </p:ext>
            </p:extLst>
          </p:nvPr>
        </p:nvGraphicFramePr>
        <p:xfrm>
          <a:off x="-1" y="9109682"/>
          <a:ext cx="6858000" cy="2447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9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Causes of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Chronic Meningitis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9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Tuberculosis “Mycobacterium tuberculosis”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>
                          <a:solidFill>
                            <a:schemeClr val="bg1"/>
                          </a:solidFill>
                        </a:rPr>
                        <a:t>Brucellosism</a:t>
                      </a:r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1200" b="1" i="1" dirty="0" err="1">
                          <a:solidFill>
                            <a:schemeClr val="bg1"/>
                          </a:solidFill>
                        </a:rPr>
                        <a:t>Br.melitensis</a:t>
                      </a:r>
                      <a:r>
                        <a:rPr lang="en-US" sz="1200" b="1" i="1" dirty="0">
                          <a:solidFill>
                            <a:schemeClr val="bg1"/>
                          </a:solidFill>
                        </a:rPr>
                        <a:t>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4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/>
                        <a:t>Microscopically</a:t>
                      </a:r>
                      <a:r>
                        <a:rPr lang="en-US" sz="1200" dirty="0"/>
                        <a:t>: </a:t>
                      </a:r>
                      <a:r>
                        <a:rPr lang="en-US" sz="1200" dirty="0" err="1"/>
                        <a:t>Ziehl</a:t>
                      </a:r>
                      <a:r>
                        <a:rPr lang="en-US" sz="1200" dirty="0"/>
                        <a:t>–</a:t>
                      </a:r>
                      <a:r>
                        <a:rPr lang="en-US" sz="1200" dirty="0" err="1"/>
                        <a:t>Neelsen</a:t>
                      </a:r>
                      <a:r>
                        <a:rPr lang="en-US" sz="1200" dirty="0"/>
                        <a:t> stain → acid fast bacilli.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/>
                        <a:t>Tests</a:t>
                      </a:r>
                      <a:r>
                        <a:rPr lang="en-US" sz="1200" dirty="0"/>
                        <a:t>: </a:t>
                      </a:r>
                      <a:r>
                        <a:rPr lang="en-US" sz="1200" dirty="0" err="1"/>
                        <a:t>Mantoux</a:t>
                      </a:r>
                      <a:r>
                        <a:rPr lang="en-US" sz="1200" dirty="0"/>
                        <a:t> test, Tuberculin skin test (TST)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/>
                        <a:t>Treatment</a:t>
                      </a:r>
                      <a:r>
                        <a:rPr lang="en-US" sz="1200" dirty="0"/>
                        <a:t>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/>
                        <a:t> Start with 4 drugs “for 2 months”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 Rifampicin +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Isonized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 (INH) + Ethambutol + Pyrazinamide.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Then</a:t>
                      </a:r>
                      <a:r>
                        <a:rPr lang="en-US" sz="1200" dirty="0"/>
                        <a:t>: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Rifam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 Rifampicin +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Isonized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 (INH)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/>
                        <a:t>“for 4-6 months”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Affect people who are in contact with domestic animals “Sheep” or those who consume raw milk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milk products.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Can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rarely</a:t>
                      </a:r>
                      <a:r>
                        <a:rPr lang="en-US" sz="1200" dirty="0"/>
                        <a:t> be transmitted sexually &amp; by inhalation.(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lab. Acquired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u="sng" dirty="0"/>
                        <a:t>Treatment</a:t>
                      </a:r>
                      <a:r>
                        <a:rPr lang="en-US" sz="1200" dirty="0"/>
                        <a:t>: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Rifampicin +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latin typeface="+mn-lt"/>
                          <a:ea typeface="Calibri"/>
                          <a:cs typeface="Arial"/>
                        </a:rPr>
                        <a:t>Cotrimoxazole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574" y="239861"/>
            <a:ext cx="6158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EXTRA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words to help you answer cases’ questions.</a:t>
            </a:r>
          </a:p>
        </p:txBody>
      </p:sp>
    </p:spTree>
    <p:extLst>
      <p:ext uri="{BB962C8B-B14F-4D97-AF65-F5344CB8AC3E}">
        <p14:creationId xmlns:p14="http://schemas.microsoft.com/office/powerpoint/2010/main" val="3747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13956"/>
              </p:ext>
            </p:extLst>
          </p:nvPr>
        </p:nvGraphicFramePr>
        <p:xfrm>
          <a:off x="963117" y="359764"/>
          <a:ext cx="4572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60604"/>
              </p:ext>
            </p:extLst>
          </p:nvPr>
        </p:nvGraphicFramePr>
        <p:xfrm>
          <a:off x="0" y="0"/>
          <a:ext cx="6858000" cy="7688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0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Acute Pyogenic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19">
                <a:tc rowSpan="2" gridSpan="3">
                  <a:txBody>
                    <a:bodyPr/>
                    <a:lstStyle/>
                    <a:p>
                      <a:r>
                        <a:rPr lang="en-US" b="1" dirty="0"/>
                        <a:t>Scenario: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A </a:t>
                      </a:r>
                      <a:r>
                        <a:rPr lang="en-US" sz="1600" b="0" u="sng" dirty="0">
                          <a:solidFill>
                            <a:srgbClr val="FF0000"/>
                          </a:solidFill>
                        </a:rPr>
                        <a:t>15-year-old</a:t>
                      </a:r>
                      <a:r>
                        <a:rPr lang="en-US" sz="1600" dirty="0"/>
                        <a:t> healthy male visited the ER presenting with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fever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headache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vomiting</a:t>
                      </a:r>
                      <a:r>
                        <a:rPr lang="en-US" sz="1600" dirty="0"/>
                        <a:t> and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drowsiness</a:t>
                      </a:r>
                      <a:r>
                        <a:rPr lang="en-US" sz="1600" dirty="0"/>
                        <a:t> for the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past week</a:t>
                      </a:r>
                      <a:r>
                        <a:rPr lang="en-US" sz="1600" dirty="0"/>
                        <a:t>. Physical examination showed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decreased level of consciousness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neck stiffness </a:t>
                      </a:r>
                      <a:r>
                        <a:rPr lang="en-US" sz="1600" dirty="0"/>
                        <a:t>and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high temperature of 38℃</a:t>
                      </a:r>
                      <a:r>
                        <a:rPr lang="en-US" sz="1600" dirty="0"/>
                        <a:t>. Cerebrospinal fluid (CSF) examination revealed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opening pressure of 20 cmH2O</a:t>
                      </a:r>
                      <a:r>
                        <a:rPr lang="en-US" sz="1600" dirty="0"/>
                        <a:t>. Microscopy of the cerebrospinal fluid showed </a:t>
                      </a:r>
                      <a:r>
                        <a:rPr lang="en-US" sz="1600" i="1" u="sng" dirty="0">
                          <a:solidFill>
                            <a:srgbClr val="FF0000"/>
                          </a:solidFill>
                        </a:rPr>
                        <a:t>gram –</a:t>
                      </a:r>
                      <a:r>
                        <a:rPr lang="en-US" sz="1600" i="1" u="sng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sz="1600" i="1" u="sng" dirty="0">
                          <a:solidFill>
                            <a:srgbClr val="FF0000"/>
                          </a:solidFill>
                        </a:rPr>
                        <a:t> diplococci</a:t>
                      </a:r>
                      <a:r>
                        <a:rPr lang="en-US" sz="1600" dirty="0"/>
                        <a:t>. The patient showed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complete recovery after administration of ceftriaxone for 10 days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purpura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is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classic sign for </a:t>
                      </a:r>
                      <a:r>
                        <a:rPr lang="en-US" sz="1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neisseria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latin typeface="+mn-lt"/>
                          <a:cs typeface="Microsoft Sans Serif" panose="020B0604020202020204" pitchFamily="34" charset="0"/>
                        </a:rPr>
                        <a:t>The results of the lumber puncture are shown below:</a:t>
                      </a:r>
                      <a:r>
                        <a:rPr lang="en-US" sz="1800" b="1" u="none" baseline="0" dirty="0">
                          <a:latin typeface="+mn-lt"/>
                          <a:cs typeface="Microsoft Sans Serif" panose="020B0604020202020204" pitchFamily="34" charset="0"/>
                        </a:rPr>
                        <a:t> </a:t>
                      </a:r>
                      <a:endParaRPr lang="en-US" sz="1800" b="1" u="sng" dirty="0">
                        <a:latin typeface="Footlight MT Ligh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Clinical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974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Patient’s results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5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Appearance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Turbid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(cloudy)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Clear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WBCs (</a:t>
                      </a:r>
                      <a:r>
                        <a:rPr lang="en-US" sz="1600" b="1" baseline="0" dirty="0"/>
                        <a:t>cells</a:t>
                      </a:r>
                      <a:r>
                        <a:rPr lang="ar-SA" sz="1600" b="1" baseline="0" dirty="0"/>
                        <a:t>/</a:t>
                      </a:r>
                      <a:r>
                        <a:rPr lang="en-US" sz="1600" b="1" baseline="0" dirty="0"/>
                        <a:t>mm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8,320</a:t>
                      </a:r>
                    </a:p>
                    <a:p>
                      <a:pPr algn="ctr"/>
                      <a:r>
                        <a:rPr lang="en-US" sz="1600" b="1" dirty="0"/>
                        <a:t> Mainly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polymorphonuclear leucocytes (84%)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Few (&lt;5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5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Protein (</a:t>
                      </a:r>
                      <a:r>
                        <a:rPr lang="en-US" sz="1800" b="1" dirty="0"/>
                        <a:t>g/L)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0.1-0.4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Glucose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3.0-4.5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Chloride(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115-130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98" y="1887867"/>
            <a:ext cx="1061803" cy="92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37" y="2904324"/>
            <a:ext cx="1213924" cy="92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727" y="3478039"/>
            <a:ext cx="60452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Q1</a:t>
            </a:r>
            <a:r>
              <a:rPr lang="en-US" sz="1400" dirty="0"/>
              <a:t>: What is your diagnosis?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Acute Pyogenic Meningitis. </a:t>
            </a:r>
          </a:p>
          <a:p>
            <a:r>
              <a:rPr lang="en-US" sz="1400" b="1" dirty="0"/>
              <a:t>Q2</a:t>
            </a:r>
            <a:r>
              <a:rPr lang="en-US" sz="1400" dirty="0"/>
              <a:t>: What is the most likely infection responsible?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Bacterial infection.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More serious than viral infections.</a:t>
            </a:r>
            <a:endParaRPr lang="en-US" sz="1400" dirty="0">
              <a:solidFill>
                <a:srgbClr val="FF7C80"/>
              </a:solidFill>
            </a:endParaRPr>
          </a:p>
          <a:p>
            <a:r>
              <a:rPr lang="en-US" sz="1400" b="1" dirty="0"/>
              <a:t>Q3: </a:t>
            </a:r>
            <a:r>
              <a:rPr lang="en-US" sz="1400" dirty="0"/>
              <a:t>What  is  your  justification  for  your  answer  to question two?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↑  WBCs + ↑  Protein + ↓  Glucose + there is Polymorphs.</a:t>
            </a:r>
          </a:p>
          <a:p>
            <a:r>
              <a:rPr lang="en-US" sz="1400" b="1" dirty="0"/>
              <a:t>Q4</a:t>
            </a:r>
            <a:r>
              <a:rPr lang="en-US" sz="1400" dirty="0"/>
              <a:t>: Describe the microorganism’s appearance under microscope? </a:t>
            </a:r>
          </a:p>
          <a:p>
            <a:r>
              <a:rPr lang="en-US" sz="1400" dirty="0">
                <a:solidFill>
                  <a:srgbClr val="FF7C80"/>
                </a:solidFill>
              </a:rPr>
              <a:t>Gram negative intracellular bean-shaped diplococci + many pus cells.</a:t>
            </a:r>
          </a:p>
          <a:p>
            <a:r>
              <a:rPr lang="en-US" sz="1400" dirty="0">
                <a:solidFill>
                  <a:srgbClr val="FF7C80"/>
                </a:solidFill>
              </a:rPr>
              <a:t>Oxidase and catalase tests are ( positive )</a:t>
            </a:r>
          </a:p>
          <a:p>
            <a:r>
              <a:rPr lang="en-US" sz="1400" dirty="0"/>
              <a:t> </a:t>
            </a:r>
            <a:r>
              <a:rPr lang="en-US" sz="1400" b="1" dirty="0"/>
              <a:t>Q5</a:t>
            </a:r>
            <a:r>
              <a:rPr lang="en-US" sz="1400" dirty="0"/>
              <a:t>: Name the media used for growing such organism? </a:t>
            </a:r>
          </a:p>
          <a:p>
            <a:r>
              <a:rPr lang="en-US" sz="1400" dirty="0">
                <a:solidFill>
                  <a:srgbClr val="FF7C80"/>
                </a:solidFill>
              </a:rPr>
              <a:t>Thayer-Martin agar or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Chocolate agar.</a:t>
            </a:r>
            <a:r>
              <a:rPr lang="en-US" sz="1400" dirty="0">
                <a:solidFill>
                  <a:srgbClr val="FF7C80"/>
                </a:solidFill>
              </a:rPr>
              <a:t> </a:t>
            </a:r>
          </a:p>
          <a:p>
            <a:r>
              <a:rPr lang="en-US" sz="1400" b="1" dirty="0"/>
              <a:t>Q6</a:t>
            </a:r>
            <a:r>
              <a:rPr lang="en-US" sz="1400" dirty="0"/>
              <a:t>: What further investigation would you like to do at this stage? </a:t>
            </a:r>
          </a:p>
          <a:p>
            <a:r>
              <a:rPr lang="en-US" sz="1400" dirty="0">
                <a:solidFill>
                  <a:srgbClr val="FF7C80"/>
                </a:solidFill>
              </a:rPr>
              <a:t>CSF culture and smear, Blood culture, CBC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(complete blood count) </a:t>
            </a:r>
            <a:r>
              <a:rPr lang="en-US" sz="1400" dirty="0">
                <a:solidFill>
                  <a:srgbClr val="FF7C80"/>
                </a:solidFill>
              </a:rPr>
              <a:t>, Protein and glucose levels, PCR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(polymerase chain reaction)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(DNA detection),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Serology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(Antigen detection). antigen = capsule )</a:t>
            </a: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/>
              <a:t>Q7</a:t>
            </a:r>
            <a:r>
              <a:rPr lang="en-US" sz="1400" dirty="0"/>
              <a:t>: Mention two recommended empirical antibiotics that can be used in such a case?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7C80"/>
                </a:solidFill>
              </a:rPr>
              <a:t>Ceftriaxone with Vancomycin</a:t>
            </a:r>
            <a:r>
              <a:rPr lang="en-US" sz="1400" dirty="0"/>
              <a:t>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Because they’re bactericidal.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Q: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UICTFontTextStyleTallBody"/>
              </a:rPr>
              <a:t>if the patient received the required vaccination before his travel to Hajj, how would you explain his infection despite vaccination? </a:t>
            </a:r>
          </a:p>
          <a:p>
            <a:r>
              <a:rPr lang="en-US" sz="1400" b="0" i="0" dirty="0">
                <a:solidFill>
                  <a:srgbClr val="FF7C80"/>
                </a:solidFill>
                <a:effectLst/>
                <a:latin typeface="UICTFontTextStyleTallBody"/>
              </a:rPr>
              <a:t>A: he might take the vaccination for 2 serotypes (A&amp;C) and he may be infected by W135. </a:t>
            </a:r>
          </a:p>
          <a:p>
            <a:r>
              <a:rPr lang="en-US" sz="1400" b="0" i="0" dirty="0">
                <a:solidFill>
                  <a:srgbClr val="FF7C80"/>
                </a:solidFill>
                <a:effectLst/>
                <a:latin typeface="UICTFontTextStyleTallBody"/>
              </a:rPr>
              <a:t>B: he should take the vaccination before traveling by tow weeks at least.</a:t>
            </a:r>
            <a:endParaRPr lang="en-US" sz="1400" dirty="0">
              <a:solidFill>
                <a:srgbClr val="FF7C8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54346"/>
              </p:ext>
            </p:extLst>
          </p:nvPr>
        </p:nvGraphicFramePr>
        <p:xfrm>
          <a:off x="2" y="0"/>
          <a:ext cx="6857998" cy="2343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9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Acute Pyogenic Meningitis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1- Neisseria meningitidis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Microscopic Appearance </a:t>
                      </a:r>
                      <a:endParaRPr lang="en-US" sz="1600" b="1" dirty="0">
                        <a:latin typeface="+mn-lt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Culture on Thayer-Martin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agar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Specific for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neisseria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CNS191"/>
          <p:cNvPicPr>
            <a:picLocks noChangeAspect="1" noChangeArrowheads="1"/>
          </p:cNvPicPr>
          <p:nvPr/>
        </p:nvPicPr>
        <p:blipFill rotWithShape="1">
          <a:blip r:embed="rId2" cstate="print"/>
          <a:srcRect r="22530"/>
          <a:stretch/>
        </p:blipFill>
        <p:spPr bwMode="auto">
          <a:xfrm>
            <a:off x="1009238" y="689650"/>
            <a:ext cx="1257301" cy="88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5" descr="chocolate_n_gonorrhoe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0015" y="612157"/>
            <a:ext cx="1117600" cy="103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7727" y="2693408"/>
            <a:ext cx="48373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Protect against meningitis caused by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Neisseria  meningitides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by Meningococcal conjugate vaccine for people going to </a:t>
            </a:r>
            <a:r>
              <a:rPr lang="en-US" sz="1400" dirty="0">
                <a:solidFill>
                  <a:srgbClr val="FF0000"/>
                </a:solidFill>
              </a:rPr>
              <a:t>Hajj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444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39728"/>
              </p:ext>
            </p:extLst>
          </p:nvPr>
        </p:nvGraphicFramePr>
        <p:xfrm>
          <a:off x="0" y="1"/>
          <a:ext cx="6858001" cy="4524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65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CASE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548">
                <a:tc gridSpan="3">
                  <a:txBody>
                    <a:bodyPr/>
                    <a:lstStyle/>
                    <a:p>
                      <a:r>
                        <a:rPr lang="en-US" b="1" dirty="0"/>
                        <a:t>Scenario: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year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-old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male farmer with sudden onset of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fever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headache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neck stiffness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confusion </a:t>
                      </a:r>
                    </a:p>
                    <a:p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results of the lumber puncture are shown below: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Patient’s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Turbid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WBCs  (</a:t>
                      </a:r>
                      <a:r>
                        <a:rPr lang="en-US" sz="1600" b="1" baseline="0" dirty="0"/>
                        <a:t>cells</a:t>
                      </a:r>
                      <a:r>
                        <a:rPr lang="ar-SA" sz="1600" b="1" baseline="0" dirty="0"/>
                        <a:t>/</a:t>
                      </a:r>
                      <a:r>
                        <a:rPr lang="en-US" sz="1600" b="1" baseline="0" dirty="0"/>
                        <a:t>mm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Neutrophils(100%)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Few (&lt;5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Protein (g/L)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 3.68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0.1-0.4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1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Glucose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3.0-4.5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31911"/>
              </p:ext>
            </p:extLst>
          </p:nvPr>
        </p:nvGraphicFramePr>
        <p:xfrm>
          <a:off x="5713" y="4704697"/>
          <a:ext cx="6858000" cy="199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2-Streptococcus 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</a:rPr>
                        <a:t>Pneumoniae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Microscopic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Appearance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blood agar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Optochin Test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53" y="7005573"/>
            <a:ext cx="67038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Q1</a:t>
            </a:r>
            <a:r>
              <a:rPr lang="en-US" sz="1400" dirty="0"/>
              <a:t>: What is your diagnosis?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Acute Pyogenic Meningitis </a:t>
            </a:r>
          </a:p>
          <a:p>
            <a:r>
              <a:rPr lang="en-US" sz="1400" b="1" dirty="0"/>
              <a:t>Q2</a:t>
            </a:r>
            <a:r>
              <a:rPr lang="en-US" sz="1400" dirty="0"/>
              <a:t>: What is the most likely infection responsible?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Pneumococcal bacterial infection.  </a:t>
            </a:r>
          </a:p>
          <a:p>
            <a:r>
              <a:rPr lang="en-US" sz="1400" b="1" dirty="0"/>
              <a:t>Q3</a:t>
            </a:r>
            <a:r>
              <a:rPr lang="en-US" sz="1400" dirty="0"/>
              <a:t>: Describe the microorganism’s appearance under microscope?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gram-positive diplococcic with </a:t>
            </a:r>
            <a:r>
              <a:rPr lang="en-US" sz="1400" dirty="0" err="1">
                <a:solidFill>
                  <a:srgbClr val="FF7C80"/>
                </a:solidFill>
              </a:rPr>
              <a:t>lanceolate</a:t>
            </a:r>
            <a:r>
              <a:rPr lang="en-US" sz="1400" dirty="0">
                <a:solidFill>
                  <a:srgbClr val="FF7C80"/>
                </a:solidFill>
              </a:rPr>
              <a:t> shape and </a:t>
            </a:r>
            <a:r>
              <a:rPr lang="en-US" sz="1400" dirty="0" err="1">
                <a:solidFill>
                  <a:srgbClr val="FF7C80"/>
                </a:solidFill>
              </a:rPr>
              <a:t>polymorphneoclear</a:t>
            </a:r>
            <a:r>
              <a:rPr lang="en-US" sz="1400" dirty="0">
                <a:solidFill>
                  <a:srgbClr val="FF7C80"/>
                </a:solidFill>
              </a:rPr>
              <a:t> leucocyte</a:t>
            </a:r>
          </a:p>
          <a:p>
            <a:r>
              <a:rPr lang="en-US" sz="1400" b="1" dirty="0"/>
              <a:t>Q4</a:t>
            </a:r>
            <a:r>
              <a:rPr lang="en-US" sz="1400" dirty="0"/>
              <a:t>:Name the media used for growing such organism?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Blood agar</a:t>
            </a:r>
            <a:r>
              <a:rPr lang="en-US" sz="1400" dirty="0"/>
              <a:t>.</a:t>
            </a:r>
          </a:p>
          <a:p>
            <a:r>
              <a:rPr lang="en-US" sz="1400" b="1" dirty="0"/>
              <a:t>Q5</a:t>
            </a:r>
            <a:r>
              <a:rPr lang="en-US" sz="1400" dirty="0"/>
              <a:t>: Describe the microorganism’s morphology?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Gray white, Alpha hemolytic streptococci.</a:t>
            </a:r>
          </a:p>
          <a:p>
            <a:r>
              <a:rPr lang="en-US" sz="1400" b="1" dirty="0"/>
              <a:t>Q6</a:t>
            </a:r>
            <a:r>
              <a:rPr lang="en-US" sz="1400" dirty="0"/>
              <a:t>: Describe the microorganism’s reactivity towards the </a:t>
            </a:r>
            <a:r>
              <a:rPr lang="en-US" sz="1400" dirty="0" err="1"/>
              <a:t>Optochin</a:t>
            </a:r>
            <a:r>
              <a:rPr lang="en-US" sz="1400" dirty="0"/>
              <a:t> test?</a:t>
            </a:r>
          </a:p>
          <a:p>
            <a:r>
              <a:rPr lang="en-US" sz="1400" dirty="0" err="1">
                <a:solidFill>
                  <a:srgbClr val="FF7C80"/>
                </a:solidFill>
              </a:rPr>
              <a:t>Optochin</a:t>
            </a:r>
            <a:r>
              <a:rPr lang="en-US" sz="1400" dirty="0">
                <a:solidFill>
                  <a:srgbClr val="FF7C80"/>
                </a:solidFill>
              </a:rPr>
              <a:t> sensitive</a:t>
            </a:r>
            <a:r>
              <a:rPr lang="en-US" sz="1400" dirty="0"/>
              <a:t>. </a:t>
            </a:r>
          </a:p>
          <a:p>
            <a:r>
              <a:rPr lang="en-US" sz="1400" b="1" dirty="0"/>
              <a:t>Q7</a:t>
            </a:r>
            <a:r>
              <a:rPr lang="en-US" sz="1400" dirty="0"/>
              <a:t>: What further investigation would you like to do at this stage?</a:t>
            </a:r>
          </a:p>
          <a:p>
            <a:r>
              <a:rPr lang="en-US" sz="1400" dirty="0">
                <a:solidFill>
                  <a:srgbClr val="FF7C80"/>
                </a:solidFill>
              </a:rPr>
              <a:t>CSF culture and smear, Blood culture, CBC, Protein and glucose levels, PCR</a:t>
            </a:r>
          </a:p>
          <a:p>
            <a:r>
              <a:rPr lang="en-US" sz="1400" b="1" dirty="0"/>
              <a:t>Q8</a:t>
            </a:r>
            <a:r>
              <a:rPr lang="en-US" sz="1400" dirty="0"/>
              <a:t>: Mention two of the recommended antibiotics that can be used as empiric treatment in such a case? </a:t>
            </a:r>
          </a:p>
          <a:p>
            <a:r>
              <a:rPr lang="en-US" sz="1400" dirty="0" err="1">
                <a:solidFill>
                  <a:srgbClr val="FF7C80"/>
                </a:solidFill>
              </a:rPr>
              <a:t>Vancomycin</a:t>
            </a:r>
            <a:r>
              <a:rPr lang="en-US" sz="1400" dirty="0">
                <a:solidFill>
                  <a:srgbClr val="FF7C80"/>
                </a:solidFill>
              </a:rPr>
              <a:t> + ceftriaxone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7C80"/>
              </a:solidFill>
            </a:endParaRPr>
          </a:p>
          <a:p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6" y="5168748"/>
            <a:ext cx="1288070" cy="101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592" y="5153196"/>
            <a:ext cx="1052286" cy="104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1" descr="http://student.ccbcmd.edu/courses/bio141/labmanua/lab14/images/pneumoi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596" y="5104709"/>
            <a:ext cx="1153399" cy="113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4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53550"/>
              </p:ext>
            </p:extLst>
          </p:nvPr>
        </p:nvGraphicFramePr>
        <p:xfrm>
          <a:off x="0" y="-90649"/>
          <a:ext cx="6858000" cy="201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3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3- Haemophilus Influenzae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Microscopic 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Nutrient agar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chocolate agar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Blood agar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5348" r="4240" b="3514"/>
          <a:stretch/>
        </p:blipFill>
        <p:spPr>
          <a:xfrm>
            <a:off x="361628" y="523016"/>
            <a:ext cx="1101472" cy="7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F:\scaned from book\scan0007.jpg"/>
          <p:cNvPicPr>
            <a:picLocks noChangeAspect="1" noChangeArrowheads="1"/>
          </p:cNvPicPr>
          <p:nvPr/>
        </p:nvPicPr>
        <p:blipFill>
          <a:blip r:embed="rId3" cstate="print"/>
          <a:srcRect l="7946" t="14071" r="18295" b="25270"/>
          <a:stretch>
            <a:fillRect/>
          </a:stretch>
        </p:blipFill>
        <p:spPr bwMode="auto">
          <a:xfrm>
            <a:off x="3705685" y="523016"/>
            <a:ext cx="926910" cy="8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5637" y="8894618"/>
            <a:ext cx="62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29128" y="1978653"/>
            <a:ext cx="65972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Q1</a:t>
            </a:r>
            <a:r>
              <a:rPr lang="en-US" sz="1200" dirty="0"/>
              <a:t>: What is your diagnosis?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Acute Pyogenic Meningitis.</a:t>
            </a:r>
          </a:p>
          <a:p>
            <a:r>
              <a:rPr lang="en-US" sz="1200" b="1" dirty="0"/>
              <a:t>Q2</a:t>
            </a:r>
            <a:r>
              <a:rPr lang="en-US" sz="1200" dirty="0"/>
              <a:t>: What is the most likely infection responsible? </a:t>
            </a:r>
          </a:p>
          <a:p>
            <a:r>
              <a:rPr lang="en-US" sz="1200" dirty="0">
                <a:solidFill>
                  <a:srgbClr val="FF7C80"/>
                </a:solidFill>
              </a:rPr>
              <a:t>Bacterial infection.</a:t>
            </a:r>
          </a:p>
          <a:p>
            <a:r>
              <a:rPr lang="en-US" sz="1200" b="1" dirty="0"/>
              <a:t>Q3</a:t>
            </a:r>
            <a:r>
              <a:rPr lang="en-US" sz="1200" dirty="0"/>
              <a:t>: What is the most probable Pathogen isolated?</a:t>
            </a:r>
          </a:p>
          <a:p>
            <a:r>
              <a:rPr lang="en-US" sz="1200" b="1" i="1" dirty="0" err="1">
                <a:solidFill>
                  <a:srgbClr val="FF7C80"/>
                </a:solidFill>
              </a:rPr>
              <a:t>Haemophilus</a:t>
            </a:r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b="1" i="1" dirty="0" err="1">
                <a:solidFill>
                  <a:srgbClr val="FF7C80"/>
                </a:solidFill>
              </a:rPr>
              <a:t>Influenzae</a:t>
            </a:r>
            <a:r>
              <a:rPr lang="en-US" sz="1200" b="1" i="1" dirty="0">
                <a:solidFill>
                  <a:srgbClr val="FF7C80"/>
                </a:solidFill>
              </a:rPr>
              <a:t>.</a:t>
            </a:r>
            <a:r>
              <a:rPr lang="en-US" sz="1200" i="1" dirty="0">
                <a:solidFill>
                  <a:srgbClr val="FF7C80"/>
                </a:solidFill>
              </a:rPr>
              <a:t> </a:t>
            </a:r>
          </a:p>
          <a:p>
            <a:r>
              <a:rPr lang="en-US" sz="1200" b="1" dirty="0"/>
              <a:t>Q4</a:t>
            </a:r>
            <a:r>
              <a:rPr lang="en-US" sz="1200" dirty="0"/>
              <a:t>: Describe the microorganism’s appearance under microscope?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Gram-Negative pleomorphic coccobacilli with many </a:t>
            </a:r>
            <a:r>
              <a:rPr lang="en-US" sz="1200" dirty="0" err="1">
                <a:solidFill>
                  <a:srgbClr val="FF7C80"/>
                </a:solidFill>
              </a:rPr>
              <a:t>polymorphneuclear</a:t>
            </a:r>
            <a:r>
              <a:rPr lang="en-US" sz="1200" dirty="0">
                <a:solidFill>
                  <a:srgbClr val="FF7C80"/>
                </a:solidFill>
              </a:rPr>
              <a:t> leucocyte.</a:t>
            </a:r>
            <a:br>
              <a:rPr lang="en-US" sz="1200" dirty="0">
                <a:solidFill>
                  <a:srgbClr val="FF7C80"/>
                </a:solidFill>
              </a:rPr>
            </a:br>
            <a:r>
              <a:rPr lang="en-US" sz="1200" b="1" dirty="0"/>
              <a:t>Q5</a:t>
            </a:r>
            <a:r>
              <a:rPr lang="en-US" sz="1200" dirty="0"/>
              <a:t>: Name the media used for growing such organism?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Chocolate agar , Blood agar and Nutrient agar</a:t>
            </a:r>
            <a:r>
              <a:rPr lang="en-US" sz="1200" dirty="0"/>
              <a:t>.</a:t>
            </a:r>
          </a:p>
          <a:p>
            <a:r>
              <a:rPr lang="en-US" sz="1200" b="1" dirty="0"/>
              <a:t>Q6</a:t>
            </a:r>
            <a:r>
              <a:rPr lang="en-US" sz="1200" dirty="0"/>
              <a:t>: Describe the microorganism’s morphology on Chocolate Agar?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Grey mucoid colonies of </a:t>
            </a:r>
            <a:r>
              <a:rPr lang="en-US" sz="1200" b="1" i="1" dirty="0" err="1">
                <a:solidFill>
                  <a:srgbClr val="FF7C80"/>
                </a:solidFill>
              </a:rPr>
              <a:t>Haemophilus</a:t>
            </a:r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b="1" i="1" dirty="0" err="1">
                <a:solidFill>
                  <a:srgbClr val="FF7C80"/>
                </a:solidFill>
              </a:rPr>
              <a:t>Influenzae</a:t>
            </a:r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dirty="0">
                <a:solidFill>
                  <a:srgbClr val="FF7C80"/>
                </a:solidFill>
              </a:rPr>
              <a:t>due to the presence of X and V factors. </a:t>
            </a:r>
          </a:p>
          <a:p>
            <a:r>
              <a:rPr lang="en-US" sz="1200" b="1" dirty="0"/>
              <a:t>Q7</a:t>
            </a:r>
            <a:r>
              <a:rPr lang="en-US" sz="1200" dirty="0"/>
              <a:t>:Describe the microorganism’s morphology on Nutrient Agar?</a:t>
            </a:r>
          </a:p>
          <a:p>
            <a:r>
              <a:rPr lang="en-US" sz="1200" b="1" i="1" dirty="0">
                <a:solidFill>
                  <a:srgbClr val="FF7C80"/>
                </a:solidFill>
              </a:rPr>
              <a:t>H. </a:t>
            </a:r>
            <a:r>
              <a:rPr lang="en-US" sz="1200" b="1" i="1" dirty="0" err="1">
                <a:solidFill>
                  <a:srgbClr val="FF7C80"/>
                </a:solidFill>
              </a:rPr>
              <a:t>influenzae</a:t>
            </a:r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dirty="0">
                <a:solidFill>
                  <a:srgbClr val="FF7C80"/>
                </a:solidFill>
              </a:rPr>
              <a:t>:Growth around XV factors( requires both factors XV)</a:t>
            </a:r>
          </a:p>
          <a:p>
            <a:r>
              <a:rPr lang="en-US" sz="1200" dirty="0">
                <a:solidFill>
                  <a:srgbClr val="FF7C80"/>
                </a:solidFill>
              </a:rPr>
              <a:t> no growth around X or V alone the optimum growth temperature is (35°C - 37°C in 5% CO2).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this culture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</a:rPr>
              <a:t>haemophilus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has only grown around the paper disc that has been impregnated with X and V factors. There is no bacterial growth around the discs that only contain either X or V factor.</a:t>
            </a:r>
          </a:p>
          <a:p>
            <a:r>
              <a:rPr lang="en-US" sz="1200" b="1" dirty="0"/>
              <a:t>Q8</a:t>
            </a:r>
            <a:r>
              <a:rPr lang="en-US" sz="1200" dirty="0"/>
              <a:t>:Describe the microorganism’s morphology on Blood Agar?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Growth on blood agar showing </a:t>
            </a:r>
            <a:r>
              <a:rPr lang="en-US" sz="1200" b="1" dirty="0" err="1">
                <a:solidFill>
                  <a:srgbClr val="FF7C80"/>
                </a:solidFill>
              </a:rPr>
              <a:t>satellitisim</a:t>
            </a:r>
            <a:r>
              <a:rPr lang="en-US" sz="1200" dirty="0">
                <a:solidFill>
                  <a:srgbClr val="FF7C80"/>
                </a:solidFill>
              </a:rPr>
              <a:t> adjacent to a streak of </a:t>
            </a:r>
            <a:r>
              <a:rPr lang="en-US" sz="1200" b="1" i="1" dirty="0" err="1">
                <a:solidFill>
                  <a:srgbClr val="FF7C80"/>
                </a:solidFill>
              </a:rPr>
              <a:t>S.aureus</a:t>
            </a:r>
            <a:r>
              <a:rPr lang="en-US" sz="1200" b="1" i="1" dirty="0">
                <a:solidFill>
                  <a:srgbClr val="FF7C80"/>
                </a:solidFill>
              </a:rPr>
              <a:t>.</a:t>
            </a:r>
          </a:p>
          <a:p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b="1" i="1" dirty="0" err="1">
                <a:solidFill>
                  <a:srgbClr val="FF7C80"/>
                </a:solidFill>
              </a:rPr>
              <a:t>S.ureus</a:t>
            </a:r>
            <a:r>
              <a:rPr lang="en-US" sz="1200" b="1" i="1" dirty="0">
                <a:solidFill>
                  <a:srgbClr val="FF7C80"/>
                </a:solidFill>
              </a:rPr>
              <a:t> </a:t>
            </a:r>
            <a:r>
              <a:rPr lang="en-US" sz="1200" dirty="0">
                <a:solidFill>
                  <a:srgbClr val="FF7C80"/>
                </a:solidFill>
              </a:rPr>
              <a:t>producing surplus factor increasing growth of adjacent </a:t>
            </a:r>
            <a:r>
              <a:rPr lang="en-US" sz="1200" b="1" i="1" dirty="0" err="1">
                <a:solidFill>
                  <a:srgbClr val="FF7C80"/>
                </a:solidFill>
              </a:rPr>
              <a:t>H.influenzae</a:t>
            </a:r>
            <a:r>
              <a:rPr lang="en-US" sz="1200" b="1" i="1" dirty="0">
                <a:solidFill>
                  <a:srgbClr val="FF7C80"/>
                </a:solidFill>
              </a:rPr>
              <a:t>.</a:t>
            </a:r>
          </a:p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satellitism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the pattern of arrangement of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</a:rPr>
              <a:t>heamophillus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</a:rPr>
              <a:t>influenzae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on blood agar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strearked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staphylococcus aureus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in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centre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200" b="1" dirty="0"/>
          </a:p>
          <a:p>
            <a:r>
              <a:rPr lang="en-US" sz="1200" b="1" dirty="0"/>
              <a:t>Q9</a:t>
            </a:r>
            <a:r>
              <a:rPr lang="en-US" sz="1200" dirty="0"/>
              <a:t>: What further investigation would you like to do at this stage? 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CSF culture and smear, Blood culture, CBC, Protein and glucose levels, PCR. </a:t>
            </a:r>
          </a:p>
          <a:p>
            <a:r>
              <a:rPr lang="en-US" sz="1200" b="1" dirty="0"/>
              <a:t>Q10</a:t>
            </a:r>
            <a:r>
              <a:rPr lang="en-US" sz="1200" dirty="0"/>
              <a:t>: Mention two recommended empirical antibiotics that can be used in such a case? 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Ceftriaxone with Vancomycin. </a:t>
            </a:r>
          </a:p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88065"/>
              </p:ext>
            </p:extLst>
          </p:nvPr>
        </p:nvGraphicFramePr>
        <p:xfrm>
          <a:off x="0" y="6917224"/>
          <a:ext cx="6858000" cy="1654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3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4. Escherichia Coli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Microscopic 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MacConkey agar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2" descr="http://www.alexmedonline.com/students/alexmed/subjects/microbiology/microscopicatlas/yp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267" y="7325910"/>
            <a:ext cx="973667" cy="7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LOGGER_PHOTO_ID_5142939988605815634" descr="http://bp0.blogger.com/_8zA0UAJjJ5s/R19kq9IAS1I/AAAAAAAAAMQ/ZrVy7GdsYaM/s320/e.coli+mac%27s.jpg"/>
          <p:cNvPicPr/>
          <p:nvPr/>
        </p:nvPicPr>
        <p:blipFill>
          <a:blip r:embed="rId5" cstate="print"/>
          <a:srcRect l="9028" r="11458"/>
          <a:stretch>
            <a:fillRect/>
          </a:stretch>
        </p:blipFill>
        <p:spPr bwMode="auto">
          <a:xfrm>
            <a:off x="4618487" y="7325910"/>
            <a:ext cx="926276" cy="74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00393" y="8621301"/>
            <a:ext cx="6519275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/>
              <a:t>Q1</a:t>
            </a:r>
            <a:r>
              <a:rPr lang="en-US" sz="1250" dirty="0"/>
              <a:t>: What is your diagnosis?</a:t>
            </a:r>
          </a:p>
          <a:p>
            <a:r>
              <a:rPr lang="en-US" sz="1250" dirty="0">
                <a:solidFill>
                  <a:srgbClr val="FF7C80"/>
                </a:solidFill>
              </a:rPr>
              <a:t>Acute Pyogenic Meningitis. </a:t>
            </a:r>
          </a:p>
          <a:p>
            <a:r>
              <a:rPr lang="en-US" sz="1250" b="1" dirty="0"/>
              <a:t>Q2</a:t>
            </a:r>
            <a:r>
              <a:rPr lang="en-US" sz="1250" dirty="0"/>
              <a:t>: What is the most likely infection responsible? </a:t>
            </a:r>
          </a:p>
          <a:p>
            <a:r>
              <a:rPr lang="en-US" sz="1250" dirty="0">
                <a:solidFill>
                  <a:srgbClr val="FF7C80"/>
                </a:solidFill>
              </a:rPr>
              <a:t>Bacterial infection. </a:t>
            </a:r>
          </a:p>
          <a:p>
            <a:r>
              <a:rPr lang="en-US" sz="1250" b="1" dirty="0"/>
              <a:t>Q3</a:t>
            </a:r>
            <a:r>
              <a:rPr lang="en-US" sz="1250" dirty="0"/>
              <a:t>: What is the most probable Pathogen isolated? </a:t>
            </a:r>
          </a:p>
          <a:p>
            <a:r>
              <a:rPr lang="en-US" sz="1250" b="1" i="1" dirty="0">
                <a:solidFill>
                  <a:srgbClr val="FF7C80"/>
                </a:solidFill>
              </a:rPr>
              <a:t>Escherichia Coli. </a:t>
            </a:r>
          </a:p>
          <a:p>
            <a:r>
              <a:rPr lang="en-US" sz="1250" b="1" dirty="0"/>
              <a:t>Q4</a:t>
            </a:r>
            <a:r>
              <a:rPr lang="en-US" sz="1250" dirty="0"/>
              <a:t>: Describe the microorganism’s appearance under microscope? </a:t>
            </a:r>
          </a:p>
          <a:p>
            <a:r>
              <a:rPr lang="en-US" sz="1250" dirty="0">
                <a:solidFill>
                  <a:srgbClr val="FF7C80"/>
                </a:solidFill>
              </a:rPr>
              <a:t>Gram negative bacilli (rods).</a:t>
            </a:r>
          </a:p>
          <a:p>
            <a:r>
              <a:rPr lang="en-US" sz="1250" b="1" dirty="0"/>
              <a:t>Q5</a:t>
            </a:r>
            <a:r>
              <a:rPr lang="en-US" sz="1250" dirty="0"/>
              <a:t>: Name the media used for growing such organism?</a:t>
            </a:r>
          </a:p>
          <a:p>
            <a:r>
              <a:rPr lang="en-US" sz="1250" dirty="0">
                <a:solidFill>
                  <a:srgbClr val="FF7C80"/>
                </a:solidFill>
              </a:rPr>
              <a:t>MacConkey’s agar.</a:t>
            </a:r>
          </a:p>
          <a:p>
            <a:r>
              <a:rPr lang="en-US" sz="1250" b="1" dirty="0"/>
              <a:t>Q6</a:t>
            </a:r>
            <a:r>
              <a:rPr lang="en-US" sz="1250" dirty="0"/>
              <a:t>: Describe the microorganism’s morphology on MacConkey Agar?</a:t>
            </a:r>
          </a:p>
          <a:p>
            <a:r>
              <a:rPr lang="en-US" sz="1250" dirty="0">
                <a:solidFill>
                  <a:srgbClr val="FF7C80"/>
                </a:solidFill>
              </a:rPr>
              <a:t>Lactose fermenter (pink colonies). </a:t>
            </a:r>
          </a:p>
          <a:p>
            <a:r>
              <a:rPr lang="en-US" sz="1250" b="1" dirty="0"/>
              <a:t>Q7</a:t>
            </a:r>
            <a:r>
              <a:rPr lang="en-US" sz="1250" dirty="0"/>
              <a:t>: What further investigation would you like to do at this stage? </a:t>
            </a:r>
          </a:p>
          <a:p>
            <a:r>
              <a:rPr lang="en-US" sz="1250" dirty="0">
                <a:solidFill>
                  <a:srgbClr val="FF7C80"/>
                </a:solidFill>
              </a:rPr>
              <a:t>CSF culture and smear, Blood culture, CBC, Protein and glucose levels, PCR. </a:t>
            </a:r>
          </a:p>
          <a:p>
            <a:r>
              <a:rPr lang="en-US" sz="1250" b="1" dirty="0"/>
              <a:t>Q8</a:t>
            </a:r>
            <a:r>
              <a:rPr lang="en-US" sz="1250" dirty="0"/>
              <a:t>: Mention two recommended empirical antibiotics that can be used in such a case?</a:t>
            </a:r>
          </a:p>
          <a:p>
            <a:r>
              <a:rPr lang="en-US" sz="1250" dirty="0">
                <a:solidFill>
                  <a:srgbClr val="FF7C80"/>
                </a:solidFill>
              </a:rPr>
              <a:t>Child: ​Ceftriaxone with Vancomycin.</a:t>
            </a:r>
          </a:p>
          <a:p>
            <a:r>
              <a:rPr lang="en-US" sz="1250" dirty="0">
                <a:solidFill>
                  <a:srgbClr val="FF7C80"/>
                </a:solidFill>
              </a:rPr>
              <a:t>Neonate:​ Ampicillin with Gentamicin.</a:t>
            </a:r>
            <a:br>
              <a:rPr lang="en-US" sz="1200" b="1" dirty="0">
                <a:solidFill>
                  <a:srgbClr val="FF7C80"/>
                </a:solidFill>
              </a:rPr>
            </a:br>
            <a:endParaRPr lang="en-US" sz="1200" dirty="0">
              <a:solidFill>
                <a:srgbClr val="FF7C80"/>
              </a:solidFill>
            </a:endParaRPr>
          </a:p>
        </p:txBody>
      </p:sp>
      <p:pic>
        <p:nvPicPr>
          <p:cNvPr id="22" name="Picture 3" descr="http://farm8.staticflickr.com/7010/6751955851_c08c49d142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58" y="537854"/>
            <a:ext cx="812296" cy="81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7686" y="428488"/>
            <a:ext cx="986533" cy="89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28252"/>
              </p:ext>
            </p:extLst>
          </p:nvPr>
        </p:nvGraphicFramePr>
        <p:xfrm>
          <a:off x="0" y="1"/>
          <a:ext cx="6858000" cy="7765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651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CASE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Viral (Aseptic/Lymphocytic)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Electron Micrograph of </a:t>
                      </a: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Enterovirus</a:t>
                      </a:r>
                      <a:endParaRPr lang="en-US" sz="1400" b="1" u="sng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379">
                <a:tc gridSpan="3">
                  <a:txBody>
                    <a:bodyPr/>
                    <a:lstStyle/>
                    <a:p>
                      <a:r>
                        <a:rPr lang="en-US" b="1" dirty="0"/>
                        <a:t>Scenario</a:t>
                      </a:r>
                      <a:r>
                        <a:rPr lang="en-US" dirty="0"/>
                        <a:t>: </a:t>
                      </a:r>
                      <a:r>
                        <a:rPr lang="en-US" sz="1600" dirty="0"/>
                        <a:t>A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10-year-old</a:t>
                      </a:r>
                      <a:r>
                        <a:rPr lang="en-US" sz="1600" dirty="0"/>
                        <a:t> boy is brought to the emergency department at KKUH accompanied by his mother. He has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fever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headache</a:t>
                      </a:r>
                      <a:r>
                        <a:rPr lang="en-US" sz="1600" dirty="0"/>
                        <a:t>, and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vomiting</a:t>
                      </a:r>
                      <a:r>
                        <a:rPr lang="en-US" sz="1600" dirty="0"/>
                        <a:t> for the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last 2 days</a:t>
                      </a:r>
                      <a:r>
                        <a:rPr lang="en-US" sz="1600" dirty="0"/>
                        <a:t>. Clinical  examination  confirmed that  he  has  meningeal  irritation.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dirty="0"/>
                        <a:t>The results of the lumber puncture are shown below: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5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Patient’s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2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WBCs (</a:t>
                      </a:r>
                      <a:r>
                        <a:rPr lang="en-US" sz="1600" b="1" baseline="0" dirty="0"/>
                        <a:t>cells</a:t>
                      </a:r>
                      <a:r>
                        <a:rPr lang="ar-SA" sz="1600" b="1" baseline="0" dirty="0"/>
                        <a:t>/</a:t>
                      </a:r>
                      <a:r>
                        <a:rPr lang="en-US" sz="1600" b="1" baseline="0" dirty="0"/>
                        <a:t>mm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1200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Mainly lymphocytes (80%)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Few (&lt;5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Protein (g/L)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 0.5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0.1-0.4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Glucose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3.0-4.5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31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Chloride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115-130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38" y="8052790"/>
            <a:ext cx="61870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Q1</a:t>
            </a:r>
            <a:r>
              <a:rPr lang="en-US" sz="1600" dirty="0"/>
              <a:t>: What is your diagnosis?</a:t>
            </a:r>
          </a:p>
          <a:p>
            <a:r>
              <a:rPr lang="en-US" sz="1600" dirty="0">
                <a:solidFill>
                  <a:srgbClr val="FF7C80"/>
                </a:solidFill>
              </a:rPr>
              <a:t>Aseptic (Lymphocytic) Meningitis.</a:t>
            </a:r>
          </a:p>
          <a:p>
            <a:r>
              <a:rPr lang="en-US" sz="1600" b="1" dirty="0"/>
              <a:t>Q2</a:t>
            </a:r>
            <a:r>
              <a:rPr lang="en-US" sz="1600" dirty="0"/>
              <a:t>: What is the most likely infection responsible?</a:t>
            </a:r>
          </a:p>
          <a:p>
            <a:r>
              <a:rPr lang="en-US" sz="1600" dirty="0">
                <a:solidFill>
                  <a:srgbClr val="FF7C80"/>
                </a:solidFill>
              </a:rPr>
              <a:t>Viral Infection.</a:t>
            </a:r>
          </a:p>
          <a:p>
            <a:r>
              <a:rPr lang="en-US" sz="1600" b="1" dirty="0"/>
              <a:t>Q3</a:t>
            </a:r>
            <a:r>
              <a:rPr lang="en-US" sz="1600" dirty="0"/>
              <a:t>: What is your justification for your answer to question two?</a:t>
            </a:r>
          </a:p>
          <a:p>
            <a:r>
              <a:rPr lang="en-US" sz="1600" dirty="0">
                <a:solidFill>
                  <a:srgbClr val="FF7C80"/>
                </a:solidFill>
              </a:rPr>
              <a:t>↑  WBCs + moderate ↑  Protein + normal  Glucose + present of Lymphocytes.</a:t>
            </a:r>
          </a:p>
          <a:p>
            <a:r>
              <a:rPr lang="en-US" sz="1600" b="1" dirty="0"/>
              <a:t>Q4</a:t>
            </a:r>
            <a:r>
              <a:rPr lang="en-US" sz="1600" dirty="0"/>
              <a:t>: What further investigation would you like to do at this stage?</a:t>
            </a:r>
          </a:p>
          <a:p>
            <a:r>
              <a:rPr lang="en-US" sz="1600" dirty="0">
                <a:solidFill>
                  <a:srgbClr val="FF7C80"/>
                </a:solidFill>
              </a:rPr>
              <a:t>CSF culture and smear, Blood culture, CBC, Protein and glucose levels, PCR.</a:t>
            </a:r>
            <a:endParaRPr lang="ar-SA" sz="1600" dirty="0">
              <a:solidFill>
                <a:srgbClr val="FF7C80"/>
              </a:solidFill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57" y="1592975"/>
            <a:ext cx="1269341" cy="115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917371"/>
            <a:ext cx="239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CSF Molecular testing is </a:t>
            </a:r>
            <a:r>
              <a:rPr lang="en-US" sz="1600" b="1" u="sng" dirty="0"/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21801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247845"/>
              </p:ext>
            </p:extLst>
          </p:nvPr>
        </p:nvGraphicFramePr>
        <p:xfrm>
          <a:off x="0" y="0"/>
          <a:ext cx="6858000" cy="534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886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CASE 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5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Chronic Meningitis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657">
                <a:tc gridSpan="3">
                  <a:txBody>
                    <a:bodyPr/>
                    <a:lstStyle/>
                    <a:p>
                      <a:r>
                        <a:rPr lang="en-US" b="1" dirty="0"/>
                        <a:t>Scenario: </a:t>
                      </a:r>
                      <a:r>
                        <a:rPr lang="en-US" sz="1600" dirty="0"/>
                        <a:t>A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65-year-old</a:t>
                      </a:r>
                      <a:r>
                        <a:rPr lang="en-US" sz="1600" dirty="0"/>
                        <a:t> is referred from a general practitioner because of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headache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fever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excessive sweating at night</a:t>
                      </a:r>
                      <a:r>
                        <a:rPr lang="en-US" sz="1600" dirty="0"/>
                        <a:t>, and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weight loss</a:t>
                      </a:r>
                      <a:r>
                        <a:rPr lang="en-US" sz="1600" dirty="0"/>
                        <a:t> over the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last 4-5 months</a:t>
                      </a:r>
                      <a:r>
                        <a:rPr lang="en-US" sz="1600" dirty="0"/>
                        <a:t>. He has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lost his appetite for food</a:t>
                      </a:r>
                      <a:r>
                        <a:rPr lang="en-US" sz="1600" dirty="0"/>
                        <a:t>. On examination, there is 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</a:rPr>
                        <a:t>neck rigidity</a:t>
                      </a:r>
                      <a:r>
                        <a:rPr lang="en-US" sz="1600" dirty="0"/>
                        <a:t>. Laboratory tests including blood count, serum and electrolytes, blood urea, creatinine and blood culture are all normal.</a:t>
                      </a:r>
                    </a:p>
                    <a:p>
                      <a:r>
                        <a:rPr lang="en-US" dirty="0"/>
                        <a:t>The results of the lumber puncture are shown below: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8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Patient’s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Turbid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WBCs (cells</a:t>
                      </a:r>
                      <a:r>
                        <a:rPr lang="ar-SA" sz="1600" b="1" dirty="0"/>
                        <a:t>/</a:t>
                      </a:r>
                      <a:r>
                        <a:rPr lang="en-US" sz="1600" b="1" baseline="0" dirty="0"/>
                        <a:t>mm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300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Mainly lymphocytes (80%)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Few (&lt;5</a:t>
                      </a:r>
                      <a:r>
                        <a:rPr lang="en-US" sz="16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Protein (g/L)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 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0.1-0.4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Glucose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3.0-4.5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Chloride (</a:t>
                      </a:r>
                      <a:r>
                        <a:rPr lang="en-US" sz="1600" b="1" dirty="0" err="1"/>
                        <a:t>mmol</a:t>
                      </a:r>
                      <a:r>
                        <a:rPr lang="en-US" sz="1600" b="1" dirty="0"/>
                        <a:t>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115-130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15148"/>
              </p:ext>
            </p:extLst>
          </p:nvPr>
        </p:nvGraphicFramePr>
        <p:xfrm>
          <a:off x="0" y="5676401"/>
          <a:ext cx="6858000" cy="221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02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Chronic Meningitis 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Mycobacterium Tuberculosis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Microscopic Appearance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Lowenstein-Jensen 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728" y="6430943"/>
            <a:ext cx="1358339" cy="92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46" y="6423617"/>
            <a:ext cx="1346936" cy="8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7944683"/>
            <a:ext cx="6246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Q1</a:t>
            </a:r>
            <a:r>
              <a:rPr lang="en-US" sz="1200" dirty="0"/>
              <a:t>: What is your diagnosis?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Chronic Bacterial Meningitis.</a:t>
            </a:r>
          </a:p>
          <a:p>
            <a:r>
              <a:rPr lang="en-US" sz="1200" b="1" dirty="0"/>
              <a:t>Q2</a:t>
            </a:r>
            <a:r>
              <a:rPr lang="en-US" sz="1200" dirty="0"/>
              <a:t>: What is the most likely infection responsible?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Mycobacterial infection.</a:t>
            </a:r>
          </a:p>
          <a:p>
            <a:r>
              <a:rPr lang="en-US" sz="1200" b="1" dirty="0"/>
              <a:t>Q3</a:t>
            </a:r>
            <a:r>
              <a:rPr lang="en-US" sz="1200" dirty="0"/>
              <a:t>: What is your justification for your answer to question two?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↑  WBCs + ↑  Protein + ↓  Glucose + present of Lymphocytes.</a:t>
            </a:r>
          </a:p>
          <a:p>
            <a:r>
              <a:rPr lang="en-US" sz="1200" b="1" dirty="0"/>
              <a:t>Q4</a:t>
            </a:r>
            <a:r>
              <a:rPr lang="en-US" sz="1200" dirty="0"/>
              <a:t>: What is the most probable Pathogen isolated?</a:t>
            </a:r>
          </a:p>
          <a:p>
            <a:r>
              <a:rPr lang="en-US" sz="1200" b="1" i="1" dirty="0">
                <a:solidFill>
                  <a:srgbClr val="FF7C80"/>
                </a:solidFill>
              </a:rPr>
              <a:t>Mycobacterium Tuberculosis</a:t>
            </a:r>
            <a:r>
              <a:rPr lang="en-US" sz="1200" dirty="0">
                <a:solidFill>
                  <a:srgbClr val="FF7C80"/>
                </a:solidFill>
              </a:rPr>
              <a:t>.</a:t>
            </a:r>
          </a:p>
          <a:p>
            <a:r>
              <a:rPr lang="en-US" sz="1200" b="1" dirty="0"/>
              <a:t>Q5</a:t>
            </a:r>
            <a:r>
              <a:rPr lang="en-US" sz="1200" dirty="0"/>
              <a:t>: What is the stain used to identify such organism?</a:t>
            </a:r>
          </a:p>
          <a:p>
            <a:r>
              <a:rPr lang="en-US" sz="1200" dirty="0" err="1">
                <a:solidFill>
                  <a:srgbClr val="FF7C80"/>
                </a:solidFill>
              </a:rPr>
              <a:t>Ziehl-Neelsen</a:t>
            </a:r>
            <a:r>
              <a:rPr lang="en-US" sz="1200" dirty="0">
                <a:solidFill>
                  <a:srgbClr val="FF7C80"/>
                </a:solidFill>
              </a:rPr>
              <a:t> (ZN) stain for Acid Fast Bacilli (AFB).</a:t>
            </a:r>
          </a:p>
          <a:p>
            <a:r>
              <a:rPr lang="en-US" sz="1200" b="1" dirty="0"/>
              <a:t>Q6</a:t>
            </a:r>
            <a:r>
              <a:rPr lang="en-US" sz="1200" dirty="0"/>
              <a:t>: Describe the microorganism’s appearance under microscope?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Acid Fast Bacilli (AFB) with a blue background</a:t>
            </a:r>
            <a:r>
              <a:rPr lang="en-US" sz="1200" dirty="0"/>
              <a:t>.</a:t>
            </a:r>
          </a:p>
          <a:p>
            <a:r>
              <a:rPr lang="en-US" sz="1200" b="1" dirty="0"/>
              <a:t>Q7</a:t>
            </a:r>
            <a:r>
              <a:rPr lang="en-US" sz="1200" dirty="0"/>
              <a:t>: Name the media used for growing such organism?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Lowenstein-Jensen (LJ) media.</a:t>
            </a:r>
          </a:p>
          <a:p>
            <a:r>
              <a:rPr lang="en-US" sz="1200" b="1" dirty="0"/>
              <a:t>Q8: </a:t>
            </a:r>
            <a:r>
              <a:rPr lang="en-US" sz="1200" dirty="0"/>
              <a:t>describe the culture on Lowenstein-Jensen?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Colonies or growth is rough, tough and buff.</a:t>
            </a:r>
          </a:p>
          <a:p>
            <a:r>
              <a:rPr lang="en-US" sz="1200" b="1" dirty="0"/>
              <a:t>Q9</a:t>
            </a:r>
            <a:r>
              <a:rPr lang="en-US" sz="1200" dirty="0"/>
              <a:t>: what further investigation would like to do at this stage? </a:t>
            </a:r>
          </a:p>
          <a:p>
            <a:r>
              <a:rPr lang="en-US" sz="1200" dirty="0">
                <a:solidFill>
                  <a:srgbClr val="FF7C80"/>
                </a:solidFill>
              </a:rPr>
              <a:t>CSF culture, blood culture, PCR, CBC, Tuberculin skin test, chest X-ray.</a:t>
            </a:r>
            <a:endParaRPr lang="en-US" sz="1200" dirty="0"/>
          </a:p>
          <a:p>
            <a:r>
              <a:rPr lang="en-US" sz="1200" b="1" dirty="0"/>
              <a:t>Q10</a:t>
            </a:r>
            <a:r>
              <a:rPr lang="en-US" sz="1200" dirty="0"/>
              <a:t>: Name the drug used to treat such infections?</a:t>
            </a:r>
          </a:p>
          <a:p>
            <a:r>
              <a:rPr lang="en-US" sz="1200" dirty="0">
                <a:solidFill>
                  <a:srgbClr val="FF7C80"/>
                </a:solidFill>
              </a:rPr>
              <a:t>For the first 2 months:​ Rifampicin + Isoniazid (INH) + Ethambutol + Pyrazinamide. Then, for 4-6 months:​ Rifampicin + Isoniazid (INH).</a:t>
            </a:r>
          </a:p>
        </p:txBody>
      </p:sp>
    </p:spTree>
    <p:extLst>
      <p:ext uri="{BB962C8B-B14F-4D97-AF65-F5344CB8AC3E}">
        <p14:creationId xmlns:p14="http://schemas.microsoft.com/office/powerpoint/2010/main" val="23497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1836</Words>
  <Application>Microsoft Office PowerPoint</Application>
  <PresentationFormat>Widescreen</PresentationFormat>
  <Paragraphs>308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حمد</cp:lastModifiedBy>
  <cp:revision>139</cp:revision>
  <dcterms:created xsi:type="dcterms:W3CDTF">2016-09-30T08:16:06Z</dcterms:created>
  <dcterms:modified xsi:type="dcterms:W3CDTF">2017-11-14T04:51:24Z</dcterms:modified>
</cp:coreProperties>
</file>