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9" r:id="rId3"/>
    <p:sldId id="261" r:id="rId4"/>
    <p:sldId id="274" r:id="rId5"/>
    <p:sldId id="263" r:id="rId6"/>
    <p:sldId id="264" r:id="rId7"/>
    <p:sldId id="272" r:id="rId8"/>
    <p:sldId id="267" r:id="rId9"/>
    <p:sldId id="268" r:id="rId10"/>
    <p:sldId id="273" r:id="rId11"/>
    <p:sldId id="270" r:id="rId12"/>
    <p:sldId id="271" r:id="rId13"/>
  </p:sldIdLst>
  <p:sldSz cx="9601200" cy="12801600" type="A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32">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64D79"/>
    <a:srgbClr val="CC00CC"/>
    <a:srgbClr val="80008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F58950-0BEE-4121-AEB8-5D6006599A03}">
  <a:tblStyle styleId="{FDF58950-0BEE-4121-AEB8-5D6006599A03}"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79"/>
  </p:normalViewPr>
  <p:slideViewPr>
    <p:cSldViewPr>
      <p:cViewPr>
        <p:scale>
          <a:sx n="96" d="100"/>
          <a:sy n="96" d="100"/>
        </p:scale>
        <p:origin x="1408" y="-2776"/>
      </p:cViewPr>
      <p:guideLst>
        <p:guide orient="horz" pos="4032"/>
        <p:guide pos="302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2143447" y="685800"/>
            <a:ext cx="25719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1850671365"/>
      </p:ext>
    </p:extLst>
  </p:cSld>
  <p:clrMap bg1="lt1" tx1="dk1" bg2="dk2" tx2="lt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86462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0285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899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15213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76520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2294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9839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512906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10156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3800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79403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34313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7358122" y="7906920"/>
            <a:ext cx="590400" cy="0"/>
          </a:xfrm>
          <a:prstGeom prst="straightConnector1">
            <a:avLst/>
          </a:prstGeom>
          <a:noFill/>
          <a:ln w="76200" cap="flat" cmpd="sng">
            <a:solidFill>
              <a:schemeClr val="lt2"/>
            </a:solidFill>
            <a:prstDash val="solid"/>
            <a:round/>
            <a:headEnd type="none" w="med" len="med"/>
            <a:tailEnd type="none" w="med" len="med"/>
          </a:ln>
        </p:spPr>
      </p:cxnSp>
      <p:cxnSp>
        <p:nvCxnSpPr>
          <p:cNvPr id="11" name="Shape 11"/>
          <p:cNvCxnSpPr/>
          <p:nvPr/>
        </p:nvCxnSpPr>
        <p:spPr>
          <a:xfrm>
            <a:off x="1653787" y="7860537"/>
            <a:ext cx="590400" cy="0"/>
          </a:xfrm>
          <a:prstGeom prst="straightConnector1">
            <a:avLst/>
          </a:prstGeom>
          <a:noFill/>
          <a:ln w="76200" cap="flat" cmpd="sng">
            <a:solidFill>
              <a:schemeClr val="lt2"/>
            </a:solidFill>
            <a:prstDash val="solid"/>
            <a:round/>
            <a:headEnd type="none" w="med" len="med"/>
            <a:tailEnd type="none" w="med" len="med"/>
          </a:ln>
        </p:spPr>
      </p:cxnSp>
      <p:grpSp>
        <p:nvGrpSpPr>
          <p:cNvPr id="12" name="Shape 12"/>
          <p:cNvGrpSpPr/>
          <p:nvPr/>
        </p:nvGrpSpPr>
        <p:grpSpPr>
          <a:xfrm>
            <a:off x="1054345" y="2543718"/>
            <a:ext cx="7493469" cy="379308"/>
            <a:chOff x="1346429" y="1011300"/>
            <a:chExt cx="6452100" cy="152400"/>
          </a:xfrm>
        </p:grpSpPr>
        <p:cxnSp>
          <p:nvCxnSpPr>
            <p:cNvPr id="13" name="Shape 13"/>
            <p:cNvCxnSpPr/>
            <p:nvPr/>
          </p:nvCxnSpPr>
          <p:spPr>
            <a:xfrm rot="10800000">
              <a:off x="1346429"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4" name="Shape 14"/>
            <p:cNvCxnSpPr/>
            <p:nvPr/>
          </p:nvCxnSpPr>
          <p:spPr>
            <a:xfrm rot="10800000">
              <a:off x="1346429"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5" name="Shape 15"/>
          <p:cNvGrpSpPr/>
          <p:nvPr/>
        </p:nvGrpSpPr>
        <p:grpSpPr>
          <a:xfrm>
            <a:off x="1054352" y="9878693"/>
            <a:ext cx="7493469" cy="379308"/>
            <a:chOff x="1346435" y="3969088"/>
            <a:chExt cx="6452100" cy="152400"/>
          </a:xfrm>
        </p:grpSpPr>
        <p:cxnSp>
          <p:nvCxnSpPr>
            <p:cNvPr id="16" name="Shape 16"/>
            <p:cNvCxnSpPr/>
            <p:nvPr/>
          </p:nvCxnSpPr>
          <p:spPr>
            <a:xfrm>
              <a:off x="1346435" y="4121488"/>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7" name="Shape 17"/>
            <p:cNvCxnSpPr/>
            <p:nvPr/>
          </p:nvCxnSpPr>
          <p:spPr>
            <a:xfrm>
              <a:off x="1346435" y="3969088"/>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8" name="Shape 18"/>
          <p:cNvSpPr txBox="1">
            <a:spLocks noGrp="1"/>
          </p:cNvSpPr>
          <p:nvPr>
            <p:ph type="ctrTitle"/>
          </p:nvPr>
        </p:nvSpPr>
        <p:spPr>
          <a:xfrm>
            <a:off x="1054357" y="4359946"/>
            <a:ext cx="7493400" cy="2544600"/>
          </a:xfrm>
          <a:prstGeom prst="rect">
            <a:avLst/>
          </a:prstGeom>
        </p:spPr>
        <p:txBody>
          <a:bodyPr wrap="square" lIns="139850" tIns="139850" rIns="139850" bIns="139850" anchor="b" anchorCtr="0"/>
          <a:lstStyle>
            <a:lvl1pPr lvl="0" algn="ctr">
              <a:spcBef>
                <a:spcPts val="0"/>
              </a:spcBef>
              <a:buSzPct val="100000"/>
              <a:defRPr sz="8300"/>
            </a:lvl1pPr>
            <a:lvl2pPr lvl="1" algn="ctr">
              <a:spcBef>
                <a:spcPts val="0"/>
              </a:spcBef>
              <a:buSzPct val="100000"/>
              <a:defRPr sz="8300"/>
            </a:lvl2pPr>
            <a:lvl3pPr lvl="2" algn="ctr">
              <a:spcBef>
                <a:spcPts val="0"/>
              </a:spcBef>
              <a:buSzPct val="100000"/>
              <a:defRPr sz="8300"/>
            </a:lvl3pPr>
            <a:lvl4pPr lvl="3" algn="ctr">
              <a:spcBef>
                <a:spcPts val="0"/>
              </a:spcBef>
              <a:buSzPct val="100000"/>
              <a:defRPr sz="8300"/>
            </a:lvl4pPr>
            <a:lvl5pPr lvl="4" algn="ctr">
              <a:spcBef>
                <a:spcPts val="0"/>
              </a:spcBef>
              <a:buSzPct val="100000"/>
              <a:defRPr sz="8300"/>
            </a:lvl5pPr>
            <a:lvl6pPr lvl="5" algn="ctr">
              <a:spcBef>
                <a:spcPts val="0"/>
              </a:spcBef>
              <a:buSzPct val="100000"/>
              <a:defRPr sz="8300"/>
            </a:lvl6pPr>
            <a:lvl7pPr lvl="6" algn="ctr">
              <a:spcBef>
                <a:spcPts val="0"/>
              </a:spcBef>
              <a:buSzPct val="100000"/>
              <a:defRPr sz="8300"/>
            </a:lvl7pPr>
            <a:lvl8pPr lvl="7" algn="ctr">
              <a:spcBef>
                <a:spcPts val="0"/>
              </a:spcBef>
              <a:buSzPct val="100000"/>
              <a:defRPr sz="8300"/>
            </a:lvl8pPr>
            <a:lvl9pPr lvl="8" algn="ctr">
              <a:spcBef>
                <a:spcPts val="0"/>
              </a:spcBef>
              <a:buSzPct val="100000"/>
              <a:defRPr sz="8300"/>
            </a:lvl9pPr>
          </a:lstStyle>
          <a:p>
            <a:endParaRPr/>
          </a:p>
        </p:txBody>
      </p:sp>
      <p:sp>
        <p:nvSpPr>
          <p:cNvPr id="19" name="Shape 19"/>
          <p:cNvSpPr txBox="1">
            <a:spLocks noGrp="1"/>
          </p:cNvSpPr>
          <p:nvPr>
            <p:ph type="subTitle" idx="1"/>
          </p:nvPr>
        </p:nvSpPr>
        <p:spPr>
          <a:xfrm>
            <a:off x="2244086" y="7093431"/>
            <a:ext cx="5114100" cy="1972800"/>
          </a:xfrm>
          <a:prstGeom prst="rect">
            <a:avLst/>
          </a:prstGeom>
        </p:spPr>
        <p:txBody>
          <a:bodyPr wrap="square" lIns="139850" tIns="139850" rIns="139850" bIns="139850" anchor="t" anchorCtr="0"/>
          <a:lstStyle>
            <a:lvl1pPr lvl="0" algn="ctr">
              <a:lnSpc>
                <a:spcPct val="100000"/>
              </a:lnSpc>
              <a:spcBef>
                <a:spcPts val="0"/>
              </a:spcBef>
              <a:spcAft>
                <a:spcPts val="0"/>
              </a:spcAft>
              <a:buSzPct val="100000"/>
              <a:buNone/>
              <a:defRPr sz="3700"/>
            </a:lvl1pPr>
            <a:lvl2pPr lvl="1" algn="ctr">
              <a:lnSpc>
                <a:spcPct val="100000"/>
              </a:lnSpc>
              <a:spcBef>
                <a:spcPts val="0"/>
              </a:spcBef>
              <a:spcAft>
                <a:spcPts val="0"/>
              </a:spcAft>
              <a:buSzPct val="100000"/>
              <a:buNone/>
              <a:defRPr sz="3700"/>
            </a:lvl2pPr>
            <a:lvl3pPr lvl="2" algn="ctr">
              <a:lnSpc>
                <a:spcPct val="100000"/>
              </a:lnSpc>
              <a:spcBef>
                <a:spcPts val="0"/>
              </a:spcBef>
              <a:spcAft>
                <a:spcPts val="0"/>
              </a:spcAft>
              <a:buSzPct val="100000"/>
              <a:buNone/>
              <a:defRPr sz="3700"/>
            </a:lvl3pPr>
            <a:lvl4pPr lvl="3" algn="ctr">
              <a:lnSpc>
                <a:spcPct val="100000"/>
              </a:lnSpc>
              <a:spcBef>
                <a:spcPts val="0"/>
              </a:spcBef>
              <a:spcAft>
                <a:spcPts val="0"/>
              </a:spcAft>
              <a:buSzPct val="100000"/>
              <a:buNone/>
              <a:defRPr sz="3700"/>
            </a:lvl4pPr>
            <a:lvl5pPr lvl="4" algn="ctr">
              <a:lnSpc>
                <a:spcPct val="100000"/>
              </a:lnSpc>
              <a:spcBef>
                <a:spcPts val="0"/>
              </a:spcBef>
              <a:spcAft>
                <a:spcPts val="0"/>
              </a:spcAft>
              <a:buSzPct val="100000"/>
              <a:buNone/>
              <a:defRPr sz="3700"/>
            </a:lvl5pPr>
            <a:lvl6pPr lvl="5" algn="ctr">
              <a:lnSpc>
                <a:spcPct val="100000"/>
              </a:lnSpc>
              <a:spcBef>
                <a:spcPts val="0"/>
              </a:spcBef>
              <a:spcAft>
                <a:spcPts val="0"/>
              </a:spcAft>
              <a:buSzPct val="100000"/>
              <a:buNone/>
              <a:defRPr sz="3700"/>
            </a:lvl6pPr>
            <a:lvl7pPr lvl="6" algn="ctr">
              <a:lnSpc>
                <a:spcPct val="100000"/>
              </a:lnSpc>
              <a:spcBef>
                <a:spcPts val="0"/>
              </a:spcBef>
              <a:spcAft>
                <a:spcPts val="0"/>
              </a:spcAft>
              <a:buSzPct val="100000"/>
              <a:buNone/>
              <a:defRPr sz="3700"/>
            </a:lvl7pPr>
            <a:lvl8pPr lvl="7" algn="ctr">
              <a:lnSpc>
                <a:spcPct val="100000"/>
              </a:lnSpc>
              <a:spcBef>
                <a:spcPts val="0"/>
              </a:spcBef>
              <a:spcAft>
                <a:spcPts val="0"/>
              </a:spcAft>
              <a:buSzPct val="100000"/>
              <a:buNone/>
              <a:defRPr sz="3700"/>
            </a:lvl8pPr>
            <a:lvl9pPr lvl="8" algn="ctr">
              <a:lnSpc>
                <a:spcPct val="100000"/>
              </a:lnSpc>
              <a:spcBef>
                <a:spcPts val="0"/>
              </a:spcBef>
              <a:spcAft>
                <a:spcPts val="0"/>
              </a:spcAft>
              <a:buSzPct val="100000"/>
              <a:buNone/>
              <a:defRPr sz="3700"/>
            </a:lvl9pPr>
          </a:lstStyle>
          <a:p>
            <a:endParaRPr/>
          </a:p>
        </p:txBody>
      </p:sp>
      <p:sp>
        <p:nvSpPr>
          <p:cNvPr id="20" name="Shape 20"/>
          <p:cNvSpPr txBox="1">
            <a:spLocks noGrp="1"/>
          </p:cNvSpPr>
          <p:nvPr>
            <p:ph type="sldNum" idx="12"/>
          </p:nvPr>
        </p:nvSpPr>
        <p:spPr>
          <a:xfrm>
            <a:off x="8896081" y="11606228"/>
            <a:ext cx="576000" cy="979500"/>
          </a:xfrm>
          <a:prstGeom prst="rect">
            <a:avLst/>
          </a:prstGeom>
        </p:spPr>
        <p:txBody>
          <a:bodyPr wrap="square" lIns="139850" tIns="139850" rIns="139850" bIns="139850"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896081" y="11606228"/>
            <a:ext cx="576000" cy="979500"/>
          </a:xfrm>
          <a:prstGeom prst="rect">
            <a:avLst/>
          </a:prstGeom>
        </p:spPr>
        <p:txBody>
          <a:bodyPr wrap="square" lIns="139850" tIns="139850" rIns="139850" bIns="139850"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
        <p:cNvGrpSpPr/>
        <p:nvPr/>
      </p:nvGrpSpPr>
      <p:grpSpPr>
        <a:xfrm>
          <a:off x="0" y="0"/>
          <a:ext cx="0" cy="0"/>
          <a:chOff x="0" y="0"/>
          <a:chExt cx="0" cy="0"/>
        </a:xfrm>
      </p:grpSpPr>
      <p:sp>
        <p:nvSpPr>
          <p:cNvPr id="22" name="Shape 22"/>
          <p:cNvSpPr/>
          <p:nvPr/>
        </p:nvSpPr>
        <p:spPr>
          <a:xfrm>
            <a:off x="-53" y="6401173"/>
            <a:ext cx="9601200" cy="6400500"/>
          </a:xfrm>
          <a:prstGeom prst="rect">
            <a:avLst/>
          </a:prstGeom>
          <a:solidFill>
            <a:schemeClr val="accent3"/>
          </a:solidFill>
          <a:ln>
            <a:noFill/>
          </a:ln>
        </p:spPr>
        <p:txBody>
          <a:bodyPr wrap="square" lIns="139850" tIns="139850" rIns="139850" bIns="139850" anchor="ctr" anchorCtr="0">
            <a:noAutofit/>
          </a:bodyPr>
          <a:lstStyle/>
          <a:p>
            <a:pPr lvl="0">
              <a:spcBef>
                <a:spcPts val="0"/>
              </a:spcBef>
              <a:buNone/>
            </a:pPr>
            <a:endParaRPr/>
          </a:p>
        </p:txBody>
      </p:sp>
      <p:sp>
        <p:nvSpPr>
          <p:cNvPr id="23" name="Shape 23"/>
          <p:cNvSpPr txBox="1">
            <a:spLocks noGrp="1"/>
          </p:cNvSpPr>
          <p:nvPr>
            <p:ph type="title"/>
          </p:nvPr>
        </p:nvSpPr>
        <p:spPr>
          <a:xfrm>
            <a:off x="327285" y="2027947"/>
            <a:ext cx="9000000" cy="2344500"/>
          </a:xfrm>
          <a:prstGeom prst="rect">
            <a:avLst/>
          </a:prstGeom>
        </p:spPr>
        <p:txBody>
          <a:bodyPr wrap="square" lIns="139850" tIns="139850" rIns="139850" bIns="139850"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24" name="Shape 24"/>
          <p:cNvSpPr txBox="1">
            <a:spLocks noGrp="1"/>
          </p:cNvSpPr>
          <p:nvPr>
            <p:ph type="sldNum" idx="12"/>
          </p:nvPr>
        </p:nvSpPr>
        <p:spPr>
          <a:xfrm>
            <a:off x="8896081" y="11606228"/>
            <a:ext cx="576000" cy="979500"/>
          </a:xfrm>
          <a:prstGeom prst="rect">
            <a:avLst/>
          </a:prstGeom>
        </p:spPr>
        <p:txBody>
          <a:bodyPr wrap="square" lIns="139850" tIns="139850" rIns="139850" bIns="139850" anchor="ctr" anchorCtr="0">
            <a:noAutofit/>
          </a:bodyPr>
          <a:lstStyle/>
          <a:p>
            <a:pPr lvl="0">
              <a:spcBef>
                <a:spcPts val="0"/>
              </a:spcBef>
              <a:buNone/>
            </a:pPr>
            <a:fld id="{00000000-1234-1234-1234-123412341234}" type="slidenum">
              <a:rPr lang="en-GB">
                <a:solidFill>
                  <a:schemeClr val="lt1"/>
                </a:solidFill>
              </a:rPr>
              <a:t>‹#›</a:t>
            </a:fld>
            <a:endParaRPr lang="en-GB">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p:nvPr/>
        </p:nvSpPr>
        <p:spPr>
          <a:xfrm>
            <a:off x="-79" y="12558187"/>
            <a:ext cx="9601200" cy="243300"/>
          </a:xfrm>
          <a:prstGeom prst="rect">
            <a:avLst/>
          </a:prstGeom>
          <a:solidFill>
            <a:schemeClr val="accent3"/>
          </a:solidFill>
          <a:ln>
            <a:noFill/>
          </a:ln>
        </p:spPr>
        <p:txBody>
          <a:bodyPr wrap="square" lIns="139850" tIns="139850" rIns="139850" bIns="139850" anchor="ctr" anchorCtr="0">
            <a:noAutofit/>
          </a:bodyPr>
          <a:lstStyle/>
          <a:p>
            <a:pPr lvl="0">
              <a:spcBef>
                <a:spcPts val="0"/>
              </a:spcBef>
              <a:buNone/>
            </a:pPr>
            <a:endParaRPr/>
          </a:p>
        </p:txBody>
      </p:sp>
      <p:sp>
        <p:nvSpPr>
          <p:cNvPr id="27" name="Shape 27"/>
          <p:cNvSpPr txBox="1">
            <a:spLocks noGrp="1"/>
          </p:cNvSpPr>
          <p:nvPr>
            <p:ph type="title"/>
          </p:nvPr>
        </p:nvSpPr>
        <p:spPr>
          <a:xfrm>
            <a:off x="327285" y="1107618"/>
            <a:ext cx="8946600" cy="1760700"/>
          </a:xfrm>
          <a:prstGeom prst="rect">
            <a:avLst/>
          </a:prstGeom>
        </p:spPr>
        <p:txBody>
          <a:bodyPr wrap="square" lIns="139850" tIns="139850" rIns="139850" bIns="13985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27285" y="3151742"/>
            <a:ext cx="8946600" cy="8220000"/>
          </a:xfrm>
          <a:prstGeom prst="rect">
            <a:avLst/>
          </a:prstGeom>
        </p:spPr>
        <p:txBody>
          <a:bodyPr wrap="square" lIns="139850" tIns="139850" rIns="139850" bIns="13985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896081" y="11606228"/>
            <a:ext cx="576000" cy="979500"/>
          </a:xfrm>
          <a:prstGeom prst="rect">
            <a:avLst/>
          </a:prstGeom>
        </p:spPr>
        <p:txBody>
          <a:bodyPr wrap="square" lIns="139850" tIns="139850" rIns="139850" bIns="139850"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27285" y="1107618"/>
            <a:ext cx="8946600" cy="1760700"/>
          </a:xfrm>
          <a:prstGeom prst="rect">
            <a:avLst/>
          </a:prstGeom>
        </p:spPr>
        <p:txBody>
          <a:bodyPr wrap="square" lIns="139850" tIns="139850" rIns="139850" bIns="13985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body" idx="1"/>
          </p:nvPr>
        </p:nvSpPr>
        <p:spPr>
          <a:xfrm>
            <a:off x="327285" y="3151369"/>
            <a:ext cx="4200000" cy="8220000"/>
          </a:xfrm>
          <a:prstGeom prst="rect">
            <a:avLst/>
          </a:prstGeom>
        </p:spPr>
        <p:txBody>
          <a:bodyPr wrap="square" lIns="139850" tIns="139850" rIns="139850" bIns="139850" anchor="t" anchorCtr="0"/>
          <a:lstStyle>
            <a:lvl1pPr lvl="0">
              <a:spcBef>
                <a:spcPts val="0"/>
              </a:spcBef>
              <a:buSzPct val="100000"/>
              <a:defRPr sz="21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a:endParaRPr/>
          </a:p>
        </p:txBody>
      </p:sp>
      <p:sp>
        <p:nvSpPr>
          <p:cNvPr id="33" name="Shape 33"/>
          <p:cNvSpPr txBox="1">
            <a:spLocks noGrp="1"/>
          </p:cNvSpPr>
          <p:nvPr>
            <p:ph type="body" idx="2"/>
          </p:nvPr>
        </p:nvSpPr>
        <p:spPr>
          <a:xfrm>
            <a:off x="5074020" y="3151369"/>
            <a:ext cx="4200000" cy="8220000"/>
          </a:xfrm>
          <a:prstGeom prst="rect">
            <a:avLst/>
          </a:prstGeom>
        </p:spPr>
        <p:txBody>
          <a:bodyPr wrap="square" lIns="139850" tIns="139850" rIns="139850" bIns="139850" anchor="t" anchorCtr="0"/>
          <a:lstStyle>
            <a:lvl1pPr lvl="0">
              <a:spcBef>
                <a:spcPts val="0"/>
              </a:spcBef>
              <a:buSzPct val="100000"/>
              <a:defRPr sz="21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a:endParaRPr/>
          </a:p>
        </p:txBody>
      </p:sp>
      <p:sp>
        <p:nvSpPr>
          <p:cNvPr id="34" name="Shape 34"/>
          <p:cNvSpPr txBox="1">
            <a:spLocks noGrp="1"/>
          </p:cNvSpPr>
          <p:nvPr>
            <p:ph type="sldNum" idx="12"/>
          </p:nvPr>
        </p:nvSpPr>
        <p:spPr>
          <a:xfrm>
            <a:off x="8896081" y="11606228"/>
            <a:ext cx="576000" cy="979500"/>
          </a:xfrm>
          <a:prstGeom prst="rect">
            <a:avLst/>
          </a:prstGeom>
        </p:spPr>
        <p:txBody>
          <a:bodyPr wrap="square" lIns="139850" tIns="139850" rIns="139850" bIns="139850"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27285" y="1107618"/>
            <a:ext cx="8946600" cy="1760700"/>
          </a:xfrm>
          <a:prstGeom prst="rect">
            <a:avLst/>
          </a:prstGeom>
        </p:spPr>
        <p:txBody>
          <a:bodyPr wrap="square" lIns="139850" tIns="139850" rIns="139850" bIns="13985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896081" y="11606228"/>
            <a:ext cx="576000" cy="979500"/>
          </a:xfrm>
          <a:prstGeom prst="rect">
            <a:avLst/>
          </a:prstGeom>
        </p:spPr>
        <p:txBody>
          <a:bodyPr wrap="square" lIns="139850" tIns="139850" rIns="139850" bIns="139850"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27285" y="1382827"/>
            <a:ext cx="2948400" cy="1881000"/>
          </a:xfrm>
          <a:prstGeom prst="rect">
            <a:avLst/>
          </a:prstGeom>
        </p:spPr>
        <p:txBody>
          <a:bodyPr wrap="square" lIns="139850" tIns="139850" rIns="139850" bIns="139850" anchor="b" anchorCtr="0"/>
          <a:lstStyle>
            <a:lvl1pPr lvl="0">
              <a:spcBef>
                <a:spcPts val="0"/>
              </a:spcBef>
              <a:buSzPct val="100000"/>
              <a:defRPr sz="3700"/>
            </a:lvl1pPr>
            <a:lvl2pPr lvl="1">
              <a:spcBef>
                <a:spcPts val="0"/>
              </a:spcBef>
              <a:buSzPct val="100000"/>
              <a:defRPr sz="3700"/>
            </a:lvl2pPr>
            <a:lvl3pPr lvl="2">
              <a:spcBef>
                <a:spcPts val="0"/>
              </a:spcBef>
              <a:buSzPct val="100000"/>
              <a:defRPr sz="3700"/>
            </a:lvl3pPr>
            <a:lvl4pPr lvl="3">
              <a:spcBef>
                <a:spcPts val="0"/>
              </a:spcBef>
              <a:buSzPct val="100000"/>
              <a:defRPr sz="3700"/>
            </a:lvl4pPr>
            <a:lvl5pPr lvl="4">
              <a:spcBef>
                <a:spcPts val="0"/>
              </a:spcBef>
              <a:buSzPct val="100000"/>
              <a:defRPr sz="3700"/>
            </a:lvl5pPr>
            <a:lvl6pPr lvl="5">
              <a:spcBef>
                <a:spcPts val="0"/>
              </a:spcBef>
              <a:buSzPct val="100000"/>
              <a:defRPr sz="3700"/>
            </a:lvl6pPr>
            <a:lvl7pPr lvl="6">
              <a:spcBef>
                <a:spcPts val="0"/>
              </a:spcBef>
              <a:buSzPct val="100000"/>
              <a:defRPr sz="3700"/>
            </a:lvl7pPr>
            <a:lvl8pPr lvl="7">
              <a:spcBef>
                <a:spcPts val="0"/>
              </a:spcBef>
              <a:buSzPct val="100000"/>
              <a:defRPr sz="3700"/>
            </a:lvl8pPr>
            <a:lvl9pPr lvl="8">
              <a:spcBef>
                <a:spcPts val="0"/>
              </a:spcBef>
              <a:buSzPct val="100000"/>
              <a:defRPr sz="3700"/>
            </a:lvl9pPr>
          </a:lstStyle>
          <a:p>
            <a:endParaRPr/>
          </a:p>
        </p:txBody>
      </p:sp>
      <p:sp>
        <p:nvSpPr>
          <p:cNvPr id="40" name="Shape 40"/>
          <p:cNvSpPr txBox="1">
            <a:spLocks noGrp="1"/>
          </p:cNvSpPr>
          <p:nvPr>
            <p:ph type="body" idx="1"/>
          </p:nvPr>
        </p:nvSpPr>
        <p:spPr>
          <a:xfrm>
            <a:off x="327285" y="3458560"/>
            <a:ext cx="2948400" cy="7913100"/>
          </a:xfrm>
          <a:prstGeom prst="rect">
            <a:avLst/>
          </a:prstGeom>
        </p:spPr>
        <p:txBody>
          <a:bodyPr wrap="square" lIns="139850" tIns="139850" rIns="139850" bIns="139850" anchor="t"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a:endParaRPr/>
          </a:p>
        </p:txBody>
      </p:sp>
      <p:sp>
        <p:nvSpPr>
          <p:cNvPr id="41" name="Shape 41"/>
          <p:cNvSpPr txBox="1">
            <a:spLocks noGrp="1"/>
          </p:cNvSpPr>
          <p:nvPr>
            <p:ph type="sldNum" idx="12"/>
          </p:nvPr>
        </p:nvSpPr>
        <p:spPr>
          <a:xfrm>
            <a:off x="8896081" y="11606228"/>
            <a:ext cx="576000" cy="979500"/>
          </a:xfrm>
          <a:prstGeom prst="rect">
            <a:avLst/>
          </a:prstGeom>
        </p:spPr>
        <p:txBody>
          <a:bodyPr wrap="square" lIns="139850" tIns="139850" rIns="139850" bIns="139850"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514763" y="1310027"/>
            <a:ext cx="5894400" cy="10181400"/>
          </a:xfrm>
          <a:prstGeom prst="rect">
            <a:avLst/>
          </a:prstGeom>
        </p:spPr>
        <p:txBody>
          <a:bodyPr wrap="square" lIns="139850" tIns="139850" rIns="139850" bIns="139850" anchor="ctr" anchorCtr="0"/>
          <a:lstStyle>
            <a:lvl1pPr lvl="0">
              <a:spcBef>
                <a:spcPts val="0"/>
              </a:spcBef>
              <a:buClr>
                <a:schemeClr val="dk2"/>
              </a:buClr>
              <a:buSzPct val="100000"/>
              <a:defRPr sz="8300" b="0">
                <a:solidFill>
                  <a:schemeClr val="dk2"/>
                </a:solidFill>
              </a:defRPr>
            </a:lvl1pPr>
            <a:lvl2pPr lvl="1">
              <a:spcBef>
                <a:spcPts val="0"/>
              </a:spcBef>
              <a:buClr>
                <a:schemeClr val="dk2"/>
              </a:buClr>
              <a:buSzPct val="100000"/>
              <a:defRPr sz="8300" b="0">
                <a:solidFill>
                  <a:schemeClr val="dk2"/>
                </a:solidFill>
              </a:defRPr>
            </a:lvl2pPr>
            <a:lvl3pPr lvl="2">
              <a:spcBef>
                <a:spcPts val="0"/>
              </a:spcBef>
              <a:buClr>
                <a:schemeClr val="dk2"/>
              </a:buClr>
              <a:buSzPct val="100000"/>
              <a:defRPr sz="8300" b="0">
                <a:solidFill>
                  <a:schemeClr val="dk2"/>
                </a:solidFill>
              </a:defRPr>
            </a:lvl3pPr>
            <a:lvl4pPr lvl="3">
              <a:spcBef>
                <a:spcPts val="0"/>
              </a:spcBef>
              <a:buClr>
                <a:schemeClr val="dk2"/>
              </a:buClr>
              <a:buSzPct val="100000"/>
              <a:defRPr sz="8300" b="0">
                <a:solidFill>
                  <a:schemeClr val="dk2"/>
                </a:solidFill>
              </a:defRPr>
            </a:lvl4pPr>
            <a:lvl5pPr lvl="4">
              <a:spcBef>
                <a:spcPts val="0"/>
              </a:spcBef>
              <a:buClr>
                <a:schemeClr val="dk2"/>
              </a:buClr>
              <a:buSzPct val="100000"/>
              <a:defRPr sz="8300" b="0">
                <a:solidFill>
                  <a:schemeClr val="dk2"/>
                </a:solidFill>
              </a:defRPr>
            </a:lvl5pPr>
            <a:lvl6pPr lvl="5">
              <a:spcBef>
                <a:spcPts val="0"/>
              </a:spcBef>
              <a:buClr>
                <a:schemeClr val="dk2"/>
              </a:buClr>
              <a:buSzPct val="100000"/>
              <a:defRPr sz="8300" b="0">
                <a:solidFill>
                  <a:schemeClr val="dk2"/>
                </a:solidFill>
              </a:defRPr>
            </a:lvl6pPr>
            <a:lvl7pPr lvl="6">
              <a:spcBef>
                <a:spcPts val="0"/>
              </a:spcBef>
              <a:buClr>
                <a:schemeClr val="dk2"/>
              </a:buClr>
              <a:buSzPct val="100000"/>
              <a:defRPr sz="8300" b="0">
                <a:solidFill>
                  <a:schemeClr val="dk2"/>
                </a:solidFill>
              </a:defRPr>
            </a:lvl7pPr>
            <a:lvl8pPr lvl="7">
              <a:spcBef>
                <a:spcPts val="0"/>
              </a:spcBef>
              <a:buClr>
                <a:schemeClr val="dk2"/>
              </a:buClr>
              <a:buSzPct val="100000"/>
              <a:defRPr sz="8300" b="0">
                <a:solidFill>
                  <a:schemeClr val="dk2"/>
                </a:solidFill>
              </a:defRPr>
            </a:lvl8pPr>
            <a:lvl9pPr lvl="8">
              <a:spcBef>
                <a:spcPts val="0"/>
              </a:spcBef>
              <a:buClr>
                <a:schemeClr val="dk2"/>
              </a:buClr>
              <a:buSzPct val="100000"/>
              <a:defRPr sz="8300" b="0">
                <a:solidFill>
                  <a:schemeClr val="dk2"/>
                </a:solidFill>
              </a:defRPr>
            </a:lvl9pPr>
          </a:lstStyle>
          <a:p>
            <a:endParaRPr/>
          </a:p>
        </p:txBody>
      </p:sp>
      <p:sp>
        <p:nvSpPr>
          <p:cNvPr id="44" name="Shape 44"/>
          <p:cNvSpPr txBox="1">
            <a:spLocks noGrp="1"/>
          </p:cNvSpPr>
          <p:nvPr>
            <p:ph type="sldNum" idx="12"/>
          </p:nvPr>
        </p:nvSpPr>
        <p:spPr>
          <a:xfrm>
            <a:off x="8896081" y="11606228"/>
            <a:ext cx="576000" cy="979500"/>
          </a:xfrm>
          <a:prstGeom prst="rect">
            <a:avLst/>
          </a:prstGeom>
        </p:spPr>
        <p:txBody>
          <a:bodyPr wrap="square" lIns="139850" tIns="139850" rIns="139850" bIns="139850"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a:off x="4800600" y="0"/>
            <a:ext cx="4800600" cy="12801600"/>
          </a:xfrm>
          <a:prstGeom prst="rect">
            <a:avLst/>
          </a:prstGeom>
          <a:solidFill>
            <a:schemeClr val="accent3"/>
          </a:solidFill>
          <a:ln>
            <a:noFill/>
          </a:ln>
        </p:spPr>
        <p:txBody>
          <a:bodyPr wrap="square" lIns="139850" tIns="139850" rIns="139850" bIns="139850" anchor="ctr" anchorCtr="0">
            <a:noAutofit/>
          </a:bodyPr>
          <a:lstStyle/>
          <a:p>
            <a:pPr lvl="0">
              <a:spcBef>
                <a:spcPts val="0"/>
              </a:spcBef>
              <a:buNone/>
            </a:pPr>
            <a:endParaRPr/>
          </a:p>
        </p:txBody>
      </p:sp>
      <p:cxnSp>
        <p:nvCxnSpPr>
          <p:cNvPr id="47" name="Shape 47"/>
          <p:cNvCxnSpPr/>
          <p:nvPr/>
        </p:nvCxnSpPr>
        <p:spPr>
          <a:xfrm>
            <a:off x="5281159" y="11188800"/>
            <a:ext cx="491700" cy="0"/>
          </a:xfrm>
          <a:prstGeom prst="straightConnector1">
            <a:avLst/>
          </a:prstGeom>
          <a:noFill/>
          <a:ln w="19050" cap="flat" cmpd="sng">
            <a:solidFill>
              <a:schemeClr val="lt1"/>
            </a:solidFill>
            <a:prstDash val="solid"/>
            <a:round/>
            <a:headEnd type="none" w="med" len="med"/>
            <a:tailEnd type="none" w="med" len="med"/>
          </a:ln>
        </p:spPr>
      </p:cxnSp>
      <p:sp>
        <p:nvSpPr>
          <p:cNvPr id="48" name="Shape 48"/>
          <p:cNvSpPr txBox="1">
            <a:spLocks noGrp="1"/>
          </p:cNvSpPr>
          <p:nvPr>
            <p:ph type="title"/>
          </p:nvPr>
        </p:nvSpPr>
        <p:spPr>
          <a:xfrm>
            <a:off x="278775" y="2587636"/>
            <a:ext cx="4247400" cy="4170900"/>
          </a:xfrm>
          <a:prstGeom prst="rect">
            <a:avLst/>
          </a:prstGeom>
        </p:spPr>
        <p:txBody>
          <a:bodyPr wrap="square" lIns="139850" tIns="139850" rIns="139850" bIns="139850" anchor="b" anchorCtr="0"/>
          <a:lstStyle>
            <a:lvl1pPr lvl="0" algn="ctr">
              <a:spcBef>
                <a:spcPts val="0"/>
              </a:spcBef>
              <a:buSzPct val="100000"/>
              <a:defRPr sz="6400"/>
            </a:lvl1pPr>
            <a:lvl2pPr lvl="1" algn="ctr">
              <a:spcBef>
                <a:spcPts val="0"/>
              </a:spcBef>
              <a:buSzPct val="100000"/>
              <a:defRPr sz="6400"/>
            </a:lvl2pPr>
            <a:lvl3pPr lvl="2" algn="ctr">
              <a:spcBef>
                <a:spcPts val="0"/>
              </a:spcBef>
              <a:buSzPct val="100000"/>
              <a:defRPr sz="6400"/>
            </a:lvl3pPr>
            <a:lvl4pPr lvl="3" algn="ctr">
              <a:spcBef>
                <a:spcPts val="0"/>
              </a:spcBef>
              <a:buSzPct val="100000"/>
              <a:defRPr sz="6400"/>
            </a:lvl4pPr>
            <a:lvl5pPr lvl="4" algn="ctr">
              <a:spcBef>
                <a:spcPts val="0"/>
              </a:spcBef>
              <a:buSzPct val="100000"/>
              <a:defRPr sz="6400"/>
            </a:lvl5pPr>
            <a:lvl6pPr lvl="5" algn="ctr">
              <a:spcBef>
                <a:spcPts val="0"/>
              </a:spcBef>
              <a:buSzPct val="100000"/>
              <a:defRPr sz="6400"/>
            </a:lvl6pPr>
            <a:lvl7pPr lvl="6" algn="ctr">
              <a:spcBef>
                <a:spcPts val="0"/>
              </a:spcBef>
              <a:buSzPct val="100000"/>
              <a:defRPr sz="6400"/>
            </a:lvl7pPr>
            <a:lvl8pPr lvl="7" algn="ctr">
              <a:spcBef>
                <a:spcPts val="0"/>
              </a:spcBef>
              <a:buSzPct val="100000"/>
              <a:defRPr sz="6400"/>
            </a:lvl8pPr>
            <a:lvl9pPr lvl="8" algn="ctr">
              <a:spcBef>
                <a:spcPts val="0"/>
              </a:spcBef>
              <a:buSzPct val="100000"/>
              <a:defRPr sz="6400"/>
            </a:lvl9pPr>
          </a:lstStyle>
          <a:p>
            <a:endParaRPr/>
          </a:p>
        </p:txBody>
      </p:sp>
      <p:sp>
        <p:nvSpPr>
          <p:cNvPr id="49" name="Shape 49"/>
          <p:cNvSpPr txBox="1">
            <a:spLocks noGrp="1"/>
          </p:cNvSpPr>
          <p:nvPr>
            <p:ph type="subTitle" idx="1"/>
          </p:nvPr>
        </p:nvSpPr>
        <p:spPr>
          <a:xfrm>
            <a:off x="278775" y="6786889"/>
            <a:ext cx="4247400" cy="3074100"/>
          </a:xfrm>
          <a:prstGeom prst="rect">
            <a:avLst/>
          </a:prstGeom>
        </p:spPr>
        <p:txBody>
          <a:bodyPr wrap="square" lIns="139850" tIns="139850" rIns="139850" bIns="139850" anchor="t" anchorCtr="0"/>
          <a:lstStyle>
            <a:lvl1pPr lvl="0" algn="ctr">
              <a:lnSpc>
                <a:spcPct val="100000"/>
              </a:lnSpc>
              <a:spcBef>
                <a:spcPts val="0"/>
              </a:spcBef>
              <a:spcAft>
                <a:spcPts val="0"/>
              </a:spcAft>
              <a:buSzPct val="100000"/>
              <a:buNone/>
              <a:defRPr sz="3200"/>
            </a:lvl1pPr>
            <a:lvl2pPr lvl="1" algn="ctr">
              <a:lnSpc>
                <a:spcPct val="100000"/>
              </a:lnSpc>
              <a:spcBef>
                <a:spcPts val="0"/>
              </a:spcBef>
              <a:spcAft>
                <a:spcPts val="0"/>
              </a:spcAft>
              <a:buSzPct val="100000"/>
              <a:buNone/>
              <a:defRPr sz="3200"/>
            </a:lvl2pPr>
            <a:lvl3pPr lvl="2" algn="ctr">
              <a:lnSpc>
                <a:spcPct val="100000"/>
              </a:lnSpc>
              <a:spcBef>
                <a:spcPts val="0"/>
              </a:spcBef>
              <a:spcAft>
                <a:spcPts val="0"/>
              </a:spcAft>
              <a:buSzPct val="100000"/>
              <a:buNone/>
              <a:defRPr sz="3200"/>
            </a:lvl3pPr>
            <a:lvl4pPr lvl="3" algn="ctr">
              <a:lnSpc>
                <a:spcPct val="100000"/>
              </a:lnSpc>
              <a:spcBef>
                <a:spcPts val="0"/>
              </a:spcBef>
              <a:spcAft>
                <a:spcPts val="0"/>
              </a:spcAft>
              <a:buSzPct val="100000"/>
              <a:buNone/>
              <a:defRPr sz="3200"/>
            </a:lvl4pPr>
            <a:lvl5pPr lvl="4" algn="ctr">
              <a:lnSpc>
                <a:spcPct val="100000"/>
              </a:lnSpc>
              <a:spcBef>
                <a:spcPts val="0"/>
              </a:spcBef>
              <a:spcAft>
                <a:spcPts val="0"/>
              </a:spcAft>
              <a:buSzPct val="100000"/>
              <a:buNone/>
              <a:defRPr sz="3200"/>
            </a:lvl5pPr>
            <a:lvl6pPr lvl="5" algn="ctr">
              <a:lnSpc>
                <a:spcPct val="100000"/>
              </a:lnSpc>
              <a:spcBef>
                <a:spcPts val="0"/>
              </a:spcBef>
              <a:spcAft>
                <a:spcPts val="0"/>
              </a:spcAft>
              <a:buSzPct val="100000"/>
              <a:buNone/>
              <a:defRPr sz="3200"/>
            </a:lvl6pPr>
            <a:lvl7pPr lvl="6" algn="ctr">
              <a:lnSpc>
                <a:spcPct val="100000"/>
              </a:lnSpc>
              <a:spcBef>
                <a:spcPts val="0"/>
              </a:spcBef>
              <a:spcAft>
                <a:spcPts val="0"/>
              </a:spcAft>
              <a:buSzPct val="100000"/>
              <a:buNone/>
              <a:defRPr sz="3200"/>
            </a:lvl7pPr>
            <a:lvl8pPr lvl="7" algn="ctr">
              <a:lnSpc>
                <a:spcPct val="100000"/>
              </a:lnSpc>
              <a:spcBef>
                <a:spcPts val="0"/>
              </a:spcBef>
              <a:spcAft>
                <a:spcPts val="0"/>
              </a:spcAft>
              <a:buSzPct val="100000"/>
              <a:buNone/>
              <a:defRPr sz="3200"/>
            </a:lvl8pPr>
            <a:lvl9pPr lvl="8" algn="ctr">
              <a:lnSpc>
                <a:spcPct val="100000"/>
              </a:lnSpc>
              <a:spcBef>
                <a:spcPts val="0"/>
              </a:spcBef>
              <a:spcAft>
                <a:spcPts val="0"/>
              </a:spcAft>
              <a:buSzPct val="100000"/>
              <a:buNone/>
              <a:defRPr sz="3200"/>
            </a:lvl9pPr>
          </a:lstStyle>
          <a:p>
            <a:endParaRPr/>
          </a:p>
        </p:txBody>
      </p:sp>
      <p:sp>
        <p:nvSpPr>
          <p:cNvPr id="50" name="Shape 50"/>
          <p:cNvSpPr txBox="1">
            <a:spLocks noGrp="1"/>
          </p:cNvSpPr>
          <p:nvPr>
            <p:ph type="body" idx="2"/>
          </p:nvPr>
        </p:nvSpPr>
        <p:spPr>
          <a:xfrm>
            <a:off x="5186475" y="1802453"/>
            <a:ext cx="4028700" cy="9196800"/>
          </a:xfrm>
          <a:prstGeom prst="rect">
            <a:avLst/>
          </a:prstGeom>
        </p:spPr>
        <p:txBody>
          <a:bodyPr wrap="square" lIns="139850" tIns="139850" rIns="139850" bIns="139850"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896081" y="11606228"/>
            <a:ext cx="576000" cy="979500"/>
          </a:xfrm>
          <a:prstGeom prst="rect">
            <a:avLst/>
          </a:prstGeom>
        </p:spPr>
        <p:txBody>
          <a:bodyPr wrap="square" lIns="139850" tIns="139850" rIns="139850" bIns="139850" anchor="ctr" anchorCtr="0">
            <a:noAutofit/>
          </a:bodyPr>
          <a:lstStyle/>
          <a:p>
            <a:pPr lvl="0">
              <a:spcBef>
                <a:spcPts val="0"/>
              </a:spcBef>
              <a:buNone/>
            </a:pPr>
            <a:fld id="{00000000-1234-1234-1234-123412341234}" type="slidenum">
              <a:rPr lang="en-GB">
                <a:solidFill>
                  <a:schemeClr val="lt1"/>
                </a:solidFill>
              </a:rPr>
              <a:t>‹#›</a:t>
            </a:fld>
            <a:endParaRPr lang="en-GB">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55"/>
        <p:cNvGrpSpPr/>
        <p:nvPr/>
      </p:nvGrpSpPr>
      <p:grpSpPr>
        <a:xfrm>
          <a:off x="0" y="0"/>
          <a:ext cx="0" cy="0"/>
          <a:chOff x="0" y="0"/>
          <a:chExt cx="0" cy="0"/>
        </a:xfrm>
      </p:grpSpPr>
      <p:sp>
        <p:nvSpPr>
          <p:cNvPr id="56" name="Shape 56"/>
          <p:cNvSpPr/>
          <p:nvPr/>
        </p:nvSpPr>
        <p:spPr>
          <a:xfrm>
            <a:off x="-79" y="12558187"/>
            <a:ext cx="9601200" cy="243300"/>
          </a:xfrm>
          <a:prstGeom prst="rect">
            <a:avLst/>
          </a:prstGeom>
          <a:solidFill>
            <a:schemeClr val="lt2"/>
          </a:solidFill>
          <a:ln>
            <a:noFill/>
          </a:ln>
        </p:spPr>
        <p:txBody>
          <a:bodyPr wrap="square" lIns="139850" tIns="139850" rIns="139850" bIns="139850" anchor="ctr" anchorCtr="0">
            <a:noAutofit/>
          </a:bodyPr>
          <a:lstStyle/>
          <a:p>
            <a:pPr lvl="0">
              <a:spcBef>
                <a:spcPts val="0"/>
              </a:spcBef>
              <a:buNone/>
            </a:pPr>
            <a:endParaRPr/>
          </a:p>
        </p:txBody>
      </p:sp>
      <p:sp>
        <p:nvSpPr>
          <p:cNvPr id="57" name="Shape 57"/>
          <p:cNvSpPr txBox="1">
            <a:spLocks noGrp="1"/>
          </p:cNvSpPr>
          <p:nvPr>
            <p:ph type="title"/>
          </p:nvPr>
        </p:nvSpPr>
        <p:spPr>
          <a:xfrm>
            <a:off x="327285" y="3247627"/>
            <a:ext cx="8946600" cy="3828900"/>
          </a:xfrm>
          <a:prstGeom prst="rect">
            <a:avLst/>
          </a:prstGeom>
        </p:spPr>
        <p:txBody>
          <a:bodyPr wrap="square" lIns="139850" tIns="139850" rIns="139850" bIns="139850" anchor="ctr" anchorCtr="0"/>
          <a:lstStyle>
            <a:lvl1pPr lvl="0" algn="ctr">
              <a:spcBef>
                <a:spcPts val="0"/>
              </a:spcBef>
              <a:buClr>
                <a:schemeClr val="accent3"/>
              </a:buClr>
              <a:buSzPct val="100000"/>
              <a:defRPr sz="19900">
                <a:solidFill>
                  <a:schemeClr val="accent3"/>
                </a:solidFill>
              </a:defRPr>
            </a:lvl1pPr>
            <a:lvl2pPr lvl="1" algn="ctr">
              <a:spcBef>
                <a:spcPts val="0"/>
              </a:spcBef>
              <a:buClr>
                <a:schemeClr val="accent3"/>
              </a:buClr>
              <a:buSzPct val="100000"/>
              <a:defRPr sz="19900">
                <a:solidFill>
                  <a:schemeClr val="accent3"/>
                </a:solidFill>
              </a:defRPr>
            </a:lvl2pPr>
            <a:lvl3pPr lvl="2" algn="ctr">
              <a:spcBef>
                <a:spcPts val="0"/>
              </a:spcBef>
              <a:buClr>
                <a:schemeClr val="accent3"/>
              </a:buClr>
              <a:buSzPct val="100000"/>
              <a:defRPr sz="19900">
                <a:solidFill>
                  <a:schemeClr val="accent3"/>
                </a:solidFill>
              </a:defRPr>
            </a:lvl3pPr>
            <a:lvl4pPr lvl="3" algn="ctr">
              <a:spcBef>
                <a:spcPts val="0"/>
              </a:spcBef>
              <a:buClr>
                <a:schemeClr val="accent3"/>
              </a:buClr>
              <a:buSzPct val="100000"/>
              <a:defRPr sz="19900">
                <a:solidFill>
                  <a:schemeClr val="accent3"/>
                </a:solidFill>
              </a:defRPr>
            </a:lvl4pPr>
            <a:lvl5pPr lvl="4" algn="ctr">
              <a:spcBef>
                <a:spcPts val="0"/>
              </a:spcBef>
              <a:buClr>
                <a:schemeClr val="accent3"/>
              </a:buClr>
              <a:buSzPct val="100000"/>
              <a:defRPr sz="19900">
                <a:solidFill>
                  <a:schemeClr val="accent3"/>
                </a:solidFill>
              </a:defRPr>
            </a:lvl5pPr>
            <a:lvl6pPr lvl="5" algn="ctr">
              <a:spcBef>
                <a:spcPts val="0"/>
              </a:spcBef>
              <a:buClr>
                <a:schemeClr val="accent3"/>
              </a:buClr>
              <a:buSzPct val="100000"/>
              <a:defRPr sz="19900">
                <a:solidFill>
                  <a:schemeClr val="accent3"/>
                </a:solidFill>
              </a:defRPr>
            </a:lvl6pPr>
            <a:lvl7pPr lvl="6" algn="ctr">
              <a:spcBef>
                <a:spcPts val="0"/>
              </a:spcBef>
              <a:buClr>
                <a:schemeClr val="accent3"/>
              </a:buClr>
              <a:buSzPct val="100000"/>
              <a:defRPr sz="19900">
                <a:solidFill>
                  <a:schemeClr val="accent3"/>
                </a:solidFill>
              </a:defRPr>
            </a:lvl7pPr>
            <a:lvl8pPr lvl="7" algn="ctr">
              <a:spcBef>
                <a:spcPts val="0"/>
              </a:spcBef>
              <a:buClr>
                <a:schemeClr val="accent3"/>
              </a:buClr>
              <a:buSzPct val="100000"/>
              <a:defRPr sz="19900">
                <a:solidFill>
                  <a:schemeClr val="accent3"/>
                </a:solidFill>
              </a:defRPr>
            </a:lvl8pPr>
            <a:lvl9pPr lvl="8" algn="ctr">
              <a:spcBef>
                <a:spcPts val="0"/>
              </a:spcBef>
              <a:buClr>
                <a:schemeClr val="accent3"/>
              </a:buClr>
              <a:buSzPct val="100000"/>
              <a:defRPr sz="19900">
                <a:solidFill>
                  <a:schemeClr val="accent3"/>
                </a:solidFill>
              </a:defRPr>
            </a:lvl9pPr>
          </a:lstStyle>
          <a:p>
            <a:endParaRPr/>
          </a:p>
        </p:txBody>
      </p:sp>
      <p:sp>
        <p:nvSpPr>
          <p:cNvPr id="58" name="Shape 58"/>
          <p:cNvSpPr txBox="1">
            <a:spLocks noGrp="1"/>
          </p:cNvSpPr>
          <p:nvPr>
            <p:ph type="body" idx="1"/>
          </p:nvPr>
        </p:nvSpPr>
        <p:spPr>
          <a:xfrm>
            <a:off x="327285" y="7455840"/>
            <a:ext cx="8946600" cy="2667000"/>
          </a:xfrm>
          <a:prstGeom prst="rect">
            <a:avLst/>
          </a:prstGeom>
        </p:spPr>
        <p:txBody>
          <a:bodyPr wrap="square" lIns="139850" tIns="139850" rIns="139850" bIns="139850"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9" name="Shape 59"/>
          <p:cNvSpPr txBox="1">
            <a:spLocks noGrp="1"/>
          </p:cNvSpPr>
          <p:nvPr>
            <p:ph type="sldNum" idx="12"/>
          </p:nvPr>
        </p:nvSpPr>
        <p:spPr>
          <a:xfrm>
            <a:off x="8896081" y="11606228"/>
            <a:ext cx="576000" cy="979500"/>
          </a:xfrm>
          <a:prstGeom prst="rect">
            <a:avLst/>
          </a:prstGeom>
        </p:spPr>
        <p:txBody>
          <a:bodyPr wrap="square" lIns="139850" tIns="139850" rIns="139850" bIns="139850"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27285" y="1107618"/>
            <a:ext cx="8946600" cy="1760700"/>
          </a:xfrm>
          <a:prstGeom prst="rect">
            <a:avLst/>
          </a:prstGeom>
          <a:noFill/>
          <a:ln>
            <a:noFill/>
          </a:ln>
        </p:spPr>
        <p:txBody>
          <a:bodyPr wrap="square" lIns="139850" tIns="139850" rIns="139850" bIns="139850" anchor="t" anchorCtr="0"/>
          <a:lstStyle>
            <a:lvl1pPr lvl="0">
              <a:spcBef>
                <a:spcPts val="0"/>
              </a:spcBef>
              <a:buClr>
                <a:schemeClr val="accent1"/>
              </a:buClr>
              <a:buSzPct val="100000"/>
              <a:buFont typeface="PT Sans Narrow"/>
              <a:buNone/>
              <a:defRPr sz="5500" b="1">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sz="5500" b="1">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sz="5500" b="1">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sz="5500" b="1">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sz="5500" b="1">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sz="5500" b="1">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sz="5500" b="1">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sz="5500" b="1">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sz="5500" b="1">
                <a:solidFill>
                  <a:schemeClr val="accent1"/>
                </a:solidFill>
                <a:latin typeface="PT Sans Narrow"/>
                <a:ea typeface="PT Sans Narrow"/>
                <a:cs typeface="PT Sans Narrow"/>
                <a:sym typeface="PT Sans Narrow"/>
              </a:defRPr>
            </a:lvl9pPr>
          </a:lstStyle>
          <a:p>
            <a:endParaRPr/>
          </a:p>
        </p:txBody>
      </p:sp>
      <p:sp>
        <p:nvSpPr>
          <p:cNvPr id="7" name="Shape 7"/>
          <p:cNvSpPr txBox="1">
            <a:spLocks noGrp="1"/>
          </p:cNvSpPr>
          <p:nvPr>
            <p:ph type="body" idx="1"/>
          </p:nvPr>
        </p:nvSpPr>
        <p:spPr>
          <a:xfrm>
            <a:off x="327285" y="3151742"/>
            <a:ext cx="8946600" cy="8220000"/>
          </a:xfrm>
          <a:prstGeom prst="rect">
            <a:avLst/>
          </a:prstGeom>
          <a:noFill/>
          <a:ln>
            <a:noFill/>
          </a:ln>
        </p:spPr>
        <p:txBody>
          <a:bodyPr wrap="square" lIns="139850" tIns="139850" rIns="139850" bIns="139850" anchor="t" anchorCtr="0"/>
          <a:lstStyle>
            <a:lvl1pPr lvl="0">
              <a:lnSpc>
                <a:spcPct val="115000"/>
              </a:lnSpc>
              <a:spcBef>
                <a:spcPts val="0"/>
              </a:spcBef>
              <a:spcAft>
                <a:spcPts val="2400"/>
              </a:spcAft>
              <a:buClr>
                <a:schemeClr val="dk2"/>
              </a:buClr>
              <a:buSzPct val="100000"/>
              <a:buFont typeface="Open Sans"/>
              <a:buChar char="●"/>
              <a:defRPr sz="2800">
                <a:solidFill>
                  <a:schemeClr val="dk2"/>
                </a:solidFill>
                <a:latin typeface="Open Sans"/>
                <a:ea typeface="Open Sans"/>
                <a:cs typeface="Open Sans"/>
                <a:sym typeface="Open Sans"/>
              </a:defRPr>
            </a:lvl1pPr>
            <a:lvl2pPr lvl="1">
              <a:lnSpc>
                <a:spcPct val="115000"/>
              </a:lnSpc>
              <a:spcBef>
                <a:spcPts val="0"/>
              </a:spcBef>
              <a:spcAft>
                <a:spcPts val="2400"/>
              </a:spcAft>
              <a:buClr>
                <a:schemeClr val="dk2"/>
              </a:buClr>
              <a:buSzPct val="100000"/>
              <a:buFont typeface="Open Sans"/>
              <a:buChar char="○"/>
              <a:defRPr sz="2100">
                <a:solidFill>
                  <a:schemeClr val="dk2"/>
                </a:solidFill>
                <a:latin typeface="Open Sans"/>
                <a:ea typeface="Open Sans"/>
                <a:cs typeface="Open Sans"/>
                <a:sym typeface="Open Sans"/>
              </a:defRPr>
            </a:lvl2pPr>
            <a:lvl3pPr lvl="2">
              <a:lnSpc>
                <a:spcPct val="115000"/>
              </a:lnSpc>
              <a:spcBef>
                <a:spcPts val="0"/>
              </a:spcBef>
              <a:spcAft>
                <a:spcPts val="2400"/>
              </a:spcAft>
              <a:buClr>
                <a:schemeClr val="dk2"/>
              </a:buClr>
              <a:buSzPct val="100000"/>
              <a:buFont typeface="Open Sans"/>
              <a:buChar char="■"/>
              <a:defRPr sz="2100">
                <a:solidFill>
                  <a:schemeClr val="dk2"/>
                </a:solidFill>
                <a:latin typeface="Open Sans"/>
                <a:ea typeface="Open Sans"/>
                <a:cs typeface="Open Sans"/>
                <a:sym typeface="Open Sans"/>
              </a:defRPr>
            </a:lvl3pPr>
            <a:lvl4pPr lvl="3">
              <a:lnSpc>
                <a:spcPct val="115000"/>
              </a:lnSpc>
              <a:spcBef>
                <a:spcPts val="0"/>
              </a:spcBef>
              <a:spcAft>
                <a:spcPts val="2400"/>
              </a:spcAft>
              <a:buClr>
                <a:schemeClr val="dk2"/>
              </a:buClr>
              <a:buSzPct val="100000"/>
              <a:buFont typeface="Open Sans"/>
              <a:buChar char="●"/>
              <a:defRPr sz="2100">
                <a:solidFill>
                  <a:schemeClr val="dk2"/>
                </a:solidFill>
                <a:latin typeface="Open Sans"/>
                <a:ea typeface="Open Sans"/>
                <a:cs typeface="Open Sans"/>
                <a:sym typeface="Open Sans"/>
              </a:defRPr>
            </a:lvl4pPr>
            <a:lvl5pPr lvl="4">
              <a:lnSpc>
                <a:spcPct val="115000"/>
              </a:lnSpc>
              <a:spcBef>
                <a:spcPts val="0"/>
              </a:spcBef>
              <a:spcAft>
                <a:spcPts val="2400"/>
              </a:spcAft>
              <a:buClr>
                <a:schemeClr val="dk2"/>
              </a:buClr>
              <a:buSzPct val="100000"/>
              <a:buFont typeface="Open Sans"/>
              <a:buChar char="○"/>
              <a:defRPr sz="2100">
                <a:solidFill>
                  <a:schemeClr val="dk2"/>
                </a:solidFill>
                <a:latin typeface="Open Sans"/>
                <a:ea typeface="Open Sans"/>
                <a:cs typeface="Open Sans"/>
                <a:sym typeface="Open Sans"/>
              </a:defRPr>
            </a:lvl5pPr>
            <a:lvl6pPr lvl="5">
              <a:lnSpc>
                <a:spcPct val="115000"/>
              </a:lnSpc>
              <a:spcBef>
                <a:spcPts val="0"/>
              </a:spcBef>
              <a:spcAft>
                <a:spcPts val="2400"/>
              </a:spcAft>
              <a:buClr>
                <a:schemeClr val="dk2"/>
              </a:buClr>
              <a:buSzPct val="100000"/>
              <a:buFont typeface="Open Sans"/>
              <a:buChar char="■"/>
              <a:defRPr sz="2100">
                <a:solidFill>
                  <a:schemeClr val="dk2"/>
                </a:solidFill>
                <a:latin typeface="Open Sans"/>
                <a:ea typeface="Open Sans"/>
                <a:cs typeface="Open Sans"/>
                <a:sym typeface="Open Sans"/>
              </a:defRPr>
            </a:lvl6pPr>
            <a:lvl7pPr lvl="6">
              <a:lnSpc>
                <a:spcPct val="115000"/>
              </a:lnSpc>
              <a:spcBef>
                <a:spcPts val="0"/>
              </a:spcBef>
              <a:spcAft>
                <a:spcPts val="2400"/>
              </a:spcAft>
              <a:buClr>
                <a:schemeClr val="dk2"/>
              </a:buClr>
              <a:buSzPct val="100000"/>
              <a:buFont typeface="Open Sans"/>
              <a:buChar char="●"/>
              <a:defRPr sz="2100">
                <a:solidFill>
                  <a:schemeClr val="dk2"/>
                </a:solidFill>
                <a:latin typeface="Open Sans"/>
                <a:ea typeface="Open Sans"/>
                <a:cs typeface="Open Sans"/>
                <a:sym typeface="Open Sans"/>
              </a:defRPr>
            </a:lvl7pPr>
            <a:lvl8pPr lvl="7">
              <a:lnSpc>
                <a:spcPct val="115000"/>
              </a:lnSpc>
              <a:spcBef>
                <a:spcPts val="0"/>
              </a:spcBef>
              <a:spcAft>
                <a:spcPts val="2400"/>
              </a:spcAft>
              <a:buClr>
                <a:schemeClr val="dk2"/>
              </a:buClr>
              <a:buSzPct val="100000"/>
              <a:buFont typeface="Open Sans"/>
              <a:buChar char="○"/>
              <a:defRPr sz="2100">
                <a:solidFill>
                  <a:schemeClr val="dk2"/>
                </a:solidFill>
                <a:latin typeface="Open Sans"/>
                <a:ea typeface="Open Sans"/>
                <a:cs typeface="Open Sans"/>
                <a:sym typeface="Open Sans"/>
              </a:defRPr>
            </a:lvl8pPr>
            <a:lvl9pPr lvl="8">
              <a:lnSpc>
                <a:spcPct val="115000"/>
              </a:lnSpc>
              <a:spcBef>
                <a:spcPts val="0"/>
              </a:spcBef>
              <a:spcAft>
                <a:spcPts val="2400"/>
              </a:spcAft>
              <a:buClr>
                <a:schemeClr val="dk2"/>
              </a:buClr>
              <a:buSzPct val="100000"/>
              <a:buFont typeface="Open Sans"/>
              <a:buChar char="■"/>
              <a:defRPr sz="2100">
                <a:solidFill>
                  <a:schemeClr val="dk2"/>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896081" y="11606228"/>
            <a:ext cx="576000" cy="979500"/>
          </a:xfrm>
          <a:prstGeom prst="rect">
            <a:avLst/>
          </a:prstGeom>
          <a:noFill/>
          <a:ln>
            <a:noFill/>
          </a:ln>
        </p:spPr>
        <p:txBody>
          <a:bodyPr wrap="square" lIns="139850" tIns="139850" rIns="139850" bIns="139850" anchor="ctr" anchorCtr="0">
            <a:noAutofit/>
          </a:bodyPr>
          <a:lstStyle/>
          <a:p>
            <a:pPr lvl="0" algn="r">
              <a:spcBef>
                <a:spcPts val="0"/>
              </a:spcBef>
              <a:buNone/>
            </a:pPr>
            <a:fld id="{00000000-1234-1234-1234-123412341234}" type="slidenum">
              <a:rPr lang="en-GB" sz="1500">
                <a:solidFill>
                  <a:schemeClr val="dk2"/>
                </a:solidFill>
                <a:latin typeface="Open Sans"/>
                <a:ea typeface="Open Sans"/>
                <a:cs typeface="Open Sans"/>
                <a:sym typeface="Open Sans"/>
              </a:rPr>
              <a:t>‹#›</a:t>
            </a:fld>
            <a:endParaRPr lang="en-GB" sz="1500">
              <a:solidFill>
                <a:schemeClr val="dk2"/>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www.alz.org/braintour/images/alzheimer_brain.jpg" TargetMode="External"/><Relationship Id="rId4" Type="http://schemas.openxmlformats.org/officeDocument/2006/relationships/image" Target="../media/image48.jpeg"/><Relationship Id="rId5" Type="http://schemas.openxmlformats.org/officeDocument/2006/relationships/image" Target="../media/image49.png"/><Relationship Id="rId6" Type="http://schemas.openxmlformats.org/officeDocument/2006/relationships/image" Target="../media/image50.jpeg"/><Relationship Id="rId7" Type="http://schemas.openxmlformats.org/officeDocument/2006/relationships/image" Target="../media/image51.jpeg"/><Relationship Id="rId8" Type="http://schemas.openxmlformats.org/officeDocument/2006/relationships/image" Target="../media/image52.jpeg"/><Relationship Id="rId9" Type="http://schemas.openxmlformats.org/officeDocument/2006/relationships/image" Target="../media/image53.png"/><Relationship Id="rId10" Type="http://schemas.openxmlformats.org/officeDocument/2006/relationships/image" Target="../media/image54.jpeg"/><Relationship Id="rId11" Type="http://schemas.openxmlformats.org/officeDocument/2006/relationships/image" Target="../media/image55.png"/><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hyperlink" Target="https://docs.google.com/forms/d/e/1FAIpQLScwbSqdx6Sz9pxwHDPM3zJ6vSO61Ru50q0rYq8IjSnUOxA1pA/viewform?usp=sf_link" TargetMode="External"/><Relationship Id="rId5" Type="http://schemas.openxmlformats.org/officeDocument/2006/relationships/image" Target="../media/image57.jpg"/><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hyperlink" Target="https://www.youtube.com/watch?v=mL4Z42SWTc4" TargetMode="External"/><Relationship Id="rId9" Type="http://schemas.openxmlformats.org/officeDocument/2006/relationships/image" Target="../media/image27.jpg"/><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png"/><Relationship Id="rId6" Type="http://schemas.openxmlformats.org/officeDocument/2006/relationships/image" Target="../media/image37.jpeg"/><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1057525" y="3015323"/>
            <a:ext cx="7493400" cy="1215000"/>
          </a:xfrm>
          <a:prstGeom prst="rect">
            <a:avLst/>
          </a:prstGeom>
        </p:spPr>
        <p:txBody>
          <a:bodyPr wrap="square" lIns="139850" tIns="139850" rIns="139850" bIns="139850" anchor="b" anchorCtr="0">
            <a:noAutofit/>
          </a:bodyPr>
          <a:lstStyle/>
          <a:p>
            <a:pPr lvl="0">
              <a:spcBef>
                <a:spcPts val="0"/>
              </a:spcBef>
              <a:buNone/>
            </a:pPr>
            <a:r>
              <a:rPr lang="en-GB" sz="6000" dirty="0">
                <a:solidFill>
                  <a:srgbClr val="A64D79"/>
                </a:solidFill>
              </a:rPr>
              <a:t>Pathology Practical</a:t>
            </a:r>
          </a:p>
        </p:txBody>
      </p:sp>
      <p:sp>
        <p:nvSpPr>
          <p:cNvPr id="67" name="Shape 67"/>
          <p:cNvSpPr txBox="1">
            <a:spLocks noGrp="1"/>
          </p:cNvSpPr>
          <p:nvPr>
            <p:ph type="subTitle" idx="1"/>
          </p:nvPr>
        </p:nvSpPr>
        <p:spPr>
          <a:xfrm>
            <a:off x="1846900" y="4230325"/>
            <a:ext cx="5399400" cy="864300"/>
          </a:xfrm>
          <a:prstGeom prst="rect">
            <a:avLst/>
          </a:prstGeom>
        </p:spPr>
        <p:txBody>
          <a:bodyPr wrap="square" lIns="139850" tIns="139850" rIns="139850" bIns="139850" anchor="t" anchorCtr="0">
            <a:noAutofit/>
          </a:bodyPr>
          <a:lstStyle/>
          <a:p>
            <a:pPr lvl="0">
              <a:spcBef>
                <a:spcPts val="0"/>
              </a:spcBef>
              <a:buNone/>
            </a:pPr>
            <a:r>
              <a:rPr lang="en-GB" sz="2400" dirty="0">
                <a:latin typeface="Georgia"/>
                <a:ea typeface="Georgia"/>
                <a:cs typeface="Georgia"/>
                <a:sym typeface="Georgia"/>
              </a:rPr>
              <a:t>Neuropsychiatry Block</a:t>
            </a:r>
          </a:p>
        </p:txBody>
      </p:sp>
      <p:sp>
        <p:nvSpPr>
          <p:cNvPr id="68" name="Shape 68"/>
          <p:cNvSpPr/>
          <p:nvPr/>
        </p:nvSpPr>
        <p:spPr>
          <a:xfrm>
            <a:off x="1161150" y="10537350"/>
            <a:ext cx="246600" cy="239400"/>
          </a:xfrm>
          <a:prstGeom prst="rect">
            <a:avLst/>
          </a:prstGeom>
          <a:solidFill>
            <a:srgbClr val="FF0000"/>
          </a:solidFill>
          <a:ln w="952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solidFill>
                <a:srgbClr val="FF0000"/>
              </a:solidFill>
            </a:endParaRPr>
          </a:p>
        </p:txBody>
      </p:sp>
      <p:sp>
        <p:nvSpPr>
          <p:cNvPr id="69" name="Shape 69"/>
          <p:cNvSpPr txBox="1"/>
          <p:nvPr/>
        </p:nvSpPr>
        <p:spPr>
          <a:xfrm>
            <a:off x="1407750" y="10450225"/>
            <a:ext cx="1604100" cy="450000"/>
          </a:xfrm>
          <a:prstGeom prst="rect">
            <a:avLst/>
          </a:prstGeom>
          <a:noFill/>
          <a:ln>
            <a:noFill/>
          </a:ln>
        </p:spPr>
        <p:txBody>
          <a:bodyPr wrap="square" lIns="91425" tIns="91425" rIns="91425" bIns="91425" anchor="t" anchorCtr="0">
            <a:noAutofit/>
          </a:bodyPr>
          <a:lstStyle/>
          <a:p>
            <a:pPr lvl="0">
              <a:spcBef>
                <a:spcPts val="0"/>
              </a:spcBef>
              <a:buNone/>
            </a:pPr>
            <a:r>
              <a:rPr lang="en-GB" dirty="0">
                <a:latin typeface="Georgia"/>
                <a:ea typeface="Georgia"/>
                <a:cs typeface="Georgia"/>
                <a:sym typeface="Georgia"/>
              </a:rPr>
              <a:t>Important Notes</a:t>
            </a:r>
          </a:p>
          <a:p>
            <a:pPr lvl="0">
              <a:spcBef>
                <a:spcPts val="0"/>
              </a:spcBef>
              <a:buNone/>
            </a:pPr>
            <a:endParaRPr dirty="0">
              <a:latin typeface="Open Sans"/>
              <a:ea typeface="Open Sans"/>
              <a:cs typeface="Open Sans"/>
              <a:sym typeface="Open Sans"/>
            </a:endParaRPr>
          </a:p>
          <a:p>
            <a:pPr lvl="0">
              <a:spcBef>
                <a:spcPts val="0"/>
              </a:spcBef>
              <a:buNone/>
            </a:pPr>
            <a:endParaRPr dirty="0">
              <a:latin typeface="Georgia"/>
              <a:ea typeface="Georgia"/>
              <a:cs typeface="Georgia"/>
              <a:sym typeface="Georgia"/>
            </a:endParaRPr>
          </a:p>
          <a:p>
            <a:pPr lvl="0">
              <a:spcBef>
                <a:spcPts val="0"/>
              </a:spcBef>
              <a:buNone/>
            </a:pPr>
            <a:endParaRPr dirty="0">
              <a:latin typeface="Open Sans"/>
              <a:ea typeface="Open Sans"/>
              <a:cs typeface="Open Sans"/>
              <a:sym typeface="Open Sans"/>
            </a:endParaRPr>
          </a:p>
          <a:p>
            <a:pPr lvl="0">
              <a:spcBef>
                <a:spcPts val="0"/>
              </a:spcBef>
              <a:buNone/>
            </a:pPr>
            <a:endParaRPr dirty="0">
              <a:latin typeface="Georgia"/>
              <a:ea typeface="Georgia"/>
              <a:cs typeface="Georgia"/>
              <a:sym typeface="Georgia"/>
            </a:endParaRPr>
          </a:p>
        </p:txBody>
      </p:sp>
      <p:sp>
        <p:nvSpPr>
          <p:cNvPr id="70" name="Shape 70"/>
          <p:cNvSpPr/>
          <p:nvPr/>
        </p:nvSpPr>
        <p:spPr>
          <a:xfrm>
            <a:off x="1161150" y="10900225"/>
            <a:ext cx="246600" cy="239400"/>
          </a:xfrm>
          <a:prstGeom prst="rect">
            <a:avLst/>
          </a:prstGeom>
          <a:solidFill>
            <a:schemeClr val="bg1">
              <a:lumMod val="50000"/>
            </a:schemeClr>
          </a:solidFill>
          <a:ln w="9525" cap="flat" cmpd="sng">
            <a:solidFill>
              <a:schemeClr val="bg1">
                <a:lumMod val="65000"/>
              </a:schemeClr>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dirty="0">
              <a:solidFill>
                <a:schemeClr val="bg1">
                  <a:lumMod val="65000"/>
                </a:schemeClr>
              </a:solidFill>
            </a:endParaRPr>
          </a:p>
        </p:txBody>
      </p:sp>
      <p:sp>
        <p:nvSpPr>
          <p:cNvPr id="71" name="Shape 71"/>
          <p:cNvSpPr/>
          <p:nvPr/>
        </p:nvSpPr>
        <p:spPr>
          <a:xfrm>
            <a:off x="1161150" y="11299375"/>
            <a:ext cx="246600" cy="239400"/>
          </a:xfrm>
          <a:prstGeom prst="rect">
            <a:avLst/>
          </a:prstGeom>
          <a:solidFill>
            <a:srgbClr val="00B050"/>
          </a:solidFill>
          <a:ln w="9525" cap="flat" cmpd="sng">
            <a:solidFill>
              <a:srgbClr val="00B050"/>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dirty="0">
              <a:solidFill>
                <a:srgbClr val="FF0000"/>
              </a:solidFill>
            </a:endParaRPr>
          </a:p>
        </p:txBody>
      </p:sp>
      <p:sp>
        <p:nvSpPr>
          <p:cNvPr id="72" name="Shape 72"/>
          <p:cNvSpPr txBox="1"/>
          <p:nvPr/>
        </p:nvSpPr>
        <p:spPr>
          <a:xfrm>
            <a:off x="1407750" y="10849375"/>
            <a:ext cx="1299000" cy="341100"/>
          </a:xfrm>
          <a:prstGeom prst="rect">
            <a:avLst/>
          </a:prstGeom>
          <a:noFill/>
          <a:ln>
            <a:noFill/>
          </a:ln>
        </p:spPr>
        <p:txBody>
          <a:bodyPr wrap="square" lIns="91425" tIns="91425" rIns="91425" bIns="91425" anchor="t" anchorCtr="0">
            <a:noAutofit/>
          </a:bodyPr>
          <a:lstStyle/>
          <a:p>
            <a:pPr lvl="0">
              <a:spcBef>
                <a:spcPts val="0"/>
              </a:spcBef>
              <a:buNone/>
            </a:pPr>
            <a:r>
              <a:rPr lang="en-GB" dirty="0" smtClean="0">
                <a:latin typeface="Cambria"/>
                <a:ea typeface="Cambria"/>
                <a:cs typeface="Cambria"/>
                <a:sym typeface="Cambria"/>
              </a:rPr>
              <a:t>Extra </a:t>
            </a:r>
            <a:r>
              <a:rPr lang="en-GB" dirty="0">
                <a:latin typeface="Cambria"/>
                <a:ea typeface="Cambria"/>
                <a:cs typeface="Cambria"/>
                <a:sym typeface="Cambria"/>
              </a:rPr>
              <a:t>Notes</a:t>
            </a:r>
          </a:p>
        </p:txBody>
      </p:sp>
      <p:sp>
        <p:nvSpPr>
          <p:cNvPr id="73" name="Shape 73"/>
          <p:cNvSpPr txBox="1"/>
          <p:nvPr/>
        </p:nvSpPr>
        <p:spPr>
          <a:xfrm>
            <a:off x="1393199" y="11230375"/>
            <a:ext cx="1409353" cy="377400"/>
          </a:xfrm>
          <a:prstGeom prst="rect">
            <a:avLst/>
          </a:prstGeom>
          <a:noFill/>
          <a:ln>
            <a:noFill/>
          </a:ln>
        </p:spPr>
        <p:txBody>
          <a:bodyPr wrap="square" lIns="91425" tIns="91425" rIns="91425" bIns="91425" anchor="t" anchorCtr="0">
            <a:noAutofit/>
          </a:bodyPr>
          <a:lstStyle/>
          <a:p>
            <a:pPr lvl="0">
              <a:spcBef>
                <a:spcPts val="0"/>
              </a:spcBef>
              <a:buNone/>
            </a:pPr>
            <a:r>
              <a:rPr lang="en-GB" dirty="0" smtClean="0">
                <a:latin typeface="Georgia"/>
                <a:ea typeface="Georgia"/>
                <a:cs typeface="Georgia"/>
                <a:sym typeface="Georgia"/>
              </a:rPr>
              <a:t>Doctors’ </a:t>
            </a:r>
            <a:r>
              <a:rPr lang="en-GB" dirty="0">
                <a:latin typeface="Georgia"/>
                <a:ea typeface="Georgia"/>
                <a:cs typeface="Georgia"/>
                <a:sym typeface="Georgia"/>
              </a:rPr>
              <a:t>Notes</a:t>
            </a:r>
          </a:p>
        </p:txBody>
      </p:sp>
      <p:pic>
        <p:nvPicPr>
          <p:cNvPr id="74" name="Shape 74" descr="brain.jpg"/>
          <p:cNvPicPr preferRelativeResize="0"/>
          <p:nvPr/>
        </p:nvPicPr>
        <p:blipFill>
          <a:blip r:embed="rId3">
            <a:alphaModFix/>
          </a:blip>
          <a:stretch>
            <a:fillRect/>
          </a:stretch>
        </p:blipFill>
        <p:spPr>
          <a:xfrm>
            <a:off x="1654625" y="4717225"/>
            <a:ext cx="6299199" cy="4613150"/>
          </a:xfrm>
          <a:prstGeom prst="rect">
            <a:avLst/>
          </a:prstGeom>
          <a:noFill/>
          <a:ln>
            <a:noFill/>
          </a:ln>
        </p:spPr>
      </p:pic>
      <p:pic>
        <p:nvPicPr>
          <p:cNvPr id="75" name="Shape 75" descr="aqzSUInL.jpg"/>
          <p:cNvPicPr preferRelativeResize="0"/>
          <p:nvPr/>
        </p:nvPicPr>
        <p:blipFill rotWithShape="1">
          <a:blip r:embed="rId4">
            <a:alphaModFix/>
          </a:blip>
          <a:srcRect b="11284"/>
          <a:stretch/>
        </p:blipFill>
        <p:spPr>
          <a:xfrm>
            <a:off x="6691875" y="774250"/>
            <a:ext cx="1859050" cy="1682725"/>
          </a:xfrm>
          <a:prstGeom prst="rect">
            <a:avLst/>
          </a:prstGeom>
          <a:noFill/>
          <a:ln>
            <a:noFill/>
          </a:ln>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7533" r="25088" b="12600"/>
          <a:stretch/>
        </p:blipFill>
        <p:spPr>
          <a:xfrm>
            <a:off x="1140460" y="856184"/>
            <a:ext cx="1662093" cy="1584157"/>
          </a:xfrm>
          <a:prstGeom prst="rect">
            <a:avLst/>
          </a:prstGeom>
        </p:spPr>
      </p:pic>
      <p:sp>
        <p:nvSpPr>
          <p:cNvPr id="3" name="TextBox 2"/>
          <p:cNvSpPr txBox="1"/>
          <p:nvPr/>
        </p:nvSpPr>
        <p:spPr>
          <a:xfrm>
            <a:off x="1056184" y="9209112"/>
            <a:ext cx="7494741" cy="553998"/>
          </a:xfrm>
          <a:prstGeom prst="rect">
            <a:avLst/>
          </a:prstGeom>
          <a:noFill/>
        </p:spPr>
        <p:txBody>
          <a:bodyPr wrap="square" rtlCol="1">
            <a:spAutoFit/>
          </a:bodyPr>
          <a:lstStyle/>
          <a:p>
            <a:r>
              <a:rPr lang="en-US" sz="1600" b="1" dirty="0" smtClean="0">
                <a:solidFill>
                  <a:srgbClr val="FF0000"/>
                </a:solidFill>
              </a:rPr>
              <a:t>PLEASE NOTE:  </a:t>
            </a:r>
            <a:r>
              <a:rPr lang="en-US" dirty="0" smtClean="0"/>
              <a:t>Any </a:t>
            </a:r>
            <a:r>
              <a:rPr lang="en-US" dirty="0">
                <a:solidFill>
                  <a:schemeClr val="bg1">
                    <a:lumMod val="65000"/>
                  </a:schemeClr>
                </a:solidFill>
              </a:rPr>
              <a:t>grey arrows </a:t>
            </a:r>
            <a:r>
              <a:rPr lang="en-US" dirty="0"/>
              <a:t>or </a:t>
            </a:r>
            <a:r>
              <a:rPr lang="en-US" dirty="0">
                <a:solidFill>
                  <a:schemeClr val="bg1">
                    <a:lumMod val="65000"/>
                  </a:schemeClr>
                </a:solidFill>
              </a:rPr>
              <a:t>circles </a:t>
            </a:r>
            <a:r>
              <a:rPr lang="en-US" dirty="0" smtClean="0"/>
              <a:t>are EXTRA just to help you understand </a:t>
            </a:r>
          </a:p>
          <a:p>
            <a:r>
              <a:rPr lang="en-US" dirty="0"/>
              <a:t> </a:t>
            </a:r>
            <a:r>
              <a:rPr lang="en-US" dirty="0" smtClean="0"/>
              <a:t>                                However, Colored arrows </a:t>
            </a:r>
            <a:r>
              <a:rPr lang="en-US" dirty="0" smtClean="0">
                <a:solidFill>
                  <a:srgbClr val="FF0000"/>
                </a:solidFill>
              </a:rPr>
              <a:t>aren’t </a:t>
            </a:r>
            <a:r>
              <a:rPr lang="en-US" dirty="0" smtClean="0"/>
              <a:t>extra !</a:t>
            </a:r>
            <a:endParaRPr lang="ar-SA"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aphicFrame>
        <p:nvGraphicFramePr>
          <p:cNvPr id="14" name="Shape 87"/>
          <p:cNvGraphicFramePr/>
          <p:nvPr>
            <p:extLst>
              <p:ext uri="{D42A27DB-BD31-4B8C-83A1-F6EECF244321}">
                <p14:modId xmlns:p14="http://schemas.microsoft.com/office/powerpoint/2010/main" val="3751699098"/>
              </p:ext>
            </p:extLst>
          </p:nvPr>
        </p:nvGraphicFramePr>
        <p:xfrm>
          <a:off x="430500" y="7790859"/>
          <a:ext cx="4392500" cy="4586605"/>
        </p:xfrm>
        <a:graphic>
          <a:graphicData uri="http://schemas.openxmlformats.org/drawingml/2006/table">
            <a:tbl>
              <a:tblPr>
                <a:noFill/>
                <a:tableStyleId>{FDF58950-0BEE-4121-AEB8-5D6006599A03}</a:tableStyleId>
              </a:tblPr>
              <a:tblGrid>
                <a:gridCol w="4392500"/>
              </a:tblGrid>
              <a:tr h="435387">
                <a:tc>
                  <a:txBody>
                    <a:bodyPr/>
                    <a:lstStyle/>
                    <a:p>
                      <a:pPr lvl="0" algn="l" rtl="0">
                        <a:lnSpc>
                          <a:spcPct val="115000"/>
                        </a:lnSpc>
                        <a:spcBef>
                          <a:spcPts val="0"/>
                        </a:spcBef>
                        <a:buNone/>
                      </a:pPr>
                      <a:r>
                        <a:rPr lang="en-GB" sz="1400" b="1" i="0" dirty="0" smtClean="0">
                          <a:solidFill>
                            <a:srgbClr val="A64D79"/>
                          </a:solidFill>
                          <a:latin typeface="Cambria"/>
                          <a:ea typeface="Cambria"/>
                          <a:cs typeface="Cambria"/>
                          <a:sym typeface="Cambria"/>
                        </a:rPr>
                        <a:t>Gross - Circle of Willis with</a:t>
                      </a:r>
                      <a:r>
                        <a:rPr lang="en-GB" sz="1400" b="1" i="0" baseline="0" dirty="0" smtClean="0">
                          <a:solidFill>
                            <a:srgbClr val="A64D79"/>
                          </a:solidFill>
                          <a:latin typeface="Cambria"/>
                          <a:ea typeface="Cambria"/>
                          <a:cs typeface="Cambria"/>
                          <a:sym typeface="Cambria"/>
                        </a:rPr>
                        <a:t> berry aneurysms </a:t>
                      </a:r>
                      <a:endParaRPr lang="en-GB" sz="1400" b="1" i="0" dirty="0">
                        <a:solidFill>
                          <a:srgbClr val="A64D79"/>
                        </a:solidFill>
                        <a:latin typeface="Cambria"/>
                        <a:ea typeface="Cambria"/>
                        <a:cs typeface="Cambria"/>
                        <a:sym typeface="Cambr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r h="4151218">
                <a:tc>
                  <a:txBody>
                    <a:bodyPr/>
                    <a:lstStyle/>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marL="342900" lvl="0" indent="-342900">
                        <a:spcBef>
                          <a:spcPts val="0"/>
                        </a:spcBef>
                        <a:buFont typeface="+mj-lt"/>
                        <a:buAutoNum type="arabicPeriod"/>
                      </a:pPr>
                      <a:endParaRPr sz="1600" b="0" i="0" dirty="0">
                        <a:latin typeface="Calibri" panose="020F0502020204030204" pitchFamily="34" charset="0"/>
                        <a:cs typeface="Calibri" panose="020F0502020204030204" pitchFamily="34" charset="0"/>
                      </a:endParaRPr>
                    </a:p>
                    <a:p>
                      <a:pPr marL="571500" lvl="0" indent="-342900">
                        <a:spcBef>
                          <a:spcPts val="0"/>
                        </a:spcBef>
                        <a:buFont typeface="+mj-lt"/>
                        <a:buAutoNum type="arabicPeriod"/>
                      </a:pPr>
                      <a:r>
                        <a:rPr lang="en-GB" sz="1600" b="0" i="0" dirty="0" smtClean="0">
                          <a:latin typeface="Calibri" panose="020F0502020204030204" pitchFamily="34" charset="0"/>
                          <a:ea typeface="Cambria"/>
                          <a:cs typeface="Calibri" panose="020F0502020204030204" pitchFamily="34" charset="0"/>
                          <a:sym typeface="Cambria"/>
                        </a:rPr>
                        <a:t>base of brain showing subarachnoid </a:t>
                      </a:r>
                      <a:r>
                        <a:rPr lang="en-GB" sz="1600" b="0" i="0" dirty="0" err="1" smtClean="0">
                          <a:latin typeface="Calibri" panose="020F0502020204030204" pitchFamily="34" charset="0"/>
                          <a:ea typeface="Cambria"/>
                          <a:cs typeface="Calibri" panose="020F0502020204030204" pitchFamily="34" charset="0"/>
                          <a:sym typeface="Cambria"/>
                        </a:rPr>
                        <a:t>hemorrhage</a:t>
                      </a:r>
                      <a:r>
                        <a:rPr lang="en-GB" sz="1600" b="0" i="0" dirty="0" smtClean="0">
                          <a:latin typeface="Calibri" panose="020F0502020204030204" pitchFamily="34" charset="0"/>
                          <a:ea typeface="Cambria"/>
                          <a:cs typeface="Calibri" panose="020F0502020204030204" pitchFamily="34" charset="0"/>
                          <a:sym typeface="Cambria"/>
                        </a:rPr>
                        <a:t> over anterior surface of pons.</a:t>
                      </a:r>
                    </a:p>
                    <a:p>
                      <a:pPr marL="571500" lvl="0" indent="-342900">
                        <a:spcBef>
                          <a:spcPts val="0"/>
                        </a:spcBef>
                        <a:buFont typeface="+mj-lt"/>
                        <a:buAutoNum type="arabicPeriod"/>
                      </a:pPr>
                      <a:r>
                        <a:rPr lang="en-GB" sz="1600" b="0" i="0" dirty="0" smtClean="0">
                          <a:latin typeface="Calibri" panose="020F0502020204030204" pitchFamily="34" charset="0"/>
                          <a:ea typeface="Cambria"/>
                          <a:cs typeface="Calibri" panose="020F0502020204030204" pitchFamily="34" charset="0"/>
                          <a:sym typeface="Cambria"/>
                        </a:rPr>
                        <a:t>a large aneurysm at top of photo which is located in the right internal carotid artery</a:t>
                      </a:r>
                      <a:endParaRPr sz="1600" dirty="0" smtClean="0">
                        <a:latin typeface="Calibri" panose="020F0502020204030204" pitchFamily="34" charset="0"/>
                        <a:cs typeface="Calibri" panose="020F0502020204030204" pitchFamily="34" charset="0"/>
                      </a:endParaRPr>
                    </a:p>
                    <a:p>
                      <a:pPr lvl="0">
                        <a:spcBef>
                          <a:spcPts val="0"/>
                        </a:spcBef>
                        <a:buNone/>
                      </a:pPr>
                      <a:endParaRPr dirty="0"/>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graphicFrame>
        <p:nvGraphicFramePr>
          <p:cNvPr id="248" name="Shape 248"/>
          <p:cNvGraphicFramePr/>
          <p:nvPr>
            <p:extLst>
              <p:ext uri="{D42A27DB-BD31-4B8C-83A1-F6EECF244321}">
                <p14:modId xmlns:p14="http://schemas.microsoft.com/office/powerpoint/2010/main" val="1926369542"/>
              </p:ext>
            </p:extLst>
          </p:nvPr>
        </p:nvGraphicFramePr>
        <p:xfrm>
          <a:off x="5016624" y="3520480"/>
          <a:ext cx="4278325" cy="3990131"/>
        </p:xfrm>
        <a:graphic>
          <a:graphicData uri="http://schemas.openxmlformats.org/drawingml/2006/table">
            <a:tbl>
              <a:tblPr>
                <a:noFill/>
              </a:tblPr>
              <a:tblGrid>
                <a:gridCol w="4278325"/>
              </a:tblGrid>
              <a:tr h="436084">
                <a:tc>
                  <a:txBody>
                    <a:bodyPr/>
                    <a:lstStyle/>
                    <a:p>
                      <a:pPr lvl="0" algn="l" rtl="0">
                        <a:lnSpc>
                          <a:spcPct val="115000"/>
                        </a:lnSpc>
                        <a:spcBef>
                          <a:spcPts val="0"/>
                        </a:spcBef>
                        <a:buNone/>
                      </a:pPr>
                      <a:r>
                        <a:rPr lang="en-GB" sz="1400" b="1" i="0" dirty="0" smtClean="0">
                          <a:solidFill>
                            <a:srgbClr val="A64D79"/>
                          </a:solidFill>
                          <a:latin typeface="Cambria"/>
                          <a:ea typeface="Cambria"/>
                          <a:cs typeface="Cambria"/>
                          <a:sym typeface="Cambria"/>
                        </a:rPr>
                        <a:t>Gross - Circle of Willis with</a:t>
                      </a:r>
                      <a:r>
                        <a:rPr lang="en-GB" sz="1400" b="1" i="0" baseline="0" dirty="0" smtClean="0">
                          <a:solidFill>
                            <a:srgbClr val="A64D79"/>
                          </a:solidFill>
                          <a:latin typeface="Cambria"/>
                          <a:ea typeface="Cambria"/>
                          <a:cs typeface="Cambria"/>
                          <a:sym typeface="Cambria"/>
                        </a:rPr>
                        <a:t> berry aneurysms </a:t>
                      </a:r>
                      <a:endParaRPr lang="en-GB" sz="1400" b="1" i="0" dirty="0" smtClean="0">
                        <a:solidFill>
                          <a:srgbClr val="A64D79"/>
                        </a:solidFill>
                        <a:latin typeface="Cambria"/>
                        <a:ea typeface="Cambria"/>
                        <a:cs typeface="Cambria"/>
                        <a:sym typeface="Cambria"/>
                      </a:endParaRPr>
                    </a:p>
                  </a:txBody>
                  <a:tcPr marL="91425" marR="91425" marT="91425" marB="9142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9525" cap="flat" cmpd="sng">
                      <a:solidFill>
                        <a:schemeClr val="accent2"/>
                      </a:solidFill>
                      <a:prstDash val="dot"/>
                      <a:round/>
                      <a:headEnd type="none" w="med" len="med"/>
                      <a:tailEnd type="none" w="med" len="med"/>
                    </a:lnT>
                    <a:lnB w="9525" cap="flat" cmpd="sng">
                      <a:solidFill>
                        <a:srgbClr val="9E9E9E"/>
                      </a:solidFill>
                      <a:prstDash val="dot"/>
                      <a:round/>
                      <a:headEnd type="none" w="med" len="med"/>
                      <a:tailEnd type="none" w="med" len="med"/>
                    </a:lnB>
                  </a:tcPr>
                </a:tc>
              </a:tr>
              <a:tr h="3554047">
                <a:tc>
                  <a:txBody>
                    <a:bodyPr/>
                    <a:lstStyle/>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lgn="l" rtl="0">
                        <a:lnSpc>
                          <a:spcPct val="115000"/>
                        </a:lnSpc>
                        <a:spcBef>
                          <a:spcPts val="0"/>
                        </a:spcBef>
                        <a:buNone/>
                      </a:pPr>
                      <a:r>
                        <a:rPr lang="en-GB" sz="1600" dirty="0" smtClean="0">
                          <a:solidFill>
                            <a:srgbClr val="000000"/>
                          </a:solidFill>
                          <a:latin typeface="Cambria"/>
                          <a:ea typeface="Cambria"/>
                          <a:cs typeface="Cambria"/>
                          <a:sym typeface="Cambria"/>
                        </a:rPr>
                        <a:t>1</a:t>
                      </a:r>
                      <a:r>
                        <a:rPr lang="en-GB" sz="1600" dirty="0" smtClean="0">
                          <a:solidFill>
                            <a:srgbClr val="000000"/>
                          </a:solidFill>
                          <a:latin typeface="Calibri" panose="020F0502020204030204" pitchFamily="34" charset="0"/>
                          <a:ea typeface="Cambria"/>
                          <a:cs typeface="Calibri" panose="020F0502020204030204" pitchFamily="34" charset="0"/>
                          <a:sym typeface="Cambria"/>
                        </a:rPr>
                        <a:t>. The </a:t>
                      </a:r>
                      <a:r>
                        <a:rPr lang="en-GB" sz="1600" dirty="0">
                          <a:solidFill>
                            <a:srgbClr val="000000"/>
                          </a:solidFill>
                          <a:latin typeface="Calibri" panose="020F0502020204030204" pitchFamily="34" charset="0"/>
                          <a:ea typeface="Cambria"/>
                          <a:cs typeface="Calibri" panose="020F0502020204030204" pitchFamily="34" charset="0"/>
                          <a:sym typeface="Cambria"/>
                        </a:rPr>
                        <a:t>subarachnoid </a:t>
                      </a:r>
                      <a:r>
                        <a:rPr lang="en-GB" sz="1600" dirty="0" err="1">
                          <a:solidFill>
                            <a:srgbClr val="000000"/>
                          </a:solidFill>
                          <a:latin typeface="Calibri" panose="020F0502020204030204" pitchFamily="34" charset="0"/>
                          <a:ea typeface="Cambria"/>
                          <a:cs typeface="Calibri" panose="020F0502020204030204" pitchFamily="34" charset="0"/>
                          <a:sym typeface="Cambria"/>
                        </a:rPr>
                        <a:t>hemorrhage</a:t>
                      </a:r>
                      <a:r>
                        <a:rPr lang="en-GB" sz="1600" dirty="0">
                          <a:solidFill>
                            <a:srgbClr val="000000"/>
                          </a:solidFill>
                          <a:latin typeface="Calibri" panose="020F0502020204030204" pitchFamily="34" charset="0"/>
                          <a:ea typeface="Cambria"/>
                          <a:cs typeface="Calibri" panose="020F0502020204030204" pitchFamily="34" charset="0"/>
                          <a:sym typeface="Cambria"/>
                        </a:rPr>
                        <a:t> from a ruptured aneurysm is more of an irritant producing vasospasm than a mass lesion</a:t>
                      </a:r>
                      <a:r>
                        <a:rPr lang="en-GB" sz="1600" dirty="0">
                          <a:latin typeface="Calibri" panose="020F0502020204030204" pitchFamily="34" charset="0"/>
                          <a:ea typeface="Cambria"/>
                          <a:cs typeface="Calibri" panose="020F0502020204030204" pitchFamily="34" charset="0"/>
                          <a:sym typeface="Cambria"/>
                        </a:rPr>
                        <a:t>.</a:t>
                      </a:r>
                    </a:p>
                    <a:p>
                      <a:pPr lvl="0">
                        <a:spcBef>
                          <a:spcPts val="0"/>
                        </a:spcBef>
                        <a:buNone/>
                      </a:pPr>
                      <a:endParaRPr sz="1600" dirty="0"/>
                    </a:p>
                  </a:txBody>
                  <a:tcPr marL="91425" marR="91425" marT="91425" marB="91425">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r>
            </a:tbl>
          </a:graphicData>
        </a:graphic>
      </p:graphicFrame>
      <p:sp>
        <p:nvSpPr>
          <p:cNvPr id="237" name="Shape 237"/>
          <p:cNvSpPr txBox="1"/>
          <p:nvPr/>
        </p:nvSpPr>
        <p:spPr>
          <a:xfrm>
            <a:off x="320250" y="318400"/>
            <a:ext cx="8974700" cy="5487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25" tIns="91425" rIns="91425" bIns="91425" anchor="t" anchorCtr="0">
            <a:noAutofit/>
          </a:bodyPr>
          <a:lstStyle/>
          <a:p>
            <a:pPr lvl="0" rtl="0">
              <a:spcBef>
                <a:spcPts val="0"/>
              </a:spcBef>
              <a:buNone/>
            </a:pPr>
            <a:r>
              <a:rPr lang="en-GB" sz="2000" b="1" dirty="0">
                <a:solidFill>
                  <a:schemeClr val="bg1"/>
                </a:solidFill>
                <a:latin typeface="Georgia"/>
                <a:ea typeface="Georgia"/>
                <a:cs typeface="Georgia"/>
                <a:sym typeface="Georgia"/>
              </a:rPr>
              <a:t># Case 8:</a:t>
            </a:r>
            <a:r>
              <a:rPr lang="en-GB" sz="1800" b="1" dirty="0">
                <a:solidFill>
                  <a:schemeClr val="bg1"/>
                </a:solidFill>
                <a:latin typeface="Georgia"/>
                <a:ea typeface="Georgia"/>
                <a:cs typeface="Georgia"/>
                <a:sym typeface="Georgia"/>
              </a:rPr>
              <a:t> Ruptured Berry Aneurysm causing subarachnoid </a:t>
            </a:r>
            <a:r>
              <a:rPr lang="en-GB" sz="1800" b="1" dirty="0" err="1">
                <a:solidFill>
                  <a:schemeClr val="bg1"/>
                </a:solidFill>
                <a:latin typeface="Georgia"/>
                <a:ea typeface="Georgia"/>
                <a:cs typeface="Georgia"/>
                <a:sym typeface="Georgia"/>
              </a:rPr>
              <a:t>hemorrhage</a:t>
            </a:r>
            <a:r>
              <a:rPr lang="en-GB" sz="1800" b="1" dirty="0">
                <a:solidFill>
                  <a:schemeClr val="bg1"/>
                </a:solidFill>
                <a:latin typeface="Georgia"/>
                <a:ea typeface="Georgia"/>
                <a:cs typeface="Georgia"/>
                <a:sym typeface="Georgia"/>
              </a:rPr>
              <a:t>  </a:t>
            </a:r>
          </a:p>
        </p:txBody>
      </p:sp>
      <p:sp>
        <p:nvSpPr>
          <p:cNvPr id="238" name="Shape 238"/>
          <p:cNvSpPr txBox="1"/>
          <p:nvPr/>
        </p:nvSpPr>
        <p:spPr>
          <a:xfrm>
            <a:off x="333843" y="1025975"/>
            <a:ext cx="8943900" cy="2343000"/>
          </a:xfrm>
          <a:prstGeom prst="rect">
            <a:avLst/>
          </a:prstGeom>
          <a:noFill/>
          <a:ln w="9525" cap="flat" cmpd="sng">
            <a:solidFill>
              <a:schemeClr val="accent2"/>
            </a:solidFill>
            <a:prstDash val="dot"/>
            <a:round/>
            <a:headEnd type="none" w="med" len="med"/>
            <a:tailEnd type="none" w="med" len="med"/>
          </a:ln>
        </p:spPr>
        <p:txBody>
          <a:bodyPr wrap="square" lIns="91425" tIns="91425" rIns="91425" bIns="91425" anchor="t" anchorCtr="0">
            <a:noAutofit/>
          </a:bodyPr>
          <a:lstStyle/>
          <a:p>
            <a:pPr lvl="0">
              <a:spcBef>
                <a:spcPts val="0"/>
              </a:spcBef>
              <a:buNone/>
            </a:pPr>
            <a:r>
              <a:rPr lang="en-GB" sz="1600" dirty="0">
                <a:solidFill>
                  <a:schemeClr val="tx1">
                    <a:lumMod val="50000"/>
                  </a:schemeClr>
                </a:solidFill>
                <a:latin typeface="Calibri" panose="020F0502020204030204" pitchFamily="34" charset="0"/>
                <a:ea typeface="Cambria"/>
                <a:cs typeface="Calibri" panose="020F0502020204030204" pitchFamily="34" charset="0"/>
                <a:sym typeface="Cambria"/>
              </a:rPr>
              <a:t>A previously healthy 31-year-old woman experiences </a:t>
            </a:r>
            <a:r>
              <a:rPr lang="en-GB" sz="1600" dirty="0" smtClean="0">
                <a:solidFill>
                  <a:schemeClr val="tx1">
                    <a:lumMod val="50000"/>
                  </a:schemeClr>
                </a:solidFill>
                <a:latin typeface="Calibri" panose="020F0502020204030204" pitchFamily="34" charset="0"/>
                <a:ea typeface="Cambria"/>
                <a:cs typeface="Calibri" panose="020F0502020204030204" pitchFamily="34" charset="0"/>
                <a:sym typeface="Cambria"/>
              </a:rPr>
              <a:t>a </a:t>
            </a:r>
            <a:r>
              <a:rPr lang="en-GB" sz="1600" b="1" u="sng" dirty="0" smtClean="0">
                <a:solidFill>
                  <a:schemeClr val="tx1">
                    <a:lumMod val="50000"/>
                  </a:schemeClr>
                </a:solidFill>
                <a:latin typeface="Calibri" panose="020F0502020204030204" pitchFamily="34" charset="0"/>
                <a:ea typeface="Cambria"/>
                <a:cs typeface="Calibri" panose="020F0502020204030204" pitchFamily="34" charset="0"/>
                <a:sym typeface="Cambria"/>
              </a:rPr>
              <a:t>severe </a:t>
            </a:r>
            <a:r>
              <a:rPr lang="en-GB" sz="1600" b="1" u="sng" dirty="0">
                <a:solidFill>
                  <a:schemeClr val="tx1">
                    <a:lumMod val="50000"/>
                  </a:schemeClr>
                </a:solidFill>
                <a:latin typeface="Calibri" panose="020F0502020204030204" pitchFamily="34" charset="0"/>
                <a:ea typeface="Cambria"/>
                <a:cs typeface="Calibri" panose="020F0502020204030204" pitchFamily="34" charset="0"/>
                <a:sym typeface="Cambria"/>
              </a:rPr>
              <a:t>headache </a:t>
            </a:r>
            <a:r>
              <a:rPr lang="en-GB" sz="1600" dirty="0">
                <a:solidFill>
                  <a:schemeClr val="tx1">
                    <a:lumMod val="50000"/>
                  </a:schemeClr>
                </a:solidFill>
                <a:latin typeface="Calibri" panose="020F0502020204030204" pitchFamily="34" charset="0"/>
                <a:ea typeface="Cambria"/>
                <a:cs typeface="Calibri" panose="020F0502020204030204" pitchFamily="34" charset="0"/>
                <a:sym typeface="Cambria"/>
              </a:rPr>
              <a:t>and </a:t>
            </a:r>
            <a:r>
              <a:rPr lang="en-GB" sz="1600" b="1" u="sng" dirty="0">
                <a:solidFill>
                  <a:schemeClr val="tx1">
                    <a:lumMod val="50000"/>
                  </a:schemeClr>
                </a:solidFill>
                <a:latin typeface="Calibri" panose="020F0502020204030204" pitchFamily="34" charset="0"/>
                <a:ea typeface="Cambria"/>
                <a:cs typeface="Calibri" panose="020F0502020204030204" pitchFamily="34" charset="0"/>
                <a:sym typeface="Cambria"/>
              </a:rPr>
              <a:t>loses consciousness within an </a:t>
            </a:r>
            <a:r>
              <a:rPr lang="en-GB" sz="1600" b="1" u="sng" dirty="0" smtClean="0">
                <a:solidFill>
                  <a:schemeClr val="tx1">
                    <a:lumMod val="50000"/>
                  </a:schemeClr>
                </a:solidFill>
                <a:latin typeface="Calibri" panose="020F0502020204030204" pitchFamily="34" charset="0"/>
                <a:ea typeface="Cambria"/>
                <a:cs typeface="Calibri" panose="020F0502020204030204" pitchFamily="34" charset="0"/>
                <a:sym typeface="Cambria"/>
              </a:rPr>
              <a:t>hour</a:t>
            </a:r>
            <a:r>
              <a:rPr lang="en-GB" sz="1600" dirty="0" smtClean="0">
                <a:solidFill>
                  <a:schemeClr val="tx1">
                    <a:lumMod val="50000"/>
                  </a:schemeClr>
                </a:solidFill>
                <a:latin typeface="Calibri" panose="020F0502020204030204" pitchFamily="34" charset="0"/>
                <a:ea typeface="Cambria"/>
                <a:cs typeface="Calibri" panose="020F0502020204030204" pitchFamily="34" charset="0"/>
                <a:sym typeface="Cambria"/>
              </a:rPr>
              <a:t>. An </a:t>
            </a:r>
            <a:r>
              <a:rPr lang="en-GB" sz="1600" dirty="0">
                <a:solidFill>
                  <a:schemeClr val="tx1">
                    <a:lumMod val="50000"/>
                  </a:schemeClr>
                </a:solidFill>
                <a:latin typeface="Calibri" panose="020F0502020204030204" pitchFamily="34" charset="0"/>
                <a:ea typeface="Cambria"/>
                <a:cs typeface="Calibri" panose="020F0502020204030204" pitchFamily="34" charset="0"/>
                <a:sym typeface="Cambria"/>
              </a:rPr>
              <a:t>emergent head CT scan reveals extensive </a:t>
            </a:r>
            <a:r>
              <a:rPr lang="en-GB" sz="1600" b="1" u="sng" dirty="0" smtClean="0">
                <a:solidFill>
                  <a:schemeClr val="tx1">
                    <a:lumMod val="50000"/>
                  </a:schemeClr>
                </a:solidFill>
                <a:latin typeface="Calibri" panose="020F0502020204030204" pitchFamily="34" charset="0"/>
                <a:ea typeface="Cambria"/>
                <a:cs typeface="Calibri" panose="020F0502020204030204" pitchFamily="34" charset="0"/>
                <a:sym typeface="Cambria"/>
              </a:rPr>
              <a:t>subarachnoid haemorrhage </a:t>
            </a:r>
            <a:r>
              <a:rPr lang="en-GB" sz="1600" dirty="0">
                <a:solidFill>
                  <a:schemeClr val="tx1">
                    <a:lumMod val="50000"/>
                  </a:schemeClr>
                </a:solidFill>
                <a:latin typeface="Calibri" panose="020F0502020204030204" pitchFamily="34" charset="0"/>
                <a:ea typeface="Cambria"/>
                <a:cs typeface="Calibri" panose="020F0502020204030204" pitchFamily="34" charset="0"/>
                <a:sym typeface="Cambria"/>
              </a:rPr>
              <a:t>at the base of the brain. She is a febrile. </a:t>
            </a:r>
            <a:r>
              <a:rPr lang="en-GB" sz="1600" dirty="0" smtClean="0">
                <a:solidFill>
                  <a:schemeClr val="tx1">
                    <a:lumMod val="50000"/>
                  </a:schemeClr>
                </a:solidFill>
                <a:latin typeface="Calibri" panose="020F0502020204030204" pitchFamily="34" charset="0"/>
                <a:ea typeface="Cambria"/>
                <a:cs typeface="Calibri" panose="020F0502020204030204" pitchFamily="34" charset="0"/>
                <a:sym typeface="Cambria"/>
              </a:rPr>
              <a:t>A lumbar </a:t>
            </a:r>
            <a:r>
              <a:rPr lang="en-GB" sz="1600" dirty="0">
                <a:solidFill>
                  <a:schemeClr val="tx1">
                    <a:lumMod val="50000"/>
                  </a:schemeClr>
                </a:solidFill>
                <a:latin typeface="Calibri" panose="020F0502020204030204" pitchFamily="34" charset="0"/>
                <a:ea typeface="Cambria"/>
                <a:cs typeface="Calibri" panose="020F0502020204030204" pitchFamily="34" charset="0"/>
                <a:sym typeface="Cambria"/>
              </a:rPr>
              <a:t>puncture yields cerebrospinal fluid with many </a:t>
            </a:r>
            <a:r>
              <a:rPr lang="en-GB" sz="1600" dirty="0" smtClean="0">
                <a:solidFill>
                  <a:schemeClr val="tx1">
                    <a:lumMod val="50000"/>
                  </a:schemeClr>
                </a:solidFill>
                <a:latin typeface="Calibri" panose="020F0502020204030204" pitchFamily="34" charset="0"/>
                <a:ea typeface="Cambria"/>
                <a:cs typeface="Calibri" panose="020F0502020204030204" pitchFamily="34" charset="0"/>
                <a:sym typeface="Cambria"/>
              </a:rPr>
              <a:t>red blood </a:t>
            </a:r>
            <a:r>
              <a:rPr lang="en-GB" sz="1600" dirty="0">
                <a:solidFill>
                  <a:schemeClr val="tx1">
                    <a:lumMod val="50000"/>
                  </a:schemeClr>
                </a:solidFill>
                <a:latin typeface="Calibri" panose="020F0502020204030204" pitchFamily="34" charset="0"/>
                <a:ea typeface="Cambria"/>
                <a:cs typeface="Calibri" panose="020F0502020204030204" pitchFamily="34" charset="0"/>
                <a:sym typeface="Cambria"/>
              </a:rPr>
              <a:t>cells, but no white blood cells. The CSF protein </a:t>
            </a:r>
            <a:r>
              <a:rPr lang="en-GB" sz="1600" dirty="0" smtClean="0">
                <a:solidFill>
                  <a:schemeClr val="tx1">
                    <a:lumMod val="50000"/>
                  </a:schemeClr>
                </a:solidFill>
                <a:latin typeface="Calibri" panose="020F0502020204030204" pitchFamily="34" charset="0"/>
                <a:ea typeface="Cambria"/>
                <a:cs typeface="Calibri" panose="020F0502020204030204" pitchFamily="34" charset="0"/>
                <a:sym typeface="Cambria"/>
              </a:rPr>
              <a:t>is slightly </a:t>
            </a:r>
            <a:r>
              <a:rPr lang="en-GB" sz="1600" dirty="0">
                <a:solidFill>
                  <a:schemeClr val="tx1">
                    <a:lumMod val="50000"/>
                  </a:schemeClr>
                </a:solidFill>
                <a:latin typeface="Calibri" panose="020F0502020204030204" pitchFamily="34" charset="0"/>
                <a:ea typeface="Cambria"/>
                <a:cs typeface="Calibri" panose="020F0502020204030204" pitchFamily="34" charset="0"/>
                <a:sym typeface="Cambria"/>
              </a:rPr>
              <a:t>increased, but the glucose is normal. </a:t>
            </a:r>
          </a:p>
          <a:p>
            <a:pPr marL="285750" lvl="0" indent="-285750" rtl="0">
              <a:lnSpc>
                <a:spcPct val="90000"/>
              </a:lnSpc>
              <a:spcBef>
                <a:spcPts val="1000"/>
              </a:spcBef>
              <a:buFont typeface="Arial" panose="020B0604020202020204" pitchFamily="34" charset="0"/>
              <a:buChar char="•"/>
            </a:pPr>
            <a:r>
              <a:rPr lang="en-GB" sz="1600" dirty="0">
                <a:solidFill>
                  <a:schemeClr val="tx1">
                    <a:lumMod val="50000"/>
                  </a:schemeClr>
                </a:solidFill>
                <a:latin typeface="Calibri" panose="020F0502020204030204" pitchFamily="34" charset="0"/>
                <a:ea typeface="Cambria"/>
                <a:cs typeface="Calibri" panose="020F0502020204030204" pitchFamily="34" charset="0"/>
                <a:sym typeface="Cambria"/>
              </a:rPr>
              <a:t>What is your provisional diagnosis </a:t>
            </a:r>
            <a:r>
              <a:rPr lang="en-GB" sz="1600" dirty="0" smtClean="0">
                <a:solidFill>
                  <a:schemeClr val="tx1">
                    <a:lumMod val="50000"/>
                  </a:schemeClr>
                </a:solidFill>
                <a:latin typeface="Calibri" panose="020F0502020204030204" pitchFamily="34" charset="0"/>
                <a:ea typeface="Cambria"/>
                <a:cs typeface="Calibri" panose="020F0502020204030204" pitchFamily="34" charset="0"/>
                <a:sym typeface="Cambria"/>
              </a:rPr>
              <a:t>? </a:t>
            </a:r>
            <a:r>
              <a:rPr lang="en-GB" sz="1600" dirty="0" smtClean="0">
                <a:solidFill>
                  <a:srgbClr val="A64D79"/>
                </a:solidFill>
                <a:latin typeface="Calibri" panose="020F0502020204030204" pitchFamily="34" charset="0"/>
                <a:ea typeface="Cambria"/>
                <a:cs typeface="Calibri" panose="020F0502020204030204" pitchFamily="34" charset="0"/>
                <a:sym typeface="Cambria"/>
              </a:rPr>
              <a:t>Ruptured Berry Aneurysm causing subarachnoid haemorrhage.</a:t>
            </a:r>
            <a:endParaRPr lang="en-GB" sz="1600" dirty="0">
              <a:solidFill>
                <a:srgbClr val="A64D79"/>
              </a:solidFill>
              <a:latin typeface="Calibri" panose="020F0502020204030204" pitchFamily="34" charset="0"/>
              <a:ea typeface="Cambria"/>
              <a:cs typeface="Calibri" panose="020F0502020204030204" pitchFamily="34" charset="0"/>
              <a:sym typeface="Cambria"/>
            </a:endParaRPr>
          </a:p>
          <a:p>
            <a:pPr marL="285750" lvl="0" indent="-285750">
              <a:spcBef>
                <a:spcPts val="0"/>
              </a:spcBef>
              <a:buFont typeface="Arial" panose="020B0604020202020204" pitchFamily="34" charset="0"/>
              <a:buChar char="•"/>
            </a:pPr>
            <a:r>
              <a:rPr lang="en-GB" sz="1600" dirty="0" smtClean="0">
                <a:solidFill>
                  <a:schemeClr val="tx1">
                    <a:lumMod val="50000"/>
                  </a:schemeClr>
                </a:solidFill>
                <a:latin typeface="Calibri" panose="020F0502020204030204" pitchFamily="34" charset="0"/>
                <a:ea typeface="Cambria"/>
                <a:cs typeface="Calibri" panose="020F0502020204030204" pitchFamily="34" charset="0"/>
                <a:sym typeface="Cambria"/>
              </a:rPr>
              <a:t>What is the most common site for berry aneurysm? </a:t>
            </a:r>
            <a:r>
              <a:rPr lang="en-GB" sz="1600" dirty="0" smtClean="0">
                <a:solidFill>
                  <a:srgbClr val="FF0000"/>
                </a:solidFill>
                <a:latin typeface="Calibri" panose="020F0502020204030204" pitchFamily="34" charset="0"/>
                <a:ea typeface="Cambria"/>
                <a:cs typeface="Calibri" panose="020F0502020204030204" pitchFamily="34" charset="0"/>
                <a:sym typeface="Cambria"/>
              </a:rPr>
              <a:t>1. Anterior communicating artery 2. </a:t>
            </a:r>
            <a:r>
              <a:rPr lang="en-GB" sz="1600" dirty="0">
                <a:solidFill>
                  <a:srgbClr val="FF0000"/>
                </a:solidFill>
                <a:latin typeface="Calibri" panose="020F0502020204030204" pitchFamily="34" charset="0"/>
                <a:ea typeface="Cambria"/>
                <a:cs typeface="Calibri" panose="020F0502020204030204" pitchFamily="34" charset="0"/>
                <a:sym typeface="Cambria"/>
              </a:rPr>
              <a:t>j</a:t>
            </a:r>
            <a:r>
              <a:rPr lang="en-GB" sz="1600" dirty="0" smtClean="0">
                <a:solidFill>
                  <a:srgbClr val="FF0000"/>
                </a:solidFill>
                <a:latin typeface="Calibri" panose="020F0502020204030204" pitchFamily="34" charset="0"/>
                <a:ea typeface="Cambria"/>
                <a:cs typeface="Calibri" panose="020F0502020204030204" pitchFamily="34" charset="0"/>
                <a:sym typeface="Cambria"/>
              </a:rPr>
              <a:t>unction of internal communicating artery and posterior communicating artery.   </a:t>
            </a:r>
          </a:p>
          <a:p>
            <a:pPr marL="285750" lvl="0" indent="-285750">
              <a:spcBef>
                <a:spcPts val="0"/>
              </a:spcBef>
              <a:buFont typeface="Arial" panose="020B0604020202020204" pitchFamily="34" charset="0"/>
              <a:buChar char="•"/>
            </a:pPr>
            <a:endParaRPr sz="1600" dirty="0">
              <a:latin typeface="Cambria"/>
              <a:ea typeface="Cambria"/>
              <a:cs typeface="Cambria"/>
              <a:sym typeface="Cambria"/>
            </a:endParaRPr>
          </a:p>
        </p:txBody>
      </p:sp>
      <p:graphicFrame>
        <p:nvGraphicFramePr>
          <p:cNvPr id="243" name="Shape 243"/>
          <p:cNvGraphicFramePr/>
          <p:nvPr>
            <p:extLst>
              <p:ext uri="{D42A27DB-BD31-4B8C-83A1-F6EECF244321}">
                <p14:modId xmlns:p14="http://schemas.microsoft.com/office/powerpoint/2010/main" val="3844193041"/>
              </p:ext>
            </p:extLst>
          </p:nvPr>
        </p:nvGraphicFramePr>
        <p:xfrm>
          <a:off x="351050" y="3527850"/>
          <a:ext cx="4521558" cy="3988989"/>
        </p:xfrm>
        <a:graphic>
          <a:graphicData uri="http://schemas.openxmlformats.org/drawingml/2006/table">
            <a:tbl>
              <a:tblPr>
                <a:noFill/>
              </a:tblPr>
              <a:tblGrid>
                <a:gridCol w="4521558"/>
              </a:tblGrid>
              <a:tr h="352670">
                <a:tc>
                  <a:txBody>
                    <a:bodyPr/>
                    <a:lstStyle/>
                    <a:p>
                      <a:pPr lvl="0" algn="l" rtl="0">
                        <a:lnSpc>
                          <a:spcPct val="115000"/>
                        </a:lnSpc>
                        <a:spcBef>
                          <a:spcPts val="0"/>
                        </a:spcBef>
                        <a:buNone/>
                      </a:pPr>
                      <a:r>
                        <a:rPr lang="en-GB" sz="1400" b="1" i="0" dirty="0">
                          <a:solidFill>
                            <a:srgbClr val="A64D79"/>
                          </a:solidFill>
                          <a:latin typeface="Cambria"/>
                          <a:ea typeface="Cambria"/>
                          <a:cs typeface="Cambria"/>
                          <a:sym typeface="Cambria"/>
                        </a:rPr>
                        <a:t>Gross - Circle of Willis </a:t>
                      </a:r>
                      <a:r>
                        <a:rPr lang="en-GB" sz="1400" b="1" i="0" dirty="0" smtClean="0">
                          <a:solidFill>
                            <a:srgbClr val="A64D79"/>
                          </a:solidFill>
                          <a:latin typeface="Cambria"/>
                          <a:ea typeface="Cambria"/>
                          <a:cs typeface="Cambria"/>
                          <a:sym typeface="Cambria"/>
                        </a:rPr>
                        <a:t>with</a:t>
                      </a:r>
                      <a:r>
                        <a:rPr lang="en-GB" sz="1400" b="1" i="0" baseline="0" dirty="0" smtClean="0">
                          <a:solidFill>
                            <a:srgbClr val="A64D79"/>
                          </a:solidFill>
                          <a:latin typeface="Cambria"/>
                          <a:ea typeface="Cambria"/>
                          <a:cs typeface="Cambria"/>
                          <a:sym typeface="Cambria"/>
                        </a:rPr>
                        <a:t> berry aneurysms </a:t>
                      </a:r>
                      <a:endParaRPr lang="en-GB" sz="1400" b="1" i="0" dirty="0">
                        <a:solidFill>
                          <a:srgbClr val="A64D79"/>
                        </a:solidFill>
                        <a:latin typeface="Cambria"/>
                        <a:ea typeface="Cambria"/>
                        <a:cs typeface="Cambria"/>
                        <a:sym typeface="Cambria"/>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lumMod val="50000"/>
                        </a:schemeClr>
                      </a:solidFill>
                      <a:prstDash val="dot"/>
                      <a:round/>
                      <a:headEnd type="none" w="med" len="med"/>
                      <a:tailEnd type="none" w="med" len="med"/>
                    </a:lnR>
                    <a:lnT w="12700" cap="flat" cmpd="sng" algn="ctr">
                      <a:solidFill>
                        <a:schemeClr val="tx1">
                          <a:lumMod val="50000"/>
                        </a:schemeClr>
                      </a:solidFill>
                      <a:prstDash val="dot"/>
                      <a:round/>
                      <a:headEnd type="none" w="med" len="med"/>
                      <a:tailEnd type="none" w="med" len="med"/>
                    </a:lnT>
                    <a:lnB w="12700" cap="flat" cmpd="sng" algn="ctr">
                      <a:solidFill>
                        <a:schemeClr val="tx1">
                          <a:lumMod val="50000"/>
                        </a:schemeClr>
                      </a:solidFill>
                      <a:prstDash val="dot"/>
                      <a:round/>
                      <a:headEnd type="none" w="med" len="med"/>
                      <a:tailEnd type="none" w="med" len="med"/>
                    </a:lnB>
                    <a:lnTlToBr w="12700" cmpd="sng">
                      <a:noFill/>
                      <a:prstDash val="solid"/>
                    </a:lnTlToBr>
                    <a:lnBlToTr w="12700" cmpd="sng">
                      <a:noFill/>
                      <a:prstDash val="solid"/>
                    </a:lnBlToTr>
                  </a:tcPr>
                </a:tc>
              </a:tr>
              <a:tr h="3560775">
                <a:tc>
                  <a:txBody>
                    <a:bodyPr/>
                    <a:lstStyle/>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lgn="l" rtl="0">
                        <a:lnSpc>
                          <a:spcPct val="115000"/>
                        </a:lnSpc>
                        <a:spcBef>
                          <a:spcPts val="0"/>
                        </a:spcBef>
                        <a:buNone/>
                      </a:pPr>
                      <a:endParaRPr sz="1600" b="1" i="1" dirty="0">
                        <a:latin typeface="Cambria"/>
                        <a:ea typeface="Cambria"/>
                        <a:cs typeface="Cambria"/>
                        <a:sym typeface="Cambria"/>
                      </a:endParaRPr>
                    </a:p>
                    <a:p>
                      <a:pPr marL="469900" lvl="0" indent="-342900" algn="l" rtl="0">
                        <a:lnSpc>
                          <a:spcPct val="115000"/>
                        </a:lnSpc>
                        <a:spcBef>
                          <a:spcPts val="0"/>
                        </a:spcBef>
                        <a:buSzPct val="100000"/>
                        <a:buFont typeface="+mj-lt"/>
                        <a:buAutoNum type="arabicPeriod"/>
                      </a:pPr>
                      <a:r>
                        <a:rPr lang="en-GB" sz="1600" b="0" i="0" dirty="0">
                          <a:solidFill>
                            <a:srgbClr val="000000"/>
                          </a:solidFill>
                          <a:latin typeface="Calibri" panose="020F0502020204030204" pitchFamily="34" charset="0"/>
                          <a:ea typeface="Cambria"/>
                          <a:cs typeface="Calibri" panose="020F0502020204030204" pitchFamily="34" charset="0"/>
                          <a:sym typeface="Cambria"/>
                        </a:rPr>
                        <a:t> three berry aneurysms are seen. </a:t>
                      </a:r>
                    </a:p>
                    <a:p>
                      <a:pPr marL="469900" lvl="0" indent="-342900" algn="l" rtl="0">
                        <a:lnSpc>
                          <a:spcPct val="115000"/>
                        </a:lnSpc>
                        <a:spcBef>
                          <a:spcPts val="0"/>
                        </a:spcBef>
                        <a:buSzPct val="100000"/>
                        <a:buFont typeface="+mj-lt"/>
                        <a:buAutoNum type="arabicPeriod"/>
                      </a:pPr>
                      <a:r>
                        <a:rPr lang="en-GB" sz="1600" b="0" i="0" dirty="0">
                          <a:solidFill>
                            <a:srgbClr val="000000"/>
                          </a:solidFill>
                          <a:latin typeface="Calibri" panose="020F0502020204030204" pitchFamily="34" charset="0"/>
                          <a:ea typeface="Cambria"/>
                          <a:cs typeface="Calibri" panose="020F0502020204030204" pitchFamily="34" charset="0"/>
                          <a:sym typeface="Cambria"/>
                        </a:rPr>
                        <a:t>Multiple aneurysms are seen in about 20-30% of cases of berry aneurysm</a:t>
                      </a:r>
                      <a:r>
                        <a:rPr lang="en-GB" sz="1600" b="0" i="0" dirty="0">
                          <a:solidFill>
                            <a:srgbClr val="000000"/>
                          </a:solidFill>
                          <a:latin typeface="Cambria"/>
                          <a:ea typeface="Cambria"/>
                          <a:cs typeface="Cambria"/>
                          <a:sym typeface="Cambria"/>
                        </a:rPr>
                        <a:t>. </a:t>
                      </a:r>
                    </a:p>
                    <a:p>
                      <a:pPr lvl="0" algn="ctr">
                        <a:spcBef>
                          <a:spcPts val="0"/>
                        </a:spcBef>
                        <a:buNone/>
                      </a:pPr>
                      <a:endParaRPr sz="1600" dirty="0">
                        <a:latin typeface="Cambria"/>
                        <a:ea typeface="Cambria"/>
                        <a:cs typeface="Cambria"/>
                        <a:sym typeface="Cambria"/>
                      </a:endParaRPr>
                    </a:p>
                  </a:txBody>
                  <a:tcPr marL="91425" marR="91425" marT="91425" marB="91425">
                    <a:lnL w="12700" cap="flat" cmpd="sng" algn="ctr">
                      <a:solidFill>
                        <a:schemeClr val="tx1">
                          <a:lumMod val="50000"/>
                        </a:schemeClr>
                      </a:solidFill>
                      <a:prstDash val="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lumMod val="50000"/>
                        </a:schemeClr>
                      </a:solidFill>
                      <a:prstDash val="dot"/>
                      <a:round/>
                      <a:headEnd type="none" w="med" len="med"/>
                      <a:tailEnd type="none" w="med" len="med"/>
                    </a:lnT>
                    <a:lnB w="12700" cap="flat" cmpd="sng" algn="ctr">
                      <a:solidFill>
                        <a:schemeClr val="tx1">
                          <a:lumMod val="50000"/>
                        </a:schemeClr>
                      </a:solidFill>
                      <a:prstDash val="sysDot"/>
                      <a:round/>
                      <a:headEnd type="none" w="med" len="med"/>
                      <a:tailEnd type="none" w="med" len="med"/>
                    </a:lnB>
                    <a:lnTlToBr w="12700" cmpd="sng">
                      <a:noFill/>
                      <a:prstDash val="solid"/>
                    </a:lnTlToBr>
                    <a:lnBlToTr w="12700" cmpd="sng">
                      <a:noFill/>
                      <a:prstDash val="solid"/>
                    </a:lnBlToTr>
                  </a:tcPr>
                </a:tc>
              </a:tr>
            </a:tbl>
          </a:graphicData>
        </a:graphic>
      </p:graphicFrame>
      <p:pic>
        <p:nvPicPr>
          <p:cNvPr id="244" name="Shape 244"/>
          <p:cNvPicPr preferRelativeResize="0"/>
          <p:nvPr/>
        </p:nvPicPr>
        <p:blipFill>
          <a:blip r:embed="rId3">
            <a:alphaModFix/>
          </a:blip>
          <a:stretch>
            <a:fillRect/>
          </a:stretch>
        </p:blipFill>
        <p:spPr>
          <a:xfrm>
            <a:off x="684095" y="4096544"/>
            <a:ext cx="3705726" cy="2014050"/>
          </a:xfrm>
          <a:prstGeom prst="rect">
            <a:avLst/>
          </a:prstGeom>
          <a:noFill/>
          <a:ln>
            <a:noFill/>
          </a:ln>
        </p:spPr>
      </p:pic>
      <p:pic>
        <p:nvPicPr>
          <p:cNvPr id="246" name="Shape 246"/>
          <p:cNvPicPr preferRelativeResize="0"/>
          <p:nvPr/>
        </p:nvPicPr>
        <p:blipFill>
          <a:blip r:embed="rId4">
            <a:alphaModFix/>
          </a:blip>
          <a:stretch>
            <a:fillRect/>
          </a:stretch>
        </p:blipFill>
        <p:spPr>
          <a:xfrm>
            <a:off x="820617" y="8422956"/>
            <a:ext cx="3572652" cy="2186177"/>
          </a:xfrm>
          <a:prstGeom prst="rect">
            <a:avLst/>
          </a:prstGeom>
          <a:noFill/>
          <a:ln>
            <a:noFill/>
          </a:ln>
        </p:spPr>
      </p:pic>
      <p:pic>
        <p:nvPicPr>
          <p:cNvPr id="247" name="Shape 247"/>
          <p:cNvPicPr preferRelativeResize="0"/>
          <p:nvPr/>
        </p:nvPicPr>
        <p:blipFill>
          <a:blip r:embed="rId5">
            <a:alphaModFix/>
          </a:blip>
          <a:stretch>
            <a:fillRect/>
          </a:stretch>
        </p:blipFill>
        <p:spPr>
          <a:xfrm>
            <a:off x="5304656" y="4062056"/>
            <a:ext cx="3672408" cy="2094456"/>
          </a:xfrm>
          <a:prstGeom prst="rect">
            <a:avLst/>
          </a:prstGeom>
          <a:noFill/>
          <a:ln>
            <a:noFill/>
          </a:ln>
        </p:spPr>
      </p:pic>
      <p:graphicFrame>
        <p:nvGraphicFramePr>
          <p:cNvPr id="15" name="Shape 87"/>
          <p:cNvGraphicFramePr/>
          <p:nvPr>
            <p:extLst>
              <p:ext uri="{D42A27DB-BD31-4B8C-83A1-F6EECF244321}">
                <p14:modId xmlns:p14="http://schemas.microsoft.com/office/powerpoint/2010/main" val="2636131958"/>
              </p:ext>
            </p:extLst>
          </p:nvPr>
        </p:nvGraphicFramePr>
        <p:xfrm>
          <a:off x="4966003" y="7768953"/>
          <a:ext cx="4355616" cy="4647074"/>
        </p:xfrm>
        <a:graphic>
          <a:graphicData uri="http://schemas.openxmlformats.org/drawingml/2006/table">
            <a:tbl>
              <a:tblPr>
                <a:noFill/>
                <a:tableStyleId>{FDF58950-0BEE-4121-AEB8-5D6006599A03}</a:tableStyleId>
              </a:tblPr>
              <a:tblGrid>
                <a:gridCol w="4355616"/>
              </a:tblGrid>
              <a:tr h="410384">
                <a:tc>
                  <a:txBody>
                    <a:bodyPr/>
                    <a:lstStyle/>
                    <a:p>
                      <a:pPr lvl="0">
                        <a:spcBef>
                          <a:spcPts val="0"/>
                        </a:spcBef>
                        <a:buNone/>
                      </a:pPr>
                      <a:r>
                        <a:rPr lang="en-GB" b="1" dirty="0" smtClean="0">
                          <a:solidFill>
                            <a:srgbClr val="A64D79"/>
                          </a:solidFill>
                          <a:latin typeface="Georgia"/>
                          <a:ea typeface="Georgia"/>
                          <a:cs typeface="Georgia"/>
                          <a:sym typeface="Georgia"/>
                        </a:rPr>
                        <a:t>Microscopic- LPF </a:t>
                      </a:r>
                      <a:r>
                        <a:rPr lang="en-GB" b="1" dirty="0" smtClean="0">
                          <a:solidFill>
                            <a:schemeClr val="bg1">
                              <a:lumMod val="50000"/>
                            </a:schemeClr>
                          </a:solidFill>
                          <a:latin typeface="Georgia"/>
                          <a:ea typeface="Georgia"/>
                          <a:cs typeface="Georgia"/>
                          <a:sym typeface="Georgia"/>
                        </a:rPr>
                        <a:t>(low- power-</a:t>
                      </a:r>
                      <a:r>
                        <a:rPr lang="en-GB" b="1" baseline="0" dirty="0" smtClean="0">
                          <a:solidFill>
                            <a:schemeClr val="bg1">
                              <a:lumMod val="50000"/>
                            </a:schemeClr>
                          </a:solidFill>
                          <a:latin typeface="Georgia"/>
                          <a:ea typeface="Georgia"/>
                          <a:cs typeface="Georgia"/>
                          <a:sym typeface="Georgia"/>
                        </a:rPr>
                        <a:t> field) </a:t>
                      </a:r>
                      <a:endParaRPr lang="en-GB" b="1" dirty="0">
                        <a:solidFill>
                          <a:schemeClr val="bg1">
                            <a:lumMod val="50000"/>
                          </a:schemeClr>
                        </a:solidFill>
                        <a:latin typeface="Georgia"/>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r h="3910096">
                <a:tc>
                  <a:txBody>
                    <a:bodyPr/>
                    <a:lstStyle/>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marL="342900" lvl="0" indent="-342900">
                        <a:spcBef>
                          <a:spcPts val="0"/>
                        </a:spcBef>
                        <a:buFont typeface="+mj-lt"/>
                        <a:buAutoNum type="arabicPeriod"/>
                      </a:pPr>
                      <a:endParaRPr sz="1600" b="0" i="0" dirty="0">
                        <a:latin typeface="Calibri" panose="020F0502020204030204" pitchFamily="34" charset="0"/>
                        <a:cs typeface="Calibri" panose="020F0502020204030204" pitchFamily="34" charset="0"/>
                      </a:endParaRPr>
                    </a:p>
                    <a:p>
                      <a:pPr lvl="0">
                        <a:spcBef>
                          <a:spcPts val="0"/>
                        </a:spcBef>
                        <a:buNone/>
                      </a:pPr>
                      <a:endParaRPr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baseline="0" dirty="0" smtClean="0">
                          <a:solidFill>
                            <a:srgbClr val="002060"/>
                          </a:solidFill>
                          <a:latin typeface="Calibri" panose="020F0502020204030204" pitchFamily="34" charset="0"/>
                          <a:ea typeface="Cambria"/>
                          <a:cs typeface="Calibri" panose="020F0502020204030204" pitchFamily="34" charset="0"/>
                          <a:sym typeface="Cambria"/>
                        </a:rPr>
                        <a:t>1. </a:t>
                      </a:r>
                      <a:r>
                        <a:rPr lang="en-GB" sz="1600" b="0" i="0" dirty="0" smtClean="0">
                          <a:solidFill>
                            <a:srgbClr val="002060"/>
                          </a:solidFill>
                          <a:latin typeface="Calibri" panose="020F0502020204030204" pitchFamily="34" charset="0"/>
                          <a:ea typeface="Cambria"/>
                          <a:cs typeface="Calibri" panose="020F0502020204030204" pitchFamily="34" charset="0"/>
                          <a:sym typeface="Cambria"/>
                        </a:rPr>
                        <a:t> </a:t>
                      </a:r>
                      <a:r>
                        <a:rPr lang="en-GB" sz="1600" b="0" i="0" dirty="0" smtClean="0">
                          <a:solidFill>
                            <a:srgbClr val="FF0000"/>
                          </a:solidFill>
                          <a:latin typeface="Calibri" panose="020F0502020204030204" pitchFamily="34" charset="0"/>
                          <a:ea typeface="Cambria"/>
                          <a:cs typeface="Calibri" panose="020F0502020204030204" pitchFamily="34" charset="0"/>
                          <a:sym typeface="Cambria"/>
                        </a:rPr>
                        <a:t>Aneurysmal</a:t>
                      </a:r>
                      <a:r>
                        <a:rPr lang="en-GB" sz="1600" b="0" i="0" baseline="0" dirty="0" smtClean="0">
                          <a:solidFill>
                            <a:srgbClr val="FF0000"/>
                          </a:solidFill>
                          <a:latin typeface="Calibri" panose="020F0502020204030204" pitchFamily="34" charset="0"/>
                          <a:ea typeface="Cambria"/>
                          <a:cs typeface="Calibri" panose="020F0502020204030204" pitchFamily="34" charset="0"/>
                          <a:sym typeface="Cambria"/>
                        </a:rPr>
                        <a:t> dilatation </a:t>
                      </a:r>
                      <a:r>
                        <a:rPr lang="en-GB" sz="1600" b="0" i="0" dirty="0" smtClean="0">
                          <a:solidFill>
                            <a:srgbClr val="FF0000"/>
                          </a:solidFill>
                          <a:latin typeface="Calibri" panose="020F0502020204030204" pitchFamily="34" charset="0"/>
                          <a:ea typeface="Cambria"/>
                          <a:cs typeface="Calibri" panose="020F0502020204030204" pitchFamily="34" charset="0"/>
                          <a:sym typeface="Cambria"/>
                        </a:rPr>
                        <a:t>with lack of medial structures in wall of aneurysm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baseline="0" dirty="0" smtClean="0">
                          <a:latin typeface="Calibri" panose="020F0502020204030204" pitchFamily="34" charset="0"/>
                          <a:ea typeface="Cambria"/>
                          <a:cs typeface="Calibri" panose="020F0502020204030204" pitchFamily="34" charset="0"/>
                          <a:sym typeface="Cambria"/>
                        </a:rPr>
                        <a:t>2.This  section is from </a:t>
                      </a:r>
                      <a:r>
                        <a:rPr lang="en-GB" sz="1600" b="0" i="0" dirty="0" smtClean="0">
                          <a:latin typeface="Calibri" panose="020F0502020204030204" pitchFamily="34" charset="0"/>
                          <a:ea typeface="Cambria"/>
                          <a:cs typeface="Calibri" panose="020F0502020204030204" pitchFamily="34" charset="0"/>
                          <a:sym typeface="Cambria"/>
                        </a:rPr>
                        <a:t>basilar artery and adjacent portion</a:t>
                      </a:r>
                      <a:r>
                        <a:rPr lang="en-GB" sz="1600" b="0" i="0" baseline="0" dirty="0" smtClean="0">
                          <a:latin typeface="Calibri" panose="020F0502020204030204" pitchFamily="34" charset="0"/>
                          <a:ea typeface="Cambria"/>
                          <a:cs typeface="Calibri" panose="020F0502020204030204" pitchFamily="34" charset="0"/>
                          <a:sym typeface="Cambria"/>
                        </a:rPr>
                        <a:t> of</a:t>
                      </a:r>
                      <a:r>
                        <a:rPr lang="en-GB" sz="1600" b="0" i="0" dirty="0" smtClean="0">
                          <a:latin typeface="Calibri" panose="020F0502020204030204" pitchFamily="34" charset="0"/>
                          <a:ea typeface="Cambria"/>
                          <a:cs typeface="Calibri" panose="020F0502020204030204" pitchFamily="34" charset="0"/>
                          <a:sym typeface="Cambria"/>
                        </a:rPr>
                        <a:t> posterior inferior cerebellar artery.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i="0" dirty="0" smtClean="0">
                        <a:latin typeface="Calibri" panose="020F0502020204030204" pitchFamily="34" charset="0"/>
                        <a:ea typeface="Cambria"/>
                        <a:cs typeface="Calibri" panose="020F0502020204030204" pitchFamily="34" charset="0"/>
                        <a:sym typeface="Cambri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smtClean="0">
                          <a:latin typeface="Calibri" panose="020F0502020204030204" pitchFamily="34" charset="0"/>
                          <a:ea typeface="Cambria"/>
                          <a:cs typeface="Calibri" panose="020F0502020204030204" pitchFamily="34" charset="0"/>
                          <a:sym typeface="Cambria"/>
                        </a:rPr>
                        <a:t>stain : H&amp;E.</a:t>
                      </a:r>
                      <a:r>
                        <a:rPr lang="en-GB" sz="1600" b="0" i="0" baseline="0" dirty="0" smtClean="0">
                          <a:latin typeface="Calibri" panose="020F0502020204030204" pitchFamily="34" charset="0"/>
                          <a:ea typeface="Cambria"/>
                          <a:cs typeface="Calibri" panose="020F0502020204030204" pitchFamily="34" charset="0"/>
                          <a:sym typeface="Cambria"/>
                        </a:rPr>
                        <a:t> </a:t>
                      </a:r>
                      <a:endParaRPr lang="en-GB" sz="1600" b="0" i="0" dirty="0" smtClean="0">
                        <a:latin typeface="Calibri" panose="020F0502020204030204" pitchFamily="34" charset="0"/>
                        <a:ea typeface="Cambria"/>
                        <a:cs typeface="Calibri" panose="020F0502020204030204" pitchFamily="34" charset="0"/>
                        <a:sym typeface="Cambr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pic>
        <p:nvPicPr>
          <p:cNvPr id="16" name="Shape 254"/>
          <p:cNvPicPr preferRelativeResize="0"/>
          <p:nvPr/>
        </p:nvPicPr>
        <p:blipFill>
          <a:blip r:embed="rId6">
            <a:alphaModFix/>
          </a:blip>
          <a:stretch>
            <a:fillRect/>
          </a:stretch>
        </p:blipFill>
        <p:spPr>
          <a:xfrm>
            <a:off x="5183040" y="8422124"/>
            <a:ext cx="3794024" cy="2187010"/>
          </a:xfrm>
          <a:prstGeom prst="rect">
            <a:avLst/>
          </a:prstGeom>
          <a:noFill/>
          <a:ln>
            <a:noFill/>
          </a:ln>
        </p:spPr>
      </p:pic>
      <p:cxnSp>
        <p:nvCxnSpPr>
          <p:cNvPr id="3" name="Straight Arrow Connector 2"/>
          <p:cNvCxnSpPr/>
          <p:nvPr/>
        </p:nvCxnSpPr>
        <p:spPr>
          <a:xfrm flipH="1">
            <a:off x="6113174" y="8854752"/>
            <a:ext cx="144016" cy="216024"/>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434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3" name="Shape 94"/>
          <p:cNvSpPr txBox="1"/>
          <p:nvPr/>
        </p:nvSpPr>
        <p:spPr>
          <a:xfrm>
            <a:off x="262157" y="208112"/>
            <a:ext cx="9027672" cy="569140"/>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25" tIns="91425" rIns="91425" bIns="91425" anchor="t" anchorCtr="0">
            <a:noAutofit/>
          </a:bodyPr>
          <a:lstStyle/>
          <a:p>
            <a:pPr lvl="0" algn="ctr" rtl="0">
              <a:spcBef>
                <a:spcPts val="0"/>
              </a:spcBef>
              <a:buNone/>
            </a:pPr>
            <a:r>
              <a:rPr lang="en-GB" sz="2000" b="1" dirty="0">
                <a:solidFill>
                  <a:schemeClr val="bg1"/>
                </a:solidFill>
                <a:latin typeface="Georgia"/>
                <a:ea typeface="Georgia"/>
                <a:cs typeface="Georgia"/>
                <a:sym typeface="Georgia"/>
              </a:rPr>
              <a:t># Case </a:t>
            </a:r>
            <a:r>
              <a:rPr lang="en-GB" sz="2000" b="1" dirty="0" smtClean="0">
                <a:solidFill>
                  <a:schemeClr val="bg1"/>
                </a:solidFill>
                <a:latin typeface="Georgia"/>
                <a:ea typeface="Georgia"/>
                <a:cs typeface="Georgia"/>
                <a:sym typeface="Georgia"/>
              </a:rPr>
              <a:t>9: Alzheimer's Disease</a:t>
            </a:r>
            <a:endParaRPr lang="en-GB" sz="1800" b="1" dirty="0">
              <a:solidFill>
                <a:schemeClr val="bg1"/>
              </a:solidFill>
              <a:latin typeface="Georgia"/>
              <a:ea typeface="Georgia"/>
              <a:cs typeface="Georgia"/>
              <a:sym typeface="Georgia"/>
            </a:endParaRPr>
          </a:p>
        </p:txBody>
      </p:sp>
      <p:graphicFrame>
        <p:nvGraphicFramePr>
          <p:cNvPr id="4" name="Shape 87"/>
          <p:cNvGraphicFramePr/>
          <p:nvPr>
            <p:extLst>
              <p:ext uri="{D42A27DB-BD31-4B8C-83A1-F6EECF244321}">
                <p14:modId xmlns:p14="http://schemas.microsoft.com/office/powerpoint/2010/main" val="438133022"/>
              </p:ext>
            </p:extLst>
          </p:nvPr>
        </p:nvGraphicFramePr>
        <p:xfrm>
          <a:off x="291017" y="2389841"/>
          <a:ext cx="9074946" cy="3086240"/>
        </p:xfrm>
        <a:graphic>
          <a:graphicData uri="http://schemas.openxmlformats.org/drawingml/2006/table">
            <a:tbl>
              <a:tblPr>
                <a:noFill/>
                <a:tableStyleId>{FDF58950-0BEE-4121-AEB8-5D6006599A03}</a:tableStyleId>
              </a:tblPr>
              <a:tblGrid>
                <a:gridCol w="9074946"/>
              </a:tblGrid>
              <a:tr h="384825">
                <a:tc>
                  <a:txBody>
                    <a:bodyPr/>
                    <a:lstStyle/>
                    <a:p>
                      <a:pPr lvl="0" algn="ctr">
                        <a:spcBef>
                          <a:spcPts val="0"/>
                        </a:spcBef>
                        <a:buNone/>
                      </a:pPr>
                      <a:r>
                        <a:rPr lang="en-GB" b="1" dirty="0" smtClean="0">
                          <a:solidFill>
                            <a:srgbClr val="A64D79"/>
                          </a:solidFill>
                          <a:latin typeface="Georgia"/>
                          <a:ea typeface="Georgia"/>
                          <a:cs typeface="Georgia"/>
                          <a:sym typeface="Georgia"/>
                        </a:rPr>
                        <a:t>Gross</a:t>
                      </a:r>
                      <a:endParaRPr lang="en-GB" b="1" dirty="0">
                        <a:solidFill>
                          <a:srgbClr val="A64D79"/>
                        </a:solidFill>
                        <a:latin typeface="Georgia"/>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r h="2690030">
                <a:tc>
                  <a:txBody>
                    <a:bodyPr/>
                    <a:lstStyle/>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sz="1600" dirty="0">
                        <a:latin typeface="Calibri" panose="020F0502020204030204" pitchFamily="34" charset="0"/>
                        <a:cs typeface="Calibri" panose="020F0502020204030204" pitchFamily="34" charset="0"/>
                      </a:endParaRPr>
                    </a:p>
                    <a:p>
                      <a:r>
                        <a:rPr lang="en-US" sz="1600" b="0" dirty="0" smtClean="0">
                          <a:solidFill>
                            <a:srgbClr val="A64D79"/>
                          </a:solidFill>
                          <a:latin typeface="Calibri" panose="020F0502020204030204" pitchFamily="34" charset="0"/>
                          <a:cs typeface="Calibri" panose="020F0502020204030204" pitchFamily="34" charset="0"/>
                        </a:rPr>
                        <a:t>Brain of Alzheimer patient  shows: </a:t>
                      </a:r>
                    </a:p>
                    <a:p>
                      <a:pPr marL="342900" indent="-342900">
                        <a:buAutoNum type="arabicPeriod"/>
                      </a:pPr>
                      <a:r>
                        <a:rPr lang="en-US" sz="1600" b="0" dirty="0" smtClean="0">
                          <a:latin typeface="Calibri" panose="020F0502020204030204" pitchFamily="34" charset="0"/>
                          <a:cs typeface="Calibri" panose="020F0502020204030204" pitchFamily="34" charset="0"/>
                        </a:rPr>
                        <a:t>Cortical</a:t>
                      </a:r>
                      <a:r>
                        <a:rPr lang="en-US" sz="1600" b="0" baseline="0" dirty="0" smtClean="0">
                          <a:latin typeface="Calibri" panose="020F0502020204030204" pitchFamily="34" charset="0"/>
                          <a:cs typeface="Calibri" panose="020F0502020204030204" pitchFamily="34" charset="0"/>
                        </a:rPr>
                        <a:t> atrophy with </a:t>
                      </a:r>
                      <a:r>
                        <a:rPr lang="en-US" sz="1600" b="1" baseline="0" dirty="0" smtClean="0">
                          <a:latin typeface="Calibri" panose="020F0502020204030204" pitchFamily="34" charset="0"/>
                          <a:cs typeface="Calibri" panose="020F0502020204030204" pitchFamily="34" charset="0"/>
                        </a:rPr>
                        <a:t>thin gyri </a:t>
                      </a:r>
                      <a:r>
                        <a:rPr lang="en-US" sz="1600" b="0" baseline="0" dirty="0" smtClean="0">
                          <a:latin typeface="Calibri" panose="020F0502020204030204" pitchFamily="34" charset="0"/>
                          <a:cs typeface="Calibri" panose="020F0502020204030204" pitchFamily="34" charset="0"/>
                        </a:rPr>
                        <a:t>and </a:t>
                      </a:r>
                      <a:r>
                        <a:rPr lang="en-US" sz="1600" b="1" baseline="0" dirty="0" smtClean="0">
                          <a:latin typeface="Calibri" panose="020F0502020204030204" pitchFamily="34" charset="0"/>
                          <a:cs typeface="Calibri" panose="020F0502020204030204" pitchFamily="34" charset="0"/>
                        </a:rPr>
                        <a:t>prominent sulci</a:t>
                      </a:r>
                      <a:r>
                        <a:rPr lang="en-US" sz="1600" b="0" baseline="0" dirty="0" smtClean="0">
                          <a:latin typeface="Calibri" panose="020F0502020204030204" pitchFamily="34" charset="0"/>
                          <a:cs typeface="Calibri" panose="020F0502020204030204" pitchFamily="34" charset="0"/>
                        </a:rPr>
                        <a:t> in frontal and parietal lobes. </a:t>
                      </a:r>
                    </a:p>
                    <a:p>
                      <a:pPr marL="342900" indent="-342900">
                        <a:buAutoNum type="arabicPeriod"/>
                      </a:pPr>
                      <a:r>
                        <a:rPr lang="en-US" sz="1600" b="0" i="0" dirty="0" smtClean="0">
                          <a:latin typeface="Calibri" panose="020F0502020204030204" pitchFamily="34" charset="0"/>
                          <a:cs typeface="Calibri" panose="020F0502020204030204" pitchFamily="34" charset="0"/>
                        </a:rPr>
                        <a:t>The atrophy is</a:t>
                      </a:r>
                      <a:r>
                        <a:rPr lang="en-US" sz="1600" b="0" i="0" baseline="0" dirty="0" smtClean="0">
                          <a:latin typeface="Calibri" panose="020F0502020204030204" pitchFamily="34" charset="0"/>
                          <a:cs typeface="Calibri" panose="020F0502020204030204" pitchFamily="34" charset="0"/>
                        </a:rPr>
                        <a:t> </a:t>
                      </a:r>
                      <a:r>
                        <a:rPr lang="en-US" sz="1600" b="0" i="0" dirty="0" smtClean="0">
                          <a:latin typeface="Calibri" panose="020F0502020204030204" pitchFamily="34" charset="0"/>
                          <a:cs typeface="Calibri" panose="020F0502020204030204" pitchFamily="34" charset="0"/>
                        </a:rPr>
                        <a:t>due to senile dementia of the Alzheimer's type.</a:t>
                      </a: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sp>
        <p:nvSpPr>
          <p:cNvPr id="5" name="Shape 89"/>
          <p:cNvSpPr/>
          <p:nvPr/>
        </p:nvSpPr>
        <p:spPr>
          <a:xfrm>
            <a:off x="262157" y="909774"/>
            <a:ext cx="9027672" cy="1386570"/>
          </a:xfrm>
          <a:prstGeom prst="rect">
            <a:avLst/>
          </a:prstGeom>
          <a:noFill/>
          <a:ln w="9525" cap="flat" cmpd="sng">
            <a:solidFill>
              <a:schemeClr val="accent3"/>
            </a:solidFill>
            <a:prstDash val="solid"/>
            <a:round/>
            <a:headEnd type="none" w="med" len="med"/>
            <a:tailEnd type="none" w="med" len="med"/>
          </a:ln>
        </p:spPr>
        <p:txBody>
          <a:bodyPr wrap="square" lIns="91425" tIns="91425" rIns="91425" bIns="91425" anchor="ctr" anchorCtr="0">
            <a:noAutofit/>
          </a:bodyPr>
          <a:lstStyle/>
          <a:p>
            <a:r>
              <a:rPr lang="en-US" sz="1600" dirty="0" smtClean="0">
                <a:solidFill>
                  <a:schemeClr val="tx1">
                    <a:lumMod val="50000"/>
                  </a:schemeClr>
                </a:solidFill>
                <a:latin typeface="Calibri" panose="020F0502020204030204" pitchFamily="34" charset="0"/>
                <a:cs typeface="Calibri" panose="020F0502020204030204" pitchFamily="34" charset="0"/>
              </a:rPr>
              <a:t>A </a:t>
            </a:r>
            <a:r>
              <a:rPr lang="en-US" sz="1600" dirty="0">
                <a:solidFill>
                  <a:schemeClr val="tx1">
                    <a:lumMod val="50000"/>
                  </a:schemeClr>
                </a:solidFill>
                <a:latin typeface="Calibri" panose="020F0502020204030204" pitchFamily="34" charset="0"/>
                <a:cs typeface="Calibri" panose="020F0502020204030204" pitchFamily="34" charset="0"/>
              </a:rPr>
              <a:t>85 years old man complains of progressive </a:t>
            </a:r>
            <a:r>
              <a:rPr lang="en-US" sz="1600" b="1" u="sng" dirty="0">
                <a:solidFill>
                  <a:schemeClr val="tx1">
                    <a:lumMod val="50000"/>
                  </a:schemeClr>
                </a:solidFill>
                <a:latin typeface="Calibri" panose="020F0502020204030204" pitchFamily="34" charset="0"/>
                <a:cs typeface="Calibri" panose="020F0502020204030204" pitchFamily="34" charset="0"/>
              </a:rPr>
              <a:t>loss of memory</a:t>
            </a:r>
            <a:r>
              <a:rPr lang="en-US" sz="1600" dirty="0">
                <a:solidFill>
                  <a:schemeClr val="tx1">
                    <a:lumMod val="50000"/>
                  </a:schemeClr>
                </a:solidFill>
                <a:latin typeface="Calibri" panose="020F0502020204030204" pitchFamily="34" charset="0"/>
                <a:cs typeface="Calibri" panose="020F0502020204030204" pitchFamily="34" charset="0"/>
              </a:rPr>
              <a:t>, </a:t>
            </a:r>
            <a:r>
              <a:rPr lang="en-US" sz="1600" b="1" u="sng" dirty="0">
                <a:solidFill>
                  <a:schemeClr val="tx1">
                    <a:lumMod val="50000"/>
                  </a:schemeClr>
                </a:solidFill>
                <a:latin typeface="Calibri" panose="020F0502020204030204" pitchFamily="34" charset="0"/>
                <a:cs typeface="Calibri" panose="020F0502020204030204" pitchFamily="34" charset="0"/>
              </a:rPr>
              <a:t>disorientation</a:t>
            </a:r>
            <a:r>
              <a:rPr lang="en-US" sz="1600" dirty="0">
                <a:solidFill>
                  <a:schemeClr val="tx1">
                    <a:lumMod val="50000"/>
                  </a:schemeClr>
                </a:solidFill>
                <a:latin typeface="Calibri" panose="020F0502020204030204" pitchFamily="34" charset="0"/>
                <a:cs typeface="Calibri" panose="020F0502020204030204" pitchFamily="34" charset="0"/>
              </a:rPr>
              <a:t> and </a:t>
            </a:r>
            <a:r>
              <a:rPr lang="en-US" sz="1600" b="1" u="sng" dirty="0">
                <a:solidFill>
                  <a:schemeClr val="tx1">
                    <a:lumMod val="50000"/>
                  </a:schemeClr>
                </a:solidFill>
                <a:latin typeface="Calibri" panose="020F0502020204030204" pitchFamily="34" charset="0"/>
                <a:cs typeface="Calibri" panose="020F0502020204030204" pitchFamily="34" charset="0"/>
              </a:rPr>
              <a:t>alterations in mood </a:t>
            </a:r>
            <a:r>
              <a:rPr lang="en-US" sz="1600" dirty="0">
                <a:solidFill>
                  <a:schemeClr val="tx1">
                    <a:lumMod val="50000"/>
                  </a:schemeClr>
                </a:solidFill>
                <a:latin typeface="Calibri" panose="020F0502020204030204" pitchFamily="34" charset="0"/>
                <a:cs typeface="Calibri" panose="020F0502020204030204" pitchFamily="34" charset="0"/>
              </a:rPr>
              <a:t>and behavior since 20 years. He was admitted to hospital because he was disabled and immobile and he died in hospital after one week of admission. Autopsy was done and the </a:t>
            </a:r>
            <a:r>
              <a:rPr lang="en-US" sz="1600" b="1" u="sng" dirty="0">
                <a:solidFill>
                  <a:schemeClr val="tx1">
                    <a:lumMod val="50000"/>
                  </a:schemeClr>
                </a:solidFill>
                <a:latin typeface="Calibri" panose="020F0502020204030204" pitchFamily="34" charset="0"/>
                <a:cs typeface="Calibri" panose="020F0502020204030204" pitchFamily="34" charset="0"/>
              </a:rPr>
              <a:t>brain cortex  was found to be atrophied. </a:t>
            </a:r>
          </a:p>
          <a:p>
            <a:pPr marL="285750" indent="-285750">
              <a:buFont typeface="Arial" panose="020B0604020202020204" pitchFamily="34" charset="0"/>
              <a:buChar char="•"/>
            </a:pPr>
            <a:r>
              <a:rPr lang="en-US" sz="1600" dirty="0" smtClean="0">
                <a:solidFill>
                  <a:schemeClr val="tx1">
                    <a:lumMod val="50000"/>
                  </a:schemeClr>
                </a:solidFill>
                <a:latin typeface="Calibri" panose="020F0502020204030204" pitchFamily="34" charset="0"/>
                <a:cs typeface="Calibri" panose="020F0502020204030204" pitchFamily="34" charset="0"/>
              </a:rPr>
              <a:t>What is your diagnosis? </a:t>
            </a:r>
            <a:r>
              <a:rPr lang="en-US" sz="1600" dirty="0" smtClean="0">
                <a:solidFill>
                  <a:srgbClr val="A64D79"/>
                </a:solidFill>
                <a:latin typeface="Calibri" panose="020F0502020204030204" pitchFamily="34" charset="0"/>
                <a:cs typeface="Calibri" panose="020F0502020204030204" pitchFamily="34" charset="0"/>
              </a:rPr>
              <a:t>Alzheimer’s disease.</a:t>
            </a:r>
            <a:endParaRPr lang="en-US" sz="1600" dirty="0">
              <a:solidFill>
                <a:srgbClr val="A64D79"/>
              </a:solidFill>
              <a:latin typeface="Calibri" panose="020F0502020204030204" pitchFamily="34" charset="0"/>
              <a:cs typeface="Calibri" panose="020F0502020204030204" pitchFamily="34" charset="0"/>
            </a:endParaRPr>
          </a:p>
          <a:p>
            <a:pPr marL="285750" lvl="0" indent="-285750">
              <a:spcBef>
                <a:spcPts val="0"/>
              </a:spcBef>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The plaque can only be seen with silver stain. </a:t>
            </a:r>
          </a:p>
        </p:txBody>
      </p:sp>
      <p:pic>
        <p:nvPicPr>
          <p:cNvPr id="7" name="Picture 2" descr="In an article written on July 24, 2012, a new class of drugs was developed to solve issues concerning Alzheimer&amp;#8217;s disease, Parkinson&amp;#8217;s disease, multiple sclerosis, and traumatic brain injury by reducing the inflamation caused by these problems in the brain. This neuroinflammation is highly believed to be a major factor of many degenerative brain conditions. Studies show that this new class of drugs, referred to as MW151 and MW189, can prevent the full-blown development of Alzheimer&amp;#8217;s disease in a mouse that was genetically engineered to develop this disease if taken early enough. Results showed that cytokine levels returned to normal and brain synapses were functioning properly in laboratory mice when the drugs were taken before Alzheimer&amp;#8217;s memory changes are at a late stage. &#10;MW151 and MW189 works by preventing the overproduction of proinflammatory cytokines, a type of brain protein. The overproduction of cytokine can cause the synapses of the brain to misfire, thus damaging the cortex and hippocampus responsible for memory storage and decision-making. &#10;In previous studies, the same drug reduced the damage caused by traumatic brain injury and prevented the development of multiple sclerosis. Multiple sclerosis is caused by the damage of protective covering of nerve cells called the myelin sheath when the body&amp;#8217;s own immune cells attack the nervous system, which then leads to the inflammation of anywhere on the brain, optic nerve, or spinal cord. In the case with multiple sclerosis, MW151 successfully inhibited the development of the disease in laboratory mice when taken orally. Now there are ongoing studies using lab mice to determine if MW151 can also prevent multiple sclerosis from reoccurring. &#10;With traumatic brain injury, the glial cells in the brain become hyperactive over time and release a continuous stream of proinflammatory cytokines that eventually lead to epilepsy and cognitive impairment. However, researchers found that if MW151 is given three to six hours after the injury, it inhibits glial activation, preventing the uncontrollable release of proinflammatory cytokines. This in turn minimizes the risk of epileptic seizures. &#10;This new class of drugs have shown promising results and a possible solution for preventing brain-related diseases and injuries in humans from developing or becoming worse. This may bring us closer to finding a permanent solution - a cure for these neurological problems. ">
            <a:hlinkClick r:id="rId3"/>
          </p:cNvPr>
          <p:cNvPicPr>
            <a:picLocks noChangeAspect="1" noChangeArrowheads="1"/>
          </p:cNvPicPr>
          <p:nvPr/>
        </p:nvPicPr>
        <p:blipFill>
          <a:blip r:embed="rId4" cstate="print"/>
          <a:srcRect/>
          <a:stretch>
            <a:fillRect/>
          </a:stretch>
        </p:blipFill>
        <p:spPr bwMode="auto">
          <a:xfrm>
            <a:off x="424984" y="2874403"/>
            <a:ext cx="1906877" cy="1720762"/>
          </a:xfrm>
          <a:prstGeom prst="rect">
            <a:avLst/>
          </a:prstGeom>
          <a:noFill/>
        </p:spPr>
      </p:pic>
      <p:pic>
        <p:nvPicPr>
          <p:cNvPr id="8" name="Picture 1"/>
          <p:cNvPicPr>
            <a:picLocks noChangeAspect="1" noChangeArrowheads="1"/>
          </p:cNvPicPr>
          <p:nvPr/>
        </p:nvPicPr>
        <p:blipFill>
          <a:blip r:embed="rId5" cstate="print"/>
          <a:srcRect/>
          <a:stretch>
            <a:fillRect/>
          </a:stretch>
        </p:blipFill>
        <p:spPr bwMode="auto">
          <a:xfrm>
            <a:off x="2543304" y="3044085"/>
            <a:ext cx="4342396" cy="1551080"/>
          </a:xfrm>
          <a:prstGeom prst="rect">
            <a:avLst/>
          </a:prstGeom>
          <a:noFill/>
          <a:ln w="9525">
            <a:noFill/>
            <a:miter lim="800000"/>
            <a:headEnd/>
            <a:tailEnd/>
          </a:ln>
        </p:spPr>
      </p:pic>
      <p:pic>
        <p:nvPicPr>
          <p:cNvPr id="9" name="Picture 2" descr="http://library.med.utah.edu/WebPath/jpeg5/CNS088.jpg"/>
          <p:cNvPicPr>
            <a:picLocks noChangeAspect="1" noChangeArrowheads="1"/>
          </p:cNvPicPr>
          <p:nvPr/>
        </p:nvPicPr>
        <p:blipFill>
          <a:blip r:embed="rId6" cstate="print"/>
          <a:srcRect/>
          <a:stretch>
            <a:fillRect/>
          </a:stretch>
        </p:blipFill>
        <p:spPr bwMode="auto">
          <a:xfrm>
            <a:off x="6863470" y="3028292"/>
            <a:ext cx="2426358" cy="1513672"/>
          </a:xfrm>
          <a:prstGeom prst="rect">
            <a:avLst/>
          </a:prstGeom>
          <a:noFill/>
        </p:spPr>
      </p:pic>
      <p:sp>
        <p:nvSpPr>
          <p:cNvPr id="6" name="TextBox 5"/>
          <p:cNvSpPr txBox="1"/>
          <p:nvPr/>
        </p:nvSpPr>
        <p:spPr>
          <a:xfrm>
            <a:off x="3001658" y="2782403"/>
            <a:ext cx="1172116" cy="307777"/>
          </a:xfrm>
          <a:prstGeom prst="rect">
            <a:avLst/>
          </a:prstGeom>
          <a:noFill/>
        </p:spPr>
        <p:txBody>
          <a:bodyPr wrap="none" rtlCol="1">
            <a:spAutoFit/>
          </a:bodyPr>
          <a:lstStyle/>
          <a:p>
            <a:r>
              <a:rPr lang="en-US" b="1" dirty="0" smtClean="0">
                <a:latin typeface="Calibri" panose="020F0502020204030204" pitchFamily="34" charset="0"/>
                <a:cs typeface="Calibri" panose="020F0502020204030204" pitchFamily="34" charset="0"/>
              </a:rPr>
              <a:t>Normal brain</a:t>
            </a:r>
            <a:endParaRPr lang="ar-SA" b="1" dirty="0">
              <a:latin typeface="Calibri" panose="020F0502020204030204" pitchFamily="34" charset="0"/>
              <a:cs typeface="Calibri" panose="020F0502020204030204" pitchFamily="34" charset="0"/>
            </a:endParaRPr>
          </a:p>
        </p:txBody>
      </p:sp>
      <p:sp>
        <p:nvSpPr>
          <p:cNvPr id="11" name="TextBox 10"/>
          <p:cNvSpPr txBox="1"/>
          <p:nvPr/>
        </p:nvSpPr>
        <p:spPr>
          <a:xfrm>
            <a:off x="4596780" y="2794002"/>
            <a:ext cx="2188420" cy="307777"/>
          </a:xfrm>
          <a:prstGeom prst="rect">
            <a:avLst/>
          </a:prstGeom>
          <a:noFill/>
        </p:spPr>
        <p:txBody>
          <a:bodyPr wrap="none" rtlCol="1">
            <a:spAutoFit/>
          </a:bodyPr>
          <a:lstStyle/>
          <a:p>
            <a:r>
              <a:rPr lang="en-US" b="1" dirty="0" smtClean="0">
                <a:latin typeface="Calibri" panose="020F0502020204030204" pitchFamily="34" charset="0"/>
                <a:cs typeface="Calibri" panose="020F0502020204030204" pitchFamily="34" charset="0"/>
              </a:rPr>
              <a:t>Brain of Alzheimer patient </a:t>
            </a:r>
            <a:endParaRPr lang="ar-SA" b="1" dirty="0">
              <a:latin typeface="Calibri" panose="020F0502020204030204" pitchFamily="34" charset="0"/>
              <a:cs typeface="Calibri" panose="020F0502020204030204" pitchFamily="34" charset="0"/>
            </a:endParaRPr>
          </a:p>
        </p:txBody>
      </p:sp>
      <p:sp>
        <p:nvSpPr>
          <p:cNvPr id="12" name="TextBox 11"/>
          <p:cNvSpPr txBox="1"/>
          <p:nvPr/>
        </p:nvSpPr>
        <p:spPr>
          <a:xfrm>
            <a:off x="6885700" y="2783852"/>
            <a:ext cx="2188420" cy="307777"/>
          </a:xfrm>
          <a:prstGeom prst="rect">
            <a:avLst/>
          </a:prstGeom>
          <a:noFill/>
        </p:spPr>
        <p:txBody>
          <a:bodyPr wrap="none" rtlCol="1">
            <a:spAutoFit/>
          </a:bodyPr>
          <a:lstStyle/>
          <a:p>
            <a:r>
              <a:rPr lang="en-US" b="1" dirty="0" smtClean="0">
                <a:latin typeface="Calibri" panose="020F0502020204030204" pitchFamily="34" charset="0"/>
                <a:cs typeface="Calibri" panose="020F0502020204030204" pitchFamily="34" charset="0"/>
              </a:rPr>
              <a:t>Brain of Alzheimer patient </a:t>
            </a:r>
            <a:endParaRPr lang="ar-SA" b="1" dirty="0">
              <a:latin typeface="Calibri" panose="020F0502020204030204" pitchFamily="34" charset="0"/>
              <a:cs typeface="Calibri" panose="020F0502020204030204" pitchFamily="34" charset="0"/>
            </a:endParaRPr>
          </a:p>
        </p:txBody>
      </p:sp>
      <p:graphicFrame>
        <p:nvGraphicFramePr>
          <p:cNvPr id="13" name="Shape 88"/>
          <p:cNvGraphicFramePr/>
          <p:nvPr>
            <p:extLst>
              <p:ext uri="{D42A27DB-BD31-4B8C-83A1-F6EECF244321}">
                <p14:modId xmlns:p14="http://schemas.microsoft.com/office/powerpoint/2010/main" val="950886156"/>
              </p:ext>
            </p:extLst>
          </p:nvPr>
        </p:nvGraphicFramePr>
        <p:xfrm>
          <a:off x="262157" y="5662857"/>
          <a:ext cx="9074947" cy="3276086"/>
        </p:xfrm>
        <a:graphic>
          <a:graphicData uri="http://schemas.openxmlformats.org/drawingml/2006/table">
            <a:tbl>
              <a:tblPr>
                <a:noFill/>
                <a:tableStyleId>{FDF58950-0BEE-4121-AEB8-5D6006599A03}</a:tableStyleId>
              </a:tblPr>
              <a:tblGrid>
                <a:gridCol w="4370535"/>
                <a:gridCol w="4704412"/>
              </a:tblGrid>
              <a:tr h="410996">
                <a:tc gridSpan="2">
                  <a:txBody>
                    <a:bodyPr/>
                    <a:lstStyle/>
                    <a:p>
                      <a:pPr lvl="0" algn="ctr" rtl="0">
                        <a:spcBef>
                          <a:spcPts val="0"/>
                        </a:spcBef>
                        <a:buNone/>
                      </a:pPr>
                      <a:r>
                        <a:rPr lang="en-GB" b="1" dirty="0">
                          <a:solidFill>
                            <a:srgbClr val="A64D79"/>
                          </a:solidFill>
                          <a:latin typeface="Georgia"/>
                          <a:ea typeface="Georgia"/>
                          <a:cs typeface="Georgia"/>
                          <a:sym typeface="Georgia"/>
                        </a:rPr>
                        <a:t>Microscopic- </a:t>
                      </a:r>
                      <a:r>
                        <a:rPr lang="en-GB" b="1" dirty="0" smtClean="0">
                          <a:solidFill>
                            <a:srgbClr val="A64D79"/>
                          </a:solidFill>
                          <a:latin typeface="Georgia"/>
                          <a:ea typeface="Georgia"/>
                          <a:cs typeface="Georgia"/>
                          <a:sym typeface="Georgia"/>
                        </a:rPr>
                        <a:t> </a:t>
                      </a:r>
                      <a:r>
                        <a:rPr lang="en-GB" b="1" dirty="0" err="1" smtClean="0">
                          <a:solidFill>
                            <a:srgbClr val="A64D79"/>
                          </a:solidFill>
                          <a:latin typeface="Georgia"/>
                          <a:ea typeface="Georgia"/>
                          <a:cs typeface="Georgia"/>
                          <a:sym typeface="Georgia"/>
                        </a:rPr>
                        <a:t>Neuritic</a:t>
                      </a:r>
                      <a:r>
                        <a:rPr lang="en-GB" b="1" dirty="0" smtClean="0">
                          <a:solidFill>
                            <a:srgbClr val="A64D79"/>
                          </a:solidFill>
                          <a:latin typeface="Georgia"/>
                          <a:ea typeface="Georgia"/>
                          <a:cs typeface="Georgia"/>
                          <a:sym typeface="Georgia"/>
                        </a:rPr>
                        <a:t> plaques LPF</a:t>
                      </a:r>
                      <a:r>
                        <a:rPr lang="en-GB" sz="1200" b="1" dirty="0" smtClean="0">
                          <a:solidFill>
                            <a:schemeClr val="bg1">
                              <a:lumMod val="75000"/>
                            </a:schemeClr>
                          </a:solidFill>
                          <a:latin typeface="Georgia"/>
                          <a:ea typeface="Georgia"/>
                          <a:cs typeface="Georgia"/>
                          <a:sym typeface="Georgia"/>
                        </a:rPr>
                        <a:t>(low power field)</a:t>
                      </a:r>
                      <a:r>
                        <a:rPr lang="en-GB" sz="1200" b="1" baseline="0" dirty="0" smtClean="0">
                          <a:solidFill>
                            <a:schemeClr val="bg1">
                              <a:lumMod val="75000"/>
                            </a:schemeClr>
                          </a:solidFill>
                          <a:latin typeface="Georgia"/>
                          <a:ea typeface="Georgia"/>
                          <a:cs typeface="Georgia"/>
                          <a:sym typeface="Georgia"/>
                        </a:rPr>
                        <a:t> </a:t>
                      </a:r>
                      <a:endParaRPr lang="en-GB" sz="1100" b="1" dirty="0">
                        <a:solidFill>
                          <a:schemeClr val="bg1">
                            <a:lumMod val="75000"/>
                          </a:schemeClr>
                        </a:solidFill>
                        <a:latin typeface="Georgia"/>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c hMerge="1">
                  <a:txBody>
                    <a:bodyPr/>
                    <a:lstStyle/>
                    <a:p>
                      <a:pPr lvl="0" rtl="0">
                        <a:spcBef>
                          <a:spcPts val="0"/>
                        </a:spcBef>
                        <a:buNone/>
                      </a:pPr>
                      <a:endParaRPr lang="en-GB" sz="1100" b="1" dirty="0">
                        <a:solidFill>
                          <a:schemeClr val="bg1">
                            <a:lumMod val="75000"/>
                          </a:schemeClr>
                        </a:solidFill>
                        <a:latin typeface="Georgia"/>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r h="2793081">
                <a:tc>
                  <a:txBody>
                    <a:bodyPr/>
                    <a:lstStyle/>
                    <a:p>
                      <a:pPr lvl="0" rtl="0">
                        <a:spcBef>
                          <a:spcPts val="0"/>
                        </a:spcBef>
                        <a:buNone/>
                      </a:pPr>
                      <a:endParaRPr sz="1600" dirty="0">
                        <a:latin typeface="Calibri" panose="020F0502020204030204" pitchFamily="34" charset="0"/>
                        <a:cs typeface="Calibri" panose="020F0502020204030204" pitchFamily="34" charset="0"/>
                      </a:endParaRPr>
                    </a:p>
                    <a:p>
                      <a:pPr lvl="0" rtl="0">
                        <a:spcBef>
                          <a:spcPts val="0"/>
                        </a:spcBef>
                        <a:buNone/>
                      </a:pPr>
                      <a:endParaRPr sz="1600" dirty="0">
                        <a:latin typeface="Calibri" panose="020F0502020204030204" pitchFamily="34" charset="0"/>
                        <a:cs typeface="Calibri" panose="020F0502020204030204" pitchFamily="34" charset="0"/>
                      </a:endParaRPr>
                    </a:p>
                    <a:p>
                      <a:pPr lvl="0" rtl="0">
                        <a:spcBef>
                          <a:spcPts val="0"/>
                        </a:spcBef>
                        <a:buNone/>
                      </a:pPr>
                      <a:endParaRPr sz="1600" dirty="0">
                        <a:latin typeface="Calibri" panose="020F0502020204030204" pitchFamily="34" charset="0"/>
                        <a:cs typeface="Calibri" panose="020F0502020204030204" pitchFamily="34" charset="0"/>
                      </a:endParaRPr>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a:txBody>
                    <a:bodyPr/>
                    <a:lstStyle/>
                    <a:p>
                      <a:pPr marL="0" lvl="0" indent="0" rtl="0">
                        <a:spcBef>
                          <a:spcPts val="0"/>
                        </a:spcBef>
                        <a:buNone/>
                      </a:pPr>
                      <a:endParaRPr lang="en-US" sz="1600" b="0" i="0" dirty="0" smtClean="0">
                        <a:latin typeface="Calibri" panose="020F0502020204030204" pitchFamily="34" charset="0"/>
                        <a:cs typeface="Calibri" panose="020F0502020204030204" pitchFamily="34" charset="0"/>
                      </a:endParaRPr>
                    </a:p>
                    <a:p>
                      <a:pPr marL="0" lvl="0" indent="0" rtl="0">
                        <a:spcBef>
                          <a:spcPts val="0"/>
                        </a:spcBef>
                        <a:buNone/>
                      </a:pPr>
                      <a:endParaRPr lang="en-US" sz="1600" b="0" i="0" dirty="0" smtClean="0">
                        <a:latin typeface="Calibri" panose="020F0502020204030204" pitchFamily="34" charset="0"/>
                        <a:cs typeface="Calibri" panose="020F0502020204030204" pitchFamily="34" charset="0"/>
                      </a:endParaRPr>
                    </a:p>
                    <a:p>
                      <a:pPr marL="0" lvl="0" indent="0" rtl="0">
                        <a:spcBef>
                          <a:spcPts val="0"/>
                        </a:spcBef>
                        <a:buNone/>
                      </a:pPr>
                      <a:endParaRPr lang="en-US" sz="1600" b="0" i="0" dirty="0" smtClean="0">
                        <a:latin typeface="Calibri" panose="020F0502020204030204" pitchFamily="34" charset="0"/>
                        <a:cs typeface="Calibri" panose="020F0502020204030204" pitchFamily="34" charset="0"/>
                      </a:endParaRPr>
                    </a:p>
                    <a:p>
                      <a:pPr marL="0" lvl="0" indent="0" rtl="0">
                        <a:spcBef>
                          <a:spcPts val="0"/>
                        </a:spcBef>
                        <a:buNone/>
                      </a:pPr>
                      <a:endParaRPr lang="en-US" sz="1600" b="0" i="0" dirty="0" smtClean="0">
                        <a:latin typeface="Calibri" panose="020F0502020204030204" pitchFamily="34" charset="0"/>
                        <a:cs typeface="Calibri" panose="020F0502020204030204" pitchFamily="34" charset="0"/>
                      </a:endParaRPr>
                    </a:p>
                    <a:p>
                      <a:pPr marL="0" lvl="0" indent="0" rtl="0">
                        <a:spcBef>
                          <a:spcPts val="0"/>
                        </a:spcBef>
                        <a:buNone/>
                      </a:pPr>
                      <a:endParaRPr lang="en-US" sz="1600" b="0" i="0" dirty="0" smtClean="0">
                        <a:latin typeface="Calibri" panose="020F0502020204030204" pitchFamily="34" charset="0"/>
                        <a:cs typeface="Calibri" panose="020F0502020204030204" pitchFamily="34" charset="0"/>
                      </a:endParaRPr>
                    </a:p>
                    <a:p>
                      <a:pPr marL="0" lvl="0" indent="0" rtl="0">
                        <a:spcBef>
                          <a:spcPts val="0"/>
                        </a:spcBef>
                        <a:buNone/>
                      </a:pPr>
                      <a:endParaRPr lang="en-US" sz="1600" b="0" i="0" dirty="0" smtClean="0">
                        <a:latin typeface="Calibri" panose="020F0502020204030204" pitchFamily="34" charset="0"/>
                        <a:cs typeface="Calibri" panose="020F0502020204030204" pitchFamily="34" charset="0"/>
                      </a:endParaRPr>
                    </a:p>
                    <a:p>
                      <a:pPr marL="0" lvl="0" indent="0" rtl="0">
                        <a:spcBef>
                          <a:spcPts val="0"/>
                        </a:spcBef>
                        <a:buNone/>
                      </a:pPr>
                      <a:endParaRPr lang="en-US" sz="1600" b="0" i="0" dirty="0" smtClean="0">
                        <a:latin typeface="Calibri" panose="020F0502020204030204" pitchFamily="34" charset="0"/>
                        <a:cs typeface="Calibri" panose="020F0502020204030204" pitchFamily="34" charset="0"/>
                      </a:endParaRPr>
                    </a:p>
                    <a:p>
                      <a:pPr marL="342900" lvl="0" indent="-342900" rtl="0">
                        <a:spcBef>
                          <a:spcPts val="0"/>
                        </a:spcBef>
                        <a:buAutoNum type="arabicPeriod"/>
                      </a:pPr>
                      <a:r>
                        <a:rPr lang="en-US" sz="1600" b="0" i="0" dirty="0" err="1" smtClean="0">
                          <a:latin typeface="Calibri" panose="020F0502020204030204" pitchFamily="34" charset="0"/>
                          <a:ea typeface="Optima" charset="0"/>
                          <a:cs typeface="Calibri" panose="020F0502020204030204" pitchFamily="34" charset="0"/>
                          <a:sym typeface="Optima" charset="0"/>
                        </a:rPr>
                        <a:t>neuritic</a:t>
                      </a:r>
                      <a:r>
                        <a:rPr lang="en-US" sz="1600" b="0" i="0" dirty="0" smtClean="0">
                          <a:latin typeface="Calibri" panose="020F0502020204030204" pitchFamily="34" charset="0"/>
                          <a:ea typeface="Optima" charset="0"/>
                          <a:cs typeface="Calibri" panose="020F0502020204030204" pitchFamily="34" charset="0"/>
                          <a:sym typeface="Optima" charset="0"/>
                        </a:rPr>
                        <a:t> (senile) </a:t>
                      </a:r>
                      <a:r>
                        <a:rPr lang="en-US" sz="1600" b="0" i="0" dirty="0" smtClean="0">
                          <a:latin typeface="Calibri" panose="020F0502020204030204" pitchFamily="34" charset="0"/>
                          <a:cs typeface="Calibri" panose="020F0502020204030204" pitchFamily="34" charset="0"/>
                        </a:rPr>
                        <a:t>plaques are</a:t>
                      </a:r>
                      <a:r>
                        <a:rPr lang="en-US" sz="1600" b="0" i="0" baseline="0" dirty="0" smtClean="0">
                          <a:latin typeface="Calibri" panose="020F0502020204030204" pitchFamily="34" charset="0"/>
                          <a:cs typeface="Calibri" panose="020F0502020204030204" pitchFamily="34" charset="0"/>
                        </a:rPr>
                        <a:t> </a:t>
                      </a:r>
                      <a:r>
                        <a:rPr lang="en-US" sz="1600" b="0" i="0" dirty="0" smtClean="0">
                          <a:latin typeface="Calibri" panose="020F0502020204030204" pitchFamily="34" charset="0"/>
                          <a:cs typeface="Calibri" panose="020F0502020204030204" pitchFamily="34" charset="0"/>
                        </a:rPr>
                        <a:t>numerous in the cerebral cortex and hippocampus.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600" b="0" i="0" dirty="0" smtClean="0">
                          <a:latin typeface="Calibri" panose="020F0502020204030204" pitchFamily="34" charset="0"/>
                          <a:cs typeface="Calibri" panose="020F0502020204030204" pitchFamily="34" charset="0"/>
                        </a:rPr>
                        <a:t>This dementia is marked mainly by progressive memory loss.</a:t>
                      </a: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pic>
        <p:nvPicPr>
          <p:cNvPr id="14" name="Picture 2" descr="http://library.med.utah.edu/WebPath/jpeg5/CNS090.jpg"/>
          <p:cNvPicPr>
            <a:picLocks noChangeAspect="1" noChangeArrowheads="1"/>
          </p:cNvPicPr>
          <p:nvPr/>
        </p:nvPicPr>
        <p:blipFill>
          <a:blip r:embed="rId7" cstate="print"/>
          <a:srcRect/>
          <a:stretch>
            <a:fillRect/>
          </a:stretch>
        </p:blipFill>
        <p:spPr bwMode="auto">
          <a:xfrm>
            <a:off x="611493" y="6206886"/>
            <a:ext cx="3562281" cy="1584176"/>
          </a:xfrm>
          <a:prstGeom prst="rect">
            <a:avLst/>
          </a:prstGeom>
          <a:noFill/>
          <a:ln w="12700">
            <a:solidFill>
              <a:schemeClr val="tx1"/>
            </a:solidFill>
          </a:ln>
        </p:spPr>
      </p:pic>
      <p:pic>
        <p:nvPicPr>
          <p:cNvPr id="16" name="Picture 2" descr="http://library.med.utah.edu/WebPath/jpeg5/CNS091.jpg"/>
          <p:cNvPicPr>
            <a:picLocks noChangeAspect="1" noChangeArrowheads="1"/>
          </p:cNvPicPr>
          <p:nvPr/>
        </p:nvPicPr>
        <p:blipFill>
          <a:blip r:embed="rId8" cstate="print"/>
          <a:srcRect/>
          <a:stretch>
            <a:fillRect/>
          </a:stretch>
        </p:blipFill>
        <p:spPr bwMode="auto">
          <a:xfrm>
            <a:off x="5420109" y="6184776"/>
            <a:ext cx="3376524" cy="1656184"/>
          </a:xfrm>
          <a:prstGeom prst="rect">
            <a:avLst/>
          </a:prstGeom>
          <a:noFill/>
          <a:ln w="12700">
            <a:solidFill>
              <a:schemeClr val="tx1"/>
            </a:solidFill>
          </a:ln>
        </p:spPr>
      </p:pic>
      <p:graphicFrame>
        <p:nvGraphicFramePr>
          <p:cNvPr id="10" name="Table 9"/>
          <p:cNvGraphicFramePr>
            <a:graphicFrameLocks noGrp="1"/>
          </p:cNvGraphicFramePr>
          <p:nvPr>
            <p:extLst>
              <p:ext uri="{D42A27DB-BD31-4B8C-83A1-F6EECF244321}">
                <p14:modId xmlns:p14="http://schemas.microsoft.com/office/powerpoint/2010/main" val="2236745446"/>
              </p:ext>
            </p:extLst>
          </p:nvPr>
        </p:nvGraphicFramePr>
        <p:xfrm>
          <a:off x="262157" y="9065096"/>
          <a:ext cx="9074945" cy="3571458"/>
        </p:xfrm>
        <a:graphic>
          <a:graphicData uri="http://schemas.openxmlformats.org/drawingml/2006/table">
            <a:tbl>
              <a:tblPr>
                <a:noFill/>
                <a:tableStyleId>{FDF58950-0BEE-4121-AEB8-5D6006599A03}</a:tableStyleId>
              </a:tblPr>
              <a:tblGrid>
                <a:gridCol w="3775178"/>
                <a:gridCol w="5299767"/>
              </a:tblGrid>
              <a:tr h="4320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solidFill>
                            <a:srgbClr val="A64D79"/>
                          </a:solidFill>
                          <a:latin typeface="Georgia"/>
                          <a:ea typeface="Georgia"/>
                          <a:cs typeface="Georgia"/>
                          <a:sym typeface="Georgia"/>
                        </a:rPr>
                        <a:t>Microscopic-</a:t>
                      </a:r>
                      <a:r>
                        <a:rPr lang="en-US" sz="1400" b="1" i="0" dirty="0" err="1" smtClean="0">
                          <a:solidFill>
                            <a:srgbClr val="A64D79"/>
                          </a:solidFill>
                          <a:latin typeface="Calibri" panose="020F0502020204030204" pitchFamily="34" charset="0"/>
                          <a:cs typeface="Calibri" panose="020F0502020204030204" pitchFamily="34" charset="0"/>
                        </a:rPr>
                        <a:t>Neuritic</a:t>
                      </a:r>
                      <a:r>
                        <a:rPr lang="en-US" sz="1400" b="1" i="0" dirty="0" smtClean="0">
                          <a:solidFill>
                            <a:srgbClr val="A64D79"/>
                          </a:solidFill>
                          <a:latin typeface="Calibri" panose="020F0502020204030204" pitchFamily="34" charset="0"/>
                          <a:cs typeface="Calibri" panose="020F0502020204030204" pitchFamily="34" charset="0"/>
                        </a:rPr>
                        <a:t> plaques - LPF</a:t>
                      </a:r>
                      <a:endParaRPr lang="en-US" sz="1400" i="0" dirty="0" smtClean="0">
                        <a:solidFill>
                          <a:srgbClr val="A64D79"/>
                        </a:solidFill>
                        <a:latin typeface="Calibri" panose="020F0502020204030204" pitchFamily="34" charset="0"/>
                        <a:cs typeface="Calibri" panose="020F0502020204030204" pitchFamily="34" charset="0"/>
                      </a:endParaRPr>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solidFill>
                            <a:srgbClr val="A64D79"/>
                          </a:solidFill>
                          <a:latin typeface="Georgia"/>
                          <a:ea typeface="Georgia"/>
                          <a:cs typeface="Georgia"/>
                          <a:sym typeface="Georgia"/>
                        </a:rPr>
                        <a:t>Microscopic- </a:t>
                      </a:r>
                      <a:r>
                        <a:rPr lang="en-US" sz="1400" b="1" i="0" dirty="0" smtClean="0">
                          <a:solidFill>
                            <a:srgbClr val="A64D79"/>
                          </a:solidFill>
                          <a:ea typeface="LM Typewriter Proportional 10pt" charset="0"/>
                          <a:cs typeface="LM Typewriter Proportional 10pt" charset="0"/>
                          <a:sym typeface="LM Typewriter Proportional 10pt" charset="0"/>
                        </a:rPr>
                        <a:t>Neurofibrillary tangles</a:t>
                      </a:r>
                      <a:r>
                        <a:rPr lang="en-US" sz="1400" b="1" i="0" dirty="0" smtClean="0">
                          <a:solidFill>
                            <a:srgbClr val="A64D79"/>
                          </a:solidFill>
                        </a:rPr>
                        <a:t> – HPF </a:t>
                      </a:r>
                      <a:r>
                        <a:rPr lang="en-US" sz="1200" b="1" i="0" dirty="0" smtClean="0">
                          <a:solidFill>
                            <a:schemeClr val="bg1">
                              <a:lumMod val="65000"/>
                            </a:schemeClr>
                          </a:solidFill>
                        </a:rPr>
                        <a:t>(high-</a:t>
                      </a:r>
                      <a:r>
                        <a:rPr lang="en-US" sz="1200" b="1" i="0" baseline="0" dirty="0" smtClean="0">
                          <a:solidFill>
                            <a:schemeClr val="bg1">
                              <a:lumMod val="65000"/>
                            </a:schemeClr>
                          </a:solidFill>
                        </a:rPr>
                        <a:t> power-field)</a:t>
                      </a:r>
                      <a:endParaRPr lang="en-US" sz="1200" b="1" i="0" dirty="0" smtClean="0">
                        <a:solidFill>
                          <a:schemeClr val="bg1">
                            <a:lumMod val="65000"/>
                          </a:schemeClr>
                        </a:solidFill>
                      </a:endParaRPr>
                    </a:p>
                  </a:txBody>
                  <a:tcPr marL="91425" marR="91425" marT="91425" marB="91425">
                    <a:lnL w="9525" cap="flat" cmpd="sng" algn="ctr">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r h="3096344">
                <a:tc>
                  <a:txBody>
                    <a:bodyPr/>
                    <a:lstStyle/>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sz="1600" b="0" i="0" dirty="0">
                        <a:latin typeface="Calibri" panose="020F0502020204030204" pitchFamily="34" charset="0"/>
                        <a:cs typeface="Calibri" panose="020F0502020204030204" pitchFamily="34" charset="0"/>
                      </a:endParaRPr>
                    </a:p>
                    <a:p>
                      <a:pPr lvl="0" rtl="0">
                        <a:spcBef>
                          <a:spcPts val="0"/>
                        </a:spcBef>
                        <a:buNone/>
                      </a:pPr>
                      <a:endParaRPr lang="en-US" sz="1600" b="0" i="0"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Calibri" panose="020F0502020204030204" pitchFamily="34" charset="0"/>
                          <a:cs typeface="Calibri" panose="020F0502020204030204" pitchFamily="34" charset="0"/>
                        </a:rPr>
                        <a:t>1.</a:t>
                      </a:r>
                      <a:r>
                        <a:rPr lang="en-US" sz="1600" b="0" i="0" dirty="0" smtClean="0">
                          <a:latin typeface="Calibri" panose="020F0502020204030204" pitchFamily="34" charset="0"/>
                          <a:ea typeface="LM Typewriter Proportional 10pt" charset="0"/>
                          <a:cs typeface="Calibri" panose="020F0502020204030204" pitchFamily="34" charset="0"/>
                          <a:sym typeface="LM Typewriter Proportional 10pt" charset="0"/>
                        </a:rPr>
                        <a:t> A </a:t>
                      </a:r>
                      <a:r>
                        <a:rPr lang="en-US" sz="1600" b="0" i="0" dirty="0" err="1" smtClean="0">
                          <a:latin typeface="Calibri" panose="020F0502020204030204" pitchFamily="34" charset="0"/>
                          <a:ea typeface="LM Typewriter Proportional 10pt" charset="0"/>
                          <a:cs typeface="Calibri" panose="020F0502020204030204" pitchFamily="34" charset="0"/>
                          <a:sym typeface="LM Typewriter Proportional 10pt" charset="0"/>
                        </a:rPr>
                        <a:t>neuritic</a:t>
                      </a:r>
                      <a:r>
                        <a:rPr lang="en-US" sz="1600" b="0" i="0" dirty="0" smtClean="0">
                          <a:latin typeface="Calibri" panose="020F0502020204030204" pitchFamily="34" charset="0"/>
                          <a:ea typeface="LM Typewriter Proportional 10pt" charset="0"/>
                          <a:cs typeface="Calibri" panose="020F0502020204030204" pitchFamily="34" charset="0"/>
                          <a:sym typeface="LM Typewriter Proportional 10pt" charset="0"/>
                        </a:rPr>
                        <a:t> (senile)  plaque with a rim of dystrophic neurites surrounding an amyloid core.</a:t>
                      </a:r>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a:txBody>
                    <a:bodyPr/>
                    <a:lstStyle/>
                    <a:p>
                      <a:pPr lvl="0" rtl="0">
                        <a:spcBef>
                          <a:spcPts val="0"/>
                        </a:spcBef>
                        <a:buNone/>
                      </a:pPr>
                      <a:endParaRPr lang="en-US" dirty="0" smtClean="0"/>
                    </a:p>
                    <a:p>
                      <a:pPr lvl="0" rtl="0">
                        <a:spcBef>
                          <a:spcPts val="0"/>
                        </a:spcBef>
                        <a:buNone/>
                      </a:pPr>
                      <a:endParaRPr lang="en-US" dirty="0" smtClean="0"/>
                    </a:p>
                    <a:p>
                      <a:pPr lvl="0" rtl="0">
                        <a:spcBef>
                          <a:spcPts val="0"/>
                        </a:spcBef>
                        <a:buNone/>
                      </a:pPr>
                      <a:endParaRPr lang="en-US" dirty="0" smtClean="0"/>
                    </a:p>
                    <a:p>
                      <a:pPr lvl="0" rtl="0">
                        <a:spcBef>
                          <a:spcPts val="0"/>
                        </a:spcBef>
                        <a:buNone/>
                      </a:pPr>
                      <a:endParaRPr lang="en-US" dirty="0" smtClean="0"/>
                    </a:p>
                    <a:p>
                      <a:pPr lvl="0" rtl="0">
                        <a:spcBef>
                          <a:spcPts val="0"/>
                        </a:spcBef>
                        <a:buNone/>
                      </a:pPr>
                      <a:endParaRPr lang="en-US" dirty="0" smtClean="0"/>
                    </a:p>
                    <a:p>
                      <a:pPr lvl="0" rtl="0">
                        <a:spcBef>
                          <a:spcPts val="0"/>
                        </a:spcBef>
                        <a:buNone/>
                      </a:pPr>
                      <a:endParaRPr lang="en-US" dirty="0" smtClean="0"/>
                    </a:p>
                    <a:p>
                      <a:pPr lvl="0" rtl="0">
                        <a:spcBef>
                          <a:spcPts val="0"/>
                        </a:spcBef>
                        <a:buNone/>
                      </a:pPr>
                      <a:endParaRPr lang="en-US" dirty="0" smtClean="0"/>
                    </a:p>
                    <a:p>
                      <a:pPr lvl="0" rtl="0">
                        <a:spcBef>
                          <a:spcPts val="0"/>
                        </a:spcBef>
                        <a:buNone/>
                      </a:pPr>
                      <a:endParaRPr lang="en-US" dirty="0" smtClean="0"/>
                    </a:p>
                    <a:p>
                      <a:pPr lvl="0" rtl="0">
                        <a:spcBef>
                          <a:spcPts val="0"/>
                        </a:spcBef>
                        <a:buNone/>
                      </a:pPr>
                      <a:endParaRPr lang="en-US" dirty="0" smtClean="0"/>
                    </a:p>
                    <a:p>
                      <a:pPr lvl="0" rtl="0">
                        <a:spcBef>
                          <a:spcPts val="0"/>
                        </a:spcBef>
                        <a:buNone/>
                      </a:pPr>
                      <a:endParaRPr lang="en-US"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cs typeface="Calibri" panose="020F0502020204030204" pitchFamily="34" charset="0"/>
                        </a:rPr>
                        <a:t>1.</a:t>
                      </a:r>
                      <a:r>
                        <a:rPr lang="en-US" sz="1600" b="1" i="1" dirty="0" smtClean="0">
                          <a:latin typeface="Calibri" panose="020F0502020204030204" pitchFamily="34" charset="0"/>
                          <a:ea typeface="LM Typewriter Proportional 10pt" charset="0"/>
                          <a:cs typeface="Calibri" panose="020F0502020204030204" pitchFamily="34" charset="0"/>
                          <a:sym typeface="LM Typewriter Proportional 10pt" charset="0"/>
                        </a:rPr>
                        <a:t> </a:t>
                      </a:r>
                      <a:r>
                        <a:rPr lang="en-US" sz="1600" b="0" i="0" dirty="0" smtClean="0">
                          <a:latin typeface="Calibri" panose="020F0502020204030204" pitchFamily="34" charset="0"/>
                          <a:ea typeface="LM Typewriter Proportional 10pt" charset="0"/>
                          <a:cs typeface="Calibri" panose="020F0502020204030204" pitchFamily="34" charset="0"/>
                          <a:sym typeface="LM Typewriter Proportional 10pt" charset="0"/>
                        </a:rPr>
                        <a:t>Neurofibrillary tangles (arrows)  within the neurons made up of: </a:t>
                      </a:r>
                      <a:r>
                        <a:rPr lang="en-US" sz="1600" b="0" i="0" dirty="0" smtClean="0">
                          <a:latin typeface="Calibri" panose="020F0502020204030204" pitchFamily="34" charset="0"/>
                          <a:cs typeface="Calibri" panose="020F0502020204030204" pitchFamily="34" charset="0"/>
                        </a:rPr>
                        <a:t>cytoskeletal intermediate filaments.</a:t>
                      </a:r>
                      <a:endParaRPr lang="en-US" sz="1600" b="0" i="0" dirty="0" smtClean="0">
                        <a:latin typeface="Calibri" panose="020F0502020204030204" pitchFamily="34" charset="0"/>
                        <a:ea typeface="LM Typewriter Proportional 10pt" charset="0"/>
                        <a:cs typeface="Calibri" panose="020F0502020204030204" pitchFamily="34" charset="0"/>
                        <a:sym typeface="LM Typewriter Proportional 10pt" charset="0"/>
                      </a:endParaRPr>
                    </a:p>
                    <a:p>
                      <a:pPr lvl="0" rtl="0">
                        <a:spcBef>
                          <a:spcPts val="0"/>
                        </a:spcBef>
                        <a:buNone/>
                      </a:pPr>
                      <a:endParaRPr b="0" i="0" dirty="0"/>
                    </a:p>
                  </a:txBody>
                  <a:tcPr marL="91425" marR="91425" marT="91425" marB="91425">
                    <a:lnL w="9525" cap="flat" cmpd="sng" algn="ctr">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bl>
          </a:graphicData>
        </a:graphic>
      </p:graphicFrame>
      <p:pic>
        <p:nvPicPr>
          <p:cNvPr id="17" name="Picture 1"/>
          <p:cNvPicPr>
            <a:picLocks noChangeAspect="1" noChangeArrowheads="1"/>
          </p:cNvPicPr>
          <p:nvPr/>
        </p:nvPicPr>
        <p:blipFill>
          <a:blip r:embed="rId9" cstate="print"/>
          <a:srcRect/>
          <a:stretch>
            <a:fillRect/>
          </a:stretch>
        </p:blipFill>
        <p:spPr bwMode="auto">
          <a:xfrm>
            <a:off x="424984" y="9640224"/>
            <a:ext cx="3367504" cy="2082470"/>
          </a:xfrm>
          <a:prstGeom prst="rect">
            <a:avLst/>
          </a:prstGeom>
          <a:noFill/>
          <a:ln w="12700">
            <a:solidFill>
              <a:schemeClr val="tx1"/>
            </a:solidFill>
            <a:miter lim="800000"/>
            <a:headEnd/>
            <a:tailEnd/>
          </a:ln>
        </p:spPr>
      </p:pic>
      <p:pic>
        <p:nvPicPr>
          <p:cNvPr id="18" name="Picture 3" descr="http://library.med.utah.edu/WebPath/jpeg5/CNS094.jpg"/>
          <p:cNvPicPr>
            <a:picLocks noChangeAspect="1" noChangeArrowheads="1"/>
          </p:cNvPicPr>
          <p:nvPr/>
        </p:nvPicPr>
        <p:blipFill>
          <a:blip r:embed="rId10" cstate="print"/>
          <a:srcRect/>
          <a:stretch>
            <a:fillRect/>
          </a:stretch>
        </p:blipFill>
        <p:spPr bwMode="auto">
          <a:xfrm>
            <a:off x="4173774" y="9640224"/>
            <a:ext cx="2492670" cy="2082470"/>
          </a:xfrm>
          <a:prstGeom prst="rect">
            <a:avLst/>
          </a:prstGeom>
          <a:noFill/>
          <a:ln w="12700">
            <a:solidFill>
              <a:schemeClr val="tx1"/>
            </a:solidFill>
          </a:ln>
        </p:spPr>
      </p:pic>
      <p:pic>
        <p:nvPicPr>
          <p:cNvPr id="19" name="Picture 1"/>
          <p:cNvPicPr>
            <a:picLocks noChangeAspect="1" noChangeArrowheads="1"/>
          </p:cNvPicPr>
          <p:nvPr/>
        </p:nvPicPr>
        <p:blipFill>
          <a:blip r:embed="rId11" cstate="print"/>
          <a:srcRect/>
          <a:stretch>
            <a:fillRect/>
          </a:stretch>
        </p:blipFill>
        <p:spPr bwMode="auto">
          <a:xfrm>
            <a:off x="6776072" y="9656288"/>
            <a:ext cx="2407676" cy="2066406"/>
          </a:xfrm>
          <a:prstGeom prst="rect">
            <a:avLst/>
          </a:prstGeom>
          <a:noFill/>
          <a:ln w="12700">
            <a:solidFill>
              <a:schemeClr val="tx1"/>
            </a:solidFill>
            <a:miter lim="800000"/>
            <a:headEnd/>
            <a:tailEnd/>
          </a:ln>
        </p:spPr>
      </p:pic>
      <p:sp>
        <p:nvSpPr>
          <p:cNvPr id="15" name="TextBox 14"/>
          <p:cNvSpPr txBox="1"/>
          <p:nvPr/>
        </p:nvSpPr>
        <p:spPr>
          <a:xfrm>
            <a:off x="424984" y="7869155"/>
            <a:ext cx="4148788" cy="1169551"/>
          </a:xfrm>
          <a:prstGeom prst="rect">
            <a:avLst/>
          </a:prstGeom>
          <a:noFill/>
        </p:spPr>
        <p:txBody>
          <a:bodyPr wrap="square" rtlCol="1">
            <a:spAutoFit/>
          </a:bodyPr>
          <a:lstStyle/>
          <a:p>
            <a:pPr lvl="0"/>
            <a:r>
              <a:rPr lang="en-GB" dirty="0">
                <a:latin typeface="Calibri" panose="020F0502020204030204" pitchFamily="34" charset="0"/>
                <a:cs typeface="Calibri" panose="020F0502020204030204" pitchFamily="34" charset="0"/>
              </a:rPr>
              <a:t>1. Many plaques of varying size. </a:t>
            </a:r>
          </a:p>
          <a:p>
            <a:pPr lvl="0"/>
            <a:r>
              <a:rPr lang="en-GB" dirty="0">
                <a:latin typeface="Calibri" panose="020F0502020204030204" pitchFamily="34" charset="0"/>
                <a:cs typeface="Calibri" panose="020F0502020204030204" pitchFamily="34" charset="0"/>
              </a:rPr>
              <a:t>2. "</a:t>
            </a:r>
            <a:r>
              <a:rPr lang="en-GB" dirty="0">
                <a:solidFill>
                  <a:srgbClr val="FF0000"/>
                </a:solidFill>
                <a:latin typeface="Calibri" panose="020F0502020204030204" pitchFamily="34" charset="0"/>
                <a:cs typeface="Calibri" panose="020F0502020204030204" pitchFamily="34" charset="0"/>
              </a:rPr>
              <a:t>senile plaques</a:t>
            </a:r>
            <a:r>
              <a:rPr lang="en-GB" dirty="0">
                <a:latin typeface="Calibri" panose="020F0502020204030204" pitchFamily="34" charset="0"/>
                <a:cs typeface="Calibri" panose="020F0502020204030204" pitchFamily="34" charset="0"/>
              </a:rPr>
              <a:t>"</a:t>
            </a:r>
            <a:r>
              <a:rPr lang="en-GB" dirty="0">
                <a:solidFill>
                  <a:srgbClr val="FF0000"/>
                </a:solidFill>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which are collections of degenerative presynaptic endings along with astrocytes and microglia</a:t>
            </a:r>
          </a:p>
          <a:p>
            <a:endParaRPr lang="ar-SA"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p:nvPr/>
        </p:nvSpPr>
        <p:spPr>
          <a:xfrm>
            <a:off x="5149025" y="2246724"/>
            <a:ext cx="3741629" cy="899100"/>
          </a:xfrm>
          <a:prstGeom prst="rect">
            <a:avLst/>
          </a:prstGeom>
          <a:noFill/>
          <a:ln>
            <a:noFill/>
          </a:ln>
        </p:spPr>
        <p:txBody>
          <a:bodyPr wrap="square" lIns="91425" tIns="91425" rIns="91425" bIns="91425" anchor="t" anchorCtr="0">
            <a:noAutofit/>
          </a:bodyPr>
          <a:lstStyle/>
          <a:p>
            <a:pPr lvl="0">
              <a:spcBef>
                <a:spcPts val="0"/>
              </a:spcBef>
              <a:buNone/>
            </a:pPr>
            <a:r>
              <a:rPr lang="en-GB" sz="1800" b="1" dirty="0">
                <a:solidFill>
                  <a:srgbClr val="A64D79"/>
                </a:solidFill>
                <a:latin typeface="Georgia"/>
                <a:ea typeface="Georgia"/>
                <a:cs typeface="Georgia"/>
                <a:sym typeface="Georgia"/>
              </a:rPr>
              <a:t>Team leaders</a:t>
            </a:r>
            <a:r>
              <a:rPr lang="en-GB" sz="1800" b="1" dirty="0" smtClean="0">
                <a:solidFill>
                  <a:srgbClr val="A64D79"/>
                </a:solidFill>
              </a:rPr>
              <a:t>:</a:t>
            </a:r>
            <a:r>
              <a:rPr lang="en-GB" sz="1800" dirty="0" smtClean="0">
                <a:solidFill>
                  <a:srgbClr val="A64D79"/>
                </a:solidFill>
              </a:rPr>
              <a:t> </a:t>
            </a:r>
            <a:endParaRPr lang="en-GB" sz="1800" dirty="0">
              <a:solidFill>
                <a:srgbClr val="A64D79"/>
              </a:solidFill>
            </a:endParaRPr>
          </a:p>
          <a:p>
            <a:pPr lvl="0">
              <a:spcBef>
                <a:spcPts val="0"/>
              </a:spcBef>
              <a:buNone/>
            </a:pPr>
            <a:r>
              <a:rPr lang="en-GB" sz="1600" dirty="0" err="1">
                <a:solidFill>
                  <a:schemeClr val="tx1">
                    <a:lumMod val="50000"/>
                  </a:schemeClr>
                </a:solidFill>
                <a:latin typeface="Calibri" panose="020F0502020204030204" pitchFamily="34" charset="0"/>
                <a:ea typeface="Georgia"/>
                <a:cs typeface="Calibri" panose="020F0502020204030204" pitchFamily="34" charset="0"/>
                <a:sym typeface="Georgia"/>
              </a:rPr>
              <a:t>Ashwaq</a:t>
            </a:r>
            <a:r>
              <a:rPr lang="en-GB" sz="1600" dirty="0">
                <a:solidFill>
                  <a:schemeClr val="tx1">
                    <a:lumMod val="50000"/>
                  </a:schemeClr>
                </a:solidFill>
                <a:latin typeface="Calibri" panose="020F0502020204030204" pitchFamily="34" charset="0"/>
                <a:ea typeface="Georgia"/>
                <a:cs typeface="Calibri" panose="020F0502020204030204" pitchFamily="34" charset="0"/>
                <a:sym typeface="Georgia"/>
              </a:rPr>
              <a:t> </a:t>
            </a:r>
            <a:r>
              <a:rPr lang="en-GB" sz="1600" dirty="0" err="1">
                <a:solidFill>
                  <a:schemeClr val="tx1">
                    <a:lumMod val="50000"/>
                  </a:schemeClr>
                </a:solidFill>
                <a:latin typeface="Calibri" panose="020F0502020204030204" pitchFamily="34" charset="0"/>
                <a:ea typeface="Georgia"/>
                <a:cs typeface="Calibri" panose="020F0502020204030204" pitchFamily="34" charset="0"/>
                <a:sym typeface="Georgia"/>
              </a:rPr>
              <a:t>Almajed</a:t>
            </a:r>
            <a:r>
              <a:rPr lang="en-GB" sz="1600" dirty="0">
                <a:solidFill>
                  <a:schemeClr val="tx1">
                    <a:lumMod val="50000"/>
                  </a:schemeClr>
                </a:solidFill>
                <a:latin typeface="Calibri" panose="020F0502020204030204" pitchFamily="34" charset="0"/>
                <a:ea typeface="Georgia"/>
                <a:cs typeface="Calibri" panose="020F0502020204030204" pitchFamily="34" charset="0"/>
                <a:sym typeface="Georgia"/>
              </a:rPr>
              <a:t> &amp; </a:t>
            </a:r>
            <a:r>
              <a:rPr lang="en-GB" sz="1600" dirty="0" err="1">
                <a:solidFill>
                  <a:schemeClr val="tx1">
                    <a:lumMod val="50000"/>
                  </a:schemeClr>
                </a:solidFill>
                <a:latin typeface="Calibri" panose="020F0502020204030204" pitchFamily="34" charset="0"/>
                <a:ea typeface="Georgia"/>
                <a:cs typeface="Calibri" panose="020F0502020204030204" pitchFamily="34" charset="0"/>
                <a:sym typeface="Georgia"/>
              </a:rPr>
              <a:t>Trad</a:t>
            </a:r>
            <a:r>
              <a:rPr lang="en-GB" sz="1600" dirty="0">
                <a:solidFill>
                  <a:schemeClr val="tx1">
                    <a:lumMod val="50000"/>
                  </a:schemeClr>
                </a:solidFill>
                <a:latin typeface="Calibri" panose="020F0502020204030204" pitchFamily="34" charset="0"/>
                <a:ea typeface="Georgia"/>
                <a:cs typeface="Calibri" panose="020F0502020204030204" pitchFamily="34" charset="0"/>
                <a:sym typeface="Georgia"/>
              </a:rPr>
              <a:t> </a:t>
            </a:r>
            <a:r>
              <a:rPr lang="en-GB" sz="1600" dirty="0" err="1">
                <a:solidFill>
                  <a:schemeClr val="tx1">
                    <a:lumMod val="50000"/>
                  </a:schemeClr>
                </a:solidFill>
                <a:latin typeface="Calibri" panose="020F0502020204030204" pitchFamily="34" charset="0"/>
                <a:ea typeface="Georgia"/>
                <a:cs typeface="Calibri" panose="020F0502020204030204" pitchFamily="34" charset="0"/>
                <a:sym typeface="Georgia"/>
              </a:rPr>
              <a:t>Alwakeel</a:t>
            </a:r>
            <a:r>
              <a:rPr lang="en-GB" sz="1600" dirty="0">
                <a:solidFill>
                  <a:schemeClr val="tx1">
                    <a:lumMod val="50000"/>
                  </a:schemeClr>
                </a:solidFill>
                <a:latin typeface="Calibri" panose="020F0502020204030204" pitchFamily="34" charset="0"/>
                <a:cs typeface="Calibri" panose="020F0502020204030204" pitchFamily="34" charset="0"/>
              </a:rPr>
              <a:t> </a:t>
            </a:r>
          </a:p>
        </p:txBody>
      </p:sp>
      <p:sp>
        <p:nvSpPr>
          <p:cNvPr id="229" name="Shape 229"/>
          <p:cNvSpPr txBox="1"/>
          <p:nvPr/>
        </p:nvSpPr>
        <p:spPr>
          <a:xfrm>
            <a:off x="1110350" y="1144216"/>
            <a:ext cx="7707000" cy="648072"/>
          </a:xfrm>
          <a:prstGeom prst="rect">
            <a:avLst/>
          </a:prstGeom>
          <a:noFill/>
          <a:ln>
            <a:noFill/>
          </a:ln>
        </p:spPr>
        <p:txBody>
          <a:bodyPr wrap="square" lIns="91425" tIns="91425" rIns="91425" bIns="91425" anchor="t" anchorCtr="0">
            <a:noAutofit/>
          </a:bodyPr>
          <a:lstStyle/>
          <a:p>
            <a:pPr lvl="0">
              <a:spcBef>
                <a:spcPts val="0"/>
              </a:spcBef>
              <a:buNone/>
            </a:pPr>
            <a:r>
              <a:rPr lang="en-GB" sz="2000" b="1" dirty="0">
                <a:solidFill>
                  <a:srgbClr val="A64D79"/>
                </a:solidFill>
                <a:latin typeface="Georgia"/>
                <a:ea typeface="Georgia"/>
                <a:cs typeface="Georgia"/>
                <a:sym typeface="Georgia"/>
              </a:rPr>
              <a:t>Thank you for checking our work &amp; GOOD LUCK !</a:t>
            </a:r>
          </a:p>
        </p:txBody>
      </p:sp>
      <p:sp>
        <p:nvSpPr>
          <p:cNvPr id="230" name="Shape 230"/>
          <p:cNvSpPr txBox="1"/>
          <p:nvPr/>
        </p:nvSpPr>
        <p:spPr>
          <a:xfrm>
            <a:off x="702125" y="2166238"/>
            <a:ext cx="3249300" cy="2722394"/>
          </a:xfrm>
          <a:prstGeom prst="rect">
            <a:avLst/>
          </a:prstGeom>
          <a:noFill/>
          <a:ln>
            <a:noFill/>
          </a:ln>
        </p:spPr>
        <p:txBody>
          <a:bodyPr wrap="square" lIns="91425" tIns="91425" rIns="91425" bIns="91425" anchor="t" anchorCtr="0">
            <a:noAutofit/>
          </a:bodyPr>
          <a:lstStyle/>
          <a:p>
            <a:pPr lvl="0">
              <a:spcBef>
                <a:spcPts val="0"/>
              </a:spcBef>
              <a:buNone/>
            </a:pPr>
            <a:r>
              <a:rPr lang="en-GB" sz="2000" b="1" dirty="0">
                <a:solidFill>
                  <a:srgbClr val="A64D79"/>
                </a:solidFill>
                <a:latin typeface="Georgia"/>
                <a:ea typeface="Georgia"/>
                <a:cs typeface="Georgia"/>
                <a:sym typeface="Georgia"/>
              </a:rPr>
              <a:t>Done By: </a:t>
            </a:r>
            <a:endParaRPr dirty="0"/>
          </a:p>
          <a:p>
            <a:pPr marL="457200" lvl="0" indent="-228600" rtl="0">
              <a:spcBef>
                <a:spcPts val="0"/>
              </a:spcBef>
              <a:buClr>
                <a:schemeClr val="accent3"/>
              </a:buClr>
              <a:buChar char="●"/>
            </a:pPr>
            <a:r>
              <a:rPr lang="en-GB" sz="1600" dirty="0" err="1" smtClean="0">
                <a:solidFill>
                  <a:schemeClr val="tx1">
                    <a:lumMod val="50000"/>
                  </a:schemeClr>
                </a:solidFill>
                <a:latin typeface="Calibri" panose="020F0502020204030204" pitchFamily="34" charset="0"/>
                <a:cs typeface="Calibri" panose="020F0502020204030204" pitchFamily="34" charset="0"/>
              </a:rPr>
              <a:t>Heba</a:t>
            </a:r>
            <a:r>
              <a:rPr lang="en-GB" sz="1600" dirty="0" smtClean="0">
                <a:solidFill>
                  <a:schemeClr val="tx1">
                    <a:lumMod val="50000"/>
                  </a:schemeClr>
                </a:solidFill>
                <a:latin typeface="Calibri" panose="020F0502020204030204" pitchFamily="34" charset="0"/>
                <a:cs typeface="Calibri" panose="020F0502020204030204" pitchFamily="34" charset="0"/>
              </a:rPr>
              <a:t> </a:t>
            </a:r>
            <a:r>
              <a:rPr lang="en-GB" sz="1600" dirty="0" err="1" smtClean="0">
                <a:solidFill>
                  <a:schemeClr val="tx1">
                    <a:lumMod val="50000"/>
                  </a:schemeClr>
                </a:solidFill>
                <a:latin typeface="Calibri" panose="020F0502020204030204" pitchFamily="34" charset="0"/>
                <a:cs typeface="Calibri" panose="020F0502020204030204" pitchFamily="34" charset="0"/>
              </a:rPr>
              <a:t>Alnasser</a:t>
            </a:r>
            <a:r>
              <a:rPr lang="en-GB" sz="1600" dirty="0" smtClean="0">
                <a:solidFill>
                  <a:schemeClr val="tx1">
                    <a:lumMod val="50000"/>
                  </a:schemeClr>
                </a:solidFill>
                <a:latin typeface="Calibri" panose="020F0502020204030204" pitchFamily="34" charset="0"/>
                <a:cs typeface="Calibri" panose="020F0502020204030204" pitchFamily="34" charset="0"/>
              </a:rPr>
              <a:t> </a:t>
            </a:r>
            <a:endParaRPr lang="en-GB" sz="1600" dirty="0">
              <a:solidFill>
                <a:schemeClr val="tx1">
                  <a:lumMod val="50000"/>
                </a:schemeClr>
              </a:solidFill>
              <a:latin typeface="Calibri" panose="020F0502020204030204" pitchFamily="34" charset="0"/>
              <a:cs typeface="Calibri" panose="020F0502020204030204" pitchFamily="34" charset="0"/>
            </a:endParaRPr>
          </a:p>
          <a:p>
            <a:pPr marL="457200" lvl="0" indent="-228600" rtl="0">
              <a:spcBef>
                <a:spcPts val="0"/>
              </a:spcBef>
              <a:buClr>
                <a:schemeClr val="accent3"/>
              </a:buClr>
              <a:buChar char="●"/>
            </a:pPr>
            <a:r>
              <a:rPr lang="en-GB" sz="1600" dirty="0">
                <a:solidFill>
                  <a:schemeClr val="tx1">
                    <a:lumMod val="50000"/>
                  </a:schemeClr>
                </a:solidFill>
              </a:rPr>
              <a:t> </a:t>
            </a:r>
            <a:r>
              <a:rPr lang="en-GB" sz="1600" dirty="0" err="1" smtClean="0">
                <a:solidFill>
                  <a:schemeClr val="tx1">
                    <a:lumMod val="50000"/>
                  </a:schemeClr>
                </a:solidFill>
                <a:latin typeface="Calibri" panose="020F0502020204030204" pitchFamily="34" charset="0"/>
                <a:cs typeface="Calibri" panose="020F0502020204030204" pitchFamily="34" charset="0"/>
              </a:rPr>
              <a:t>Aseel</a:t>
            </a:r>
            <a:r>
              <a:rPr lang="en-GB" sz="1600" dirty="0" smtClean="0">
                <a:solidFill>
                  <a:schemeClr val="tx1">
                    <a:lumMod val="50000"/>
                  </a:schemeClr>
                </a:solidFill>
                <a:latin typeface="Calibri" panose="020F0502020204030204" pitchFamily="34" charset="0"/>
                <a:cs typeface="Calibri" panose="020F0502020204030204" pitchFamily="34" charset="0"/>
              </a:rPr>
              <a:t> </a:t>
            </a:r>
            <a:r>
              <a:rPr lang="en-GB" sz="1600" dirty="0" err="1" smtClean="0">
                <a:solidFill>
                  <a:schemeClr val="tx1">
                    <a:lumMod val="50000"/>
                  </a:schemeClr>
                </a:solidFill>
                <a:latin typeface="Calibri" panose="020F0502020204030204" pitchFamily="34" charset="0"/>
                <a:cs typeface="Calibri" panose="020F0502020204030204" pitchFamily="34" charset="0"/>
              </a:rPr>
              <a:t>Badukhon</a:t>
            </a:r>
            <a:endParaRPr lang="en-GB" sz="1600" dirty="0">
              <a:solidFill>
                <a:schemeClr val="tx1">
                  <a:lumMod val="50000"/>
                </a:schemeClr>
              </a:solidFill>
              <a:latin typeface="Calibri" panose="020F0502020204030204" pitchFamily="34" charset="0"/>
              <a:cs typeface="Calibri" panose="020F0502020204030204" pitchFamily="34" charset="0"/>
            </a:endParaRPr>
          </a:p>
          <a:p>
            <a:pPr marL="457200" lvl="0" indent="-228600" rtl="0">
              <a:spcBef>
                <a:spcPts val="0"/>
              </a:spcBef>
              <a:buClr>
                <a:schemeClr val="accent3"/>
              </a:buClr>
              <a:buChar char="●"/>
            </a:pPr>
            <a:r>
              <a:rPr lang="en-GB" sz="1600" dirty="0">
                <a:solidFill>
                  <a:schemeClr val="tx1">
                    <a:lumMod val="50000"/>
                  </a:schemeClr>
                </a:solidFill>
                <a:latin typeface="Calibri" panose="020F0502020204030204" pitchFamily="34" charset="0"/>
                <a:cs typeface="Calibri" panose="020F0502020204030204" pitchFamily="34" charset="0"/>
              </a:rPr>
              <a:t> </a:t>
            </a:r>
            <a:r>
              <a:rPr lang="en-GB" sz="1600" dirty="0" smtClean="0">
                <a:solidFill>
                  <a:schemeClr val="tx1">
                    <a:lumMod val="50000"/>
                  </a:schemeClr>
                </a:solidFill>
                <a:latin typeface="Calibri" panose="020F0502020204030204" pitchFamily="34" charset="0"/>
                <a:cs typeface="Calibri" panose="020F0502020204030204" pitchFamily="34" charset="0"/>
              </a:rPr>
              <a:t>Najd </a:t>
            </a:r>
            <a:r>
              <a:rPr lang="en-GB" sz="1600" dirty="0" err="1" smtClean="0">
                <a:solidFill>
                  <a:schemeClr val="tx1">
                    <a:lumMod val="50000"/>
                  </a:schemeClr>
                </a:solidFill>
                <a:latin typeface="Calibri" panose="020F0502020204030204" pitchFamily="34" charset="0"/>
                <a:cs typeface="Calibri" panose="020F0502020204030204" pitchFamily="34" charset="0"/>
              </a:rPr>
              <a:t>Altheeb</a:t>
            </a:r>
            <a:endParaRPr lang="en-GB" sz="1600" dirty="0">
              <a:solidFill>
                <a:schemeClr val="tx1">
                  <a:lumMod val="50000"/>
                </a:schemeClr>
              </a:solidFill>
              <a:latin typeface="Calibri" panose="020F0502020204030204" pitchFamily="34" charset="0"/>
              <a:cs typeface="Calibri" panose="020F0502020204030204" pitchFamily="34" charset="0"/>
            </a:endParaRPr>
          </a:p>
          <a:p>
            <a:pPr marL="457200" lvl="0" indent="-228600" rtl="0">
              <a:spcBef>
                <a:spcPts val="0"/>
              </a:spcBef>
              <a:buClr>
                <a:schemeClr val="accent3"/>
              </a:buClr>
              <a:buChar char="●"/>
            </a:pPr>
            <a:r>
              <a:rPr lang="en-GB" sz="1600" dirty="0">
                <a:solidFill>
                  <a:schemeClr val="tx1">
                    <a:lumMod val="50000"/>
                  </a:schemeClr>
                </a:solidFill>
                <a:latin typeface="Calibri" panose="020F0502020204030204" pitchFamily="34" charset="0"/>
                <a:cs typeface="Calibri" panose="020F0502020204030204" pitchFamily="34" charset="0"/>
              </a:rPr>
              <a:t> </a:t>
            </a:r>
            <a:r>
              <a:rPr lang="en-GB" sz="1600" dirty="0" err="1" smtClean="0">
                <a:solidFill>
                  <a:schemeClr val="tx1">
                    <a:lumMod val="50000"/>
                  </a:schemeClr>
                </a:solidFill>
                <a:latin typeface="Calibri" panose="020F0502020204030204" pitchFamily="34" charset="0"/>
                <a:cs typeface="Calibri" panose="020F0502020204030204" pitchFamily="34" charset="0"/>
              </a:rPr>
              <a:t>Ghada</a:t>
            </a:r>
            <a:r>
              <a:rPr lang="en-GB" sz="1600" dirty="0" smtClean="0">
                <a:solidFill>
                  <a:schemeClr val="tx1">
                    <a:lumMod val="50000"/>
                  </a:schemeClr>
                </a:solidFill>
                <a:latin typeface="Calibri" panose="020F0502020204030204" pitchFamily="34" charset="0"/>
                <a:cs typeface="Calibri" panose="020F0502020204030204" pitchFamily="34" charset="0"/>
              </a:rPr>
              <a:t> </a:t>
            </a:r>
            <a:r>
              <a:rPr lang="en-GB" sz="1600" dirty="0" err="1" smtClean="0">
                <a:solidFill>
                  <a:schemeClr val="tx1">
                    <a:lumMod val="50000"/>
                  </a:schemeClr>
                </a:solidFill>
                <a:latin typeface="Calibri" panose="020F0502020204030204" pitchFamily="34" charset="0"/>
                <a:cs typeface="Calibri" panose="020F0502020204030204" pitchFamily="34" charset="0"/>
              </a:rPr>
              <a:t>Alskait</a:t>
            </a:r>
            <a:endParaRPr lang="en-GB" sz="1600" dirty="0">
              <a:solidFill>
                <a:schemeClr val="tx1">
                  <a:lumMod val="50000"/>
                </a:schemeClr>
              </a:solidFill>
              <a:latin typeface="Calibri" panose="020F0502020204030204" pitchFamily="34" charset="0"/>
              <a:cs typeface="Calibri" panose="020F0502020204030204" pitchFamily="34" charset="0"/>
            </a:endParaRPr>
          </a:p>
          <a:p>
            <a:pPr marL="457200" lvl="0" indent="-228600" rtl="0">
              <a:spcBef>
                <a:spcPts val="0"/>
              </a:spcBef>
              <a:buClr>
                <a:schemeClr val="accent3"/>
              </a:buClr>
              <a:buChar char="●"/>
            </a:pPr>
            <a:r>
              <a:rPr lang="en-GB" sz="1600" dirty="0">
                <a:solidFill>
                  <a:schemeClr val="tx1">
                    <a:lumMod val="50000"/>
                  </a:schemeClr>
                </a:solidFill>
                <a:latin typeface="Calibri" panose="020F0502020204030204" pitchFamily="34" charset="0"/>
                <a:cs typeface="Calibri" panose="020F0502020204030204" pitchFamily="34" charset="0"/>
              </a:rPr>
              <a:t> </a:t>
            </a:r>
            <a:r>
              <a:rPr lang="en-GB" sz="1600" dirty="0" err="1" smtClean="0">
                <a:solidFill>
                  <a:schemeClr val="tx1">
                    <a:lumMod val="50000"/>
                  </a:schemeClr>
                </a:solidFill>
                <a:latin typeface="Calibri" panose="020F0502020204030204" pitchFamily="34" charset="0"/>
                <a:cs typeface="Calibri" panose="020F0502020204030204" pitchFamily="34" charset="0"/>
              </a:rPr>
              <a:t>Haneen</a:t>
            </a:r>
            <a:r>
              <a:rPr lang="en-GB" sz="1600" dirty="0" smtClean="0">
                <a:solidFill>
                  <a:schemeClr val="tx1">
                    <a:lumMod val="50000"/>
                  </a:schemeClr>
                </a:solidFill>
                <a:latin typeface="Calibri" panose="020F0502020204030204" pitchFamily="34" charset="0"/>
                <a:cs typeface="Calibri" panose="020F0502020204030204" pitchFamily="34" charset="0"/>
              </a:rPr>
              <a:t> </a:t>
            </a:r>
            <a:r>
              <a:rPr lang="en-GB" sz="1600" dirty="0" err="1" smtClean="0">
                <a:solidFill>
                  <a:schemeClr val="tx1">
                    <a:lumMod val="50000"/>
                  </a:schemeClr>
                </a:solidFill>
                <a:latin typeface="Calibri" panose="020F0502020204030204" pitchFamily="34" charset="0"/>
                <a:cs typeface="Calibri" panose="020F0502020204030204" pitchFamily="34" charset="0"/>
              </a:rPr>
              <a:t>Alsubki</a:t>
            </a:r>
            <a:endParaRPr lang="en-GB" sz="1600" dirty="0">
              <a:solidFill>
                <a:schemeClr val="tx1">
                  <a:lumMod val="50000"/>
                </a:schemeClr>
              </a:solidFill>
              <a:latin typeface="Calibri" panose="020F0502020204030204" pitchFamily="34" charset="0"/>
              <a:cs typeface="Calibri" panose="020F0502020204030204" pitchFamily="34" charset="0"/>
            </a:endParaRPr>
          </a:p>
          <a:p>
            <a:pPr marL="457200" lvl="0" indent="-228600" rtl="0">
              <a:spcBef>
                <a:spcPts val="0"/>
              </a:spcBef>
              <a:buClr>
                <a:schemeClr val="accent3"/>
              </a:buClr>
              <a:buChar char="●"/>
            </a:pPr>
            <a:r>
              <a:rPr lang="en-GB" sz="1600" dirty="0">
                <a:solidFill>
                  <a:schemeClr val="tx1">
                    <a:lumMod val="50000"/>
                  </a:schemeClr>
                </a:solidFill>
                <a:latin typeface="Calibri" panose="020F0502020204030204" pitchFamily="34" charset="0"/>
                <a:cs typeface="Calibri" panose="020F0502020204030204" pitchFamily="34" charset="0"/>
              </a:rPr>
              <a:t> </a:t>
            </a:r>
            <a:r>
              <a:rPr lang="en-GB" sz="1600" dirty="0" err="1" smtClean="0">
                <a:solidFill>
                  <a:schemeClr val="tx1">
                    <a:lumMod val="50000"/>
                  </a:schemeClr>
                </a:solidFill>
                <a:latin typeface="Calibri" panose="020F0502020204030204" pitchFamily="34" charset="0"/>
                <a:cs typeface="Calibri" panose="020F0502020204030204" pitchFamily="34" charset="0"/>
              </a:rPr>
              <a:t>Ameera</a:t>
            </a:r>
            <a:r>
              <a:rPr lang="en-GB" sz="1600" dirty="0" smtClean="0">
                <a:solidFill>
                  <a:schemeClr val="tx1">
                    <a:lumMod val="50000"/>
                  </a:schemeClr>
                </a:solidFill>
                <a:latin typeface="Calibri" panose="020F0502020204030204" pitchFamily="34" charset="0"/>
                <a:cs typeface="Calibri" panose="020F0502020204030204" pitchFamily="34" charset="0"/>
              </a:rPr>
              <a:t> </a:t>
            </a:r>
            <a:r>
              <a:rPr lang="en-GB" sz="1600" dirty="0" err="1" smtClean="0">
                <a:solidFill>
                  <a:schemeClr val="tx1">
                    <a:lumMod val="50000"/>
                  </a:schemeClr>
                </a:solidFill>
                <a:latin typeface="Calibri" panose="020F0502020204030204" pitchFamily="34" charset="0"/>
                <a:cs typeface="Calibri" panose="020F0502020204030204" pitchFamily="34" charset="0"/>
              </a:rPr>
              <a:t>Niazi</a:t>
            </a:r>
            <a:endParaRPr lang="en-GB" sz="1600" dirty="0">
              <a:solidFill>
                <a:schemeClr val="tx1">
                  <a:lumMod val="50000"/>
                </a:schemeClr>
              </a:solidFill>
              <a:latin typeface="Calibri" panose="020F0502020204030204" pitchFamily="34" charset="0"/>
              <a:cs typeface="Calibri" panose="020F0502020204030204" pitchFamily="34" charset="0"/>
            </a:endParaRPr>
          </a:p>
          <a:p>
            <a:pPr marL="457200" lvl="0" indent="-228600" rtl="0">
              <a:spcBef>
                <a:spcPts val="0"/>
              </a:spcBef>
              <a:buClr>
                <a:schemeClr val="accent3"/>
              </a:buClr>
              <a:buChar char="●"/>
            </a:pPr>
            <a:r>
              <a:rPr lang="en-GB" sz="1600" dirty="0">
                <a:solidFill>
                  <a:schemeClr val="tx1">
                    <a:lumMod val="50000"/>
                  </a:schemeClr>
                </a:solidFill>
                <a:latin typeface="Calibri" panose="020F0502020204030204" pitchFamily="34" charset="0"/>
                <a:cs typeface="Calibri" panose="020F0502020204030204" pitchFamily="34" charset="0"/>
              </a:rPr>
              <a:t> </a:t>
            </a:r>
            <a:r>
              <a:rPr lang="en-GB" sz="1600" dirty="0" err="1" smtClean="0">
                <a:solidFill>
                  <a:schemeClr val="tx1">
                    <a:lumMod val="50000"/>
                  </a:schemeClr>
                </a:solidFill>
                <a:latin typeface="Calibri" panose="020F0502020204030204" pitchFamily="34" charset="0"/>
                <a:cs typeface="Calibri" panose="020F0502020204030204" pitchFamily="34" charset="0"/>
              </a:rPr>
              <a:t>Shahad</a:t>
            </a:r>
            <a:r>
              <a:rPr lang="en-GB" sz="1600" dirty="0" smtClean="0">
                <a:solidFill>
                  <a:schemeClr val="tx1">
                    <a:lumMod val="50000"/>
                  </a:schemeClr>
                </a:solidFill>
                <a:latin typeface="Calibri" panose="020F0502020204030204" pitchFamily="34" charset="0"/>
                <a:cs typeface="Calibri" panose="020F0502020204030204" pitchFamily="34" charset="0"/>
              </a:rPr>
              <a:t> </a:t>
            </a:r>
            <a:r>
              <a:rPr lang="en-GB" sz="1600" dirty="0" err="1" smtClean="0">
                <a:solidFill>
                  <a:schemeClr val="tx1">
                    <a:lumMod val="50000"/>
                  </a:schemeClr>
                </a:solidFill>
                <a:latin typeface="Calibri" panose="020F0502020204030204" pitchFamily="34" charset="0"/>
                <a:cs typeface="Calibri" panose="020F0502020204030204" pitchFamily="34" charset="0"/>
              </a:rPr>
              <a:t>Alanzan</a:t>
            </a:r>
            <a:endParaRPr lang="en-GB" sz="1600" dirty="0">
              <a:solidFill>
                <a:schemeClr val="tx1">
                  <a:lumMod val="50000"/>
                </a:schemeClr>
              </a:solidFill>
              <a:latin typeface="Calibri" panose="020F0502020204030204" pitchFamily="34" charset="0"/>
              <a:cs typeface="Calibri" panose="020F0502020204030204" pitchFamily="34" charset="0"/>
            </a:endParaRPr>
          </a:p>
          <a:p>
            <a:pPr marL="457200" lvl="0" indent="-228600" rtl="0">
              <a:spcBef>
                <a:spcPts val="0"/>
              </a:spcBef>
              <a:buClr>
                <a:schemeClr val="accent3"/>
              </a:buClr>
              <a:buChar char="●"/>
            </a:pPr>
            <a:r>
              <a:rPr lang="en-GB" sz="1600" dirty="0">
                <a:solidFill>
                  <a:schemeClr val="tx1">
                    <a:lumMod val="50000"/>
                  </a:schemeClr>
                </a:solidFill>
                <a:latin typeface="Calibri" panose="020F0502020204030204" pitchFamily="34" charset="0"/>
                <a:cs typeface="Calibri" panose="020F0502020204030204" pitchFamily="34" charset="0"/>
              </a:rPr>
              <a:t> </a:t>
            </a:r>
            <a:r>
              <a:rPr lang="en-GB" sz="1600" dirty="0" smtClean="0">
                <a:solidFill>
                  <a:schemeClr val="tx1">
                    <a:lumMod val="50000"/>
                  </a:schemeClr>
                </a:solidFill>
                <a:latin typeface="Calibri" panose="020F0502020204030204" pitchFamily="34" charset="0"/>
                <a:cs typeface="Calibri" panose="020F0502020204030204" pitchFamily="34" charset="0"/>
              </a:rPr>
              <a:t>Nada </a:t>
            </a:r>
            <a:r>
              <a:rPr lang="en-GB" sz="1600" dirty="0" err="1" smtClean="0">
                <a:solidFill>
                  <a:schemeClr val="tx1">
                    <a:lumMod val="50000"/>
                  </a:schemeClr>
                </a:solidFill>
                <a:latin typeface="Calibri" panose="020F0502020204030204" pitchFamily="34" charset="0"/>
                <a:cs typeface="Calibri" panose="020F0502020204030204" pitchFamily="34" charset="0"/>
              </a:rPr>
              <a:t>Alsomali</a:t>
            </a:r>
            <a:endParaRPr lang="en-GB" sz="1600" dirty="0">
              <a:solidFill>
                <a:schemeClr val="tx1">
                  <a:lumMod val="50000"/>
                </a:schemeClr>
              </a:solidFill>
              <a:latin typeface="Calibri" panose="020F0502020204030204" pitchFamily="34" charset="0"/>
              <a:cs typeface="Calibri" panose="020F0502020204030204" pitchFamily="34" charset="0"/>
            </a:endParaRPr>
          </a:p>
          <a:p>
            <a:pPr marL="457200" lvl="0" indent="-228600" rtl="0">
              <a:spcBef>
                <a:spcPts val="0"/>
              </a:spcBef>
              <a:buClr>
                <a:schemeClr val="accent3"/>
              </a:buClr>
              <a:buChar char="●"/>
            </a:pPr>
            <a:r>
              <a:rPr lang="en-GB" sz="1600" dirty="0">
                <a:solidFill>
                  <a:schemeClr val="tx1">
                    <a:lumMod val="50000"/>
                  </a:schemeClr>
                </a:solidFill>
                <a:latin typeface="Calibri" panose="020F0502020204030204" pitchFamily="34" charset="0"/>
                <a:cs typeface="Calibri" panose="020F0502020204030204" pitchFamily="34" charset="0"/>
              </a:rPr>
              <a:t> </a:t>
            </a:r>
            <a:r>
              <a:rPr lang="en-GB" sz="1600" dirty="0" err="1" smtClean="0">
                <a:solidFill>
                  <a:schemeClr val="tx1">
                    <a:lumMod val="50000"/>
                  </a:schemeClr>
                </a:solidFill>
                <a:latin typeface="Calibri" panose="020F0502020204030204" pitchFamily="34" charset="0"/>
                <a:cs typeface="Calibri" panose="020F0502020204030204" pitchFamily="34" charset="0"/>
              </a:rPr>
              <a:t>Ashwaq</a:t>
            </a:r>
            <a:r>
              <a:rPr lang="en-GB" sz="1600" dirty="0" smtClean="0">
                <a:solidFill>
                  <a:schemeClr val="tx1">
                    <a:lumMod val="50000"/>
                  </a:schemeClr>
                </a:solidFill>
                <a:latin typeface="Calibri" panose="020F0502020204030204" pitchFamily="34" charset="0"/>
                <a:cs typeface="Calibri" panose="020F0502020204030204" pitchFamily="34" charset="0"/>
              </a:rPr>
              <a:t> </a:t>
            </a:r>
            <a:r>
              <a:rPr lang="en-GB" sz="1600" dirty="0" err="1" smtClean="0">
                <a:solidFill>
                  <a:schemeClr val="tx1">
                    <a:lumMod val="50000"/>
                  </a:schemeClr>
                </a:solidFill>
                <a:latin typeface="Calibri" panose="020F0502020204030204" pitchFamily="34" charset="0"/>
                <a:cs typeface="Calibri" panose="020F0502020204030204" pitchFamily="34" charset="0"/>
              </a:rPr>
              <a:t>Almajed</a:t>
            </a:r>
            <a:endParaRPr lang="en-GB" sz="1600" dirty="0">
              <a:solidFill>
                <a:schemeClr val="tx1">
                  <a:lumMod val="50000"/>
                </a:schemeClr>
              </a:solidFill>
              <a:latin typeface="Calibri" panose="020F0502020204030204" pitchFamily="34" charset="0"/>
              <a:cs typeface="Calibri" panose="020F0502020204030204" pitchFamily="34" charset="0"/>
            </a:endParaRPr>
          </a:p>
          <a:p>
            <a:pPr marL="457200" lvl="0" indent="-228600" rtl="0">
              <a:spcBef>
                <a:spcPts val="0"/>
              </a:spcBef>
              <a:buClr>
                <a:schemeClr val="accent3"/>
              </a:buClr>
              <a:buChar char="●"/>
            </a:pPr>
            <a:endParaRPr lang="en-GB" dirty="0">
              <a:solidFill>
                <a:schemeClr val="accent3"/>
              </a:solidFill>
            </a:endParaRPr>
          </a:p>
          <a:p>
            <a:pPr marL="457200" lvl="0" indent="-228600" rtl="0">
              <a:spcBef>
                <a:spcPts val="0"/>
              </a:spcBef>
              <a:buClr>
                <a:schemeClr val="accent3"/>
              </a:buClr>
              <a:buChar char="●"/>
            </a:pPr>
            <a:endParaRPr lang="en-GB" dirty="0">
              <a:solidFill>
                <a:schemeClr val="accent3"/>
              </a:solidFill>
            </a:endParaRPr>
          </a:p>
          <a:p>
            <a:pPr marL="457200" lvl="0" indent="-228600" rtl="0">
              <a:spcBef>
                <a:spcPts val="0"/>
              </a:spcBef>
              <a:buClr>
                <a:schemeClr val="accent3"/>
              </a:buClr>
              <a:buChar char="●"/>
            </a:pPr>
            <a:endParaRPr dirty="0">
              <a:solidFill>
                <a:schemeClr val="accent3"/>
              </a:solidFill>
            </a:endParaRPr>
          </a:p>
        </p:txBody>
      </p:sp>
      <p:pic>
        <p:nvPicPr>
          <p:cNvPr id="232" name="Shape 232" descr="تنزيل (21).jpg"/>
          <p:cNvPicPr preferRelativeResize="0"/>
          <p:nvPr/>
        </p:nvPicPr>
        <p:blipFill>
          <a:blip r:embed="rId3">
            <a:alphaModFix/>
          </a:blip>
          <a:stretch>
            <a:fillRect/>
          </a:stretch>
        </p:blipFill>
        <p:spPr>
          <a:xfrm>
            <a:off x="5149025" y="3681323"/>
            <a:ext cx="500775" cy="500775"/>
          </a:xfrm>
          <a:prstGeom prst="rect">
            <a:avLst/>
          </a:prstGeom>
          <a:noFill/>
          <a:ln>
            <a:noFill/>
          </a:ln>
        </p:spPr>
      </p:pic>
      <p:sp>
        <p:nvSpPr>
          <p:cNvPr id="233" name="Shape 233"/>
          <p:cNvSpPr txBox="1"/>
          <p:nvPr/>
        </p:nvSpPr>
        <p:spPr>
          <a:xfrm>
            <a:off x="5664202" y="3740039"/>
            <a:ext cx="3293875" cy="383341"/>
          </a:xfrm>
          <a:prstGeom prst="rect">
            <a:avLst/>
          </a:prstGeom>
          <a:noFill/>
          <a:ln>
            <a:noFill/>
          </a:ln>
        </p:spPr>
        <p:txBody>
          <a:bodyPr wrap="square" lIns="91425" tIns="91425" rIns="91425" bIns="91425" anchor="t" anchorCtr="0">
            <a:noAutofit/>
          </a:bodyPr>
          <a:lstStyle/>
          <a:p>
            <a:pPr lvl="0">
              <a:spcBef>
                <a:spcPts val="0"/>
              </a:spcBef>
              <a:buNone/>
            </a:pPr>
            <a:r>
              <a:rPr lang="en-GB" dirty="0" smtClean="0">
                <a:latin typeface="Calibri" panose="020F0502020204030204" pitchFamily="34" charset="0"/>
                <a:ea typeface="Cambria"/>
                <a:cs typeface="Calibri" panose="020F0502020204030204" pitchFamily="34" charset="0"/>
                <a:sym typeface="Cambria"/>
              </a:rPr>
              <a:t>Pathology.Practical436@gmail.com</a:t>
            </a:r>
            <a:endParaRPr dirty="0">
              <a:latin typeface="Calibri" panose="020F0502020204030204" pitchFamily="34" charset="0"/>
              <a:ea typeface="Cambria"/>
              <a:cs typeface="Calibri" panose="020F0502020204030204" pitchFamily="34" charset="0"/>
              <a:sym typeface="Cambria"/>
            </a:endParaRPr>
          </a:p>
          <a:p>
            <a:pPr lvl="0">
              <a:spcBef>
                <a:spcPts val="0"/>
              </a:spcBef>
              <a:buNone/>
            </a:pPr>
            <a:endParaRPr dirty="0">
              <a:latin typeface="Verdana"/>
              <a:ea typeface="Verdana"/>
              <a:cs typeface="Verdana"/>
              <a:sym typeface="Verdana"/>
            </a:endParaRPr>
          </a:p>
          <a:p>
            <a:pPr lvl="0">
              <a:spcBef>
                <a:spcPts val="0"/>
              </a:spcBef>
              <a:buNone/>
            </a:pPr>
            <a:endParaRPr dirty="0">
              <a:latin typeface="Cambria"/>
              <a:ea typeface="Cambria"/>
              <a:cs typeface="Cambria"/>
              <a:sym typeface="Cambria"/>
            </a:endParaRPr>
          </a:p>
          <a:p>
            <a:pPr lvl="0">
              <a:spcBef>
                <a:spcPts val="0"/>
              </a:spcBef>
              <a:buNone/>
            </a:pPr>
            <a:endParaRPr dirty="0">
              <a:latin typeface="Cambria"/>
              <a:ea typeface="Cambria"/>
              <a:cs typeface="Cambria"/>
              <a:sym typeface="Cambria"/>
            </a:endParaRPr>
          </a:p>
          <a:p>
            <a:pPr lvl="0">
              <a:spcBef>
                <a:spcPts val="0"/>
              </a:spcBef>
              <a:buNone/>
            </a:pPr>
            <a:endParaRPr dirty="0"/>
          </a:p>
          <a:p>
            <a:pPr lvl="0">
              <a:spcBef>
                <a:spcPts val="0"/>
              </a:spcBef>
              <a:buNone/>
            </a:pPr>
            <a:endParaRPr dirty="0">
              <a:latin typeface="Calibri"/>
              <a:ea typeface="Calibri"/>
              <a:cs typeface="Calibri"/>
              <a:sym typeface="Calibri"/>
            </a:endParaRPr>
          </a:p>
          <a:p>
            <a:pPr lvl="0">
              <a:spcBef>
                <a:spcPts val="0"/>
              </a:spcBef>
              <a:buNone/>
            </a:pPr>
            <a:endParaRPr dirty="0">
              <a:latin typeface="Cambria"/>
              <a:ea typeface="Cambria"/>
              <a:cs typeface="Cambria"/>
              <a:sym typeface="Cambria"/>
            </a:endParaRPr>
          </a:p>
          <a:p>
            <a:pPr lvl="0">
              <a:spcBef>
                <a:spcPts val="0"/>
              </a:spcBef>
              <a:buNone/>
            </a:pPr>
            <a:endParaRPr dirty="0">
              <a:latin typeface="Cambria"/>
              <a:ea typeface="Cambria"/>
              <a:cs typeface="Cambria"/>
              <a:sym typeface="Cambria"/>
            </a:endParaRPr>
          </a:p>
        </p:txBody>
      </p:sp>
      <p:sp>
        <p:nvSpPr>
          <p:cNvPr id="4" name="TextBox 3"/>
          <p:cNvSpPr txBox="1"/>
          <p:nvPr/>
        </p:nvSpPr>
        <p:spPr>
          <a:xfrm>
            <a:off x="5120954" y="3373546"/>
            <a:ext cx="3725402" cy="307777"/>
          </a:xfrm>
          <a:prstGeom prst="rect">
            <a:avLst/>
          </a:prstGeom>
          <a:noFill/>
        </p:spPr>
        <p:txBody>
          <a:bodyPr wrap="square" rtlCol="1">
            <a:spAutoFit/>
          </a:bodyPr>
          <a:lstStyle/>
          <a:p>
            <a:r>
              <a:rPr lang="en-GB" b="1" dirty="0" smtClean="0">
                <a:solidFill>
                  <a:srgbClr val="A64D79"/>
                </a:solidFill>
                <a:latin typeface="Calibri" panose="020F0502020204030204" pitchFamily="34" charset="0"/>
                <a:cs typeface="Calibri" panose="020F0502020204030204" pitchFamily="34" charset="0"/>
              </a:rPr>
              <a:t>Reference</a:t>
            </a:r>
            <a:r>
              <a:rPr lang="en-GB" dirty="0" smtClean="0">
                <a:solidFill>
                  <a:srgbClr val="A64D79"/>
                </a:solidFill>
                <a:latin typeface="Calibri" panose="020F0502020204030204" pitchFamily="34" charset="0"/>
                <a:cs typeface="Calibri" panose="020F0502020204030204" pitchFamily="34" charset="0"/>
              </a:rPr>
              <a:t> : </a:t>
            </a:r>
            <a:r>
              <a:rPr lang="en-GB" dirty="0" smtClean="0">
                <a:latin typeface="Calibri" panose="020F0502020204030204" pitchFamily="34" charset="0"/>
                <a:cs typeface="Calibri" panose="020F0502020204030204" pitchFamily="34" charset="0"/>
              </a:rPr>
              <a:t>Doctors’ slides + 435 team work </a:t>
            </a:r>
            <a:endParaRPr lang="ar-SA" dirty="0">
              <a:latin typeface="Calibri" panose="020F0502020204030204" pitchFamily="34" charset="0"/>
              <a:cs typeface="Calibri" panose="020F0502020204030204" pitchFamily="34" charset="0"/>
            </a:endParaRPr>
          </a:p>
        </p:txBody>
      </p:sp>
      <p:pic>
        <p:nvPicPr>
          <p:cNvPr id="3" name="Picture 2">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3427" y="4182099"/>
            <a:ext cx="500775" cy="536496"/>
          </a:xfrm>
          <a:prstGeom prst="rect">
            <a:avLst/>
          </a:prstGeom>
        </p:spPr>
      </p:pic>
      <p:sp>
        <p:nvSpPr>
          <p:cNvPr id="231" name="Shape 231"/>
          <p:cNvSpPr txBox="1"/>
          <p:nvPr/>
        </p:nvSpPr>
        <p:spPr>
          <a:xfrm>
            <a:off x="5619171" y="4171349"/>
            <a:ext cx="3234566" cy="525947"/>
          </a:xfrm>
          <a:prstGeom prst="rect">
            <a:avLst/>
          </a:prstGeom>
          <a:noFill/>
          <a:ln>
            <a:noFill/>
          </a:ln>
        </p:spPr>
        <p:txBody>
          <a:bodyPr wrap="square" lIns="91425" tIns="91425" rIns="91425" bIns="91425" anchor="t" anchorCtr="0">
            <a:noAutofit/>
          </a:bodyPr>
          <a:lstStyle/>
          <a:p>
            <a:pPr lvl="0">
              <a:spcBef>
                <a:spcPts val="0"/>
              </a:spcBef>
              <a:buNone/>
            </a:pPr>
            <a:r>
              <a:rPr lang="en-GB" dirty="0" smtClean="0">
                <a:latin typeface="Calibri" panose="020F0502020204030204" pitchFamily="34" charset="0"/>
                <a:cs typeface="Calibri" panose="020F0502020204030204" pitchFamily="34" charset="0"/>
                <a:hlinkClick r:id="rId4"/>
              </a:rPr>
              <a:t>Click here and tell us your feed back please. </a:t>
            </a:r>
            <a:r>
              <a:rPr lang="en-GB" dirty="0" smtClean="0">
                <a:latin typeface="Calibri" panose="020F0502020204030204" pitchFamily="34" charset="0"/>
                <a:cs typeface="Calibri" panose="020F0502020204030204" pitchFamily="34" charset="0"/>
                <a:sym typeface="Wingdings" panose="05000000000000000000" pitchFamily="2" charset="2"/>
                <a:hlinkClick r:id="rId4"/>
              </a:rPr>
              <a:t> </a:t>
            </a:r>
            <a:endParaRPr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p:nvPr/>
        </p:nvSpPr>
        <p:spPr>
          <a:xfrm>
            <a:off x="351050" y="136104"/>
            <a:ext cx="8986054" cy="520502"/>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25" tIns="91425" rIns="91425" bIns="91425" anchor="t" anchorCtr="0">
            <a:noAutofit/>
          </a:bodyPr>
          <a:lstStyle/>
          <a:p>
            <a:pPr lvl="0" algn="ctr" rtl="0">
              <a:spcBef>
                <a:spcPts val="0"/>
              </a:spcBef>
              <a:buNone/>
            </a:pPr>
            <a:r>
              <a:rPr lang="en-GB" sz="2000" b="1" dirty="0">
                <a:solidFill>
                  <a:schemeClr val="bg1"/>
                </a:solidFill>
                <a:latin typeface="Georgia"/>
                <a:ea typeface="Georgia"/>
                <a:cs typeface="Georgia"/>
                <a:sym typeface="Georgia"/>
              </a:rPr>
              <a:t># Case 1:</a:t>
            </a:r>
            <a:r>
              <a:rPr lang="en-GB" sz="1800" b="1" dirty="0">
                <a:solidFill>
                  <a:schemeClr val="bg1"/>
                </a:solidFill>
                <a:latin typeface="Georgia"/>
                <a:ea typeface="Georgia"/>
                <a:cs typeface="Georgia"/>
                <a:sym typeface="Georgia"/>
              </a:rPr>
              <a:t> Meningioma</a:t>
            </a:r>
          </a:p>
        </p:txBody>
      </p:sp>
      <p:sp>
        <p:nvSpPr>
          <p:cNvPr id="95" name="Shape 95"/>
          <p:cNvSpPr/>
          <p:nvPr/>
        </p:nvSpPr>
        <p:spPr>
          <a:xfrm>
            <a:off x="351050" y="784176"/>
            <a:ext cx="8986054" cy="1493310"/>
          </a:xfrm>
          <a:prstGeom prst="rect">
            <a:avLst/>
          </a:prstGeom>
          <a:noFill/>
          <a:ln w="9525" cap="flat" cmpd="sng">
            <a:solidFill>
              <a:schemeClr val="accent3"/>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r>
              <a:rPr lang="en-GB" sz="1600" dirty="0">
                <a:solidFill>
                  <a:schemeClr val="tx1">
                    <a:lumMod val="50000"/>
                  </a:schemeClr>
                </a:solidFill>
                <a:latin typeface="Calibri" panose="020F0502020204030204" pitchFamily="34" charset="0"/>
                <a:ea typeface="Georgia"/>
                <a:cs typeface="Calibri" panose="020F0502020204030204" pitchFamily="34" charset="0"/>
                <a:sym typeface="Cambria"/>
              </a:rPr>
              <a:t>A 43-year old female complained of headache and </a:t>
            </a:r>
            <a:r>
              <a:rPr lang="en-GB" sz="1600" b="1" u="sng" dirty="0">
                <a:solidFill>
                  <a:schemeClr val="tx1">
                    <a:lumMod val="50000"/>
                  </a:schemeClr>
                </a:solidFill>
                <a:latin typeface="Calibri" panose="020F0502020204030204" pitchFamily="34" charset="0"/>
                <a:ea typeface="Georgia"/>
                <a:cs typeface="Calibri" panose="020F0502020204030204" pitchFamily="34" charset="0"/>
                <a:sym typeface="Cambria"/>
              </a:rPr>
              <a:t>two attacks of </a:t>
            </a:r>
            <a:r>
              <a:rPr lang="en-GB" sz="1600" b="1" u="sng" dirty="0" smtClean="0">
                <a:solidFill>
                  <a:schemeClr val="tx1">
                    <a:lumMod val="50000"/>
                  </a:schemeClr>
                </a:solidFill>
                <a:latin typeface="Calibri" panose="020F0502020204030204" pitchFamily="34" charset="0"/>
                <a:ea typeface="Georgia"/>
                <a:cs typeface="Calibri" panose="020F0502020204030204" pitchFamily="34" charset="0"/>
                <a:sym typeface="Cambria"/>
              </a:rPr>
              <a:t>seizure </a:t>
            </a:r>
            <a:r>
              <a:rPr lang="en-GB" sz="1600" dirty="0">
                <a:solidFill>
                  <a:schemeClr val="tx1">
                    <a:lumMod val="50000"/>
                  </a:schemeClr>
                </a:solidFill>
                <a:latin typeface="Calibri" panose="020F0502020204030204" pitchFamily="34" charset="0"/>
                <a:ea typeface="Georgia"/>
                <a:cs typeface="Calibri" panose="020F0502020204030204" pitchFamily="34" charset="0"/>
                <a:sym typeface="Cambria"/>
              </a:rPr>
              <a:t>in the past 4 months. Brain MRI revealed a </a:t>
            </a:r>
            <a:r>
              <a:rPr lang="en-GB" sz="1600" b="1" u="sng" dirty="0">
                <a:solidFill>
                  <a:schemeClr val="tx1">
                    <a:lumMod val="50000"/>
                  </a:schemeClr>
                </a:solidFill>
                <a:latin typeface="Calibri" panose="020F0502020204030204" pitchFamily="34" charset="0"/>
                <a:ea typeface="Georgia"/>
                <a:cs typeface="Calibri" panose="020F0502020204030204" pitchFamily="34" charset="0"/>
                <a:sym typeface="Cambria"/>
              </a:rPr>
              <a:t>3 cm extra-axial mass</a:t>
            </a:r>
            <a:r>
              <a:rPr lang="en-GB" sz="1600" b="1" dirty="0">
                <a:solidFill>
                  <a:schemeClr val="tx1">
                    <a:lumMod val="50000"/>
                  </a:schemeClr>
                </a:solidFill>
                <a:latin typeface="Calibri" panose="020F0502020204030204" pitchFamily="34" charset="0"/>
                <a:ea typeface="Georgia"/>
                <a:cs typeface="Calibri" panose="020F0502020204030204" pitchFamily="34" charset="0"/>
                <a:sym typeface="Cambria"/>
              </a:rPr>
              <a:t> </a:t>
            </a:r>
            <a:r>
              <a:rPr lang="en-GB" sz="1600" dirty="0">
                <a:solidFill>
                  <a:schemeClr val="tx1">
                    <a:lumMod val="50000"/>
                  </a:schemeClr>
                </a:solidFill>
                <a:latin typeface="Calibri" panose="020F0502020204030204" pitchFamily="34" charset="0"/>
                <a:ea typeface="Georgia"/>
                <a:cs typeface="Calibri" panose="020F0502020204030204" pitchFamily="34" charset="0"/>
                <a:sym typeface="Cambria"/>
              </a:rPr>
              <a:t>in the parietal region. It was </a:t>
            </a:r>
            <a:r>
              <a:rPr lang="en-GB" sz="1600" dirty="0" err="1">
                <a:solidFill>
                  <a:schemeClr val="tx1">
                    <a:lumMod val="50000"/>
                  </a:schemeClr>
                </a:solidFill>
                <a:latin typeface="Calibri" panose="020F0502020204030204" pitchFamily="34" charset="0"/>
                <a:ea typeface="Georgia"/>
                <a:cs typeface="Calibri" panose="020F0502020204030204" pitchFamily="34" charset="0"/>
                <a:sym typeface="Cambria"/>
              </a:rPr>
              <a:t>dural</a:t>
            </a:r>
            <a:r>
              <a:rPr lang="en-GB" sz="1600" dirty="0">
                <a:solidFill>
                  <a:schemeClr val="tx1">
                    <a:lumMod val="50000"/>
                  </a:schemeClr>
                </a:solidFill>
                <a:latin typeface="Calibri" panose="020F0502020204030204" pitchFamily="34" charset="0"/>
                <a:ea typeface="Georgia"/>
                <a:cs typeface="Calibri" panose="020F0502020204030204" pitchFamily="34" charset="0"/>
                <a:sym typeface="Cambria"/>
              </a:rPr>
              <a:t>-based with mild </a:t>
            </a:r>
            <a:r>
              <a:rPr lang="en-GB" sz="1600" dirty="0" err="1">
                <a:solidFill>
                  <a:schemeClr val="tx1">
                    <a:lumMod val="50000"/>
                  </a:schemeClr>
                </a:solidFill>
                <a:latin typeface="Calibri" panose="020F0502020204030204" pitchFamily="34" charset="0"/>
                <a:ea typeface="Georgia"/>
                <a:cs typeface="Calibri" panose="020F0502020204030204" pitchFamily="34" charset="0"/>
                <a:sym typeface="Cambria"/>
              </a:rPr>
              <a:t>edema</a:t>
            </a:r>
            <a:r>
              <a:rPr lang="en-GB" sz="1600" dirty="0">
                <a:solidFill>
                  <a:schemeClr val="tx1">
                    <a:lumMod val="50000"/>
                  </a:schemeClr>
                </a:solidFill>
                <a:latin typeface="Calibri" panose="020F0502020204030204" pitchFamily="34" charset="0"/>
                <a:ea typeface="Georgia"/>
                <a:cs typeface="Calibri" panose="020F0502020204030204" pitchFamily="34" charset="0"/>
                <a:sym typeface="Cambria"/>
              </a:rPr>
              <a:t> in the surrounding brain tissue</a:t>
            </a:r>
            <a:r>
              <a:rPr lang="en-GB" sz="1600" dirty="0" smtClean="0">
                <a:solidFill>
                  <a:schemeClr val="tx1">
                    <a:lumMod val="50000"/>
                  </a:schemeClr>
                </a:solidFill>
                <a:latin typeface="Calibri" panose="020F0502020204030204" pitchFamily="34" charset="0"/>
                <a:ea typeface="Georgia"/>
                <a:cs typeface="Calibri" panose="020F0502020204030204" pitchFamily="34" charset="0"/>
                <a:sym typeface="Cambria"/>
              </a:rPr>
              <a:t>.</a:t>
            </a:r>
            <a:endParaRPr sz="1600" dirty="0">
              <a:latin typeface="Cambria"/>
              <a:ea typeface="Cambria"/>
              <a:cs typeface="Cambria"/>
              <a:sym typeface="Cambria"/>
            </a:endParaRPr>
          </a:p>
          <a:p>
            <a:pPr lvl="0">
              <a:spcBef>
                <a:spcPts val="0"/>
              </a:spcBef>
              <a:buNone/>
            </a:pPr>
            <a:r>
              <a:rPr lang="en-GB" sz="1600" dirty="0">
                <a:solidFill>
                  <a:schemeClr val="tx1">
                    <a:lumMod val="50000"/>
                  </a:schemeClr>
                </a:solidFill>
                <a:latin typeface="Calibri" panose="020F0502020204030204" pitchFamily="34" charset="0"/>
                <a:ea typeface="Georgia"/>
                <a:cs typeface="Calibri" panose="020F0502020204030204" pitchFamily="34" charset="0"/>
                <a:sym typeface="Cambria"/>
              </a:rPr>
              <a:t>What is your provisional diagnosis? </a:t>
            </a:r>
            <a:r>
              <a:rPr lang="en-GB" sz="1600" dirty="0" smtClean="0">
                <a:solidFill>
                  <a:srgbClr val="A64D79"/>
                </a:solidFill>
                <a:latin typeface="Cambria"/>
                <a:ea typeface="Cambria"/>
                <a:cs typeface="Cambria"/>
                <a:sym typeface="Cambria"/>
              </a:rPr>
              <a:t>Meningioma</a:t>
            </a:r>
            <a:r>
              <a:rPr lang="en-GB" sz="1600" dirty="0" smtClean="0">
                <a:solidFill>
                  <a:schemeClr val="tx1">
                    <a:lumMod val="50000"/>
                  </a:schemeClr>
                </a:solidFill>
                <a:latin typeface="Cambria"/>
                <a:ea typeface="Cambria"/>
                <a:cs typeface="Cambria"/>
                <a:sym typeface="Cambria"/>
              </a:rPr>
              <a:t>.</a:t>
            </a:r>
          </a:p>
          <a:p>
            <a:r>
              <a:rPr lang="en-GB" sz="1600" dirty="0" smtClean="0">
                <a:latin typeface="Calibri" panose="020F0502020204030204" pitchFamily="34" charset="0"/>
                <a:ea typeface="Cambria"/>
                <a:cs typeface="Calibri" panose="020F0502020204030204" pitchFamily="34" charset="0"/>
                <a:sym typeface="Cambria"/>
              </a:rPr>
              <a:t>Meningioma is </a:t>
            </a:r>
            <a:r>
              <a:rPr lang="en-GB" sz="1600" b="1" dirty="0" smtClean="0">
                <a:latin typeface="Calibri" panose="020F0502020204030204" pitchFamily="34" charset="0"/>
                <a:ea typeface="Cambria"/>
                <a:cs typeface="Calibri" panose="020F0502020204030204" pitchFamily="34" charset="0"/>
                <a:sym typeface="Cambria"/>
              </a:rPr>
              <a:t>benign </a:t>
            </a:r>
            <a:r>
              <a:rPr lang="en-GB" sz="1600" b="1" dirty="0" err="1" smtClean="0">
                <a:latin typeface="Calibri" panose="020F0502020204030204" pitchFamily="34" charset="0"/>
                <a:ea typeface="Cambria"/>
                <a:cs typeface="Calibri" panose="020F0502020204030204" pitchFamily="34" charset="0"/>
                <a:sym typeface="Cambria"/>
              </a:rPr>
              <a:t>tumor</a:t>
            </a:r>
            <a:r>
              <a:rPr lang="en-GB" sz="1600" dirty="0" smtClean="0">
                <a:latin typeface="Calibri" panose="020F0502020204030204" pitchFamily="34" charset="0"/>
                <a:ea typeface="Cambria"/>
                <a:cs typeface="Calibri" panose="020F0502020204030204" pitchFamily="34" charset="0"/>
                <a:sym typeface="Cambria"/>
              </a:rPr>
              <a:t> ( grade I) , they can </a:t>
            </a:r>
            <a:r>
              <a:rPr lang="en-GB" sz="1600" b="1" dirty="0" smtClean="0">
                <a:latin typeface="Calibri" panose="020F0502020204030204" pitchFamily="34" charset="0"/>
                <a:ea typeface="Cambria"/>
                <a:cs typeface="Calibri" panose="020F0502020204030204" pitchFamily="34" charset="0"/>
                <a:sym typeface="Cambria"/>
              </a:rPr>
              <a:t>rarely</a:t>
            </a:r>
            <a:r>
              <a:rPr lang="en-GB" sz="1600" dirty="0" smtClean="0">
                <a:latin typeface="Calibri" panose="020F0502020204030204" pitchFamily="34" charset="0"/>
                <a:ea typeface="Cambria"/>
                <a:cs typeface="Calibri" panose="020F0502020204030204" pitchFamily="34" charset="0"/>
                <a:sym typeface="Cambria"/>
              </a:rPr>
              <a:t> be </a:t>
            </a:r>
            <a:r>
              <a:rPr lang="en-GB" sz="1600" dirty="0">
                <a:latin typeface="Calibri" panose="020F0502020204030204" pitchFamily="34" charset="0"/>
                <a:ea typeface="Cambria"/>
                <a:cs typeface="Calibri" panose="020F0502020204030204" pitchFamily="34" charset="0"/>
                <a:sym typeface="Cambria"/>
              </a:rPr>
              <a:t>aggressive and invade</a:t>
            </a:r>
            <a:r>
              <a:rPr lang="en-GB" sz="1600" dirty="0" smtClean="0">
                <a:latin typeface="Calibri" panose="020F0502020204030204" pitchFamily="34" charset="0"/>
                <a:ea typeface="Cambria"/>
                <a:cs typeface="Calibri" panose="020F0502020204030204" pitchFamily="34" charset="0"/>
                <a:sym typeface="Cambria"/>
              </a:rPr>
              <a:t>.</a:t>
            </a:r>
          </a:p>
        </p:txBody>
      </p:sp>
      <p:graphicFrame>
        <p:nvGraphicFramePr>
          <p:cNvPr id="96" name="Shape 96"/>
          <p:cNvGraphicFramePr/>
          <p:nvPr>
            <p:extLst>
              <p:ext uri="{D42A27DB-BD31-4B8C-83A1-F6EECF244321}">
                <p14:modId xmlns:p14="http://schemas.microsoft.com/office/powerpoint/2010/main" val="356841803"/>
              </p:ext>
            </p:extLst>
          </p:nvPr>
        </p:nvGraphicFramePr>
        <p:xfrm>
          <a:off x="336103" y="2368352"/>
          <a:ext cx="9001000" cy="3283269"/>
        </p:xfrm>
        <a:graphic>
          <a:graphicData uri="http://schemas.openxmlformats.org/drawingml/2006/table">
            <a:tbl>
              <a:tblPr>
                <a:noFill/>
                <a:tableStyleId>{FDF58950-0BEE-4121-AEB8-5D6006599A03}</a:tableStyleId>
              </a:tblPr>
              <a:tblGrid>
                <a:gridCol w="5962109"/>
                <a:gridCol w="3038891"/>
              </a:tblGrid>
              <a:tr h="264359">
                <a:tc gridSpan="2">
                  <a:txBody>
                    <a:bodyPr/>
                    <a:lstStyle/>
                    <a:p>
                      <a:pPr lvl="0" algn="ctr" rtl="0">
                        <a:spcBef>
                          <a:spcPts val="0"/>
                        </a:spcBef>
                        <a:buNone/>
                      </a:pPr>
                      <a:r>
                        <a:rPr lang="en-GB" b="1" dirty="0" smtClean="0">
                          <a:solidFill>
                            <a:srgbClr val="A64D79"/>
                          </a:solidFill>
                          <a:latin typeface="Georgia"/>
                          <a:ea typeface="Georgia"/>
                          <a:cs typeface="Georgia"/>
                          <a:sym typeface="Georgia"/>
                        </a:rPr>
                        <a:t>Gross</a:t>
                      </a:r>
                      <a:endParaRPr lang="en-GB" b="1" dirty="0">
                        <a:solidFill>
                          <a:srgbClr val="A64D79"/>
                        </a:solidFill>
                        <a:latin typeface="Georgia"/>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hMerge="1">
                  <a:txBody>
                    <a:bodyPr/>
                    <a:lstStyle/>
                    <a:p>
                      <a:pPr rtl="1"/>
                      <a:endParaRPr lang="ar-SA"/>
                    </a:p>
                  </a:txBody>
                  <a:tcPr/>
                </a:tc>
              </a:tr>
              <a:tr h="2887059">
                <a:tc>
                  <a:txBody>
                    <a:bodyPr/>
                    <a:lstStyle/>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marL="127000" lvl="0" indent="0" rtl="0">
                        <a:spcBef>
                          <a:spcPts val="0"/>
                        </a:spcBef>
                        <a:buSzPct val="100000"/>
                        <a:buFont typeface="Cambria"/>
                        <a:buNone/>
                      </a:pPr>
                      <a:r>
                        <a:rPr lang="en-GB" sz="1600" dirty="0" smtClean="0">
                          <a:latin typeface="Calibri" panose="020F0502020204030204" pitchFamily="34" charset="0"/>
                          <a:ea typeface="Cambria"/>
                          <a:cs typeface="Calibri" panose="020F0502020204030204" pitchFamily="34" charset="0"/>
                          <a:sym typeface="Cambria"/>
                        </a:rPr>
                        <a:t>1.</a:t>
                      </a:r>
                      <a:r>
                        <a:rPr lang="en-GB" sz="1600" baseline="0" dirty="0" smtClean="0">
                          <a:latin typeface="Calibri" panose="020F0502020204030204" pitchFamily="34" charset="0"/>
                          <a:ea typeface="Cambria"/>
                          <a:cs typeface="Calibri" panose="020F0502020204030204" pitchFamily="34" charset="0"/>
                          <a:sym typeface="Cambria"/>
                        </a:rPr>
                        <a:t> </a:t>
                      </a:r>
                      <a:r>
                        <a:rPr lang="en-GB" sz="1600" dirty="0" smtClean="0">
                          <a:latin typeface="Calibri" panose="020F0502020204030204" pitchFamily="34" charset="0"/>
                          <a:ea typeface="Cambria"/>
                          <a:cs typeface="Calibri" panose="020F0502020204030204" pitchFamily="34" charset="0"/>
                          <a:sym typeface="Cambria"/>
                        </a:rPr>
                        <a:t>A meningioma </a:t>
                      </a:r>
                      <a:r>
                        <a:rPr lang="en-GB" sz="1600" dirty="0">
                          <a:latin typeface="Calibri" panose="020F0502020204030204" pitchFamily="34" charset="0"/>
                          <a:ea typeface="Cambria"/>
                          <a:cs typeface="Calibri" panose="020F0502020204030204" pitchFamily="34" charset="0"/>
                          <a:sym typeface="Cambria"/>
                        </a:rPr>
                        <a:t>beneath the dura </a:t>
                      </a:r>
                      <a:r>
                        <a:rPr lang="en-GB" sz="1600" dirty="0" smtClean="0">
                          <a:latin typeface="Calibri" panose="020F0502020204030204" pitchFamily="34" charset="0"/>
                          <a:ea typeface="Cambria"/>
                          <a:cs typeface="Calibri" panose="020F0502020204030204" pitchFamily="34" charset="0"/>
                          <a:sym typeface="Cambria"/>
                        </a:rPr>
                        <a:t> compressing </a:t>
                      </a:r>
                      <a:r>
                        <a:rPr lang="en-GB" sz="1600" dirty="0">
                          <a:latin typeface="Calibri" panose="020F0502020204030204" pitchFamily="34" charset="0"/>
                          <a:ea typeface="Cambria"/>
                          <a:cs typeface="Calibri" panose="020F0502020204030204" pitchFamily="34" charset="0"/>
                          <a:sym typeface="Cambria"/>
                        </a:rPr>
                        <a:t>the underlying cerebral hemisphere.</a:t>
                      </a:r>
                    </a:p>
                    <a:p>
                      <a:pPr marL="127000" lvl="0" indent="0" rtl="0">
                        <a:spcBef>
                          <a:spcPts val="0"/>
                        </a:spcBef>
                        <a:buSzPct val="100000"/>
                        <a:buFont typeface="Cambria"/>
                        <a:buNone/>
                      </a:pPr>
                      <a:r>
                        <a:rPr lang="en-GB" sz="1600" dirty="0" smtClean="0">
                          <a:latin typeface="Calibri" panose="020F0502020204030204" pitchFamily="34" charset="0"/>
                          <a:ea typeface="Cambria"/>
                          <a:cs typeface="Calibri" panose="020F0502020204030204" pitchFamily="34" charset="0"/>
                          <a:sym typeface="Cambria"/>
                        </a:rPr>
                        <a:t>2.</a:t>
                      </a:r>
                      <a:r>
                        <a:rPr lang="en-GB" sz="1600" baseline="0" dirty="0" smtClean="0">
                          <a:latin typeface="Calibri" panose="020F0502020204030204" pitchFamily="34" charset="0"/>
                          <a:ea typeface="Cambria"/>
                          <a:cs typeface="Calibri" panose="020F0502020204030204" pitchFamily="34" charset="0"/>
                          <a:sym typeface="Cambria"/>
                        </a:rPr>
                        <a:t> </a:t>
                      </a:r>
                      <a:r>
                        <a:rPr lang="en-GB" sz="1600" dirty="0" smtClean="0">
                          <a:latin typeface="Calibri" panose="020F0502020204030204" pitchFamily="34" charset="0"/>
                          <a:ea typeface="Cambria"/>
                          <a:cs typeface="Calibri" panose="020F0502020204030204" pitchFamily="34" charset="0"/>
                          <a:sym typeface="Cambria"/>
                        </a:rPr>
                        <a:t>These </a:t>
                      </a:r>
                      <a:r>
                        <a:rPr lang="en-GB" sz="1600" dirty="0">
                          <a:latin typeface="Calibri" panose="020F0502020204030204" pitchFamily="34" charset="0"/>
                          <a:ea typeface="Cambria"/>
                          <a:cs typeface="Calibri" panose="020F0502020204030204" pitchFamily="34" charset="0"/>
                          <a:sym typeface="Cambria"/>
                        </a:rPr>
                        <a:t>neoplasms are slow growing, but may reach a large size before symptoms lead to detection</a:t>
                      </a:r>
                      <a:r>
                        <a:rPr lang="en-GB" sz="1600" dirty="0" smtClean="0">
                          <a:latin typeface="Calibri" panose="020F0502020204030204" pitchFamily="34" charset="0"/>
                          <a:ea typeface="Cambria"/>
                          <a:cs typeface="Calibri" panose="020F0502020204030204" pitchFamily="34" charset="0"/>
                          <a:sym typeface="Cambria"/>
                        </a:rPr>
                        <a:t>.</a:t>
                      </a:r>
                      <a:endParaRPr dirty="0">
                        <a:latin typeface="Calibri" panose="020F0502020204030204" pitchFamily="34" charset="0"/>
                        <a:cs typeface="Calibri" panose="020F0502020204030204" pitchFamily="34" charset="0"/>
                      </a:endParaRPr>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a:txBody>
                    <a:bodyPr/>
                    <a:lstStyle/>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r>
                        <a:rPr lang="en-GB" sz="1600" dirty="0" smtClean="0">
                          <a:latin typeface="Calibri" panose="020F0502020204030204" pitchFamily="34" charset="0"/>
                          <a:cs typeface="Calibri" panose="020F0502020204030204" pitchFamily="34" charset="0"/>
                        </a:rPr>
                        <a:t>1. No haemorrhage</a:t>
                      </a:r>
                      <a:r>
                        <a:rPr lang="en-GB" sz="1600" baseline="0" dirty="0" smtClean="0">
                          <a:latin typeface="Calibri" panose="020F0502020204030204" pitchFamily="34" charset="0"/>
                          <a:cs typeface="Calibri" panose="020F0502020204030204" pitchFamily="34" charset="0"/>
                        </a:rPr>
                        <a:t> </a:t>
                      </a:r>
                      <a:r>
                        <a:rPr lang="en-US" sz="1600" baseline="0" dirty="0" smtClean="0">
                          <a:latin typeface="Calibri" panose="020F0502020204030204" pitchFamily="34" charset="0"/>
                          <a:cs typeface="Calibri" panose="020F0502020204030204" pitchFamily="34" charset="0"/>
                        </a:rPr>
                        <a:t>n</a:t>
                      </a:r>
                      <a:r>
                        <a:rPr lang="en-GB" sz="1600" baseline="0" dirty="0" smtClean="0">
                          <a:latin typeface="Calibri" panose="020F0502020204030204" pitchFamily="34" charset="0"/>
                          <a:cs typeface="Calibri" panose="020F0502020204030204" pitchFamily="34" charset="0"/>
                        </a:rPr>
                        <a:t>or necrosis. </a:t>
                      </a:r>
                    </a:p>
                    <a:p>
                      <a:pPr lvl="0" rtl="0">
                        <a:spcBef>
                          <a:spcPts val="0"/>
                        </a:spcBef>
                        <a:buNone/>
                      </a:pPr>
                      <a:r>
                        <a:rPr lang="en-GB" sz="1600" baseline="0" dirty="0" smtClean="0">
                          <a:latin typeface="Calibri" panose="020F0502020204030204" pitchFamily="34" charset="0"/>
                          <a:cs typeface="Calibri" panose="020F0502020204030204" pitchFamily="34" charset="0"/>
                        </a:rPr>
                        <a:t>2. compressing but it is well- defined, Not invading the cerebral cortex.</a:t>
                      </a:r>
                      <a:endParaRPr sz="1600" dirty="0">
                        <a:latin typeface="Calibri" panose="020F0502020204030204" pitchFamily="34" charset="0"/>
                        <a:cs typeface="Calibri" panose="020F0502020204030204" pitchFamily="34" charset="0"/>
                      </a:endParaRPr>
                    </a:p>
                  </a:txBody>
                  <a:tcPr marL="91425" marR="91425" marT="91425" marB="91425">
                    <a:lnL w="9525" cap="flat" cmpd="sng" algn="ctr">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bl>
          </a:graphicData>
        </a:graphic>
      </p:graphicFrame>
      <p:pic>
        <p:nvPicPr>
          <p:cNvPr id="97" name="Shape 97"/>
          <p:cNvPicPr preferRelativeResize="0"/>
          <p:nvPr/>
        </p:nvPicPr>
        <p:blipFill>
          <a:blip r:embed="rId3">
            <a:alphaModFix/>
          </a:blip>
          <a:stretch>
            <a:fillRect/>
          </a:stretch>
        </p:blipFill>
        <p:spPr>
          <a:xfrm>
            <a:off x="351050" y="2831261"/>
            <a:ext cx="2861368" cy="1550728"/>
          </a:xfrm>
          <a:prstGeom prst="rect">
            <a:avLst/>
          </a:prstGeom>
          <a:noFill/>
          <a:ln>
            <a:noFill/>
          </a:ln>
        </p:spPr>
      </p:pic>
      <p:pic>
        <p:nvPicPr>
          <p:cNvPr id="98" name="Shape 98"/>
          <p:cNvPicPr preferRelativeResize="0"/>
          <p:nvPr/>
        </p:nvPicPr>
        <p:blipFill>
          <a:blip r:embed="rId4">
            <a:alphaModFix/>
          </a:blip>
          <a:stretch>
            <a:fillRect/>
          </a:stretch>
        </p:blipFill>
        <p:spPr>
          <a:xfrm>
            <a:off x="3381044" y="2831261"/>
            <a:ext cx="2808312" cy="1537787"/>
          </a:xfrm>
          <a:prstGeom prst="rect">
            <a:avLst/>
          </a:prstGeom>
          <a:noFill/>
          <a:ln>
            <a:noFill/>
          </a:ln>
        </p:spPr>
      </p:pic>
      <p:pic>
        <p:nvPicPr>
          <p:cNvPr id="99" name="Shape 99"/>
          <p:cNvPicPr preferRelativeResize="0"/>
          <p:nvPr/>
        </p:nvPicPr>
        <p:blipFill>
          <a:blip r:embed="rId5">
            <a:alphaModFix/>
          </a:blip>
          <a:stretch>
            <a:fillRect/>
          </a:stretch>
        </p:blipFill>
        <p:spPr>
          <a:xfrm>
            <a:off x="6447082" y="2771384"/>
            <a:ext cx="2842665" cy="1550728"/>
          </a:xfrm>
          <a:prstGeom prst="rect">
            <a:avLst/>
          </a:prstGeom>
          <a:noFill/>
          <a:ln>
            <a:noFill/>
          </a:ln>
        </p:spPr>
      </p:pic>
      <p:graphicFrame>
        <p:nvGraphicFramePr>
          <p:cNvPr id="100" name="Shape 100"/>
          <p:cNvGraphicFramePr/>
          <p:nvPr>
            <p:extLst>
              <p:ext uri="{D42A27DB-BD31-4B8C-83A1-F6EECF244321}">
                <p14:modId xmlns:p14="http://schemas.microsoft.com/office/powerpoint/2010/main" val="1665840597"/>
              </p:ext>
            </p:extLst>
          </p:nvPr>
        </p:nvGraphicFramePr>
        <p:xfrm>
          <a:off x="336104" y="5608712"/>
          <a:ext cx="4469636" cy="3340366"/>
        </p:xfrm>
        <a:graphic>
          <a:graphicData uri="http://schemas.openxmlformats.org/drawingml/2006/table">
            <a:tbl>
              <a:tblPr>
                <a:noFill/>
                <a:tableStyleId>{FDF58950-0BEE-4121-AEB8-5D6006599A03}</a:tableStyleId>
              </a:tblPr>
              <a:tblGrid>
                <a:gridCol w="4469636"/>
              </a:tblGrid>
              <a:tr h="389868">
                <a:tc>
                  <a:txBody>
                    <a:bodyPr/>
                    <a:lstStyle/>
                    <a:p>
                      <a:pPr lvl="0" algn="ctr" rtl="0">
                        <a:spcBef>
                          <a:spcPts val="0"/>
                        </a:spcBef>
                        <a:buNone/>
                      </a:pPr>
                      <a:r>
                        <a:rPr lang="en-GB" b="1" dirty="0" smtClean="0">
                          <a:solidFill>
                            <a:srgbClr val="A64D79"/>
                          </a:solidFill>
                          <a:latin typeface="Georgia"/>
                          <a:ea typeface="Georgia"/>
                          <a:cs typeface="Georgia"/>
                          <a:sym typeface="Georgia"/>
                        </a:rPr>
                        <a:t>Gross </a:t>
                      </a:r>
                      <a:endParaRPr lang="en-GB" b="1" dirty="0">
                        <a:solidFill>
                          <a:srgbClr val="A64D79"/>
                        </a:solidFill>
                        <a:latin typeface="Georgia"/>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r h="2944156">
                <a:tc>
                  <a:txBody>
                    <a:bodyPr/>
                    <a:lstStyle/>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lang="en-GB" sz="1600" dirty="0" smtClean="0">
                        <a:latin typeface="Cambria"/>
                        <a:ea typeface="Cambria"/>
                        <a:cs typeface="Cambria"/>
                        <a:sym typeface="Cambria"/>
                      </a:endParaRPr>
                    </a:p>
                    <a:p>
                      <a:pPr marL="342900" lvl="0" indent="-342900" rtl="0">
                        <a:spcBef>
                          <a:spcPts val="0"/>
                        </a:spcBef>
                        <a:buFont typeface="+mj-lt"/>
                        <a:buAutoNum type="arabicPeriod"/>
                      </a:pPr>
                      <a:endParaRPr sz="1600" dirty="0">
                        <a:latin typeface="Calibri" panose="020F0502020204030204" pitchFamily="34" charset="0"/>
                        <a:ea typeface="Cambria"/>
                        <a:cs typeface="Calibri" panose="020F0502020204030204" pitchFamily="34" charset="0"/>
                        <a:sym typeface="Cambria"/>
                      </a:endParaRPr>
                    </a:p>
                    <a:p>
                      <a:pPr marL="469900" lvl="0" indent="-342900" rtl="0">
                        <a:spcBef>
                          <a:spcPts val="0"/>
                        </a:spcBef>
                        <a:buSzPct val="100000"/>
                        <a:buFont typeface="+mj-lt"/>
                        <a:buAutoNum type="arabicPeriod"/>
                      </a:pPr>
                      <a:r>
                        <a:rPr lang="en-GB" sz="1600" dirty="0">
                          <a:latin typeface="Calibri" panose="020F0502020204030204" pitchFamily="34" charset="0"/>
                          <a:ea typeface="Cambria"/>
                          <a:cs typeface="Calibri" panose="020F0502020204030204" pitchFamily="34" charset="0"/>
                          <a:sym typeface="Cambria"/>
                        </a:rPr>
                        <a:t>Parasagittal </a:t>
                      </a:r>
                      <a:r>
                        <a:rPr lang="en-GB" sz="1600" dirty="0" smtClean="0">
                          <a:latin typeface="Calibri" panose="020F0502020204030204" pitchFamily="34" charset="0"/>
                          <a:ea typeface="Cambria"/>
                          <a:cs typeface="Calibri" panose="020F0502020204030204" pitchFamily="34" charset="0"/>
                          <a:sym typeface="Cambria"/>
                        </a:rPr>
                        <a:t>multinodular </a:t>
                      </a:r>
                      <a:r>
                        <a:rPr lang="en-GB" sz="1600" dirty="0">
                          <a:latin typeface="Calibri" panose="020F0502020204030204" pitchFamily="34" charset="0"/>
                          <a:ea typeface="Cambria"/>
                          <a:cs typeface="Calibri" panose="020F0502020204030204" pitchFamily="34" charset="0"/>
                          <a:sym typeface="Cambria"/>
                        </a:rPr>
                        <a:t>meningioma attached to the dura with compression of underlying </a:t>
                      </a:r>
                      <a:r>
                        <a:rPr lang="en-GB" sz="1600" dirty="0" smtClean="0">
                          <a:latin typeface="Calibri" panose="020F0502020204030204" pitchFamily="34" charset="0"/>
                          <a:ea typeface="Cambria"/>
                          <a:cs typeface="Calibri" panose="020F0502020204030204" pitchFamily="34" charset="0"/>
                          <a:sym typeface="Cambria"/>
                        </a:rPr>
                        <a:t>brain.</a:t>
                      </a:r>
                      <a:endParaRPr dirty="0">
                        <a:latin typeface="Calibri" panose="020F0502020204030204" pitchFamily="34" charset="0"/>
                        <a:cs typeface="Calibri" panose="020F0502020204030204" pitchFamily="34" charset="0"/>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pic>
        <p:nvPicPr>
          <p:cNvPr id="102" name="Shape 102"/>
          <p:cNvPicPr preferRelativeResize="0"/>
          <p:nvPr/>
        </p:nvPicPr>
        <p:blipFill>
          <a:blip r:embed="rId6">
            <a:alphaModFix/>
          </a:blip>
          <a:stretch>
            <a:fillRect/>
          </a:stretch>
        </p:blipFill>
        <p:spPr>
          <a:xfrm>
            <a:off x="533069" y="6040760"/>
            <a:ext cx="4252131" cy="1534518"/>
          </a:xfrm>
          <a:prstGeom prst="rect">
            <a:avLst/>
          </a:prstGeom>
          <a:noFill/>
          <a:ln>
            <a:noFill/>
          </a:ln>
        </p:spPr>
      </p:pic>
      <p:graphicFrame>
        <p:nvGraphicFramePr>
          <p:cNvPr id="103" name="Shape 103"/>
          <p:cNvGraphicFramePr/>
          <p:nvPr>
            <p:extLst>
              <p:ext uri="{D42A27DB-BD31-4B8C-83A1-F6EECF244321}">
                <p14:modId xmlns:p14="http://schemas.microsoft.com/office/powerpoint/2010/main" val="1788271286"/>
              </p:ext>
            </p:extLst>
          </p:nvPr>
        </p:nvGraphicFramePr>
        <p:xfrm>
          <a:off x="4846670" y="5608712"/>
          <a:ext cx="4490434" cy="3352740"/>
        </p:xfrm>
        <a:graphic>
          <a:graphicData uri="http://schemas.openxmlformats.org/drawingml/2006/table">
            <a:tbl>
              <a:tblPr>
                <a:noFill/>
                <a:tableStyleId>{FDF58950-0BEE-4121-AEB8-5D6006599A03}</a:tableStyleId>
              </a:tblPr>
              <a:tblGrid>
                <a:gridCol w="4490434"/>
              </a:tblGrid>
              <a:tr h="360040">
                <a:tc>
                  <a:txBody>
                    <a:bodyPr/>
                    <a:lstStyle/>
                    <a:p>
                      <a:pPr lvl="0" algn="ctr" rtl="0">
                        <a:spcBef>
                          <a:spcPts val="0"/>
                        </a:spcBef>
                        <a:buNone/>
                      </a:pPr>
                      <a:r>
                        <a:rPr lang="en-GB" b="1" dirty="0" smtClean="0">
                          <a:solidFill>
                            <a:srgbClr val="A64D79"/>
                          </a:solidFill>
                          <a:latin typeface="Georgia"/>
                          <a:ea typeface="Georgia"/>
                          <a:cs typeface="Georgia"/>
                          <a:sym typeface="Georgia"/>
                        </a:rPr>
                        <a:t>MRI</a:t>
                      </a:r>
                      <a:endParaRPr lang="en-GB" b="1" dirty="0">
                        <a:solidFill>
                          <a:srgbClr val="A64D79"/>
                        </a:solidFill>
                        <a:latin typeface="Georgia"/>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r h="2844150">
                <a:tc>
                  <a:txBody>
                    <a:bodyPr/>
                    <a:lstStyle/>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sz="1600" dirty="0">
                        <a:latin typeface="Cambria"/>
                        <a:ea typeface="Cambria"/>
                        <a:cs typeface="Cambria"/>
                        <a:sym typeface="Cambria"/>
                      </a:endParaRPr>
                    </a:p>
                    <a:p>
                      <a:pPr marL="127000" lvl="0" indent="0" rtl="0">
                        <a:spcBef>
                          <a:spcPts val="0"/>
                        </a:spcBef>
                        <a:buSzPct val="100000"/>
                        <a:buFont typeface="Cambria"/>
                        <a:buNone/>
                      </a:pPr>
                      <a:endParaRPr lang="en-GB" sz="1600" dirty="0" smtClean="0">
                        <a:latin typeface="Cambria"/>
                        <a:ea typeface="Cambria"/>
                        <a:cs typeface="Cambria"/>
                        <a:sym typeface="Cambria"/>
                      </a:endParaRPr>
                    </a:p>
                    <a:p>
                      <a:pPr marL="127000" lvl="0" indent="0" rtl="0">
                        <a:spcBef>
                          <a:spcPts val="0"/>
                        </a:spcBef>
                        <a:buSzPct val="100000"/>
                        <a:buFont typeface="Cambria"/>
                        <a:buNone/>
                      </a:pPr>
                      <a:r>
                        <a:rPr lang="en-GB" sz="1600" dirty="0" smtClean="0">
                          <a:latin typeface="Calibri" panose="020F0502020204030204" pitchFamily="34" charset="0"/>
                          <a:ea typeface="Cambria"/>
                          <a:cs typeface="Calibri" panose="020F0502020204030204" pitchFamily="34" charset="0"/>
                          <a:sym typeface="Cambria"/>
                        </a:rPr>
                        <a:t>1.</a:t>
                      </a:r>
                      <a:r>
                        <a:rPr lang="en-GB" sz="1600" baseline="0" dirty="0" smtClean="0">
                          <a:latin typeface="Calibri" panose="020F0502020204030204" pitchFamily="34" charset="0"/>
                          <a:ea typeface="Cambria"/>
                          <a:cs typeface="Calibri" panose="020F0502020204030204" pitchFamily="34" charset="0"/>
                          <a:sym typeface="Cambria"/>
                        </a:rPr>
                        <a:t> </a:t>
                      </a:r>
                      <a:r>
                        <a:rPr lang="en-GB" sz="1600" dirty="0" smtClean="0">
                          <a:latin typeface="Calibri" panose="020F0502020204030204" pitchFamily="34" charset="0"/>
                          <a:ea typeface="Cambria"/>
                          <a:cs typeface="Calibri" panose="020F0502020204030204" pitchFamily="34" charset="0"/>
                          <a:sym typeface="Cambria"/>
                        </a:rPr>
                        <a:t>well-defined </a:t>
                      </a:r>
                      <a:r>
                        <a:rPr lang="en-GB" sz="1600" dirty="0">
                          <a:latin typeface="Calibri" panose="020F0502020204030204" pitchFamily="34" charset="0"/>
                          <a:ea typeface="Cambria"/>
                          <a:cs typeface="Calibri" panose="020F0502020204030204" pitchFamily="34" charset="0"/>
                          <a:sym typeface="Cambria"/>
                        </a:rPr>
                        <a:t>mass along the lateral convexity </a:t>
                      </a:r>
                      <a:r>
                        <a:rPr lang="en-GB" sz="1600" dirty="0" smtClean="0">
                          <a:latin typeface="Calibri" panose="020F0502020204030204" pitchFamily="34" charset="0"/>
                          <a:ea typeface="Cambria"/>
                          <a:cs typeface="Calibri" panose="020F0502020204030204" pitchFamily="34" charset="0"/>
                          <a:sym typeface="Cambria"/>
                        </a:rPr>
                        <a:t>of the brain.</a:t>
                      </a:r>
                    </a:p>
                    <a:p>
                      <a:pPr marL="127000" lvl="0" indent="0" rtl="0">
                        <a:spcBef>
                          <a:spcPts val="0"/>
                        </a:spcBef>
                        <a:buSzPct val="100000"/>
                        <a:buFont typeface="Cambria"/>
                        <a:buNone/>
                      </a:pPr>
                      <a:r>
                        <a:rPr lang="en-GB" sz="1600" dirty="0" smtClean="0">
                          <a:latin typeface="Calibri" panose="020F0502020204030204" pitchFamily="34" charset="0"/>
                          <a:ea typeface="Cambria"/>
                          <a:cs typeface="Calibri" panose="020F0502020204030204" pitchFamily="34" charset="0"/>
                          <a:sym typeface="Cambria"/>
                        </a:rPr>
                        <a:t>2.</a:t>
                      </a:r>
                      <a:r>
                        <a:rPr lang="en-GB" sz="1600" baseline="0" dirty="0" smtClean="0">
                          <a:latin typeface="Calibri" panose="020F0502020204030204" pitchFamily="34" charset="0"/>
                          <a:ea typeface="Cambria"/>
                          <a:cs typeface="Calibri" panose="020F0502020204030204" pitchFamily="34" charset="0"/>
                          <a:sym typeface="Cambria"/>
                        </a:rPr>
                        <a:t> It is e</a:t>
                      </a:r>
                      <a:r>
                        <a:rPr lang="en-GB" sz="1600" dirty="0" smtClean="0">
                          <a:latin typeface="Calibri" panose="020F0502020204030204" pitchFamily="34" charset="0"/>
                          <a:ea typeface="Cambria"/>
                          <a:cs typeface="Calibri" panose="020F0502020204030204" pitchFamily="34" charset="0"/>
                          <a:sym typeface="Cambria"/>
                        </a:rPr>
                        <a:t>xtending</a:t>
                      </a:r>
                      <a:r>
                        <a:rPr lang="en-GB" sz="1600" baseline="0" dirty="0" smtClean="0">
                          <a:latin typeface="Calibri" panose="020F0502020204030204" pitchFamily="34" charset="0"/>
                          <a:ea typeface="Cambria"/>
                          <a:cs typeface="Calibri" panose="020F0502020204030204" pitchFamily="34" charset="0"/>
                          <a:sym typeface="Cambria"/>
                        </a:rPr>
                        <a:t> </a:t>
                      </a:r>
                      <a:r>
                        <a:rPr lang="en-GB" sz="1600" dirty="0" smtClean="0">
                          <a:latin typeface="Calibri" panose="020F0502020204030204" pitchFamily="34" charset="0"/>
                          <a:ea typeface="Cambria"/>
                          <a:cs typeface="Calibri" panose="020F0502020204030204" pitchFamily="34" charset="0"/>
                          <a:sym typeface="Cambria"/>
                        </a:rPr>
                        <a:t>from the </a:t>
                      </a:r>
                      <a:r>
                        <a:rPr lang="en-GB" sz="1600" dirty="0" err="1">
                          <a:latin typeface="Calibri" panose="020F0502020204030204" pitchFamily="34" charset="0"/>
                          <a:ea typeface="Cambria"/>
                          <a:cs typeface="Calibri" panose="020F0502020204030204" pitchFamily="34" charset="0"/>
                          <a:sym typeface="Cambria"/>
                        </a:rPr>
                        <a:t>dural</a:t>
                      </a:r>
                      <a:r>
                        <a:rPr lang="en-GB" sz="1600" dirty="0">
                          <a:latin typeface="Calibri" panose="020F0502020204030204" pitchFamily="34" charset="0"/>
                          <a:ea typeface="Cambria"/>
                          <a:cs typeface="Calibri" panose="020F0502020204030204" pitchFamily="34" charset="0"/>
                          <a:sym typeface="Cambria"/>
                        </a:rPr>
                        <a:t> base impinging upon the cerebral hemisphere</a:t>
                      </a:r>
                    </a:p>
                    <a:p>
                      <a:pPr marL="127000" lvl="0" indent="0" rtl="0">
                        <a:spcBef>
                          <a:spcPts val="0"/>
                        </a:spcBef>
                        <a:buSzPct val="100000"/>
                        <a:buFont typeface="Cambria"/>
                        <a:buNone/>
                      </a:pPr>
                      <a:r>
                        <a:rPr lang="en-GB" sz="1600" dirty="0" smtClean="0">
                          <a:latin typeface="Calibri" panose="020F0502020204030204" pitchFamily="34" charset="0"/>
                          <a:ea typeface="Cambria"/>
                          <a:cs typeface="Calibri" panose="020F0502020204030204" pitchFamily="34" charset="0"/>
                          <a:sym typeface="Cambria"/>
                        </a:rPr>
                        <a:t>3-This </a:t>
                      </a:r>
                      <a:r>
                        <a:rPr lang="en-GB" sz="1600" dirty="0">
                          <a:latin typeface="Calibri" panose="020F0502020204030204" pitchFamily="34" charset="0"/>
                          <a:ea typeface="Cambria"/>
                          <a:cs typeface="Calibri" panose="020F0502020204030204" pitchFamily="34" charset="0"/>
                          <a:sym typeface="Cambria"/>
                        </a:rPr>
                        <a:t>is consistent with </a:t>
                      </a:r>
                      <a:r>
                        <a:rPr lang="en-GB" sz="1600" dirty="0" smtClean="0">
                          <a:latin typeface="Calibri" panose="020F0502020204030204" pitchFamily="34" charset="0"/>
                          <a:ea typeface="Cambria"/>
                          <a:cs typeface="Calibri" panose="020F0502020204030204" pitchFamily="34" charset="0"/>
                          <a:sym typeface="Cambria"/>
                        </a:rPr>
                        <a:t>a </a:t>
                      </a:r>
                      <a:r>
                        <a:rPr lang="en-GB" sz="1600" dirty="0">
                          <a:latin typeface="Calibri" panose="020F0502020204030204" pitchFamily="34" charset="0"/>
                          <a:ea typeface="Cambria"/>
                          <a:cs typeface="Calibri" panose="020F0502020204030204" pitchFamily="34" charset="0"/>
                          <a:sym typeface="Cambria"/>
                        </a:rPr>
                        <a:t>meningioma</a:t>
                      </a:r>
                      <a:r>
                        <a:rPr lang="en-GB" sz="1600" dirty="0" smtClean="0">
                          <a:latin typeface="Calibri" panose="020F0502020204030204" pitchFamily="34" charset="0"/>
                          <a:ea typeface="Cambria"/>
                          <a:cs typeface="Calibri" panose="020F0502020204030204" pitchFamily="34" charset="0"/>
                          <a:sym typeface="Cambria"/>
                        </a:rPr>
                        <a:t>.</a:t>
                      </a:r>
                      <a:endParaRPr lang="en-GB" sz="1600" dirty="0">
                        <a:latin typeface="Calibri" panose="020F0502020204030204" pitchFamily="34" charset="0"/>
                        <a:ea typeface="Cambria"/>
                        <a:cs typeface="Calibri" panose="020F0502020204030204" pitchFamily="34" charset="0"/>
                        <a:sym typeface="Cambr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pic>
        <p:nvPicPr>
          <p:cNvPr id="101" name="Shape 101"/>
          <p:cNvPicPr preferRelativeResize="0"/>
          <p:nvPr/>
        </p:nvPicPr>
        <p:blipFill>
          <a:blip r:embed="rId7">
            <a:alphaModFix/>
          </a:blip>
          <a:stretch>
            <a:fillRect/>
          </a:stretch>
        </p:blipFill>
        <p:spPr>
          <a:xfrm>
            <a:off x="5084017" y="6046154"/>
            <a:ext cx="3923514" cy="1530422"/>
          </a:xfrm>
          <a:prstGeom prst="rect">
            <a:avLst/>
          </a:prstGeom>
          <a:noFill/>
          <a:ln>
            <a:noFill/>
          </a:ln>
        </p:spPr>
      </p:pic>
      <p:graphicFrame>
        <p:nvGraphicFramePr>
          <p:cNvPr id="12" name="Shape 109"/>
          <p:cNvGraphicFramePr/>
          <p:nvPr>
            <p:extLst>
              <p:ext uri="{D42A27DB-BD31-4B8C-83A1-F6EECF244321}">
                <p14:modId xmlns:p14="http://schemas.microsoft.com/office/powerpoint/2010/main" val="4039534130"/>
              </p:ext>
            </p:extLst>
          </p:nvPr>
        </p:nvGraphicFramePr>
        <p:xfrm>
          <a:off x="351050" y="9137104"/>
          <a:ext cx="8968355" cy="3546103"/>
        </p:xfrm>
        <a:graphic>
          <a:graphicData uri="http://schemas.openxmlformats.org/drawingml/2006/table">
            <a:tbl>
              <a:tblPr>
                <a:noFill/>
                <a:tableStyleId>{FDF58950-0BEE-4121-AEB8-5D6006599A03}</a:tableStyleId>
              </a:tblPr>
              <a:tblGrid>
                <a:gridCol w="4528250"/>
                <a:gridCol w="4440105"/>
              </a:tblGrid>
              <a:tr h="437173">
                <a:tc>
                  <a:txBody>
                    <a:bodyPr/>
                    <a:lstStyle/>
                    <a:p>
                      <a:pPr lvl="0" algn="ctr" rtl="0">
                        <a:spcBef>
                          <a:spcPts val="0"/>
                        </a:spcBef>
                        <a:buNone/>
                      </a:pPr>
                      <a:r>
                        <a:rPr lang="en-GB" b="1" dirty="0">
                          <a:solidFill>
                            <a:srgbClr val="A64D79"/>
                          </a:solidFill>
                          <a:latin typeface="Georgia"/>
                          <a:ea typeface="Georgia"/>
                          <a:cs typeface="Georgia"/>
                          <a:sym typeface="Georgia"/>
                        </a:rPr>
                        <a:t>Microscopic view - LPF- </a:t>
                      </a:r>
                      <a:r>
                        <a:rPr lang="en-GB" b="0" dirty="0" smtClean="0">
                          <a:solidFill>
                            <a:schemeClr val="bg1">
                              <a:lumMod val="50000"/>
                            </a:schemeClr>
                          </a:solidFill>
                          <a:latin typeface="Georgia"/>
                          <a:ea typeface="Georgia"/>
                          <a:cs typeface="Georgia"/>
                          <a:sym typeface="Georgia"/>
                        </a:rPr>
                        <a:t>(low-</a:t>
                      </a:r>
                      <a:r>
                        <a:rPr lang="en-GB" b="0" baseline="0" dirty="0" smtClean="0">
                          <a:solidFill>
                            <a:schemeClr val="bg1">
                              <a:lumMod val="50000"/>
                            </a:schemeClr>
                          </a:solidFill>
                          <a:latin typeface="Georgia"/>
                          <a:ea typeface="Georgia"/>
                          <a:cs typeface="Georgia"/>
                          <a:sym typeface="Georgia"/>
                        </a:rPr>
                        <a:t> power- field)</a:t>
                      </a:r>
                      <a:endParaRPr lang="en-GB" b="0" dirty="0">
                        <a:solidFill>
                          <a:schemeClr val="bg1">
                            <a:lumMod val="50000"/>
                          </a:schemeClr>
                        </a:solidFill>
                        <a:latin typeface="Georgia"/>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smtClean="0">
                          <a:solidFill>
                            <a:srgbClr val="A64D79"/>
                          </a:solidFill>
                          <a:latin typeface="Georgia"/>
                          <a:ea typeface="Georgia"/>
                          <a:cs typeface="Georgia"/>
                          <a:sym typeface="Georgia"/>
                        </a:rPr>
                        <a:t>Microscopic view - HPF- </a:t>
                      </a:r>
                      <a:r>
                        <a:rPr lang="en-GB" b="0" dirty="0" smtClean="0">
                          <a:solidFill>
                            <a:schemeClr val="bg1">
                              <a:lumMod val="50000"/>
                            </a:schemeClr>
                          </a:solidFill>
                          <a:latin typeface="Georgia"/>
                          <a:ea typeface="Georgia"/>
                          <a:cs typeface="Georgia"/>
                          <a:sym typeface="Georgia"/>
                        </a:rPr>
                        <a:t>(</a:t>
                      </a:r>
                      <a:r>
                        <a:rPr lang="en-GB" sz="1400" b="0" i="0" u="none" strike="noStrike" cap="none" dirty="0" smtClean="0">
                          <a:solidFill>
                            <a:schemeClr val="bg1">
                              <a:lumMod val="50000"/>
                            </a:schemeClr>
                          </a:solidFill>
                          <a:effectLst/>
                          <a:latin typeface="Arial"/>
                          <a:ea typeface="Arial"/>
                          <a:cs typeface="Arial"/>
                          <a:sym typeface="Arial"/>
                        </a:rPr>
                        <a:t>high-</a:t>
                      </a:r>
                      <a:r>
                        <a:rPr lang="en-GB" sz="1400" b="0" i="0" u="none" strike="noStrike" cap="none" baseline="0" dirty="0" smtClean="0">
                          <a:solidFill>
                            <a:schemeClr val="bg1">
                              <a:lumMod val="50000"/>
                            </a:schemeClr>
                          </a:solidFill>
                          <a:effectLst/>
                          <a:latin typeface="Arial"/>
                          <a:ea typeface="Arial"/>
                          <a:cs typeface="Arial"/>
                          <a:sym typeface="Arial"/>
                        </a:rPr>
                        <a:t> power- field)</a:t>
                      </a:r>
                      <a:endParaRPr lang="en-GB" b="1" dirty="0" smtClean="0">
                        <a:solidFill>
                          <a:srgbClr val="A64D79"/>
                        </a:solidFill>
                        <a:latin typeface="Georgia"/>
                        <a:ea typeface="Georgia"/>
                        <a:cs typeface="Georgia"/>
                        <a:sym typeface="Georgia"/>
                      </a:endParaRPr>
                    </a:p>
                  </a:txBody>
                  <a:tcPr marL="91425" marR="91425" marT="91425" marB="91425">
                    <a:lnL w="9525" cap="flat" cmpd="sng" algn="ctr">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r h="3106266">
                <a:tc>
                  <a:txBody>
                    <a:bodyPr/>
                    <a:lstStyle/>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marL="127000" lvl="0" rtl="0">
                        <a:spcBef>
                          <a:spcPts val="0"/>
                        </a:spcBef>
                        <a:buSzPct val="100000"/>
                      </a:pPr>
                      <a:r>
                        <a:rPr lang="en-GB" sz="1600" dirty="0" smtClean="0">
                          <a:latin typeface="Calibri" panose="020F0502020204030204" pitchFamily="34" charset="0"/>
                          <a:ea typeface="Cambria"/>
                          <a:cs typeface="Calibri" panose="020F0502020204030204" pitchFamily="34" charset="0"/>
                          <a:sym typeface="Cambria"/>
                        </a:rPr>
                        <a:t>1. Whorls of </a:t>
                      </a:r>
                      <a:r>
                        <a:rPr lang="en-GB" sz="1600" dirty="0" err="1" smtClean="0">
                          <a:latin typeface="Calibri" panose="020F0502020204030204" pitchFamily="34" charset="0"/>
                          <a:ea typeface="Cambria"/>
                          <a:cs typeface="Calibri" panose="020F0502020204030204" pitchFamily="34" charset="0"/>
                          <a:sym typeface="Cambria"/>
                        </a:rPr>
                        <a:t>fibrocellular</a:t>
                      </a:r>
                      <a:r>
                        <a:rPr lang="en-GB" sz="1600" dirty="0" smtClean="0">
                          <a:latin typeface="Calibri" panose="020F0502020204030204" pitchFamily="34" charset="0"/>
                          <a:ea typeface="Cambria"/>
                          <a:cs typeface="Calibri" panose="020F0502020204030204" pitchFamily="34" charset="0"/>
                          <a:sym typeface="Cambria"/>
                        </a:rPr>
                        <a:t> tissue.</a:t>
                      </a:r>
                    </a:p>
                    <a:p>
                      <a:pPr marL="127000" lvl="0" rtl="0">
                        <a:spcBef>
                          <a:spcPts val="0"/>
                        </a:spcBef>
                        <a:buSzPct val="100000"/>
                      </a:pPr>
                      <a:r>
                        <a:rPr lang="en-GB" sz="1600" dirty="0" smtClean="0">
                          <a:latin typeface="Calibri" panose="020F0502020204030204" pitchFamily="34" charset="0"/>
                          <a:ea typeface="Cambria"/>
                          <a:cs typeface="Calibri" panose="020F0502020204030204" pitchFamily="34" charset="0"/>
                          <a:sym typeface="Cambria"/>
                        </a:rPr>
                        <a:t>2. Cells are oval, spindle shaped or elongated and lacking mitosis.</a:t>
                      </a:r>
                    </a:p>
                    <a:p>
                      <a:pPr marL="127000" lvl="0">
                        <a:spcBef>
                          <a:spcPts val="0"/>
                        </a:spcBef>
                        <a:buSzPct val="100000"/>
                      </a:pPr>
                      <a:r>
                        <a:rPr lang="en-GB" sz="1600" dirty="0" smtClean="0">
                          <a:latin typeface="Calibri" panose="020F0502020204030204" pitchFamily="34" charset="0"/>
                          <a:ea typeface="Cambria"/>
                          <a:cs typeface="Calibri" panose="020F0502020204030204" pitchFamily="34" charset="0"/>
                          <a:sym typeface="Cambria"/>
                        </a:rPr>
                        <a:t>3.</a:t>
                      </a:r>
                      <a:r>
                        <a:rPr lang="en-GB" sz="1600" baseline="0" dirty="0" smtClean="0">
                          <a:latin typeface="Calibri" panose="020F0502020204030204" pitchFamily="34" charset="0"/>
                          <a:ea typeface="Cambria"/>
                          <a:cs typeface="Calibri" panose="020F0502020204030204" pitchFamily="34" charset="0"/>
                          <a:sym typeface="Cambria"/>
                        </a:rPr>
                        <a:t> </a:t>
                      </a:r>
                      <a:r>
                        <a:rPr lang="en-GB" sz="1600" dirty="0" err="1" smtClean="0">
                          <a:solidFill>
                            <a:srgbClr val="FF0000"/>
                          </a:solidFill>
                          <a:latin typeface="Calibri" panose="020F0502020204030204" pitchFamily="34" charset="0"/>
                          <a:ea typeface="Cambria"/>
                          <a:cs typeface="Calibri" panose="020F0502020204030204" pitchFamily="34" charset="0"/>
                          <a:sym typeface="Cambria"/>
                        </a:rPr>
                        <a:t>Psammoma</a:t>
                      </a:r>
                      <a:r>
                        <a:rPr lang="en-GB" sz="1600" dirty="0" smtClean="0">
                          <a:solidFill>
                            <a:srgbClr val="FF0000"/>
                          </a:solidFill>
                          <a:latin typeface="Calibri" panose="020F0502020204030204" pitchFamily="34" charset="0"/>
                          <a:ea typeface="Cambria"/>
                          <a:cs typeface="Calibri" panose="020F0502020204030204" pitchFamily="34" charset="0"/>
                          <a:sym typeface="Cambria"/>
                        </a:rPr>
                        <a:t> bodies </a:t>
                      </a:r>
                      <a:r>
                        <a:rPr lang="en-GB" sz="1600" dirty="0" smtClean="0">
                          <a:latin typeface="Calibri" panose="020F0502020204030204" pitchFamily="34" charset="0"/>
                          <a:ea typeface="Cambria"/>
                          <a:cs typeface="Calibri" panose="020F0502020204030204" pitchFamily="34" charset="0"/>
                          <a:sym typeface="Cambria"/>
                        </a:rPr>
                        <a:t>(spherical calcified particles).</a:t>
                      </a:r>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a:txBody>
                    <a:bodyPr/>
                    <a:lstStyle/>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marL="127000" lvl="0" rtl="0">
                        <a:spcBef>
                          <a:spcPts val="0"/>
                        </a:spcBef>
                        <a:buSzPct val="100000"/>
                      </a:pPr>
                      <a:r>
                        <a:rPr lang="en-GB" sz="1600" dirty="0" smtClean="0">
                          <a:latin typeface="Calibri" panose="020F0502020204030204" pitchFamily="34" charset="0"/>
                          <a:ea typeface="Cambria"/>
                          <a:cs typeface="Calibri" panose="020F0502020204030204" pitchFamily="34" charset="0"/>
                          <a:sym typeface="Cambria"/>
                        </a:rPr>
                        <a:t>1.</a:t>
                      </a:r>
                      <a:r>
                        <a:rPr lang="en-GB" sz="1600" baseline="0" dirty="0" smtClean="0">
                          <a:latin typeface="Calibri" panose="020F0502020204030204" pitchFamily="34" charset="0"/>
                          <a:ea typeface="Cambria"/>
                          <a:cs typeface="Calibri" panose="020F0502020204030204" pitchFamily="34" charset="0"/>
                          <a:sym typeface="Cambria"/>
                        </a:rPr>
                        <a:t> </a:t>
                      </a:r>
                      <a:r>
                        <a:rPr lang="en-GB" sz="1600" dirty="0" smtClean="0">
                          <a:latin typeface="Calibri" panose="020F0502020204030204" pitchFamily="34" charset="0"/>
                          <a:ea typeface="Cambria"/>
                          <a:cs typeface="Calibri" panose="020F0502020204030204" pitchFamily="34" charset="0"/>
                          <a:sym typeface="Cambria"/>
                        </a:rPr>
                        <a:t>meningioma with plump pink cells.</a:t>
                      </a:r>
                    </a:p>
                    <a:p>
                      <a:pPr marL="127000" lvl="0" rtl="0">
                        <a:spcBef>
                          <a:spcPts val="0"/>
                        </a:spcBef>
                        <a:buSzPct val="100000"/>
                      </a:pPr>
                      <a:r>
                        <a:rPr lang="en-GB" sz="1600" dirty="0" smtClean="0">
                          <a:latin typeface="Calibri" panose="020F0502020204030204" pitchFamily="34" charset="0"/>
                          <a:ea typeface="Cambria"/>
                          <a:cs typeface="Calibri" panose="020F0502020204030204" pitchFamily="34" charset="0"/>
                          <a:sym typeface="Cambria"/>
                        </a:rPr>
                        <a:t>2.</a:t>
                      </a:r>
                      <a:r>
                        <a:rPr lang="en-GB" sz="1600" baseline="0" dirty="0" smtClean="0">
                          <a:latin typeface="Calibri" panose="020F0502020204030204" pitchFamily="34" charset="0"/>
                          <a:ea typeface="Cambria"/>
                          <a:cs typeface="Calibri" panose="020F0502020204030204" pitchFamily="34" charset="0"/>
                          <a:sym typeface="Cambria"/>
                        </a:rPr>
                        <a:t> </a:t>
                      </a:r>
                      <a:r>
                        <a:rPr lang="en-GB" sz="1600" dirty="0" smtClean="0">
                          <a:latin typeface="Calibri" panose="020F0502020204030204" pitchFamily="34" charset="0"/>
                          <a:ea typeface="Cambria"/>
                          <a:cs typeface="Calibri" panose="020F0502020204030204" pitchFamily="34" charset="0"/>
                          <a:sym typeface="Cambria"/>
                        </a:rPr>
                        <a:t>A small amount of brown granular hemosiderin.</a:t>
                      </a:r>
                    </a:p>
                    <a:p>
                      <a:pPr marL="127000" lvl="0" rtl="0">
                        <a:spcBef>
                          <a:spcPts val="0"/>
                        </a:spcBef>
                        <a:buSzPct val="100000"/>
                      </a:pPr>
                      <a:r>
                        <a:rPr lang="en-GB" sz="1600" dirty="0" smtClean="0">
                          <a:latin typeface="Calibri" panose="020F0502020204030204" pitchFamily="34" charset="0"/>
                          <a:ea typeface="Cambria"/>
                          <a:cs typeface="Calibri" panose="020F0502020204030204" pitchFamily="34" charset="0"/>
                          <a:sym typeface="Cambria"/>
                        </a:rPr>
                        <a:t>3.</a:t>
                      </a:r>
                      <a:r>
                        <a:rPr lang="en-GB" sz="1600" baseline="0" dirty="0" smtClean="0">
                          <a:latin typeface="Calibri" panose="020F0502020204030204" pitchFamily="34" charset="0"/>
                          <a:ea typeface="Cambria"/>
                          <a:cs typeface="Calibri" panose="020F0502020204030204" pitchFamily="34" charset="0"/>
                          <a:sym typeface="Cambria"/>
                        </a:rPr>
                        <a:t> </a:t>
                      </a:r>
                      <a:r>
                        <a:rPr lang="en-GB" sz="1600" dirty="0" err="1" smtClean="0">
                          <a:latin typeface="Calibri" panose="020F0502020204030204" pitchFamily="34" charset="0"/>
                          <a:ea typeface="Cambria"/>
                          <a:cs typeface="Calibri" panose="020F0502020204030204" pitchFamily="34" charset="0"/>
                          <a:sym typeface="Cambria"/>
                        </a:rPr>
                        <a:t>psammoma</a:t>
                      </a:r>
                      <a:r>
                        <a:rPr lang="en-GB" sz="1600" dirty="0" smtClean="0">
                          <a:latin typeface="Calibri" panose="020F0502020204030204" pitchFamily="34" charset="0"/>
                          <a:ea typeface="Cambria"/>
                          <a:cs typeface="Calibri" panose="020F0502020204030204" pitchFamily="34" charset="0"/>
                          <a:sym typeface="Cambria"/>
                        </a:rPr>
                        <a:t> bodies (spherical calcified particles).</a:t>
                      </a:r>
                    </a:p>
                  </a:txBody>
                  <a:tcPr marL="91425" marR="91425" marT="91425" marB="91425">
                    <a:lnL w="9525" cap="flat" cmpd="sng" algn="ctr">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bl>
          </a:graphicData>
        </a:graphic>
      </p:graphicFrame>
      <p:pic>
        <p:nvPicPr>
          <p:cNvPr id="13" name="Shape 113"/>
          <p:cNvPicPr preferRelativeResize="0"/>
          <p:nvPr/>
        </p:nvPicPr>
        <p:blipFill>
          <a:blip r:embed="rId8">
            <a:alphaModFix/>
          </a:blip>
          <a:stretch>
            <a:fillRect/>
          </a:stretch>
        </p:blipFill>
        <p:spPr>
          <a:xfrm>
            <a:off x="5056300" y="9658240"/>
            <a:ext cx="3923514" cy="1680624"/>
          </a:xfrm>
          <a:prstGeom prst="rect">
            <a:avLst/>
          </a:prstGeom>
          <a:noFill/>
          <a:ln>
            <a:noFill/>
          </a:ln>
        </p:spPr>
      </p:pic>
      <p:pic>
        <p:nvPicPr>
          <p:cNvPr id="14" name="Shape 110"/>
          <p:cNvPicPr preferRelativeResize="0"/>
          <p:nvPr/>
        </p:nvPicPr>
        <p:blipFill>
          <a:blip r:embed="rId9">
            <a:alphaModFix/>
          </a:blip>
          <a:stretch>
            <a:fillRect/>
          </a:stretch>
        </p:blipFill>
        <p:spPr>
          <a:xfrm>
            <a:off x="536671" y="9622236"/>
            <a:ext cx="3946606" cy="1752632"/>
          </a:xfrm>
          <a:prstGeom prst="rect">
            <a:avLst/>
          </a:prstGeom>
          <a:noFill/>
          <a:ln>
            <a:noFill/>
          </a:ln>
        </p:spPr>
      </p:pic>
      <p:cxnSp>
        <p:nvCxnSpPr>
          <p:cNvPr id="3" name="Straight Arrow Connector 2"/>
          <p:cNvCxnSpPr/>
          <p:nvPr/>
        </p:nvCxnSpPr>
        <p:spPr>
          <a:xfrm flipH="1">
            <a:off x="2622611" y="3086342"/>
            <a:ext cx="269258" cy="128586"/>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781735" y="5896744"/>
            <a:ext cx="975506" cy="576064"/>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20" name="Straight Arrow Connector 19"/>
          <p:cNvCxnSpPr/>
          <p:nvPr/>
        </p:nvCxnSpPr>
        <p:spPr>
          <a:xfrm flipH="1">
            <a:off x="1200200" y="10498552"/>
            <a:ext cx="269258" cy="128586"/>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p:nvPr/>
        </p:nvSpPr>
        <p:spPr>
          <a:xfrm>
            <a:off x="351050" y="208112"/>
            <a:ext cx="8899150" cy="504056"/>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25" tIns="91425" rIns="91425" bIns="91425" anchor="t" anchorCtr="0">
            <a:noAutofit/>
          </a:bodyPr>
          <a:lstStyle/>
          <a:p>
            <a:pPr lvl="0" algn="ctr" rtl="0">
              <a:spcBef>
                <a:spcPts val="0"/>
              </a:spcBef>
              <a:buNone/>
            </a:pPr>
            <a:r>
              <a:rPr lang="en-GB" sz="2000" b="1" dirty="0">
                <a:solidFill>
                  <a:schemeClr val="bg1"/>
                </a:solidFill>
                <a:latin typeface="Georgia"/>
                <a:ea typeface="Georgia"/>
                <a:cs typeface="Georgia"/>
                <a:sym typeface="Georgia"/>
              </a:rPr>
              <a:t># Case 2:</a:t>
            </a:r>
            <a:r>
              <a:rPr lang="en-GB" sz="1800" b="1" dirty="0">
                <a:solidFill>
                  <a:schemeClr val="bg1"/>
                </a:solidFill>
                <a:latin typeface="Georgia"/>
                <a:ea typeface="Georgia"/>
                <a:cs typeface="Georgia"/>
                <a:sym typeface="Georgia"/>
              </a:rPr>
              <a:t> Glioblastoma </a:t>
            </a:r>
            <a:r>
              <a:rPr lang="en-GB" sz="1800" b="1" dirty="0" smtClean="0">
                <a:solidFill>
                  <a:schemeClr val="bg1"/>
                </a:solidFill>
                <a:latin typeface="Georgia"/>
                <a:ea typeface="Georgia"/>
                <a:cs typeface="Georgia"/>
                <a:sym typeface="Georgia"/>
              </a:rPr>
              <a:t>Multiform  </a:t>
            </a:r>
            <a:endParaRPr lang="en-GB" sz="1800" b="1" dirty="0">
              <a:solidFill>
                <a:schemeClr val="bg1"/>
              </a:solidFill>
              <a:latin typeface="Georgia"/>
              <a:ea typeface="Georgia"/>
              <a:cs typeface="Georgia"/>
              <a:sym typeface="Georgia"/>
            </a:endParaRPr>
          </a:p>
        </p:txBody>
      </p:sp>
      <p:sp>
        <p:nvSpPr>
          <p:cNvPr id="120" name="Shape 120"/>
          <p:cNvSpPr/>
          <p:nvPr/>
        </p:nvSpPr>
        <p:spPr>
          <a:xfrm>
            <a:off x="351050" y="850788"/>
            <a:ext cx="8952700" cy="2309652"/>
          </a:xfrm>
          <a:prstGeom prst="rect">
            <a:avLst/>
          </a:prstGeom>
          <a:noFill/>
          <a:ln w="9525" cap="flat" cmpd="sng">
            <a:solidFill>
              <a:schemeClr val="accent3"/>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p>
        </p:txBody>
      </p:sp>
      <p:graphicFrame>
        <p:nvGraphicFramePr>
          <p:cNvPr id="121" name="Shape 121"/>
          <p:cNvGraphicFramePr/>
          <p:nvPr>
            <p:extLst>
              <p:ext uri="{D42A27DB-BD31-4B8C-83A1-F6EECF244321}">
                <p14:modId xmlns:p14="http://schemas.microsoft.com/office/powerpoint/2010/main" val="1918325923"/>
              </p:ext>
            </p:extLst>
          </p:nvPr>
        </p:nvGraphicFramePr>
        <p:xfrm>
          <a:off x="351050" y="3447412"/>
          <a:ext cx="4449550" cy="4177524"/>
        </p:xfrm>
        <a:graphic>
          <a:graphicData uri="http://schemas.openxmlformats.org/drawingml/2006/table">
            <a:tbl>
              <a:tblPr>
                <a:noFill/>
                <a:tableStyleId>{FDF58950-0BEE-4121-AEB8-5D6006599A03}</a:tableStyleId>
              </a:tblPr>
              <a:tblGrid>
                <a:gridCol w="4449550"/>
              </a:tblGrid>
              <a:tr h="361100">
                <a:tc>
                  <a:txBody>
                    <a:bodyPr/>
                    <a:lstStyle/>
                    <a:p>
                      <a:pPr lvl="0" algn="ctr" rtl="0">
                        <a:spcBef>
                          <a:spcPts val="0"/>
                        </a:spcBef>
                        <a:buNone/>
                      </a:pPr>
                      <a:r>
                        <a:rPr lang="en-GB" b="1" dirty="0" smtClean="0">
                          <a:solidFill>
                            <a:srgbClr val="A64D79"/>
                          </a:solidFill>
                          <a:latin typeface="Georgia"/>
                          <a:ea typeface="Georgia"/>
                          <a:cs typeface="Georgia"/>
                          <a:sym typeface="Georgia"/>
                        </a:rPr>
                        <a:t>Gross</a:t>
                      </a:r>
                      <a:endParaRPr lang="en-GB" b="1" dirty="0">
                        <a:solidFill>
                          <a:srgbClr val="A64D79"/>
                        </a:solidFill>
                        <a:latin typeface="Georgia"/>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r h="3781314">
                <a:tc>
                  <a:txBody>
                    <a:bodyPr/>
                    <a:lstStyle/>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graphicFrame>
        <p:nvGraphicFramePr>
          <p:cNvPr id="122" name="Shape 122"/>
          <p:cNvGraphicFramePr/>
          <p:nvPr>
            <p:extLst>
              <p:ext uri="{D42A27DB-BD31-4B8C-83A1-F6EECF244321}">
                <p14:modId xmlns:p14="http://schemas.microsoft.com/office/powerpoint/2010/main" val="2828108417"/>
              </p:ext>
            </p:extLst>
          </p:nvPr>
        </p:nvGraphicFramePr>
        <p:xfrm>
          <a:off x="351050" y="7984976"/>
          <a:ext cx="4449550" cy="3816424"/>
        </p:xfrm>
        <a:graphic>
          <a:graphicData uri="http://schemas.openxmlformats.org/drawingml/2006/table">
            <a:tbl>
              <a:tblPr>
                <a:noFill/>
                <a:tableStyleId>{FDF58950-0BEE-4121-AEB8-5D6006599A03}</a:tableStyleId>
              </a:tblPr>
              <a:tblGrid>
                <a:gridCol w="4449550"/>
              </a:tblGrid>
              <a:tr h="413400">
                <a:tc>
                  <a:txBody>
                    <a:bodyPr/>
                    <a:lstStyle/>
                    <a:p>
                      <a:pPr lvl="0" algn="ctr" rtl="0">
                        <a:spcBef>
                          <a:spcPts val="0"/>
                        </a:spcBef>
                        <a:buNone/>
                      </a:pPr>
                      <a:r>
                        <a:rPr lang="en-GB" b="1" dirty="0">
                          <a:solidFill>
                            <a:srgbClr val="A64D79"/>
                          </a:solidFill>
                          <a:latin typeface="Georgia"/>
                          <a:ea typeface="Georgia"/>
                          <a:cs typeface="Georgia"/>
                          <a:sym typeface="Georgia"/>
                        </a:rPr>
                        <a:t>Microscopic- </a:t>
                      </a:r>
                      <a:r>
                        <a:rPr lang="en-GB" b="1" dirty="0" smtClean="0">
                          <a:solidFill>
                            <a:srgbClr val="A64D79"/>
                          </a:solidFill>
                          <a:latin typeface="Georgia"/>
                          <a:ea typeface="Georgia"/>
                          <a:cs typeface="Georgia"/>
                          <a:sym typeface="Georgia"/>
                        </a:rPr>
                        <a:t>LPF </a:t>
                      </a:r>
                      <a:r>
                        <a:rPr lang="en-GB" b="0" dirty="0" smtClean="0">
                          <a:solidFill>
                            <a:schemeClr val="bg1">
                              <a:lumMod val="50000"/>
                            </a:schemeClr>
                          </a:solidFill>
                          <a:latin typeface="Georgia"/>
                          <a:ea typeface="Georgia"/>
                          <a:cs typeface="Georgia"/>
                          <a:sym typeface="Georgia"/>
                        </a:rPr>
                        <a:t>(low-</a:t>
                      </a:r>
                      <a:r>
                        <a:rPr lang="en-GB" b="0" baseline="0" dirty="0" smtClean="0">
                          <a:solidFill>
                            <a:schemeClr val="bg1">
                              <a:lumMod val="50000"/>
                            </a:schemeClr>
                          </a:solidFill>
                          <a:latin typeface="Georgia"/>
                          <a:ea typeface="Georgia"/>
                          <a:cs typeface="Georgia"/>
                          <a:sym typeface="Georgia"/>
                        </a:rPr>
                        <a:t> power- field)</a:t>
                      </a:r>
                      <a:endParaRPr lang="en-GB" b="1" dirty="0">
                        <a:solidFill>
                          <a:srgbClr val="A64D79"/>
                        </a:solidFill>
                        <a:latin typeface="Georgia"/>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r h="3403024">
                <a:tc>
                  <a:txBody>
                    <a:bodyPr/>
                    <a:lstStyle/>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pic>
        <p:nvPicPr>
          <p:cNvPr id="123" name="Shape 123" descr="Picture1.png"/>
          <p:cNvPicPr preferRelativeResize="0"/>
          <p:nvPr/>
        </p:nvPicPr>
        <p:blipFill>
          <a:blip r:embed="rId3">
            <a:alphaModFix/>
          </a:blip>
          <a:stretch>
            <a:fillRect/>
          </a:stretch>
        </p:blipFill>
        <p:spPr>
          <a:xfrm>
            <a:off x="696144" y="3952528"/>
            <a:ext cx="3816424" cy="1728192"/>
          </a:xfrm>
          <a:prstGeom prst="rect">
            <a:avLst/>
          </a:prstGeom>
          <a:noFill/>
          <a:ln>
            <a:noFill/>
          </a:ln>
        </p:spPr>
      </p:pic>
      <p:pic>
        <p:nvPicPr>
          <p:cNvPr id="124" name="Shape 124" descr="Picture2.png"/>
          <p:cNvPicPr preferRelativeResize="0"/>
          <p:nvPr/>
        </p:nvPicPr>
        <p:blipFill>
          <a:blip r:embed="rId4">
            <a:alphaModFix/>
          </a:blip>
          <a:stretch>
            <a:fillRect/>
          </a:stretch>
        </p:blipFill>
        <p:spPr>
          <a:xfrm>
            <a:off x="938443" y="8543423"/>
            <a:ext cx="3331825" cy="1870050"/>
          </a:xfrm>
          <a:prstGeom prst="rect">
            <a:avLst/>
          </a:prstGeom>
          <a:noFill/>
          <a:ln>
            <a:noFill/>
          </a:ln>
        </p:spPr>
      </p:pic>
      <p:graphicFrame>
        <p:nvGraphicFramePr>
          <p:cNvPr id="125" name="Shape 125"/>
          <p:cNvGraphicFramePr/>
          <p:nvPr>
            <p:extLst>
              <p:ext uri="{D42A27DB-BD31-4B8C-83A1-F6EECF244321}">
                <p14:modId xmlns:p14="http://schemas.microsoft.com/office/powerpoint/2010/main" val="3986276058"/>
              </p:ext>
            </p:extLst>
          </p:nvPr>
        </p:nvGraphicFramePr>
        <p:xfrm>
          <a:off x="4913562" y="3446612"/>
          <a:ext cx="4390188" cy="4178324"/>
        </p:xfrm>
        <a:graphic>
          <a:graphicData uri="http://schemas.openxmlformats.org/drawingml/2006/table">
            <a:tbl>
              <a:tblPr>
                <a:noFill/>
                <a:tableStyleId>{FDF58950-0BEE-4121-AEB8-5D6006599A03}</a:tableStyleId>
              </a:tblPr>
              <a:tblGrid>
                <a:gridCol w="4390188"/>
              </a:tblGrid>
              <a:tr h="438023">
                <a:tc>
                  <a:txBody>
                    <a:bodyPr/>
                    <a:lstStyle/>
                    <a:p>
                      <a:pPr lvl="0" algn="ctr" rtl="0">
                        <a:spcBef>
                          <a:spcPts val="0"/>
                        </a:spcBef>
                        <a:buNone/>
                      </a:pPr>
                      <a:r>
                        <a:rPr lang="en-GB" b="1" dirty="0">
                          <a:solidFill>
                            <a:srgbClr val="A64D79"/>
                          </a:solidFill>
                          <a:latin typeface="Georgia"/>
                          <a:ea typeface="Georgia"/>
                          <a:cs typeface="Georgia"/>
                          <a:sym typeface="Georgia"/>
                        </a:rPr>
                        <a:t>CT </a:t>
                      </a:r>
                      <a:r>
                        <a:rPr lang="en-GB" b="1" dirty="0" smtClean="0">
                          <a:solidFill>
                            <a:srgbClr val="A64D79"/>
                          </a:solidFill>
                          <a:latin typeface="Georgia"/>
                          <a:ea typeface="Georgia"/>
                          <a:cs typeface="Georgia"/>
                          <a:sym typeface="Georgia"/>
                        </a:rPr>
                        <a:t>scan</a:t>
                      </a:r>
                      <a:endParaRPr lang="en-GB" b="1" dirty="0">
                        <a:solidFill>
                          <a:srgbClr val="A64D79"/>
                        </a:solidFill>
                        <a:latin typeface="Georgia"/>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r h="3740301">
                <a:tc>
                  <a:txBody>
                    <a:bodyPr/>
                    <a:lstStyle/>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lang="en-GB" dirty="0" smtClean="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graphicFrame>
        <p:nvGraphicFramePr>
          <p:cNvPr id="126" name="Shape 126"/>
          <p:cNvGraphicFramePr/>
          <p:nvPr>
            <p:extLst>
              <p:ext uri="{D42A27DB-BD31-4B8C-83A1-F6EECF244321}">
                <p14:modId xmlns:p14="http://schemas.microsoft.com/office/powerpoint/2010/main" val="1663942577"/>
              </p:ext>
            </p:extLst>
          </p:nvPr>
        </p:nvGraphicFramePr>
        <p:xfrm>
          <a:off x="4931274" y="7974289"/>
          <a:ext cx="4419170" cy="3827111"/>
        </p:xfrm>
        <a:graphic>
          <a:graphicData uri="http://schemas.openxmlformats.org/drawingml/2006/table">
            <a:tbl>
              <a:tblPr>
                <a:noFill/>
                <a:tableStyleId>{FDF58950-0BEE-4121-AEB8-5D6006599A03}</a:tableStyleId>
              </a:tblPr>
              <a:tblGrid>
                <a:gridCol w="4419170"/>
              </a:tblGrid>
              <a:tr h="413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A64D79"/>
                          </a:solidFill>
                          <a:latin typeface="Georgia"/>
                          <a:ea typeface="Georgia"/>
                          <a:cs typeface="Georgia"/>
                          <a:sym typeface="Georgia"/>
                        </a:rPr>
                        <a:t>Microscopic- </a:t>
                      </a:r>
                      <a:r>
                        <a:rPr lang="en-GB" b="1" dirty="0" smtClean="0">
                          <a:solidFill>
                            <a:srgbClr val="A64D79"/>
                          </a:solidFill>
                          <a:latin typeface="Georgia"/>
                          <a:ea typeface="Georgia"/>
                          <a:cs typeface="Georgia"/>
                          <a:sym typeface="Georgia"/>
                        </a:rPr>
                        <a:t>HPF </a:t>
                      </a:r>
                      <a:r>
                        <a:rPr lang="en-GB" b="0" dirty="0" smtClean="0">
                          <a:solidFill>
                            <a:schemeClr val="bg1">
                              <a:lumMod val="50000"/>
                            </a:schemeClr>
                          </a:solidFill>
                          <a:latin typeface="Georgia"/>
                          <a:ea typeface="Georgia"/>
                          <a:cs typeface="Georgia"/>
                          <a:sym typeface="Georgia"/>
                        </a:rPr>
                        <a:t>(</a:t>
                      </a:r>
                      <a:r>
                        <a:rPr lang="en-GB" sz="1400" b="0" i="0" u="none" strike="noStrike" cap="none" dirty="0" smtClean="0">
                          <a:solidFill>
                            <a:schemeClr val="bg1">
                              <a:lumMod val="50000"/>
                            </a:schemeClr>
                          </a:solidFill>
                          <a:effectLst/>
                          <a:latin typeface="Arial"/>
                          <a:ea typeface="Arial"/>
                          <a:cs typeface="Arial"/>
                          <a:sym typeface="Arial"/>
                        </a:rPr>
                        <a:t>high-</a:t>
                      </a:r>
                      <a:r>
                        <a:rPr lang="en-GB" sz="1400" b="0" i="0" u="none" strike="noStrike" cap="none" baseline="0" dirty="0" smtClean="0">
                          <a:solidFill>
                            <a:schemeClr val="bg1">
                              <a:lumMod val="50000"/>
                            </a:schemeClr>
                          </a:solidFill>
                          <a:effectLst/>
                          <a:latin typeface="Arial"/>
                          <a:ea typeface="Arial"/>
                          <a:cs typeface="Arial"/>
                          <a:sym typeface="Arial"/>
                        </a:rPr>
                        <a:t> power- field)</a:t>
                      </a:r>
                      <a:endParaRPr lang="en-GB" b="1" dirty="0" smtClean="0">
                        <a:solidFill>
                          <a:srgbClr val="A64D79"/>
                        </a:solidFill>
                        <a:latin typeface="Georgia"/>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r h="3413711">
                <a:tc>
                  <a:txBody>
                    <a:bodyPr/>
                    <a:lstStyle/>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sp>
        <p:nvSpPr>
          <p:cNvPr id="127" name="Shape 127"/>
          <p:cNvSpPr txBox="1"/>
          <p:nvPr/>
        </p:nvSpPr>
        <p:spPr>
          <a:xfrm>
            <a:off x="457062" y="863882"/>
            <a:ext cx="8687076" cy="2296558"/>
          </a:xfrm>
          <a:prstGeom prst="rect">
            <a:avLst/>
          </a:prstGeom>
          <a:noFill/>
          <a:ln>
            <a:noFill/>
          </a:ln>
        </p:spPr>
        <p:txBody>
          <a:bodyPr wrap="square" lIns="91425" tIns="91425" rIns="91425" bIns="91425" anchor="t" anchorCtr="0">
            <a:noAutofit/>
          </a:bodyPr>
          <a:lstStyle/>
          <a:p>
            <a:pPr lvl="0" rtl="0">
              <a:lnSpc>
                <a:spcPct val="150000"/>
              </a:lnSpc>
              <a:spcBef>
                <a:spcPts val="1000"/>
              </a:spcBef>
            </a:pPr>
            <a:r>
              <a:rPr lang="en-GB" sz="1600" dirty="0" smtClean="0">
                <a:solidFill>
                  <a:schemeClr val="tx1">
                    <a:lumMod val="50000"/>
                  </a:schemeClr>
                </a:solidFill>
                <a:latin typeface="Calibri"/>
                <a:ea typeface="Calibri"/>
                <a:cs typeface="Calibri"/>
                <a:sym typeface="Calibri"/>
              </a:rPr>
              <a:t>A </a:t>
            </a:r>
            <a:r>
              <a:rPr lang="en-GB" sz="1600" dirty="0">
                <a:solidFill>
                  <a:schemeClr val="tx1">
                    <a:lumMod val="50000"/>
                  </a:schemeClr>
                </a:solidFill>
                <a:latin typeface="Calibri"/>
                <a:ea typeface="Calibri"/>
                <a:cs typeface="Calibri"/>
                <a:sym typeface="Calibri"/>
              </a:rPr>
              <a:t>55 years old man complained of headache for the last 2 months . Brain MRI reveals a  3 cm  frontal </a:t>
            </a:r>
            <a:r>
              <a:rPr lang="en-GB" sz="1600" b="1" u="sng" dirty="0">
                <a:solidFill>
                  <a:schemeClr val="tx1">
                    <a:lumMod val="50000"/>
                  </a:schemeClr>
                </a:solidFill>
                <a:latin typeface="Calibri"/>
                <a:ea typeface="Calibri"/>
                <a:cs typeface="Calibri"/>
                <a:sym typeface="Calibri"/>
              </a:rPr>
              <a:t>intra - parenchymal space </a:t>
            </a:r>
            <a:r>
              <a:rPr lang="en-GB" sz="1600" dirty="0">
                <a:solidFill>
                  <a:schemeClr val="tx1">
                    <a:lumMod val="50000"/>
                  </a:schemeClr>
                </a:solidFill>
                <a:latin typeface="Calibri"/>
                <a:ea typeface="Calibri"/>
                <a:cs typeface="Calibri"/>
                <a:sym typeface="Calibri"/>
              </a:rPr>
              <a:t>occupying lesion with rim enhancement on contrast studies</a:t>
            </a:r>
            <a:r>
              <a:rPr lang="en-GB" sz="1600" dirty="0" smtClean="0">
                <a:solidFill>
                  <a:schemeClr val="tx1">
                    <a:lumMod val="50000"/>
                  </a:schemeClr>
                </a:solidFill>
                <a:latin typeface="Calibri"/>
                <a:ea typeface="Calibri"/>
                <a:cs typeface="Calibri"/>
                <a:sym typeface="Calibri"/>
              </a:rPr>
              <a:t>.</a:t>
            </a:r>
            <a:endParaRPr lang="en-GB" sz="1600" dirty="0">
              <a:solidFill>
                <a:schemeClr val="tx1">
                  <a:lumMod val="50000"/>
                </a:schemeClr>
              </a:solidFill>
              <a:latin typeface="Calibri"/>
              <a:ea typeface="Calibri"/>
              <a:cs typeface="Calibri"/>
              <a:sym typeface="Calibri"/>
            </a:endParaRPr>
          </a:p>
          <a:p>
            <a:pPr marL="285750" lvl="0" indent="-285750" rtl="0">
              <a:lnSpc>
                <a:spcPct val="90000"/>
              </a:lnSpc>
              <a:spcBef>
                <a:spcPts val="1000"/>
              </a:spcBef>
              <a:buFont typeface="Arial" panose="020B0604020202020204" pitchFamily="34" charset="0"/>
              <a:buChar char="•"/>
            </a:pPr>
            <a:r>
              <a:rPr lang="en-GB" sz="1600" i="1" dirty="0" smtClean="0">
                <a:solidFill>
                  <a:schemeClr val="tx1">
                    <a:lumMod val="50000"/>
                  </a:schemeClr>
                </a:solidFill>
                <a:latin typeface="Calibri"/>
                <a:ea typeface="Calibri"/>
                <a:cs typeface="Calibri"/>
                <a:sym typeface="Calibri"/>
              </a:rPr>
              <a:t> </a:t>
            </a:r>
            <a:r>
              <a:rPr lang="en-GB" sz="1600" dirty="0" smtClean="0">
                <a:solidFill>
                  <a:schemeClr val="tx1">
                    <a:lumMod val="50000"/>
                  </a:schemeClr>
                </a:solidFill>
                <a:latin typeface="Calibri"/>
                <a:ea typeface="Calibri"/>
                <a:cs typeface="Calibri"/>
                <a:sym typeface="Calibri"/>
              </a:rPr>
              <a:t>What </a:t>
            </a:r>
            <a:r>
              <a:rPr lang="en-GB" sz="1600" dirty="0">
                <a:solidFill>
                  <a:schemeClr val="tx1">
                    <a:lumMod val="50000"/>
                  </a:schemeClr>
                </a:solidFill>
                <a:latin typeface="Calibri"/>
                <a:ea typeface="Calibri"/>
                <a:cs typeface="Calibri"/>
                <a:sym typeface="Calibri"/>
              </a:rPr>
              <a:t>is your provisional diagnosis </a:t>
            </a:r>
            <a:r>
              <a:rPr lang="en-GB" sz="1600" dirty="0" smtClean="0">
                <a:solidFill>
                  <a:schemeClr val="tx1">
                    <a:lumMod val="50000"/>
                  </a:schemeClr>
                </a:solidFill>
                <a:latin typeface="Calibri"/>
                <a:ea typeface="Calibri"/>
                <a:cs typeface="Calibri"/>
                <a:sym typeface="Calibri"/>
              </a:rPr>
              <a:t>? </a:t>
            </a:r>
            <a:r>
              <a:rPr lang="en-GB" sz="1600" dirty="0" smtClean="0">
                <a:solidFill>
                  <a:srgbClr val="A64D79"/>
                </a:solidFill>
                <a:latin typeface="Calibri"/>
                <a:ea typeface="Calibri"/>
                <a:cs typeface="Calibri"/>
                <a:sym typeface="Calibri"/>
              </a:rPr>
              <a:t>Glioblastoma Multiform. </a:t>
            </a:r>
            <a:endParaRPr lang="en-GB" sz="1600" dirty="0">
              <a:solidFill>
                <a:srgbClr val="A64D79"/>
              </a:solidFill>
              <a:latin typeface="Calibri"/>
              <a:ea typeface="Calibri"/>
              <a:cs typeface="Calibri"/>
              <a:sym typeface="Calibri"/>
            </a:endParaRPr>
          </a:p>
          <a:p>
            <a:pPr marL="285750" lvl="0" indent="-285750" rtl="0">
              <a:lnSpc>
                <a:spcPct val="90000"/>
              </a:lnSpc>
              <a:spcBef>
                <a:spcPts val="1000"/>
              </a:spcBef>
              <a:buFont typeface="Arial" panose="020B0604020202020204" pitchFamily="34" charset="0"/>
              <a:buChar char="•"/>
            </a:pPr>
            <a:r>
              <a:rPr lang="en-GB" sz="1600" dirty="0" smtClean="0">
                <a:latin typeface="Calibri"/>
                <a:ea typeface="Calibri"/>
                <a:cs typeface="Calibri"/>
                <a:sym typeface="Calibri"/>
              </a:rPr>
              <a:t>This </a:t>
            </a:r>
            <a:r>
              <a:rPr lang="en-GB" sz="1600" dirty="0">
                <a:latin typeface="Calibri"/>
                <a:ea typeface="Calibri"/>
                <a:cs typeface="Calibri"/>
                <a:sym typeface="Calibri"/>
              </a:rPr>
              <a:t>is the</a:t>
            </a:r>
            <a:r>
              <a:rPr lang="en-GB" sz="1600" b="1" dirty="0">
                <a:latin typeface="Calibri"/>
                <a:ea typeface="Calibri"/>
                <a:cs typeface="Calibri"/>
                <a:sym typeface="Calibri"/>
              </a:rPr>
              <a:t> worst </a:t>
            </a:r>
            <a:r>
              <a:rPr lang="en-GB" sz="1600" dirty="0">
                <a:latin typeface="Calibri"/>
                <a:ea typeface="Calibri"/>
                <a:cs typeface="Calibri"/>
                <a:sym typeface="Calibri"/>
              </a:rPr>
              <a:t>possible form of </a:t>
            </a:r>
            <a:r>
              <a:rPr lang="en-GB" sz="1600" dirty="0" err="1" smtClean="0">
                <a:latin typeface="Calibri"/>
                <a:ea typeface="Calibri"/>
                <a:cs typeface="Calibri"/>
                <a:sym typeface="Calibri"/>
              </a:rPr>
              <a:t>Giloma</a:t>
            </a:r>
            <a:r>
              <a:rPr lang="en-GB" sz="1600" dirty="0" smtClean="0">
                <a:latin typeface="Calibri"/>
                <a:ea typeface="Calibri"/>
                <a:cs typeface="Calibri"/>
                <a:sym typeface="Calibri"/>
              </a:rPr>
              <a:t> ,  </a:t>
            </a:r>
            <a:r>
              <a:rPr lang="en-GB" sz="1600" dirty="0">
                <a:latin typeface="Calibri"/>
                <a:ea typeface="Calibri"/>
                <a:cs typeface="Calibri"/>
                <a:sym typeface="Calibri"/>
              </a:rPr>
              <a:t>the cells of a GBM can infiltrate widely, particularly along the white matter tracts and even though the CSF. </a:t>
            </a:r>
            <a:endParaRPr lang="en-GB" sz="1600" dirty="0" smtClean="0">
              <a:latin typeface="Calibri"/>
              <a:ea typeface="Calibri"/>
              <a:cs typeface="Calibri"/>
              <a:sym typeface="Calibri"/>
            </a:endParaRPr>
          </a:p>
          <a:p>
            <a:pPr marL="285750" lvl="0" indent="-285750" rtl="0">
              <a:lnSpc>
                <a:spcPct val="90000"/>
              </a:lnSpc>
              <a:spcBef>
                <a:spcPts val="1000"/>
              </a:spcBef>
              <a:buFont typeface="Arial" panose="020B0604020202020204" pitchFamily="34" charset="0"/>
              <a:buChar char="•"/>
            </a:pPr>
            <a:r>
              <a:rPr lang="en-GB" sz="1600" dirty="0" smtClean="0">
                <a:solidFill>
                  <a:schemeClr val="tx1">
                    <a:lumMod val="50000"/>
                  </a:schemeClr>
                </a:solidFill>
                <a:latin typeface="Calibri"/>
                <a:ea typeface="Calibri"/>
                <a:cs typeface="Calibri"/>
                <a:sym typeface="Calibri"/>
              </a:rPr>
              <a:t>Gene </a:t>
            </a:r>
            <a:r>
              <a:rPr lang="en-GB" sz="1600" dirty="0">
                <a:solidFill>
                  <a:schemeClr val="tx1">
                    <a:lumMod val="50000"/>
                  </a:schemeClr>
                </a:solidFill>
                <a:latin typeface="Calibri"/>
                <a:ea typeface="Calibri"/>
                <a:cs typeface="Calibri"/>
                <a:sym typeface="Calibri"/>
              </a:rPr>
              <a:t>mutated in low grade astrocytoma:</a:t>
            </a:r>
            <a:r>
              <a:rPr lang="en-GB" sz="1600" b="1" dirty="0">
                <a:solidFill>
                  <a:schemeClr val="tx1">
                    <a:lumMod val="50000"/>
                  </a:schemeClr>
                </a:solidFill>
                <a:latin typeface="Calibri"/>
                <a:ea typeface="Calibri"/>
                <a:cs typeface="Calibri"/>
                <a:sym typeface="Calibri"/>
              </a:rPr>
              <a:t> </a:t>
            </a:r>
            <a:r>
              <a:rPr lang="en-GB" sz="1600" b="1" dirty="0">
                <a:latin typeface="Calibri"/>
                <a:ea typeface="Calibri"/>
                <a:cs typeface="Calibri"/>
                <a:sym typeface="Calibri"/>
              </a:rPr>
              <a:t>IDHI</a:t>
            </a:r>
          </a:p>
          <a:p>
            <a:pPr lvl="0">
              <a:spcBef>
                <a:spcPts val="0"/>
              </a:spcBef>
              <a:buNone/>
            </a:pPr>
            <a:endParaRPr sz="1600" dirty="0"/>
          </a:p>
        </p:txBody>
      </p:sp>
      <p:sp>
        <p:nvSpPr>
          <p:cNvPr id="128" name="Shape 128"/>
          <p:cNvSpPr txBox="1"/>
          <p:nvPr/>
        </p:nvSpPr>
        <p:spPr>
          <a:xfrm>
            <a:off x="490904" y="5864538"/>
            <a:ext cx="4010352" cy="1072500"/>
          </a:xfrm>
          <a:prstGeom prst="rect">
            <a:avLst/>
          </a:prstGeom>
          <a:noFill/>
          <a:ln>
            <a:noFill/>
          </a:ln>
        </p:spPr>
        <p:txBody>
          <a:bodyPr wrap="square" lIns="91425" tIns="91425" rIns="91425" bIns="91425" anchor="t" anchorCtr="0">
            <a:noAutofit/>
          </a:bodyPr>
          <a:lstStyle/>
          <a:p>
            <a:pPr marL="469900" lvl="0" indent="-342900" rtl="0">
              <a:spcBef>
                <a:spcPts val="0"/>
              </a:spcBef>
              <a:buSzPct val="100000"/>
              <a:buFont typeface="+mj-lt"/>
              <a:buAutoNum type="arabicPeriod"/>
            </a:pPr>
            <a:r>
              <a:rPr lang="en-GB" sz="1600" dirty="0">
                <a:latin typeface="Calibri"/>
                <a:ea typeface="Calibri"/>
                <a:cs typeface="Calibri"/>
                <a:sym typeface="Calibri"/>
              </a:rPr>
              <a:t>The neoplasms are</a:t>
            </a:r>
            <a:r>
              <a:rPr lang="en-GB" sz="1600" b="1" dirty="0">
                <a:latin typeface="Calibri"/>
                <a:ea typeface="Calibri"/>
                <a:cs typeface="Calibri"/>
                <a:sym typeface="Calibri"/>
              </a:rPr>
              <a:t> </a:t>
            </a:r>
            <a:r>
              <a:rPr lang="en-GB" sz="1600" dirty="0">
                <a:latin typeface="Calibri"/>
                <a:ea typeface="Calibri"/>
                <a:cs typeface="Calibri"/>
                <a:sym typeface="Calibri"/>
              </a:rPr>
              <a:t>highly vascular</a:t>
            </a:r>
            <a:r>
              <a:rPr lang="en-GB" sz="1600" b="1" dirty="0">
                <a:latin typeface="Calibri"/>
                <a:ea typeface="Calibri"/>
                <a:cs typeface="Calibri"/>
                <a:sym typeface="Calibri"/>
              </a:rPr>
              <a:t>. </a:t>
            </a:r>
          </a:p>
          <a:p>
            <a:pPr marL="469900" lvl="0" indent="-342900" rtl="0">
              <a:spcBef>
                <a:spcPts val="0"/>
              </a:spcBef>
              <a:buSzPct val="100000"/>
              <a:buFont typeface="+mj-lt"/>
              <a:buAutoNum type="arabicPeriod"/>
            </a:pPr>
            <a:r>
              <a:rPr lang="en-GB" sz="1600" dirty="0">
                <a:latin typeface="Calibri"/>
                <a:ea typeface="Calibri"/>
                <a:cs typeface="Calibri"/>
                <a:sym typeface="Calibri"/>
              </a:rPr>
              <a:t>There is</a:t>
            </a:r>
            <a:r>
              <a:rPr lang="en-GB" sz="1600" b="1" dirty="0">
                <a:latin typeface="Calibri"/>
                <a:ea typeface="Calibri"/>
                <a:cs typeface="Calibri"/>
                <a:sym typeface="Calibri"/>
              </a:rPr>
              <a:t> </a:t>
            </a:r>
            <a:r>
              <a:rPr lang="en-GB" sz="1600" dirty="0">
                <a:latin typeface="Calibri"/>
                <a:ea typeface="Calibri"/>
                <a:cs typeface="Calibri"/>
                <a:sym typeface="Calibri"/>
              </a:rPr>
              <a:t>necrosis and </a:t>
            </a:r>
            <a:r>
              <a:rPr lang="en-GB" sz="1600" dirty="0" smtClean="0">
                <a:latin typeface="Calibri"/>
                <a:ea typeface="Calibri"/>
                <a:cs typeface="Calibri"/>
                <a:sym typeface="Calibri"/>
              </a:rPr>
              <a:t>haemorrhage. </a:t>
            </a:r>
            <a:endParaRPr lang="en-GB" sz="1600" dirty="0">
              <a:latin typeface="Calibri"/>
              <a:ea typeface="Calibri"/>
              <a:cs typeface="Calibri"/>
              <a:sym typeface="Calibri"/>
            </a:endParaRPr>
          </a:p>
          <a:p>
            <a:pPr marL="469900" lvl="0" indent="-342900">
              <a:spcBef>
                <a:spcPts val="0"/>
              </a:spcBef>
              <a:buSzPct val="100000"/>
              <a:buFont typeface="+mj-lt"/>
              <a:buAutoNum type="arabicPeriod"/>
            </a:pPr>
            <a:r>
              <a:rPr lang="en-GB" sz="1600" dirty="0">
                <a:latin typeface="Calibri"/>
                <a:ea typeface="Calibri"/>
                <a:cs typeface="Calibri"/>
                <a:sym typeface="Calibri"/>
              </a:rPr>
              <a:t>It crossed the midline to the opposite side.</a:t>
            </a:r>
          </a:p>
        </p:txBody>
      </p:sp>
      <p:pic>
        <p:nvPicPr>
          <p:cNvPr id="129" name="Shape 129"/>
          <p:cNvPicPr preferRelativeResize="0"/>
          <p:nvPr/>
        </p:nvPicPr>
        <p:blipFill>
          <a:blip r:embed="rId5">
            <a:alphaModFix/>
          </a:blip>
          <a:stretch>
            <a:fillRect/>
          </a:stretch>
        </p:blipFill>
        <p:spPr>
          <a:xfrm>
            <a:off x="5448672" y="3981987"/>
            <a:ext cx="3384376" cy="1728192"/>
          </a:xfrm>
          <a:prstGeom prst="rect">
            <a:avLst/>
          </a:prstGeom>
          <a:noFill/>
          <a:ln>
            <a:noFill/>
          </a:ln>
        </p:spPr>
      </p:pic>
      <p:sp>
        <p:nvSpPr>
          <p:cNvPr id="130" name="Shape 130"/>
          <p:cNvSpPr txBox="1"/>
          <p:nvPr/>
        </p:nvSpPr>
        <p:spPr>
          <a:xfrm>
            <a:off x="5061950" y="5710179"/>
            <a:ext cx="3995274" cy="1482709"/>
          </a:xfrm>
          <a:prstGeom prst="rect">
            <a:avLst/>
          </a:prstGeom>
          <a:noFill/>
          <a:ln>
            <a:noFill/>
          </a:ln>
        </p:spPr>
        <p:txBody>
          <a:bodyPr wrap="square" lIns="91425" tIns="91425" rIns="91425" bIns="91425" anchor="t" anchorCtr="0">
            <a:noAutofit/>
          </a:bodyPr>
          <a:lstStyle/>
          <a:p>
            <a:pPr marL="469900" lvl="0" indent="-342900" rtl="0">
              <a:spcBef>
                <a:spcPts val="0"/>
              </a:spcBef>
              <a:buSzPct val="100000"/>
              <a:buFont typeface="+mj-lt"/>
              <a:buAutoNum type="arabicPeriod"/>
            </a:pPr>
            <a:r>
              <a:rPr lang="en-GB" sz="1600" dirty="0">
                <a:latin typeface="Calibri"/>
                <a:ea typeface="Calibri"/>
                <a:cs typeface="Calibri"/>
                <a:sym typeface="Calibri"/>
              </a:rPr>
              <a:t>CT scan of a large </a:t>
            </a:r>
            <a:r>
              <a:rPr lang="en-GB" sz="1600" dirty="0" err="1">
                <a:latin typeface="Calibri"/>
                <a:ea typeface="Calibri"/>
                <a:cs typeface="Calibri"/>
                <a:sym typeface="Calibri"/>
              </a:rPr>
              <a:t>tumor</a:t>
            </a:r>
            <a:r>
              <a:rPr lang="en-GB" sz="1600" dirty="0">
                <a:latin typeface="Calibri"/>
                <a:ea typeface="Calibri"/>
                <a:cs typeface="Calibri"/>
                <a:sym typeface="Calibri"/>
              </a:rPr>
              <a:t> in the cerebral hemisphere showing signal enhancement with contrast material. </a:t>
            </a:r>
          </a:p>
          <a:p>
            <a:pPr marL="469900" lvl="0" indent="-342900">
              <a:spcBef>
                <a:spcPts val="0"/>
              </a:spcBef>
              <a:buSzPct val="100000"/>
              <a:buFont typeface="+mj-lt"/>
              <a:buAutoNum type="arabicPeriod"/>
            </a:pPr>
            <a:r>
              <a:rPr lang="en-GB" sz="1600" dirty="0" smtClean="0">
                <a:latin typeface="Calibri"/>
                <a:ea typeface="Calibri"/>
                <a:cs typeface="Calibri"/>
                <a:sym typeface="Calibri"/>
              </a:rPr>
              <a:t>pronounced </a:t>
            </a:r>
            <a:r>
              <a:rPr lang="en-GB" sz="1600" dirty="0" err="1">
                <a:latin typeface="Calibri"/>
                <a:ea typeface="Calibri"/>
                <a:cs typeface="Calibri"/>
                <a:sym typeface="Calibri"/>
              </a:rPr>
              <a:t>peritumoral</a:t>
            </a:r>
            <a:r>
              <a:rPr lang="en-GB" sz="1600" dirty="0">
                <a:latin typeface="Calibri"/>
                <a:ea typeface="Calibri"/>
                <a:cs typeface="Calibri"/>
                <a:sym typeface="Calibri"/>
              </a:rPr>
              <a:t> </a:t>
            </a:r>
            <a:r>
              <a:rPr lang="en-GB" sz="1600" dirty="0" err="1">
                <a:latin typeface="Calibri"/>
                <a:ea typeface="Calibri"/>
                <a:cs typeface="Calibri"/>
                <a:sym typeface="Calibri"/>
              </a:rPr>
              <a:t>Edema</a:t>
            </a:r>
            <a:r>
              <a:rPr lang="en-GB" sz="1600" dirty="0">
                <a:latin typeface="Calibri"/>
                <a:ea typeface="Calibri"/>
                <a:cs typeface="Calibri"/>
                <a:sym typeface="Calibri"/>
              </a:rPr>
              <a:t>. </a:t>
            </a:r>
          </a:p>
        </p:txBody>
      </p:sp>
      <p:sp>
        <p:nvSpPr>
          <p:cNvPr id="131" name="Shape 131"/>
          <p:cNvSpPr txBox="1"/>
          <p:nvPr/>
        </p:nvSpPr>
        <p:spPr>
          <a:xfrm>
            <a:off x="5061950" y="6937038"/>
            <a:ext cx="4346898" cy="548700"/>
          </a:xfrm>
          <a:prstGeom prst="rect">
            <a:avLst/>
          </a:prstGeom>
          <a:noFill/>
          <a:ln>
            <a:noFill/>
          </a:ln>
        </p:spPr>
        <p:txBody>
          <a:bodyPr wrap="square" lIns="91425" tIns="91425" rIns="91425" bIns="91425" anchor="t" anchorCtr="0">
            <a:noAutofit/>
          </a:bodyPr>
          <a:lstStyle/>
          <a:p>
            <a:pPr marL="127000" lvl="0">
              <a:spcBef>
                <a:spcPts val="0"/>
              </a:spcBef>
              <a:buClr>
                <a:srgbClr val="741B47"/>
              </a:buClr>
              <a:buSzPct val="100000"/>
            </a:pPr>
            <a:r>
              <a:rPr lang="en-GB" sz="1600" dirty="0">
                <a:solidFill>
                  <a:srgbClr val="00B050"/>
                </a:solidFill>
                <a:latin typeface="Calibri"/>
                <a:ea typeface="Calibri"/>
                <a:cs typeface="Calibri"/>
                <a:sym typeface="Calibri"/>
              </a:rPr>
              <a:t>Note: When there is </a:t>
            </a:r>
            <a:r>
              <a:rPr lang="en-GB" sz="1600" dirty="0" err="1">
                <a:solidFill>
                  <a:srgbClr val="00B050"/>
                </a:solidFill>
                <a:latin typeface="Calibri"/>
                <a:ea typeface="Calibri"/>
                <a:cs typeface="Calibri"/>
                <a:sym typeface="Calibri"/>
              </a:rPr>
              <a:t>Edema</a:t>
            </a:r>
            <a:r>
              <a:rPr lang="en-GB" sz="1600" dirty="0">
                <a:solidFill>
                  <a:srgbClr val="00B050"/>
                </a:solidFill>
                <a:latin typeface="Calibri"/>
                <a:ea typeface="Calibri"/>
                <a:cs typeface="Calibri"/>
                <a:sym typeface="Calibri"/>
              </a:rPr>
              <a:t> that means this </a:t>
            </a:r>
            <a:r>
              <a:rPr lang="en-GB" sz="1600" dirty="0" err="1">
                <a:solidFill>
                  <a:srgbClr val="00B050"/>
                </a:solidFill>
                <a:latin typeface="Calibri"/>
                <a:ea typeface="Calibri"/>
                <a:cs typeface="Calibri"/>
                <a:sym typeface="Calibri"/>
              </a:rPr>
              <a:t>tumor</a:t>
            </a:r>
            <a:r>
              <a:rPr lang="en-GB" sz="1600" dirty="0">
                <a:solidFill>
                  <a:srgbClr val="00B050"/>
                </a:solidFill>
                <a:latin typeface="Calibri"/>
                <a:ea typeface="Calibri"/>
                <a:cs typeface="Calibri"/>
                <a:sym typeface="Calibri"/>
              </a:rPr>
              <a:t> is growing fast.</a:t>
            </a:r>
          </a:p>
        </p:txBody>
      </p:sp>
      <p:sp>
        <p:nvSpPr>
          <p:cNvPr id="132" name="Shape 132"/>
          <p:cNvSpPr txBox="1"/>
          <p:nvPr/>
        </p:nvSpPr>
        <p:spPr>
          <a:xfrm>
            <a:off x="490904" y="10413473"/>
            <a:ext cx="3870410" cy="1072500"/>
          </a:xfrm>
          <a:prstGeom prst="rect">
            <a:avLst/>
          </a:prstGeom>
          <a:noFill/>
          <a:ln>
            <a:noFill/>
          </a:ln>
        </p:spPr>
        <p:txBody>
          <a:bodyPr wrap="square" lIns="91425" tIns="91425" rIns="91425" bIns="91425" anchor="t" anchorCtr="0">
            <a:noAutofit/>
          </a:bodyPr>
          <a:lstStyle/>
          <a:p>
            <a:pPr marL="127000" lvl="0" rtl="0">
              <a:spcBef>
                <a:spcPts val="0"/>
              </a:spcBef>
              <a:buSzPct val="100000"/>
            </a:pPr>
            <a:r>
              <a:rPr lang="en-GB" sz="1600" dirty="0" smtClean="0">
                <a:latin typeface="Calibri"/>
                <a:ea typeface="Calibri"/>
                <a:cs typeface="Calibri"/>
                <a:sym typeface="Calibri"/>
              </a:rPr>
              <a:t>1.  There </a:t>
            </a:r>
            <a:r>
              <a:rPr lang="en-GB" sz="1600" dirty="0">
                <a:latin typeface="Calibri"/>
                <a:ea typeface="Calibri"/>
                <a:cs typeface="Calibri"/>
                <a:sym typeface="Calibri"/>
              </a:rPr>
              <a:t>is foci of Necrosis</a:t>
            </a:r>
          </a:p>
          <a:p>
            <a:pPr marL="127000" lvl="0" rtl="0">
              <a:spcBef>
                <a:spcPts val="0"/>
              </a:spcBef>
              <a:buSzPct val="100000"/>
            </a:pPr>
            <a:r>
              <a:rPr lang="en-GB" sz="1600" dirty="0" smtClean="0">
                <a:latin typeface="Calibri"/>
                <a:ea typeface="Calibri"/>
                <a:cs typeface="Calibri"/>
                <a:sym typeface="Calibri"/>
              </a:rPr>
              <a:t>2.  </a:t>
            </a:r>
            <a:r>
              <a:rPr lang="en-GB" sz="1600" b="1" u="sng" dirty="0" err="1" smtClean="0">
                <a:latin typeface="Calibri"/>
                <a:ea typeface="Calibri"/>
                <a:cs typeface="Calibri"/>
                <a:sym typeface="Calibri"/>
              </a:rPr>
              <a:t>Pseudo</a:t>
            </a:r>
            <a:r>
              <a:rPr lang="en-GB" sz="1600" b="1" dirty="0" err="1" smtClean="0">
                <a:latin typeface="Calibri"/>
                <a:ea typeface="Calibri"/>
                <a:cs typeface="Calibri"/>
                <a:sym typeface="Calibri"/>
              </a:rPr>
              <a:t>palisading</a:t>
            </a:r>
            <a:r>
              <a:rPr lang="en-GB" sz="1600" dirty="0" smtClean="0">
                <a:latin typeface="Calibri"/>
                <a:ea typeface="Calibri"/>
                <a:cs typeface="Calibri"/>
                <a:sym typeface="Calibri"/>
              </a:rPr>
              <a:t> </a:t>
            </a:r>
            <a:r>
              <a:rPr lang="en-GB" sz="1600" dirty="0">
                <a:latin typeface="Calibri"/>
                <a:ea typeface="Calibri"/>
                <a:cs typeface="Calibri"/>
                <a:sym typeface="Calibri"/>
              </a:rPr>
              <a:t>arrangement of </a:t>
            </a:r>
            <a:r>
              <a:rPr lang="en-GB" sz="1600" dirty="0" smtClean="0">
                <a:latin typeface="Calibri"/>
                <a:ea typeface="Calibri"/>
                <a:cs typeface="Calibri"/>
                <a:sym typeface="Calibri"/>
              </a:rPr>
              <a:t> malignant </a:t>
            </a:r>
            <a:r>
              <a:rPr lang="en-GB" sz="1600" dirty="0">
                <a:latin typeface="Calibri"/>
                <a:ea typeface="Calibri"/>
                <a:cs typeface="Calibri"/>
                <a:sym typeface="Calibri"/>
              </a:rPr>
              <a:t>nuclei</a:t>
            </a:r>
          </a:p>
          <a:p>
            <a:pPr marL="127000" lvl="0">
              <a:spcBef>
                <a:spcPts val="0"/>
              </a:spcBef>
              <a:buSzPct val="100000"/>
            </a:pPr>
            <a:r>
              <a:rPr lang="en-GB" sz="1600" dirty="0" smtClean="0">
                <a:latin typeface="Calibri"/>
                <a:ea typeface="Calibri"/>
                <a:cs typeface="Calibri"/>
                <a:sym typeface="Calibri"/>
              </a:rPr>
              <a:t>3. Endothelial </a:t>
            </a:r>
            <a:r>
              <a:rPr lang="en-GB" sz="1600" dirty="0">
                <a:latin typeface="Calibri"/>
                <a:ea typeface="Calibri"/>
                <a:cs typeface="Calibri"/>
                <a:sym typeface="Calibri"/>
              </a:rPr>
              <a:t>cell proliferation </a:t>
            </a:r>
          </a:p>
        </p:txBody>
      </p:sp>
      <p:pic>
        <p:nvPicPr>
          <p:cNvPr id="133" name="Shape 133"/>
          <p:cNvPicPr preferRelativeResize="0"/>
          <p:nvPr/>
        </p:nvPicPr>
        <p:blipFill>
          <a:blip r:embed="rId6">
            <a:alphaModFix/>
          </a:blip>
          <a:stretch>
            <a:fillRect/>
          </a:stretch>
        </p:blipFill>
        <p:spPr>
          <a:xfrm>
            <a:off x="5010887" y="8543423"/>
            <a:ext cx="2048700" cy="1870050"/>
          </a:xfrm>
          <a:prstGeom prst="rect">
            <a:avLst/>
          </a:prstGeom>
          <a:noFill/>
          <a:ln>
            <a:noFill/>
          </a:ln>
        </p:spPr>
      </p:pic>
      <p:pic>
        <p:nvPicPr>
          <p:cNvPr id="134" name="Shape 134"/>
          <p:cNvPicPr preferRelativeResize="0"/>
          <p:nvPr/>
        </p:nvPicPr>
        <p:blipFill>
          <a:blip r:embed="rId7">
            <a:alphaModFix/>
          </a:blip>
          <a:stretch>
            <a:fillRect/>
          </a:stretch>
        </p:blipFill>
        <p:spPr>
          <a:xfrm>
            <a:off x="7146190" y="8543423"/>
            <a:ext cx="2048701" cy="1870050"/>
          </a:xfrm>
          <a:prstGeom prst="rect">
            <a:avLst/>
          </a:prstGeom>
          <a:noFill/>
          <a:ln>
            <a:noFill/>
          </a:ln>
        </p:spPr>
      </p:pic>
      <p:sp>
        <p:nvSpPr>
          <p:cNvPr id="135" name="Shape 135"/>
          <p:cNvSpPr txBox="1"/>
          <p:nvPr/>
        </p:nvSpPr>
        <p:spPr>
          <a:xfrm>
            <a:off x="4823348" y="10420335"/>
            <a:ext cx="4585500" cy="1268179"/>
          </a:xfrm>
          <a:prstGeom prst="rect">
            <a:avLst/>
          </a:prstGeom>
          <a:noFill/>
          <a:ln>
            <a:noFill/>
          </a:ln>
        </p:spPr>
        <p:txBody>
          <a:bodyPr wrap="square" lIns="91425" tIns="91425" rIns="91425" bIns="91425" anchor="t" anchorCtr="0">
            <a:noAutofit/>
          </a:bodyPr>
          <a:lstStyle/>
          <a:p>
            <a:pPr marL="127000" lvl="0" rtl="0">
              <a:spcBef>
                <a:spcPts val="0"/>
              </a:spcBef>
              <a:buSzPct val="100000"/>
            </a:pPr>
            <a:r>
              <a:rPr lang="en-GB" sz="1600" dirty="0" smtClean="0">
                <a:latin typeface="Calibri"/>
                <a:ea typeface="Calibri"/>
                <a:cs typeface="Calibri"/>
                <a:sym typeface="Calibri"/>
              </a:rPr>
              <a:t>1. High </a:t>
            </a:r>
            <a:r>
              <a:rPr lang="en-GB" sz="1600" dirty="0">
                <a:latin typeface="Calibri"/>
                <a:ea typeface="Calibri"/>
                <a:cs typeface="Calibri"/>
                <a:sym typeface="Calibri"/>
              </a:rPr>
              <a:t>cellularity</a:t>
            </a:r>
          </a:p>
          <a:p>
            <a:pPr marL="127000" lvl="0" rtl="0">
              <a:spcBef>
                <a:spcPts val="0"/>
              </a:spcBef>
              <a:buSzPct val="100000"/>
            </a:pPr>
            <a:r>
              <a:rPr lang="en-GB" sz="1600" dirty="0" smtClean="0">
                <a:latin typeface="Calibri"/>
                <a:ea typeface="Calibri"/>
                <a:cs typeface="Calibri"/>
                <a:sym typeface="Calibri"/>
              </a:rPr>
              <a:t>2. Marked </a:t>
            </a:r>
            <a:r>
              <a:rPr lang="en-GB" sz="1600" dirty="0" err="1">
                <a:latin typeface="Calibri"/>
                <a:ea typeface="Calibri"/>
                <a:cs typeface="Calibri"/>
                <a:sym typeface="Calibri"/>
              </a:rPr>
              <a:t>hyperchromatism</a:t>
            </a:r>
            <a:r>
              <a:rPr lang="en-GB" sz="1600" dirty="0">
                <a:latin typeface="Calibri"/>
                <a:ea typeface="Calibri"/>
                <a:cs typeface="Calibri"/>
                <a:sym typeface="Calibri"/>
              </a:rPr>
              <a:t> and </a:t>
            </a:r>
            <a:r>
              <a:rPr lang="en-GB" sz="1600" dirty="0" err="1">
                <a:latin typeface="Calibri"/>
                <a:ea typeface="Calibri"/>
                <a:cs typeface="Calibri"/>
                <a:sym typeface="Calibri"/>
              </a:rPr>
              <a:t>pleomorphism</a:t>
            </a:r>
            <a:endParaRPr lang="en-GB" sz="1600" dirty="0">
              <a:latin typeface="Calibri"/>
              <a:ea typeface="Calibri"/>
              <a:cs typeface="Calibri"/>
              <a:sym typeface="Calibri"/>
            </a:endParaRPr>
          </a:p>
          <a:p>
            <a:pPr marL="127000" lvl="0" rtl="0">
              <a:spcBef>
                <a:spcPts val="0"/>
              </a:spcBef>
              <a:buSzPct val="100000"/>
            </a:pPr>
            <a:r>
              <a:rPr lang="en-GB" sz="1600" dirty="0" smtClean="0">
                <a:latin typeface="Calibri"/>
                <a:ea typeface="Calibri"/>
                <a:cs typeface="Calibri"/>
                <a:sym typeface="Calibri"/>
              </a:rPr>
              <a:t>3. Prominent </a:t>
            </a:r>
            <a:r>
              <a:rPr lang="en-GB" sz="1600" dirty="0">
                <a:latin typeface="Calibri"/>
                <a:ea typeface="Calibri"/>
                <a:cs typeface="Calibri"/>
                <a:sym typeface="Calibri"/>
              </a:rPr>
              <a:t>vascularity</a:t>
            </a:r>
          </a:p>
          <a:p>
            <a:pPr marL="127000" lvl="0">
              <a:spcBef>
                <a:spcPts val="0"/>
              </a:spcBef>
              <a:buSzPct val="100000"/>
            </a:pPr>
            <a:r>
              <a:rPr lang="en-GB" sz="1600" dirty="0" smtClean="0">
                <a:latin typeface="Calibri"/>
                <a:ea typeface="Calibri"/>
                <a:cs typeface="Calibri"/>
                <a:sym typeface="Calibri"/>
              </a:rPr>
              <a:t>4. Areas </a:t>
            </a:r>
            <a:r>
              <a:rPr lang="en-GB" sz="1600" dirty="0">
                <a:latin typeface="Calibri"/>
                <a:ea typeface="Calibri"/>
                <a:cs typeface="Calibri"/>
                <a:sym typeface="Calibri"/>
              </a:rPr>
              <a:t>of </a:t>
            </a:r>
            <a:r>
              <a:rPr lang="en-GB" sz="1600" b="1" dirty="0" err="1">
                <a:latin typeface="Calibri"/>
                <a:ea typeface="Calibri"/>
                <a:cs typeface="Calibri"/>
                <a:sym typeface="Calibri"/>
              </a:rPr>
              <a:t>Pseudopalisading</a:t>
            </a:r>
            <a:r>
              <a:rPr lang="en-GB" sz="1600" dirty="0">
                <a:latin typeface="Calibri"/>
                <a:ea typeface="Calibri"/>
                <a:cs typeface="Calibri"/>
                <a:sym typeface="Calibri"/>
              </a:rPr>
              <a:t> necrosis with neoplastic cells palisading around it.</a:t>
            </a:r>
          </a:p>
        </p:txBody>
      </p:sp>
      <p:cxnSp>
        <p:nvCxnSpPr>
          <p:cNvPr id="3" name="Straight Arrow Connector 2"/>
          <p:cNvCxnSpPr/>
          <p:nvPr/>
        </p:nvCxnSpPr>
        <p:spPr>
          <a:xfrm flipH="1">
            <a:off x="6879567" y="4058491"/>
            <a:ext cx="180020" cy="258573"/>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p:nvPr/>
        </p:nvSpPr>
        <p:spPr>
          <a:xfrm>
            <a:off x="351050" y="318400"/>
            <a:ext cx="8986052" cy="5487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25" tIns="91425" rIns="91425" bIns="91425" anchor="t" anchorCtr="0">
            <a:noAutofit/>
          </a:bodyPr>
          <a:lstStyle/>
          <a:p>
            <a:pPr lvl="0" algn="ctr" rtl="0">
              <a:spcBef>
                <a:spcPts val="0"/>
              </a:spcBef>
              <a:buNone/>
            </a:pPr>
            <a:r>
              <a:rPr lang="en-GB" sz="2000" b="1" dirty="0">
                <a:solidFill>
                  <a:schemeClr val="bg1"/>
                </a:solidFill>
                <a:latin typeface="Georgia"/>
                <a:ea typeface="Georgia"/>
                <a:cs typeface="Georgia"/>
                <a:sym typeface="Georgia"/>
              </a:rPr>
              <a:t># Case 3:</a:t>
            </a:r>
            <a:r>
              <a:rPr lang="en-GB" sz="1800" b="1" dirty="0">
                <a:solidFill>
                  <a:schemeClr val="bg1"/>
                </a:solidFill>
                <a:latin typeface="Georgia"/>
                <a:ea typeface="Georgia"/>
                <a:cs typeface="Georgia"/>
                <a:sym typeface="Georgia"/>
              </a:rPr>
              <a:t> Multiple </a:t>
            </a:r>
            <a:r>
              <a:rPr lang="en-GB" sz="1800" b="1" dirty="0" smtClean="0">
                <a:solidFill>
                  <a:schemeClr val="bg1"/>
                </a:solidFill>
                <a:latin typeface="Georgia"/>
                <a:ea typeface="Georgia"/>
                <a:cs typeface="Georgia"/>
                <a:sym typeface="Georgia"/>
              </a:rPr>
              <a:t>Sclerosis </a:t>
            </a:r>
            <a:endParaRPr lang="en-GB" sz="1800" b="1" dirty="0">
              <a:solidFill>
                <a:schemeClr val="bg1"/>
              </a:solidFill>
              <a:latin typeface="Georgia"/>
              <a:ea typeface="Georgia"/>
              <a:cs typeface="Georgia"/>
              <a:sym typeface="Georgia"/>
            </a:endParaRPr>
          </a:p>
        </p:txBody>
      </p:sp>
      <p:sp>
        <p:nvSpPr>
          <p:cNvPr id="142" name="Shape 142"/>
          <p:cNvSpPr txBox="1"/>
          <p:nvPr/>
        </p:nvSpPr>
        <p:spPr>
          <a:xfrm>
            <a:off x="351049" y="1000200"/>
            <a:ext cx="8986053" cy="3528392"/>
          </a:xfrm>
          <a:prstGeom prst="rect">
            <a:avLst/>
          </a:prstGeom>
          <a:noFill/>
          <a:ln w="9525" cap="flat" cmpd="sng">
            <a:solidFill>
              <a:schemeClr val="accent3"/>
            </a:solidFill>
            <a:prstDash val="solid"/>
            <a:round/>
            <a:headEnd type="none" w="med" len="med"/>
            <a:tailEnd type="none" w="med" len="med"/>
          </a:ln>
        </p:spPr>
        <p:txBody>
          <a:bodyPr wrap="square" lIns="91425" tIns="91425" rIns="91425" bIns="91425" anchor="t" anchorCtr="0">
            <a:noAutofit/>
          </a:bodyPr>
          <a:lstStyle/>
          <a:p>
            <a:pPr lvl="0" rtl="0">
              <a:lnSpc>
                <a:spcPct val="150000"/>
              </a:lnSpc>
              <a:spcBef>
                <a:spcPts val="700"/>
              </a:spcBef>
              <a:spcAft>
                <a:spcPts val="600"/>
              </a:spcAft>
              <a:buNone/>
            </a:pPr>
            <a:r>
              <a:rPr lang="en-GB" dirty="0">
                <a:solidFill>
                  <a:schemeClr val="tx1">
                    <a:lumMod val="50000"/>
                  </a:schemeClr>
                </a:solidFill>
                <a:latin typeface="Calibri" panose="020F0502020204030204" pitchFamily="34" charset="0"/>
                <a:ea typeface="Cambria"/>
                <a:cs typeface="Calibri" panose="020F0502020204030204" pitchFamily="34" charset="0"/>
                <a:sym typeface="Cambria"/>
              </a:rPr>
              <a:t>A 27 years old woman presents with a sudden onset of </a:t>
            </a:r>
            <a:r>
              <a:rPr lang="en-GB" b="1" u="sng" dirty="0">
                <a:solidFill>
                  <a:schemeClr val="tx1">
                    <a:lumMod val="50000"/>
                  </a:schemeClr>
                </a:solidFill>
                <a:latin typeface="Calibri" panose="020F0502020204030204" pitchFamily="34" charset="0"/>
                <a:ea typeface="Cambria"/>
                <a:cs typeface="Calibri" panose="020F0502020204030204" pitchFamily="34" charset="0"/>
                <a:sym typeface="Cambria"/>
              </a:rPr>
              <a:t>right sided blindness </a:t>
            </a:r>
            <a:r>
              <a:rPr lang="en-GB" dirty="0">
                <a:solidFill>
                  <a:schemeClr val="tx1">
                    <a:lumMod val="50000"/>
                  </a:schemeClr>
                </a:solidFill>
                <a:latin typeface="Calibri" panose="020F0502020204030204" pitchFamily="34" charset="0"/>
                <a:ea typeface="Cambria"/>
                <a:cs typeface="Calibri" panose="020F0502020204030204" pitchFamily="34" charset="0"/>
                <a:sym typeface="Cambria"/>
              </a:rPr>
              <a:t>and weakness in her left leg. There is no history of trauma. However, </a:t>
            </a:r>
            <a:r>
              <a:rPr lang="en-GB" b="1" u="sng" dirty="0">
                <a:solidFill>
                  <a:schemeClr val="tx1">
                    <a:lumMod val="50000"/>
                  </a:schemeClr>
                </a:solidFill>
                <a:latin typeface="Calibri" panose="020F0502020204030204" pitchFamily="34" charset="0"/>
                <a:ea typeface="Cambria"/>
                <a:cs typeface="Calibri" panose="020F0502020204030204" pitchFamily="34" charset="0"/>
                <a:sym typeface="Cambria"/>
              </a:rPr>
              <a:t>she experienced a similar episode 8 months ago</a:t>
            </a:r>
            <a:r>
              <a:rPr lang="en-GB" dirty="0">
                <a:solidFill>
                  <a:schemeClr val="tx1">
                    <a:lumMod val="50000"/>
                  </a:schemeClr>
                </a:solidFill>
                <a:latin typeface="Calibri" panose="020F0502020204030204" pitchFamily="34" charset="0"/>
                <a:ea typeface="Cambria"/>
                <a:cs typeface="Calibri" panose="020F0502020204030204" pitchFamily="34" charset="0"/>
                <a:sym typeface="Cambria"/>
              </a:rPr>
              <a:t> and was diagnosed as aseptic </a:t>
            </a:r>
            <a:r>
              <a:rPr lang="en-GB" dirty="0" smtClean="0">
                <a:solidFill>
                  <a:schemeClr val="tx1">
                    <a:lumMod val="50000"/>
                  </a:schemeClr>
                </a:solidFill>
                <a:latin typeface="Calibri" panose="020F0502020204030204" pitchFamily="34" charset="0"/>
                <a:ea typeface="Cambria"/>
                <a:cs typeface="Calibri" panose="020F0502020204030204" pitchFamily="34" charset="0"/>
                <a:sym typeface="Cambria"/>
              </a:rPr>
              <a:t>meningitis.</a:t>
            </a:r>
            <a:endParaRPr lang="en-GB" dirty="0">
              <a:solidFill>
                <a:schemeClr val="tx1">
                  <a:lumMod val="50000"/>
                </a:schemeClr>
              </a:solidFill>
              <a:latin typeface="Calibri" panose="020F0502020204030204" pitchFamily="34" charset="0"/>
              <a:ea typeface="Cambria"/>
              <a:cs typeface="Calibri" panose="020F0502020204030204" pitchFamily="34" charset="0"/>
              <a:sym typeface="Cambria"/>
            </a:endParaRPr>
          </a:p>
          <a:p>
            <a:pPr marL="285750" lvl="0" indent="-285750" rtl="0">
              <a:spcBef>
                <a:spcPts val="700"/>
              </a:spcBef>
              <a:spcAft>
                <a:spcPts val="600"/>
              </a:spcAft>
              <a:buFont typeface="Arial" panose="020B0604020202020204" pitchFamily="34" charset="0"/>
              <a:buChar char="•"/>
            </a:pPr>
            <a:r>
              <a:rPr lang="en-GB" sz="1600" dirty="0" smtClean="0">
                <a:solidFill>
                  <a:schemeClr val="tx1">
                    <a:lumMod val="50000"/>
                  </a:schemeClr>
                </a:solidFill>
                <a:latin typeface="Calibri" panose="020F0502020204030204" pitchFamily="34" charset="0"/>
                <a:ea typeface="Cambria"/>
                <a:cs typeface="Calibri" panose="020F0502020204030204" pitchFamily="34" charset="0"/>
                <a:sym typeface="Cambria"/>
              </a:rPr>
              <a:t>What </a:t>
            </a:r>
            <a:r>
              <a:rPr lang="en-GB" sz="1600" dirty="0">
                <a:solidFill>
                  <a:schemeClr val="tx1">
                    <a:lumMod val="50000"/>
                  </a:schemeClr>
                </a:solidFill>
                <a:latin typeface="Calibri" panose="020F0502020204030204" pitchFamily="34" charset="0"/>
                <a:ea typeface="Cambria"/>
                <a:cs typeface="Calibri" panose="020F0502020204030204" pitchFamily="34" charset="0"/>
                <a:sym typeface="Cambria"/>
              </a:rPr>
              <a:t>is your diagnosis ? </a:t>
            </a:r>
            <a:r>
              <a:rPr lang="en-GB" sz="1600" dirty="0">
                <a:latin typeface="Calibri" panose="020F0502020204030204" pitchFamily="34" charset="0"/>
                <a:ea typeface="Cambria"/>
                <a:cs typeface="Calibri" panose="020F0502020204030204" pitchFamily="34" charset="0"/>
                <a:sym typeface="Cambria"/>
              </a:rPr>
              <a:t>Multiple sclerosis. </a:t>
            </a:r>
          </a:p>
          <a:p>
            <a:pPr marL="285750" lvl="0" indent="-285750" rtl="0">
              <a:spcBef>
                <a:spcPts val="700"/>
              </a:spcBef>
              <a:spcAft>
                <a:spcPts val="600"/>
              </a:spcAft>
              <a:buFont typeface="Arial" panose="020B0604020202020204" pitchFamily="34" charset="0"/>
              <a:buChar char="•"/>
            </a:pPr>
            <a:r>
              <a:rPr lang="en-GB" sz="1600" dirty="0" err="1">
                <a:solidFill>
                  <a:schemeClr val="tx1">
                    <a:lumMod val="50000"/>
                  </a:schemeClr>
                </a:solidFill>
                <a:latin typeface="Calibri" panose="020F0502020204030204" pitchFamily="34" charset="0"/>
                <a:ea typeface="Cambria"/>
                <a:cs typeface="Calibri" panose="020F0502020204030204" pitchFamily="34" charset="0"/>
                <a:sym typeface="Cambria"/>
              </a:rPr>
              <a:t>Definiton</a:t>
            </a:r>
            <a:r>
              <a:rPr lang="en-GB" sz="1600" dirty="0">
                <a:solidFill>
                  <a:schemeClr val="tx1">
                    <a:lumMod val="50000"/>
                  </a:schemeClr>
                </a:solidFill>
                <a:latin typeface="Calibri" panose="020F0502020204030204" pitchFamily="34" charset="0"/>
                <a:ea typeface="Cambria"/>
                <a:cs typeface="Calibri" panose="020F0502020204030204" pitchFamily="34" charset="0"/>
                <a:sym typeface="Cambria"/>
              </a:rPr>
              <a:t>: </a:t>
            </a:r>
            <a:r>
              <a:rPr lang="en-GB" sz="1600" dirty="0">
                <a:latin typeface="Calibri" panose="020F0502020204030204" pitchFamily="34" charset="0"/>
                <a:ea typeface="Cambria"/>
                <a:cs typeface="Calibri" panose="020F0502020204030204" pitchFamily="34" charset="0"/>
                <a:sym typeface="Cambria"/>
              </a:rPr>
              <a:t>Ms is a demyelinating autoimmune </a:t>
            </a:r>
            <a:r>
              <a:rPr lang="en-GB" sz="1600" dirty="0" smtClean="0">
                <a:latin typeface="Calibri" panose="020F0502020204030204" pitchFamily="34" charset="0"/>
                <a:ea typeface="Cambria"/>
                <a:cs typeface="Calibri" panose="020F0502020204030204" pitchFamily="34" charset="0"/>
                <a:sym typeface="Cambria"/>
              </a:rPr>
              <a:t>disease </a:t>
            </a:r>
            <a:r>
              <a:rPr lang="en-GB" sz="1600" dirty="0">
                <a:latin typeface="Calibri" panose="020F0502020204030204" pitchFamily="34" charset="0"/>
                <a:ea typeface="Cambria"/>
                <a:cs typeface="Calibri" panose="020F0502020204030204" pitchFamily="34" charset="0"/>
                <a:sym typeface="Cambria"/>
              </a:rPr>
              <a:t>.</a:t>
            </a:r>
          </a:p>
          <a:p>
            <a:pPr marL="285750" lvl="0" indent="-285750" rtl="0">
              <a:spcBef>
                <a:spcPts val="700"/>
              </a:spcBef>
              <a:spcAft>
                <a:spcPts val="600"/>
              </a:spcAft>
              <a:buFont typeface="Arial" panose="020B0604020202020204" pitchFamily="34" charset="0"/>
              <a:buChar char="•"/>
            </a:pPr>
            <a:r>
              <a:rPr lang="en-GB" sz="1600" dirty="0">
                <a:solidFill>
                  <a:schemeClr val="tx1">
                    <a:lumMod val="50000"/>
                  </a:schemeClr>
                </a:solidFill>
                <a:latin typeface="Calibri" panose="020F0502020204030204" pitchFamily="34" charset="0"/>
                <a:ea typeface="Cambria"/>
                <a:cs typeface="Calibri" panose="020F0502020204030204" pitchFamily="34" charset="0"/>
                <a:sym typeface="Cambria"/>
              </a:rPr>
              <a:t>What are the microscopic </a:t>
            </a:r>
            <a:r>
              <a:rPr lang="en-GB" sz="1600" dirty="0" smtClean="0">
                <a:solidFill>
                  <a:schemeClr val="tx1">
                    <a:lumMod val="50000"/>
                  </a:schemeClr>
                </a:solidFill>
                <a:latin typeface="Calibri" panose="020F0502020204030204" pitchFamily="34" charset="0"/>
                <a:ea typeface="Cambria"/>
                <a:cs typeface="Calibri" panose="020F0502020204030204" pitchFamily="34" charset="0"/>
                <a:sym typeface="Cambria"/>
              </a:rPr>
              <a:t>features?</a:t>
            </a:r>
            <a:r>
              <a:rPr lang="en-GB" sz="1600" dirty="0">
                <a:solidFill>
                  <a:schemeClr val="tx1">
                    <a:lumMod val="50000"/>
                  </a:schemeClr>
                </a:solidFill>
                <a:latin typeface="Calibri" panose="020F0502020204030204" pitchFamily="34" charset="0"/>
                <a:ea typeface="Cambria"/>
                <a:cs typeface="Calibri" panose="020F0502020204030204" pitchFamily="34" charset="0"/>
                <a:sym typeface="Cambria"/>
              </a:rPr>
              <a:t> </a:t>
            </a:r>
            <a:r>
              <a:rPr lang="en-GB" sz="1600" dirty="0" smtClean="0">
                <a:latin typeface="Calibri" panose="020F0502020204030204" pitchFamily="34" charset="0"/>
                <a:ea typeface="Calibri"/>
                <a:cs typeface="Calibri" panose="020F0502020204030204" pitchFamily="34" charset="0"/>
                <a:sym typeface="Calibri"/>
              </a:rPr>
              <a:t>1.Perivenous </a:t>
            </a:r>
            <a:r>
              <a:rPr lang="en-GB" sz="1600" dirty="0">
                <a:latin typeface="Calibri" panose="020F0502020204030204" pitchFamily="34" charset="0"/>
                <a:ea typeface="Calibri"/>
                <a:cs typeface="Calibri" panose="020F0502020204030204" pitchFamily="34" charset="0"/>
                <a:sym typeface="Calibri"/>
              </a:rPr>
              <a:t>mononuclear inflammation  (lymphocytes, plasma cells and macrophages) </a:t>
            </a:r>
            <a:r>
              <a:rPr lang="en-GB" sz="1600" dirty="0" smtClean="0">
                <a:latin typeface="Calibri" panose="020F0502020204030204" pitchFamily="34" charset="0"/>
                <a:ea typeface="Calibri"/>
                <a:cs typeface="Calibri" panose="020F0502020204030204" pitchFamily="34" charset="0"/>
                <a:sym typeface="Calibri"/>
              </a:rPr>
              <a:t>.     2.Loss </a:t>
            </a:r>
            <a:r>
              <a:rPr lang="en-GB" sz="1600" dirty="0">
                <a:latin typeface="Calibri" panose="020F0502020204030204" pitchFamily="34" charset="0"/>
                <a:ea typeface="Calibri"/>
                <a:cs typeface="Calibri" panose="020F0502020204030204" pitchFamily="34" charset="0"/>
                <a:sym typeface="Calibri"/>
              </a:rPr>
              <a:t>of myelin and variable </a:t>
            </a:r>
            <a:r>
              <a:rPr lang="en-GB" sz="1600" dirty="0" smtClean="0">
                <a:latin typeface="Calibri" panose="020F0502020204030204" pitchFamily="34" charset="0"/>
                <a:ea typeface="Calibri"/>
                <a:cs typeface="Calibri" panose="020F0502020204030204" pitchFamily="34" charset="0"/>
                <a:sym typeface="Calibri"/>
              </a:rPr>
              <a:t>loss of oligodendrocytes                                     3</a:t>
            </a:r>
            <a:r>
              <a:rPr lang="en-GB" sz="1600" dirty="0">
                <a:latin typeface="Calibri" panose="020F0502020204030204" pitchFamily="34" charset="0"/>
                <a:ea typeface="Calibri"/>
                <a:cs typeface="Calibri" panose="020F0502020204030204" pitchFamily="34" charset="0"/>
                <a:sym typeface="Calibri"/>
              </a:rPr>
              <a:t>. Relative preservation of </a:t>
            </a:r>
            <a:r>
              <a:rPr lang="en-GB" sz="1600" dirty="0" smtClean="0">
                <a:latin typeface="Calibri" panose="020F0502020204030204" pitchFamily="34" charset="0"/>
                <a:ea typeface="Calibri"/>
                <a:cs typeface="Calibri" panose="020F0502020204030204" pitchFamily="34" charset="0"/>
                <a:sym typeface="Calibri"/>
              </a:rPr>
              <a:t>axon      4. Relative </a:t>
            </a:r>
            <a:r>
              <a:rPr lang="en-GB" sz="1600" dirty="0" err="1" smtClean="0">
                <a:latin typeface="Calibri" panose="020F0502020204030204" pitchFamily="34" charset="0"/>
                <a:ea typeface="Calibri"/>
                <a:cs typeface="Calibri" panose="020F0502020204030204" pitchFamily="34" charset="0"/>
                <a:sym typeface="Calibri"/>
              </a:rPr>
              <a:t>astrogliosis</a:t>
            </a:r>
            <a:r>
              <a:rPr lang="en-GB" sz="1600" dirty="0" smtClean="0">
                <a:latin typeface="Calibri" panose="020F0502020204030204" pitchFamily="34" charset="0"/>
                <a:ea typeface="Calibri"/>
                <a:cs typeface="Calibri" panose="020F0502020204030204" pitchFamily="34" charset="0"/>
                <a:sym typeface="Calibri"/>
              </a:rPr>
              <a:t> (</a:t>
            </a:r>
            <a:r>
              <a:rPr lang="en-GB" sz="1600" dirty="0" err="1" smtClean="0">
                <a:latin typeface="Calibri" panose="020F0502020204030204" pitchFamily="34" charset="0"/>
                <a:ea typeface="Calibri"/>
                <a:cs typeface="Calibri" panose="020F0502020204030204" pitchFamily="34" charset="0"/>
                <a:sym typeface="Calibri"/>
              </a:rPr>
              <a:t>scelorosis</a:t>
            </a:r>
            <a:r>
              <a:rPr lang="en-GB" sz="1600" dirty="0" smtClean="0">
                <a:latin typeface="Calibri" panose="020F0502020204030204" pitchFamily="34" charset="0"/>
                <a:ea typeface="Calibri"/>
                <a:cs typeface="Calibri" panose="020F0502020204030204" pitchFamily="34" charset="0"/>
                <a:sym typeface="Calibri"/>
              </a:rPr>
              <a:t>)</a:t>
            </a:r>
          </a:p>
          <a:p>
            <a:pPr marL="285750" lvl="0" indent="-285750">
              <a:buFont typeface="Arial" panose="020B0604020202020204" pitchFamily="34" charset="0"/>
              <a:buChar char="•"/>
            </a:pPr>
            <a:r>
              <a:rPr lang="en-GB" sz="1600" dirty="0" smtClean="0">
                <a:solidFill>
                  <a:schemeClr val="tx1">
                    <a:lumMod val="50000"/>
                  </a:schemeClr>
                </a:solidFill>
                <a:latin typeface="Calibri" panose="020F0502020204030204" pitchFamily="34" charset="0"/>
                <a:ea typeface="Calibri"/>
                <a:cs typeface="Calibri" panose="020F0502020204030204" pitchFamily="34" charset="0"/>
                <a:sym typeface="Calibri"/>
              </a:rPr>
              <a:t>CSF findings</a:t>
            </a:r>
            <a:r>
              <a:rPr lang="en-GB" sz="1600" dirty="0" smtClean="0">
                <a:solidFill>
                  <a:srgbClr val="00B050"/>
                </a:solidFill>
                <a:latin typeface="Calibri" panose="020F0502020204030204" pitchFamily="34" charset="0"/>
                <a:ea typeface="Calibri"/>
                <a:cs typeface="Calibri" panose="020F0502020204030204" pitchFamily="34" charset="0"/>
                <a:sym typeface="Calibri"/>
              </a:rPr>
              <a:t>: </a:t>
            </a:r>
            <a:r>
              <a:rPr lang="en-GB" sz="1600" dirty="0" smtClean="0">
                <a:latin typeface="Calibri" panose="020F0502020204030204" pitchFamily="34" charset="0"/>
                <a:ea typeface="Calibri"/>
                <a:cs typeface="Calibri" panose="020F0502020204030204" pitchFamily="34" charset="0"/>
                <a:sym typeface="Calibri"/>
              </a:rPr>
              <a:t>Increase  IgG that demonstrate </a:t>
            </a:r>
            <a:r>
              <a:rPr lang="en-GB" sz="1600" dirty="0" err="1" smtClean="0">
                <a:latin typeface="Calibri" panose="020F0502020204030204" pitchFamily="34" charset="0"/>
                <a:ea typeface="Calibri"/>
                <a:cs typeface="Calibri" panose="020F0502020204030204" pitchFamily="34" charset="0"/>
                <a:sym typeface="Calibri"/>
              </a:rPr>
              <a:t>oligoclonal</a:t>
            </a:r>
            <a:r>
              <a:rPr lang="en-GB" sz="1600" dirty="0" smtClean="0">
                <a:latin typeface="Calibri" panose="020F0502020204030204" pitchFamily="34" charset="0"/>
                <a:ea typeface="Calibri"/>
                <a:cs typeface="Calibri" panose="020F0502020204030204" pitchFamily="34" charset="0"/>
                <a:sym typeface="Calibri"/>
              </a:rPr>
              <a:t> bands of electrophoresis.</a:t>
            </a:r>
          </a:p>
          <a:p>
            <a:pPr marL="285750" lvl="0" indent="-285750">
              <a:buFont typeface="Arial" panose="020B0604020202020204" pitchFamily="34" charset="0"/>
              <a:buChar char="•"/>
            </a:pPr>
            <a:r>
              <a:rPr lang="en-GB" sz="1600" dirty="0" smtClean="0">
                <a:solidFill>
                  <a:schemeClr val="tx1">
                    <a:lumMod val="50000"/>
                  </a:schemeClr>
                </a:solidFill>
                <a:latin typeface="Calibri" panose="020F0502020204030204" pitchFamily="34" charset="0"/>
                <a:ea typeface="Calibri"/>
                <a:cs typeface="Calibri" panose="020F0502020204030204" pitchFamily="34" charset="0"/>
                <a:sym typeface="Calibri"/>
              </a:rPr>
              <a:t>Possible </a:t>
            </a:r>
            <a:r>
              <a:rPr lang="en-GB" sz="1600" dirty="0" err="1" smtClean="0">
                <a:solidFill>
                  <a:schemeClr val="tx1">
                    <a:lumMod val="50000"/>
                  </a:schemeClr>
                </a:solidFill>
                <a:latin typeface="Calibri" panose="020F0502020204030204" pitchFamily="34" charset="0"/>
                <a:ea typeface="Calibri"/>
                <a:cs typeface="Calibri" panose="020F0502020204030204" pitchFamily="34" charset="0"/>
                <a:sym typeface="Calibri"/>
              </a:rPr>
              <a:t>Etiologies</a:t>
            </a:r>
            <a:r>
              <a:rPr lang="en-GB" sz="1600" dirty="0" smtClean="0">
                <a:solidFill>
                  <a:schemeClr val="tx1">
                    <a:lumMod val="50000"/>
                  </a:schemeClr>
                </a:solidFill>
                <a:latin typeface="Calibri" panose="020F0502020204030204" pitchFamily="34" charset="0"/>
                <a:ea typeface="Calibri"/>
                <a:cs typeface="Calibri" panose="020F0502020204030204" pitchFamily="34" charset="0"/>
                <a:sym typeface="Calibri"/>
              </a:rPr>
              <a:t>: </a:t>
            </a:r>
            <a:r>
              <a:rPr lang="en-GB" sz="1600" dirty="0" smtClean="0">
                <a:latin typeface="Calibri" panose="020F0502020204030204" pitchFamily="34" charset="0"/>
                <a:ea typeface="Calibri"/>
                <a:cs typeface="Calibri" panose="020F0502020204030204" pitchFamily="34" charset="0"/>
                <a:sym typeface="Calibri"/>
              </a:rPr>
              <a:t>1. Genetic predisposition 2.immuno mediated (CD4) injury to myelin.</a:t>
            </a:r>
          </a:p>
          <a:p>
            <a:pPr lvl="0"/>
            <a:r>
              <a:rPr lang="en-GB" sz="1600" dirty="0" smtClean="0">
                <a:latin typeface="Calibri" panose="020F0502020204030204" pitchFamily="34" charset="0"/>
                <a:ea typeface="Calibri"/>
                <a:cs typeface="Calibri" panose="020F0502020204030204" pitchFamily="34" charset="0"/>
                <a:sym typeface="Calibri"/>
              </a:rPr>
              <a:t>  </a:t>
            </a:r>
          </a:p>
          <a:p>
            <a:pPr marL="285750" lvl="0" indent="-285750">
              <a:buFont typeface="Arial" panose="020B0604020202020204" pitchFamily="34" charset="0"/>
              <a:buChar char="•"/>
            </a:pPr>
            <a:r>
              <a:rPr lang="en-GB" sz="1600" dirty="0" smtClean="0">
                <a:latin typeface="Calibri" panose="020F0502020204030204" pitchFamily="34" charset="0"/>
                <a:ea typeface="Calibri"/>
                <a:cs typeface="Calibri" panose="020F0502020204030204" pitchFamily="34" charset="0"/>
                <a:sym typeface="Calibri"/>
              </a:rPr>
              <a:t>Lesions can be seen with MRI scan but SCF samples are better to diagnose with.</a:t>
            </a:r>
            <a:endParaRPr lang="en-GB" sz="1600" dirty="0">
              <a:latin typeface="Calibri" panose="020F0502020204030204" pitchFamily="34" charset="0"/>
              <a:ea typeface="Calibri"/>
              <a:cs typeface="Calibri" panose="020F0502020204030204" pitchFamily="34" charset="0"/>
              <a:sym typeface="Calibri"/>
            </a:endParaRPr>
          </a:p>
          <a:p>
            <a:pPr lvl="0" rtl="0">
              <a:lnSpc>
                <a:spcPct val="115000"/>
              </a:lnSpc>
              <a:spcBef>
                <a:spcPts val="0"/>
              </a:spcBef>
              <a:buNone/>
            </a:pPr>
            <a:r>
              <a:rPr lang="en-GB" sz="1600" dirty="0">
                <a:latin typeface="Calibri"/>
                <a:ea typeface="Calibri"/>
                <a:cs typeface="Calibri"/>
                <a:sym typeface="Calibri"/>
              </a:rPr>
              <a:t>   </a:t>
            </a:r>
            <a:r>
              <a:rPr lang="en-GB" sz="1600" dirty="0" smtClean="0">
                <a:latin typeface="Calibri"/>
                <a:ea typeface="Calibri"/>
                <a:cs typeface="Calibri"/>
                <a:sym typeface="Calibri"/>
              </a:rPr>
              <a:t> </a:t>
            </a:r>
            <a:endParaRPr lang="en-GB" sz="1600" dirty="0">
              <a:latin typeface="Calibri"/>
              <a:ea typeface="Calibri"/>
              <a:cs typeface="Calibri"/>
              <a:sym typeface="Calibri"/>
            </a:endParaRPr>
          </a:p>
          <a:p>
            <a:pPr lvl="0" rtl="0">
              <a:lnSpc>
                <a:spcPct val="115000"/>
              </a:lnSpc>
              <a:spcBef>
                <a:spcPts val="800"/>
              </a:spcBef>
              <a:spcAft>
                <a:spcPts val="600"/>
              </a:spcAft>
              <a:buNone/>
            </a:pPr>
            <a:endParaRPr sz="1800" b="1" dirty="0">
              <a:solidFill>
                <a:srgbClr val="A64D79"/>
              </a:solidFill>
            </a:endParaRPr>
          </a:p>
          <a:p>
            <a:pPr lvl="0">
              <a:spcBef>
                <a:spcPts val="0"/>
              </a:spcBef>
              <a:buNone/>
            </a:pPr>
            <a:endParaRPr dirty="0"/>
          </a:p>
        </p:txBody>
      </p:sp>
      <p:graphicFrame>
        <p:nvGraphicFramePr>
          <p:cNvPr id="143" name="Shape 143"/>
          <p:cNvGraphicFramePr/>
          <p:nvPr>
            <p:extLst>
              <p:ext uri="{D42A27DB-BD31-4B8C-83A1-F6EECF244321}">
                <p14:modId xmlns:p14="http://schemas.microsoft.com/office/powerpoint/2010/main" val="1812653377"/>
              </p:ext>
            </p:extLst>
          </p:nvPr>
        </p:nvGraphicFramePr>
        <p:xfrm>
          <a:off x="351050" y="7984976"/>
          <a:ext cx="8999100" cy="4186514"/>
        </p:xfrm>
        <a:graphic>
          <a:graphicData uri="http://schemas.openxmlformats.org/drawingml/2006/table">
            <a:tbl>
              <a:tblPr>
                <a:noFill/>
              </a:tblPr>
              <a:tblGrid>
                <a:gridCol w="4449550"/>
                <a:gridCol w="4549550"/>
              </a:tblGrid>
              <a:tr h="432048">
                <a:tc gridSpan="2">
                  <a:txBody>
                    <a:bodyPr/>
                    <a:lstStyle/>
                    <a:p>
                      <a:pPr lvl="0" algn="ctr" rtl="0">
                        <a:spcBef>
                          <a:spcPts val="0"/>
                        </a:spcBef>
                        <a:buNone/>
                      </a:pPr>
                      <a:r>
                        <a:rPr lang="en-GB" b="1" dirty="0" smtClean="0">
                          <a:solidFill>
                            <a:srgbClr val="A64D79"/>
                          </a:solidFill>
                          <a:latin typeface="Georgia"/>
                          <a:ea typeface="Georgia"/>
                          <a:cs typeface="Georgia"/>
                          <a:sym typeface="Georgia"/>
                        </a:rPr>
                        <a:t>Gross</a:t>
                      </a:r>
                      <a:endParaRPr lang="en-GB" b="1" dirty="0">
                        <a:solidFill>
                          <a:srgbClr val="A64D79"/>
                        </a:solidFill>
                        <a:latin typeface="Georgia"/>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hMerge="1">
                  <a:txBody>
                    <a:bodyPr/>
                    <a:lstStyle/>
                    <a:p>
                      <a:pPr rtl="1"/>
                      <a:endParaRPr lang="ar-SA"/>
                    </a:p>
                  </a:txBody>
                  <a:tcPr/>
                </a:tc>
              </a:tr>
              <a:tr h="3754466">
                <a:tc>
                  <a:txBody>
                    <a:bodyPr/>
                    <a:lstStyle/>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sz="1600" dirty="0"/>
                    </a:p>
                    <a:p>
                      <a:pPr lvl="0" rtl="0">
                        <a:spcBef>
                          <a:spcPts val="0"/>
                        </a:spcBef>
                        <a:buNone/>
                      </a:pPr>
                      <a:endParaRPr dirty="0"/>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a:txBody>
                    <a:bodyPr/>
                    <a:lstStyle/>
                    <a:p>
                      <a:pPr lvl="0" rtl="0">
                        <a:spcBef>
                          <a:spcPts val="0"/>
                        </a:spcBef>
                        <a:buNone/>
                      </a:pPr>
                      <a:endParaRPr dirty="0"/>
                    </a:p>
                  </a:txBody>
                  <a:tcPr marL="91425" marR="91425" marT="91425" marB="91425">
                    <a:lnL w="9525" cap="flat" cmpd="sng" algn="ctr">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bl>
          </a:graphicData>
        </a:graphic>
      </p:graphicFrame>
      <p:sp>
        <p:nvSpPr>
          <p:cNvPr id="144" name="Shape 144"/>
          <p:cNvSpPr txBox="1"/>
          <p:nvPr/>
        </p:nvSpPr>
        <p:spPr>
          <a:xfrm>
            <a:off x="480120" y="10721280"/>
            <a:ext cx="3601848" cy="711900"/>
          </a:xfrm>
          <a:prstGeom prst="rect">
            <a:avLst/>
          </a:prstGeom>
          <a:noFill/>
          <a:ln>
            <a:noFill/>
          </a:ln>
        </p:spPr>
        <p:txBody>
          <a:bodyPr wrap="square" lIns="91425" tIns="91425" rIns="91425" bIns="91425" anchor="t" anchorCtr="0">
            <a:noAutofit/>
          </a:bodyPr>
          <a:lstStyle/>
          <a:p>
            <a:pPr marL="457200" lvl="0" indent="-228600">
              <a:spcBef>
                <a:spcPts val="0"/>
              </a:spcBef>
              <a:buAutoNum type="arabicPeriod"/>
            </a:pPr>
            <a:r>
              <a:rPr lang="en-GB" sz="1600" dirty="0">
                <a:latin typeface="Calibri" panose="020F0502020204030204" pitchFamily="34" charset="0"/>
                <a:cs typeface="Calibri" panose="020F0502020204030204" pitchFamily="34" charset="0"/>
              </a:rPr>
              <a:t>Demyelinating plaque lesion in white </a:t>
            </a:r>
            <a:r>
              <a:rPr lang="en-GB" sz="1600" dirty="0" smtClean="0">
                <a:latin typeface="Calibri" panose="020F0502020204030204" pitchFamily="34" charset="0"/>
                <a:cs typeface="Calibri" panose="020F0502020204030204" pitchFamily="34" charset="0"/>
              </a:rPr>
              <a:t>matter.</a:t>
            </a:r>
            <a:endParaRPr lang="en-GB" sz="1600" dirty="0">
              <a:latin typeface="Calibri" panose="020F0502020204030204" pitchFamily="34" charset="0"/>
              <a:cs typeface="Calibri" panose="020F0502020204030204" pitchFamily="34" charset="0"/>
            </a:endParaRPr>
          </a:p>
        </p:txBody>
      </p:sp>
      <p:sp>
        <p:nvSpPr>
          <p:cNvPr id="145" name="Shape 145"/>
          <p:cNvSpPr txBox="1"/>
          <p:nvPr/>
        </p:nvSpPr>
        <p:spPr>
          <a:xfrm>
            <a:off x="4844076" y="10505256"/>
            <a:ext cx="4493028" cy="1407759"/>
          </a:xfrm>
          <a:prstGeom prst="rect">
            <a:avLst/>
          </a:prstGeom>
          <a:noFill/>
          <a:ln>
            <a:noFill/>
          </a:ln>
        </p:spPr>
        <p:txBody>
          <a:bodyPr wrap="square" lIns="91425" tIns="91425" rIns="91425" bIns="91425" anchor="t" anchorCtr="0">
            <a:noAutofit/>
          </a:bodyPr>
          <a:lstStyle/>
          <a:p>
            <a:pPr marL="457200" lvl="0" indent="-228600" rtl="0">
              <a:spcBef>
                <a:spcPts val="0"/>
              </a:spcBef>
              <a:buAutoNum type="arabicPeriod"/>
            </a:pPr>
            <a:r>
              <a:rPr lang="en-GB" sz="1600" dirty="0" smtClean="0">
                <a:latin typeface="Calibri" panose="020F0502020204030204" pitchFamily="34" charset="0"/>
                <a:cs typeface="Calibri" panose="020F0502020204030204" pitchFamily="34" charset="0"/>
              </a:rPr>
              <a:t>A large plaque of demyelination in the white matter .</a:t>
            </a:r>
          </a:p>
          <a:p>
            <a:pPr marL="457200" lvl="0" indent="-228600" rtl="0">
              <a:spcBef>
                <a:spcPts val="0"/>
              </a:spcBef>
              <a:buAutoNum type="arabicPeriod"/>
            </a:pPr>
            <a:r>
              <a:rPr lang="en-GB" sz="1600" dirty="0" smtClean="0">
                <a:latin typeface="Calibri" panose="020F0502020204030204" pitchFamily="34" charset="0"/>
                <a:cs typeface="Calibri" panose="020F0502020204030204" pitchFamily="34" charset="0"/>
              </a:rPr>
              <a:t>Lead to the clinical appearance of loss of neurological function.</a:t>
            </a:r>
          </a:p>
          <a:p>
            <a:pPr marL="457200" lvl="0" indent="-228600">
              <a:spcBef>
                <a:spcPts val="0"/>
              </a:spcBef>
              <a:buAutoNum type="arabicPeriod"/>
            </a:pPr>
            <a:r>
              <a:rPr lang="en-GB" sz="1600" dirty="0" smtClean="0">
                <a:latin typeface="Calibri" panose="020F0502020204030204" pitchFamily="34" charset="0"/>
                <a:cs typeface="Calibri" panose="020F0502020204030204" pitchFamily="34" charset="0"/>
              </a:rPr>
              <a:t>The disease is multifocal and the lesions appear over time.</a:t>
            </a:r>
            <a:endParaRPr lang="en-GB" sz="1600" dirty="0">
              <a:latin typeface="Calibri" panose="020F0502020204030204" pitchFamily="34" charset="0"/>
              <a:cs typeface="Calibri" panose="020F0502020204030204" pitchFamily="34" charset="0"/>
            </a:endParaRPr>
          </a:p>
        </p:txBody>
      </p:sp>
      <p:pic>
        <p:nvPicPr>
          <p:cNvPr id="146" name="Shape 146" descr="MS 1.png"/>
          <p:cNvPicPr preferRelativeResize="0"/>
          <p:nvPr/>
        </p:nvPicPr>
        <p:blipFill>
          <a:blip r:embed="rId3">
            <a:alphaModFix/>
          </a:blip>
          <a:stretch>
            <a:fillRect/>
          </a:stretch>
        </p:blipFill>
        <p:spPr>
          <a:xfrm>
            <a:off x="5232648" y="8633048"/>
            <a:ext cx="3456384" cy="1872208"/>
          </a:xfrm>
          <a:prstGeom prst="rect">
            <a:avLst/>
          </a:prstGeom>
          <a:noFill/>
          <a:ln>
            <a:noFill/>
          </a:ln>
        </p:spPr>
      </p:pic>
      <p:pic>
        <p:nvPicPr>
          <p:cNvPr id="147" name="Shape 147" descr="MS 2.png"/>
          <p:cNvPicPr preferRelativeResize="0"/>
          <p:nvPr/>
        </p:nvPicPr>
        <p:blipFill>
          <a:blip r:embed="rId4">
            <a:alphaModFix/>
          </a:blip>
          <a:stretch>
            <a:fillRect/>
          </a:stretch>
        </p:blipFill>
        <p:spPr>
          <a:xfrm>
            <a:off x="719432" y="8633926"/>
            <a:ext cx="3384375" cy="1871330"/>
          </a:xfrm>
          <a:prstGeom prst="rect">
            <a:avLst/>
          </a:prstGeom>
          <a:noFill/>
          <a:ln>
            <a:noFill/>
          </a:ln>
        </p:spPr>
      </p:pic>
      <p:graphicFrame>
        <p:nvGraphicFramePr>
          <p:cNvPr id="20" name="Table 19"/>
          <p:cNvGraphicFramePr>
            <a:graphicFrameLocks noGrp="1"/>
          </p:cNvGraphicFramePr>
          <p:nvPr>
            <p:extLst>
              <p:ext uri="{D42A27DB-BD31-4B8C-83A1-F6EECF244321}">
                <p14:modId xmlns:p14="http://schemas.microsoft.com/office/powerpoint/2010/main" val="516719699"/>
              </p:ext>
            </p:extLst>
          </p:nvPr>
        </p:nvGraphicFramePr>
        <p:xfrm>
          <a:off x="351049" y="4672609"/>
          <a:ext cx="8986052" cy="3063488"/>
        </p:xfrm>
        <a:graphic>
          <a:graphicData uri="http://schemas.openxmlformats.org/drawingml/2006/table">
            <a:tbl>
              <a:tblPr rtl="1" firstRow="1" bandRow="1">
                <a:tableStyleId>{7E9639D4-E3E2-4D34-9284-5A2195B3D0D7}</a:tableStyleId>
              </a:tblPr>
              <a:tblGrid>
                <a:gridCol w="4393811"/>
                <a:gridCol w="4592241"/>
              </a:tblGrid>
              <a:tr h="431727">
                <a:tc>
                  <a:txBody>
                    <a:bodyPr/>
                    <a:lstStyle/>
                    <a:p>
                      <a:pPr algn="ctr" rtl="1"/>
                      <a:r>
                        <a:rPr lang="en-GB" sz="1600" dirty="0" smtClean="0">
                          <a:latin typeface="Calibri" panose="020F0502020204030204" pitchFamily="34" charset="0"/>
                          <a:cs typeface="Calibri" panose="020F0502020204030204" pitchFamily="34" charset="0"/>
                        </a:rPr>
                        <a:t>Chronic lesions</a:t>
                      </a:r>
                      <a:r>
                        <a:rPr lang="en-GB" sz="1600" baseline="0" dirty="0" smtClean="0">
                          <a:latin typeface="Calibri" panose="020F0502020204030204" pitchFamily="34" charset="0"/>
                          <a:cs typeface="Calibri" panose="020F0502020204030204" pitchFamily="34" charset="0"/>
                        </a:rPr>
                        <a:t> </a:t>
                      </a:r>
                      <a:endParaRPr lang="ar-SA"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en-GB" sz="1600" dirty="0" smtClean="0">
                          <a:latin typeface="Calibri" panose="020F0502020204030204" pitchFamily="34" charset="0"/>
                          <a:cs typeface="Calibri" panose="020F0502020204030204" pitchFamily="34" charset="0"/>
                        </a:rPr>
                        <a:t>Early ( Acute)</a:t>
                      </a:r>
                      <a:r>
                        <a:rPr lang="en-GB" sz="1600" baseline="0" dirty="0" smtClean="0">
                          <a:latin typeface="Calibri" panose="020F0502020204030204" pitchFamily="34" charset="0"/>
                          <a:cs typeface="Calibri" panose="020F0502020204030204" pitchFamily="34" charset="0"/>
                        </a:rPr>
                        <a:t> lesions</a:t>
                      </a:r>
                      <a:endParaRPr lang="ar-SA"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348408">
                <a:tc>
                  <a:txBody>
                    <a:bodyPr/>
                    <a:lstStyle/>
                    <a:p>
                      <a:pPr marL="285750" indent="-285750" algn="l" rtl="0">
                        <a:buFont typeface="Arial" panose="020B0604020202020204" pitchFamily="34" charset="0"/>
                        <a:buChar char="•"/>
                      </a:pPr>
                      <a:r>
                        <a:rPr lang="en-GB" sz="1600" dirty="0" smtClean="0">
                          <a:solidFill>
                            <a:srgbClr val="000000"/>
                          </a:solidFill>
                          <a:latin typeface="Calibri" panose="020F0502020204030204" pitchFamily="34" charset="0"/>
                          <a:cs typeface="Calibri" panose="020F0502020204030204" pitchFamily="34" charset="0"/>
                        </a:rPr>
                        <a:t> </a:t>
                      </a:r>
                      <a:r>
                        <a:rPr lang="en-GB" sz="1600" dirty="0" smtClean="0">
                          <a:solidFill>
                            <a:srgbClr val="FF0000"/>
                          </a:solidFill>
                          <a:latin typeface="Calibri" panose="020F0502020204030204" pitchFamily="34" charset="0"/>
                          <a:cs typeface="Calibri" panose="020F0502020204030204" pitchFamily="34" charset="0"/>
                        </a:rPr>
                        <a:t>fewer</a:t>
                      </a:r>
                      <a:r>
                        <a:rPr lang="en-GB" sz="1600" dirty="0" smtClean="0">
                          <a:solidFill>
                            <a:srgbClr val="000000"/>
                          </a:solidFill>
                          <a:latin typeface="Calibri" panose="020F0502020204030204" pitchFamily="34" charset="0"/>
                          <a:cs typeface="Calibri" panose="020F0502020204030204" pitchFamily="34" charset="0"/>
                        </a:rPr>
                        <a:t> inflammatory cells </a:t>
                      </a:r>
                    </a:p>
                    <a:p>
                      <a:pPr marL="285750" indent="-285750" algn="l" rtl="0">
                        <a:buFont typeface="Arial" panose="020B0604020202020204" pitchFamily="34" charset="0"/>
                        <a:buChar char="•"/>
                      </a:pPr>
                      <a:r>
                        <a:rPr lang="en-GB" sz="1600" dirty="0" smtClean="0">
                          <a:solidFill>
                            <a:srgbClr val="000000"/>
                          </a:solidFill>
                          <a:latin typeface="Calibri" panose="020F0502020204030204" pitchFamily="34" charset="0"/>
                          <a:cs typeface="Calibri" panose="020F0502020204030204" pitchFamily="34" charset="0"/>
                        </a:rPr>
                        <a:t>almost complete demyelination. </a:t>
                      </a:r>
                      <a:endParaRPr lang="ar-SA" sz="1600" dirty="0">
                        <a:solidFill>
                          <a:srgbClr val="00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a:buFont typeface="Arial" panose="020B0604020202020204" pitchFamily="34" charset="0"/>
                        <a:buChar char="•"/>
                      </a:pPr>
                      <a:r>
                        <a:rPr lang="en-GB" sz="1600" dirty="0" smtClean="0">
                          <a:solidFill>
                            <a:srgbClr val="000000"/>
                          </a:solidFill>
                          <a:latin typeface="Calibri" panose="020F0502020204030204" pitchFamily="34" charset="0"/>
                          <a:cs typeface="Calibri" panose="020F0502020204030204" pitchFamily="34" charset="0"/>
                        </a:rPr>
                        <a:t>Perivascular &amp; parenchymal infiltration by </a:t>
                      </a:r>
                      <a:r>
                        <a:rPr lang="en-GB" sz="1600" dirty="0" smtClean="0">
                          <a:solidFill>
                            <a:srgbClr val="FF0000"/>
                          </a:solidFill>
                          <a:latin typeface="Calibri" panose="020F0502020204030204" pitchFamily="34" charset="0"/>
                          <a:cs typeface="Calibri" panose="020F0502020204030204" pitchFamily="34" charset="0"/>
                        </a:rPr>
                        <a:t>inflammatory mononuclear cells</a:t>
                      </a:r>
                      <a:r>
                        <a:rPr lang="en-GB" sz="1600" dirty="0" smtClean="0">
                          <a:solidFill>
                            <a:srgbClr val="000000"/>
                          </a:solidFill>
                          <a:latin typeface="Calibri" panose="020F0502020204030204" pitchFamily="34" charset="0"/>
                          <a:cs typeface="Calibri" panose="020F0502020204030204" pitchFamily="34" charset="0"/>
                        </a:rPr>
                        <a:t>.</a:t>
                      </a:r>
                    </a:p>
                    <a:p>
                      <a:pPr marL="285750" indent="-285750" algn="l" rtl="0">
                        <a:buFont typeface="Arial" panose="020B0604020202020204" pitchFamily="34" charset="0"/>
                        <a:buChar char="•"/>
                      </a:pPr>
                      <a:r>
                        <a:rPr lang="en-GB" sz="1600" dirty="0" smtClean="0">
                          <a:solidFill>
                            <a:srgbClr val="000000"/>
                          </a:solidFill>
                          <a:latin typeface="Calibri" panose="020F0502020204030204" pitchFamily="34" charset="0"/>
                          <a:cs typeface="Calibri" panose="020F0502020204030204" pitchFamily="34" charset="0"/>
                        </a:rPr>
                        <a:t> myelin breakdown &amp; phagocytosis by macrophages.</a:t>
                      </a:r>
                      <a:endParaRPr lang="ar-SA" sz="1600" dirty="0">
                        <a:solidFill>
                          <a:srgbClr val="00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31727">
                <a:tc>
                  <a:txBody>
                    <a:bodyPr/>
                    <a:lstStyle/>
                    <a:p>
                      <a:pPr marL="285750" indent="-285750" algn="l" rtl="0">
                        <a:buFont typeface="Arial" panose="020B0604020202020204" pitchFamily="34" charset="0"/>
                        <a:buChar char="•"/>
                      </a:pPr>
                      <a:r>
                        <a:rPr lang="en-GB" sz="1600" dirty="0" smtClean="0">
                          <a:solidFill>
                            <a:srgbClr val="000000"/>
                          </a:solidFill>
                          <a:latin typeface="Calibri" panose="020F0502020204030204" pitchFamily="34" charset="0"/>
                          <a:cs typeface="Calibri" panose="020F0502020204030204" pitchFamily="34" charset="0"/>
                        </a:rPr>
                        <a:t>Severe</a:t>
                      </a:r>
                      <a:r>
                        <a:rPr lang="en-GB" sz="1600" baseline="0" dirty="0" smtClean="0">
                          <a:solidFill>
                            <a:srgbClr val="000000"/>
                          </a:solidFill>
                          <a:latin typeface="Calibri" panose="020F0502020204030204" pitchFamily="34" charset="0"/>
                          <a:cs typeface="Calibri" panose="020F0502020204030204" pitchFamily="34" charset="0"/>
                        </a:rPr>
                        <a:t> </a:t>
                      </a:r>
                      <a:r>
                        <a:rPr lang="en-GB" sz="1600" baseline="0" dirty="0" err="1" smtClean="0">
                          <a:solidFill>
                            <a:srgbClr val="000000"/>
                          </a:solidFill>
                          <a:latin typeface="Calibri" panose="020F0502020204030204" pitchFamily="34" charset="0"/>
                          <a:cs typeface="Calibri" panose="020F0502020204030204" pitchFamily="34" charset="0"/>
                        </a:rPr>
                        <a:t>Astrogliosis</a:t>
                      </a:r>
                      <a:r>
                        <a:rPr lang="en-GB" sz="1600" baseline="0" dirty="0" smtClean="0">
                          <a:solidFill>
                            <a:srgbClr val="000000"/>
                          </a:solidFill>
                          <a:latin typeface="Calibri" panose="020F0502020204030204" pitchFamily="34" charset="0"/>
                          <a:cs typeface="Calibri" panose="020F0502020204030204" pitchFamily="34" charset="0"/>
                        </a:rPr>
                        <a:t>.</a:t>
                      </a:r>
                      <a:endParaRPr lang="ar-SA" sz="1600" dirty="0">
                        <a:solidFill>
                          <a:srgbClr val="00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a:buFont typeface="Arial" panose="020B0604020202020204" pitchFamily="34" charset="0"/>
                        <a:buChar char="•"/>
                      </a:pPr>
                      <a:r>
                        <a:rPr lang="en-GB" sz="1600" dirty="0" smtClean="0">
                          <a:solidFill>
                            <a:srgbClr val="000000"/>
                          </a:solidFill>
                          <a:latin typeface="Calibri" panose="020F0502020204030204" pitchFamily="34" charset="0"/>
                          <a:cs typeface="Calibri" panose="020F0502020204030204" pitchFamily="34" charset="0"/>
                        </a:rPr>
                        <a:t>No</a:t>
                      </a:r>
                      <a:r>
                        <a:rPr lang="en-GB" sz="1600" baseline="0" dirty="0" smtClean="0">
                          <a:solidFill>
                            <a:srgbClr val="000000"/>
                          </a:solidFill>
                          <a:latin typeface="Calibri" panose="020F0502020204030204" pitchFamily="34" charset="0"/>
                          <a:cs typeface="Calibri" panose="020F0502020204030204" pitchFamily="34" charset="0"/>
                        </a:rPr>
                        <a:t> </a:t>
                      </a:r>
                      <a:r>
                        <a:rPr lang="en-GB" sz="1600" baseline="0" dirty="0" err="1" smtClean="0">
                          <a:solidFill>
                            <a:srgbClr val="000000"/>
                          </a:solidFill>
                          <a:latin typeface="Calibri" panose="020F0502020204030204" pitchFamily="34" charset="0"/>
                          <a:cs typeface="Calibri" panose="020F0502020204030204" pitchFamily="34" charset="0"/>
                        </a:rPr>
                        <a:t>Astrogliosis</a:t>
                      </a:r>
                      <a:r>
                        <a:rPr lang="en-GB" sz="1600" baseline="0" dirty="0" smtClean="0">
                          <a:solidFill>
                            <a:srgbClr val="000000"/>
                          </a:solidFill>
                          <a:latin typeface="Calibri" panose="020F0502020204030204" pitchFamily="34" charset="0"/>
                          <a:cs typeface="Calibri" panose="020F0502020204030204" pitchFamily="34" charset="0"/>
                        </a:rPr>
                        <a:t>.</a:t>
                      </a:r>
                      <a:endParaRPr lang="ar-SA" sz="1600" dirty="0">
                        <a:solidFill>
                          <a:srgbClr val="00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51626">
                <a:tc>
                  <a:txBody>
                    <a:bodyPr/>
                    <a:lstStyle/>
                    <a:p>
                      <a:pPr marL="285750" indent="-285750" algn="l" rtl="0">
                        <a:buFont typeface="Arial" panose="020B0604020202020204" pitchFamily="34" charset="0"/>
                        <a:buChar char="•"/>
                      </a:pPr>
                      <a:r>
                        <a:rPr lang="en-GB" sz="1600" dirty="0" smtClean="0">
                          <a:solidFill>
                            <a:srgbClr val="000000"/>
                          </a:solidFill>
                          <a:latin typeface="Calibri" panose="020F0502020204030204" pitchFamily="34" charset="0"/>
                          <a:cs typeface="Calibri" panose="020F0502020204030204" pitchFamily="34" charset="0"/>
                        </a:rPr>
                        <a:t>some secondary </a:t>
                      </a:r>
                      <a:r>
                        <a:rPr lang="en-GB" sz="1600" dirty="0" smtClean="0">
                          <a:solidFill>
                            <a:srgbClr val="FF0000"/>
                          </a:solidFill>
                          <a:latin typeface="Calibri" panose="020F0502020204030204" pitchFamily="34" charset="0"/>
                          <a:cs typeface="Calibri" panose="020F0502020204030204" pitchFamily="34" charset="0"/>
                        </a:rPr>
                        <a:t>axonal loss </a:t>
                      </a:r>
                      <a:r>
                        <a:rPr lang="en-GB" sz="1600" dirty="0" smtClean="0">
                          <a:solidFill>
                            <a:srgbClr val="000000"/>
                          </a:solidFill>
                          <a:latin typeface="Calibri" panose="020F0502020204030204" pitchFamily="34" charset="0"/>
                          <a:cs typeface="Calibri" panose="020F0502020204030204" pitchFamily="34" charset="0"/>
                        </a:rPr>
                        <a:t>in advanced cases. </a:t>
                      </a:r>
                    </a:p>
                    <a:p>
                      <a:pPr marL="285750" indent="-285750" algn="l" rtl="0">
                        <a:buFont typeface="Arial" panose="020B0604020202020204" pitchFamily="34" charset="0"/>
                        <a:buChar char="•"/>
                      </a:pPr>
                      <a:r>
                        <a:rPr lang="en-GB" sz="1600" dirty="0" smtClean="0">
                          <a:solidFill>
                            <a:srgbClr val="000000"/>
                          </a:solidFill>
                          <a:latin typeface="Calibri" panose="020F0502020204030204" pitchFamily="34" charset="0"/>
                          <a:cs typeface="Calibri" panose="020F0502020204030204" pitchFamily="34" charset="0"/>
                        </a:rPr>
                        <a:t>There can be oligodendrocyte loss</a:t>
                      </a:r>
                      <a:endParaRPr lang="ar-SA" sz="1600" dirty="0">
                        <a:solidFill>
                          <a:srgbClr val="00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a:buFont typeface="Arial" panose="020B0604020202020204" pitchFamily="34" charset="0"/>
                        <a:buChar char="•"/>
                      </a:pPr>
                      <a:r>
                        <a:rPr lang="en-GB" sz="1600" dirty="0" smtClean="0">
                          <a:solidFill>
                            <a:srgbClr val="FF0000"/>
                          </a:solidFill>
                          <a:latin typeface="Calibri" panose="020F0502020204030204" pitchFamily="34" charset="0"/>
                          <a:cs typeface="Calibri" panose="020F0502020204030204" pitchFamily="34" charset="0"/>
                        </a:rPr>
                        <a:t>Axon</a:t>
                      </a:r>
                      <a:r>
                        <a:rPr lang="en-GB" sz="1600" baseline="0" dirty="0" smtClean="0">
                          <a:solidFill>
                            <a:srgbClr val="FF0000"/>
                          </a:solidFill>
                          <a:latin typeface="Calibri" panose="020F0502020204030204" pitchFamily="34" charset="0"/>
                          <a:cs typeface="Calibri" panose="020F0502020204030204" pitchFamily="34" charset="0"/>
                        </a:rPr>
                        <a:t>s </a:t>
                      </a:r>
                      <a:r>
                        <a:rPr lang="en-GB" sz="1600" baseline="0" dirty="0" smtClean="0">
                          <a:solidFill>
                            <a:srgbClr val="000000"/>
                          </a:solidFill>
                          <a:latin typeface="Calibri" panose="020F0502020204030204" pitchFamily="34" charset="0"/>
                          <a:cs typeface="Calibri" panose="020F0502020204030204" pitchFamily="34" charset="0"/>
                        </a:rPr>
                        <a:t>are relatively </a:t>
                      </a:r>
                      <a:r>
                        <a:rPr lang="en-GB" sz="1600" baseline="0" dirty="0" smtClean="0">
                          <a:solidFill>
                            <a:srgbClr val="FF0000"/>
                          </a:solidFill>
                          <a:latin typeface="Calibri" panose="020F0502020204030204" pitchFamily="34" charset="0"/>
                          <a:cs typeface="Calibri" panose="020F0502020204030204" pitchFamily="34" charset="0"/>
                        </a:rPr>
                        <a:t>preserved</a:t>
                      </a:r>
                      <a:r>
                        <a:rPr lang="en-GB" sz="1600" baseline="0" dirty="0" smtClean="0">
                          <a:solidFill>
                            <a:srgbClr val="000000"/>
                          </a:solidFill>
                          <a:latin typeface="Calibri" panose="020F0502020204030204" pitchFamily="34" charset="0"/>
                          <a:cs typeface="Calibri" panose="020F0502020204030204" pitchFamily="34" charset="0"/>
                        </a:rPr>
                        <a:t>.</a:t>
                      </a:r>
                      <a:endParaRPr lang="ar-SA" sz="1600" dirty="0">
                        <a:solidFill>
                          <a:srgbClr val="00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2879541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graphicFrame>
        <p:nvGraphicFramePr>
          <p:cNvPr id="11" name="Shape 152"/>
          <p:cNvGraphicFramePr/>
          <p:nvPr>
            <p:extLst>
              <p:ext uri="{D42A27DB-BD31-4B8C-83A1-F6EECF244321}">
                <p14:modId xmlns:p14="http://schemas.microsoft.com/office/powerpoint/2010/main" val="216563793"/>
              </p:ext>
            </p:extLst>
          </p:nvPr>
        </p:nvGraphicFramePr>
        <p:xfrm>
          <a:off x="315397" y="1360240"/>
          <a:ext cx="9021706" cy="8064896"/>
        </p:xfrm>
        <a:graphic>
          <a:graphicData uri="http://schemas.openxmlformats.org/drawingml/2006/table">
            <a:tbl>
              <a:tblPr>
                <a:noFill/>
                <a:tableStyleId>{FDF58950-0BEE-4121-AEB8-5D6006599A03}</a:tableStyleId>
              </a:tblPr>
              <a:tblGrid>
                <a:gridCol w="4510853"/>
                <a:gridCol w="4510853"/>
              </a:tblGrid>
              <a:tr h="415393">
                <a:tc>
                  <a:txBody>
                    <a:bodyPr/>
                    <a:lstStyle/>
                    <a:p>
                      <a:pPr lvl="0" rtl="0">
                        <a:spcBef>
                          <a:spcPts val="0"/>
                        </a:spcBef>
                        <a:buNone/>
                      </a:pPr>
                      <a:r>
                        <a:rPr lang="en-GB" b="1" dirty="0">
                          <a:solidFill>
                            <a:srgbClr val="A64D79"/>
                          </a:solidFill>
                          <a:latin typeface="Georgia"/>
                          <a:ea typeface="Georgia"/>
                          <a:cs typeface="Georgia"/>
                          <a:sym typeface="Georgia"/>
                        </a:rPr>
                        <a:t>Microscopic- </a:t>
                      </a:r>
                      <a:r>
                        <a:rPr lang="en-GB" b="1" dirty="0" smtClean="0">
                          <a:solidFill>
                            <a:srgbClr val="FF0000"/>
                          </a:solidFill>
                          <a:latin typeface="Georgia"/>
                          <a:ea typeface="Georgia"/>
                          <a:cs typeface="Georgia"/>
                          <a:sym typeface="Georgia"/>
                        </a:rPr>
                        <a:t>early</a:t>
                      </a:r>
                      <a:r>
                        <a:rPr lang="en-GB" b="1" dirty="0" smtClean="0">
                          <a:solidFill>
                            <a:srgbClr val="A64D79"/>
                          </a:solidFill>
                          <a:latin typeface="Georgia"/>
                          <a:ea typeface="Georgia"/>
                          <a:cs typeface="Georgia"/>
                          <a:sym typeface="Georgia"/>
                        </a:rPr>
                        <a:t> </a:t>
                      </a:r>
                      <a:r>
                        <a:rPr lang="en-GB" b="1" dirty="0" smtClean="0">
                          <a:solidFill>
                            <a:schemeClr val="tx1">
                              <a:lumMod val="50000"/>
                            </a:schemeClr>
                          </a:solidFill>
                          <a:latin typeface="Georgia"/>
                          <a:ea typeface="Georgia"/>
                          <a:cs typeface="Georgia"/>
                          <a:sym typeface="Georgia"/>
                        </a:rPr>
                        <a:t>MS plaque</a:t>
                      </a:r>
                      <a:endParaRPr lang="en-GB" b="1" dirty="0">
                        <a:solidFill>
                          <a:schemeClr val="tx1">
                            <a:lumMod val="50000"/>
                          </a:schemeClr>
                        </a:solidFill>
                        <a:latin typeface="Georgia"/>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a:txBody>
                    <a:bodyPr/>
                    <a:lstStyle/>
                    <a:p>
                      <a:pPr lvl="0" rtl="0">
                        <a:spcBef>
                          <a:spcPts val="0"/>
                        </a:spcBef>
                        <a:buNone/>
                      </a:pPr>
                      <a:r>
                        <a:rPr lang="en-GB" b="1" dirty="0" smtClean="0">
                          <a:solidFill>
                            <a:srgbClr val="A64D79"/>
                          </a:solidFill>
                          <a:latin typeface="Georgia" panose="02040502050405020303" pitchFamily="18" charset="0"/>
                          <a:ea typeface="Georgia"/>
                          <a:cs typeface="Georgia"/>
                          <a:sym typeface="Georgia"/>
                        </a:rPr>
                        <a:t>Microscopic</a:t>
                      </a:r>
                      <a:r>
                        <a:rPr lang="en-GB" b="1" baseline="0" dirty="0" smtClean="0">
                          <a:solidFill>
                            <a:srgbClr val="A64D79"/>
                          </a:solidFill>
                          <a:latin typeface="Georgia" panose="02040502050405020303" pitchFamily="18" charset="0"/>
                          <a:ea typeface="Georgia"/>
                          <a:cs typeface="Georgia"/>
                          <a:sym typeface="Georgia"/>
                        </a:rPr>
                        <a:t> - </a:t>
                      </a:r>
                      <a:r>
                        <a:rPr lang="en-GB" b="1" dirty="0" smtClean="0">
                          <a:solidFill>
                            <a:schemeClr val="tx1">
                              <a:lumMod val="50000"/>
                            </a:schemeClr>
                          </a:solidFill>
                          <a:latin typeface="Georgia" panose="02040502050405020303" pitchFamily="18" charset="0"/>
                        </a:rPr>
                        <a:t>Long standing MS (</a:t>
                      </a:r>
                      <a:r>
                        <a:rPr lang="en-GB" b="1" dirty="0" smtClean="0">
                          <a:solidFill>
                            <a:srgbClr val="FF0000"/>
                          </a:solidFill>
                          <a:latin typeface="Georgia" panose="02040502050405020303" pitchFamily="18" charset="0"/>
                        </a:rPr>
                        <a:t>old</a:t>
                      </a:r>
                      <a:r>
                        <a:rPr lang="en-GB" b="1" dirty="0" smtClean="0">
                          <a:solidFill>
                            <a:schemeClr val="tx1">
                              <a:lumMod val="50000"/>
                            </a:schemeClr>
                          </a:solidFill>
                          <a:latin typeface="Georgia" panose="02040502050405020303" pitchFamily="18" charset="0"/>
                        </a:rPr>
                        <a:t>) plaque</a:t>
                      </a:r>
                      <a:endParaRPr lang="en-GB" b="1" dirty="0">
                        <a:solidFill>
                          <a:schemeClr val="tx1">
                            <a:lumMod val="50000"/>
                          </a:schemeClr>
                        </a:solidFill>
                        <a:latin typeface="Georgia" panose="02040502050405020303" pitchFamily="18" charset="0"/>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r h="3473039">
                <a:tc>
                  <a:txBody>
                    <a:bodyPr/>
                    <a:lstStyle/>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algn="l" rtl="0">
                        <a:spcBef>
                          <a:spcPts val="0"/>
                        </a:spcBef>
                        <a:buNone/>
                      </a:pPr>
                      <a:endParaRPr dirty="0"/>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c>
                  <a:txBody>
                    <a:bodyPr/>
                    <a:lstStyle/>
                    <a:p>
                      <a:pPr lvl="0" algn="l" rtl="0">
                        <a:lnSpc>
                          <a:spcPct val="115000"/>
                        </a:lnSpc>
                        <a:spcBef>
                          <a:spcPts val="0"/>
                        </a:spcBef>
                        <a:buNone/>
                      </a:pPr>
                      <a:endParaRPr lang="en-GB" sz="1600" dirty="0" smtClean="0"/>
                    </a:p>
                    <a:p>
                      <a:pPr lvl="0" algn="l" rtl="0">
                        <a:lnSpc>
                          <a:spcPct val="115000"/>
                        </a:lnSpc>
                        <a:spcBef>
                          <a:spcPts val="0"/>
                        </a:spcBef>
                        <a:buNone/>
                      </a:pPr>
                      <a:endParaRPr lang="en-GB" sz="1600" dirty="0" smtClean="0"/>
                    </a:p>
                    <a:p>
                      <a:pPr lvl="0" algn="l" rtl="0">
                        <a:lnSpc>
                          <a:spcPct val="115000"/>
                        </a:lnSpc>
                        <a:spcBef>
                          <a:spcPts val="0"/>
                        </a:spcBef>
                        <a:buNone/>
                      </a:pPr>
                      <a:endParaRPr lang="en-GB" sz="1600" dirty="0" smtClean="0"/>
                    </a:p>
                    <a:p>
                      <a:pPr lvl="0" algn="l" rtl="0">
                        <a:lnSpc>
                          <a:spcPct val="115000"/>
                        </a:lnSpc>
                        <a:spcBef>
                          <a:spcPts val="0"/>
                        </a:spcBef>
                        <a:buNone/>
                      </a:pPr>
                      <a:endParaRPr lang="en-GB" sz="1600" dirty="0" smtClean="0"/>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r h="485695">
                <a:tc>
                  <a:txBody>
                    <a:bodyPr/>
                    <a:lstStyle/>
                    <a:p>
                      <a:pPr lvl="0" algn="l" rtl="0">
                        <a:lnSpc>
                          <a:spcPct val="115000"/>
                        </a:lnSpc>
                        <a:spcBef>
                          <a:spcPts val="0"/>
                        </a:spcBef>
                        <a:buNone/>
                      </a:pPr>
                      <a:r>
                        <a:rPr lang="en-GB" sz="1400" b="1" dirty="0" smtClean="0">
                          <a:solidFill>
                            <a:srgbClr val="A64D79"/>
                          </a:solidFill>
                          <a:latin typeface="Georgia" panose="02040502050405020303" pitchFamily="18" charset="0"/>
                        </a:rPr>
                        <a:t>Microscopic</a:t>
                      </a:r>
                      <a:r>
                        <a:rPr lang="en-GB" sz="1400" b="1" baseline="0" dirty="0" smtClean="0">
                          <a:solidFill>
                            <a:srgbClr val="A64D79"/>
                          </a:solidFill>
                          <a:latin typeface="Georgia" panose="02040502050405020303" pitchFamily="18" charset="0"/>
                        </a:rPr>
                        <a:t>-</a:t>
                      </a:r>
                      <a:r>
                        <a:rPr lang="en-GB" sz="1400" baseline="0" dirty="0" smtClean="0">
                          <a:latin typeface="Georgia" panose="02040502050405020303" pitchFamily="18" charset="0"/>
                        </a:rPr>
                        <a:t> </a:t>
                      </a:r>
                      <a:r>
                        <a:rPr lang="en-GB" sz="1400" b="1" dirty="0" smtClean="0">
                          <a:solidFill>
                            <a:srgbClr val="FF0000"/>
                          </a:solidFill>
                          <a:latin typeface="Georgia" panose="02040502050405020303" pitchFamily="18" charset="0"/>
                        </a:rPr>
                        <a:t>Inactivated</a:t>
                      </a:r>
                      <a:r>
                        <a:rPr lang="en-GB" sz="1400" dirty="0" smtClean="0">
                          <a:latin typeface="Georgia" panose="02040502050405020303" pitchFamily="18" charset="0"/>
                        </a:rPr>
                        <a:t> </a:t>
                      </a:r>
                      <a:r>
                        <a:rPr lang="en-GB" sz="1400" b="1" dirty="0" smtClean="0">
                          <a:solidFill>
                            <a:schemeClr val="tx1">
                              <a:lumMod val="50000"/>
                            </a:schemeClr>
                          </a:solidFill>
                          <a:latin typeface="Georgia" panose="02040502050405020303" pitchFamily="18" charset="0"/>
                        </a:rPr>
                        <a:t>MS plaque</a:t>
                      </a:r>
                      <a:endParaRPr lang="en-GB" sz="1400" b="1" dirty="0">
                        <a:solidFill>
                          <a:schemeClr val="tx1">
                            <a:lumMod val="50000"/>
                          </a:schemeClr>
                        </a:solidFill>
                        <a:latin typeface="Georgia" panose="02040502050405020303" pitchFamily="18" charset="0"/>
                      </a:endParaRPr>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c>
                  <a:txBody>
                    <a:bodyPr/>
                    <a:lstStyle/>
                    <a:p>
                      <a:pPr lvl="0" algn="l" rtl="0">
                        <a:lnSpc>
                          <a:spcPct val="115000"/>
                        </a:lnSpc>
                        <a:spcBef>
                          <a:spcPts val="0"/>
                        </a:spcBef>
                        <a:buNone/>
                      </a:pPr>
                      <a:r>
                        <a:rPr lang="en-GB" sz="1400" b="1" dirty="0" smtClean="0">
                          <a:solidFill>
                            <a:srgbClr val="A64D79"/>
                          </a:solidFill>
                          <a:latin typeface="Georgia" panose="02040502050405020303" pitchFamily="18" charset="0"/>
                        </a:rPr>
                        <a:t>Microscopic</a:t>
                      </a:r>
                      <a:r>
                        <a:rPr lang="en-GB" sz="1400" b="1" baseline="0" dirty="0" smtClean="0">
                          <a:solidFill>
                            <a:srgbClr val="A64D79"/>
                          </a:solidFill>
                          <a:latin typeface="Georgia" panose="02040502050405020303" pitchFamily="18" charset="0"/>
                        </a:rPr>
                        <a:t> - </a:t>
                      </a:r>
                      <a:r>
                        <a:rPr lang="en-GB" sz="1400" b="1" dirty="0" smtClean="0">
                          <a:solidFill>
                            <a:srgbClr val="FF0000"/>
                          </a:solidFill>
                          <a:latin typeface="Georgia" panose="02040502050405020303" pitchFamily="18" charset="0"/>
                        </a:rPr>
                        <a:t>Older</a:t>
                      </a:r>
                      <a:r>
                        <a:rPr lang="en-GB" sz="1400" b="1" dirty="0" smtClean="0">
                          <a:solidFill>
                            <a:srgbClr val="A64D79"/>
                          </a:solidFill>
                          <a:latin typeface="Georgia" panose="02040502050405020303" pitchFamily="18" charset="0"/>
                        </a:rPr>
                        <a:t> </a:t>
                      </a:r>
                      <a:r>
                        <a:rPr lang="en-GB" sz="1400" b="1" dirty="0" smtClean="0">
                          <a:solidFill>
                            <a:schemeClr val="tx1">
                              <a:lumMod val="50000"/>
                            </a:schemeClr>
                          </a:solidFill>
                          <a:latin typeface="Georgia" panose="02040502050405020303" pitchFamily="18" charset="0"/>
                        </a:rPr>
                        <a:t>MS plaque </a:t>
                      </a:r>
                    </a:p>
                  </a:txBody>
                  <a:tcPr marL="91425" marR="91425" marT="91425" marB="91425">
                    <a:lnL w="9525" cap="flat" cmpd="sng" algn="ctr">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r h="3690769">
                <a:tc>
                  <a:txBody>
                    <a:bodyPr/>
                    <a:lstStyle/>
                    <a:p>
                      <a:pPr lvl="0" algn="l" rtl="0">
                        <a:lnSpc>
                          <a:spcPct val="115000"/>
                        </a:lnSpc>
                        <a:spcBef>
                          <a:spcPts val="0"/>
                        </a:spcBef>
                        <a:buNone/>
                      </a:pPr>
                      <a:endParaRPr lang="en-GB" sz="1600" dirty="0">
                        <a:latin typeface="Cambria" panose="02040503050406030204" pitchFamily="18" charset="0"/>
                      </a:endParaRPr>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a:txBody>
                    <a:bodyPr/>
                    <a:lstStyle/>
                    <a:p>
                      <a:pPr lvl="0" algn="l" rtl="0">
                        <a:lnSpc>
                          <a:spcPct val="115000"/>
                        </a:lnSpc>
                        <a:spcBef>
                          <a:spcPts val="0"/>
                        </a:spcBef>
                        <a:buNone/>
                      </a:pPr>
                      <a:endParaRPr lang="en-GB" sz="1600" dirty="0">
                        <a:latin typeface="Cambria" panose="02040503050406030204" pitchFamily="18" charset="0"/>
                      </a:endParaRPr>
                    </a:p>
                  </a:txBody>
                  <a:tcPr marL="91425" marR="91425" marT="91425" marB="91425">
                    <a:lnL w="9525" cap="flat" cmpd="sng" algn="ctr">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pic>
        <p:nvPicPr>
          <p:cNvPr id="12" name="Shape 150" descr="MS 3.png"/>
          <p:cNvPicPr preferRelativeResize="0"/>
          <p:nvPr/>
        </p:nvPicPr>
        <p:blipFill>
          <a:blip r:embed="rId3">
            <a:alphaModFix/>
          </a:blip>
          <a:stretch>
            <a:fillRect/>
          </a:stretch>
        </p:blipFill>
        <p:spPr>
          <a:xfrm>
            <a:off x="768152" y="1864297"/>
            <a:ext cx="2952328" cy="1800200"/>
          </a:xfrm>
          <a:prstGeom prst="rect">
            <a:avLst/>
          </a:prstGeom>
          <a:noFill/>
          <a:ln>
            <a:noFill/>
          </a:ln>
        </p:spPr>
      </p:pic>
      <p:pic>
        <p:nvPicPr>
          <p:cNvPr id="13" name="Shape 151" descr="MS 4.png"/>
          <p:cNvPicPr preferRelativeResize="0"/>
          <p:nvPr/>
        </p:nvPicPr>
        <p:blipFill>
          <a:blip r:embed="rId4">
            <a:alphaModFix/>
          </a:blip>
          <a:stretch>
            <a:fillRect/>
          </a:stretch>
        </p:blipFill>
        <p:spPr>
          <a:xfrm>
            <a:off x="5520680" y="1849424"/>
            <a:ext cx="3024336" cy="1815073"/>
          </a:xfrm>
          <a:prstGeom prst="rect">
            <a:avLst/>
          </a:prstGeom>
          <a:noFill/>
          <a:ln>
            <a:noFill/>
          </a:ln>
        </p:spPr>
      </p:pic>
      <p:sp>
        <p:nvSpPr>
          <p:cNvPr id="14" name="TextBox 13"/>
          <p:cNvSpPr txBox="1"/>
          <p:nvPr/>
        </p:nvSpPr>
        <p:spPr>
          <a:xfrm>
            <a:off x="351050" y="3664497"/>
            <a:ext cx="4305534" cy="1440394"/>
          </a:xfrm>
          <a:prstGeom prst="rect">
            <a:avLst/>
          </a:prstGeom>
          <a:noFill/>
        </p:spPr>
        <p:txBody>
          <a:bodyPr wrap="square" rtlCol="1">
            <a:spAutoFit/>
          </a:bodyPr>
          <a:lstStyle/>
          <a:p>
            <a:pPr lvl="0">
              <a:lnSpc>
                <a:spcPct val="115000"/>
              </a:lnSpc>
            </a:pPr>
            <a:r>
              <a:rPr lang="en-GB" sz="1600" dirty="0">
                <a:latin typeface="Calibri" panose="020F0502020204030204" pitchFamily="34" charset="0"/>
                <a:cs typeface="Calibri" panose="020F0502020204030204" pitchFamily="34" charset="0"/>
              </a:rPr>
              <a:t>1</a:t>
            </a:r>
            <a:r>
              <a:rPr lang="en-GB" sz="1600" dirty="0" smtClean="0">
                <a:latin typeface="Calibri" panose="020F0502020204030204" pitchFamily="34" charset="0"/>
                <a:cs typeface="Calibri" panose="020F0502020204030204" pitchFamily="34" charset="0"/>
              </a:rPr>
              <a:t>. myelin </a:t>
            </a:r>
            <a:r>
              <a:rPr lang="en-GB" sz="1600" dirty="0">
                <a:latin typeface="Calibri" panose="020F0502020204030204" pitchFamily="34" charset="0"/>
                <a:cs typeface="Calibri" panose="020F0502020204030204" pitchFamily="34" charset="0"/>
              </a:rPr>
              <a:t>stain (</a:t>
            </a:r>
            <a:r>
              <a:rPr lang="en-GB" sz="1600" dirty="0" err="1">
                <a:latin typeface="Calibri" panose="020F0502020204030204" pitchFamily="34" charset="0"/>
                <a:cs typeface="Calibri" panose="020F0502020204030204" pitchFamily="34" charset="0"/>
              </a:rPr>
              <a:t>luxol</a:t>
            </a:r>
            <a:r>
              <a:rPr lang="en-GB" sz="1600" dirty="0">
                <a:latin typeface="Calibri" panose="020F0502020204030204" pitchFamily="34" charset="0"/>
                <a:cs typeface="Calibri" panose="020F0502020204030204" pitchFamily="34" charset="0"/>
              </a:rPr>
              <a:t> fast blue/PAS).</a:t>
            </a:r>
          </a:p>
          <a:p>
            <a:pPr lvl="0">
              <a:lnSpc>
                <a:spcPct val="115000"/>
              </a:lnSpc>
            </a:pPr>
            <a:r>
              <a:rPr lang="en-GB" sz="1600" dirty="0">
                <a:latin typeface="Calibri" panose="020F0502020204030204" pitchFamily="34" charset="0"/>
                <a:cs typeface="Calibri" panose="020F0502020204030204" pitchFamily="34" charset="0"/>
              </a:rPr>
              <a:t>2. The lesion is </a:t>
            </a:r>
            <a:r>
              <a:rPr lang="en-GB" sz="1600" dirty="0" smtClean="0">
                <a:latin typeface="Calibri" panose="020F0502020204030204" pitchFamily="34" charset="0"/>
                <a:cs typeface="Calibri" panose="020F0502020204030204" pitchFamily="34" charset="0"/>
              </a:rPr>
              <a:t>centred </a:t>
            </a:r>
            <a:r>
              <a:rPr lang="en-GB" sz="1600" dirty="0">
                <a:latin typeface="Calibri" panose="020F0502020204030204" pitchFamily="34" charset="0"/>
                <a:cs typeface="Calibri" panose="020F0502020204030204" pitchFamily="34" charset="0"/>
              </a:rPr>
              <a:t>around a small vein (arrow) which is surrounded by inflammatory cells.</a:t>
            </a:r>
          </a:p>
          <a:p>
            <a:endParaRPr lang="ar-SA" dirty="0"/>
          </a:p>
        </p:txBody>
      </p:sp>
      <p:sp>
        <p:nvSpPr>
          <p:cNvPr id="15" name="TextBox 14"/>
          <p:cNvSpPr txBox="1"/>
          <p:nvPr/>
        </p:nvSpPr>
        <p:spPr>
          <a:xfrm>
            <a:off x="4878162" y="3664497"/>
            <a:ext cx="4320480" cy="1508105"/>
          </a:xfrm>
          <a:prstGeom prst="rect">
            <a:avLst/>
          </a:prstGeom>
          <a:noFill/>
        </p:spPr>
        <p:txBody>
          <a:bodyPr wrap="square" rtlCol="1">
            <a:spAutoFit/>
          </a:bodyPr>
          <a:lstStyle/>
          <a:p>
            <a:pPr lvl="0">
              <a:lnSpc>
                <a:spcPct val="115000"/>
              </a:lnSpc>
            </a:pPr>
            <a:r>
              <a:rPr lang="en-GB" sz="1600" dirty="0" smtClean="0">
                <a:latin typeface="Cambria" panose="02040503050406030204" pitchFamily="18" charset="0"/>
              </a:rPr>
              <a:t>1. </a:t>
            </a:r>
            <a:r>
              <a:rPr lang="en-GB" sz="1600" dirty="0" smtClean="0">
                <a:latin typeface="Calibri" panose="020F0502020204030204" pitchFamily="34" charset="0"/>
                <a:cs typeface="Calibri" panose="020F0502020204030204" pitchFamily="34" charset="0"/>
              </a:rPr>
              <a:t>H&amp;E stained. </a:t>
            </a:r>
          </a:p>
          <a:p>
            <a:pPr lvl="0">
              <a:lnSpc>
                <a:spcPct val="115000"/>
              </a:lnSpc>
            </a:pPr>
            <a:r>
              <a:rPr lang="en-GB" sz="1600" dirty="0" smtClean="0">
                <a:latin typeface="Calibri" panose="020F0502020204030204" pitchFamily="34" charset="0"/>
                <a:cs typeface="Calibri" panose="020F0502020204030204" pitchFamily="34" charset="0"/>
              </a:rPr>
              <a:t>2</a:t>
            </a:r>
            <a:r>
              <a:rPr lang="en-GB" sz="1600" dirty="0">
                <a:latin typeface="Calibri" panose="020F0502020204030204" pitchFamily="34" charset="0"/>
                <a:cs typeface="Calibri" panose="020F0502020204030204" pitchFamily="34" charset="0"/>
              </a:rPr>
              <a:t>. Lesion </a:t>
            </a:r>
            <a:r>
              <a:rPr lang="en-GB" sz="1600" dirty="0" smtClean="0">
                <a:latin typeface="Calibri" panose="020F0502020204030204" pitchFamily="34" charset="0"/>
                <a:cs typeface="Calibri" panose="020F0502020204030204" pitchFamily="34" charset="0"/>
              </a:rPr>
              <a:t>centred </a:t>
            </a:r>
            <a:r>
              <a:rPr lang="en-GB" sz="1600" dirty="0">
                <a:latin typeface="Calibri" panose="020F0502020204030204" pitchFamily="34" charset="0"/>
                <a:cs typeface="Calibri" panose="020F0502020204030204" pitchFamily="34" charset="0"/>
              </a:rPr>
              <a:t>on a vein </a:t>
            </a:r>
            <a:r>
              <a:rPr lang="en-GB" sz="1600" dirty="0" smtClean="0">
                <a:latin typeface="Calibri" panose="020F0502020204030204" pitchFamily="34" charset="0"/>
                <a:cs typeface="Calibri" panose="020F0502020204030204" pitchFamily="34" charset="0"/>
              </a:rPr>
              <a:t>with little inflammation.</a:t>
            </a:r>
          </a:p>
          <a:p>
            <a:pPr lvl="0">
              <a:lnSpc>
                <a:spcPct val="115000"/>
              </a:lnSpc>
            </a:pPr>
            <a:r>
              <a:rPr lang="en-GB" sz="1600" dirty="0" smtClean="0">
                <a:latin typeface="Calibri" panose="020F0502020204030204" pitchFamily="34" charset="0"/>
                <a:cs typeface="Calibri" panose="020F0502020204030204" pitchFamily="34" charset="0"/>
              </a:rPr>
              <a:t>3</a:t>
            </a:r>
            <a:r>
              <a:rPr lang="en-GB" sz="1600" dirty="0">
                <a:latin typeface="Calibri" panose="020F0502020204030204" pitchFamily="34" charset="0"/>
                <a:cs typeface="Calibri" panose="020F0502020204030204" pitchFamily="34" charset="0"/>
              </a:rPr>
              <a:t>. Myelin loss (lighter pink than the normal white matter surrounding it) </a:t>
            </a:r>
            <a:r>
              <a:rPr lang="en-GB" sz="1600" dirty="0" smtClean="0">
                <a:latin typeface="Calibri" panose="020F0502020204030204" pitchFamily="34" charset="0"/>
                <a:cs typeface="Calibri" panose="020F0502020204030204" pitchFamily="34" charset="0"/>
              </a:rPr>
              <a:t>.</a:t>
            </a:r>
            <a:endParaRPr lang="en-GB" sz="1600" dirty="0">
              <a:latin typeface="Calibri" panose="020F0502020204030204" pitchFamily="34" charset="0"/>
              <a:cs typeface="Calibri" panose="020F0502020204030204" pitchFamily="34" charset="0"/>
            </a:endParaRPr>
          </a:p>
        </p:txBody>
      </p:sp>
      <p:pic>
        <p:nvPicPr>
          <p:cNvPr id="16" name="Shape 157" descr="MS 6.png"/>
          <p:cNvPicPr preferRelativeResize="0"/>
          <p:nvPr/>
        </p:nvPicPr>
        <p:blipFill>
          <a:blip r:embed="rId5">
            <a:alphaModFix/>
          </a:blip>
          <a:stretch>
            <a:fillRect/>
          </a:stretch>
        </p:blipFill>
        <p:spPr>
          <a:xfrm>
            <a:off x="696144" y="5824736"/>
            <a:ext cx="3312368" cy="2020291"/>
          </a:xfrm>
          <a:prstGeom prst="rect">
            <a:avLst/>
          </a:prstGeom>
          <a:noFill/>
          <a:ln>
            <a:noFill/>
          </a:ln>
        </p:spPr>
      </p:pic>
      <p:cxnSp>
        <p:nvCxnSpPr>
          <p:cNvPr id="17" name="Straight Arrow Connector 16"/>
          <p:cNvCxnSpPr/>
          <p:nvPr/>
        </p:nvCxnSpPr>
        <p:spPr>
          <a:xfrm flipV="1">
            <a:off x="2483937" y="6472808"/>
            <a:ext cx="72008" cy="21602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848272" y="6852607"/>
            <a:ext cx="144016" cy="16746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1050" y="7872546"/>
            <a:ext cx="4377541" cy="1785104"/>
          </a:xfrm>
          <a:prstGeom prst="rect">
            <a:avLst/>
          </a:prstGeom>
          <a:noFill/>
        </p:spPr>
        <p:txBody>
          <a:bodyPr wrap="square" rtlCol="1">
            <a:spAutoFit/>
          </a:bodyPr>
          <a:lstStyle/>
          <a:p>
            <a:r>
              <a:rPr lang="en-GB" sz="1600" dirty="0" smtClean="0">
                <a:latin typeface="Cambria" panose="02040503050406030204" pitchFamily="18" charset="0"/>
              </a:rPr>
              <a:t>1. </a:t>
            </a:r>
            <a:r>
              <a:rPr lang="en-GB" sz="1600" u="sng" dirty="0" smtClean="0">
                <a:latin typeface="Cambria" panose="02040503050406030204" pitchFamily="18" charset="0"/>
              </a:rPr>
              <a:t>In</a:t>
            </a:r>
            <a:r>
              <a:rPr lang="en-GB" sz="1600" dirty="0" smtClean="0">
                <a:latin typeface="Cambria" panose="02040503050406030204" pitchFamily="18" charset="0"/>
              </a:rPr>
              <a:t>active demyelinated plaque.</a:t>
            </a:r>
          </a:p>
          <a:p>
            <a:endParaRPr lang="en-GB" sz="1600" dirty="0">
              <a:latin typeface="Cambria" panose="02040503050406030204" pitchFamily="18" charset="0"/>
            </a:endParaRPr>
          </a:p>
          <a:p>
            <a:r>
              <a:rPr lang="en-GB" sz="1600" dirty="0" smtClean="0">
                <a:latin typeface="Cambria" panose="02040503050406030204" pitchFamily="18" charset="0"/>
              </a:rPr>
              <a:t>2.</a:t>
            </a:r>
            <a:r>
              <a:rPr lang="en-GB" sz="1600" b="1" dirty="0" smtClean="0">
                <a:solidFill>
                  <a:srgbClr val="FF0000"/>
                </a:solidFill>
                <a:latin typeface="Cambria" panose="02040503050406030204" pitchFamily="18" charset="0"/>
              </a:rPr>
              <a:t>Red arrow</a:t>
            </a:r>
            <a:r>
              <a:rPr lang="en-GB" sz="1600" dirty="0" smtClean="0">
                <a:solidFill>
                  <a:srgbClr val="FF0000"/>
                </a:solidFill>
                <a:latin typeface="Cambria" panose="02040503050406030204" pitchFamily="18" charset="0"/>
              </a:rPr>
              <a:t>: </a:t>
            </a:r>
            <a:r>
              <a:rPr lang="en-GB" sz="1600" dirty="0" smtClean="0">
                <a:latin typeface="Cambria" panose="02040503050406030204" pitchFamily="18" charset="0"/>
              </a:rPr>
              <a:t>pale- plaque, indicates a lack of myelin. </a:t>
            </a:r>
          </a:p>
          <a:p>
            <a:endParaRPr lang="en-GB" sz="1600" dirty="0" smtClean="0">
              <a:latin typeface="Cambria" panose="02040503050406030204" pitchFamily="18" charset="0"/>
            </a:endParaRPr>
          </a:p>
          <a:p>
            <a:r>
              <a:rPr lang="en-GB" sz="1600" dirty="0" smtClean="0">
                <a:latin typeface="Cambria" panose="02040503050406030204" pitchFamily="18" charset="0"/>
              </a:rPr>
              <a:t>3.</a:t>
            </a:r>
            <a:r>
              <a:rPr lang="en-GB" sz="1600" b="1" dirty="0" smtClean="0">
                <a:solidFill>
                  <a:srgbClr val="00B050"/>
                </a:solidFill>
                <a:latin typeface="Cambria" panose="02040503050406030204" pitchFamily="18" charset="0"/>
              </a:rPr>
              <a:t>green arrow: </a:t>
            </a:r>
            <a:r>
              <a:rPr lang="en-GB" sz="1600" dirty="0" smtClean="0">
                <a:latin typeface="Cambria" panose="02040503050406030204" pitchFamily="18" charset="0"/>
              </a:rPr>
              <a:t>darker  normal neuropil. </a:t>
            </a:r>
          </a:p>
          <a:p>
            <a:endParaRPr lang="en-GB" dirty="0" smtClean="0"/>
          </a:p>
        </p:txBody>
      </p:sp>
      <p:pic>
        <p:nvPicPr>
          <p:cNvPr id="20" name="Shape 155" descr="MS 5.png"/>
          <p:cNvPicPr preferRelativeResize="0"/>
          <p:nvPr/>
        </p:nvPicPr>
        <p:blipFill>
          <a:blip r:embed="rId6">
            <a:alphaModFix/>
          </a:blip>
          <a:stretch>
            <a:fillRect/>
          </a:stretch>
        </p:blipFill>
        <p:spPr>
          <a:xfrm>
            <a:off x="5520680" y="5829136"/>
            <a:ext cx="3240360" cy="2015891"/>
          </a:xfrm>
          <a:prstGeom prst="rect">
            <a:avLst/>
          </a:prstGeom>
          <a:noFill/>
          <a:ln>
            <a:noFill/>
          </a:ln>
        </p:spPr>
      </p:pic>
      <p:sp>
        <p:nvSpPr>
          <p:cNvPr id="21" name="TextBox 20"/>
          <p:cNvSpPr txBox="1"/>
          <p:nvPr/>
        </p:nvSpPr>
        <p:spPr>
          <a:xfrm>
            <a:off x="5160640" y="7875534"/>
            <a:ext cx="3744416" cy="1323439"/>
          </a:xfrm>
          <a:prstGeom prst="rect">
            <a:avLst/>
          </a:prstGeom>
          <a:noFill/>
        </p:spPr>
        <p:txBody>
          <a:bodyPr wrap="square" rtlCol="1">
            <a:spAutoFit/>
          </a:bodyPr>
          <a:lstStyle/>
          <a:p>
            <a:r>
              <a:rPr lang="en-GB" sz="1600" dirty="0" smtClean="0">
                <a:latin typeface="Cambria" panose="02040503050406030204" pitchFamily="18" charset="0"/>
              </a:rPr>
              <a:t>1. Pallor </a:t>
            </a:r>
            <a:r>
              <a:rPr lang="en-GB" sz="1600" dirty="0">
                <a:latin typeface="Cambria" panose="02040503050406030204" pitchFamily="18" charset="0"/>
              </a:rPr>
              <a:t>of plaque with almost no </a:t>
            </a:r>
            <a:r>
              <a:rPr lang="en-GB" sz="1600" dirty="0" smtClean="0">
                <a:latin typeface="Cambria" panose="02040503050406030204" pitchFamily="18" charset="0"/>
              </a:rPr>
              <a:t>myelin.</a:t>
            </a:r>
          </a:p>
          <a:p>
            <a:endParaRPr lang="en-GB" sz="1600" dirty="0" smtClean="0">
              <a:latin typeface="Cambria" panose="02040503050406030204" pitchFamily="18" charset="0"/>
            </a:endParaRPr>
          </a:p>
          <a:p>
            <a:r>
              <a:rPr lang="en-GB" sz="1600" dirty="0" smtClean="0">
                <a:latin typeface="Cambria" panose="02040503050406030204" pitchFamily="18" charset="0"/>
              </a:rPr>
              <a:t> </a:t>
            </a:r>
            <a:r>
              <a:rPr lang="en-GB" sz="1600" dirty="0">
                <a:latin typeface="Cambria" panose="02040503050406030204" pitchFamily="18" charset="0"/>
              </a:rPr>
              <a:t>2. Decreased </a:t>
            </a:r>
            <a:r>
              <a:rPr lang="en-GB" sz="1600" dirty="0" err="1">
                <a:latin typeface="Cambria" panose="02040503050406030204" pitchFamily="18" charset="0"/>
              </a:rPr>
              <a:t>oligodendroglial</a:t>
            </a:r>
            <a:r>
              <a:rPr lang="en-GB" sz="1600" dirty="0">
                <a:latin typeface="Cambria" panose="02040503050406030204" pitchFamily="18" charset="0"/>
              </a:rPr>
              <a:t> nuclei and increased astrocyte nuclei</a:t>
            </a:r>
            <a:endParaRPr lang="ar-SA" sz="1600" dirty="0">
              <a:latin typeface="Cambria" panose="02040503050406030204" pitchFamily="18" charset="0"/>
            </a:endParaRPr>
          </a:p>
        </p:txBody>
      </p:sp>
      <p:sp>
        <p:nvSpPr>
          <p:cNvPr id="22" name="Shape 141"/>
          <p:cNvSpPr txBox="1"/>
          <p:nvPr/>
        </p:nvSpPr>
        <p:spPr>
          <a:xfrm>
            <a:off x="351050" y="318400"/>
            <a:ext cx="8986054" cy="5487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25" tIns="91425" rIns="91425" bIns="91425" anchor="t" anchorCtr="0">
            <a:noAutofit/>
          </a:bodyPr>
          <a:lstStyle/>
          <a:p>
            <a:pPr lvl="0" algn="ctr" rtl="0">
              <a:spcBef>
                <a:spcPts val="0"/>
              </a:spcBef>
              <a:buNone/>
            </a:pPr>
            <a:r>
              <a:rPr lang="en-GB" sz="2000" b="1" dirty="0">
                <a:solidFill>
                  <a:schemeClr val="bg1"/>
                </a:solidFill>
                <a:latin typeface="Georgia"/>
                <a:ea typeface="Georgia"/>
                <a:cs typeface="Georgia"/>
                <a:sym typeface="Georgia"/>
              </a:rPr>
              <a:t># Case 3:</a:t>
            </a:r>
            <a:r>
              <a:rPr lang="en-GB" sz="1800" b="1" dirty="0">
                <a:solidFill>
                  <a:schemeClr val="bg1"/>
                </a:solidFill>
                <a:latin typeface="Georgia"/>
                <a:ea typeface="Georgia"/>
                <a:cs typeface="Georgia"/>
                <a:sym typeface="Georgia"/>
              </a:rPr>
              <a:t> Multiple </a:t>
            </a:r>
            <a:r>
              <a:rPr lang="en-GB" sz="1800" b="1" dirty="0" smtClean="0">
                <a:solidFill>
                  <a:schemeClr val="bg1"/>
                </a:solidFill>
                <a:latin typeface="Georgia"/>
                <a:ea typeface="Georgia"/>
                <a:cs typeface="Georgia"/>
                <a:sym typeface="Georgia"/>
              </a:rPr>
              <a:t>Sclerosis </a:t>
            </a:r>
            <a:endParaRPr lang="en-GB" sz="1800" b="1" dirty="0">
              <a:solidFill>
                <a:schemeClr val="bg1"/>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p:nvPr/>
        </p:nvSpPr>
        <p:spPr>
          <a:xfrm>
            <a:off x="330135" y="208112"/>
            <a:ext cx="8986054" cy="5487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25" tIns="91425" rIns="91425" bIns="91425" anchor="t" anchorCtr="0">
            <a:noAutofit/>
          </a:bodyPr>
          <a:lstStyle/>
          <a:p>
            <a:pPr lvl="0" algn="ctr" rtl="0">
              <a:spcBef>
                <a:spcPts val="0"/>
              </a:spcBef>
              <a:buNone/>
            </a:pPr>
            <a:r>
              <a:rPr lang="en-GB" sz="2000" b="1" dirty="0">
                <a:solidFill>
                  <a:schemeClr val="bg1"/>
                </a:solidFill>
                <a:latin typeface="Georgia"/>
                <a:ea typeface="Georgia"/>
                <a:cs typeface="Georgia"/>
                <a:sym typeface="Georgia"/>
              </a:rPr>
              <a:t># Case 4: </a:t>
            </a:r>
            <a:r>
              <a:rPr lang="en-GB" sz="1800" b="1" dirty="0">
                <a:solidFill>
                  <a:schemeClr val="bg1"/>
                </a:solidFill>
                <a:latin typeface="Georgia"/>
                <a:ea typeface="Georgia"/>
                <a:cs typeface="Georgia"/>
                <a:sym typeface="Georgia"/>
              </a:rPr>
              <a:t>Schwannoma</a:t>
            </a:r>
          </a:p>
        </p:txBody>
      </p:sp>
      <p:sp>
        <p:nvSpPr>
          <p:cNvPr id="163" name="Shape 163"/>
          <p:cNvSpPr/>
          <p:nvPr/>
        </p:nvSpPr>
        <p:spPr>
          <a:xfrm>
            <a:off x="283049" y="947050"/>
            <a:ext cx="9033139" cy="2429414"/>
          </a:xfrm>
          <a:prstGeom prst="rect">
            <a:avLst/>
          </a:prstGeom>
          <a:noFill/>
          <a:ln w="9525" cap="flat" cmpd="sng">
            <a:solidFill>
              <a:schemeClr val="accent3"/>
            </a:solidFill>
            <a:prstDash val="solid"/>
            <a:round/>
            <a:headEnd type="none" w="med" len="med"/>
            <a:tailEnd type="none" w="med" len="med"/>
          </a:ln>
        </p:spPr>
        <p:txBody>
          <a:bodyPr wrap="square" lIns="91425" tIns="91425" rIns="91425" bIns="91425" anchor="t" anchorCtr="0">
            <a:noAutofit/>
          </a:bodyPr>
          <a:lstStyle/>
          <a:p>
            <a:pPr lvl="0">
              <a:spcBef>
                <a:spcPts val="0"/>
              </a:spcBef>
              <a:buNone/>
            </a:pPr>
            <a:r>
              <a:rPr lang="en-GB" sz="1600" dirty="0">
                <a:solidFill>
                  <a:schemeClr val="tx1">
                    <a:lumMod val="50000"/>
                  </a:schemeClr>
                </a:solidFill>
                <a:latin typeface="Calibri" panose="020F0502020204030204" pitchFamily="34" charset="0"/>
                <a:ea typeface="Cambria"/>
                <a:cs typeface="Calibri" panose="020F0502020204030204" pitchFamily="34" charset="0"/>
                <a:sym typeface="Cambria"/>
              </a:rPr>
              <a:t>A 39 years old man complains that he had noticed a progressive </a:t>
            </a:r>
            <a:r>
              <a:rPr lang="en-GB" sz="1600" b="1" u="sng" dirty="0">
                <a:solidFill>
                  <a:schemeClr val="tx1">
                    <a:lumMod val="50000"/>
                  </a:schemeClr>
                </a:solidFill>
                <a:latin typeface="Calibri" panose="020F0502020204030204" pitchFamily="34" charset="0"/>
                <a:ea typeface="Cambria"/>
                <a:cs typeface="Calibri" panose="020F0502020204030204" pitchFamily="34" charset="0"/>
                <a:sym typeface="Cambria"/>
              </a:rPr>
              <a:t>hearing loss </a:t>
            </a:r>
            <a:r>
              <a:rPr lang="en-GB" sz="1600" dirty="0">
                <a:solidFill>
                  <a:schemeClr val="tx1">
                    <a:lumMod val="50000"/>
                  </a:schemeClr>
                </a:solidFill>
                <a:latin typeface="Calibri" panose="020F0502020204030204" pitchFamily="34" charset="0"/>
                <a:ea typeface="Cambria"/>
                <a:cs typeface="Calibri" panose="020F0502020204030204" pitchFamily="34" charset="0"/>
                <a:sym typeface="Cambria"/>
              </a:rPr>
              <a:t>over a 2 years period. Except for occasional headache, he has no other complaints . Evaluation discloses severe sensorineural hearing loss of the left side . MRI shows 1.5 cm. </a:t>
            </a:r>
            <a:r>
              <a:rPr lang="en-GB" sz="1600" b="1" u="sng" dirty="0">
                <a:solidFill>
                  <a:schemeClr val="tx1">
                    <a:lumMod val="50000"/>
                  </a:schemeClr>
                </a:solidFill>
                <a:latin typeface="Calibri" panose="020F0502020204030204" pitchFamily="34" charset="0"/>
                <a:ea typeface="Cambria"/>
                <a:cs typeface="Calibri" panose="020F0502020204030204" pitchFamily="34" charset="0"/>
                <a:sym typeface="Cambria"/>
              </a:rPr>
              <a:t>mass at the left cerebellopontine angle </a:t>
            </a:r>
            <a:r>
              <a:rPr lang="en-GB" sz="1600" dirty="0">
                <a:solidFill>
                  <a:schemeClr val="tx1">
                    <a:lumMod val="50000"/>
                  </a:schemeClr>
                </a:solidFill>
                <a:latin typeface="Calibri" panose="020F0502020204030204" pitchFamily="34" charset="0"/>
                <a:ea typeface="Cambria"/>
                <a:cs typeface="Calibri" panose="020F0502020204030204" pitchFamily="34" charset="0"/>
                <a:sym typeface="Cambria"/>
              </a:rPr>
              <a:t>.</a:t>
            </a:r>
          </a:p>
          <a:p>
            <a:pPr lvl="0" rtl="0">
              <a:lnSpc>
                <a:spcPct val="115000"/>
              </a:lnSpc>
              <a:spcBef>
                <a:spcPts val="0"/>
              </a:spcBef>
              <a:buNone/>
            </a:pPr>
            <a:r>
              <a:rPr lang="en-GB" sz="1600" b="1" dirty="0">
                <a:solidFill>
                  <a:schemeClr val="tx1">
                    <a:lumMod val="50000"/>
                  </a:schemeClr>
                </a:solidFill>
                <a:latin typeface="Calibri" panose="020F0502020204030204" pitchFamily="34" charset="0"/>
                <a:ea typeface="Cambria"/>
                <a:cs typeface="Calibri" panose="020F0502020204030204" pitchFamily="34" charset="0"/>
                <a:sym typeface="Cambria"/>
              </a:rPr>
              <a:t>What is your provisional diagnosis ? </a:t>
            </a:r>
            <a:r>
              <a:rPr lang="en-GB" sz="1600" b="1" dirty="0" smtClean="0">
                <a:solidFill>
                  <a:srgbClr val="A64D79"/>
                </a:solidFill>
                <a:latin typeface="Calibri" panose="020F0502020204030204" pitchFamily="34" charset="0"/>
                <a:ea typeface="Georgia"/>
                <a:cs typeface="Calibri" panose="020F0502020204030204" pitchFamily="34" charset="0"/>
                <a:sym typeface="Georgia"/>
              </a:rPr>
              <a:t>Schwannoma</a:t>
            </a:r>
          </a:p>
          <a:p>
            <a:pPr marL="285750" lvl="0" indent="-285750" rtl="0">
              <a:lnSpc>
                <a:spcPct val="115000"/>
              </a:lnSpc>
              <a:spcBef>
                <a:spcPts val="0"/>
              </a:spcBef>
              <a:buFont typeface="Arial" panose="020B0604020202020204" pitchFamily="34" charset="0"/>
              <a:buChar char="•"/>
            </a:pPr>
            <a:r>
              <a:rPr lang="en-GB" sz="1600" dirty="0" smtClean="0">
                <a:latin typeface="Cambria"/>
                <a:ea typeface="Cambria"/>
                <a:cs typeface="Cambria"/>
                <a:sym typeface="Cambria"/>
              </a:rPr>
              <a:t>Acoustic </a:t>
            </a:r>
            <a:r>
              <a:rPr lang="en-GB" sz="1600" dirty="0" err="1">
                <a:latin typeface="Cambria"/>
                <a:ea typeface="Cambria"/>
                <a:cs typeface="Cambria"/>
                <a:sym typeface="Cambria"/>
              </a:rPr>
              <a:t>tumors</a:t>
            </a:r>
            <a:r>
              <a:rPr lang="en-GB" sz="1600" dirty="0">
                <a:latin typeface="Cambria"/>
                <a:ea typeface="Cambria"/>
                <a:cs typeface="Cambria"/>
                <a:sym typeface="Cambria"/>
              </a:rPr>
              <a:t> are benign </a:t>
            </a:r>
            <a:r>
              <a:rPr lang="en-GB" sz="1600" dirty="0" err="1">
                <a:latin typeface="Cambria"/>
                <a:ea typeface="Cambria"/>
                <a:cs typeface="Cambria"/>
                <a:sym typeface="Cambria"/>
              </a:rPr>
              <a:t>tumors</a:t>
            </a:r>
            <a:r>
              <a:rPr lang="en-GB" sz="1600" dirty="0">
                <a:latin typeface="Cambria"/>
                <a:ea typeface="Cambria"/>
                <a:cs typeface="Cambria"/>
                <a:sym typeface="Cambria"/>
              </a:rPr>
              <a:t> that can be removed, but usually </a:t>
            </a:r>
            <a:r>
              <a:rPr lang="en-GB" sz="1600" b="1" dirty="0">
                <a:latin typeface="Cambria"/>
                <a:ea typeface="Cambria"/>
                <a:cs typeface="Cambria"/>
                <a:sym typeface="Cambria"/>
              </a:rPr>
              <a:t>not without </a:t>
            </a:r>
            <a:r>
              <a:rPr lang="en-GB" sz="1600" dirty="0">
                <a:latin typeface="Cambria"/>
                <a:ea typeface="Cambria"/>
                <a:cs typeface="Cambria"/>
                <a:sym typeface="Cambria"/>
              </a:rPr>
              <a:t>damaging the eighth nerve and sometimes the facial nerve and brain stem </a:t>
            </a:r>
            <a:r>
              <a:rPr lang="en-GB" sz="1600" dirty="0" smtClean="0">
                <a:latin typeface="Cambria"/>
                <a:ea typeface="Cambria"/>
                <a:cs typeface="Cambria"/>
                <a:sym typeface="Cambria"/>
              </a:rPr>
              <a:t>.</a:t>
            </a:r>
          </a:p>
          <a:p>
            <a:pPr marL="285750" lvl="0" indent="-285750" rtl="0">
              <a:lnSpc>
                <a:spcPct val="115000"/>
              </a:lnSpc>
              <a:spcBef>
                <a:spcPts val="0"/>
              </a:spcBef>
              <a:buFont typeface="Arial" panose="020B0604020202020204" pitchFamily="34" charset="0"/>
              <a:buChar char="•"/>
            </a:pPr>
            <a:r>
              <a:rPr lang="en-GB" sz="1600" dirty="0" smtClean="0">
                <a:latin typeface="Cambria"/>
                <a:ea typeface="Cambria"/>
                <a:cs typeface="Cambria"/>
                <a:sym typeface="Cambria"/>
              </a:rPr>
              <a:t>Bilateral Acoustic schwannoma is associated with </a:t>
            </a:r>
            <a:r>
              <a:rPr lang="en-GB" sz="1600" dirty="0" smtClean="0">
                <a:solidFill>
                  <a:srgbClr val="FF0000"/>
                </a:solidFill>
                <a:latin typeface="Cambria"/>
                <a:ea typeface="Cambria"/>
                <a:cs typeface="Cambria"/>
                <a:sym typeface="Cambria"/>
              </a:rPr>
              <a:t>NF2 </a:t>
            </a:r>
            <a:r>
              <a:rPr lang="en-GB" sz="1600" dirty="0" smtClean="0">
                <a:latin typeface="Cambria"/>
                <a:ea typeface="Cambria"/>
                <a:cs typeface="Cambria"/>
                <a:sym typeface="Cambria"/>
              </a:rPr>
              <a:t>( neurofibromatosis type 2) </a:t>
            </a:r>
          </a:p>
          <a:p>
            <a:pPr marL="285750" lvl="0" indent="-285750" rtl="0">
              <a:lnSpc>
                <a:spcPct val="115000"/>
              </a:lnSpc>
              <a:spcBef>
                <a:spcPts val="0"/>
              </a:spcBef>
              <a:buFont typeface="Arial" panose="020B0604020202020204" pitchFamily="34" charset="0"/>
              <a:buChar char="•"/>
            </a:pPr>
            <a:r>
              <a:rPr lang="en-GB" sz="1600" dirty="0" smtClean="0">
                <a:latin typeface="Cambria"/>
                <a:ea typeface="Cambria"/>
                <a:cs typeface="Cambria"/>
                <a:sym typeface="Cambria"/>
              </a:rPr>
              <a:t>Acoustic </a:t>
            </a:r>
            <a:r>
              <a:rPr lang="en-GB" sz="1600" dirty="0">
                <a:latin typeface="Cambria"/>
                <a:ea typeface="Cambria"/>
                <a:cs typeface="Cambria"/>
                <a:sym typeface="Cambria"/>
              </a:rPr>
              <a:t>Schwannoma </a:t>
            </a:r>
            <a:r>
              <a:rPr lang="en-GB" sz="1600" dirty="0" smtClean="0">
                <a:latin typeface="Cambria"/>
                <a:ea typeface="Cambria"/>
                <a:cs typeface="Cambria"/>
                <a:sym typeface="Cambria"/>
              </a:rPr>
              <a:t>: patients </a:t>
            </a:r>
            <a:r>
              <a:rPr lang="en-GB" sz="1600" dirty="0">
                <a:latin typeface="Cambria"/>
                <a:ea typeface="Cambria"/>
                <a:cs typeface="Cambria"/>
                <a:sym typeface="Cambria"/>
              </a:rPr>
              <a:t>may present with hearing loss. </a:t>
            </a:r>
            <a:endParaRPr lang="en-GB" sz="1600" dirty="0" smtClean="0">
              <a:latin typeface="Cambria"/>
              <a:ea typeface="Cambria"/>
              <a:cs typeface="Cambria"/>
              <a:sym typeface="Cambria"/>
            </a:endParaRPr>
          </a:p>
          <a:p>
            <a:pPr marL="285750" lvl="0" indent="-285750" rtl="0">
              <a:lnSpc>
                <a:spcPct val="115000"/>
              </a:lnSpc>
              <a:spcBef>
                <a:spcPts val="0"/>
              </a:spcBef>
              <a:buFont typeface="Arial" panose="020B0604020202020204" pitchFamily="34" charset="0"/>
              <a:buChar char="•"/>
            </a:pPr>
            <a:endParaRPr lang="en-GB" sz="1600" dirty="0">
              <a:latin typeface="Cambria"/>
              <a:ea typeface="Cambria"/>
              <a:cs typeface="Cambria"/>
              <a:sym typeface="Cambria"/>
            </a:endParaRPr>
          </a:p>
          <a:p>
            <a:pPr lvl="0" rtl="0">
              <a:lnSpc>
                <a:spcPct val="115000"/>
              </a:lnSpc>
              <a:spcBef>
                <a:spcPts val="0"/>
              </a:spcBef>
              <a:buNone/>
            </a:pPr>
            <a:endParaRPr sz="1600" dirty="0">
              <a:latin typeface="Cambria"/>
              <a:ea typeface="Cambria"/>
              <a:cs typeface="Cambria"/>
              <a:sym typeface="Cambria"/>
            </a:endParaRPr>
          </a:p>
          <a:p>
            <a:pPr lvl="0">
              <a:spcBef>
                <a:spcPts val="0"/>
              </a:spcBef>
              <a:buNone/>
            </a:pPr>
            <a:endParaRPr sz="1600" dirty="0">
              <a:latin typeface="Cambria"/>
              <a:ea typeface="Cambria"/>
              <a:cs typeface="Cambria"/>
              <a:sym typeface="Cambria"/>
            </a:endParaRPr>
          </a:p>
        </p:txBody>
      </p:sp>
      <p:graphicFrame>
        <p:nvGraphicFramePr>
          <p:cNvPr id="164" name="Shape 164"/>
          <p:cNvGraphicFramePr/>
          <p:nvPr>
            <p:extLst>
              <p:ext uri="{D42A27DB-BD31-4B8C-83A1-F6EECF244321}">
                <p14:modId xmlns:p14="http://schemas.microsoft.com/office/powerpoint/2010/main" val="2864788669"/>
              </p:ext>
            </p:extLst>
          </p:nvPr>
        </p:nvGraphicFramePr>
        <p:xfrm>
          <a:off x="275713" y="3546138"/>
          <a:ext cx="9061391" cy="3790766"/>
        </p:xfrm>
        <a:graphic>
          <a:graphicData uri="http://schemas.openxmlformats.org/drawingml/2006/table">
            <a:tbl>
              <a:tblPr>
                <a:noFill/>
                <a:tableStyleId>{FDF58950-0BEE-4121-AEB8-5D6006599A03}</a:tableStyleId>
              </a:tblPr>
              <a:tblGrid>
                <a:gridCol w="5532999"/>
                <a:gridCol w="3528392"/>
              </a:tblGrid>
              <a:tr h="406390">
                <a:tc>
                  <a:txBody>
                    <a:bodyPr/>
                    <a:lstStyle/>
                    <a:p>
                      <a:pPr lvl="0" algn="ctr" rtl="0">
                        <a:spcBef>
                          <a:spcPts val="0"/>
                        </a:spcBef>
                        <a:buNone/>
                      </a:pPr>
                      <a:r>
                        <a:rPr lang="en-GB" b="1" dirty="0" smtClean="0">
                          <a:solidFill>
                            <a:srgbClr val="A64D79"/>
                          </a:solidFill>
                          <a:latin typeface="Georgia"/>
                          <a:ea typeface="Georgia"/>
                          <a:cs typeface="Georgia"/>
                          <a:sym typeface="Georgia"/>
                        </a:rPr>
                        <a:t>Gross</a:t>
                      </a:r>
                      <a:endParaRPr lang="en-GB" b="1" dirty="0">
                        <a:solidFill>
                          <a:srgbClr val="A64D79"/>
                        </a:solidFill>
                        <a:latin typeface="Georgia"/>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smtClean="0">
                          <a:solidFill>
                            <a:srgbClr val="A64D79"/>
                          </a:solidFill>
                          <a:latin typeface="Georgia"/>
                          <a:ea typeface="Georgia"/>
                          <a:cs typeface="Georgia"/>
                          <a:sym typeface="Georgia"/>
                        </a:rPr>
                        <a:t>Cut Section</a:t>
                      </a:r>
                    </a:p>
                  </a:txBody>
                  <a:tcPr marL="91425" marR="91425" marT="91425" marB="91425">
                    <a:lnL w="9525" cap="flat" cmpd="sng" algn="ctr">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r h="3384376">
                <a:tc>
                  <a:txBody>
                    <a:bodyPr/>
                    <a:lstStyle/>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algn="ctr" rtl="0">
                        <a:spcBef>
                          <a:spcPts val="0"/>
                        </a:spcBef>
                        <a:buNone/>
                      </a:pPr>
                      <a:r>
                        <a:rPr lang="en-GB" dirty="0" smtClean="0"/>
                        <a:t>                                        </a:t>
                      </a:r>
                      <a:endParaRPr lang="en-GB" dirty="0"/>
                    </a:p>
                    <a:p>
                      <a:pPr marL="469900" lvl="0" indent="-342900" rtl="0">
                        <a:spcBef>
                          <a:spcPts val="0"/>
                        </a:spcBef>
                        <a:buSzPct val="100000"/>
                        <a:buFont typeface="+mj-lt"/>
                        <a:buAutoNum type="arabicPeriod"/>
                      </a:pPr>
                      <a:r>
                        <a:rPr lang="en-GB" sz="1600" dirty="0" smtClean="0">
                          <a:latin typeface="Cambria"/>
                          <a:ea typeface="Cambria"/>
                          <a:cs typeface="Cambria"/>
                          <a:sym typeface="Cambria"/>
                        </a:rPr>
                        <a:t> </a:t>
                      </a:r>
                      <a:r>
                        <a:rPr lang="en-GB" sz="1600" dirty="0">
                          <a:latin typeface="Calibri" panose="020F0502020204030204" pitchFamily="34" charset="0"/>
                          <a:ea typeface="Cambria"/>
                          <a:cs typeface="Calibri" panose="020F0502020204030204" pitchFamily="34" charset="0"/>
                          <a:sym typeface="Cambria"/>
                        </a:rPr>
                        <a:t>A nerve sheath </a:t>
                      </a:r>
                      <a:r>
                        <a:rPr lang="en-GB" sz="1600" dirty="0" err="1">
                          <a:latin typeface="Calibri" panose="020F0502020204030204" pitchFamily="34" charset="0"/>
                          <a:ea typeface="Cambria"/>
                          <a:cs typeface="Calibri" panose="020F0502020204030204" pitchFamily="34" charset="0"/>
                          <a:sym typeface="Cambria"/>
                        </a:rPr>
                        <a:t>tumor</a:t>
                      </a:r>
                      <a:r>
                        <a:rPr lang="en-GB" sz="1600" dirty="0">
                          <a:latin typeface="Calibri" panose="020F0502020204030204" pitchFamily="34" charset="0"/>
                          <a:ea typeface="Cambria"/>
                          <a:cs typeface="Calibri" panose="020F0502020204030204" pitchFamily="34" charset="0"/>
                          <a:sym typeface="Cambria"/>
                        </a:rPr>
                        <a:t> that seen most frequently on the eighth nerve (acoustic neuromas</a:t>
                      </a:r>
                      <a:r>
                        <a:rPr lang="en-GB" sz="1600" dirty="0" smtClean="0">
                          <a:latin typeface="Calibri" panose="020F0502020204030204" pitchFamily="34" charset="0"/>
                          <a:ea typeface="Cambria"/>
                          <a:cs typeface="Calibri" panose="020F0502020204030204" pitchFamily="34" charset="0"/>
                          <a:sym typeface="Cambria"/>
                        </a:rPr>
                        <a:t>).</a:t>
                      </a:r>
                    </a:p>
                    <a:p>
                      <a:pPr marL="469900" lvl="0" indent="-342900" rtl="0">
                        <a:spcBef>
                          <a:spcPts val="0"/>
                        </a:spcBef>
                        <a:buSzPct val="100000"/>
                        <a:buFont typeface="+mj-lt"/>
                        <a:buAutoNum type="arabicPeriod"/>
                      </a:pPr>
                      <a:r>
                        <a:rPr lang="en-GB" sz="1600" dirty="0" smtClean="0">
                          <a:latin typeface="Calibri" panose="020F0502020204030204" pitchFamily="34" charset="0"/>
                          <a:ea typeface="Cambria"/>
                          <a:cs typeface="Calibri" panose="020F0502020204030204" pitchFamily="34" charset="0"/>
                          <a:sym typeface="Cambria"/>
                        </a:rPr>
                        <a:t>they </a:t>
                      </a:r>
                      <a:r>
                        <a:rPr lang="en-GB" sz="1600" dirty="0">
                          <a:latin typeface="Calibri" panose="020F0502020204030204" pitchFamily="34" charset="0"/>
                          <a:ea typeface="Cambria"/>
                          <a:cs typeface="Calibri" panose="020F0502020204030204" pitchFamily="34" charset="0"/>
                          <a:sym typeface="Cambria"/>
                        </a:rPr>
                        <a:t>occupy the </a:t>
                      </a:r>
                      <a:r>
                        <a:rPr lang="en-GB" sz="1600" dirty="0" err="1">
                          <a:latin typeface="Calibri" panose="020F0502020204030204" pitchFamily="34" charset="0"/>
                          <a:ea typeface="Cambria"/>
                          <a:cs typeface="Calibri" panose="020F0502020204030204" pitchFamily="34" charset="0"/>
                          <a:sym typeface="Cambria"/>
                        </a:rPr>
                        <a:t>cerebello</a:t>
                      </a:r>
                      <a:r>
                        <a:rPr lang="en-GB" sz="1600" dirty="0">
                          <a:latin typeface="Calibri" panose="020F0502020204030204" pitchFamily="34" charset="0"/>
                          <a:ea typeface="Cambria"/>
                          <a:cs typeface="Calibri" panose="020F0502020204030204" pitchFamily="34" charset="0"/>
                          <a:sym typeface="Cambria"/>
                        </a:rPr>
                        <a:t>- pontine angle ( </a:t>
                      </a:r>
                      <a:r>
                        <a:rPr lang="en-GB" sz="1600" dirty="0" smtClean="0">
                          <a:latin typeface="Calibri" panose="020F0502020204030204" pitchFamily="34" charset="0"/>
                          <a:ea typeface="Cambria"/>
                          <a:cs typeface="Calibri" panose="020F0502020204030204" pitchFamily="34" charset="0"/>
                          <a:sym typeface="Cambria"/>
                        </a:rPr>
                        <a:t>arrows)</a:t>
                      </a:r>
                      <a:endParaRPr lang="en-GB" sz="1600" dirty="0">
                        <a:latin typeface="Calibri" panose="020F0502020204030204" pitchFamily="34" charset="0"/>
                        <a:ea typeface="Cambria"/>
                        <a:cs typeface="Calibri" panose="020F0502020204030204" pitchFamily="34" charset="0"/>
                        <a:sym typeface="Cambria"/>
                      </a:endParaRPr>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a:txBody>
                    <a:bodyPr/>
                    <a:lstStyle/>
                    <a:p>
                      <a:pPr marL="469900" lvl="0" indent="-342900" rtl="0">
                        <a:spcBef>
                          <a:spcPts val="0"/>
                        </a:spcBef>
                        <a:buSzPct val="100000"/>
                        <a:buFont typeface="+mj-lt"/>
                        <a:buAutoNum type="arabicPeriod"/>
                      </a:pPr>
                      <a:endParaRPr lang="en-GB" sz="1600" dirty="0" smtClean="0">
                        <a:latin typeface="Cambria"/>
                        <a:ea typeface="Cambria"/>
                        <a:cs typeface="Cambria"/>
                        <a:sym typeface="Cambria"/>
                      </a:endParaRPr>
                    </a:p>
                    <a:p>
                      <a:pPr marL="469900" lvl="0" indent="-342900" rtl="0">
                        <a:spcBef>
                          <a:spcPts val="0"/>
                        </a:spcBef>
                        <a:buSzPct val="100000"/>
                        <a:buFont typeface="+mj-lt"/>
                        <a:buAutoNum type="arabicPeriod"/>
                      </a:pPr>
                      <a:endParaRPr lang="en-GB" sz="1600" dirty="0" smtClean="0">
                        <a:latin typeface="Cambria"/>
                        <a:ea typeface="Cambria"/>
                        <a:cs typeface="Cambria"/>
                        <a:sym typeface="Cambria"/>
                      </a:endParaRPr>
                    </a:p>
                    <a:p>
                      <a:pPr marL="469900" lvl="0" indent="-342900" rtl="0">
                        <a:spcBef>
                          <a:spcPts val="0"/>
                        </a:spcBef>
                        <a:buSzPct val="100000"/>
                        <a:buFont typeface="+mj-lt"/>
                        <a:buAutoNum type="arabicPeriod"/>
                      </a:pPr>
                      <a:endParaRPr lang="en-GB" sz="1600" dirty="0" smtClean="0">
                        <a:latin typeface="Cambria"/>
                        <a:ea typeface="Cambria"/>
                        <a:cs typeface="Cambria"/>
                        <a:sym typeface="Cambria"/>
                      </a:endParaRPr>
                    </a:p>
                    <a:p>
                      <a:pPr marL="469900" lvl="0" indent="-342900" rtl="0">
                        <a:spcBef>
                          <a:spcPts val="0"/>
                        </a:spcBef>
                        <a:buSzPct val="100000"/>
                        <a:buFont typeface="+mj-lt"/>
                        <a:buAutoNum type="arabicPeriod"/>
                      </a:pPr>
                      <a:endParaRPr lang="en-GB" sz="1600" dirty="0" smtClean="0">
                        <a:latin typeface="Cambria"/>
                        <a:ea typeface="Cambria"/>
                        <a:cs typeface="Cambria"/>
                        <a:sym typeface="Cambria"/>
                      </a:endParaRPr>
                    </a:p>
                    <a:p>
                      <a:pPr marL="469900" lvl="0" indent="-342900" rtl="0">
                        <a:spcBef>
                          <a:spcPts val="0"/>
                        </a:spcBef>
                        <a:buSzPct val="100000"/>
                        <a:buFont typeface="+mj-lt"/>
                        <a:buAutoNum type="arabicPeriod"/>
                      </a:pPr>
                      <a:endParaRPr lang="en-GB" sz="1600" dirty="0" smtClean="0">
                        <a:latin typeface="Cambria"/>
                        <a:ea typeface="Cambria"/>
                        <a:cs typeface="Cambria"/>
                        <a:sym typeface="Cambria"/>
                      </a:endParaRPr>
                    </a:p>
                    <a:p>
                      <a:pPr marL="469900" lvl="0" indent="-342900" rtl="0">
                        <a:spcBef>
                          <a:spcPts val="0"/>
                        </a:spcBef>
                        <a:buSzPct val="100000"/>
                        <a:buFont typeface="+mj-lt"/>
                        <a:buAutoNum type="arabicPeriod"/>
                      </a:pPr>
                      <a:endParaRPr lang="en-GB" sz="1600" dirty="0" smtClean="0">
                        <a:latin typeface="Cambria"/>
                        <a:ea typeface="Cambria"/>
                        <a:cs typeface="Cambria"/>
                        <a:sym typeface="Cambria"/>
                      </a:endParaRPr>
                    </a:p>
                    <a:p>
                      <a:pPr marL="469900" lvl="0" indent="-342900" rtl="0">
                        <a:spcBef>
                          <a:spcPts val="0"/>
                        </a:spcBef>
                        <a:buSzPct val="100000"/>
                        <a:buFont typeface="+mj-lt"/>
                        <a:buAutoNum type="arabicPeriod"/>
                      </a:pPr>
                      <a:endParaRPr lang="en-GB" sz="1600" dirty="0" smtClean="0">
                        <a:latin typeface="Cambria"/>
                        <a:ea typeface="Cambria"/>
                        <a:cs typeface="Cambria"/>
                        <a:sym typeface="Cambria"/>
                      </a:endParaRPr>
                    </a:p>
                    <a:p>
                      <a:pPr marL="469900" lvl="0" indent="-342900" rtl="0">
                        <a:spcBef>
                          <a:spcPts val="0"/>
                        </a:spcBef>
                        <a:buSzPct val="100000"/>
                        <a:buFont typeface="+mj-lt"/>
                        <a:buAutoNum type="arabicPeriod"/>
                      </a:pPr>
                      <a:endParaRPr lang="en-GB" sz="1600" dirty="0" smtClean="0">
                        <a:latin typeface="Cambria"/>
                        <a:ea typeface="Cambria"/>
                        <a:cs typeface="Cambria"/>
                        <a:sym typeface="Cambria"/>
                      </a:endParaRPr>
                    </a:p>
                    <a:p>
                      <a:pPr marL="469900" lvl="0" indent="-342900" rtl="0">
                        <a:spcBef>
                          <a:spcPts val="0"/>
                        </a:spcBef>
                        <a:buSzPct val="100000"/>
                        <a:buFont typeface="+mj-lt"/>
                        <a:buAutoNum type="arabicPeriod"/>
                      </a:pPr>
                      <a:endParaRPr lang="en-GB" sz="1600" dirty="0" smtClean="0">
                        <a:latin typeface="Calibri" panose="020F0502020204030204" pitchFamily="34" charset="0"/>
                        <a:ea typeface="Cambria"/>
                        <a:cs typeface="Calibri" panose="020F0502020204030204" pitchFamily="34" charset="0"/>
                        <a:sym typeface="Cambria"/>
                      </a:endParaRPr>
                    </a:p>
                    <a:p>
                      <a:pPr marL="469900" marR="0" lvl="0" indent="-342900" algn="l" defTabSz="914400" rtl="0" eaLnBrk="1" fontAlgn="auto" latinLnBrk="0" hangingPunct="1">
                        <a:lnSpc>
                          <a:spcPct val="100000"/>
                        </a:lnSpc>
                        <a:spcBef>
                          <a:spcPts val="0"/>
                        </a:spcBef>
                        <a:spcAft>
                          <a:spcPts val="0"/>
                        </a:spcAft>
                        <a:buClrTx/>
                        <a:buSzPct val="100000"/>
                        <a:buFont typeface="+mj-lt"/>
                        <a:buAutoNum type="arabicPeriod"/>
                        <a:tabLst/>
                        <a:defRPr/>
                      </a:pPr>
                      <a:r>
                        <a:rPr lang="en-GB" sz="1600" dirty="0" smtClean="0">
                          <a:latin typeface="Calibri" panose="020F0502020204030204" pitchFamily="34" charset="0"/>
                          <a:ea typeface="Cambria"/>
                          <a:cs typeface="Calibri" panose="020F0502020204030204" pitchFamily="34" charset="0"/>
                          <a:sym typeface="Cambria"/>
                        </a:rPr>
                        <a:t>"fish flesh" soft tan appearance.</a:t>
                      </a:r>
                      <a:r>
                        <a:rPr lang="en-GB" sz="1600" dirty="0" smtClean="0">
                          <a:solidFill>
                            <a:srgbClr val="999999"/>
                          </a:solidFill>
                          <a:latin typeface="Calibri" panose="020F0502020204030204" pitchFamily="34" charset="0"/>
                          <a:ea typeface="Cambria"/>
                          <a:cs typeface="Calibri" panose="020F0502020204030204" pitchFamily="34" charset="0"/>
                          <a:sym typeface="Cambria"/>
                        </a:rPr>
                        <a:t> (well circumscribed)</a:t>
                      </a:r>
                      <a:r>
                        <a:rPr lang="en-GB" sz="1600" dirty="0" smtClean="0">
                          <a:latin typeface="Calibri" panose="020F0502020204030204" pitchFamily="34" charset="0"/>
                          <a:ea typeface="Cambria"/>
                          <a:cs typeface="Calibri" panose="020F0502020204030204" pitchFamily="34" charset="0"/>
                          <a:sym typeface="Cambria"/>
                        </a:rPr>
                        <a:t> </a:t>
                      </a:r>
                    </a:p>
                    <a:p>
                      <a:pPr marL="469900" lvl="0" indent="-342900" rtl="0">
                        <a:spcBef>
                          <a:spcPts val="0"/>
                        </a:spcBef>
                        <a:buSzPct val="100000"/>
                        <a:buFont typeface="+mj-lt"/>
                        <a:buAutoNum type="arabicPeriod"/>
                      </a:pPr>
                      <a:r>
                        <a:rPr lang="en-GB" sz="1600" dirty="0" smtClean="0">
                          <a:latin typeface="Calibri" panose="020F0502020204030204" pitchFamily="34" charset="0"/>
                          <a:ea typeface="Cambria"/>
                          <a:cs typeface="Calibri" panose="020F0502020204030204" pitchFamily="34" charset="0"/>
                          <a:sym typeface="Cambria"/>
                        </a:rPr>
                        <a:t>similar to that of many mesenchymal neoplasms.</a:t>
                      </a:r>
                      <a:endParaRPr lang="en-GB" sz="1600" dirty="0">
                        <a:latin typeface="Calibri" panose="020F0502020204030204" pitchFamily="34" charset="0"/>
                        <a:ea typeface="Cambria"/>
                        <a:cs typeface="Calibri" panose="020F0502020204030204" pitchFamily="34" charset="0"/>
                        <a:sym typeface="Cambria"/>
                      </a:endParaRPr>
                    </a:p>
                  </a:txBody>
                  <a:tcPr marL="91425" marR="91425" marT="91425" marB="91425">
                    <a:lnL w="9525" cap="flat" cmpd="sng" algn="ctr">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bl>
          </a:graphicData>
        </a:graphic>
      </p:graphicFrame>
      <p:pic>
        <p:nvPicPr>
          <p:cNvPr id="165" name="Shape 165" descr="Picture1.png"/>
          <p:cNvPicPr preferRelativeResize="0"/>
          <p:nvPr/>
        </p:nvPicPr>
        <p:blipFill>
          <a:blip r:embed="rId3">
            <a:alphaModFix/>
          </a:blip>
          <a:stretch>
            <a:fillRect/>
          </a:stretch>
        </p:blipFill>
        <p:spPr>
          <a:xfrm>
            <a:off x="432655" y="4059904"/>
            <a:ext cx="2592288" cy="1980190"/>
          </a:xfrm>
          <a:prstGeom prst="rect">
            <a:avLst/>
          </a:prstGeom>
          <a:noFill/>
          <a:ln>
            <a:noFill/>
          </a:ln>
        </p:spPr>
      </p:pic>
      <p:pic>
        <p:nvPicPr>
          <p:cNvPr id="166" name="Shape 166" descr="Screen Shot 2017-09-30 at 11.53.16 AM.png"/>
          <p:cNvPicPr preferRelativeResize="0"/>
          <p:nvPr/>
        </p:nvPicPr>
        <p:blipFill>
          <a:blip r:embed="rId4">
            <a:alphaModFix/>
          </a:blip>
          <a:stretch>
            <a:fillRect/>
          </a:stretch>
        </p:blipFill>
        <p:spPr>
          <a:xfrm>
            <a:off x="3143854" y="4069721"/>
            <a:ext cx="2592849" cy="1970373"/>
          </a:xfrm>
          <a:prstGeom prst="rect">
            <a:avLst/>
          </a:prstGeom>
          <a:noFill/>
          <a:ln>
            <a:noFill/>
          </a:ln>
        </p:spPr>
      </p:pic>
      <p:pic>
        <p:nvPicPr>
          <p:cNvPr id="170" name="Shape 170" descr="Picture1.png"/>
          <p:cNvPicPr preferRelativeResize="0"/>
          <p:nvPr/>
        </p:nvPicPr>
        <p:blipFill>
          <a:blip r:embed="rId5">
            <a:alphaModFix/>
          </a:blip>
          <a:stretch>
            <a:fillRect/>
          </a:stretch>
        </p:blipFill>
        <p:spPr>
          <a:xfrm>
            <a:off x="6096744" y="4059904"/>
            <a:ext cx="2873431" cy="1980190"/>
          </a:xfrm>
          <a:prstGeom prst="rect">
            <a:avLst/>
          </a:prstGeom>
          <a:noFill/>
          <a:ln>
            <a:noFill/>
          </a:ln>
        </p:spPr>
      </p:pic>
      <p:graphicFrame>
        <p:nvGraphicFramePr>
          <p:cNvPr id="12" name="Shape 179"/>
          <p:cNvGraphicFramePr/>
          <p:nvPr>
            <p:extLst>
              <p:ext uri="{D42A27DB-BD31-4B8C-83A1-F6EECF244321}">
                <p14:modId xmlns:p14="http://schemas.microsoft.com/office/powerpoint/2010/main" val="1513016761"/>
              </p:ext>
            </p:extLst>
          </p:nvPr>
        </p:nvGraphicFramePr>
        <p:xfrm>
          <a:off x="336104" y="7552928"/>
          <a:ext cx="9001000" cy="5103078"/>
        </p:xfrm>
        <a:graphic>
          <a:graphicData uri="http://schemas.openxmlformats.org/drawingml/2006/table">
            <a:tbl>
              <a:tblPr>
                <a:noFill/>
                <a:tableStyleId>{FDF58950-0BEE-4121-AEB8-5D6006599A03}</a:tableStyleId>
              </a:tblPr>
              <a:tblGrid>
                <a:gridCol w="4032448"/>
                <a:gridCol w="4968552"/>
              </a:tblGrid>
              <a:tr h="432048">
                <a:tc>
                  <a:txBody>
                    <a:bodyPr/>
                    <a:lstStyle/>
                    <a:p>
                      <a:pPr lvl="0" algn="ctr" rtl="0">
                        <a:spcBef>
                          <a:spcPts val="0"/>
                        </a:spcBef>
                        <a:buNone/>
                      </a:pPr>
                      <a:r>
                        <a:rPr lang="en-GB" b="1" dirty="0">
                          <a:solidFill>
                            <a:srgbClr val="A64D79"/>
                          </a:solidFill>
                          <a:latin typeface="Georgia"/>
                          <a:ea typeface="Georgia"/>
                          <a:cs typeface="Georgia"/>
                          <a:sym typeface="Georgia"/>
                        </a:rPr>
                        <a:t>Microscopic- HPF</a:t>
                      </a:r>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smtClean="0">
                          <a:solidFill>
                            <a:srgbClr val="A64D79"/>
                          </a:solidFill>
                          <a:latin typeface="Georgia"/>
                          <a:ea typeface="Georgia"/>
                          <a:cs typeface="Georgia"/>
                          <a:sym typeface="Georgia"/>
                        </a:rPr>
                        <a:t>Microscopic- LPF</a:t>
                      </a:r>
                    </a:p>
                  </a:txBody>
                  <a:tcPr marL="91425" marR="91425" marT="91425" marB="91425">
                    <a:lnL w="9525" cap="flat" cmpd="sng" algn="ctr">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r h="4123104">
                <a:tc>
                  <a:txBody>
                    <a:bodyPr/>
                    <a:lstStyle/>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a:txBody>
                    <a:bodyPr/>
                    <a:lstStyle/>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lvl="0" rtl="0">
                        <a:spcBef>
                          <a:spcPts val="0"/>
                        </a:spcBef>
                        <a:buNone/>
                      </a:pPr>
                      <a:endParaRPr lang="en-GB" dirty="0" smtClean="0"/>
                    </a:p>
                    <a:p>
                      <a:pPr marL="127000" lvl="0" indent="0" rtl="0">
                        <a:lnSpc>
                          <a:spcPct val="115000"/>
                        </a:lnSpc>
                        <a:spcBef>
                          <a:spcPts val="0"/>
                        </a:spcBef>
                        <a:buSzPct val="100000"/>
                        <a:buFont typeface="+mj-lt"/>
                        <a:buNone/>
                      </a:pPr>
                      <a:endParaRPr lang="en-GB" sz="1400" dirty="0" smtClean="0">
                        <a:latin typeface="Cambria"/>
                        <a:ea typeface="Cambria"/>
                        <a:cs typeface="Cambria"/>
                        <a:sym typeface="Cambria"/>
                      </a:endParaRPr>
                    </a:p>
                    <a:p>
                      <a:pPr marL="469900" lvl="0" indent="-342900" rtl="0">
                        <a:lnSpc>
                          <a:spcPct val="115000"/>
                        </a:lnSpc>
                        <a:spcBef>
                          <a:spcPts val="0"/>
                        </a:spcBef>
                        <a:buSzPct val="100000"/>
                        <a:buFont typeface="+mj-lt"/>
                        <a:buAutoNum type="arabicPeriod"/>
                      </a:pPr>
                      <a:r>
                        <a:rPr lang="en-GB" sz="1600" dirty="0" smtClean="0">
                          <a:latin typeface="Calibri" panose="020F0502020204030204" pitchFamily="34" charset="0"/>
                          <a:ea typeface="Cambria"/>
                          <a:cs typeface="Calibri" panose="020F0502020204030204" pitchFamily="34" charset="0"/>
                          <a:sym typeface="Cambria"/>
                        </a:rPr>
                        <a:t>Cellular "</a:t>
                      </a:r>
                      <a:r>
                        <a:rPr lang="en-GB" sz="1600" dirty="0" smtClean="0">
                          <a:solidFill>
                            <a:srgbClr val="FF0000"/>
                          </a:solidFill>
                          <a:latin typeface="Calibri" panose="020F0502020204030204" pitchFamily="34" charset="0"/>
                          <a:ea typeface="Cambria"/>
                          <a:cs typeface="Calibri" panose="020F0502020204030204" pitchFamily="34" charset="0"/>
                          <a:sym typeface="Cambria"/>
                        </a:rPr>
                        <a:t>Antoni A</a:t>
                      </a:r>
                      <a:r>
                        <a:rPr lang="en-GB" sz="1600" dirty="0" smtClean="0">
                          <a:latin typeface="Calibri" panose="020F0502020204030204" pitchFamily="34" charset="0"/>
                          <a:ea typeface="Cambria"/>
                          <a:cs typeface="Calibri" panose="020F0502020204030204" pitchFamily="34" charset="0"/>
                          <a:sym typeface="Cambria"/>
                        </a:rPr>
                        <a:t>" pattern </a:t>
                      </a:r>
                      <a:r>
                        <a:rPr lang="en-GB" sz="1600" baseline="0" dirty="0" smtClean="0">
                          <a:latin typeface="Calibri" panose="020F0502020204030204" pitchFamily="34" charset="0"/>
                          <a:ea typeface="Cambria"/>
                          <a:cs typeface="Calibri" panose="020F0502020204030204" pitchFamily="34" charset="0"/>
                          <a:sym typeface="Cambria"/>
                        </a:rPr>
                        <a:t> </a:t>
                      </a:r>
                      <a:r>
                        <a:rPr lang="en-GB" sz="1600" dirty="0" smtClean="0">
                          <a:latin typeface="Calibri" panose="020F0502020204030204" pitchFamily="34" charset="0"/>
                          <a:ea typeface="Cambria"/>
                          <a:cs typeface="Calibri" panose="020F0502020204030204" pitchFamily="34" charset="0"/>
                          <a:sym typeface="Cambria"/>
                        </a:rPr>
                        <a:t>more on </a:t>
                      </a:r>
                      <a:r>
                        <a:rPr lang="en-GB" sz="1600" u="sng" dirty="0" smtClean="0">
                          <a:latin typeface="Calibri" panose="020F0502020204030204" pitchFamily="34" charset="0"/>
                          <a:ea typeface="Cambria"/>
                          <a:cs typeface="Calibri" panose="020F0502020204030204" pitchFamily="34" charset="0"/>
                          <a:sym typeface="Cambria"/>
                        </a:rPr>
                        <a:t>the left, </a:t>
                      </a:r>
                      <a:r>
                        <a:rPr lang="en-GB" sz="1600" dirty="0" smtClean="0">
                          <a:latin typeface="Calibri" panose="020F0502020204030204" pitchFamily="34" charset="0"/>
                          <a:ea typeface="Cambria"/>
                          <a:cs typeface="Calibri" panose="020F0502020204030204" pitchFamily="34" charset="0"/>
                          <a:sym typeface="Cambria"/>
                        </a:rPr>
                        <a:t>with palisading nuclei .</a:t>
                      </a:r>
                    </a:p>
                    <a:p>
                      <a:pPr marL="469900" lvl="0" indent="-342900" rtl="0">
                        <a:lnSpc>
                          <a:spcPct val="115000"/>
                        </a:lnSpc>
                        <a:spcBef>
                          <a:spcPts val="0"/>
                        </a:spcBef>
                        <a:buSzPct val="100000"/>
                        <a:buFont typeface="+mj-lt"/>
                        <a:buAutoNum type="arabicPeriod"/>
                      </a:pPr>
                      <a:r>
                        <a:rPr lang="en-GB" sz="1600" dirty="0" smtClean="0">
                          <a:solidFill>
                            <a:srgbClr val="000000"/>
                          </a:solidFill>
                          <a:latin typeface="Calibri" panose="020F0502020204030204" pitchFamily="34" charset="0"/>
                          <a:ea typeface="Cambria"/>
                          <a:cs typeface="Calibri" panose="020F0502020204030204" pitchFamily="34" charset="0"/>
                          <a:sym typeface="Cambria"/>
                        </a:rPr>
                        <a:t> </a:t>
                      </a:r>
                      <a:r>
                        <a:rPr lang="en-GB" sz="1600" dirty="0" err="1" smtClean="0">
                          <a:solidFill>
                            <a:srgbClr val="FF0000"/>
                          </a:solidFill>
                          <a:latin typeface="Calibri" panose="020F0502020204030204" pitchFamily="34" charset="0"/>
                          <a:ea typeface="Cambria"/>
                          <a:cs typeface="Calibri" panose="020F0502020204030204" pitchFamily="34" charset="0"/>
                          <a:sym typeface="Cambria"/>
                        </a:rPr>
                        <a:t>Verocay</a:t>
                      </a:r>
                      <a:r>
                        <a:rPr lang="en-GB" sz="1600" baseline="0" dirty="0" smtClean="0">
                          <a:solidFill>
                            <a:srgbClr val="FF0000"/>
                          </a:solidFill>
                          <a:latin typeface="Calibri" panose="020F0502020204030204" pitchFamily="34" charset="0"/>
                          <a:ea typeface="Cambria"/>
                          <a:cs typeface="Calibri" panose="020F0502020204030204" pitchFamily="34" charset="0"/>
                          <a:sym typeface="Cambria"/>
                        </a:rPr>
                        <a:t> bodies: </a:t>
                      </a:r>
                      <a:r>
                        <a:rPr lang="en-GB" sz="1600" baseline="0" dirty="0" smtClean="0">
                          <a:latin typeface="Calibri" panose="020F0502020204030204" pitchFamily="34" charset="0"/>
                          <a:ea typeface="Cambria"/>
                          <a:cs typeface="Calibri" panose="020F0502020204030204" pitchFamily="34" charset="0"/>
                          <a:sym typeface="Cambria"/>
                        </a:rPr>
                        <a:t>Nuclear free zone between nuclear palisading. </a:t>
                      </a:r>
                      <a:endParaRPr lang="en-GB" sz="1600" dirty="0" smtClean="0">
                        <a:latin typeface="Calibri" panose="020F0502020204030204" pitchFamily="34" charset="0"/>
                        <a:ea typeface="Cambria"/>
                        <a:cs typeface="Calibri" panose="020F0502020204030204" pitchFamily="34" charset="0"/>
                        <a:sym typeface="Cambria"/>
                      </a:endParaRPr>
                    </a:p>
                    <a:p>
                      <a:pPr marL="469900" marR="0" lvl="0" indent="-342900" algn="l" defTabSz="914400" rtl="0" eaLnBrk="1" fontAlgn="auto" latinLnBrk="0" hangingPunct="1">
                        <a:lnSpc>
                          <a:spcPct val="115000"/>
                        </a:lnSpc>
                        <a:spcBef>
                          <a:spcPts val="0"/>
                        </a:spcBef>
                        <a:spcAft>
                          <a:spcPts val="0"/>
                        </a:spcAft>
                        <a:buClrTx/>
                        <a:buSzPct val="100000"/>
                        <a:buFont typeface="+mj-lt"/>
                        <a:buAutoNum type="arabicPeriod"/>
                        <a:tabLst/>
                        <a:defRPr/>
                      </a:pPr>
                      <a:r>
                        <a:rPr lang="en-GB" sz="1600" dirty="0" smtClean="0">
                          <a:latin typeface="Calibri" panose="020F0502020204030204" pitchFamily="34" charset="0"/>
                          <a:ea typeface="Cambria"/>
                          <a:cs typeface="Calibri" panose="020F0502020204030204" pitchFamily="34" charset="0"/>
                          <a:sym typeface="Cambria"/>
                        </a:rPr>
                        <a:t>Cellular "</a:t>
                      </a:r>
                      <a:r>
                        <a:rPr lang="en-GB" sz="1600" dirty="0" smtClean="0">
                          <a:solidFill>
                            <a:srgbClr val="FF0000"/>
                          </a:solidFill>
                          <a:latin typeface="Calibri" panose="020F0502020204030204" pitchFamily="34" charset="0"/>
                          <a:ea typeface="Cambria"/>
                          <a:cs typeface="Calibri" panose="020F0502020204030204" pitchFamily="34" charset="0"/>
                          <a:sym typeface="Cambria"/>
                        </a:rPr>
                        <a:t>Antoni B</a:t>
                      </a:r>
                      <a:r>
                        <a:rPr lang="en-GB" sz="1600" dirty="0" smtClean="0">
                          <a:latin typeface="Calibri" panose="020F0502020204030204" pitchFamily="34" charset="0"/>
                          <a:ea typeface="Cambria"/>
                          <a:cs typeface="Calibri" panose="020F0502020204030204" pitchFamily="34" charset="0"/>
                          <a:sym typeface="Cambria"/>
                        </a:rPr>
                        <a:t>“ pattern more on</a:t>
                      </a:r>
                      <a:r>
                        <a:rPr lang="en-GB" sz="1600" baseline="0" dirty="0" smtClean="0">
                          <a:latin typeface="Calibri" panose="020F0502020204030204" pitchFamily="34" charset="0"/>
                          <a:ea typeface="Cambria"/>
                          <a:cs typeface="Calibri" panose="020F0502020204030204" pitchFamily="34" charset="0"/>
                          <a:sym typeface="Cambria"/>
                        </a:rPr>
                        <a:t> </a:t>
                      </a:r>
                      <a:r>
                        <a:rPr lang="en-GB" sz="1600" u="sng" dirty="0" smtClean="0">
                          <a:latin typeface="Calibri" panose="020F0502020204030204" pitchFamily="34" charset="0"/>
                          <a:ea typeface="Cambria"/>
                          <a:cs typeface="Calibri" panose="020F0502020204030204" pitchFamily="34" charset="0"/>
                          <a:sym typeface="Cambria"/>
                        </a:rPr>
                        <a:t>the right </a:t>
                      </a:r>
                      <a:r>
                        <a:rPr lang="en-GB" sz="1600" dirty="0" smtClean="0">
                          <a:latin typeface="Calibri" panose="020F0502020204030204" pitchFamily="34" charset="0"/>
                          <a:ea typeface="Cambria"/>
                          <a:cs typeface="Calibri" panose="020F0502020204030204" pitchFamily="34" charset="0"/>
                          <a:sym typeface="Cambria"/>
                        </a:rPr>
                        <a:t>,with a looser stroma, fewer cells, and </a:t>
                      </a:r>
                      <a:r>
                        <a:rPr lang="en-GB" sz="1600" dirty="0" err="1" smtClean="0">
                          <a:latin typeface="Calibri" panose="020F0502020204030204" pitchFamily="34" charset="0"/>
                          <a:ea typeface="Cambria"/>
                          <a:cs typeface="Calibri" panose="020F0502020204030204" pitchFamily="34" charset="0"/>
                          <a:sym typeface="Cambria"/>
                        </a:rPr>
                        <a:t>myxoid</a:t>
                      </a:r>
                      <a:r>
                        <a:rPr lang="en-GB" sz="1600" dirty="0" smtClean="0">
                          <a:latin typeface="Calibri" panose="020F0502020204030204" pitchFamily="34" charset="0"/>
                          <a:ea typeface="Cambria"/>
                          <a:cs typeface="Calibri" panose="020F0502020204030204" pitchFamily="34" charset="0"/>
                          <a:sym typeface="Cambria"/>
                        </a:rPr>
                        <a:t> change.</a:t>
                      </a:r>
                    </a:p>
                    <a:p>
                      <a:pPr lvl="0" rtl="0">
                        <a:spcBef>
                          <a:spcPts val="0"/>
                        </a:spcBef>
                        <a:buNone/>
                      </a:pPr>
                      <a:endParaRPr dirty="0"/>
                    </a:p>
                  </a:txBody>
                  <a:tcPr marL="91425" marR="91425" marT="91425" marB="91425">
                    <a:lnL w="9525" cap="flat" cmpd="sng" algn="ctr">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bl>
          </a:graphicData>
        </a:graphic>
      </p:graphicFrame>
      <p:pic>
        <p:nvPicPr>
          <p:cNvPr id="13" name="Shape 180" descr="HFP.png"/>
          <p:cNvPicPr preferRelativeResize="0"/>
          <p:nvPr/>
        </p:nvPicPr>
        <p:blipFill>
          <a:blip r:embed="rId6">
            <a:alphaModFix/>
          </a:blip>
          <a:stretch>
            <a:fillRect/>
          </a:stretch>
        </p:blipFill>
        <p:spPr>
          <a:xfrm>
            <a:off x="491319" y="8181255"/>
            <a:ext cx="3460212" cy="2098767"/>
          </a:xfrm>
          <a:prstGeom prst="rect">
            <a:avLst/>
          </a:prstGeom>
          <a:noFill/>
          <a:ln>
            <a:noFill/>
          </a:ln>
        </p:spPr>
      </p:pic>
      <p:sp>
        <p:nvSpPr>
          <p:cNvPr id="14" name="Shape 182"/>
          <p:cNvSpPr txBox="1"/>
          <p:nvPr/>
        </p:nvSpPr>
        <p:spPr>
          <a:xfrm>
            <a:off x="330135" y="10326298"/>
            <a:ext cx="3888862" cy="1444269"/>
          </a:xfrm>
          <a:prstGeom prst="rect">
            <a:avLst/>
          </a:prstGeom>
          <a:noFill/>
          <a:ln>
            <a:noFill/>
          </a:ln>
        </p:spPr>
        <p:txBody>
          <a:bodyPr wrap="square" lIns="91425" tIns="91425" rIns="91425" bIns="91425" anchor="t" anchorCtr="0">
            <a:noAutofit/>
          </a:bodyPr>
          <a:lstStyle/>
          <a:p>
            <a:pPr marL="469900" lvl="0" indent="-342900" rtl="0">
              <a:lnSpc>
                <a:spcPct val="115000"/>
              </a:lnSpc>
              <a:spcBef>
                <a:spcPts val="0"/>
              </a:spcBef>
              <a:buSzPct val="100000"/>
              <a:buFont typeface="+mj-lt"/>
              <a:buAutoNum type="arabicPeriod"/>
            </a:pPr>
            <a:r>
              <a:rPr lang="en-GB" sz="1600" dirty="0">
                <a:latin typeface="Calibri" panose="020F0502020204030204" pitchFamily="34" charset="0"/>
                <a:ea typeface="Cambria"/>
                <a:cs typeface="Calibri" panose="020F0502020204030204" pitchFamily="34" charset="0"/>
                <a:sym typeface="Cambria"/>
              </a:rPr>
              <a:t>The schwannoma is seen here at higher magnification</a:t>
            </a:r>
            <a:r>
              <a:rPr lang="en-GB" sz="1600" dirty="0">
                <a:solidFill>
                  <a:srgbClr val="FF0000"/>
                </a:solidFill>
                <a:latin typeface="Calibri" panose="020F0502020204030204" pitchFamily="34" charset="0"/>
                <a:ea typeface="Cambria"/>
                <a:cs typeface="Calibri" panose="020F0502020204030204" pitchFamily="34" charset="0"/>
                <a:sym typeface="Cambria"/>
              </a:rPr>
              <a:t>( </a:t>
            </a:r>
            <a:r>
              <a:rPr lang="en-GB" sz="1600" dirty="0" err="1">
                <a:solidFill>
                  <a:srgbClr val="FF0000"/>
                </a:solidFill>
                <a:latin typeface="Calibri" panose="020F0502020204030204" pitchFamily="34" charset="0"/>
                <a:ea typeface="Cambria"/>
                <a:cs typeface="Calibri" panose="020F0502020204030204" pitchFamily="34" charset="0"/>
                <a:sym typeface="Cambria"/>
              </a:rPr>
              <a:t>antoni</a:t>
            </a:r>
            <a:r>
              <a:rPr lang="en-GB" sz="1600" dirty="0">
                <a:solidFill>
                  <a:srgbClr val="FF0000"/>
                </a:solidFill>
                <a:latin typeface="Calibri" panose="020F0502020204030204" pitchFamily="34" charset="0"/>
                <a:ea typeface="Cambria"/>
                <a:cs typeface="Calibri" panose="020F0502020204030204" pitchFamily="34" charset="0"/>
                <a:sym typeface="Cambria"/>
              </a:rPr>
              <a:t> A).</a:t>
            </a:r>
          </a:p>
        </p:txBody>
      </p:sp>
      <p:pic>
        <p:nvPicPr>
          <p:cNvPr id="15" name="Shape 178" descr="lpf.png"/>
          <p:cNvPicPr preferRelativeResize="0"/>
          <p:nvPr/>
        </p:nvPicPr>
        <p:blipFill>
          <a:blip r:embed="rId7">
            <a:alphaModFix/>
          </a:blip>
          <a:stretch>
            <a:fillRect/>
          </a:stretch>
        </p:blipFill>
        <p:spPr>
          <a:xfrm>
            <a:off x="4640398" y="8181255"/>
            <a:ext cx="4536504" cy="2098767"/>
          </a:xfrm>
          <a:prstGeom prst="rect">
            <a:avLst/>
          </a:prstGeom>
          <a:noFill/>
          <a:ln>
            <a:noFill/>
          </a:ln>
        </p:spPr>
      </p:pic>
      <p:sp>
        <p:nvSpPr>
          <p:cNvPr id="2" name="TextBox 1"/>
          <p:cNvSpPr txBox="1"/>
          <p:nvPr/>
        </p:nvSpPr>
        <p:spPr>
          <a:xfrm>
            <a:off x="5330339" y="10306487"/>
            <a:ext cx="679994" cy="307777"/>
          </a:xfrm>
          <a:prstGeom prst="rect">
            <a:avLst/>
          </a:prstGeom>
          <a:noFill/>
        </p:spPr>
        <p:txBody>
          <a:bodyPr wrap="none" rtlCol="1">
            <a:spAutoFit/>
          </a:bodyPr>
          <a:lstStyle/>
          <a:p>
            <a:r>
              <a:rPr lang="en-GB" b="1" dirty="0" smtClean="0">
                <a:solidFill>
                  <a:schemeClr val="tx1">
                    <a:lumMod val="50000"/>
                  </a:schemeClr>
                </a:solidFill>
              </a:rPr>
              <a:t>(Left )</a:t>
            </a:r>
            <a:endParaRPr lang="ar-SA" b="1" dirty="0">
              <a:solidFill>
                <a:schemeClr val="tx1">
                  <a:lumMod val="50000"/>
                </a:schemeClr>
              </a:solidFill>
            </a:endParaRPr>
          </a:p>
        </p:txBody>
      </p:sp>
      <p:sp>
        <p:nvSpPr>
          <p:cNvPr id="3" name="TextBox 2"/>
          <p:cNvSpPr txBox="1"/>
          <p:nvPr/>
        </p:nvSpPr>
        <p:spPr>
          <a:xfrm>
            <a:off x="7680920" y="10306487"/>
            <a:ext cx="809837" cy="307777"/>
          </a:xfrm>
          <a:prstGeom prst="rect">
            <a:avLst/>
          </a:prstGeom>
          <a:noFill/>
        </p:spPr>
        <p:txBody>
          <a:bodyPr wrap="none" rtlCol="1">
            <a:spAutoFit/>
          </a:bodyPr>
          <a:lstStyle/>
          <a:p>
            <a:r>
              <a:rPr lang="en-GB" b="1" dirty="0" smtClean="0">
                <a:solidFill>
                  <a:schemeClr val="tx1">
                    <a:lumMod val="50000"/>
                  </a:schemeClr>
                </a:solidFill>
              </a:rPr>
              <a:t>(Right )</a:t>
            </a:r>
            <a:endParaRPr lang="ar-SA" b="1" dirty="0">
              <a:solidFill>
                <a:schemeClr val="tx1">
                  <a:lumMod val="50000"/>
                </a:schemeClr>
              </a:solidFill>
            </a:endParaRPr>
          </a:p>
        </p:txBody>
      </p:sp>
      <p:pic>
        <p:nvPicPr>
          <p:cNvPr id="4" name="Picture 3">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850" y="11902017"/>
            <a:ext cx="551251" cy="644932"/>
          </a:xfrm>
          <a:prstGeom prst="rect">
            <a:avLst/>
          </a:prstGeom>
        </p:spPr>
      </p:pic>
      <p:sp>
        <p:nvSpPr>
          <p:cNvPr id="5" name="TextBox 4"/>
          <p:cNvSpPr txBox="1"/>
          <p:nvPr/>
        </p:nvSpPr>
        <p:spPr>
          <a:xfrm>
            <a:off x="955101" y="11879839"/>
            <a:ext cx="3341443" cy="738664"/>
          </a:xfrm>
          <a:prstGeom prst="rect">
            <a:avLst/>
          </a:prstGeom>
          <a:noFill/>
        </p:spPr>
        <p:txBody>
          <a:bodyPr wrap="square" rtlCol="1">
            <a:spAutoFit/>
          </a:bodyPr>
          <a:lstStyle/>
          <a:p>
            <a:r>
              <a:rPr lang="en-GB" dirty="0" smtClean="0">
                <a:solidFill>
                  <a:schemeClr val="bg1">
                    <a:lumMod val="50000"/>
                  </a:schemeClr>
                </a:solidFill>
              </a:rPr>
              <a:t>(4:38) nice video if you want to understand what  Antoni A and B means </a:t>
            </a:r>
            <a:r>
              <a:rPr lang="en-GB" dirty="0" smtClean="0">
                <a:solidFill>
                  <a:schemeClr val="bg1">
                    <a:lumMod val="50000"/>
                  </a:schemeClr>
                </a:solidFill>
                <a:sym typeface="Wingdings" panose="05000000000000000000" pitchFamily="2" charset="2"/>
              </a:rPr>
              <a:t> </a:t>
            </a:r>
            <a:endParaRPr lang="ar-SA"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aphicFrame>
        <p:nvGraphicFramePr>
          <p:cNvPr id="18" name="Shape 87"/>
          <p:cNvGraphicFramePr/>
          <p:nvPr>
            <p:extLst>
              <p:ext uri="{D42A27DB-BD31-4B8C-83A1-F6EECF244321}">
                <p14:modId xmlns:p14="http://schemas.microsoft.com/office/powerpoint/2010/main" val="53405187"/>
              </p:ext>
            </p:extLst>
          </p:nvPr>
        </p:nvGraphicFramePr>
        <p:xfrm>
          <a:off x="312925" y="8489033"/>
          <a:ext cx="9005975" cy="3744810"/>
        </p:xfrm>
        <a:graphic>
          <a:graphicData uri="http://schemas.openxmlformats.org/drawingml/2006/table">
            <a:tbl>
              <a:tblPr>
                <a:noFill/>
                <a:tableStyleId>{FDF58950-0BEE-4121-AEB8-5D6006599A03}</a:tableStyleId>
              </a:tblPr>
              <a:tblGrid>
                <a:gridCol w="9005975"/>
              </a:tblGrid>
              <a:tr h="360039">
                <a:tc>
                  <a:txBody>
                    <a:bodyPr/>
                    <a:lstStyle/>
                    <a:p>
                      <a:pPr lvl="0" algn="ctr">
                        <a:spcBef>
                          <a:spcPts val="0"/>
                        </a:spcBef>
                        <a:buNone/>
                      </a:pPr>
                      <a:r>
                        <a:rPr lang="en-GB" b="1" dirty="0" smtClean="0">
                          <a:solidFill>
                            <a:srgbClr val="A64D79"/>
                          </a:solidFill>
                          <a:latin typeface="Calibri" panose="020F0502020204030204" pitchFamily="34" charset="0"/>
                          <a:cs typeface="Calibri" panose="020F0502020204030204" pitchFamily="34" charset="0"/>
                        </a:rPr>
                        <a:t>MRI scan of the Brain </a:t>
                      </a:r>
                      <a:endParaRPr lang="en-GB" b="1" dirty="0">
                        <a:solidFill>
                          <a:srgbClr val="A64D79"/>
                        </a:solidFill>
                        <a:latin typeface="Calibri" panose="020F0502020204030204" pitchFamily="34" charset="0"/>
                        <a:ea typeface="Georgia"/>
                        <a:cs typeface="Calibri" panose="020F0502020204030204" pitchFamily="34" charset="0"/>
                        <a:sym typeface="Georg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r h="3348600">
                <a:tc>
                  <a:txBody>
                    <a:bodyPr/>
                    <a:lstStyle/>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graphicFrame>
        <p:nvGraphicFramePr>
          <p:cNvPr id="15" name="Shape 87"/>
          <p:cNvGraphicFramePr/>
          <p:nvPr>
            <p:extLst>
              <p:ext uri="{D42A27DB-BD31-4B8C-83A1-F6EECF244321}">
                <p14:modId xmlns:p14="http://schemas.microsoft.com/office/powerpoint/2010/main" val="3391592526"/>
              </p:ext>
            </p:extLst>
          </p:nvPr>
        </p:nvGraphicFramePr>
        <p:xfrm>
          <a:off x="312924" y="4871375"/>
          <a:ext cx="4333563" cy="3410710"/>
        </p:xfrm>
        <a:graphic>
          <a:graphicData uri="http://schemas.openxmlformats.org/drawingml/2006/table">
            <a:tbl>
              <a:tblPr>
                <a:noFill/>
                <a:tableStyleId>{FDF58950-0BEE-4121-AEB8-5D6006599A03}</a:tableStyleId>
              </a:tblPr>
              <a:tblGrid>
                <a:gridCol w="4333563"/>
              </a:tblGrid>
              <a:tr h="387133">
                <a:tc>
                  <a:txBody>
                    <a:bodyPr/>
                    <a:lstStyle/>
                    <a:p>
                      <a:pPr lvl="0" algn="ctr">
                        <a:spcBef>
                          <a:spcPts val="0"/>
                        </a:spcBef>
                        <a:buNone/>
                      </a:pPr>
                      <a:r>
                        <a:rPr lang="en-GB" b="1" dirty="0" smtClean="0">
                          <a:solidFill>
                            <a:srgbClr val="A64D79"/>
                          </a:solidFill>
                          <a:latin typeface="Georgia"/>
                          <a:ea typeface="Georgia"/>
                          <a:cs typeface="Georgia"/>
                          <a:sym typeface="Georgia"/>
                        </a:rPr>
                        <a:t>Gross</a:t>
                      </a:r>
                      <a:endParaRPr lang="en-GB" b="1" dirty="0">
                        <a:solidFill>
                          <a:srgbClr val="A64D79"/>
                        </a:solidFill>
                        <a:latin typeface="Georgia"/>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r h="3014500">
                <a:tc>
                  <a:txBody>
                    <a:bodyPr/>
                    <a:lstStyle/>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r>
                        <a:rPr lang="en-GB" sz="1600" dirty="0" smtClean="0">
                          <a:latin typeface="Calibri" panose="020F0502020204030204" pitchFamily="34" charset="0"/>
                          <a:cs typeface="Calibri" panose="020F0502020204030204" pitchFamily="34" charset="0"/>
                        </a:rPr>
                        <a:t>       1. Marked dilations of cerebral ventricles </a:t>
                      </a:r>
                      <a:endParaRPr sz="1600" dirty="0">
                        <a:latin typeface="Calibri" panose="020F0502020204030204" pitchFamily="34" charset="0"/>
                        <a:cs typeface="Calibri" panose="020F0502020204030204" pitchFamily="34" charset="0"/>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sp>
        <p:nvSpPr>
          <p:cNvPr id="188" name="Shape 188"/>
          <p:cNvSpPr txBox="1"/>
          <p:nvPr/>
        </p:nvSpPr>
        <p:spPr>
          <a:xfrm>
            <a:off x="312924" y="289950"/>
            <a:ext cx="9005975" cy="5487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25" tIns="91425" rIns="91425" bIns="91425" anchor="t" anchorCtr="0">
            <a:noAutofit/>
          </a:bodyPr>
          <a:lstStyle/>
          <a:p>
            <a:pPr lvl="0" algn="ctr" rtl="0">
              <a:spcBef>
                <a:spcPts val="0"/>
              </a:spcBef>
              <a:buNone/>
            </a:pPr>
            <a:r>
              <a:rPr lang="en-GB" sz="2000" b="1" dirty="0">
                <a:solidFill>
                  <a:schemeClr val="bg1"/>
                </a:solidFill>
                <a:latin typeface="Georgia"/>
                <a:ea typeface="Georgia"/>
                <a:cs typeface="Georgia"/>
                <a:sym typeface="Georgia"/>
              </a:rPr>
              <a:t># Case 5:</a:t>
            </a:r>
            <a:r>
              <a:rPr lang="en-GB" sz="1800" b="1" dirty="0">
                <a:solidFill>
                  <a:schemeClr val="bg1"/>
                </a:solidFill>
                <a:latin typeface="Georgia"/>
                <a:ea typeface="Georgia"/>
                <a:cs typeface="Georgia"/>
                <a:sym typeface="Georgia"/>
              </a:rPr>
              <a:t> Hydrocephalus  </a:t>
            </a:r>
          </a:p>
        </p:txBody>
      </p:sp>
      <p:sp>
        <p:nvSpPr>
          <p:cNvPr id="189" name="Shape 189"/>
          <p:cNvSpPr txBox="1"/>
          <p:nvPr/>
        </p:nvSpPr>
        <p:spPr>
          <a:xfrm>
            <a:off x="1868350" y="3148500"/>
            <a:ext cx="7750200" cy="904200"/>
          </a:xfrm>
          <a:prstGeom prst="rect">
            <a:avLst/>
          </a:prstGeom>
          <a:noFill/>
          <a:ln>
            <a:noFill/>
          </a:ln>
        </p:spPr>
        <p:txBody>
          <a:bodyPr wrap="square" lIns="91425" tIns="91425" rIns="91425" bIns="91425" anchor="t" anchorCtr="0">
            <a:noAutofit/>
          </a:bodyPr>
          <a:lstStyle/>
          <a:p>
            <a:pPr lvl="0">
              <a:spcBef>
                <a:spcPts val="0"/>
              </a:spcBef>
              <a:buNone/>
            </a:pPr>
            <a:endParaRPr/>
          </a:p>
        </p:txBody>
      </p:sp>
      <p:sp>
        <p:nvSpPr>
          <p:cNvPr id="190" name="Shape 190"/>
          <p:cNvSpPr txBox="1"/>
          <p:nvPr/>
        </p:nvSpPr>
        <p:spPr>
          <a:xfrm>
            <a:off x="312925" y="974748"/>
            <a:ext cx="9005974" cy="1777375"/>
          </a:xfrm>
          <a:prstGeom prst="rect">
            <a:avLst/>
          </a:prstGeom>
          <a:noFill/>
          <a:ln w="9525" cap="flat" cmpd="sng">
            <a:solidFill>
              <a:schemeClr val="dk1"/>
            </a:solidFill>
            <a:prstDash val="solid"/>
            <a:round/>
            <a:headEnd type="none" w="med" len="med"/>
            <a:tailEnd type="none" w="med" len="med"/>
          </a:ln>
        </p:spPr>
        <p:txBody>
          <a:bodyPr wrap="square" lIns="91425" tIns="91425" rIns="91425" bIns="91425" anchor="t" anchorCtr="0">
            <a:noAutofit/>
          </a:bodyPr>
          <a:lstStyle/>
          <a:p>
            <a:pPr lvl="0" rtl="0">
              <a:spcBef>
                <a:spcPts val="0"/>
              </a:spcBef>
              <a:buNone/>
            </a:pPr>
            <a:r>
              <a:rPr lang="en-GB" sz="1600" dirty="0">
                <a:solidFill>
                  <a:schemeClr val="tx1">
                    <a:lumMod val="50000"/>
                  </a:schemeClr>
                </a:solidFill>
                <a:latin typeface="Calibri" panose="020F0502020204030204" pitchFamily="34" charset="0"/>
                <a:cs typeface="Calibri" panose="020F0502020204030204" pitchFamily="34" charset="0"/>
              </a:rPr>
              <a:t>A 9 months infant was suffering from </a:t>
            </a:r>
            <a:r>
              <a:rPr lang="en-GB" sz="1600" b="1" u="sng" dirty="0">
                <a:solidFill>
                  <a:schemeClr val="tx1">
                    <a:lumMod val="50000"/>
                  </a:schemeClr>
                </a:solidFill>
                <a:latin typeface="Calibri" panose="020F0502020204030204" pitchFamily="34" charset="0"/>
                <a:cs typeface="Calibri" panose="020F0502020204030204" pitchFamily="34" charset="0"/>
              </a:rPr>
              <a:t>enlarged head size </a:t>
            </a:r>
            <a:r>
              <a:rPr lang="en-GB" sz="1600" dirty="0">
                <a:solidFill>
                  <a:schemeClr val="tx1">
                    <a:lumMod val="50000"/>
                  </a:schemeClr>
                </a:solidFill>
                <a:latin typeface="Calibri" panose="020F0502020204030204" pitchFamily="34" charset="0"/>
                <a:cs typeface="Calibri" panose="020F0502020204030204" pitchFamily="34" charset="0"/>
              </a:rPr>
              <a:t>and admitted to hospital with convulsions, went into coma and died. Autopsy was done and the brain was </a:t>
            </a:r>
            <a:r>
              <a:rPr lang="en-GB" sz="1600" b="1" u="sng" dirty="0">
                <a:solidFill>
                  <a:schemeClr val="tx1">
                    <a:lumMod val="50000"/>
                  </a:schemeClr>
                </a:solidFill>
                <a:latin typeface="Calibri" panose="020F0502020204030204" pitchFamily="34" charset="0"/>
                <a:cs typeface="Calibri" panose="020F0502020204030204" pitchFamily="34" charset="0"/>
              </a:rPr>
              <a:t>large with dilated ventricles . </a:t>
            </a:r>
            <a:endParaRPr lang="en-GB" sz="1600" b="1" u="sng" dirty="0" smtClean="0">
              <a:solidFill>
                <a:schemeClr val="tx1">
                  <a:lumMod val="50000"/>
                </a:schemeClr>
              </a:solidFill>
              <a:latin typeface="Calibri" panose="020F0502020204030204" pitchFamily="34" charset="0"/>
              <a:cs typeface="Calibri" panose="020F0502020204030204" pitchFamily="34" charset="0"/>
            </a:endParaRPr>
          </a:p>
          <a:p>
            <a:pPr marL="285750" lvl="0" indent="-285750" rtl="0">
              <a:spcBef>
                <a:spcPts val="0"/>
              </a:spcBef>
              <a:buFont typeface="Arial" panose="020B0604020202020204" pitchFamily="34" charset="0"/>
              <a:buChar char="•"/>
            </a:pPr>
            <a:r>
              <a:rPr lang="en-GB" sz="1600" dirty="0" smtClean="0">
                <a:solidFill>
                  <a:schemeClr val="tx1">
                    <a:lumMod val="50000"/>
                  </a:schemeClr>
                </a:solidFill>
                <a:latin typeface="Calibri" panose="020F0502020204030204" pitchFamily="34" charset="0"/>
                <a:cs typeface="Calibri" panose="020F0502020204030204" pitchFamily="34" charset="0"/>
              </a:rPr>
              <a:t>What </a:t>
            </a:r>
            <a:r>
              <a:rPr lang="en-GB" sz="1600" dirty="0">
                <a:solidFill>
                  <a:schemeClr val="tx1">
                    <a:lumMod val="50000"/>
                  </a:schemeClr>
                </a:solidFill>
                <a:latin typeface="Calibri" panose="020F0502020204030204" pitchFamily="34" charset="0"/>
                <a:cs typeface="Calibri" panose="020F0502020204030204" pitchFamily="34" charset="0"/>
              </a:rPr>
              <a:t>is your diagnosis ? </a:t>
            </a:r>
            <a:r>
              <a:rPr lang="en-GB" sz="1600" dirty="0">
                <a:solidFill>
                  <a:srgbClr val="A64D79"/>
                </a:solidFill>
                <a:latin typeface="Calibri" panose="020F0502020204030204" pitchFamily="34" charset="0"/>
                <a:cs typeface="Calibri" panose="020F0502020204030204" pitchFamily="34" charset="0"/>
              </a:rPr>
              <a:t>Hydrocephalus</a:t>
            </a:r>
            <a:r>
              <a:rPr lang="en-GB" sz="1600" dirty="0" smtClean="0">
                <a:solidFill>
                  <a:srgbClr val="A64D79"/>
                </a:solidFill>
                <a:latin typeface="Calibri" panose="020F0502020204030204" pitchFamily="34" charset="0"/>
                <a:cs typeface="Calibri" panose="020F0502020204030204" pitchFamily="34" charset="0"/>
              </a:rPr>
              <a:t>.</a:t>
            </a:r>
          </a:p>
          <a:p>
            <a:pPr marL="285750" lvl="0" indent="-285750">
              <a:buFont typeface="Arial" panose="020B0604020202020204" pitchFamily="34" charset="0"/>
              <a:buChar char="•"/>
            </a:pPr>
            <a:r>
              <a:rPr lang="en-GB" sz="1600" dirty="0" smtClean="0">
                <a:solidFill>
                  <a:schemeClr val="tx1">
                    <a:lumMod val="50000"/>
                  </a:schemeClr>
                </a:solidFill>
                <a:latin typeface="Calibri" panose="020F0502020204030204" pitchFamily="34" charset="0"/>
                <a:cs typeface="Calibri" panose="020F0502020204030204" pitchFamily="34" charset="0"/>
              </a:rPr>
              <a:t>What are the causes of this disease? </a:t>
            </a:r>
            <a:r>
              <a:rPr lang="en-GB" sz="1600" dirty="0" smtClean="0">
                <a:latin typeface="Calibri" panose="020F0502020204030204" pitchFamily="34" charset="0"/>
                <a:cs typeface="Calibri" panose="020F0502020204030204" pitchFamily="34" charset="0"/>
              </a:rPr>
              <a:t>1. </a:t>
            </a:r>
            <a:r>
              <a:rPr lang="en-GB" sz="1600" dirty="0">
                <a:latin typeface="Calibri" panose="020F0502020204030204" pitchFamily="34" charset="0"/>
                <a:cs typeface="Calibri" panose="020F0502020204030204" pitchFamily="34" charset="0"/>
              </a:rPr>
              <a:t>Lack of absorption of CSF . </a:t>
            </a:r>
            <a:r>
              <a:rPr lang="en-GB" sz="1600" dirty="0" smtClean="0">
                <a:latin typeface="Calibri" panose="020F0502020204030204" pitchFamily="34" charset="0"/>
                <a:cs typeface="Calibri" panose="020F0502020204030204" pitchFamily="34" charset="0"/>
              </a:rPr>
              <a:t>2.Obstruction </a:t>
            </a:r>
            <a:r>
              <a:rPr lang="en-GB" sz="1600" dirty="0">
                <a:latin typeface="Calibri" panose="020F0502020204030204" pitchFamily="34" charset="0"/>
                <a:cs typeface="Calibri" panose="020F0502020204030204" pitchFamily="34" charset="0"/>
              </a:rPr>
              <a:t>to flow of CSF </a:t>
            </a:r>
            <a:endParaRPr lang="en-GB" sz="1600" dirty="0" smtClean="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GB" sz="1600" dirty="0" smtClean="0">
                <a:solidFill>
                  <a:schemeClr val="tx1">
                    <a:lumMod val="50000"/>
                  </a:schemeClr>
                </a:solidFill>
                <a:latin typeface="Calibri" panose="020F0502020204030204" pitchFamily="34" charset="0"/>
                <a:cs typeface="Calibri" panose="020F0502020204030204" pitchFamily="34" charset="0"/>
              </a:rPr>
              <a:t>What are some clinical features of this disease? </a:t>
            </a:r>
            <a:r>
              <a:rPr lang="en-GB" sz="1600" dirty="0" smtClean="0">
                <a:latin typeface="Calibri" panose="020F0502020204030204" pitchFamily="34" charset="0"/>
                <a:cs typeface="Calibri" panose="020F0502020204030204" pitchFamily="34" charset="0"/>
              </a:rPr>
              <a:t>1.increased intracranial pressure 2. dilatation of the ventricles. </a:t>
            </a:r>
          </a:p>
          <a:p>
            <a:pPr marL="285750" lvl="0" indent="-285750" rtl="0">
              <a:spcBef>
                <a:spcPts val="0"/>
              </a:spcBef>
              <a:buFont typeface="Arial" panose="020B0604020202020204" pitchFamily="34" charset="0"/>
              <a:buChar char="•"/>
            </a:pPr>
            <a:endParaRPr lang="en-GB" sz="1600" dirty="0">
              <a:solidFill>
                <a:srgbClr val="741B47"/>
              </a:solidFill>
            </a:endParaRPr>
          </a:p>
        </p:txBody>
      </p:sp>
      <p:pic>
        <p:nvPicPr>
          <p:cNvPr id="191" name="Shape 191"/>
          <p:cNvPicPr preferRelativeResize="0"/>
          <p:nvPr/>
        </p:nvPicPr>
        <p:blipFill>
          <a:blip r:embed="rId3">
            <a:alphaModFix/>
          </a:blip>
          <a:stretch>
            <a:fillRect/>
          </a:stretch>
        </p:blipFill>
        <p:spPr>
          <a:xfrm>
            <a:off x="1236352" y="2947800"/>
            <a:ext cx="2165526" cy="1828178"/>
          </a:xfrm>
          <a:prstGeom prst="rect">
            <a:avLst/>
          </a:prstGeom>
          <a:noFill/>
          <a:ln>
            <a:noFill/>
          </a:ln>
        </p:spPr>
      </p:pic>
      <p:pic>
        <p:nvPicPr>
          <p:cNvPr id="192" name="Shape 192"/>
          <p:cNvPicPr preferRelativeResize="0"/>
          <p:nvPr/>
        </p:nvPicPr>
        <p:blipFill>
          <a:blip r:embed="rId4">
            <a:alphaModFix/>
          </a:blip>
          <a:stretch>
            <a:fillRect/>
          </a:stretch>
        </p:blipFill>
        <p:spPr>
          <a:xfrm>
            <a:off x="3549526" y="2917130"/>
            <a:ext cx="2193924" cy="1858848"/>
          </a:xfrm>
          <a:prstGeom prst="rect">
            <a:avLst/>
          </a:prstGeom>
          <a:noFill/>
          <a:ln>
            <a:noFill/>
          </a:ln>
        </p:spPr>
      </p:pic>
      <p:pic>
        <p:nvPicPr>
          <p:cNvPr id="193" name="Shape 193"/>
          <p:cNvPicPr preferRelativeResize="0"/>
          <p:nvPr/>
        </p:nvPicPr>
        <p:blipFill>
          <a:blip r:embed="rId5">
            <a:alphaModFix/>
          </a:blip>
          <a:stretch>
            <a:fillRect/>
          </a:stretch>
        </p:blipFill>
        <p:spPr>
          <a:xfrm>
            <a:off x="5894067" y="2917131"/>
            <a:ext cx="2193925" cy="1858848"/>
          </a:xfrm>
          <a:prstGeom prst="rect">
            <a:avLst/>
          </a:prstGeom>
          <a:noFill/>
          <a:ln>
            <a:noFill/>
          </a:ln>
        </p:spPr>
      </p:pic>
      <p:pic>
        <p:nvPicPr>
          <p:cNvPr id="194" name="Shape 194"/>
          <p:cNvPicPr preferRelativeResize="0"/>
          <p:nvPr/>
        </p:nvPicPr>
        <p:blipFill>
          <a:blip r:embed="rId6">
            <a:alphaModFix/>
          </a:blip>
          <a:stretch>
            <a:fillRect/>
          </a:stretch>
        </p:blipFill>
        <p:spPr>
          <a:xfrm>
            <a:off x="659400" y="5365913"/>
            <a:ext cx="3545850" cy="2259023"/>
          </a:xfrm>
          <a:prstGeom prst="rect">
            <a:avLst/>
          </a:prstGeom>
          <a:noFill/>
          <a:ln>
            <a:noFill/>
          </a:ln>
        </p:spPr>
      </p:pic>
      <p:pic>
        <p:nvPicPr>
          <p:cNvPr id="197" name="Shape 197"/>
          <p:cNvPicPr preferRelativeResize="0"/>
          <p:nvPr/>
        </p:nvPicPr>
        <p:blipFill>
          <a:blip r:embed="rId7">
            <a:alphaModFix/>
          </a:blip>
          <a:stretch>
            <a:fillRect/>
          </a:stretch>
        </p:blipFill>
        <p:spPr>
          <a:xfrm>
            <a:off x="1992288" y="8993088"/>
            <a:ext cx="5832648" cy="2088232"/>
          </a:xfrm>
          <a:prstGeom prst="rect">
            <a:avLst/>
          </a:prstGeom>
          <a:noFill/>
          <a:ln>
            <a:noFill/>
          </a:ln>
        </p:spPr>
      </p:pic>
      <p:sp>
        <p:nvSpPr>
          <p:cNvPr id="199" name="Shape 199"/>
          <p:cNvSpPr txBox="1"/>
          <p:nvPr/>
        </p:nvSpPr>
        <p:spPr>
          <a:xfrm>
            <a:off x="455175" y="12082200"/>
            <a:ext cx="3954300" cy="904200"/>
          </a:xfrm>
          <a:prstGeom prst="rect">
            <a:avLst/>
          </a:prstGeom>
          <a:noFill/>
          <a:ln>
            <a:noFill/>
          </a:ln>
        </p:spPr>
        <p:txBody>
          <a:bodyPr wrap="square" lIns="91425" tIns="91425" rIns="91425" bIns="91425" anchor="t" anchorCtr="0">
            <a:noAutofit/>
          </a:bodyPr>
          <a:lstStyle/>
          <a:p>
            <a:pPr lvl="0">
              <a:spcBef>
                <a:spcPts val="0"/>
              </a:spcBef>
              <a:buNone/>
            </a:pPr>
            <a:endParaRPr/>
          </a:p>
        </p:txBody>
      </p:sp>
      <p:graphicFrame>
        <p:nvGraphicFramePr>
          <p:cNvPr id="16" name="Shape 87"/>
          <p:cNvGraphicFramePr/>
          <p:nvPr>
            <p:extLst>
              <p:ext uri="{D42A27DB-BD31-4B8C-83A1-F6EECF244321}">
                <p14:modId xmlns:p14="http://schemas.microsoft.com/office/powerpoint/2010/main" val="2030851503"/>
              </p:ext>
            </p:extLst>
          </p:nvPr>
        </p:nvGraphicFramePr>
        <p:xfrm>
          <a:off x="4872608" y="4888633"/>
          <a:ext cx="4446291" cy="3384375"/>
        </p:xfrm>
        <a:graphic>
          <a:graphicData uri="http://schemas.openxmlformats.org/drawingml/2006/table">
            <a:tbl>
              <a:tblPr>
                <a:noFill/>
                <a:tableStyleId>{FDF58950-0BEE-4121-AEB8-5D6006599A03}</a:tableStyleId>
              </a:tblPr>
              <a:tblGrid>
                <a:gridCol w="4446291"/>
              </a:tblGrid>
              <a:tr h="378425">
                <a:tc>
                  <a:txBody>
                    <a:bodyPr/>
                    <a:lstStyle/>
                    <a:p>
                      <a:pPr lvl="0" algn="ctr">
                        <a:spcBef>
                          <a:spcPts val="0"/>
                        </a:spcBef>
                        <a:buNone/>
                      </a:pPr>
                      <a:r>
                        <a:rPr lang="en-GB" sz="1400" b="1" dirty="0" smtClean="0">
                          <a:solidFill>
                            <a:srgbClr val="A64D79"/>
                          </a:solidFill>
                          <a:latin typeface="Calibri" panose="020F0502020204030204" pitchFamily="34" charset="0"/>
                          <a:cs typeface="Calibri" panose="020F0502020204030204" pitchFamily="34" charset="0"/>
                        </a:rPr>
                        <a:t>MRI- Mid Sagittal View</a:t>
                      </a:r>
                      <a:endParaRPr lang="en-GB" b="1" dirty="0">
                        <a:solidFill>
                          <a:srgbClr val="A64D79"/>
                        </a:solidFill>
                        <a:latin typeface="Calibri" panose="020F0502020204030204" pitchFamily="34" charset="0"/>
                        <a:ea typeface="Georgia"/>
                        <a:cs typeface="Calibri" panose="020F0502020204030204" pitchFamily="34" charset="0"/>
                        <a:sym typeface="Georg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r h="2988165">
                <a:tc>
                  <a:txBody>
                    <a:bodyPr/>
                    <a:lstStyle/>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lang="en-GB" dirty="0" smtClean="0"/>
                    </a:p>
                    <a:p>
                      <a:pPr lvl="0">
                        <a:spcBef>
                          <a:spcPts val="0"/>
                        </a:spcBef>
                        <a:buNone/>
                      </a:pPr>
                      <a:endParaRPr dirty="0"/>
                    </a:p>
                    <a:p>
                      <a:pPr lvl="0">
                        <a:spcBef>
                          <a:spcPts val="0"/>
                        </a:spcBef>
                        <a:buNone/>
                      </a:pPr>
                      <a:r>
                        <a:rPr lang="en-GB" sz="1400" dirty="0" smtClean="0">
                          <a:latin typeface="Calibri" panose="020F0502020204030204" pitchFamily="34" charset="0"/>
                          <a:cs typeface="Calibri" panose="020F0502020204030204" pitchFamily="34" charset="0"/>
                        </a:rPr>
                        <a:t>1. A </a:t>
                      </a:r>
                      <a:r>
                        <a:rPr lang="en-GB" sz="1400" dirty="0" err="1" smtClean="0">
                          <a:latin typeface="Calibri" panose="020F0502020204030204" pitchFamily="34" charset="0"/>
                          <a:cs typeface="Calibri" panose="020F0502020204030204" pitchFamily="34" charset="0"/>
                        </a:rPr>
                        <a:t>chlid</a:t>
                      </a:r>
                      <a:r>
                        <a:rPr lang="en-GB" sz="1400" dirty="0" smtClean="0">
                          <a:latin typeface="Calibri" panose="020F0502020204030204" pitchFamily="34" charset="0"/>
                          <a:cs typeface="Calibri" panose="020F0502020204030204" pitchFamily="34" charset="0"/>
                        </a:rPr>
                        <a:t> with communicating hydrocephalus , involving all ventricles (</a:t>
                      </a:r>
                      <a:r>
                        <a:rPr lang="en-GB" sz="1400" baseline="0" dirty="0" smtClean="0">
                          <a:latin typeface="Calibri" panose="020F0502020204030204" pitchFamily="34" charset="0"/>
                          <a:cs typeface="Calibri" panose="020F0502020204030204" pitchFamily="34" charset="0"/>
                        </a:rPr>
                        <a:t> Dilated ventricles).</a:t>
                      </a:r>
                      <a:endParaRPr dirty="0">
                        <a:latin typeface="Calibri" panose="020F0502020204030204" pitchFamily="34" charset="0"/>
                        <a:cs typeface="Calibri" panose="020F0502020204030204" pitchFamily="34" charset="0"/>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pic>
        <p:nvPicPr>
          <p:cNvPr id="17" name="Shape 205"/>
          <p:cNvPicPr preferRelativeResize="0"/>
          <p:nvPr/>
        </p:nvPicPr>
        <p:blipFill>
          <a:blip r:embed="rId8">
            <a:alphaModFix/>
          </a:blip>
          <a:stretch>
            <a:fillRect/>
          </a:stretch>
        </p:blipFill>
        <p:spPr>
          <a:xfrm>
            <a:off x="5520680" y="5471742"/>
            <a:ext cx="3096343" cy="2153194"/>
          </a:xfrm>
          <a:prstGeom prst="rect">
            <a:avLst/>
          </a:prstGeom>
          <a:noFill/>
          <a:ln>
            <a:noFill/>
          </a:ln>
        </p:spPr>
      </p:pic>
      <p:sp>
        <p:nvSpPr>
          <p:cNvPr id="2" name="TextBox 1"/>
          <p:cNvSpPr txBox="1"/>
          <p:nvPr/>
        </p:nvSpPr>
        <p:spPr>
          <a:xfrm>
            <a:off x="1389307" y="11098725"/>
            <a:ext cx="3500223" cy="1077218"/>
          </a:xfrm>
          <a:prstGeom prst="rect">
            <a:avLst/>
          </a:prstGeom>
          <a:noFill/>
        </p:spPr>
        <p:txBody>
          <a:bodyPr wrap="square" rtlCol="1">
            <a:spAutoFit/>
          </a:bodyPr>
          <a:lstStyle/>
          <a:p>
            <a:pPr algn="ctr"/>
            <a:r>
              <a:rPr lang="en-GB" sz="1600" b="1" dirty="0" smtClean="0">
                <a:solidFill>
                  <a:srgbClr val="A64D79"/>
                </a:solidFill>
                <a:latin typeface="Calibri" panose="020F0502020204030204" pitchFamily="34" charset="0"/>
                <a:cs typeface="Calibri" panose="020F0502020204030204" pitchFamily="34" charset="0"/>
              </a:rPr>
              <a:t>(Left) </a:t>
            </a:r>
            <a:endParaRPr lang="en-GB" sz="1600" b="1" dirty="0">
              <a:solidFill>
                <a:srgbClr val="A64D79"/>
              </a:solidFill>
              <a:latin typeface="Calibri" panose="020F0502020204030204" pitchFamily="34" charset="0"/>
              <a:cs typeface="Calibri" panose="020F0502020204030204" pitchFamily="34" charset="0"/>
            </a:endParaRPr>
          </a:p>
          <a:p>
            <a:pPr lvl="0" algn="ctr"/>
            <a:r>
              <a:rPr lang="en-GB" sz="1600" dirty="0">
                <a:latin typeface="Calibri" panose="020F0502020204030204" pitchFamily="34" charset="0"/>
                <a:cs typeface="Calibri" panose="020F0502020204030204" pitchFamily="34" charset="0"/>
              </a:rPr>
              <a:t>The large dark area </a:t>
            </a:r>
            <a:r>
              <a:rPr lang="en-GB" sz="1600" dirty="0" smtClean="0">
                <a:latin typeface="Calibri" panose="020F0502020204030204" pitchFamily="34" charset="0"/>
                <a:cs typeface="Calibri" panose="020F0502020204030204" pitchFamily="34" charset="0"/>
              </a:rPr>
              <a:t>is </a:t>
            </a:r>
            <a:r>
              <a:rPr lang="en-GB" sz="1600" dirty="0">
                <a:latin typeface="Calibri" panose="020F0502020204030204" pitchFamily="34" charset="0"/>
                <a:cs typeface="Calibri" panose="020F0502020204030204" pitchFamily="34" charset="0"/>
              </a:rPr>
              <a:t>the dilated ventricles , made bigger because of the </a:t>
            </a:r>
            <a:r>
              <a:rPr lang="en-GB" sz="1600" dirty="0" smtClean="0">
                <a:latin typeface="Calibri" panose="020F0502020204030204" pitchFamily="34" charset="0"/>
                <a:cs typeface="Calibri" panose="020F0502020204030204" pitchFamily="34" charset="0"/>
              </a:rPr>
              <a:t>build-up </a:t>
            </a:r>
            <a:r>
              <a:rPr lang="en-GB" sz="1600" dirty="0">
                <a:latin typeface="Calibri" panose="020F0502020204030204" pitchFamily="34" charset="0"/>
                <a:cs typeface="Calibri" panose="020F0502020204030204" pitchFamily="34" charset="0"/>
              </a:rPr>
              <a:t>of CSF .  </a:t>
            </a:r>
          </a:p>
        </p:txBody>
      </p:sp>
      <p:sp>
        <p:nvSpPr>
          <p:cNvPr id="20" name="TextBox 19"/>
          <p:cNvSpPr txBox="1"/>
          <p:nvPr/>
        </p:nvSpPr>
        <p:spPr>
          <a:xfrm>
            <a:off x="4908612" y="11102730"/>
            <a:ext cx="2844316" cy="584775"/>
          </a:xfrm>
          <a:prstGeom prst="rect">
            <a:avLst/>
          </a:prstGeom>
          <a:noFill/>
        </p:spPr>
        <p:txBody>
          <a:bodyPr wrap="square" rtlCol="1">
            <a:spAutoFit/>
          </a:bodyPr>
          <a:lstStyle/>
          <a:p>
            <a:pPr algn="ctr"/>
            <a:r>
              <a:rPr lang="en-GB" sz="1600" b="1" dirty="0" smtClean="0">
                <a:solidFill>
                  <a:srgbClr val="A64D79"/>
                </a:solidFill>
                <a:latin typeface="Calibri" panose="020F0502020204030204" pitchFamily="34" charset="0"/>
                <a:cs typeface="Calibri" panose="020F0502020204030204" pitchFamily="34" charset="0"/>
              </a:rPr>
              <a:t>(Right)</a:t>
            </a:r>
          </a:p>
          <a:p>
            <a:pPr algn="ctr"/>
            <a:r>
              <a:rPr lang="en-GB" sz="1600" dirty="0" smtClean="0">
                <a:latin typeface="Calibri" panose="020F0502020204030204" pitchFamily="34" charset="0"/>
                <a:cs typeface="Calibri" panose="020F0502020204030204" pitchFamily="34" charset="0"/>
              </a:rPr>
              <a:t>Normal brain</a:t>
            </a:r>
            <a:endParaRPr lang="ar-SA"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60768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p:nvPr/>
        </p:nvSpPr>
        <p:spPr>
          <a:xfrm>
            <a:off x="283050" y="318400"/>
            <a:ext cx="9054054" cy="5487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25" tIns="91425" rIns="91425" bIns="91425" anchor="t" anchorCtr="0">
            <a:noAutofit/>
          </a:bodyPr>
          <a:lstStyle/>
          <a:p>
            <a:pPr lvl="0" algn="ctr" rtl="0">
              <a:spcBef>
                <a:spcPts val="0"/>
              </a:spcBef>
              <a:buNone/>
            </a:pPr>
            <a:r>
              <a:rPr lang="en-GB" sz="2000" b="1" dirty="0">
                <a:solidFill>
                  <a:schemeClr val="bg1"/>
                </a:solidFill>
                <a:latin typeface="Georgia"/>
                <a:ea typeface="Georgia"/>
                <a:cs typeface="Georgia"/>
                <a:sym typeface="Georgia"/>
              </a:rPr>
              <a:t># Case 6:</a:t>
            </a:r>
            <a:r>
              <a:rPr lang="en-GB" sz="1800" b="1" dirty="0">
                <a:solidFill>
                  <a:schemeClr val="bg1"/>
                </a:solidFill>
                <a:latin typeface="Georgia"/>
                <a:ea typeface="Georgia"/>
                <a:cs typeface="Georgia"/>
                <a:sym typeface="Georgia"/>
              </a:rPr>
              <a:t> Pyogenic (bacterial) Meningitis</a:t>
            </a:r>
          </a:p>
        </p:txBody>
      </p:sp>
      <p:sp>
        <p:nvSpPr>
          <p:cNvPr id="3" name="Shape 89"/>
          <p:cNvSpPr/>
          <p:nvPr/>
        </p:nvSpPr>
        <p:spPr>
          <a:xfrm>
            <a:off x="283050" y="947050"/>
            <a:ext cx="9054054" cy="2861462"/>
          </a:xfrm>
          <a:prstGeom prst="rect">
            <a:avLst/>
          </a:prstGeom>
          <a:noFill/>
          <a:ln w="9525" cap="flat" cmpd="sng">
            <a:solidFill>
              <a:schemeClr val="accent3"/>
            </a:solidFill>
            <a:prstDash val="solid"/>
            <a:round/>
            <a:headEnd type="none" w="med" len="med"/>
            <a:tailEnd type="none" w="med" len="med"/>
          </a:ln>
        </p:spPr>
        <p:txBody>
          <a:bodyPr wrap="square" lIns="91425" tIns="91425" rIns="91425" bIns="91425" anchor="ctr" anchorCtr="0">
            <a:noAutofit/>
          </a:bodyPr>
          <a:lstStyle/>
          <a:p>
            <a:r>
              <a:rPr lang="en-US" sz="1600" dirty="0">
                <a:solidFill>
                  <a:schemeClr val="tx1">
                    <a:lumMod val="50000"/>
                  </a:schemeClr>
                </a:solidFill>
                <a:latin typeface="Calibri" panose="020F0502020204030204" pitchFamily="34" charset="0"/>
                <a:cs typeface="Calibri" panose="020F0502020204030204" pitchFamily="34" charset="0"/>
              </a:rPr>
              <a:t>4 years old child who was treated from otitis media and suddenly complained from headache, vomiting, fever and stiff neck. CSF was found to be </a:t>
            </a:r>
            <a:r>
              <a:rPr lang="en-US" sz="1600" b="1" u="sng" dirty="0">
                <a:solidFill>
                  <a:schemeClr val="tx1">
                    <a:lumMod val="50000"/>
                  </a:schemeClr>
                </a:solidFill>
                <a:latin typeface="Calibri" panose="020F0502020204030204" pitchFamily="34" charset="0"/>
                <a:cs typeface="Calibri" panose="020F0502020204030204" pitchFamily="34" charset="0"/>
              </a:rPr>
              <a:t>clouded </a:t>
            </a:r>
            <a:r>
              <a:rPr lang="en-US" sz="1600" dirty="0">
                <a:solidFill>
                  <a:schemeClr val="tx1">
                    <a:lumMod val="50000"/>
                  </a:schemeClr>
                </a:solidFill>
                <a:latin typeface="Calibri" panose="020F0502020204030204" pitchFamily="34" charset="0"/>
                <a:cs typeface="Calibri" panose="020F0502020204030204" pitchFamily="34" charset="0"/>
              </a:rPr>
              <a:t>with abnormal </a:t>
            </a:r>
            <a:r>
              <a:rPr lang="en-US" sz="1600" b="1" u="sng" dirty="0">
                <a:solidFill>
                  <a:schemeClr val="tx1">
                    <a:lumMod val="50000"/>
                  </a:schemeClr>
                </a:solidFill>
                <a:latin typeface="Calibri" panose="020F0502020204030204" pitchFamily="34" charset="0"/>
                <a:cs typeface="Calibri" panose="020F0502020204030204" pitchFamily="34" charset="0"/>
              </a:rPr>
              <a:t>increase of neutrophils,</a:t>
            </a:r>
            <a:r>
              <a:rPr lang="en-US" sz="1600" dirty="0">
                <a:solidFill>
                  <a:schemeClr val="tx1">
                    <a:lumMod val="50000"/>
                  </a:schemeClr>
                </a:solidFill>
                <a:latin typeface="Calibri" panose="020F0502020204030204" pitchFamily="34" charset="0"/>
                <a:cs typeface="Calibri" panose="020F0502020204030204" pitchFamily="34" charset="0"/>
              </a:rPr>
              <a:t> </a:t>
            </a:r>
            <a:r>
              <a:rPr lang="en-US" sz="1600" b="1" u="sng" dirty="0">
                <a:solidFill>
                  <a:schemeClr val="tx1">
                    <a:lumMod val="50000"/>
                  </a:schemeClr>
                </a:solidFill>
                <a:latin typeface="Calibri" panose="020F0502020204030204" pitchFamily="34" charset="0"/>
                <a:cs typeface="Calibri" panose="020F0502020204030204" pitchFamily="34" charset="0"/>
              </a:rPr>
              <a:t>increased protein</a:t>
            </a:r>
            <a:r>
              <a:rPr lang="en-US" sz="1600" dirty="0">
                <a:solidFill>
                  <a:schemeClr val="tx1">
                    <a:lumMod val="50000"/>
                  </a:schemeClr>
                </a:solidFill>
                <a:latin typeface="Calibri" panose="020F0502020204030204" pitchFamily="34" charset="0"/>
                <a:cs typeface="Calibri" panose="020F0502020204030204" pitchFamily="34" charset="0"/>
              </a:rPr>
              <a:t> and </a:t>
            </a:r>
            <a:r>
              <a:rPr lang="en-US" sz="1600" b="1" u="sng" dirty="0">
                <a:solidFill>
                  <a:schemeClr val="tx1">
                    <a:lumMod val="50000"/>
                  </a:schemeClr>
                </a:solidFill>
                <a:latin typeface="Calibri" panose="020F0502020204030204" pitchFamily="34" charset="0"/>
                <a:cs typeface="Calibri" panose="020F0502020204030204" pitchFamily="34" charset="0"/>
              </a:rPr>
              <a:t>absence of sugar</a:t>
            </a:r>
            <a:r>
              <a:rPr lang="en-US" sz="1600" dirty="0">
                <a:solidFill>
                  <a:schemeClr val="tx1">
                    <a:lumMod val="50000"/>
                  </a:schemeClr>
                </a:solidFill>
                <a:latin typeface="Calibri" panose="020F0502020204030204" pitchFamily="34" charset="0"/>
                <a:cs typeface="Calibri" panose="020F0502020204030204" pitchFamily="34" charset="0"/>
              </a:rPr>
              <a:t>. Gram stain of the CSF fluid showed meningococci .</a:t>
            </a:r>
          </a:p>
          <a:p>
            <a:pPr marL="285750" indent="-285750">
              <a:buFont typeface="Arial" panose="020B0604020202020204" pitchFamily="34" charset="0"/>
              <a:buChar char="•"/>
            </a:pPr>
            <a:r>
              <a:rPr lang="en-US" sz="1600" dirty="0">
                <a:solidFill>
                  <a:schemeClr val="tx1">
                    <a:lumMod val="50000"/>
                  </a:schemeClr>
                </a:solidFill>
                <a:latin typeface="Calibri" panose="020F0502020204030204" pitchFamily="34" charset="0"/>
                <a:cs typeface="Calibri" panose="020F0502020204030204" pitchFamily="34" charset="0"/>
              </a:rPr>
              <a:t>What is your diagnosis ?  </a:t>
            </a:r>
            <a:r>
              <a:rPr lang="en-US" sz="1600" dirty="0" smtClean="0">
                <a:solidFill>
                  <a:srgbClr val="A64D79"/>
                </a:solidFill>
                <a:latin typeface="Calibri" panose="020F0502020204030204" pitchFamily="34" charset="0"/>
                <a:cs typeface="Calibri" panose="020F0502020204030204" pitchFamily="34" charset="0"/>
              </a:rPr>
              <a:t>Pyogenic (bacterial) Meningitis. </a:t>
            </a:r>
          </a:p>
          <a:p>
            <a:pPr marL="285750" indent="-285750">
              <a:buFont typeface="Arial" panose="020B0604020202020204" pitchFamily="34" charset="0"/>
              <a:buChar char="•"/>
            </a:pPr>
            <a:r>
              <a:rPr lang="en-US" sz="1600" dirty="0" smtClean="0">
                <a:solidFill>
                  <a:schemeClr val="tx1">
                    <a:lumMod val="50000"/>
                  </a:schemeClr>
                </a:solidFill>
                <a:latin typeface="Calibri" panose="020F0502020204030204" pitchFamily="34" charset="0"/>
                <a:cs typeface="Calibri" panose="020F0502020204030204" pitchFamily="34" charset="0"/>
              </a:rPr>
              <a:t>What are the clinical features of this disease ? </a:t>
            </a:r>
            <a:r>
              <a:rPr lang="en-US" sz="1600" dirty="0" smtClean="0">
                <a:latin typeface="Calibri" panose="020F0502020204030204" pitchFamily="34" charset="0"/>
                <a:cs typeface="Calibri" panose="020F0502020204030204" pitchFamily="34" charset="0"/>
              </a:rPr>
              <a:t>1. headache 2.fever 3.stiff neck 4.photosensitivity. </a:t>
            </a:r>
          </a:p>
          <a:p>
            <a:pPr marL="285750" indent="-285750">
              <a:buFont typeface="Arial" panose="020B0604020202020204" pitchFamily="34" charset="0"/>
              <a:buChar char="•"/>
            </a:pPr>
            <a:r>
              <a:rPr lang="en-US" sz="1600" b="1" dirty="0" smtClean="0">
                <a:solidFill>
                  <a:schemeClr val="tx1">
                    <a:lumMod val="50000"/>
                  </a:schemeClr>
                </a:solidFill>
                <a:latin typeface="Calibri" panose="020F0502020204030204" pitchFamily="34" charset="0"/>
                <a:cs typeface="Calibri" panose="020F0502020204030204" pitchFamily="34" charset="0"/>
              </a:rPr>
              <a:t>What are the CSF finding ? </a:t>
            </a:r>
            <a:r>
              <a:rPr lang="en-US" sz="1600" dirty="0" smtClean="0">
                <a:latin typeface="Calibri" panose="020F0502020204030204" pitchFamily="34" charset="0"/>
                <a:cs typeface="Calibri" panose="020F0502020204030204" pitchFamily="34" charset="0"/>
              </a:rPr>
              <a:t>1. increased neutrophils 2. increased protein level 3. decreased glucose</a:t>
            </a:r>
          </a:p>
          <a:p>
            <a:pPr algn="ctr"/>
            <a:r>
              <a:rPr lang="en-US" sz="1600" dirty="0" smtClean="0">
                <a:solidFill>
                  <a:schemeClr val="bg1">
                    <a:lumMod val="65000"/>
                  </a:schemeClr>
                </a:solidFill>
                <a:latin typeface="Calibri" panose="020F0502020204030204" pitchFamily="34" charset="0"/>
                <a:cs typeface="Calibri" panose="020F0502020204030204" pitchFamily="34" charset="0"/>
              </a:rPr>
              <a:t>(to help you remember </a:t>
            </a:r>
            <a:r>
              <a:rPr lang="en-US" sz="1600" dirty="0" smtClean="0">
                <a:solidFill>
                  <a:schemeClr val="bg1">
                    <a:lumMod val="65000"/>
                  </a:schemeClr>
                </a:solidFill>
                <a:latin typeface="Calibri" panose="020F0502020204030204" pitchFamily="34" charset="0"/>
                <a:cs typeface="Calibri" panose="020F0502020204030204" pitchFamily="34" charset="0"/>
                <a:sym typeface="Wingdings" panose="05000000000000000000" pitchFamily="2" charset="2"/>
              </a:rPr>
              <a:t> </a:t>
            </a:r>
            <a:r>
              <a:rPr lang="en-US" sz="1600" dirty="0" smtClean="0">
                <a:solidFill>
                  <a:schemeClr val="bg1">
                    <a:lumMod val="65000"/>
                  </a:schemeClr>
                </a:solidFill>
                <a:latin typeface="Calibri" panose="020F0502020204030204" pitchFamily="34" charset="0"/>
                <a:cs typeface="Calibri" panose="020F0502020204030204" pitchFamily="34" charset="0"/>
              </a:rPr>
              <a:t>: bacteria eat glucose and secrete proteins </a:t>
            </a:r>
            <a:r>
              <a:rPr lang="en-US" sz="1600" dirty="0" smtClean="0">
                <a:solidFill>
                  <a:schemeClr val="bg1">
                    <a:lumMod val="65000"/>
                  </a:schemeClr>
                </a:solidFill>
                <a:latin typeface="Calibri" panose="020F0502020204030204" pitchFamily="34" charset="0"/>
                <a:cs typeface="Calibri" panose="020F0502020204030204" pitchFamily="34" charset="0"/>
                <a:sym typeface="Wingdings" panose="05000000000000000000" pitchFamily="2" charset="2"/>
              </a:rPr>
              <a:t> )</a:t>
            </a:r>
            <a:r>
              <a:rPr lang="en-US" sz="1600" dirty="0" smtClean="0">
                <a:solidFill>
                  <a:schemeClr val="bg1">
                    <a:lumMod val="65000"/>
                  </a:schemeClr>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600" dirty="0" smtClean="0">
                <a:solidFill>
                  <a:schemeClr val="tx1">
                    <a:lumMod val="50000"/>
                  </a:schemeClr>
                </a:solidFill>
                <a:latin typeface="Calibri" panose="020F0502020204030204" pitchFamily="34" charset="0"/>
                <a:cs typeface="Calibri" panose="020F0502020204030204" pitchFamily="34" charset="0"/>
              </a:rPr>
              <a:t>Possible Etiological agents: </a:t>
            </a:r>
          </a:p>
          <a:p>
            <a:r>
              <a:rPr lang="en-US" sz="1600" dirty="0">
                <a:solidFill>
                  <a:srgbClr val="A64D79"/>
                </a:solidFill>
                <a:latin typeface="Calibri" panose="020F0502020204030204" pitchFamily="34" charset="0"/>
                <a:cs typeface="Calibri" panose="020F0502020204030204" pitchFamily="34" charset="0"/>
              </a:rPr>
              <a:t> </a:t>
            </a:r>
            <a:r>
              <a:rPr lang="en-US" sz="1600" dirty="0" smtClean="0">
                <a:solidFill>
                  <a:srgbClr val="A64D79"/>
                </a:solidFill>
                <a:latin typeface="Calibri" panose="020F0502020204030204" pitchFamily="34" charset="0"/>
                <a:cs typeface="Calibri" panose="020F0502020204030204" pitchFamily="34" charset="0"/>
              </a:rPr>
              <a:t> </a:t>
            </a:r>
            <a:r>
              <a:rPr lang="en-US" sz="1600" dirty="0" smtClean="0">
                <a:solidFill>
                  <a:schemeClr val="accent4"/>
                </a:solidFill>
                <a:latin typeface="Calibri" panose="020F0502020204030204" pitchFamily="34" charset="0"/>
                <a:cs typeface="Calibri" panose="020F0502020204030204" pitchFamily="34" charset="0"/>
              </a:rPr>
              <a:t>New born = </a:t>
            </a:r>
            <a:r>
              <a:rPr lang="en-US" sz="1600" dirty="0" smtClean="0">
                <a:latin typeface="Calibri" panose="020F0502020204030204" pitchFamily="34" charset="0"/>
                <a:cs typeface="Calibri" panose="020F0502020204030204" pitchFamily="34" charset="0"/>
              </a:rPr>
              <a:t>Group B streptococcus , E.coli, Listeria monocytogenes</a:t>
            </a:r>
            <a:r>
              <a:rPr lang="en-US" sz="1600" dirty="0" smtClean="0">
                <a:solidFill>
                  <a:srgbClr val="A64D79"/>
                </a:solidFill>
                <a:latin typeface="Calibri" panose="020F0502020204030204" pitchFamily="34" charset="0"/>
                <a:cs typeface="Calibri" panose="020F0502020204030204" pitchFamily="34" charset="0"/>
              </a:rPr>
              <a:t>. </a:t>
            </a:r>
          </a:p>
          <a:p>
            <a:r>
              <a:rPr lang="en-US" sz="1600" dirty="0">
                <a:solidFill>
                  <a:srgbClr val="A64D79"/>
                </a:solidFill>
                <a:latin typeface="Calibri" panose="020F0502020204030204" pitchFamily="34" charset="0"/>
                <a:cs typeface="Calibri" panose="020F0502020204030204" pitchFamily="34" charset="0"/>
              </a:rPr>
              <a:t> </a:t>
            </a:r>
            <a:r>
              <a:rPr lang="en-US" sz="1600" dirty="0" smtClean="0">
                <a:solidFill>
                  <a:srgbClr val="A64D79"/>
                </a:solidFill>
                <a:latin typeface="Calibri" panose="020F0502020204030204" pitchFamily="34" charset="0"/>
                <a:cs typeface="Calibri" panose="020F0502020204030204" pitchFamily="34" charset="0"/>
              </a:rPr>
              <a:t> </a:t>
            </a:r>
            <a:r>
              <a:rPr lang="en-US" sz="1600" dirty="0" smtClean="0">
                <a:solidFill>
                  <a:schemeClr val="accent4"/>
                </a:solidFill>
                <a:latin typeface="Calibri" panose="020F0502020204030204" pitchFamily="34" charset="0"/>
                <a:cs typeface="Calibri" panose="020F0502020204030204" pitchFamily="34" charset="0"/>
              </a:rPr>
              <a:t>Infants and children: </a:t>
            </a:r>
            <a:r>
              <a:rPr lang="en-US" sz="1600" dirty="0" smtClean="0">
                <a:latin typeface="Calibri" panose="020F0502020204030204" pitchFamily="34" charset="0"/>
                <a:cs typeface="Calibri" panose="020F0502020204030204" pitchFamily="34" charset="0"/>
              </a:rPr>
              <a:t>Streptococcus Pneumoniae , Neisseria </a:t>
            </a:r>
            <a:r>
              <a:rPr lang="en-US" sz="1600" dirty="0" err="1" smtClean="0">
                <a:latin typeface="Calibri" panose="020F0502020204030204" pitchFamily="34" charset="0"/>
                <a:cs typeface="Calibri" panose="020F0502020204030204" pitchFamily="34" charset="0"/>
              </a:rPr>
              <a:t>meningitidis</a:t>
            </a:r>
            <a:r>
              <a:rPr lang="en-US" sz="1600" dirty="0" smtClean="0">
                <a:latin typeface="Calibri" panose="020F0502020204030204" pitchFamily="34" charset="0"/>
                <a:cs typeface="Calibri" panose="020F0502020204030204" pitchFamily="34" charset="0"/>
              </a:rPr>
              <a:t> , </a:t>
            </a:r>
            <a:r>
              <a:rPr lang="en-US" sz="1600" dirty="0" err="1" smtClean="0">
                <a:latin typeface="Calibri" panose="020F0502020204030204" pitchFamily="34" charset="0"/>
                <a:cs typeface="Calibri" panose="020F0502020204030204" pitchFamily="34" charset="0"/>
              </a:rPr>
              <a:t>H.Influenzae</a:t>
            </a:r>
            <a:r>
              <a:rPr lang="en-US" sz="1600" dirty="0">
                <a:latin typeface="Calibri" panose="020F0502020204030204" pitchFamily="34" charset="0"/>
                <a:cs typeface="Calibri" panose="020F0502020204030204" pitchFamily="34" charset="0"/>
              </a:rPr>
              <a:t>.</a:t>
            </a:r>
            <a:endParaRPr lang="en-US" sz="1600" dirty="0" smtClean="0">
              <a:latin typeface="Calibri" panose="020F0502020204030204" pitchFamily="34" charset="0"/>
              <a:cs typeface="Calibri" panose="020F0502020204030204" pitchFamily="34" charset="0"/>
            </a:endParaRPr>
          </a:p>
          <a:p>
            <a:r>
              <a:rPr lang="en-US" sz="1600" dirty="0">
                <a:solidFill>
                  <a:srgbClr val="A64D79"/>
                </a:solidFill>
                <a:latin typeface="Calibri" panose="020F0502020204030204" pitchFamily="34" charset="0"/>
                <a:cs typeface="Calibri" panose="020F0502020204030204" pitchFamily="34" charset="0"/>
              </a:rPr>
              <a:t> </a:t>
            </a:r>
            <a:r>
              <a:rPr lang="en-US" sz="1600" dirty="0" smtClean="0">
                <a:solidFill>
                  <a:srgbClr val="A64D79"/>
                </a:solidFill>
                <a:latin typeface="Calibri" panose="020F0502020204030204" pitchFamily="34" charset="0"/>
                <a:cs typeface="Calibri" panose="020F0502020204030204" pitchFamily="34" charset="0"/>
              </a:rPr>
              <a:t> </a:t>
            </a:r>
            <a:r>
              <a:rPr lang="en-US" sz="1600" dirty="0" smtClean="0">
                <a:solidFill>
                  <a:schemeClr val="accent4"/>
                </a:solidFill>
                <a:latin typeface="Calibri" panose="020F0502020204030204" pitchFamily="34" charset="0"/>
                <a:cs typeface="Calibri" panose="020F0502020204030204" pitchFamily="34" charset="0"/>
              </a:rPr>
              <a:t>Adults : </a:t>
            </a:r>
            <a:r>
              <a:rPr lang="en-US" sz="1600" dirty="0">
                <a:latin typeface="Calibri" panose="020F0502020204030204" pitchFamily="34" charset="0"/>
                <a:cs typeface="Calibri" panose="020F0502020204030204" pitchFamily="34" charset="0"/>
              </a:rPr>
              <a:t>Streptococcus </a:t>
            </a:r>
            <a:r>
              <a:rPr lang="en-US" sz="1600" dirty="0" smtClean="0">
                <a:latin typeface="Calibri" panose="020F0502020204030204" pitchFamily="34" charset="0"/>
                <a:cs typeface="Calibri" panose="020F0502020204030204" pitchFamily="34" charset="0"/>
              </a:rPr>
              <a:t>Pneumoniae , </a:t>
            </a:r>
            <a:r>
              <a:rPr lang="en-US" sz="1600" dirty="0">
                <a:latin typeface="Calibri" panose="020F0502020204030204" pitchFamily="34" charset="0"/>
                <a:cs typeface="Calibri" panose="020F0502020204030204" pitchFamily="34" charset="0"/>
              </a:rPr>
              <a:t>Neisseria </a:t>
            </a:r>
            <a:r>
              <a:rPr lang="en-US" sz="1600" dirty="0" err="1" smtClean="0">
                <a:latin typeface="Calibri" panose="020F0502020204030204" pitchFamily="34" charset="0"/>
                <a:cs typeface="Calibri" panose="020F0502020204030204" pitchFamily="34" charset="0"/>
              </a:rPr>
              <a:t>meningitidis</a:t>
            </a:r>
            <a:r>
              <a:rPr lang="en-US" sz="1600" dirty="0" smtClean="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p:txBody>
      </p:sp>
      <p:graphicFrame>
        <p:nvGraphicFramePr>
          <p:cNvPr id="4" name="Shape 87"/>
          <p:cNvGraphicFramePr/>
          <p:nvPr>
            <p:extLst>
              <p:ext uri="{D42A27DB-BD31-4B8C-83A1-F6EECF244321}">
                <p14:modId xmlns:p14="http://schemas.microsoft.com/office/powerpoint/2010/main" val="3022600887"/>
              </p:ext>
            </p:extLst>
          </p:nvPr>
        </p:nvGraphicFramePr>
        <p:xfrm>
          <a:off x="336104" y="4049446"/>
          <a:ext cx="8964996" cy="3078420"/>
        </p:xfrm>
        <a:graphic>
          <a:graphicData uri="http://schemas.openxmlformats.org/drawingml/2006/table">
            <a:tbl>
              <a:tblPr>
                <a:noFill/>
                <a:tableStyleId>{FDF58950-0BEE-4121-AEB8-5D6006599A03}</a:tableStyleId>
              </a:tblPr>
              <a:tblGrid>
                <a:gridCol w="8964996"/>
              </a:tblGrid>
              <a:tr h="373265">
                <a:tc>
                  <a:txBody>
                    <a:bodyPr/>
                    <a:lstStyle/>
                    <a:p>
                      <a:pPr lvl="0" algn="ctr">
                        <a:spcBef>
                          <a:spcPts val="0"/>
                        </a:spcBef>
                        <a:buNone/>
                      </a:pPr>
                      <a:r>
                        <a:rPr lang="en-GB" b="1" dirty="0" smtClean="0">
                          <a:solidFill>
                            <a:srgbClr val="A64D79"/>
                          </a:solidFill>
                          <a:latin typeface="Georgia"/>
                          <a:ea typeface="Georgia"/>
                          <a:cs typeface="Georgia"/>
                          <a:sym typeface="Georgia"/>
                        </a:rPr>
                        <a:t>Gross</a:t>
                      </a:r>
                      <a:endParaRPr lang="en-GB" b="1" dirty="0">
                        <a:solidFill>
                          <a:srgbClr val="A64D79"/>
                        </a:solidFill>
                        <a:latin typeface="Georgia"/>
                        <a:ea typeface="Georgia"/>
                        <a:cs typeface="Georgia"/>
                        <a:sym typeface="Georgia"/>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r h="2651070">
                <a:tc>
                  <a:txBody>
                    <a:bodyPr/>
                    <a:lstStyle/>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sz="1600" dirty="0">
                        <a:latin typeface="Calibri" panose="020F0502020204030204" pitchFamily="34" charset="0"/>
                        <a:cs typeface="Calibri" panose="020F0502020204030204" pitchFamily="34" charset="0"/>
                      </a:endParaRPr>
                    </a:p>
                    <a:p>
                      <a:pPr lvl="0">
                        <a:spcBef>
                          <a:spcPts val="0"/>
                        </a:spcBef>
                        <a:buNone/>
                      </a:pPr>
                      <a:endParaRPr sz="1600" dirty="0">
                        <a:latin typeface="Calibri" panose="020F0502020204030204" pitchFamily="34" charset="0"/>
                        <a:cs typeface="Calibri" panose="020F0502020204030204" pitchFamily="34" charset="0"/>
                      </a:endParaRPr>
                    </a:p>
                    <a:p>
                      <a:endPar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endParaRPr>
                    </a:p>
                    <a:p>
                      <a:r>
                        <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 1. Creamy purulent exudate covering the cerebral hemispheres and settles along the base of the brain, around cranial nerves and the openings of the fourth ventricle.</a:t>
                      </a: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840160" y="4528592"/>
            <a:ext cx="7992888" cy="1728192"/>
          </a:xfrm>
          <a:prstGeom prst="rect">
            <a:avLst/>
          </a:prstGeom>
        </p:spPr>
      </p:pic>
      <p:graphicFrame>
        <p:nvGraphicFramePr>
          <p:cNvPr id="7" name="Shape 87"/>
          <p:cNvGraphicFramePr/>
          <p:nvPr>
            <p:extLst>
              <p:ext uri="{D42A27DB-BD31-4B8C-83A1-F6EECF244321}">
                <p14:modId xmlns:p14="http://schemas.microsoft.com/office/powerpoint/2010/main" val="1232145851"/>
              </p:ext>
            </p:extLst>
          </p:nvPr>
        </p:nvGraphicFramePr>
        <p:xfrm>
          <a:off x="343576" y="7264897"/>
          <a:ext cx="8986055" cy="5455860"/>
        </p:xfrm>
        <a:graphic>
          <a:graphicData uri="http://schemas.openxmlformats.org/drawingml/2006/table">
            <a:tbl>
              <a:tblPr>
                <a:noFill/>
                <a:tableStyleId>{FDF58950-0BEE-4121-AEB8-5D6006599A03}</a:tableStyleId>
              </a:tblPr>
              <a:tblGrid>
                <a:gridCol w="3376904"/>
                <a:gridCol w="2952328"/>
                <a:gridCol w="2656823"/>
              </a:tblGrid>
              <a:tr h="390623">
                <a:tc>
                  <a:txBody>
                    <a:bodyPr/>
                    <a:lstStyle/>
                    <a:p>
                      <a:pPr lvl="0" algn="ctr">
                        <a:spcBef>
                          <a:spcPts val="0"/>
                        </a:spcBef>
                        <a:buNone/>
                      </a:pPr>
                      <a:r>
                        <a:rPr lang="en-US" sz="1400" b="1" i="0" u="none" strike="noStrike" cap="none" dirty="0" smtClean="0">
                          <a:solidFill>
                            <a:srgbClr val="A64D79"/>
                          </a:solidFill>
                          <a:effectLst/>
                          <a:latin typeface="Calibri" panose="020F0502020204030204" pitchFamily="34" charset="0"/>
                          <a:ea typeface="Arial"/>
                          <a:cs typeface="Calibri" panose="020F0502020204030204" pitchFamily="34" charset="0"/>
                          <a:sym typeface="Arial"/>
                        </a:rPr>
                        <a:t>Microscopic (LPF)</a:t>
                      </a:r>
                      <a:endParaRPr lang="en-GB" sz="1400" b="1" dirty="0">
                        <a:solidFill>
                          <a:srgbClr val="A64D79"/>
                        </a:solidFill>
                        <a:latin typeface="Calibri" panose="020F0502020204030204" pitchFamily="34" charset="0"/>
                        <a:ea typeface="Georgia"/>
                        <a:cs typeface="Calibri" panose="020F0502020204030204" pitchFamily="34" charset="0"/>
                        <a:sym typeface="Georgia"/>
                      </a:endParaRPr>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cap="none" dirty="0" smtClean="0">
                          <a:solidFill>
                            <a:srgbClr val="A64D79"/>
                          </a:solidFill>
                          <a:effectLst/>
                          <a:latin typeface="Calibri" panose="020F0502020204030204" pitchFamily="34" charset="0"/>
                          <a:ea typeface="Arial"/>
                          <a:cs typeface="Calibri" panose="020F0502020204030204" pitchFamily="34" charset="0"/>
                          <a:sym typeface="Arial"/>
                        </a:rPr>
                        <a:t>Microscopic (LPF)</a:t>
                      </a:r>
                      <a:endParaRPr lang="en-GB" sz="1400" b="1" dirty="0" smtClean="0">
                        <a:solidFill>
                          <a:srgbClr val="A64D79"/>
                        </a:solidFill>
                        <a:latin typeface="Calibri" panose="020F0502020204030204" pitchFamily="34" charset="0"/>
                        <a:ea typeface="Georgia"/>
                        <a:cs typeface="Calibri" panose="020F0502020204030204" pitchFamily="34" charset="0"/>
                        <a:sym typeface="Georgia"/>
                      </a:endParaRPr>
                    </a:p>
                  </a:txBody>
                  <a:tcPr marL="91425" marR="91425" marT="91425" marB="91425">
                    <a:lnL w="9525" cap="flat" cmpd="sng" algn="ctr">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c>
                  <a:txBody>
                    <a:bodyPr/>
                    <a:lstStyle/>
                    <a:p>
                      <a:pPr lvl="0" algn="ctr">
                        <a:spcBef>
                          <a:spcPts val="0"/>
                        </a:spcBef>
                        <a:buNone/>
                      </a:pPr>
                      <a:r>
                        <a:rPr lang="en-US" sz="1400" b="1" i="0" u="none" strike="noStrike" cap="none" dirty="0" smtClean="0">
                          <a:solidFill>
                            <a:srgbClr val="A64D79"/>
                          </a:solidFill>
                          <a:effectLst/>
                          <a:latin typeface="Calibri" panose="020F0502020204030204" pitchFamily="34" charset="0"/>
                          <a:ea typeface="Arial"/>
                          <a:cs typeface="Calibri" panose="020F0502020204030204" pitchFamily="34" charset="0"/>
                          <a:sym typeface="Arial"/>
                        </a:rPr>
                        <a:t>CSF gram stain</a:t>
                      </a:r>
                      <a:r>
                        <a:rPr lang="en-US" sz="1400" b="1" i="0" u="none" strike="noStrike" cap="none" baseline="0" dirty="0" smtClean="0">
                          <a:solidFill>
                            <a:srgbClr val="A64D79"/>
                          </a:solidFill>
                          <a:effectLst/>
                          <a:latin typeface="Calibri" panose="020F0502020204030204" pitchFamily="34" charset="0"/>
                          <a:ea typeface="Arial"/>
                          <a:cs typeface="Calibri" panose="020F0502020204030204" pitchFamily="34" charset="0"/>
                          <a:sym typeface="Arial"/>
                        </a:rPr>
                        <a:t> </a:t>
                      </a:r>
                      <a:endParaRPr lang="en-GB" b="1" dirty="0">
                        <a:solidFill>
                          <a:srgbClr val="A64D79"/>
                        </a:solidFill>
                        <a:latin typeface="Calibri" panose="020F0502020204030204" pitchFamily="34" charset="0"/>
                        <a:ea typeface="Georgia"/>
                        <a:cs typeface="Calibri" panose="020F0502020204030204" pitchFamily="34" charset="0"/>
                        <a:sym typeface="Georgia"/>
                      </a:endParaRPr>
                    </a:p>
                  </a:txBody>
                  <a:tcPr marL="91425" marR="91425" marT="91425" marB="91425">
                    <a:lnL w="9525" cap="flat" cmpd="sng" algn="ctr">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r h="5009976">
                <a:tc>
                  <a:txBody>
                    <a:bodyPr/>
                    <a:lstStyle/>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lang="en-US" dirty="0" smtClean="0"/>
                    </a:p>
                    <a:p>
                      <a:pPr lvl="0">
                        <a:spcBef>
                          <a:spcPts val="0"/>
                        </a:spcBef>
                        <a:buNone/>
                      </a:pPr>
                      <a:endParaRPr lang="en-US" dirty="0" smtClean="0"/>
                    </a:p>
                    <a:p>
                      <a:pPr lvl="0">
                        <a:spcBef>
                          <a:spcPts val="0"/>
                        </a:spcBef>
                        <a:buNone/>
                      </a:pPr>
                      <a:endParaRPr lang="en-US" dirty="0" smtClean="0"/>
                    </a:p>
                    <a:p>
                      <a:endPar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endParaRPr>
                    </a:p>
                    <a:p>
                      <a:r>
                        <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1. Intense inflammatory infiltrate going into brain parenchyma.</a:t>
                      </a:r>
                    </a:p>
                    <a:p>
                      <a:r>
                        <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2. Neutrophilic exudate involving the meninges at </a:t>
                      </a:r>
                      <a:r>
                        <a:rPr lang="en-US" sz="1600" b="1" i="0" u="none" strike="noStrike" cap="none" dirty="0" smtClean="0">
                          <a:solidFill>
                            <a:schemeClr val="tx1">
                              <a:lumMod val="50000"/>
                            </a:schemeClr>
                          </a:solidFill>
                          <a:effectLst/>
                          <a:latin typeface="Calibri" panose="020F0502020204030204" pitchFamily="34" charset="0"/>
                          <a:ea typeface="Arial"/>
                          <a:cs typeface="Calibri" panose="020F0502020204030204" pitchFamily="34" charset="0"/>
                          <a:sym typeface="Arial"/>
                        </a:rPr>
                        <a:t>the left.</a:t>
                      </a:r>
                    </a:p>
                    <a:p>
                      <a:r>
                        <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3. Prominent dilated vessels.</a:t>
                      </a:r>
                    </a:p>
                    <a:p>
                      <a:r>
                        <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4. Edema and focal inflammation </a:t>
                      </a:r>
                      <a:r>
                        <a:rPr lang="en-US" sz="1600" b="0" i="0" u="none" strike="noStrike" cap="none" dirty="0" smtClean="0">
                          <a:solidFill>
                            <a:srgbClr val="A64D79"/>
                          </a:solidFill>
                          <a:effectLst/>
                          <a:latin typeface="Calibri" panose="020F0502020204030204" pitchFamily="34" charset="0"/>
                          <a:ea typeface="Arial"/>
                          <a:cs typeface="Calibri" panose="020F0502020204030204" pitchFamily="34" charset="0"/>
                          <a:sym typeface="Arial"/>
                        </a:rPr>
                        <a:t>(extending down via the Virchow-Robin space) </a:t>
                      </a:r>
                      <a:r>
                        <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in the cortex to the right.</a:t>
                      </a:r>
                    </a:p>
                    <a:p>
                      <a:endPar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endParaRPr>
                    </a:p>
                    <a:p>
                      <a:r>
                        <a:rPr lang="en-US" sz="1600" b="0" i="0" u="none" strike="noStrike" cap="none" dirty="0" smtClean="0">
                          <a:solidFill>
                            <a:schemeClr val="bg1">
                              <a:lumMod val="65000"/>
                            </a:schemeClr>
                          </a:solidFill>
                          <a:effectLst/>
                          <a:latin typeface="Calibri" panose="020F0502020204030204" pitchFamily="34" charset="0"/>
                          <a:ea typeface="Arial"/>
                          <a:cs typeface="Calibri" panose="020F0502020204030204" pitchFamily="34" charset="0"/>
                          <a:sym typeface="Arial"/>
                        </a:rPr>
                        <a:t>Virchow-Robin space is the space between arteries/veins in the pia matter.</a:t>
                      </a:r>
                      <a:endParaRPr sz="1600" dirty="0">
                        <a:solidFill>
                          <a:schemeClr val="bg1">
                            <a:lumMod val="65000"/>
                          </a:schemeClr>
                        </a:solidFill>
                        <a:latin typeface="Calibri" panose="020F0502020204030204" pitchFamily="34" charset="0"/>
                        <a:cs typeface="Calibri" panose="020F0502020204030204" pitchFamily="34" charset="0"/>
                      </a:endParaRPr>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a:txBody>
                    <a:bodyPr/>
                    <a:lstStyle/>
                    <a:p>
                      <a:pPr lvl="0">
                        <a:spcBef>
                          <a:spcPts val="0"/>
                        </a:spcBef>
                        <a:buNone/>
                      </a:pPr>
                      <a:endParaRPr lang="en-US" dirty="0" smtClean="0"/>
                    </a:p>
                    <a:p>
                      <a:pPr lvl="0">
                        <a:spcBef>
                          <a:spcPts val="0"/>
                        </a:spcBef>
                        <a:buNone/>
                      </a:pPr>
                      <a:endParaRPr lang="en-US" dirty="0" smtClean="0"/>
                    </a:p>
                    <a:p>
                      <a:pPr lvl="0">
                        <a:spcBef>
                          <a:spcPts val="0"/>
                        </a:spcBef>
                        <a:buNone/>
                      </a:pPr>
                      <a:endParaRPr lang="en-US" dirty="0" smtClean="0"/>
                    </a:p>
                    <a:p>
                      <a:pPr lvl="0">
                        <a:spcBef>
                          <a:spcPts val="0"/>
                        </a:spcBef>
                        <a:buNone/>
                      </a:pPr>
                      <a:endParaRPr lang="en-US" dirty="0" smtClean="0"/>
                    </a:p>
                    <a:p>
                      <a:pPr lvl="0">
                        <a:spcBef>
                          <a:spcPts val="0"/>
                        </a:spcBef>
                        <a:buNone/>
                      </a:pPr>
                      <a:endParaRPr lang="en-US" dirty="0" smtClean="0"/>
                    </a:p>
                    <a:p>
                      <a:pPr lvl="0">
                        <a:spcBef>
                          <a:spcPts val="0"/>
                        </a:spcBef>
                        <a:buNone/>
                      </a:pPr>
                      <a:endParaRPr lang="en-US" dirty="0" smtClean="0"/>
                    </a:p>
                    <a:p>
                      <a:pPr lvl="0">
                        <a:spcBef>
                          <a:spcPts val="0"/>
                        </a:spcBef>
                        <a:buNone/>
                      </a:pPr>
                      <a:endParaRPr lang="en-US" dirty="0" smtClean="0"/>
                    </a:p>
                    <a:p>
                      <a:pPr lvl="0">
                        <a:spcBef>
                          <a:spcPts val="0"/>
                        </a:spcBef>
                        <a:buNone/>
                      </a:pPr>
                      <a:endParaRPr lang="en-US" dirty="0" smtClean="0"/>
                    </a:p>
                    <a:p>
                      <a:endParaRPr lang="en-US" sz="1600" b="0" i="0" u="none" strike="noStrike" cap="none" dirty="0" smtClean="0">
                        <a:solidFill>
                          <a:srgbClr val="FF0000"/>
                        </a:solidFill>
                        <a:effectLst/>
                        <a:latin typeface="Calibri" panose="020F0502020204030204" pitchFamily="34" charset="0"/>
                        <a:ea typeface="Arial"/>
                        <a:cs typeface="Calibri" panose="020F0502020204030204" pitchFamily="34" charset="0"/>
                        <a:sym typeface="Arial"/>
                      </a:endParaRPr>
                    </a:p>
                    <a:p>
                      <a:r>
                        <a:rPr lang="en-US" sz="1600" b="0" i="0" u="none" strike="noStrike" cap="none" dirty="0" smtClean="0">
                          <a:solidFill>
                            <a:srgbClr val="FF0000"/>
                          </a:solidFill>
                          <a:effectLst/>
                          <a:latin typeface="Calibri" panose="020F0502020204030204" pitchFamily="34" charset="0"/>
                          <a:ea typeface="Arial"/>
                          <a:cs typeface="Calibri" panose="020F0502020204030204" pitchFamily="34" charset="0"/>
                          <a:sym typeface="Arial"/>
                        </a:rPr>
                        <a:t>Neutrophil infiltration </a:t>
                      </a:r>
                      <a:r>
                        <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in the subarachnoid space causing: </a:t>
                      </a:r>
                    </a:p>
                    <a:p>
                      <a:endPar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endParaRPr>
                    </a:p>
                    <a:p>
                      <a:pPr marL="0" indent="0">
                        <a:buNone/>
                      </a:pPr>
                      <a:r>
                        <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1.Cranial nerve damage resulting with cranial nerve deficits</a:t>
                      </a:r>
                    </a:p>
                    <a:p>
                      <a:pPr marL="0" indent="0">
                        <a:buNone/>
                      </a:pPr>
                      <a:r>
                        <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2. invasion of leptomeningeal   vessels.</a:t>
                      </a:r>
                    </a:p>
                    <a:p>
                      <a:r>
                        <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3. Arteritis with thrombosis</a:t>
                      </a:r>
                    </a:p>
                    <a:p>
                      <a:r>
                        <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4. Ischemic infarction</a:t>
                      </a:r>
                    </a:p>
                    <a:p>
                      <a:r>
                        <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5.</a:t>
                      </a:r>
                      <a:r>
                        <a:rPr lang="en-US" sz="1600" b="0" i="0" u="none" strike="noStrike" cap="none" baseline="0" dirty="0" smtClean="0">
                          <a:solidFill>
                            <a:srgbClr val="000000"/>
                          </a:solidFill>
                          <a:effectLst/>
                          <a:latin typeface="Calibri" panose="020F0502020204030204" pitchFamily="34" charset="0"/>
                          <a:ea typeface="Arial"/>
                          <a:cs typeface="Calibri" panose="020F0502020204030204" pitchFamily="34" charset="0"/>
                          <a:sym typeface="Arial"/>
                        </a:rPr>
                        <a:t> </a:t>
                      </a:r>
                      <a:r>
                        <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Phlebitis=</a:t>
                      </a:r>
                      <a:r>
                        <a:rPr lang="en-US" sz="1600" b="0" i="0" u="none" strike="noStrike" cap="none" dirty="0" smtClean="0">
                          <a:solidFill>
                            <a:schemeClr val="bg1">
                              <a:lumMod val="50000"/>
                            </a:schemeClr>
                          </a:solidFill>
                          <a:effectLst/>
                          <a:latin typeface="Calibri" panose="020F0502020204030204" pitchFamily="34" charset="0"/>
                          <a:ea typeface="Arial"/>
                          <a:cs typeface="Calibri" panose="020F0502020204030204" pitchFamily="34" charset="0"/>
                          <a:sym typeface="Arial"/>
                        </a:rPr>
                        <a:t> (inflammation</a:t>
                      </a:r>
                      <a:r>
                        <a:rPr lang="en-US" sz="1600" b="0" i="0" u="none" strike="noStrike" cap="none" baseline="0" dirty="0" smtClean="0">
                          <a:solidFill>
                            <a:schemeClr val="bg1">
                              <a:lumMod val="50000"/>
                            </a:schemeClr>
                          </a:solidFill>
                          <a:effectLst/>
                          <a:latin typeface="Calibri" panose="020F0502020204030204" pitchFamily="34" charset="0"/>
                          <a:ea typeface="Arial"/>
                          <a:cs typeface="Calibri" panose="020F0502020204030204" pitchFamily="34" charset="0"/>
                          <a:sym typeface="Arial"/>
                        </a:rPr>
                        <a:t> of vein</a:t>
                      </a:r>
                      <a:r>
                        <a:rPr lang="en-US" sz="1400" b="0" i="0" u="none" strike="noStrike" cap="none" baseline="0" dirty="0" smtClean="0">
                          <a:solidFill>
                            <a:schemeClr val="bg1">
                              <a:lumMod val="50000"/>
                            </a:schemeClr>
                          </a:solidFill>
                          <a:effectLst/>
                          <a:latin typeface="Arial"/>
                          <a:ea typeface="Arial"/>
                          <a:cs typeface="Arial"/>
                          <a:sym typeface="Arial"/>
                        </a:rPr>
                        <a:t>)</a:t>
                      </a:r>
                      <a:r>
                        <a:rPr lang="en-US" sz="1400" b="0" i="0" u="none" strike="noStrike" cap="none" baseline="0" dirty="0" smtClean="0">
                          <a:solidFill>
                            <a:srgbClr val="000000"/>
                          </a:solidFill>
                          <a:effectLst/>
                          <a:latin typeface="Arial"/>
                          <a:ea typeface="Arial"/>
                          <a:cs typeface="Arial"/>
                          <a:sym typeface="Arial"/>
                        </a:rPr>
                        <a:t> </a:t>
                      </a:r>
                      <a:endParaRPr lang="en-US" sz="1400" b="0" i="0" u="none" strike="noStrike" cap="none" dirty="0" smtClean="0">
                        <a:solidFill>
                          <a:srgbClr val="000000"/>
                        </a:solidFill>
                        <a:effectLst/>
                        <a:latin typeface="Arial"/>
                        <a:ea typeface="Arial"/>
                        <a:cs typeface="Arial"/>
                        <a:sym typeface="Arial"/>
                      </a:endParaRPr>
                    </a:p>
                    <a:p>
                      <a:r>
                        <a:rPr lang="en-US" sz="1400" b="0" i="0" u="none" strike="noStrike" cap="none" dirty="0" smtClean="0">
                          <a:solidFill>
                            <a:srgbClr val="000000"/>
                          </a:solidFill>
                          <a:effectLst/>
                          <a:latin typeface="Arial"/>
                          <a:ea typeface="Arial"/>
                          <a:cs typeface="Arial"/>
                          <a:sym typeface="Arial"/>
                        </a:rPr>
                        <a:t> </a:t>
                      </a:r>
                      <a:endParaRPr dirty="0"/>
                    </a:p>
                  </a:txBody>
                  <a:tcPr marL="91425" marR="91425" marT="91425" marB="91425">
                    <a:lnL w="9525" cap="flat" cmpd="sng" algn="ctr">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c>
                  <a:txBody>
                    <a:bodyPr/>
                    <a:lstStyle/>
                    <a:p>
                      <a:pPr lvl="0">
                        <a:spcBef>
                          <a:spcPts val="0"/>
                        </a:spcBef>
                        <a:buNone/>
                      </a:pPr>
                      <a:endParaRPr lang="en-US" dirty="0" smtClean="0"/>
                    </a:p>
                    <a:p>
                      <a:pPr lvl="0">
                        <a:spcBef>
                          <a:spcPts val="0"/>
                        </a:spcBef>
                        <a:buNone/>
                      </a:pPr>
                      <a:endParaRPr lang="en-US" dirty="0" smtClean="0"/>
                    </a:p>
                    <a:p>
                      <a:pPr lvl="0">
                        <a:spcBef>
                          <a:spcPts val="0"/>
                        </a:spcBef>
                        <a:buNone/>
                      </a:pPr>
                      <a:endParaRPr lang="en-US" dirty="0" smtClean="0"/>
                    </a:p>
                    <a:p>
                      <a:pPr lvl="0">
                        <a:spcBef>
                          <a:spcPts val="0"/>
                        </a:spcBef>
                        <a:buNone/>
                      </a:pPr>
                      <a:endParaRPr lang="en-US" dirty="0" smtClean="0"/>
                    </a:p>
                    <a:p>
                      <a:pPr lvl="0">
                        <a:spcBef>
                          <a:spcPts val="0"/>
                        </a:spcBef>
                        <a:buNone/>
                      </a:pPr>
                      <a:endParaRPr lang="en-US" dirty="0" smtClean="0"/>
                    </a:p>
                    <a:p>
                      <a:pPr lvl="0">
                        <a:spcBef>
                          <a:spcPts val="0"/>
                        </a:spcBef>
                        <a:buNone/>
                      </a:pPr>
                      <a:endParaRPr lang="en-US" dirty="0" smtClean="0"/>
                    </a:p>
                    <a:p>
                      <a:pPr lvl="0">
                        <a:spcBef>
                          <a:spcPts val="0"/>
                        </a:spcBef>
                        <a:buNone/>
                      </a:pPr>
                      <a:endParaRPr lang="en-US" dirty="0" smtClean="0"/>
                    </a:p>
                    <a:p>
                      <a:pPr lvl="0">
                        <a:spcBef>
                          <a:spcPts val="0"/>
                        </a:spcBef>
                        <a:buNone/>
                      </a:pPr>
                      <a:endParaRPr lang="en-US" dirty="0" smtClean="0"/>
                    </a:p>
                    <a:p>
                      <a:pPr lvl="0">
                        <a:spcBef>
                          <a:spcPts val="0"/>
                        </a:spcBef>
                        <a:buNone/>
                      </a:pPr>
                      <a:endParaRPr lang="en-US" dirty="0" smtClean="0"/>
                    </a:p>
                    <a:p>
                      <a:pPr lvl="0">
                        <a:spcBef>
                          <a:spcPts val="0"/>
                        </a:spcBef>
                        <a:buNone/>
                      </a:pPr>
                      <a:r>
                        <a:rPr lang="en-US" sz="1400" b="0" i="0" u="none" strike="noStrike" cap="none" dirty="0" smtClean="0">
                          <a:solidFill>
                            <a:srgbClr val="000000"/>
                          </a:solidFill>
                          <a:effectLst/>
                          <a:latin typeface="Arial"/>
                          <a:ea typeface="Arial"/>
                          <a:cs typeface="Arial"/>
                          <a:sym typeface="Arial"/>
                        </a:rPr>
                        <a:t>1</a:t>
                      </a:r>
                      <a:r>
                        <a:rPr lang="en-US" sz="16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 Gram negative diplococci within a neutrophil, typical for </a:t>
                      </a:r>
                      <a:r>
                        <a:rPr lang="en-US" sz="1600" b="0" i="0" u="none" strike="noStrike" cap="none" dirty="0" smtClean="0">
                          <a:solidFill>
                            <a:srgbClr val="FF0000"/>
                          </a:solidFill>
                          <a:effectLst/>
                          <a:latin typeface="Calibri" panose="020F0502020204030204" pitchFamily="34" charset="0"/>
                          <a:ea typeface="Arial"/>
                          <a:cs typeface="Calibri" panose="020F0502020204030204" pitchFamily="34" charset="0"/>
                          <a:sym typeface="Arial"/>
                        </a:rPr>
                        <a:t>Neisseria </a:t>
                      </a:r>
                      <a:r>
                        <a:rPr lang="en-US" sz="1600" b="0" i="0" u="none" strike="noStrike" cap="none" dirty="0" err="1" smtClean="0">
                          <a:solidFill>
                            <a:srgbClr val="FF0000"/>
                          </a:solidFill>
                          <a:effectLst/>
                          <a:latin typeface="Calibri" panose="020F0502020204030204" pitchFamily="34" charset="0"/>
                          <a:ea typeface="Arial"/>
                          <a:cs typeface="Calibri" panose="020F0502020204030204" pitchFamily="34" charset="0"/>
                          <a:sym typeface="Arial"/>
                        </a:rPr>
                        <a:t>meningitidis</a:t>
                      </a:r>
                      <a:r>
                        <a:rPr lang="en-US" sz="1600" b="0" i="0" u="none" strike="noStrike" cap="none" dirty="0" smtClean="0">
                          <a:solidFill>
                            <a:srgbClr val="FF0000"/>
                          </a:solidFill>
                          <a:effectLst/>
                          <a:latin typeface="Calibri" panose="020F0502020204030204" pitchFamily="34" charset="0"/>
                          <a:ea typeface="Arial"/>
                          <a:cs typeface="Calibri" panose="020F0502020204030204" pitchFamily="34" charset="0"/>
                          <a:sym typeface="Arial"/>
                        </a:rPr>
                        <a:t>.</a:t>
                      </a:r>
                      <a:endParaRPr sz="1600" dirty="0">
                        <a:solidFill>
                          <a:srgbClr val="FF0000"/>
                        </a:solidFill>
                        <a:latin typeface="Calibri" panose="020F0502020204030204" pitchFamily="34" charset="0"/>
                        <a:cs typeface="Calibri" panose="020F0502020204030204" pitchFamily="34" charset="0"/>
                      </a:endParaRPr>
                    </a:p>
                  </a:txBody>
                  <a:tcPr marL="91425" marR="91425" marT="91425" marB="91425">
                    <a:lnL w="9525" cap="flat" cmpd="sng" algn="ctr">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bl>
          </a:graphicData>
        </a:graphic>
      </p:graphicFrame>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539208" y="7768952"/>
            <a:ext cx="3024336" cy="1872208"/>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tretch>
            <a:fillRect/>
          </a:stretch>
        </p:blipFill>
        <p:spPr>
          <a:xfrm>
            <a:off x="3819152" y="7768952"/>
            <a:ext cx="2709640" cy="1872208"/>
          </a:xfrm>
          <a:prstGeom prst="rect">
            <a:avLst/>
          </a:prstGeom>
        </p:spPr>
      </p:pic>
      <p:pic>
        <p:nvPicPr>
          <p:cNvPr id="10" name="Picture 9"/>
          <p:cNvPicPr/>
          <p:nvPr/>
        </p:nvPicPr>
        <p:blipFill>
          <a:blip r:embed="rId6" cstate="print">
            <a:extLst>
              <a:ext uri="{28A0092B-C50C-407E-A947-70E740481C1C}">
                <a14:useLocalDpi xmlns:a14="http://schemas.microsoft.com/office/drawing/2010/main" val="0"/>
              </a:ext>
            </a:extLst>
          </a:blip>
          <a:stretch>
            <a:fillRect/>
          </a:stretch>
        </p:blipFill>
        <p:spPr>
          <a:xfrm>
            <a:off x="6816824" y="7774488"/>
            <a:ext cx="2355850" cy="187082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p:nvPr/>
        </p:nvSpPr>
        <p:spPr>
          <a:xfrm>
            <a:off x="283050" y="318400"/>
            <a:ext cx="9054054" cy="5487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25" tIns="91425" rIns="91425" bIns="91425" anchor="t" anchorCtr="0">
            <a:noAutofit/>
          </a:bodyPr>
          <a:lstStyle/>
          <a:p>
            <a:pPr lvl="0" algn="ctr" rtl="0">
              <a:spcBef>
                <a:spcPts val="0"/>
              </a:spcBef>
              <a:buNone/>
            </a:pPr>
            <a:r>
              <a:rPr lang="en-GB" sz="2000" b="1" dirty="0">
                <a:solidFill>
                  <a:schemeClr val="bg1"/>
                </a:solidFill>
                <a:latin typeface="Georgia"/>
                <a:ea typeface="Georgia"/>
                <a:cs typeface="Georgia"/>
                <a:sym typeface="Georgia"/>
              </a:rPr>
              <a:t># Case 7:</a:t>
            </a:r>
            <a:r>
              <a:rPr lang="en-GB" sz="1800" b="1" dirty="0">
                <a:solidFill>
                  <a:schemeClr val="bg1"/>
                </a:solidFill>
                <a:latin typeface="Georgia"/>
                <a:ea typeface="Georgia"/>
                <a:cs typeface="Georgia"/>
                <a:sym typeface="Georgia"/>
              </a:rPr>
              <a:t> Cerebral Abscess </a:t>
            </a:r>
          </a:p>
        </p:txBody>
      </p:sp>
      <p:sp>
        <p:nvSpPr>
          <p:cNvPr id="198" name="Shape 198"/>
          <p:cNvSpPr/>
          <p:nvPr/>
        </p:nvSpPr>
        <p:spPr>
          <a:xfrm>
            <a:off x="283050" y="1000200"/>
            <a:ext cx="9054054" cy="2880320"/>
          </a:xfrm>
          <a:prstGeom prst="rect">
            <a:avLst/>
          </a:prstGeom>
          <a:noFill/>
          <a:ln w="9525" cap="flat" cmpd="sng">
            <a:solidFill>
              <a:schemeClr val="accent3"/>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r>
              <a:rPr lang="en-GB" sz="1600" dirty="0" smtClean="0">
                <a:solidFill>
                  <a:schemeClr val="tx1">
                    <a:lumMod val="50000"/>
                  </a:schemeClr>
                </a:solidFill>
                <a:latin typeface="Calibri" panose="020F0502020204030204" pitchFamily="34" charset="0"/>
                <a:cs typeface="Calibri" panose="020F0502020204030204" pitchFamily="34" charset="0"/>
              </a:rPr>
              <a:t>A </a:t>
            </a:r>
            <a:r>
              <a:rPr lang="en-GB" sz="1600" dirty="0">
                <a:solidFill>
                  <a:schemeClr val="tx1">
                    <a:lumMod val="50000"/>
                  </a:schemeClr>
                </a:solidFill>
                <a:latin typeface="Calibri" panose="020F0502020204030204" pitchFamily="34" charset="0"/>
                <a:cs typeface="Calibri" panose="020F0502020204030204" pitchFamily="34" charset="0"/>
              </a:rPr>
              <a:t>35 years old lady complains from otitis </a:t>
            </a:r>
            <a:r>
              <a:rPr lang="en-GB" sz="1600" dirty="0" smtClean="0">
                <a:solidFill>
                  <a:schemeClr val="tx1">
                    <a:lumMod val="50000"/>
                  </a:schemeClr>
                </a:solidFill>
                <a:latin typeface="Calibri" panose="020F0502020204030204" pitchFamily="34" charset="0"/>
                <a:cs typeface="Calibri" panose="020F0502020204030204" pitchFamily="34" charset="0"/>
              </a:rPr>
              <a:t>media. Suddenly she </a:t>
            </a:r>
            <a:r>
              <a:rPr lang="en-GB" sz="1600" dirty="0">
                <a:solidFill>
                  <a:schemeClr val="tx1">
                    <a:lumMod val="50000"/>
                  </a:schemeClr>
                </a:solidFill>
                <a:latin typeface="Calibri" panose="020F0502020204030204" pitchFamily="34" charset="0"/>
                <a:cs typeface="Calibri" panose="020F0502020204030204" pitchFamily="34" charset="0"/>
              </a:rPr>
              <a:t>suffers from headache</a:t>
            </a:r>
            <a:r>
              <a:rPr lang="en-GB" sz="1600" b="1" dirty="0">
                <a:solidFill>
                  <a:schemeClr val="tx1">
                    <a:lumMod val="50000"/>
                  </a:schemeClr>
                </a:solidFill>
                <a:latin typeface="Calibri" panose="020F0502020204030204" pitchFamily="34" charset="0"/>
                <a:cs typeface="Calibri" panose="020F0502020204030204" pitchFamily="34" charset="0"/>
              </a:rPr>
              <a:t> </a:t>
            </a:r>
            <a:r>
              <a:rPr lang="en-GB" sz="1600" dirty="0">
                <a:solidFill>
                  <a:schemeClr val="tx1">
                    <a:lumMod val="50000"/>
                  </a:schemeClr>
                </a:solidFill>
                <a:latin typeface="Calibri" panose="020F0502020204030204" pitchFamily="34" charset="0"/>
                <a:cs typeface="Calibri" panose="020F0502020204030204" pitchFamily="34" charset="0"/>
              </a:rPr>
              <a:t>and </a:t>
            </a:r>
            <a:r>
              <a:rPr lang="en-GB" sz="1600" dirty="0" smtClean="0">
                <a:solidFill>
                  <a:schemeClr val="tx1">
                    <a:lumMod val="50000"/>
                  </a:schemeClr>
                </a:solidFill>
                <a:latin typeface="Calibri" panose="020F0502020204030204" pitchFamily="34" charset="0"/>
                <a:cs typeface="Calibri" panose="020F0502020204030204" pitchFamily="34" charset="0"/>
              </a:rPr>
              <a:t>convulsions. Brain MRI reveals </a:t>
            </a:r>
            <a:r>
              <a:rPr lang="en-GB" sz="1600" dirty="0">
                <a:solidFill>
                  <a:schemeClr val="tx1">
                    <a:lumMod val="50000"/>
                  </a:schemeClr>
                </a:solidFill>
                <a:latin typeface="Calibri" panose="020F0502020204030204" pitchFamily="34" charset="0"/>
                <a:cs typeface="Calibri" panose="020F0502020204030204" pitchFamily="34" charset="0"/>
              </a:rPr>
              <a:t>5 cm. fluid filled cavity in the temporal </a:t>
            </a:r>
            <a:r>
              <a:rPr lang="en-GB" sz="1600" dirty="0" smtClean="0">
                <a:solidFill>
                  <a:schemeClr val="tx1">
                    <a:lumMod val="50000"/>
                  </a:schemeClr>
                </a:solidFill>
                <a:latin typeface="Calibri" panose="020F0502020204030204" pitchFamily="34" charset="0"/>
                <a:cs typeface="Calibri" panose="020F0502020204030204" pitchFamily="34" charset="0"/>
              </a:rPr>
              <a:t>lobe. examination </a:t>
            </a:r>
            <a:r>
              <a:rPr lang="en-GB" sz="1600" dirty="0">
                <a:solidFill>
                  <a:schemeClr val="tx1">
                    <a:lumMod val="50000"/>
                  </a:schemeClr>
                </a:solidFill>
                <a:latin typeface="Calibri" panose="020F0502020204030204" pitchFamily="34" charset="0"/>
                <a:cs typeface="Calibri" panose="020F0502020204030204" pitchFamily="34" charset="0"/>
              </a:rPr>
              <a:t>of the CSF shows increased pressure </a:t>
            </a:r>
            <a:r>
              <a:rPr lang="en-GB" sz="1600" dirty="0" smtClean="0">
                <a:solidFill>
                  <a:schemeClr val="tx1">
                    <a:lumMod val="50000"/>
                  </a:schemeClr>
                </a:solidFill>
                <a:latin typeface="Calibri" panose="020F0502020204030204" pitchFamily="34" charset="0"/>
                <a:cs typeface="Calibri" panose="020F0502020204030204" pitchFamily="34" charset="0"/>
              </a:rPr>
              <a:t>with </a:t>
            </a:r>
            <a:r>
              <a:rPr lang="en-GB" sz="1600" u="sng" dirty="0" smtClean="0">
                <a:solidFill>
                  <a:schemeClr val="tx1">
                    <a:lumMod val="50000"/>
                  </a:schemeClr>
                </a:solidFill>
                <a:latin typeface="Calibri" panose="020F0502020204030204" pitchFamily="34" charset="0"/>
                <a:cs typeface="Calibri" panose="020F0502020204030204" pitchFamily="34" charset="0"/>
              </a:rPr>
              <a:t>lymphocytes </a:t>
            </a:r>
            <a:r>
              <a:rPr lang="en-GB" sz="1600" dirty="0">
                <a:solidFill>
                  <a:schemeClr val="tx1">
                    <a:lumMod val="50000"/>
                  </a:schemeClr>
                </a:solidFill>
                <a:latin typeface="Calibri" panose="020F0502020204030204" pitchFamily="34" charset="0"/>
                <a:cs typeface="Calibri" panose="020F0502020204030204" pitchFamily="34" charset="0"/>
              </a:rPr>
              <a:t>and </a:t>
            </a:r>
            <a:r>
              <a:rPr lang="en-GB" sz="1600" b="1" u="sng" dirty="0">
                <a:solidFill>
                  <a:schemeClr val="tx1">
                    <a:lumMod val="50000"/>
                  </a:schemeClr>
                </a:solidFill>
                <a:latin typeface="Calibri" panose="020F0502020204030204" pitchFamily="34" charset="0"/>
                <a:cs typeface="Calibri" panose="020F0502020204030204" pitchFamily="34" charset="0"/>
              </a:rPr>
              <a:t>increased protein </a:t>
            </a:r>
            <a:r>
              <a:rPr lang="en-GB" sz="1600" dirty="0">
                <a:solidFill>
                  <a:schemeClr val="tx1">
                    <a:lumMod val="50000"/>
                  </a:schemeClr>
                </a:solidFill>
                <a:latin typeface="Calibri" panose="020F0502020204030204" pitchFamily="34" charset="0"/>
                <a:cs typeface="Calibri" panose="020F0502020204030204" pitchFamily="34" charset="0"/>
              </a:rPr>
              <a:t>but there is </a:t>
            </a:r>
            <a:r>
              <a:rPr lang="en-GB" sz="1600" b="1" u="sng" dirty="0">
                <a:solidFill>
                  <a:schemeClr val="tx1">
                    <a:lumMod val="50000"/>
                  </a:schemeClr>
                </a:solidFill>
                <a:latin typeface="Calibri" panose="020F0502020204030204" pitchFamily="34" charset="0"/>
                <a:cs typeface="Calibri" panose="020F0502020204030204" pitchFamily="34" charset="0"/>
              </a:rPr>
              <a:t>no change </a:t>
            </a:r>
            <a:r>
              <a:rPr lang="en-GB" sz="1600" b="1" u="sng" dirty="0" smtClean="0">
                <a:solidFill>
                  <a:schemeClr val="tx1">
                    <a:lumMod val="50000"/>
                  </a:schemeClr>
                </a:solidFill>
                <a:latin typeface="Calibri" panose="020F0502020204030204" pitchFamily="34" charset="0"/>
                <a:cs typeface="Calibri" panose="020F0502020204030204" pitchFamily="34" charset="0"/>
              </a:rPr>
              <a:t>of sugar </a:t>
            </a:r>
            <a:r>
              <a:rPr lang="en-GB" sz="1600" b="1" u="sng" dirty="0">
                <a:solidFill>
                  <a:schemeClr val="tx1">
                    <a:lumMod val="50000"/>
                  </a:schemeClr>
                </a:solidFill>
                <a:latin typeface="Calibri" panose="020F0502020204030204" pitchFamily="34" charset="0"/>
                <a:cs typeface="Calibri" panose="020F0502020204030204" pitchFamily="34" charset="0"/>
              </a:rPr>
              <a:t>content</a:t>
            </a:r>
            <a:r>
              <a:rPr lang="en-GB" sz="1600" b="1" u="sng" dirty="0">
                <a:latin typeface="Calibri" panose="020F0502020204030204" pitchFamily="34" charset="0"/>
                <a:cs typeface="Calibri" panose="020F0502020204030204" pitchFamily="34" charset="0"/>
              </a:rPr>
              <a:t>.</a:t>
            </a:r>
          </a:p>
          <a:p>
            <a:pPr marL="285750" lvl="0" indent="-285750">
              <a:spcBef>
                <a:spcPts val="0"/>
              </a:spcBef>
              <a:buFont typeface="Arial" panose="020B0604020202020204" pitchFamily="34" charset="0"/>
              <a:buChar char="•"/>
            </a:pPr>
            <a:r>
              <a:rPr lang="en-GB" sz="1600" dirty="0" smtClean="0">
                <a:solidFill>
                  <a:schemeClr val="tx1">
                    <a:lumMod val="50000"/>
                  </a:schemeClr>
                </a:solidFill>
                <a:latin typeface="Calibri" panose="020F0502020204030204" pitchFamily="34" charset="0"/>
                <a:cs typeface="Calibri" panose="020F0502020204030204" pitchFamily="34" charset="0"/>
              </a:rPr>
              <a:t>What </a:t>
            </a:r>
            <a:r>
              <a:rPr lang="en-GB" sz="1600" dirty="0">
                <a:solidFill>
                  <a:schemeClr val="tx1">
                    <a:lumMod val="50000"/>
                  </a:schemeClr>
                </a:solidFill>
                <a:latin typeface="Calibri" panose="020F0502020204030204" pitchFamily="34" charset="0"/>
                <a:cs typeface="Calibri" panose="020F0502020204030204" pitchFamily="34" charset="0"/>
              </a:rPr>
              <a:t>is your diagnosis </a:t>
            </a:r>
            <a:r>
              <a:rPr lang="en-GB" sz="1600" dirty="0" smtClean="0">
                <a:solidFill>
                  <a:schemeClr val="tx1">
                    <a:lumMod val="50000"/>
                  </a:schemeClr>
                </a:solidFill>
                <a:latin typeface="Calibri" panose="020F0502020204030204" pitchFamily="34" charset="0"/>
                <a:cs typeface="Calibri" panose="020F0502020204030204" pitchFamily="34" charset="0"/>
              </a:rPr>
              <a:t>? </a:t>
            </a:r>
            <a:r>
              <a:rPr lang="en-GB" sz="1600" dirty="0" smtClean="0">
                <a:solidFill>
                  <a:srgbClr val="A64D79"/>
                </a:solidFill>
                <a:latin typeface="Calibri" panose="020F0502020204030204" pitchFamily="34" charset="0"/>
                <a:cs typeface="Calibri" panose="020F0502020204030204" pitchFamily="34" charset="0"/>
              </a:rPr>
              <a:t>Cerebral abscess .</a:t>
            </a:r>
          </a:p>
          <a:p>
            <a:pPr marL="285750" lvl="0" indent="-285750">
              <a:spcBef>
                <a:spcPts val="0"/>
              </a:spcBef>
              <a:buFont typeface="Arial" panose="020B0604020202020204" pitchFamily="34" charset="0"/>
              <a:buChar char="•"/>
            </a:pPr>
            <a:r>
              <a:rPr lang="en-GB" sz="1600" dirty="0" smtClean="0">
                <a:solidFill>
                  <a:schemeClr val="tx1">
                    <a:lumMod val="50000"/>
                  </a:schemeClr>
                </a:solidFill>
                <a:latin typeface="Calibri" panose="020F0502020204030204" pitchFamily="34" charset="0"/>
                <a:cs typeface="Calibri" panose="020F0502020204030204" pitchFamily="34" charset="0"/>
              </a:rPr>
              <a:t>What are the clinical features ?</a:t>
            </a:r>
            <a:r>
              <a:rPr lang="en-GB" sz="1600" dirty="0" smtClean="0">
                <a:latin typeface="Calibri" panose="020F0502020204030204" pitchFamily="34" charset="0"/>
                <a:cs typeface="Calibri" panose="020F0502020204030204" pitchFamily="34" charset="0"/>
              </a:rPr>
              <a:t> 1.Progressive focal neurologic defect 2. headache 3 .increased ICP          4. vomiting 5. confusion 6. convulsion 7.coma.</a:t>
            </a:r>
          </a:p>
          <a:p>
            <a:pPr marL="285750" lvl="0" indent="-285750">
              <a:spcBef>
                <a:spcPts val="0"/>
              </a:spcBef>
              <a:buFont typeface="Arial" panose="020B0604020202020204" pitchFamily="34" charset="0"/>
              <a:buChar char="•"/>
            </a:pPr>
            <a:r>
              <a:rPr lang="en-GB" sz="1600" dirty="0" err="1" smtClean="0">
                <a:solidFill>
                  <a:schemeClr val="tx1">
                    <a:lumMod val="50000"/>
                  </a:schemeClr>
                </a:solidFill>
                <a:latin typeface="Calibri" panose="020F0502020204030204" pitchFamily="34" charset="0"/>
                <a:cs typeface="Calibri" panose="020F0502020204030204" pitchFamily="34" charset="0"/>
              </a:rPr>
              <a:t>Etiology</a:t>
            </a:r>
            <a:r>
              <a:rPr lang="en-GB" sz="1600" dirty="0" smtClean="0">
                <a:solidFill>
                  <a:schemeClr val="tx1">
                    <a:lumMod val="50000"/>
                  </a:schemeClr>
                </a:solidFill>
                <a:latin typeface="Calibri" panose="020F0502020204030204" pitchFamily="34" charset="0"/>
                <a:cs typeface="Calibri" panose="020F0502020204030204" pitchFamily="34" charset="0"/>
              </a:rPr>
              <a:t> agents: in non-immunosuppressed patients: </a:t>
            </a:r>
            <a:r>
              <a:rPr lang="en-GB" sz="1600" dirty="0" smtClean="0">
                <a:latin typeface="Calibri" panose="020F0502020204030204" pitchFamily="34" charset="0"/>
                <a:cs typeface="Calibri" panose="020F0502020204030204" pitchFamily="34" charset="0"/>
              </a:rPr>
              <a:t>1. streptococci 2. </a:t>
            </a:r>
            <a:r>
              <a:rPr lang="en-GB" sz="1600" dirty="0" err="1" smtClean="0">
                <a:latin typeface="Calibri" panose="020F0502020204030204" pitchFamily="34" charset="0"/>
                <a:cs typeface="Calibri" panose="020F0502020204030204" pitchFamily="34" charset="0"/>
              </a:rPr>
              <a:t>staphylcocci</a:t>
            </a:r>
            <a:r>
              <a:rPr lang="en-GB" sz="1600" dirty="0" smtClean="0">
                <a:latin typeface="Calibri" panose="020F0502020204030204" pitchFamily="34" charset="0"/>
                <a:cs typeface="Calibri" panose="020F0502020204030204" pitchFamily="34" charset="0"/>
              </a:rPr>
              <a:t>.</a:t>
            </a:r>
          </a:p>
          <a:p>
            <a:pPr marL="285750" lvl="0" indent="-285750">
              <a:spcBef>
                <a:spcPts val="0"/>
              </a:spcBef>
              <a:buFont typeface="Arial" panose="020B0604020202020204" pitchFamily="34" charset="0"/>
              <a:buChar char="•"/>
            </a:pPr>
            <a:r>
              <a:rPr lang="en-GB" sz="1600" dirty="0" smtClean="0">
                <a:solidFill>
                  <a:schemeClr val="tx1">
                    <a:lumMod val="50000"/>
                  </a:schemeClr>
                </a:solidFill>
                <a:latin typeface="Calibri" panose="020F0502020204030204" pitchFamily="34" charset="0"/>
                <a:cs typeface="Calibri" panose="020F0502020204030204" pitchFamily="34" charset="0"/>
              </a:rPr>
              <a:t>Abscesses </a:t>
            </a:r>
            <a:r>
              <a:rPr lang="en-GB" sz="1600" dirty="0">
                <a:solidFill>
                  <a:schemeClr val="tx1">
                    <a:lumMod val="50000"/>
                  </a:schemeClr>
                </a:solidFill>
                <a:latin typeface="Calibri" panose="020F0502020204030204" pitchFamily="34" charset="0"/>
                <a:cs typeface="Calibri" panose="020F0502020204030204" pitchFamily="34" charset="0"/>
              </a:rPr>
              <a:t>result </a:t>
            </a:r>
            <a:r>
              <a:rPr lang="en-GB" sz="1600" dirty="0" smtClean="0">
                <a:solidFill>
                  <a:schemeClr val="tx1">
                    <a:lumMod val="50000"/>
                  </a:schemeClr>
                </a:solidFill>
                <a:latin typeface="Calibri" panose="020F0502020204030204" pitchFamily="34" charset="0"/>
                <a:cs typeface="Calibri" panose="020F0502020204030204" pitchFamily="34" charset="0"/>
              </a:rPr>
              <a:t>from: </a:t>
            </a:r>
            <a:r>
              <a:rPr lang="en-GB" sz="1600" dirty="0" smtClean="0">
                <a:latin typeface="Calibri" panose="020F0502020204030204" pitchFamily="34" charset="0"/>
                <a:cs typeface="Calibri" panose="020F0502020204030204" pitchFamily="34" charset="0"/>
              </a:rPr>
              <a:t>1- haematogenous </a:t>
            </a:r>
            <a:r>
              <a:rPr lang="en-GB" sz="1600" dirty="0">
                <a:latin typeface="Calibri" panose="020F0502020204030204" pitchFamily="34" charset="0"/>
                <a:cs typeface="Calibri" panose="020F0502020204030204" pitchFamily="34" charset="0"/>
              </a:rPr>
              <a:t>spread of bacterial </a:t>
            </a:r>
            <a:r>
              <a:rPr lang="en-GB" sz="1600" dirty="0" smtClean="0">
                <a:latin typeface="Calibri" panose="020F0502020204030204" pitchFamily="34" charset="0"/>
                <a:cs typeface="Calibri" panose="020F0502020204030204" pitchFamily="34" charset="0"/>
              </a:rPr>
              <a:t>infection  2. direct </a:t>
            </a:r>
            <a:r>
              <a:rPr lang="en-GB" sz="1600" dirty="0">
                <a:latin typeface="Calibri" panose="020F0502020204030204" pitchFamily="34" charset="0"/>
                <a:cs typeface="Calibri" panose="020F0502020204030204" pitchFamily="34" charset="0"/>
              </a:rPr>
              <a:t>penetrating </a:t>
            </a:r>
            <a:r>
              <a:rPr lang="en-GB" sz="1600" dirty="0" smtClean="0">
                <a:latin typeface="Calibri" panose="020F0502020204030204" pitchFamily="34" charset="0"/>
                <a:cs typeface="Calibri" panose="020F0502020204030204" pitchFamily="34" charset="0"/>
              </a:rPr>
              <a:t>trauma .     3. </a:t>
            </a:r>
            <a:r>
              <a:rPr lang="en-GB" sz="1600" dirty="0">
                <a:latin typeface="Calibri" panose="020F0502020204030204" pitchFamily="34" charset="0"/>
                <a:cs typeface="Calibri" panose="020F0502020204030204" pitchFamily="34" charset="0"/>
              </a:rPr>
              <a:t>extension from adjacent infection in </a:t>
            </a:r>
            <a:r>
              <a:rPr lang="en-GB" sz="1600" dirty="0" smtClean="0">
                <a:latin typeface="Calibri" panose="020F0502020204030204" pitchFamily="34" charset="0"/>
                <a:cs typeface="Calibri" panose="020F0502020204030204" pitchFamily="34" charset="0"/>
              </a:rPr>
              <a:t>sinuses.</a:t>
            </a:r>
          </a:p>
          <a:p>
            <a:pPr marL="285750" lvl="0" indent="-285750">
              <a:spcBef>
                <a:spcPts val="0"/>
              </a:spcBef>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lvl="0">
              <a:spcBef>
                <a:spcPts val="0"/>
              </a:spcBef>
            </a:pPr>
            <a:endParaRPr lang="en-GB" sz="1600" dirty="0">
              <a:latin typeface="Calibri" panose="020F0502020204030204" pitchFamily="34" charset="0"/>
              <a:cs typeface="Calibri" panose="020F0502020204030204" pitchFamily="34" charset="0"/>
            </a:endParaRPr>
          </a:p>
        </p:txBody>
      </p:sp>
      <p:graphicFrame>
        <p:nvGraphicFramePr>
          <p:cNvPr id="199" name="Shape 199"/>
          <p:cNvGraphicFramePr/>
          <p:nvPr>
            <p:extLst>
              <p:ext uri="{D42A27DB-BD31-4B8C-83A1-F6EECF244321}">
                <p14:modId xmlns:p14="http://schemas.microsoft.com/office/powerpoint/2010/main" val="471926484"/>
              </p:ext>
            </p:extLst>
          </p:nvPr>
        </p:nvGraphicFramePr>
        <p:xfrm>
          <a:off x="336105" y="3999322"/>
          <a:ext cx="3773515" cy="3096345"/>
        </p:xfrm>
        <a:graphic>
          <a:graphicData uri="http://schemas.openxmlformats.org/drawingml/2006/table">
            <a:tbl>
              <a:tblPr>
                <a:noFill/>
                <a:tableStyleId>{FDF58950-0BEE-4121-AEB8-5D6006599A03}</a:tableStyleId>
              </a:tblPr>
              <a:tblGrid>
                <a:gridCol w="3773515"/>
              </a:tblGrid>
              <a:tr h="360865">
                <a:tc>
                  <a:txBody>
                    <a:bodyPr/>
                    <a:lstStyle/>
                    <a:p>
                      <a:pPr lvl="0" algn="ctr" rtl="0">
                        <a:spcBef>
                          <a:spcPts val="0"/>
                        </a:spcBef>
                        <a:buNone/>
                      </a:pPr>
                      <a:r>
                        <a:rPr lang="en-GB" b="1" dirty="0" smtClean="0">
                          <a:solidFill>
                            <a:srgbClr val="A64D79"/>
                          </a:solidFill>
                          <a:latin typeface="Georgia"/>
                          <a:ea typeface="Georgia"/>
                          <a:cs typeface="Georgia"/>
                          <a:sym typeface="Georgia"/>
                        </a:rPr>
                        <a:t>Gross</a:t>
                      </a:r>
                      <a:endParaRPr lang="en-GB" b="1" dirty="0">
                        <a:solidFill>
                          <a:srgbClr val="980000"/>
                        </a:solidFill>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r h="2700135">
                <a:tc>
                  <a:txBody>
                    <a:bodyPr/>
                    <a:lstStyle/>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a:spcBef>
                          <a:spcPts val="0"/>
                        </a:spcBef>
                        <a:buNone/>
                      </a:pPr>
                      <a:endParaRPr dirty="0"/>
                    </a:p>
                    <a:p>
                      <a:pPr lvl="0">
                        <a:spcBef>
                          <a:spcPts val="0"/>
                        </a:spcBef>
                        <a:buNone/>
                      </a:pPr>
                      <a:r>
                        <a:rPr lang="en-GB" sz="1400" b="0" dirty="0" smtClean="0"/>
                        <a:t>1.</a:t>
                      </a:r>
                      <a:r>
                        <a:rPr lang="en-GB" sz="1400" b="0" baseline="0" dirty="0" smtClean="0"/>
                        <a:t> </a:t>
                      </a:r>
                      <a:r>
                        <a:rPr lang="en-GB" sz="1600" b="1" dirty="0" smtClean="0">
                          <a:latin typeface="Calibri" panose="020F0502020204030204" pitchFamily="34" charset="0"/>
                          <a:cs typeface="Calibri" panose="020F0502020204030204" pitchFamily="34" charset="0"/>
                        </a:rPr>
                        <a:t>li</a:t>
                      </a:r>
                      <a:r>
                        <a:rPr lang="en-GB" sz="1600" b="1" dirty="0" smtClean="0">
                          <a:solidFill>
                            <a:srgbClr val="000000"/>
                          </a:solidFill>
                          <a:latin typeface="Calibri" panose="020F0502020204030204" pitchFamily="34" charset="0"/>
                          <a:cs typeface="Calibri" panose="020F0502020204030204" pitchFamily="34" charset="0"/>
                        </a:rPr>
                        <a:t>quefactive </a:t>
                      </a:r>
                      <a:r>
                        <a:rPr lang="en-GB" sz="1600" b="1" dirty="0" err="1">
                          <a:solidFill>
                            <a:srgbClr val="000000"/>
                          </a:solidFill>
                          <a:latin typeface="Calibri" panose="020F0502020204030204" pitchFamily="34" charset="0"/>
                          <a:cs typeface="Calibri" panose="020F0502020204030204" pitchFamily="34" charset="0"/>
                        </a:rPr>
                        <a:t>center</a:t>
                      </a:r>
                      <a:r>
                        <a:rPr lang="en-GB" sz="1600" dirty="0">
                          <a:solidFill>
                            <a:srgbClr val="000000"/>
                          </a:solidFill>
                          <a:latin typeface="Calibri" panose="020F0502020204030204" pitchFamily="34" charset="0"/>
                          <a:cs typeface="Calibri" panose="020F0502020204030204" pitchFamily="34" charset="0"/>
                        </a:rPr>
                        <a:t> with yellow pus surrounded by a thin wall. </a:t>
                      </a: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pic>
        <p:nvPicPr>
          <p:cNvPr id="200" name="Shape 200" descr="ral abcess cereba.png"/>
          <p:cNvPicPr preferRelativeResize="0"/>
          <p:nvPr/>
        </p:nvPicPr>
        <p:blipFill>
          <a:blip r:embed="rId3">
            <a:alphaModFix/>
          </a:blip>
          <a:stretch>
            <a:fillRect/>
          </a:stretch>
        </p:blipFill>
        <p:spPr>
          <a:xfrm>
            <a:off x="526128" y="4499790"/>
            <a:ext cx="3472750" cy="1826887"/>
          </a:xfrm>
          <a:prstGeom prst="rect">
            <a:avLst/>
          </a:prstGeom>
          <a:noFill/>
          <a:ln>
            <a:noFill/>
          </a:ln>
        </p:spPr>
      </p:pic>
      <p:graphicFrame>
        <p:nvGraphicFramePr>
          <p:cNvPr id="201" name="Shape 201"/>
          <p:cNvGraphicFramePr/>
          <p:nvPr>
            <p:extLst>
              <p:ext uri="{D42A27DB-BD31-4B8C-83A1-F6EECF244321}">
                <p14:modId xmlns:p14="http://schemas.microsoft.com/office/powerpoint/2010/main" val="1863693502"/>
              </p:ext>
            </p:extLst>
          </p:nvPr>
        </p:nvGraphicFramePr>
        <p:xfrm>
          <a:off x="4259569" y="3999323"/>
          <a:ext cx="5112568" cy="3096344"/>
        </p:xfrm>
        <a:graphic>
          <a:graphicData uri="http://schemas.openxmlformats.org/drawingml/2006/table">
            <a:tbl>
              <a:tblPr>
                <a:noFill/>
                <a:tableStyleId>{FDF58950-0BEE-4121-AEB8-5D6006599A03}</a:tableStyleId>
              </a:tblPr>
              <a:tblGrid>
                <a:gridCol w="5112568"/>
              </a:tblGrid>
              <a:tr h="350121">
                <a:tc>
                  <a:txBody>
                    <a:bodyPr/>
                    <a:lstStyle/>
                    <a:p>
                      <a:pPr lvl="0" algn="ctr" rtl="0">
                        <a:spcBef>
                          <a:spcPts val="0"/>
                        </a:spcBef>
                        <a:buNone/>
                      </a:pPr>
                      <a:r>
                        <a:rPr lang="en-GB" b="1" dirty="0" smtClean="0">
                          <a:solidFill>
                            <a:srgbClr val="A64D79"/>
                          </a:solidFill>
                          <a:latin typeface="Georgia"/>
                          <a:ea typeface="Georgia"/>
                          <a:cs typeface="Georgia"/>
                          <a:sym typeface="Georgia"/>
                        </a:rPr>
                        <a:t>Gross</a:t>
                      </a:r>
                      <a:endParaRPr lang="en-GB" b="1" dirty="0">
                        <a:solidFill>
                          <a:srgbClr val="980000"/>
                        </a:solidFill>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r h="2700134">
                <a:tc>
                  <a:txBody>
                    <a:bodyPr/>
                    <a:lstStyle/>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lang="en-GB" dirty="0" smtClean="0"/>
                    </a:p>
                    <a:p>
                      <a:pPr lvl="0" algn="l" rtl="0">
                        <a:spcBef>
                          <a:spcPts val="0"/>
                        </a:spcBef>
                        <a:buNone/>
                      </a:pPr>
                      <a:endParaRPr lang="en-GB" baseline="0" dirty="0" smtClean="0"/>
                    </a:p>
                    <a:p>
                      <a:pPr lvl="0" algn="l" rtl="0">
                        <a:spcBef>
                          <a:spcPts val="0"/>
                        </a:spcBef>
                        <a:buNone/>
                      </a:pPr>
                      <a:endParaRPr lang="en-GB" baseline="0" dirty="0" smtClean="0"/>
                    </a:p>
                    <a:p>
                      <a:pPr lvl="0" algn="ctr" rtl="0">
                        <a:spcBef>
                          <a:spcPts val="0"/>
                        </a:spcBef>
                        <a:buNone/>
                      </a:pPr>
                      <a:r>
                        <a:rPr lang="en-GB" sz="1600" baseline="0" dirty="0" smtClean="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1. Chronic</a:t>
                      </a:r>
                      <a:r>
                        <a:rPr lang="en-GB" sz="1600" baseline="0" dirty="0" smtClean="0">
                          <a:latin typeface="Calibri" panose="020F0502020204030204" pitchFamily="34" charset="0"/>
                          <a:cs typeface="Calibri" panose="020F0502020204030204" pitchFamily="34" charset="0"/>
                        </a:rPr>
                        <a:t> Abscess .</a:t>
                      </a:r>
                      <a:endParaRPr sz="1600" dirty="0">
                        <a:latin typeface="Calibri" panose="020F0502020204030204" pitchFamily="34" charset="0"/>
                        <a:cs typeface="Calibri" panose="020F0502020204030204" pitchFamily="34" charset="0"/>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pic>
        <p:nvPicPr>
          <p:cNvPr id="202" name="Shape 202" descr="nnm.png"/>
          <p:cNvPicPr preferRelativeResize="0"/>
          <p:nvPr/>
        </p:nvPicPr>
        <p:blipFill>
          <a:blip r:embed="rId4">
            <a:alphaModFix/>
          </a:blip>
          <a:stretch>
            <a:fillRect/>
          </a:stretch>
        </p:blipFill>
        <p:spPr>
          <a:xfrm>
            <a:off x="7001623" y="4588147"/>
            <a:ext cx="2252619" cy="1707496"/>
          </a:xfrm>
          <a:prstGeom prst="rect">
            <a:avLst/>
          </a:prstGeom>
          <a:noFill/>
          <a:ln>
            <a:noFill/>
          </a:ln>
        </p:spPr>
      </p:pic>
      <p:pic>
        <p:nvPicPr>
          <p:cNvPr id="203" name="Shape 203" descr="mwh.png"/>
          <p:cNvPicPr preferRelativeResize="0"/>
          <p:nvPr/>
        </p:nvPicPr>
        <p:blipFill>
          <a:blip r:embed="rId5">
            <a:alphaModFix/>
          </a:blip>
          <a:stretch>
            <a:fillRect/>
          </a:stretch>
        </p:blipFill>
        <p:spPr>
          <a:xfrm>
            <a:off x="4426874" y="4570439"/>
            <a:ext cx="2304256" cy="1742912"/>
          </a:xfrm>
          <a:prstGeom prst="rect">
            <a:avLst/>
          </a:prstGeom>
          <a:noFill/>
          <a:ln>
            <a:noFill/>
          </a:ln>
        </p:spPr>
      </p:pic>
      <p:graphicFrame>
        <p:nvGraphicFramePr>
          <p:cNvPr id="204" name="Shape 204"/>
          <p:cNvGraphicFramePr/>
          <p:nvPr>
            <p:extLst>
              <p:ext uri="{D42A27DB-BD31-4B8C-83A1-F6EECF244321}">
                <p14:modId xmlns:p14="http://schemas.microsoft.com/office/powerpoint/2010/main" val="212289016"/>
              </p:ext>
            </p:extLst>
          </p:nvPr>
        </p:nvGraphicFramePr>
        <p:xfrm>
          <a:off x="323139" y="7624936"/>
          <a:ext cx="3725462" cy="4370196"/>
        </p:xfrm>
        <a:graphic>
          <a:graphicData uri="http://schemas.openxmlformats.org/drawingml/2006/table">
            <a:tbl>
              <a:tblPr>
                <a:noFill/>
                <a:tableStyleId>{FDF58950-0BEE-4121-AEB8-5D6006599A03}</a:tableStyleId>
              </a:tblPr>
              <a:tblGrid>
                <a:gridCol w="3725462"/>
              </a:tblGrid>
              <a:tr h="407826">
                <a:tc>
                  <a:txBody>
                    <a:bodyPr/>
                    <a:lstStyle/>
                    <a:p>
                      <a:pPr lvl="0" algn="ctr">
                        <a:spcBef>
                          <a:spcPts val="0"/>
                        </a:spcBef>
                        <a:buNone/>
                      </a:pPr>
                      <a:r>
                        <a:rPr lang="en-GB" sz="1400" b="1" dirty="0" smtClean="0">
                          <a:solidFill>
                            <a:srgbClr val="A64D79"/>
                          </a:solidFill>
                          <a:latin typeface="Georgia"/>
                          <a:ea typeface="Georgia"/>
                          <a:cs typeface="Georgia"/>
                          <a:sym typeface="Georgia"/>
                        </a:rPr>
                        <a:t>Microscopic</a:t>
                      </a:r>
                      <a:endParaRPr lang="en-GB" sz="1600" b="1" dirty="0">
                        <a:solidFill>
                          <a:srgbClr val="980000"/>
                        </a:solidFill>
                      </a:endParaRPr>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r h="2407575">
                <a:tc>
                  <a:txBody>
                    <a:bodyPr/>
                    <a:lstStyle/>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endParaRPr dirty="0"/>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600" dirty="0" err="1" smtClean="0">
                          <a:latin typeface="Calibri" panose="020F0502020204030204" pitchFamily="34" charset="0"/>
                          <a:cs typeface="Calibri" panose="020F0502020204030204" pitchFamily="34" charset="0"/>
                        </a:rPr>
                        <a:t>center</a:t>
                      </a:r>
                      <a:r>
                        <a:rPr lang="en-GB" sz="1600" dirty="0" smtClean="0">
                          <a:latin typeface="Calibri" panose="020F0502020204030204" pitchFamily="34" charset="0"/>
                          <a:cs typeface="Calibri" panose="020F0502020204030204" pitchFamily="34" charset="0"/>
                        </a:rPr>
                        <a:t> of the abscess at the </a:t>
                      </a:r>
                      <a:r>
                        <a:rPr lang="en-GB" sz="1600" b="1" u="none" dirty="0" smtClean="0">
                          <a:solidFill>
                            <a:schemeClr val="tx1">
                              <a:lumMod val="50000"/>
                            </a:schemeClr>
                          </a:solidFill>
                          <a:latin typeface="Calibri" panose="020F0502020204030204" pitchFamily="34" charset="0"/>
                          <a:cs typeface="Calibri" panose="020F0502020204030204" pitchFamily="34" charset="0"/>
                        </a:rPr>
                        <a:t>left.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600" dirty="0" smtClean="0">
                          <a:latin typeface="Calibri" panose="020F0502020204030204" pitchFamily="34" charset="0"/>
                          <a:cs typeface="Calibri" panose="020F0502020204030204" pitchFamily="34" charset="0"/>
                        </a:rPr>
                        <a:t>Normal brain at the </a:t>
                      </a:r>
                      <a:r>
                        <a:rPr lang="en-GB" sz="1600" b="1" u="none" dirty="0" smtClean="0">
                          <a:solidFill>
                            <a:schemeClr val="tx1">
                              <a:lumMod val="50000"/>
                            </a:schemeClr>
                          </a:solidFill>
                          <a:latin typeface="Calibri" panose="020F0502020204030204" pitchFamily="34" charset="0"/>
                          <a:cs typeface="Calibri" panose="020F0502020204030204" pitchFamily="34" charset="0"/>
                        </a:rPr>
                        <a:t>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Calibri" panose="020F0502020204030204" pitchFamily="34" charset="0"/>
                          <a:cs typeface="Calibri" panose="020F0502020204030204" pitchFamily="34" charset="0"/>
                        </a:rPr>
                        <a:t>3.</a:t>
                      </a:r>
                      <a:r>
                        <a:rPr lang="en-GB" sz="1600" baseline="0" dirty="0" smtClean="0">
                          <a:latin typeface="Calibri" panose="020F0502020204030204" pitchFamily="34" charset="0"/>
                          <a:cs typeface="Calibri" panose="020F0502020204030204" pitchFamily="34" charset="0"/>
                        </a:rPr>
                        <a:t>    </a:t>
                      </a:r>
                      <a:r>
                        <a:rPr lang="en-GB" sz="1600" dirty="0" smtClean="0">
                          <a:solidFill>
                            <a:srgbClr val="FF0000"/>
                          </a:solidFill>
                          <a:latin typeface="Calibri" panose="020F0502020204030204" pitchFamily="34" charset="0"/>
                          <a:cs typeface="Calibri" panose="020F0502020204030204" pitchFamily="34" charset="0"/>
                        </a:rPr>
                        <a:t>trichrome stain</a:t>
                      </a:r>
                      <a:r>
                        <a:rPr lang="en-GB" sz="1600" baseline="0" dirty="0" smtClean="0">
                          <a:solidFill>
                            <a:srgbClr val="FF0000"/>
                          </a:solidFill>
                          <a:latin typeface="Calibri" panose="020F0502020204030204" pitchFamily="34" charset="0"/>
                          <a:cs typeface="Calibri" panose="020F0502020204030204" pitchFamily="34" charset="0"/>
                        </a:rPr>
                        <a:t> </a:t>
                      </a:r>
                      <a:r>
                        <a:rPr lang="en-GB" sz="1600" baseline="0" dirty="0" smtClean="0">
                          <a:solidFill>
                            <a:srgbClr val="000000"/>
                          </a:solidFill>
                          <a:latin typeface="Calibri" panose="020F0502020204030204" pitchFamily="34" charset="0"/>
                          <a:cs typeface="Calibri" panose="020F0502020204030204" pitchFamily="34" charset="0"/>
                        </a:rPr>
                        <a:t>demonstrates the light blue connective tissue in the wall of an organizing cerebral abscess.</a:t>
                      </a:r>
                      <a:endParaRPr sz="1600" dirty="0">
                        <a:solidFill>
                          <a:srgbClr val="000000"/>
                        </a:solidFill>
                        <a:latin typeface="Calibri" panose="020F0502020204030204" pitchFamily="34" charset="0"/>
                        <a:cs typeface="Calibri" panose="020F0502020204030204" pitchFamily="34" charset="0"/>
                      </a:endParaRPr>
                    </a:p>
                    <a:p>
                      <a:pPr lvl="0" rtl="0">
                        <a:spcBef>
                          <a:spcPts val="0"/>
                        </a:spcBef>
                        <a:buNone/>
                      </a:pPr>
                      <a:endParaRPr dirty="0"/>
                    </a:p>
                    <a:p>
                      <a:pPr lvl="0" rtl="0">
                        <a:spcBef>
                          <a:spcPts val="0"/>
                        </a:spcBef>
                        <a:buNone/>
                      </a:pPr>
                      <a:endParaRPr dirty="0"/>
                    </a:p>
                  </a:txBody>
                  <a:tcPr marL="91425" marR="91425" marT="91425" marB="91425">
                    <a:lnL w="9525" cap="flat" cmpd="sng">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r>
            </a:tbl>
          </a:graphicData>
        </a:graphic>
      </p:graphicFrame>
      <p:graphicFrame>
        <p:nvGraphicFramePr>
          <p:cNvPr id="205" name="Shape 205"/>
          <p:cNvGraphicFramePr/>
          <p:nvPr>
            <p:extLst>
              <p:ext uri="{D42A27DB-BD31-4B8C-83A1-F6EECF244321}">
                <p14:modId xmlns:p14="http://schemas.microsoft.com/office/powerpoint/2010/main" val="3016838738"/>
              </p:ext>
            </p:extLst>
          </p:nvPr>
        </p:nvGraphicFramePr>
        <p:xfrm>
          <a:off x="4290157" y="7624936"/>
          <a:ext cx="5046947" cy="4120098"/>
        </p:xfrm>
        <a:graphic>
          <a:graphicData uri="http://schemas.openxmlformats.org/drawingml/2006/table">
            <a:tbl>
              <a:tblPr>
                <a:noFill/>
                <a:tableStyleId>{FDF58950-0BEE-4121-AEB8-5D6006599A03}</a:tableStyleId>
              </a:tblPr>
              <a:tblGrid>
                <a:gridCol w="2494236"/>
                <a:gridCol w="2552711"/>
              </a:tblGrid>
              <a:tr h="432048">
                <a:tc>
                  <a:txBody>
                    <a:bodyPr/>
                    <a:lstStyle/>
                    <a:p>
                      <a:pPr lvl="0" algn="ctr" rtl="0">
                        <a:spcBef>
                          <a:spcPts val="0"/>
                        </a:spcBef>
                        <a:buNone/>
                      </a:pPr>
                      <a:r>
                        <a:rPr lang="en-GB" sz="1400" b="1" dirty="0">
                          <a:solidFill>
                            <a:srgbClr val="A64D79"/>
                          </a:solidFill>
                          <a:latin typeface="Georgia"/>
                          <a:ea typeface="Georgia"/>
                          <a:cs typeface="Georgia"/>
                          <a:sym typeface="Georgia"/>
                        </a:rPr>
                        <a:t>CT </a:t>
                      </a:r>
                      <a:r>
                        <a:rPr lang="en-GB" sz="1400" b="1" dirty="0" smtClean="0">
                          <a:solidFill>
                            <a:srgbClr val="A64D79"/>
                          </a:solidFill>
                          <a:latin typeface="Georgia"/>
                          <a:ea typeface="Georgia"/>
                          <a:cs typeface="Georgia"/>
                          <a:sym typeface="Georgia"/>
                        </a:rPr>
                        <a:t>scan</a:t>
                      </a:r>
                      <a:endParaRPr lang="en-GB" sz="1400" b="1" dirty="0">
                        <a:solidFill>
                          <a:srgbClr val="A64D79"/>
                        </a:solidFill>
                      </a:endParaRPr>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A64D79"/>
                          </a:solidFill>
                        </a:rPr>
                        <a:t>MRI</a:t>
                      </a:r>
                    </a:p>
                  </a:txBody>
                  <a:tcPr marL="91425" marR="91425" marT="91425" marB="91425">
                    <a:lnL w="9525" cap="flat" cmpd="sng" algn="ctr">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r h="3574460">
                <a:tc>
                  <a:txBody>
                    <a:bodyPr/>
                    <a:lstStyle/>
                    <a:p>
                      <a:pPr lvl="0">
                        <a:spcBef>
                          <a:spcPts val="0"/>
                        </a:spcBef>
                        <a:buNone/>
                      </a:pPr>
                      <a:endParaRPr lang="en-GB" sz="1400" b="1" dirty="0" smtClean="0"/>
                    </a:p>
                    <a:p>
                      <a:pPr lvl="0">
                        <a:spcBef>
                          <a:spcPts val="0"/>
                        </a:spcBef>
                        <a:buNone/>
                      </a:pPr>
                      <a:endParaRPr lang="en-GB" sz="1400" b="1" dirty="0" smtClean="0"/>
                    </a:p>
                    <a:p>
                      <a:pPr lvl="0">
                        <a:spcBef>
                          <a:spcPts val="0"/>
                        </a:spcBef>
                        <a:buNone/>
                      </a:pPr>
                      <a:endParaRPr lang="en-GB" sz="1400" b="1" dirty="0" smtClean="0"/>
                    </a:p>
                    <a:p>
                      <a:pPr lvl="0">
                        <a:spcBef>
                          <a:spcPts val="0"/>
                        </a:spcBef>
                        <a:buNone/>
                      </a:pPr>
                      <a:endParaRPr lang="en-GB" sz="1400" b="1" dirty="0" smtClean="0"/>
                    </a:p>
                    <a:p>
                      <a:pPr lvl="0">
                        <a:spcBef>
                          <a:spcPts val="0"/>
                        </a:spcBef>
                        <a:buNone/>
                      </a:pPr>
                      <a:endParaRPr lang="en-GB" sz="1400" b="1" dirty="0" smtClean="0"/>
                    </a:p>
                    <a:p>
                      <a:pPr lvl="0">
                        <a:spcBef>
                          <a:spcPts val="0"/>
                        </a:spcBef>
                        <a:buNone/>
                      </a:pPr>
                      <a:endParaRPr lang="en-GB" sz="1400" b="1" dirty="0" smtClean="0"/>
                    </a:p>
                    <a:p>
                      <a:pPr lvl="0">
                        <a:spcBef>
                          <a:spcPts val="0"/>
                        </a:spcBef>
                        <a:buNone/>
                      </a:pPr>
                      <a:endParaRPr lang="en-GB" sz="1400" b="1" dirty="0" smtClean="0"/>
                    </a:p>
                    <a:p>
                      <a:pPr lvl="0">
                        <a:spcBef>
                          <a:spcPts val="0"/>
                        </a:spcBef>
                        <a:buNone/>
                      </a:pPr>
                      <a:endParaRPr lang="en-GB" sz="1400" b="1" dirty="0" smtClean="0"/>
                    </a:p>
                    <a:p>
                      <a:pPr lvl="0">
                        <a:spcBef>
                          <a:spcPts val="0"/>
                        </a:spcBef>
                        <a:buNone/>
                      </a:pPr>
                      <a:endParaRPr lang="en-GB" sz="1400" b="0" i="0" dirty="0" smtClean="0">
                        <a:latin typeface="Calibri" panose="020F0502020204030204" pitchFamily="34" charset="0"/>
                        <a:cs typeface="Calibri" panose="020F0502020204030204" pitchFamily="34" charset="0"/>
                      </a:endParaRPr>
                    </a:p>
                    <a:p>
                      <a:pPr lvl="0">
                        <a:spcBef>
                          <a:spcPts val="0"/>
                        </a:spcBef>
                        <a:buNone/>
                      </a:pPr>
                      <a:r>
                        <a:rPr lang="en-GB" sz="1400" b="0" i="0" dirty="0" smtClean="0">
                          <a:latin typeface="Calibri" panose="020F0502020204030204" pitchFamily="34" charset="0"/>
                          <a:cs typeface="Calibri" panose="020F0502020204030204" pitchFamily="34" charset="0"/>
                        </a:rPr>
                        <a:t>This CT scan of the head in</a:t>
                      </a:r>
                    </a:p>
                    <a:p>
                      <a:pPr lvl="0">
                        <a:spcBef>
                          <a:spcPts val="0"/>
                        </a:spcBef>
                        <a:buNone/>
                      </a:pPr>
                      <a:r>
                        <a:rPr lang="en-GB" sz="1400" b="0" i="0" dirty="0" smtClean="0">
                          <a:latin typeface="Calibri" panose="020F0502020204030204" pitchFamily="34" charset="0"/>
                          <a:cs typeface="Calibri" panose="020F0502020204030204" pitchFamily="34" charset="0"/>
                        </a:rPr>
                        <a:t> transverse view demonstrates:</a:t>
                      </a:r>
                    </a:p>
                    <a:p>
                      <a:pPr lvl="0">
                        <a:spcBef>
                          <a:spcPts val="0"/>
                        </a:spcBef>
                        <a:buNone/>
                      </a:pPr>
                      <a:endParaRPr lang="en-GB" sz="1400" b="0" i="0" dirty="0" smtClean="0">
                        <a:latin typeface="Calibri" panose="020F0502020204030204" pitchFamily="34" charset="0"/>
                        <a:cs typeface="Calibri" panose="020F0502020204030204" pitchFamily="34" charset="0"/>
                      </a:endParaRPr>
                    </a:p>
                    <a:p>
                      <a:pPr lvl="0">
                        <a:spcBef>
                          <a:spcPts val="0"/>
                        </a:spcBef>
                        <a:buNone/>
                      </a:pPr>
                      <a:r>
                        <a:rPr lang="en-GB" sz="1400" b="0" i="0" dirty="0" smtClean="0">
                          <a:latin typeface="Calibri" panose="020F0502020204030204" pitchFamily="34" charset="0"/>
                          <a:cs typeface="Calibri" panose="020F0502020204030204" pitchFamily="34" charset="0"/>
                        </a:rPr>
                        <a:t> </a:t>
                      </a:r>
                      <a:r>
                        <a:rPr lang="en-GB" sz="1600" b="0" i="0" dirty="0" smtClean="0">
                          <a:latin typeface="Calibri" panose="020F0502020204030204" pitchFamily="34" charset="0"/>
                          <a:cs typeface="Calibri" panose="020F0502020204030204" pitchFamily="34" charset="0"/>
                        </a:rPr>
                        <a:t>1. an abscess in the brain</a:t>
                      </a:r>
                      <a:r>
                        <a:rPr lang="en-GB" sz="1600" b="0" i="0" dirty="0" smtClean="0">
                          <a:solidFill>
                            <a:srgbClr val="FF0000"/>
                          </a:solidFill>
                          <a:latin typeface="Calibri" panose="020F0502020204030204" pitchFamily="34" charset="0"/>
                          <a:cs typeface="Calibri" panose="020F0502020204030204" pitchFamily="34" charset="0"/>
                        </a:rPr>
                        <a:t> (red arrow) </a:t>
                      </a:r>
                      <a:r>
                        <a:rPr lang="en-GB" sz="1600" b="0" i="0" dirty="0" smtClean="0">
                          <a:latin typeface="Calibri" panose="020F0502020204030204" pitchFamily="34" charset="0"/>
                          <a:cs typeface="Calibri" panose="020F0502020204030204" pitchFamily="34" charset="0"/>
                        </a:rPr>
                        <a:t>in a</a:t>
                      </a:r>
                      <a:r>
                        <a:rPr lang="en-GB" sz="1600" b="0" i="0" baseline="0" dirty="0" smtClean="0">
                          <a:latin typeface="Calibri" panose="020F0502020204030204" pitchFamily="34" charset="0"/>
                          <a:cs typeface="Calibri" panose="020F0502020204030204" pitchFamily="34" charset="0"/>
                        </a:rPr>
                        <a:t> </a:t>
                      </a:r>
                      <a:r>
                        <a:rPr lang="en-GB" sz="1600" b="0" i="0" dirty="0" smtClean="0">
                          <a:latin typeface="Calibri" panose="020F0502020204030204" pitchFamily="34" charset="0"/>
                          <a:cs typeface="Calibri" panose="020F0502020204030204" pitchFamily="34" charset="0"/>
                        </a:rPr>
                        <a:t>patient who had </a:t>
                      </a:r>
                      <a:r>
                        <a:rPr lang="en-GB" sz="1600" b="0" i="0" dirty="0" err="1" smtClean="0">
                          <a:latin typeface="Calibri" panose="020F0502020204030204" pitchFamily="34" charset="0"/>
                          <a:cs typeface="Calibri" panose="020F0502020204030204" pitchFamily="34" charset="0"/>
                        </a:rPr>
                        <a:t>septicemia</a:t>
                      </a:r>
                      <a:endParaRPr lang="en-GB" sz="1600" b="0" i="0" dirty="0" smtClean="0">
                        <a:latin typeface="Calibri" panose="020F0502020204030204" pitchFamily="34" charset="0"/>
                        <a:cs typeface="Calibri" panose="020F0502020204030204" pitchFamily="34" charset="0"/>
                      </a:endParaRPr>
                    </a:p>
                    <a:p>
                      <a:pPr lvl="0" rtl="0">
                        <a:spcBef>
                          <a:spcPts val="0"/>
                        </a:spcBef>
                        <a:buNone/>
                      </a:pPr>
                      <a:endParaRPr b="1" dirty="0"/>
                    </a:p>
                  </a:txBody>
                  <a:tcPr marL="91425" marR="91425" marT="91425" marB="91425">
                    <a:lnL w="9525" cap="flat" cmpd="sng">
                      <a:solidFill>
                        <a:schemeClr val="accent2"/>
                      </a:solidFill>
                      <a:prstDash val="dot"/>
                      <a:round/>
                      <a:headEnd type="none" w="med" len="med"/>
                      <a:tailEnd type="none" w="med" len="med"/>
                    </a:lnL>
                    <a:lnR w="9525" cap="flat" cmpd="sng" algn="ctr">
                      <a:solidFill>
                        <a:schemeClr val="accent2"/>
                      </a:solidFill>
                      <a:prstDash val="dot"/>
                      <a:round/>
                      <a:headEnd type="none" w="med" len="med"/>
                      <a:tailEnd type="none" w="med" len="med"/>
                    </a:lnR>
                    <a:lnT w="9525" cap="flat" cmpd="sng">
                      <a:solidFill>
                        <a:schemeClr val="accent2"/>
                      </a:solidFill>
                      <a:prstDash val="dot"/>
                      <a:round/>
                      <a:headEnd type="none" w="med" len="med"/>
                      <a:tailEnd type="none" w="med" len="med"/>
                    </a:lnT>
                    <a:lnB w="9525" cap="flat" cmpd="sng">
                      <a:solidFill>
                        <a:schemeClr val="accent2"/>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smtClean="0">
                          <a:latin typeface="Calibri" panose="020F0502020204030204" pitchFamily="34" charset="0"/>
                          <a:cs typeface="Calibri" panose="020F0502020204030204" pitchFamily="34" charset="0"/>
                        </a:rPr>
                        <a:t>This  MRI scan of the head in transverse (axial) view demonstrates:</a:t>
                      </a:r>
                      <a:endParaRPr lang="en-GB" sz="1600" b="0"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smtClean="0">
                          <a:latin typeface="Calibri" panose="020F0502020204030204" pitchFamily="34" charset="0"/>
                          <a:cs typeface="Calibri" panose="020F0502020204030204" pitchFamily="34" charset="0"/>
                        </a:rPr>
                        <a:t>1.  a small abscess in the brain </a:t>
                      </a:r>
                      <a:r>
                        <a:rPr lang="en-GB" sz="1600" b="0" dirty="0" smtClean="0">
                          <a:solidFill>
                            <a:srgbClr val="FF0000"/>
                          </a:solidFill>
                          <a:latin typeface="Calibri" panose="020F0502020204030204" pitchFamily="34" charset="0"/>
                          <a:cs typeface="Calibri" panose="020F0502020204030204" pitchFamily="34" charset="0"/>
                        </a:rPr>
                        <a:t>(Red arrow)</a:t>
                      </a:r>
                      <a:r>
                        <a:rPr lang="en-GB" sz="1600" b="0" dirty="0" smtClean="0">
                          <a:latin typeface="Calibri" panose="020F0502020204030204" pitchFamily="34" charset="0"/>
                          <a:cs typeface="Calibri" panose="020F0502020204030204" pitchFamily="34" charset="0"/>
                        </a:rPr>
                        <a:t> in a patient who had </a:t>
                      </a:r>
                      <a:r>
                        <a:rPr lang="en-GB" sz="1600" b="0" dirty="0" err="1" smtClean="0">
                          <a:latin typeface="Calibri" panose="020F0502020204030204" pitchFamily="34" charset="0"/>
                          <a:cs typeface="Calibri" panose="020F0502020204030204" pitchFamily="34" charset="0"/>
                        </a:rPr>
                        <a:t>septicemia</a:t>
                      </a:r>
                      <a:r>
                        <a:rPr lang="en-GB" sz="1600" b="0" dirty="0" smtClean="0">
                          <a:latin typeface="Calibri" panose="020F0502020204030204" pitchFamily="34" charset="0"/>
                          <a:cs typeface="Calibri" panose="020F0502020204030204" pitchFamily="34" charset="0"/>
                        </a:rPr>
                        <a:t>.</a:t>
                      </a:r>
                    </a:p>
                    <a:p>
                      <a:pPr lvl="0" rtl="0">
                        <a:spcBef>
                          <a:spcPts val="0"/>
                        </a:spcBef>
                        <a:buNone/>
                      </a:pPr>
                      <a:endParaRPr b="1" dirty="0"/>
                    </a:p>
                  </a:txBody>
                  <a:tcPr marL="91425" marR="91425" marT="91425" marB="91425">
                    <a:lnL w="9525" cap="flat" cmpd="sng" algn="ctr">
                      <a:solidFill>
                        <a:schemeClr val="accent2"/>
                      </a:solidFill>
                      <a:prstDash val="dot"/>
                      <a:round/>
                      <a:headEnd type="none" w="med" len="med"/>
                      <a:tailEnd type="none" w="med" len="med"/>
                    </a:lnL>
                    <a:lnR w="9525" cap="flat" cmpd="sng">
                      <a:solidFill>
                        <a:schemeClr val="accent2"/>
                      </a:solidFill>
                      <a:prstDash val="dot"/>
                      <a:round/>
                      <a:headEnd type="none" w="med" len="med"/>
                      <a:tailEnd type="none" w="med" len="med"/>
                    </a:lnR>
                    <a:lnT w="9525" cap="flat" cmpd="sng" algn="ctr">
                      <a:solidFill>
                        <a:schemeClr val="accent2"/>
                      </a:solidFill>
                      <a:prstDash val="dot"/>
                      <a:round/>
                      <a:headEnd type="none" w="med" len="med"/>
                      <a:tailEnd type="none" w="med" len="med"/>
                    </a:lnT>
                    <a:lnB w="9525" cap="flat" cmpd="sng" algn="ctr">
                      <a:solidFill>
                        <a:schemeClr val="accent2"/>
                      </a:solidFill>
                      <a:prstDash val="dot"/>
                      <a:round/>
                      <a:headEnd type="none" w="med" len="med"/>
                      <a:tailEnd type="none" w="med" len="med"/>
                    </a:lnB>
                  </a:tcPr>
                </a:tc>
              </a:tr>
            </a:tbl>
          </a:graphicData>
        </a:graphic>
      </p:graphicFrame>
      <p:pic>
        <p:nvPicPr>
          <p:cNvPr id="207" name="Shape 207" descr="CT CA.png"/>
          <p:cNvPicPr preferRelativeResize="0"/>
          <p:nvPr/>
        </p:nvPicPr>
        <p:blipFill>
          <a:blip r:embed="rId6">
            <a:alphaModFix/>
          </a:blip>
          <a:stretch>
            <a:fillRect/>
          </a:stretch>
        </p:blipFill>
        <p:spPr>
          <a:xfrm>
            <a:off x="4488229" y="8161889"/>
            <a:ext cx="2241765" cy="1781830"/>
          </a:xfrm>
          <a:prstGeom prst="rect">
            <a:avLst/>
          </a:prstGeom>
          <a:noFill/>
          <a:ln>
            <a:noFill/>
          </a:ln>
        </p:spPr>
      </p:pic>
      <p:pic>
        <p:nvPicPr>
          <p:cNvPr id="208" name="Shape 208" descr="MRI CA.png"/>
          <p:cNvPicPr preferRelativeResize="0"/>
          <p:nvPr/>
        </p:nvPicPr>
        <p:blipFill>
          <a:blip r:embed="rId7">
            <a:alphaModFix/>
          </a:blip>
          <a:stretch>
            <a:fillRect/>
          </a:stretch>
        </p:blipFill>
        <p:spPr>
          <a:xfrm>
            <a:off x="7032848" y="8161889"/>
            <a:ext cx="2149402" cy="1781830"/>
          </a:xfrm>
          <a:prstGeom prst="rect">
            <a:avLst/>
          </a:prstGeom>
          <a:noFill/>
          <a:ln>
            <a:noFill/>
          </a:ln>
        </p:spPr>
      </p:pic>
      <p:pic>
        <p:nvPicPr>
          <p:cNvPr id="211" name="Shape 211" descr="Untitled.png"/>
          <p:cNvPicPr preferRelativeResize="0"/>
          <p:nvPr/>
        </p:nvPicPr>
        <p:blipFill>
          <a:blip r:embed="rId8">
            <a:alphaModFix/>
          </a:blip>
          <a:stretch>
            <a:fillRect/>
          </a:stretch>
        </p:blipFill>
        <p:spPr>
          <a:xfrm>
            <a:off x="552214" y="8249803"/>
            <a:ext cx="3115772" cy="1855507"/>
          </a:xfrm>
          <a:prstGeom prst="rect">
            <a:avLst/>
          </a:prstGeom>
          <a:noFill/>
          <a:ln>
            <a:noFill/>
          </a:ln>
        </p:spPr>
      </p:pic>
      <p:cxnSp>
        <p:nvCxnSpPr>
          <p:cNvPr id="3" name="Straight Connector 2"/>
          <p:cNvCxnSpPr/>
          <p:nvPr/>
        </p:nvCxnSpPr>
        <p:spPr>
          <a:xfrm>
            <a:off x="1920557" y="10484026"/>
            <a:ext cx="683892"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96144" y="8692764"/>
            <a:ext cx="288032" cy="360040"/>
          </a:xfrm>
          <a:prstGeom prst="straightConnector1">
            <a:avLst/>
          </a:prstGeom>
          <a:ln w="5715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TotalTime>
  <Words>2394</Words>
  <Application>Microsoft Macintosh PowerPoint</Application>
  <PresentationFormat>A3 Paper (297x420 mm)</PresentationFormat>
  <Paragraphs>594</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Calibri</vt:lpstr>
      <vt:lpstr>Cambria</vt:lpstr>
      <vt:lpstr>Georgia</vt:lpstr>
      <vt:lpstr>LM Typewriter Proportional 10pt</vt:lpstr>
      <vt:lpstr>Open Sans</vt:lpstr>
      <vt:lpstr>Optima</vt:lpstr>
      <vt:lpstr>PT Sans Narrow</vt:lpstr>
      <vt:lpstr>Verdana</vt:lpstr>
      <vt:lpstr>Wingdings</vt:lpstr>
      <vt:lpstr>Tropic</vt:lpstr>
      <vt:lpstr>Pathology Practical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Pathology Practical</dc:title>
  <dc:creator>SONY</dc:creator>
  <cp:lastModifiedBy>شوق</cp:lastModifiedBy>
  <cp:revision>80</cp:revision>
  <dcterms:modified xsi:type="dcterms:W3CDTF">2017-11-02T12:59:40Z</dcterms:modified>
</cp:coreProperties>
</file>