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52.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6"/>
  </p:notesMasterIdLst>
  <p:sldIdLst>
    <p:sldId id="479" r:id="rId2"/>
    <p:sldId id="495" r:id="rId3"/>
    <p:sldId id="494" r:id="rId4"/>
    <p:sldId id="481" r:id="rId5"/>
    <p:sldId id="496" r:id="rId6"/>
    <p:sldId id="499" r:id="rId7"/>
    <p:sldId id="497" r:id="rId8"/>
    <p:sldId id="485" r:id="rId9"/>
    <p:sldId id="493" r:id="rId10"/>
    <p:sldId id="471" r:id="rId11"/>
    <p:sldId id="483" r:id="rId12"/>
    <p:sldId id="484" r:id="rId13"/>
    <p:sldId id="487" r:id="rId14"/>
    <p:sldId id="472" r:id="rId15"/>
    <p:sldId id="498" r:id="rId16"/>
    <p:sldId id="491" r:id="rId17"/>
    <p:sldId id="478" r:id="rId18"/>
    <p:sldId id="492" r:id="rId19"/>
    <p:sldId id="500" r:id="rId20"/>
    <p:sldId id="501" r:id="rId21"/>
    <p:sldId id="502" r:id="rId22"/>
    <p:sldId id="503" r:id="rId23"/>
    <p:sldId id="504" r:id="rId24"/>
    <p:sldId id="505" r:id="rId25"/>
    <p:sldId id="506" r:id="rId26"/>
    <p:sldId id="507" r:id="rId27"/>
    <p:sldId id="508" r:id="rId28"/>
    <p:sldId id="509" r:id="rId29"/>
    <p:sldId id="514" r:id="rId30"/>
    <p:sldId id="511" r:id="rId31"/>
    <p:sldId id="512" r:id="rId32"/>
    <p:sldId id="513" r:id="rId33"/>
    <p:sldId id="515" r:id="rId34"/>
    <p:sldId id="516" r:id="rId35"/>
    <p:sldId id="518" r:id="rId36"/>
    <p:sldId id="519" r:id="rId37"/>
    <p:sldId id="520" r:id="rId38"/>
    <p:sldId id="521" r:id="rId39"/>
    <p:sldId id="522" r:id="rId40"/>
    <p:sldId id="526" r:id="rId41"/>
    <p:sldId id="524" r:id="rId42"/>
    <p:sldId id="527" r:id="rId43"/>
    <p:sldId id="525" r:id="rId44"/>
    <p:sldId id="528" r:id="rId45"/>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734"/>
    <a:srgbClr val="EA7CE0"/>
    <a:srgbClr val="A954AB"/>
    <a:srgbClr val="FF79C4"/>
    <a:srgbClr val="ED8B29"/>
    <a:srgbClr val="26A48C"/>
    <a:srgbClr val="E6ACE7"/>
    <a:srgbClr val="933B95"/>
    <a:srgbClr val="528693"/>
    <a:srgbClr val="E4C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720"/>
  </p:normalViewPr>
  <p:slideViewPr>
    <p:cSldViewPr>
      <p:cViewPr>
        <p:scale>
          <a:sx n="81" d="100"/>
          <a:sy n="81" d="100"/>
        </p:scale>
        <p:origin x="-660" y="18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11/13/2017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98295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37</a:t>
            </a:fld>
            <a:endParaRPr lang="en-US" dirty="0"/>
          </a:p>
        </p:txBody>
      </p:sp>
    </p:spTree>
    <p:extLst>
      <p:ext uri="{BB962C8B-B14F-4D97-AF65-F5344CB8AC3E}">
        <p14:creationId xmlns:p14="http://schemas.microsoft.com/office/powerpoint/2010/main" val="335560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38</a:t>
            </a:fld>
            <a:endParaRPr lang="en-US" dirty="0"/>
          </a:p>
        </p:txBody>
      </p:sp>
    </p:spTree>
    <p:extLst>
      <p:ext uri="{BB962C8B-B14F-4D97-AF65-F5344CB8AC3E}">
        <p14:creationId xmlns:p14="http://schemas.microsoft.com/office/powerpoint/2010/main" val="255596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39</a:t>
            </a:fld>
            <a:endParaRPr lang="en-US" dirty="0"/>
          </a:p>
        </p:txBody>
      </p:sp>
    </p:spTree>
    <p:extLst>
      <p:ext uri="{BB962C8B-B14F-4D97-AF65-F5344CB8AC3E}">
        <p14:creationId xmlns:p14="http://schemas.microsoft.com/office/powerpoint/2010/main" val="23951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3222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10</a:t>
            </a:fld>
            <a:endParaRPr lang="en-US" dirty="0"/>
          </a:p>
        </p:txBody>
      </p:sp>
    </p:spTree>
    <p:extLst>
      <p:ext uri="{BB962C8B-B14F-4D97-AF65-F5344CB8AC3E}">
        <p14:creationId xmlns:p14="http://schemas.microsoft.com/office/powerpoint/2010/main" val="10498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21</a:t>
            </a:fld>
            <a:endParaRPr lang="en-US" dirty="0"/>
          </a:p>
        </p:txBody>
      </p:sp>
    </p:spTree>
    <p:extLst>
      <p:ext uri="{BB962C8B-B14F-4D97-AF65-F5344CB8AC3E}">
        <p14:creationId xmlns:p14="http://schemas.microsoft.com/office/powerpoint/2010/main" val="356516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23</a:t>
            </a:fld>
            <a:endParaRPr lang="en-US" dirty="0"/>
          </a:p>
        </p:txBody>
      </p:sp>
    </p:spTree>
    <p:extLst>
      <p:ext uri="{BB962C8B-B14F-4D97-AF65-F5344CB8AC3E}">
        <p14:creationId xmlns:p14="http://schemas.microsoft.com/office/powerpoint/2010/main" val="108156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25</a:t>
            </a:fld>
            <a:endParaRPr lang="en-US" dirty="0"/>
          </a:p>
        </p:txBody>
      </p:sp>
    </p:spTree>
    <p:extLst>
      <p:ext uri="{BB962C8B-B14F-4D97-AF65-F5344CB8AC3E}">
        <p14:creationId xmlns:p14="http://schemas.microsoft.com/office/powerpoint/2010/main" val="343162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28</a:t>
            </a:fld>
            <a:endParaRPr lang="en-US" dirty="0"/>
          </a:p>
        </p:txBody>
      </p:sp>
    </p:spTree>
    <p:extLst>
      <p:ext uri="{BB962C8B-B14F-4D97-AF65-F5344CB8AC3E}">
        <p14:creationId xmlns:p14="http://schemas.microsoft.com/office/powerpoint/2010/main" val="360727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30</a:t>
            </a:fld>
            <a:endParaRPr lang="en-US" dirty="0"/>
          </a:p>
        </p:txBody>
      </p:sp>
    </p:spTree>
    <p:extLst>
      <p:ext uri="{BB962C8B-B14F-4D97-AF65-F5344CB8AC3E}">
        <p14:creationId xmlns:p14="http://schemas.microsoft.com/office/powerpoint/2010/main" val="41221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32</a:t>
            </a:fld>
            <a:endParaRPr lang="en-US" dirty="0"/>
          </a:p>
        </p:txBody>
      </p:sp>
    </p:spTree>
    <p:extLst>
      <p:ext uri="{BB962C8B-B14F-4D97-AF65-F5344CB8AC3E}">
        <p14:creationId xmlns:p14="http://schemas.microsoft.com/office/powerpoint/2010/main" val="171857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DB205093-C804-447C-A940-865EF0339665}" type="slidenum">
              <a:rPr lang="en-US" smtClean="0"/>
              <a:t>36</a:t>
            </a:fld>
            <a:endParaRPr lang="en-US" dirty="0"/>
          </a:p>
        </p:txBody>
      </p:sp>
    </p:spTree>
    <p:extLst>
      <p:ext uri="{BB962C8B-B14F-4D97-AF65-F5344CB8AC3E}">
        <p14:creationId xmlns:p14="http://schemas.microsoft.com/office/powerpoint/2010/main" val="352947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11/13/2017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11/13/2017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11/13/2017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hyperlink" Target="https://docs.google.com/forms/d/1u1JBrQF2OHrdd-GO9svz5ydywmjOUc5AXtFmphInV9c/prefill" TargetMode="External"/><Relationship Id="rId5" Type="http://schemas.openxmlformats.org/officeDocument/2006/relationships/hyperlink" Target="https://twitter.com/Physiology436" TargetMode="External"/><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hyperlink" Target="https://drive.google.com/open?id=0B-7mWPKMvk76Z2traHhac3F1dF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587117" y="5007490"/>
            <a:ext cx="2523968" cy="1015663"/>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chemeClr val="accent2">
                    <a:lumMod val="75000"/>
                  </a:schemeClr>
                </a:solidFill>
              </a:rPr>
              <a:t>T</a:t>
            </a:r>
            <a:r>
              <a:rPr lang="en-US" sz="1200" b="1" dirty="0" smtClean="0">
                <a:solidFill>
                  <a:schemeClr val="bg2">
                    <a:lumMod val="75000"/>
                  </a:schemeClr>
                </a:solidFill>
              </a:rPr>
              <a:t>e</a:t>
            </a:r>
            <a:r>
              <a:rPr lang="en-US" sz="1200" b="1" dirty="0" smtClean="0"/>
              <a:t>xt.</a:t>
            </a:r>
            <a:endParaRPr lang="en-US" sz="1200" b="1" dirty="0" smtClean="0">
              <a:solidFill>
                <a:schemeClr val="accent2">
                  <a:lumMod val="75000"/>
                </a:schemeClr>
              </a:solidFill>
            </a:endParaRPr>
          </a:p>
          <a:p>
            <a:pPr marL="171399" indent="-171399" defTabSz="914089">
              <a:buFont typeface="Wingdings" panose="05000000000000000000" pitchFamily="2" charset="2"/>
              <a:buChar char="§"/>
            </a:pPr>
            <a:r>
              <a:rPr lang="en-US" sz="1200" b="1" dirty="0" smtClean="0">
                <a:solidFill>
                  <a:srgbClr val="FF0000"/>
                </a:solidFill>
              </a:rPr>
              <a:t>Important</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Extra 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3029372" y="1028223"/>
            <a:ext cx="6358679" cy="4785775"/>
          </a:xfrm>
          <a:prstGeom prst="rect">
            <a:avLst/>
          </a:prstGeom>
          <a:ln>
            <a:noFill/>
          </a:ln>
        </p:spPr>
      </p:pic>
      <p:sp>
        <p:nvSpPr>
          <p:cNvPr id="14" name="Flowchart: Process 13"/>
          <p:cNvSpPr/>
          <p:nvPr/>
        </p:nvSpPr>
        <p:spPr>
          <a:xfrm>
            <a:off x="9275339" y="4987964"/>
            <a:ext cx="86369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Practical File</a:t>
            </a:r>
            <a:endParaRPr lang="en-US" sz="1200" b="1" dirty="0">
              <a:solidFill>
                <a:schemeClr val="bg1">
                  <a:lumMod val="50000"/>
                </a:schemeClr>
              </a:solidFill>
            </a:endParaRPr>
          </a:p>
        </p:txBody>
      </p:sp>
      <p:sp>
        <p:nvSpPr>
          <p:cNvPr id="19" name="مربع نص 1"/>
          <p:cNvSpPr txBox="1"/>
          <p:nvPr/>
        </p:nvSpPr>
        <p:spPr>
          <a:xfrm>
            <a:off x="9275339" y="5586925"/>
            <a:ext cx="2298307" cy="646331"/>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rtl="1"/>
            <a:r>
              <a:rPr lang="en-US" sz="1200" b="1" dirty="0">
                <a:solidFill>
                  <a:schemeClr val="bg2">
                    <a:lumMod val="75000"/>
                  </a:schemeClr>
                </a:solidFill>
                <a:latin typeface="Calibri" panose="020F0502020204030204" pitchFamily="34" charset="0"/>
                <a:cs typeface="Calibri" panose="020F0502020204030204" pitchFamily="34" charset="0"/>
              </a:rPr>
              <a:t> </a:t>
            </a:r>
            <a:r>
              <a:rPr lang="en-US" sz="1200" b="1" dirty="0" smtClean="0">
                <a:solidFill>
                  <a:schemeClr val="bg2">
                    <a:lumMod val="75000"/>
                  </a:schemeClr>
                </a:solidFill>
                <a:latin typeface="Calibri" panose="020F0502020204030204" pitchFamily="34" charset="0"/>
                <a:cs typeface="Calibri" panose="020F0502020204030204" pitchFamily="34" charset="0"/>
              </a:rPr>
              <a:t>“</a:t>
            </a:r>
            <a:r>
              <a:rPr lang="ar-SA" sz="1200" b="1" dirty="0" smtClean="0">
                <a:solidFill>
                  <a:schemeClr val="bg2">
                    <a:lumMod val="75000"/>
                  </a:schemeClr>
                </a:solidFill>
                <a:latin typeface="Calibri" panose="020F0502020204030204" pitchFamily="34" charset="0"/>
                <a:cs typeface="Calibri" panose="020F0502020204030204" pitchFamily="34" charset="0"/>
              </a:rPr>
              <a:t>والله </a:t>
            </a:r>
            <a:r>
              <a:rPr lang="ar-SA" sz="1200" b="1" dirty="0">
                <a:solidFill>
                  <a:schemeClr val="bg2">
                    <a:lumMod val="75000"/>
                  </a:schemeClr>
                </a:solidFill>
                <a:latin typeface="Calibri" panose="020F0502020204030204" pitchFamily="34" charset="0"/>
                <a:cs typeface="Calibri" panose="020F0502020204030204" pitchFamily="34" charset="0"/>
              </a:rPr>
              <a:t>إن </a:t>
            </a:r>
            <a:r>
              <a:rPr lang="ar-SA" sz="1200" b="1" dirty="0" smtClean="0">
                <a:solidFill>
                  <a:schemeClr val="bg2">
                    <a:lumMod val="75000"/>
                  </a:schemeClr>
                </a:solidFill>
                <a:latin typeface="Calibri" panose="020F0502020204030204" pitchFamily="34" charset="0"/>
                <a:cs typeface="Calibri" panose="020F0502020204030204" pitchFamily="34" charset="0"/>
              </a:rPr>
              <a:t>المسألة </a:t>
            </a:r>
            <a:r>
              <a:rPr lang="ar-SA" sz="1200" b="1" dirty="0">
                <a:solidFill>
                  <a:schemeClr val="bg2">
                    <a:lumMod val="75000"/>
                  </a:schemeClr>
                </a:solidFill>
                <a:latin typeface="Calibri" panose="020F0502020204030204" pitchFamily="34" charset="0"/>
                <a:cs typeface="Calibri" panose="020F0502020204030204" pitchFamily="34" charset="0"/>
              </a:rPr>
              <a:t>تُغلق في </a:t>
            </a:r>
            <a:r>
              <a:rPr lang="ar-SA" sz="1200" b="1" dirty="0" smtClean="0">
                <a:solidFill>
                  <a:schemeClr val="bg2">
                    <a:lumMod val="75000"/>
                  </a:schemeClr>
                </a:solidFill>
                <a:latin typeface="Calibri" panose="020F0502020204030204" pitchFamily="34" charset="0"/>
                <a:cs typeface="Calibri" panose="020F0502020204030204" pitchFamily="34" charset="0"/>
              </a:rPr>
              <a:t>وجهي، </a:t>
            </a:r>
            <a:r>
              <a:rPr lang="ar-SA" sz="1200" b="1" dirty="0">
                <a:solidFill>
                  <a:schemeClr val="bg2">
                    <a:lumMod val="75000"/>
                  </a:schemeClr>
                </a:solidFill>
                <a:latin typeface="Calibri" panose="020F0502020204030204" pitchFamily="34" charset="0"/>
                <a:cs typeface="Calibri" panose="020F0502020204030204" pitchFamily="34" charset="0"/>
              </a:rPr>
              <a:t>فأستغفر الله ألف مرة فتُفتح لي </a:t>
            </a:r>
            <a:r>
              <a:rPr lang="en-US" sz="1200" b="1" dirty="0" smtClean="0">
                <a:solidFill>
                  <a:schemeClr val="bg2">
                    <a:lumMod val="75000"/>
                  </a:schemeClr>
                </a:solidFill>
                <a:latin typeface="Calibri" panose="020F0502020204030204" pitchFamily="34" charset="0"/>
                <a:cs typeface="Calibri" panose="020F0502020204030204" pitchFamily="34" charset="0"/>
              </a:rPr>
              <a:t>“</a:t>
            </a:r>
            <a:endParaRPr lang="ar-SA" sz="1200" b="1" dirty="0" smtClean="0">
              <a:solidFill>
                <a:schemeClr val="bg2">
                  <a:lumMod val="75000"/>
                </a:schemeClr>
              </a:solidFill>
              <a:latin typeface="Calibri" panose="020F0502020204030204" pitchFamily="34" charset="0"/>
              <a:cs typeface="Calibri" panose="020F0502020204030204" pitchFamily="34" charset="0"/>
            </a:endParaRPr>
          </a:p>
          <a:p>
            <a:pPr algn="ctr" rtl="1"/>
            <a:r>
              <a:rPr lang="ar-SA" sz="1200" b="1" dirty="0">
                <a:solidFill>
                  <a:schemeClr val="tx2"/>
                </a:solidFill>
                <a:latin typeface="Calibri" panose="020F0502020204030204" pitchFamily="34" charset="0"/>
                <a:cs typeface="Calibri" panose="020F0502020204030204" pitchFamily="34" charset="0"/>
              </a:rPr>
              <a:t> ابن تيمية</a:t>
            </a:r>
            <a:endParaRPr lang="en-US" sz="12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68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Analysis of Motor Unit Potential (MUP)</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222046794"/>
              </p:ext>
            </p:extLst>
          </p:nvPr>
        </p:nvGraphicFramePr>
        <p:xfrm>
          <a:off x="609458" y="1702719"/>
          <a:ext cx="11245594" cy="4606601"/>
        </p:xfrm>
        <a:graphic>
          <a:graphicData uri="http://schemas.openxmlformats.org/drawingml/2006/table">
            <a:tbl>
              <a:tblPr firstRow="1" bandRow="1">
                <a:tableStyleId>{5DA37D80-6434-44D0-A028-1B22A696006F}</a:tableStyleId>
              </a:tblPr>
              <a:tblGrid>
                <a:gridCol w="900734">
                  <a:extLst>
                    <a:ext uri="{9D8B030D-6E8A-4147-A177-3AD203B41FA5}">
                      <a16:colId xmlns:a16="http://schemas.microsoft.com/office/drawing/2014/main" xmlns="" val="20000"/>
                    </a:ext>
                  </a:extLst>
                </a:gridCol>
                <a:gridCol w="1621715">
                  <a:extLst>
                    <a:ext uri="{9D8B030D-6E8A-4147-A177-3AD203B41FA5}">
                      <a16:colId xmlns:a16="http://schemas.microsoft.com/office/drawing/2014/main" xmlns="" val="20001"/>
                    </a:ext>
                  </a:extLst>
                </a:gridCol>
                <a:gridCol w="1483130">
                  <a:extLst>
                    <a:ext uri="{9D8B030D-6E8A-4147-A177-3AD203B41FA5}">
                      <a16:colId xmlns:a16="http://schemas.microsoft.com/office/drawing/2014/main" xmlns="" val="20002"/>
                    </a:ext>
                  </a:extLst>
                </a:gridCol>
                <a:gridCol w="952844">
                  <a:extLst>
                    <a:ext uri="{9D8B030D-6E8A-4147-A177-3AD203B41FA5}">
                      <a16:colId xmlns:a16="http://schemas.microsoft.com/office/drawing/2014/main" xmlns="" val="20003"/>
                    </a:ext>
                  </a:extLst>
                </a:gridCol>
                <a:gridCol w="1623983">
                  <a:extLst>
                    <a:ext uri="{9D8B030D-6E8A-4147-A177-3AD203B41FA5}">
                      <a16:colId xmlns:a16="http://schemas.microsoft.com/office/drawing/2014/main" xmlns="" val="20004"/>
                    </a:ext>
                  </a:extLst>
                </a:gridCol>
                <a:gridCol w="1033443">
                  <a:extLst>
                    <a:ext uri="{9D8B030D-6E8A-4147-A177-3AD203B41FA5}">
                      <a16:colId xmlns:a16="http://schemas.microsoft.com/office/drawing/2014/main" xmlns="" val="20005"/>
                    </a:ext>
                  </a:extLst>
                </a:gridCol>
                <a:gridCol w="2224046">
                  <a:extLst>
                    <a:ext uri="{9D8B030D-6E8A-4147-A177-3AD203B41FA5}">
                      <a16:colId xmlns:a16="http://schemas.microsoft.com/office/drawing/2014/main" xmlns="" val="20006"/>
                    </a:ext>
                  </a:extLst>
                </a:gridCol>
                <a:gridCol w="1405699">
                  <a:extLst>
                    <a:ext uri="{9D8B030D-6E8A-4147-A177-3AD203B41FA5}">
                      <a16:colId xmlns:a16="http://schemas.microsoft.com/office/drawing/2014/main" xmlns="" val="20007"/>
                    </a:ext>
                  </a:extLst>
                </a:gridCol>
              </a:tblGrid>
              <a:tr h="659231">
                <a:tc>
                  <a:txBody>
                    <a:bodyPr/>
                    <a:lstStyle/>
                    <a:p>
                      <a:pPr algn="ctr"/>
                      <a:r>
                        <a:rPr kumimoji="0" lang="en-US" sz="1400" b="0" kern="1200" dirty="0" smtClean="0">
                          <a:solidFill>
                            <a:schemeClr val="accent2">
                              <a:lumMod val="75000"/>
                            </a:schemeClr>
                          </a:solidFill>
                          <a:latin typeface="+mn-lt"/>
                          <a:ea typeface="+mn-ea"/>
                          <a:cs typeface="+mn-cs"/>
                        </a:rPr>
                        <a:t>MUP</a:t>
                      </a:r>
                      <a:endParaRPr kumimoji="0" lang="en-US" sz="1400" b="0" kern="1200" dirty="0">
                        <a:solidFill>
                          <a:schemeClr val="accent2">
                            <a:lumMod val="75000"/>
                          </a:schemeClr>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accent2">
                              <a:lumMod val="75000"/>
                            </a:schemeClr>
                          </a:solidFill>
                          <a:latin typeface="+mn-lt"/>
                          <a:ea typeface="+mn-ea"/>
                          <a:cs typeface="+mn-cs"/>
                        </a:rPr>
                        <a:t>Duration (msec)</a:t>
                      </a:r>
                      <a:endParaRPr kumimoji="0" lang="en-US" sz="1400" b="0" kern="1200" dirty="0">
                        <a:solidFill>
                          <a:schemeClr val="accent2">
                            <a:lumMod val="75000"/>
                          </a:schemeClr>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accent2">
                              <a:lumMod val="75000"/>
                            </a:schemeClr>
                          </a:solidFill>
                          <a:latin typeface="+mn-lt"/>
                          <a:ea typeface="+mn-ea"/>
                          <a:cs typeface="+mn-cs"/>
                        </a:rPr>
                        <a:t>Amplitude</a:t>
                      </a:r>
                      <a:endParaRPr kumimoji="0" lang="en-US" sz="1400" b="0" kern="1200" dirty="0">
                        <a:solidFill>
                          <a:schemeClr val="accent2">
                            <a:lumMod val="75000"/>
                          </a:schemeClr>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accent2">
                              <a:lumMod val="75000"/>
                            </a:schemeClr>
                          </a:solidFill>
                          <a:latin typeface="+mn-lt"/>
                          <a:ea typeface="+mn-ea"/>
                          <a:cs typeface="+mn-cs"/>
                        </a:rPr>
                        <a:t>Phases</a:t>
                      </a:r>
                      <a:endParaRPr kumimoji="0" lang="en-US" sz="1400" b="0" kern="1200" dirty="0">
                        <a:solidFill>
                          <a:schemeClr val="accent2">
                            <a:lumMod val="75000"/>
                          </a:schemeClr>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accent2">
                              <a:lumMod val="75000"/>
                            </a:schemeClr>
                          </a:solidFill>
                          <a:latin typeface="+mn-lt"/>
                          <a:ea typeface="+mn-ea"/>
                          <a:cs typeface="+mn-cs"/>
                        </a:rPr>
                        <a:t>Insertional activity</a:t>
                      </a:r>
                      <a:endParaRPr kumimoji="0" lang="en-US" sz="1400" b="0" kern="1200" dirty="0">
                        <a:solidFill>
                          <a:schemeClr val="accent2">
                            <a:lumMod val="75000"/>
                          </a:schemeClr>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accent2">
                              <a:lumMod val="75000"/>
                            </a:schemeClr>
                          </a:solidFill>
                          <a:latin typeface="+mn-lt"/>
                          <a:ea typeface="+mn-ea"/>
                          <a:cs typeface="+mn-cs"/>
                        </a:rPr>
                        <a:t>Resting activity</a:t>
                      </a:r>
                      <a:endParaRPr kumimoji="0" lang="en-US" sz="1400" b="0" kern="1200" dirty="0">
                        <a:solidFill>
                          <a:schemeClr val="accent2">
                            <a:lumMod val="75000"/>
                          </a:schemeClr>
                        </a:solidFill>
                        <a:latin typeface="+mn-lt"/>
                        <a:ea typeface="+mn-ea"/>
                        <a:cs typeface="+mn-cs"/>
                      </a:endParaRPr>
                    </a:p>
                  </a:txBody>
                  <a:tcPr anchor="ctr">
                    <a:solidFill>
                      <a:schemeClr val="bg1"/>
                    </a:solidFill>
                  </a:tcPr>
                </a:tc>
                <a:tc>
                  <a:txBody>
                    <a:bodyPr/>
                    <a:lstStyle/>
                    <a:p>
                      <a:pPr algn="ctr"/>
                      <a:r>
                        <a:rPr kumimoji="0" lang="en-US" sz="1400" b="0" kern="1200" dirty="0" err="1" smtClean="0">
                          <a:solidFill>
                            <a:schemeClr val="accent2">
                              <a:lumMod val="75000"/>
                            </a:schemeClr>
                          </a:solidFill>
                          <a:latin typeface="+mn-lt"/>
                          <a:ea typeface="+mn-ea"/>
                          <a:cs typeface="+mn-cs"/>
                        </a:rPr>
                        <a:t>Recrutiment</a:t>
                      </a:r>
                      <a:r>
                        <a:rPr kumimoji="0" lang="en-US" sz="1400" b="0" kern="1200" dirty="0" smtClean="0">
                          <a:solidFill>
                            <a:schemeClr val="accent2">
                              <a:lumMod val="75000"/>
                            </a:schemeClr>
                          </a:solidFill>
                          <a:latin typeface="+mn-lt"/>
                          <a:ea typeface="+mn-ea"/>
                          <a:cs typeface="+mn-cs"/>
                        </a:rPr>
                        <a:t> Interference pattern</a:t>
                      </a:r>
                      <a:endParaRPr kumimoji="0" lang="en-US" sz="1400" b="0" kern="1200" dirty="0">
                        <a:solidFill>
                          <a:schemeClr val="accent2">
                            <a:lumMod val="75000"/>
                          </a:schemeClr>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accent2">
                              <a:lumMod val="75000"/>
                            </a:schemeClr>
                          </a:solidFill>
                          <a:latin typeface="+mn-lt"/>
                          <a:ea typeface="+mn-ea"/>
                          <a:cs typeface="+mn-cs"/>
                        </a:rPr>
                        <a:t>picture</a:t>
                      </a:r>
                      <a:endParaRPr kumimoji="0" lang="en-US" sz="1400" b="0" kern="1200" dirty="0">
                        <a:solidFill>
                          <a:schemeClr val="accent2">
                            <a:lumMod val="75000"/>
                          </a:schemeClr>
                        </a:solidFill>
                        <a:latin typeface="+mn-lt"/>
                        <a:ea typeface="+mn-ea"/>
                        <a:cs typeface="+mn-cs"/>
                      </a:endParaRPr>
                    </a:p>
                  </a:txBody>
                  <a:tcPr anchor="ctr">
                    <a:solidFill>
                      <a:schemeClr val="bg1"/>
                    </a:solidFill>
                  </a:tcPr>
                </a:tc>
                <a:extLst>
                  <a:ext uri="{0D108BD9-81ED-4DB2-BD59-A6C34878D82A}">
                    <a16:rowId xmlns:a16="http://schemas.microsoft.com/office/drawing/2014/main" xmlns="" val="10000"/>
                  </a:ext>
                </a:extLst>
              </a:tr>
              <a:tr h="1617017">
                <a:tc>
                  <a:txBody>
                    <a:bodyPr/>
                    <a:lstStyle/>
                    <a:p>
                      <a:pPr algn="ctr"/>
                      <a:r>
                        <a:rPr kumimoji="0" lang="en-US" sz="1600" b="0" kern="1200" dirty="0" smtClean="0">
                          <a:solidFill>
                            <a:schemeClr val="accent6">
                              <a:lumMod val="75000"/>
                            </a:schemeClr>
                          </a:solidFill>
                          <a:latin typeface="+mn-lt"/>
                          <a:ea typeface="+mn-ea"/>
                          <a:cs typeface="+mn-cs"/>
                        </a:rPr>
                        <a:t>Normal </a:t>
                      </a:r>
                      <a:endParaRPr kumimoji="0" lang="en-US" sz="1600" b="0" kern="1200" dirty="0">
                        <a:solidFill>
                          <a:schemeClr val="accent6">
                            <a:lumMod val="75000"/>
                          </a:schemeClr>
                        </a:solidFill>
                        <a:latin typeface="+mn-lt"/>
                        <a:ea typeface="+mn-ea"/>
                        <a:cs typeface="+mn-cs"/>
                      </a:endParaRPr>
                    </a:p>
                  </a:txBody>
                  <a:tcPr vert="vert270" anchor="ctr">
                    <a:solidFill>
                      <a:schemeClr val="accent2">
                        <a:lumMod val="40000"/>
                        <a:lumOff val="60000"/>
                      </a:schemeClr>
                    </a:solidFill>
                  </a:tcPr>
                </a:tc>
                <a:tc>
                  <a:txBody>
                    <a:bodyPr/>
                    <a:lstStyle/>
                    <a:p>
                      <a:pPr marL="188595" algn="l">
                        <a:lnSpc>
                          <a:spcPct val="100000"/>
                        </a:lnSpc>
                        <a:spcBef>
                          <a:spcPts val="275"/>
                        </a:spcBef>
                      </a:pPr>
                      <a:r>
                        <a:rPr kumimoji="0" lang="sk-SK" sz="1400" b="0" kern="1200" dirty="0" smtClean="0">
                          <a:solidFill>
                            <a:schemeClr val="accent4">
                              <a:lumMod val="75000"/>
                            </a:schemeClr>
                          </a:solidFill>
                          <a:latin typeface="+mn-lt"/>
                          <a:ea typeface="+mn-ea"/>
                          <a:cs typeface="+mn-cs"/>
                        </a:rPr>
                        <a:t>3 – 16 </a:t>
                      </a:r>
                      <a:r>
                        <a:rPr kumimoji="0" lang="sk-SK" sz="1400" b="0" kern="1200" dirty="0" err="1" smtClean="0">
                          <a:solidFill>
                            <a:schemeClr val="tx1"/>
                          </a:solidFill>
                          <a:latin typeface="+mn-lt"/>
                          <a:ea typeface="+mn-ea"/>
                          <a:cs typeface="+mn-cs"/>
                        </a:rPr>
                        <a:t>msec</a:t>
                      </a:r>
                      <a:endParaRPr kumimoji="0" lang="sk-SK" sz="1400" b="0" kern="1200" dirty="0" smtClean="0">
                        <a:solidFill>
                          <a:schemeClr val="tx1"/>
                        </a:solidFill>
                        <a:latin typeface="+mn-lt"/>
                        <a:ea typeface="+mn-ea"/>
                        <a:cs typeface="+mn-cs"/>
                      </a:endParaRPr>
                    </a:p>
                    <a:p>
                      <a:pPr marL="0" marR="0" lvl="0" indent="-319354" algn="l" defTabSz="914400" rtl="0" eaLnBrk="1" fontAlgn="auto" latinLnBrk="0" hangingPunct="1">
                        <a:lnSpc>
                          <a:spcPct val="100000"/>
                        </a:lnSpc>
                        <a:spcBef>
                          <a:spcPts val="275"/>
                        </a:spcBef>
                        <a:spcAft>
                          <a:spcPts val="0"/>
                        </a:spcAft>
                        <a:buClrTx/>
                        <a:buSzTx/>
                        <a:buFontTx/>
                        <a:buNone/>
                        <a:tabLst/>
                        <a:defRPr/>
                      </a:pPr>
                      <a:r>
                        <a:rPr kumimoji="0" lang="en-US" altLang="en-US" sz="1400" b="0" kern="1200" dirty="0" smtClean="0">
                          <a:solidFill>
                            <a:schemeClr val="tx1"/>
                          </a:solidFill>
                          <a:latin typeface="+mn-lt"/>
                          <a:ea typeface="+mn-ea"/>
                          <a:cs typeface="+mn-cs"/>
                        </a:rPr>
                        <a:t>Reflects the degree of synchrony of firing of the muscle fibers within the motor unit</a:t>
                      </a:r>
                    </a:p>
                  </a:txBody>
                  <a:tcPr anchor="ctr">
                    <a:solidFill>
                      <a:schemeClr val="bg1"/>
                    </a:solidFill>
                  </a:tcPr>
                </a:tc>
                <a:tc>
                  <a:txBody>
                    <a:bodyPr/>
                    <a:lstStyle/>
                    <a:p>
                      <a:pPr marL="234315" algn="l">
                        <a:lnSpc>
                          <a:spcPct val="100000"/>
                        </a:lnSpc>
                        <a:spcBef>
                          <a:spcPts val="280"/>
                        </a:spcBef>
                      </a:pPr>
                      <a:r>
                        <a:rPr kumimoji="0" lang="is-IS" sz="1400" b="0" kern="1200" dirty="0" smtClean="0">
                          <a:solidFill>
                            <a:schemeClr val="accent4">
                              <a:lumMod val="75000"/>
                            </a:schemeClr>
                          </a:solidFill>
                          <a:latin typeface="+mn-lt"/>
                          <a:ea typeface="+mn-ea"/>
                          <a:cs typeface="+mn-cs"/>
                        </a:rPr>
                        <a:t>300 – 5000</a:t>
                      </a:r>
                      <a:r>
                        <a:rPr kumimoji="0" lang="is-IS" sz="1400" b="0" kern="1200" dirty="0" smtClean="0">
                          <a:solidFill>
                            <a:schemeClr val="tx1"/>
                          </a:solidFill>
                          <a:latin typeface="+mn-lt"/>
                          <a:ea typeface="+mn-ea"/>
                          <a:cs typeface="+mn-cs"/>
                        </a:rPr>
                        <a:t>µV</a:t>
                      </a:r>
                    </a:p>
                    <a:p>
                      <a:pPr lvl="0" algn="l"/>
                      <a:r>
                        <a:rPr kumimoji="0" lang="en-US" altLang="en-US" sz="1400" b="0" kern="1200" dirty="0" smtClean="0">
                          <a:solidFill>
                            <a:schemeClr val="tx1"/>
                          </a:solidFill>
                          <a:latin typeface="+mn-lt"/>
                          <a:ea typeface="+mn-ea"/>
                          <a:cs typeface="+mn-cs"/>
                        </a:rPr>
                        <a:t>Reflection of the total number of activated muscle fibers near the needle</a:t>
                      </a:r>
                    </a:p>
                  </a:txBody>
                  <a:tcPr anchor="ctr">
                    <a:solidFill>
                      <a:schemeClr val="bg1"/>
                    </a:solidFill>
                  </a:tcPr>
                </a:tc>
                <a:tc>
                  <a:txBody>
                    <a:bodyPr/>
                    <a:lstStyle/>
                    <a:p>
                      <a:pPr algn="ctr"/>
                      <a:r>
                        <a:rPr kumimoji="0" lang="en-US" sz="1400" b="0" kern="1200" dirty="0" smtClean="0">
                          <a:solidFill>
                            <a:schemeClr val="tx1"/>
                          </a:solidFill>
                          <a:latin typeface="+mn-lt"/>
                          <a:ea typeface="+mn-ea"/>
                          <a:cs typeface="+mn-cs"/>
                        </a:rPr>
                        <a:t>Biphasic/  </a:t>
                      </a:r>
                      <a:r>
                        <a:rPr kumimoji="0" lang="en-US" sz="1400" b="0" kern="1200" dirty="0" err="1" smtClean="0">
                          <a:solidFill>
                            <a:schemeClr val="tx1"/>
                          </a:solidFill>
                          <a:latin typeface="+mn-lt"/>
                          <a:ea typeface="+mn-ea"/>
                          <a:cs typeface="+mn-cs"/>
                        </a:rPr>
                        <a:t>triphasic</a:t>
                      </a:r>
                      <a:endParaRPr kumimoji="0" lang="en-US" sz="1400" b="0" kern="1200" dirty="0">
                        <a:solidFill>
                          <a:schemeClr val="tx1"/>
                        </a:solidFill>
                        <a:latin typeface="+mn-lt"/>
                        <a:ea typeface="+mn-ea"/>
                        <a:cs typeface="+mn-cs"/>
                      </a:endParaRPr>
                    </a:p>
                  </a:txBody>
                  <a:tcPr anchor="ctr">
                    <a:solidFill>
                      <a:schemeClr val="bg1"/>
                    </a:solidFill>
                  </a:tcPr>
                </a:tc>
                <a:tc>
                  <a:txBody>
                    <a:bodyPr/>
                    <a:lstStyle/>
                    <a:p>
                      <a:pPr marL="0" indent="0" algn="l">
                        <a:buNone/>
                        <a:defRPr/>
                      </a:pPr>
                      <a:r>
                        <a:rPr kumimoji="0" lang="en-US" sz="1400" b="0" kern="1200" dirty="0" smtClean="0">
                          <a:solidFill>
                            <a:schemeClr val="tx1"/>
                          </a:solidFill>
                          <a:latin typeface="+mn-lt"/>
                          <a:ea typeface="+mn-ea"/>
                          <a:cs typeface="+mn-cs"/>
                        </a:rPr>
                        <a:t>These are discharge potentials provoked by the disruption of the cell membrane itself</a:t>
                      </a:r>
                      <a:endParaRPr kumimoji="0" lang="en-US" sz="1400" b="0" kern="1200" dirty="0">
                        <a:solidFill>
                          <a:schemeClr val="tx1"/>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tx1"/>
                          </a:solidFill>
                          <a:latin typeface="+mn-lt"/>
                          <a:ea typeface="+mn-ea"/>
                          <a:cs typeface="+mn-cs"/>
                        </a:rPr>
                        <a:t>Absent</a:t>
                      </a:r>
                      <a:endParaRPr kumimoji="0" lang="en-US" sz="1400" b="0" kern="1200" dirty="0">
                        <a:solidFill>
                          <a:schemeClr val="tx1"/>
                        </a:solidFill>
                        <a:latin typeface="+mn-lt"/>
                        <a:ea typeface="+mn-ea"/>
                        <a:cs typeface="+mn-cs"/>
                      </a:endParaRPr>
                    </a:p>
                  </a:txBody>
                  <a:tcPr anchor="ctr">
                    <a:solidFill>
                      <a:schemeClr val="bg1"/>
                    </a:solidFill>
                  </a:tcPr>
                </a:tc>
                <a:tc>
                  <a:txBody>
                    <a:bodyPr/>
                    <a:lstStyle/>
                    <a:p>
                      <a:pPr algn="ctr"/>
                      <a:r>
                        <a:rPr kumimoji="0" lang="en-US" sz="1400" b="0" kern="1200" dirty="0" smtClean="0">
                          <a:solidFill>
                            <a:srgbClr val="FF0000"/>
                          </a:solidFill>
                          <a:latin typeface="+mn-lt"/>
                          <a:ea typeface="+mn-ea"/>
                          <a:cs typeface="+mn-cs"/>
                        </a:rPr>
                        <a:t>Full</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1400" b="0" kern="1200" dirty="0" smtClean="0">
                          <a:solidFill>
                            <a:schemeClr val="tx1"/>
                          </a:solidFill>
                          <a:latin typeface="+mn-lt"/>
                          <a:ea typeface="+mn-ea"/>
                          <a:cs typeface="+mn-cs"/>
                        </a:rPr>
                        <a:t>Normally number of MUAPs activated and their frequency rises with increased exertion until it become full with maximal voluntary contractions.</a:t>
                      </a:r>
                    </a:p>
                  </a:txBody>
                  <a:tcPr anchor="ctr">
                    <a:solidFill>
                      <a:schemeClr val="bg1"/>
                    </a:solidFill>
                  </a:tcPr>
                </a:tc>
                <a:tc>
                  <a:txBody>
                    <a:bodyPr/>
                    <a:lstStyle/>
                    <a:p>
                      <a:endParaRPr kumimoji="0" lang="en-US" sz="14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10001"/>
                  </a:ext>
                </a:extLst>
              </a:tr>
              <a:tr h="1154922">
                <a:tc>
                  <a:txBody>
                    <a:bodyPr/>
                    <a:lstStyle/>
                    <a:p>
                      <a:pPr algn="ctr"/>
                      <a:r>
                        <a:rPr kumimoji="0" lang="en-US" sz="1600" b="0" kern="1200" dirty="0" smtClean="0">
                          <a:solidFill>
                            <a:schemeClr val="accent6">
                              <a:lumMod val="75000"/>
                            </a:schemeClr>
                          </a:solidFill>
                          <a:latin typeface="+mn-lt"/>
                          <a:ea typeface="+mn-ea"/>
                          <a:cs typeface="+mn-cs"/>
                        </a:rPr>
                        <a:t>Neurogenic</a:t>
                      </a:r>
                      <a:endParaRPr kumimoji="0" lang="en-US" sz="1600" b="0" kern="1200" dirty="0">
                        <a:solidFill>
                          <a:schemeClr val="accent6">
                            <a:lumMod val="75000"/>
                          </a:schemeClr>
                        </a:solidFill>
                        <a:latin typeface="+mn-lt"/>
                        <a:ea typeface="+mn-ea"/>
                        <a:cs typeface="+mn-cs"/>
                      </a:endParaRPr>
                    </a:p>
                  </a:txBody>
                  <a:tcPr vert="vert270"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k-SK" sz="1400" b="0" kern="1200" dirty="0" err="1" smtClean="0">
                          <a:solidFill>
                            <a:srgbClr val="FF0000"/>
                          </a:solidFill>
                          <a:latin typeface="+mn-lt"/>
                          <a:ea typeface="+mn-ea"/>
                          <a:cs typeface="+mn-cs"/>
                        </a:rPr>
                        <a:t>Long</a:t>
                      </a:r>
                      <a:r>
                        <a:rPr kumimoji="0" lang="sk-SK" sz="1400" b="0" kern="1200" dirty="0" smtClean="0">
                          <a:solidFill>
                            <a:srgbClr val="FF0000"/>
                          </a:solidFill>
                          <a:latin typeface="+mn-lt"/>
                          <a:ea typeface="+mn-ea"/>
                          <a:cs typeface="+mn-cs"/>
                        </a:rPr>
                        <a:t> </a:t>
                      </a:r>
                      <a:r>
                        <a:rPr kumimoji="0" lang="sk-SK" sz="1400" b="0" kern="1200" dirty="0" err="1" smtClean="0">
                          <a:solidFill>
                            <a:srgbClr val="FF0000"/>
                          </a:solidFill>
                          <a:latin typeface="+mn-lt"/>
                          <a:ea typeface="+mn-ea"/>
                          <a:cs typeface="+mn-cs"/>
                        </a:rPr>
                        <a:t>duration</a:t>
                      </a:r>
                      <a:endParaRPr kumimoji="0" lang="sk-SK" sz="1400" b="0" kern="1200" dirty="0" smtClean="0">
                        <a:solidFill>
                          <a:srgbClr val="FF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k-SK" sz="1400" b="0" kern="1200" dirty="0" smtClean="0">
                          <a:solidFill>
                            <a:schemeClr val="accent4">
                              <a:lumMod val="75000"/>
                            </a:schemeClr>
                          </a:solidFill>
                          <a:latin typeface="+mn-lt"/>
                          <a:ea typeface="+mn-ea"/>
                          <a:cs typeface="+mn-cs"/>
                        </a:rPr>
                        <a:t>&gt;16 </a:t>
                      </a:r>
                      <a:r>
                        <a:rPr kumimoji="0" lang="sk-SK" sz="1400" b="0" kern="1200" dirty="0" err="1" smtClean="0">
                          <a:solidFill>
                            <a:schemeClr val="tx1"/>
                          </a:solidFill>
                          <a:latin typeface="+mn-lt"/>
                          <a:ea typeface="+mn-ea"/>
                          <a:cs typeface="+mn-cs"/>
                        </a:rPr>
                        <a:t>msec</a:t>
                      </a:r>
                      <a:r>
                        <a:rPr kumimoji="0" lang="sk-SK" sz="1400" b="0" kern="1200" dirty="0" smtClean="0">
                          <a:solidFill>
                            <a:schemeClr val="tx1"/>
                          </a:solidFill>
                          <a:latin typeface="+mn-lt"/>
                          <a:ea typeface="+mn-ea"/>
                          <a:cs typeface="+mn-cs"/>
                        </a:rPr>
                        <a:t> </a:t>
                      </a:r>
                      <a:endParaRPr kumimoji="0" lang="en-US" sz="1400" b="0" kern="1200" dirty="0" smtClean="0">
                        <a:solidFill>
                          <a:schemeClr val="tx1"/>
                        </a:solidFill>
                        <a:latin typeface="+mn-lt"/>
                        <a:ea typeface="+mn-ea"/>
                        <a:cs typeface="+mn-cs"/>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kern="1200" dirty="0" smtClean="0">
                          <a:solidFill>
                            <a:srgbClr val="FF0000"/>
                          </a:solidFill>
                          <a:latin typeface="+mn-lt"/>
                          <a:ea typeface="+mn-ea"/>
                          <a:cs typeface="+mn-cs"/>
                        </a:rPr>
                        <a:t>High voltage</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kern="1200" dirty="0" smtClean="0">
                          <a:solidFill>
                            <a:schemeClr val="accent4">
                              <a:lumMod val="75000"/>
                            </a:schemeClr>
                          </a:solidFill>
                          <a:latin typeface="+mn-lt"/>
                          <a:ea typeface="+mn-ea"/>
                          <a:cs typeface="+mn-cs"/>
                        </a:rPr>
                        <a:t>&gt;5 </a:t>
                      </a:r>
                      <a:r>
                        <a:rPr kumimoji="0" lang="en-US" sz="1400" b="0" kern="1200" dirty="0" smtClean="0">
                          <a:solidFill>
                            <a:schemeClr val="tx1"/>
                          </a:solidFill>
                          <a:latin typeface="+mn-lt"/>
                          <a:ea typeface="+mn-ea"/>
                          <a:cs typeface="+mn-cs"/>
                        </a:rPr>
                        <a:t>mV </a:t>
                      </a:r>
                    </a:p>
                  </a:txBody>
                  <a:tcPr anchor="ctr">
                    <a:solidFill>
                      <a:schemeClr val="bg1"/>
                    </a:solidFill>
                  </a:tcPr>
                </a:tc>
                <a:tc>
                  <a:txBody>
                    <a:bodyPr/>
                    <a:lstStyle/>
                    <a:p>
                      <a:pPr algn="ctr"/>
                      <a:r>
                        <a:rPr kumimoji="0" lang="en-US" sz="1400" b="0" kern="1200" dirty="0" err="1" smtClean="0">
                          <a:solidFill>
                            <a:schemeClr val="tx1"/>
                          </a:solidFill>
                          <a:latin typeface="+mn-lt"/>
                          <a:ea typeface="+mn-ea"/>
                          <a:cs typeface="+mn-cs"/>
                        </a:rPr>
                        <a:t>Polyphasic</a:t>
                      </a:r>
                      <a:endParaRPr kumimoji="0" lang="en-US" sz="1400" b="0" kern="1200" dirty="0" smtClean="0">
                        <a:solidFill>
                          <a:schemeClr val="tx1"/>
                        </a:solidFill>
                        <a:latin typeface="+mn-lt"/>
                        <a:ea typeface="+mn-ea"/>
                        <a:cs typeface="+mn-cs"/>
                      </a:endParaRPr>
                    </a:p>
                    <a:p>
                      <a:pPr algn="ctr"/>
                      <a:r>
                        <a:rPr kumimoji="0" lang="en-US" sz="1200" b="0" kern="1200" dirty="0" smtClean="0">
                          <a:solidFill>
                            <a:srgbClr val="00B050"/>
                          </a:solidFill>
                          <a:latin typeface="+mn-lt"/>
                          <a:ea typeface="+mn-ea"/>
                          <a:cs typeface="+mn-cs"/>
                        </a:rPr>
                        <a:t>(+3 phases)</a:t>
                      </a:r>
                      <a:endParaRPr kumimoji="0" lang="en-US" sz="1200" b="0" kern="1200" dirty="0">
                        <a:solidFill>
                          <a:srgbClr val="00B050"/>
                        </a:solidFill>
                        <a:latin typeface="+mn-lt"/>
                        <a:ea typeface="+mn-ea"/>
                        <a:cs typeface="+mn-cs"/>
                      </a:endParaRPr>
                    </a:p>
                  </a:txBody>
                  <a:tcPr anchor="ctr">
                    <a:solidFill>
                      <a:schemeClr val="bg1"/>
                    </a:solidFill>
                  </a:tcPr>
                </a:tc>
                <a:tc>
                  <a:txBody>
                    <a:bodyPr/>
                    <a:lstStyle/>
                    <a:p>
                      <a:pPr algn="ctr"/>
                      <a:r>
                        <a:rPr kumimoji="0" lang="en-US" sz="1400" b="0" kern="1200" dirty="0" smtClean="0">
                          <a:solidFill>
                            <a:srgbClr val="FF0000"/>
                          </a:solidFill>
                          <a:latin typeface="+mn-lt"/>
                          <a:ea typeface="+mn-ea"/>
                          <a:cs typeface="+mn-cs"/>
                        </a:rPr>
                        <a:t>increased</a:t>
                      </a:r>
                      <a:endParaRPr kumimoji="0" lang="en-US" sz="1400" b="0" kern="1200" dirty="0">
                        <a:solidFill>
                          <a:srgbClr val="FF0000"/>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tx1"/>
                          </a:solidFill>
                          <a:latin typeface="+mn-lt"/>
                          <a:ea typeface="+mn-ea"/>
                          <a:cs typeface="+mn-cs"/>
                        </a:rPr>
                        <a:t>Present</a:t>
                      </a:r>
                      <a:endParaRPr kumimoji="0" lang="en-US" sz="1400" b="0" kern="1200" dirty="0">
                        <a:solidFill>
                          <a:schemeClr val="tx1"/>
                        </a:solidFill>
                        <a:latin typeface="+mn-lt"/>
                        <a:ea typeface="+mn-ea"/>
                        <a:cs typeface="+mn-cs"/>
                      </a:endParaRPr>
                    </a:p>
                  </a:txBody>
                  <a:tcPr anchor="ctr">
                    <a:solidFill>
                      <a:schemeClr val="bg1"/>
                    </a:solidFill>
                  </a:tcPr>
                </a:tc>
                <a:tc>
                  <a:txBody>
                    <a:bodyPr/>
                    <a:lstStyle/>
                    <a:p>
                      <a:pPr algn="ctr"/>
                      <a:r>
                        <a:rPr kumimoji="0" lang="en-US" sz="1400" b="0" kern="1200" dirty="0" smtClean="0">
                          <a:solidFill>
                            <a:srgbClr val="FF0000"/>
                          </a:solidFill>
                          <a:latin typeface="+mn-lt"/>
                          <a:ea typeface="+mn-ea"/>
                          <a:cs typeface="+mn-cs"/>
                        </a:rPr>
                        <a:t>Partial</a:t>
                      </a:r>
                    </a:p>
                  </a:txBody>
                  <a:tcPr anchor="ctr">
                    <a:solidFill>
                      <a:schemeClr val="bg1"/>
                    </a:solidFill>
                  </a:tcPr>
                </a:tc>
                <a:tc>
                  <a:txBody>
                    <a:bodyPr/>
                    <a:lstStyle/>
                    <a:p>
                      <a:endParaRPr kumimoji="0" lang="en-US" sz="14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10002"/>
                  </a:ext>
                </a:extLst>
              </a:tr>
              <a:tr h="1175431">
                <a:tc>
                  <a:txBody>
                    <a:bodyPr/>
                    <a:lstStyle/>
                    <a:p>
                      <a:pPr algn="ctr"/>
                      <a:r>
                        <a:rPr kumimoji="0" lang="en-US" sz="1600" b="0" kern="1200" dirty="0" smtClean="0">
                          <a:solidFill>
                            <a:schemeClr val="accent6">
                              <a:lumMod val="75000"/>
                            </a:schemeClr>
                          </a:solidFill>
                          <a:latin typeface="+mn-lt"/>
                          <a:ea typeface="+mn-ea"/>
                          <a:cs typeface="+mn-cs"/>
                        </a:rPr>
                        <a:t>Myopathic</a:t>
                      </a:r>
                      <a:endParaRPr kumimoji="0" lang="en-US" sz="1600" b="0" kern="1200" dirty="0">
                        <a:solidFill>
                          <a:schemeClr val="accent6">
                            <a:lumMod val="75000"/>
                          </a:schemeClr>
                        </a:solidFill>
                        <a:latin typeface="+mn-lt"/>
                        <a:ea typeface="+mn-ea"/>
                        <a:cs typeface="+mn-cs"/>
                      </a:endParaRPr>
                    </a:p>
                  </a:txBody>
                  <a:tcPr vert="vert270"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k-SK" sz="1400" b="0" kern="1200" dirty="0" err="1" smtClean="0">
                          <a:solidFill>
                            <a:srgbClr val="FF0000"/>
                          </a:solidFill>
                          <a:latin typeface="+mn-lt"/>
                          <a:ea typeface="+mn-ea"/>
                          <a:cs typeface="+mn-cs"/>
                        </a:rPr>
                        <a:t>Short</a:t>
                      </a:r>
                      <a:r>
                        <a:rPr kumimoji="0" lang="sk-SK" sz="1400" b="0" kern="1200" dirty="0" smtClean="0">
                          <a:solidFill>
                            <a:srgbClr val="FF0000"/>
                          </a:solidFill>
                          <a:latin typeface="+mn-lt"/>
                          <a:ea typeface="+mn-ea"/>
                          <a:cs typeface="+mn-cs"/>
                        </a:rPr>
                        <a:t> </a:t>
                      </a:r>
                      <a:r>
                        <a:rPr kumimoji="0" lang="sk-SK" sz="1400" b="0" kern="1200" dirty="0" err="1" smtClean="0">
                          <a:solidFill>
                            <a:srgbClr val="FF0000"/>
                          </a:solidFill>
                          <a:latin typeface="+mn-lt"/>
                          <a:ea typeface="+mn-ea"/>
                          <a:cs typeface="+mn-cs"/>
                        </a:rPr>
                        <a:t>duration</a:t>
                      </a:r>
                      <a:endParaRPr kumimoji="0" lang="sk-SK" sz="1400" b="0" kern="1200" dirty="0" smtClean="0">
                        <a:solidFill>
                          <a:srgbClr val="FF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k-SK" sz="1400" b="0" kern="1200" dirty="0" smtClean="0">
                          <a:solidFill>
                            <a:schemeClr val="accent4">
                              <a:lumMod val="75000"/>
                            </a:schemeClr>
                          </a:solidFill>
                          <a:latin typeface="+mn-lt"/>
                          <a:ea typeface="+mn-ea"/>
                          <a:cs typeface="+mn-cs"/>
                        </a:rPr>
                        <a:t>&lt; 3 </a:t>
                      </a:r>
                      <a:r>
                        <a:rPr kumimoji="0" lang="sk-SK" sz="1400" b="0" kern="1200" dirty="0" err="1" smtClean="0">
                          <a:solidFill>
                            <a:schemeClr val="tx1"/>
                          </a:solidFill>
                          <a:latin typeface="+mn-lt"/>
                          <a:ea typeface="+mn-ea"/>
                          <a:cs typeface="+mn-cs"/>
                        </a:rPr>
                        <a:t>msec</a:t>
                      </a:r>
                      <a:r>
                        <a:rPr kumimoji="0" lang="sk-SK" sz="1400" b="0" kern="1200" dirty="0" smtClean="0">
                          <a:solidFill>
                            <a:schemeClr val="tx1"/>
                          </a:solidFill>
                          <a:latin typeface="+mn-lt"/>
                          <a:ea typeface="+mn-ea"/>
                          <a:cs typeface="+mn-cs"/>
                        </a:rPr>
                        <a:t> </a:t>
                      </a:r>
                      <a:endParaRPr kumimoji="0" lang="en-US" sz="1400" b="0" kern="1200" dirty="0" smtClean="0">
                        <a:solidFill>
                          <a:schemeClr val="tx1"/>
                        </a:solidFill>
                        <a:latin typeface="+mn-lt"/>
                        <a:ea typeface="+mn-ea"/>
                        <a:cs typeface="+mn-cs"/>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r-HR" sz="1400" b="0" kern="1200" dirty="0" err="1" smtClean="0">
                          <a:solidFill>
                            <a:srgbClr val="FF0000"/>
                          </a:solidFill>
                          <a:latin typeface="+mn-lt"/>
                          <a:ea typeface="+mn-ea"/>
                          <a:cs typeface="+mn-cs"/>
                        </a:rPr>
                        <a:t>Reduced</a:t>
                      </a:r>
                      <a:r>
                        <a:rPr kumimoji="0" lang="hr-HR" sz="1400" b="0" kern="1200" dirty="0" smtClean="0">
                          <a:solidFill>
                            <a:srgbClr val="FF0000"/>
                          </a:solidFill>
                          <a:latin typeface="+mn-lt"/>
                          <a:ea typeface="+mn-ea"/>
                          <a:cs typeface="+mn-cs"/>
                        </a:rPr>
                        <a:t> </a:t>
                      </a:r>
                      <a:r>
                        <a:rPr kumimoji="0" lang="hr-HR" sz="1400" b="0" kern="1200" dirty="0" err="1" smtClean="0">
                          <a:solidFill>
                            <a:srgbClr val="FF0000"/>
                          </a:solidFill>
                          <a:latin typeface="+mn-lt"/>
                          <a:ea typeface="+mn-ea"/>
                          <a:cs typeface="+mn-cs"/>
                        </a:rPr>
                        <a:t>voltage</a:t>
                      </a:r>
                      <a:endParaRPr kumimoji="0" lang="hr-HR" sz="1400" b="0" kern="1200" dirty="0" smtClean="0">
                        <a:solidFill>
                          <a:srgbClr val="FF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r-HR" sz="1400" b="0" kern="1200" dirty="0" smtClean="0">
                          <a:solidFill>
                            <a:schemeClr val="accent4">
                              <a:lumMod val="75000"/>
                            </a:schemeClr>
                          </a:solidFill>
                          <a:latin typeface="+mn-lt"/>
                          <a:ea typeface="+mn-ea"/>
                          <a:cs typeface="+mn-cs"/>
                        </a:rPr>
                        <a:t>&lt; 300 </a:t>
                      </a:r>
                      <a:r>
                        <a:rPr kumimoji="0" lang="hr-HR" sz="1400" b="0" kern="1200" dirty="0" smtClean="0">
                          <a:solidFill>
                            <a:schemeClr val="tx1"/>
                          </a:solidFill>
                          <a:latin typeface="+mn-lt"/>
                          <a:ea typeface="+mn-ea"/>
                          <a:cs typeface="+mn-cs"/>
                        </a:rPr>
                        <a:t>µV</a:t>
                      </a:r>
                    </a:p>
                  </a:txBody>
                  <a:tcPr anchor="ctr">
                    <a:solidFill>
                      <a:schemeClr val="bg1"/>
                    </a:solidFill>
                  </a:tcPr>
                </a:tc>
                <a:tc>
                  <a:txBody>
                    <a:bodyPr/>
                    <a:lstStyle/>
                    <a:p>
                      <a:pPr algn="ctr"/>
                      <a:r>
                        <a:rPr kumimoji="0" lang="en-US" sz="1400" b="0" kern="1200" dirty="0" smtClean="0">
                          <a:solidFill>
                            <a:schemeClr val="tx1"/>
                          </a:solidFill>
                          <a:latin typeface="+mn-lt"/>
                          <a:ea typeface="+mn-ea"/>
                          <a:cs typeface="+mn-cs"/>
                        </a:rPr>
                        <a:t>May be </a:t>
                      </a:r>
                      <a:r>
                        <a:rPr kumimoji="0" lang="en-US" sz="1400" b="0" kern="1200" dirty="0" err="1" smtClean="0">
                          <a:solidFill>
                            <a:schemeClr val="tx1"/>
                          </a:solidFill>
                          <a:latin typeface="+mn-lt"/>
                          <a:ea typeface="+mn-ea"/>
                          <a:cs typeface="+mn-cs"/>
                        </a:rPr>
                        <a:t>polyphasic</a:t>
                      </a:r>
                      <a:endParaRPr kumimoji="0" lang="en-US" sz="1400" b="0" kern="1200" dirty="0">
                        <a:solidFill>
                          <a:schemeClr val="tx1"/>
                        </a:solidFill>
                        <a:latin typeface="+mn-lt"/>
                        <a:ea typeface="+mn-ea"/>
                        <a:cs typeface="+mn-cs"/>
                      </a:endParaRPr>
                    </a:p>
                  </a:txBody>
                  <a:tcPr anchor="ctr">
                    <a:solidFill>
                      <a:schemeClr val="bg1"/>
                    </a:solidFill>
                  </a:tcPr>
                </a:tc>
                <a:tc>
                  <a:txBody>
                    <a:bodyPr/>
                    <a:lstStyle/>
                    <a:p>
                      <a:pPr algn="ctr"/>
                      <a:r>
                        <a:rPr kumimoji="0" lang="en-US" sz="1400" b="0" kern="1200" dirty="0" smtClean="0">
                          <a:solidFill>
                            <a:srgbClr val="FF0000"/>
                          </a:solidFill>
                          <a:latin typeface="+mn-lt"/>
                          <a:ea typeface="+mn-ea"/>
                          <a:cs typeface="+mn-cs"/>
                        </a:rPr>
                        <a:t>decreased</a:t>
                      </a:r>
                      <a:endParaRPr kumimoji="0" lang="en-US" sz="1400" b="0" kern="1200" dirty="0">
                        <a:solidFill>
                          <a:srgbClr val="FF0000"/>
                        </a:solidFill>
                        <a:latin typeface="+mn-lt"/>
                        <a:ea typeface="+mn-ea"/>
                        <a:cs typeface="+mn-cs"/>
                      </a:endParaRPr>
                    </a:p>
                  </a:txBody>
                  <a:tcPr anchor="ctr">
                    <a:solidFill>
                      <a:schemeClr val="bg1"/>
                    </a:solidFill>
                  </a:tcPr>
                </a:tc>
                <a:tc>
                  <a:txBody>
                    <a:bodyPr/>
                    <a:lstStyle/>
                    <a:p>
                      <a:pPr algn="ctr"/>
                      <a:r>
                        <a:rPr kumimoji="0" lang="en-US" sz="1400" b="0" kern="1200" dirty="0" smtClean="0">
                          <a:solidFill>
                            <a:schemeClr val="tx1"/>
                          </a:solidFill>
                          <a:latin typeface="+mn-lt"/>
                          <a:ea typeface="+mn-ea"/>
                          <a:cs typeface="+mn-cs"/>
                        </a:rPr>
                        <a:t>Present</a:t>
                      </a:r>
                      <a:endParaRPr kumimoji="0" lang="en-US" sz="1400" b="0" kern="1200" dirty="0">
                        <a:solidFill>
                          <a:schemeClr val="tx1"/>
                        </a:solidFill>
                        <a:latin typeface="+mn-lt"/>
                        <a:ea typeface="+mn-ea"/>
                        <a:cs typeface="+mn-cs"/>
                      </a:endParaRPr>
                    </a:p>
                  </a:txBody>
                  <a:tcPr anchor="ctr">
                    <a:solidFill>
                      <a:schemeClr val="bg1"/>
                    </a:solidFill>
                  </a:tcPr>
                </a:tc>
                <a:tc>
                  <a:txBody>
                    <a:bodyPr/>
                    <a:lstStyle/>
                    <a:p>
                      <a:pPr algn="ctr"/>
                      <a:r>
                        <a:rPr kumimoji="0" lang="en-US" sz="1400" b="0" kern="1200" dirty="0" smtClean="0">
                          <a:solidFill>
                            <a:srgbClr val="FF0000"/>
                          </a:solidFill>
                          <a:latin typeface="+mn-lt"/>
                          <a:ea typeface="+mn-ea"/>
                          <a:cs typeface="+mn-cs"/>
                        </a:rPr>
                        <a:t>Full</a:t>
                      </a:r>
                    </a:p>
                    <a:p>
                      <a:pPr algn="ctr"/>
                      <a:r>
                        <a:rPr kumimoji="0" lang="en-US" sz="1400" b="0" kern="1200" dirty="0" smtClean="0">
                          <a:solidFill>
                            <a:schemeClr val="tx1"/>
                          </a:solidFill>
                          <a:latin typeface="+mn-lt"/>
                          <a:ea typeface="+mn-ea"/>
                          <a:cs typeface="+mn-cs"/>
                        </a:rPr>
                        <a:t>(Rapid recruitment;</a:t>
                      </a:r>
                      <a:r>
                        <a:rPr kumimoji="0" lang="en-US" sz="1400" b="0" kern="1200" baseline="0" dirty="0" smtClean="0">
                          <a:solidFill>
                            <a:schemeClr val="tx1"/>
                          </a:solidFill>
                          <a:latin typeface="+mn-lt"/>
                          <a:ea typeface="+mn-ea"/>
                          <a:cs typeface="+mn-cs"/>
                        </a:rPr>
                        <a:t> low amplitude</a:t>
                      </a:r>
                      <a:r>
                        <a:rPr kumimoji="0" lang="en-US" sz="1400" b="0" kern="1200" dirty="0" smtClean="0">
                          <a:solidFill>
                            <a:schemeClr val="tx1"/>
                          </a:solidFill>
                          <a:latin typeface="+mn-lt"/>
                          <a:ea typeface="+mn-ea"/>
                          <a:cs typeface="+mn-cs"/>
                        </a:rPr>
                        <a:t>)</a:t>
                      </a:r>
                      <a:endParaRPr kumimoji="0" lang="en-US" sz="1400" b="0" kern="1200" dirty="0">
                        <a:solidFill>
                          <a:schemeClr val="tx1"/>
                        </a:solidFill>
                        <a:latin typeface="+mn-lt"/>
                        <a:ea typeface="+mn-ea"/>
                        <a:cs typeface="+mn-cs"/>
                      </a:endParaRPr>
                    </a:p>
                  </a:txBody>
                  <a:tcPr anchor="ctr">
                    <a:solidFill>
                      <a:schemeClr val="bg1"/>
                    </a:solidFill>
                  </a:tcPr>
                </a:tc>
                <a:tc>
                  <a:txBody>
                    <a:bodyPr/>
                    <a:lstStyle/>
                    <a:p>
                      <a:endParaRPr kumimoji="0" lang="en-US" sz="14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10003"/>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4270" y="5175601"/>
            <a:ext cx="1253411" cy="111043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633" y="4055114"/>
            <a:ext cx="1253411" cy="1017708"/>
          </a:xfrm>
          <a:prstGeom prst="rect">
            <a:avLst/>
          </a:prstGeom>
        </p:spPr>
      </p:pic>
      <p:sp>
        <p:nvSpPr>
          <p:cNvPr id="8" name="Rectangle 7"/>
          <p:cNvSpPr/>
          <p:nvPr/>
        </p:nvSpPr>
        <p:spPr>
          <a:xfrm>
            <a:off x="607454" y="1117944"/>
            <a:ext cx="10378181" cy="584775"/>
          </a:xfrm>
          <a:prstGeom prst="rect">
            <a:avLst/>
          </a:prstGeom>
        </p:spPr>
        <p:txBody>
          <a:bodyPr wrap="square">
            <a:spAutoFit/>
          </a:bodyPr>
          <a:lstStyle/>
          <a:p>
            <a:pPr marL="285750" indent="-285750">
              <a:buClr>
                <a:srgbClr val="528693"/>
              </a:buClr>
              <a:buFont typeface=".LucidaGrandeUI" charset="0"/>
              <a:buChar char="▸"/>
              <a:defRPr/>
            </a:pPr>
            <a:r>
              <a:rPr lang="en-US" sz="1600" dirty="0"/>
              <a:t>Patients often have difficulty completely relaxing a </a:t>
            </a:r>
            <a:r>
              <a:rPr lang="en-US" sz="1600" dirty="0" smtClean="0"/>
              <a:t>muscle </a:t>
            </a:r>
            <a:r>
              <a:rPr lang="en-US" sz="1600" dirty="0" smtClean="0">
                <a:solidFill>
                  <a:schemeClr val="bg1">
                    <a:lumMod val="65000"/>
                  </a:schemeClr>
                </a:solidFill>
              </a:rPr>
              <a:t>(during the test). </a:t>
            </a:r>
            <a:endParaRPr lang="en-US" sz="1600" dirty="0">
              <a:solidFill>
                <a:schemeClr val="bg1">
                  <a:lumMod val="65000"/>
                </a:schemeClr>
              </a:solidFill>
            </a:endParaRPr>
          </a:p>
          <a:p>
            <a:pPr marL="285750" indent="-285750">
              <a:buClr>
                <a:srgbClr val="528693"/>
              </a:buClr>
              <a:buFont typeface=".LucidaGrandeUI" charset="0"/>
              <a:buChar char="▸"/>
              <a:defRPr/>
            </a:pPr>
            <a:r>
              <a:rPr lang="en-US" sz="1600" dirty="0"/>
              <a:t>Motor units when first recruited or de-recruited fire regularly at </a:t>
            </a:r>
            <a:r>
              <a:rPr lang="en-US" sz="1600" dirty="0" smtClean="0">
                <a:solidFill>
                  <a:schemeClr val="accent4">
                    <a:lumMod val="75000"/>
                  </a:schemeClr>
                </a:solidFill>
              </a:rPr>
              <a:t>6 –</a:t>
            </a:r>
            <a:r>
              <a:rPr lang="en-US" sz="1600" dirty="0">
                <a:solidFill>
                  <a:schemeClr val="accent4">
                    <a:lumMod val="75000"/>
                  </a:schemeClr>
                </a:solidFill>
              </a:rPr>
              <a:t>10 </a:t>
            </a:r>
            <a:r>
              <a:rPr lang="en-US" sz="1600" dirty="0"/>
              <a:t>spikes per </a:t>
            </a:r>
            <a:r>
              <a:rPr lang="en-US" sz="1600" dirty="0" smtClean="0"/>
              <a:t>second (Hz) .</a:t>
            </a:r>
            <a:endParaRPr lang="en-US" sz="1600" dirty="0"/>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20973"/>
          <a:stretch/>
        </p:blipFill>
        <p:spPr>
          <a:xfrm>
            <a:off x="10486900" y="2420888"/>
            <a:ext cx="1310781" cy="1531447"/>
          </a:xfrm>
          <a:prstGeom prst="rect">
            <a:avLst/>
          </a:prstGeom>
        </p:spPr>
      </p:pic>
    </p:spTree>
    <p:extLst>
      <p:ext uri="{BB962C8B-B14F-4D97-AF65-F5344CB8AC3E}">
        <p14:creationId xmlns:p14="http://schemas.microsoft.com/office/powerpoint/2010/main" val="73830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8396983" y="4484949"/>
            <a:ext cx="1513853" cy="3701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5" dirty="0">
                <a:solidFill>
                  <a:schemeClr val="tx1"/>
                </a:solidFill>
                <a:cs typeface="Verdana"/>
              </a:rPr>
              <a:t>Electromyogram</a:t>
            </a:r>
          </a:p>
        </p:txBody>
      </p:sp>
      <p:sp>
        <p:nvSpPr>
          <p:cNvPr id="2" name="Title 1"/>
          <p:cNvSpPr>
            <a:spLocks noGrp="1"/>
          </p:cNvSpPr>
          <p:nvPr>
            <p:ph type="title"/>
          </p:nvPr>
        </p:nvSpPr>
        <p:spPr>
          <a:xfrm>
            <a:off x="609460" y="152400"/>
            <a:ext cx="11101576" cy="990600"/>
          </a:xfrm>
        </p:spPr>
        <p:txBody>
          <a:bodyPr>
            <a:normAutofit/>
          </a:bodyPr>
          <a:lstStyle/>
          <a:p>
            <a:pPr marL="514350" indent="-514350" algn="l">
              <a:buFont typeface="+mj-lt"/>
              <a:buAutoNum type="arabicParenR" startAt="2"/>
            </a:pPr>
            <a:r>
              <a:rPr lang="en-US" sz="3200" dirty="0"/>
              <a:t>Electromyography (</a:t>
            </a:r>
            <a:r>
              <a:rPr lang="en-US" sz="3200" dirty="0" smtClean="0"/>
              <a:t>EMG)</a:t>
            </a:r>
            <a:endParaRPr lang="en-US" sz="3200" dirty="0">
              <a:solidFill>
                <a:schemeClr val="tx1"/>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Rectangle 4"/>
          <p:cNvSpPr/>
          <p:nvPr/>
        </p:nvSpPr>
        <p:spPr>
          <a:xfrm>
            <a:off x="4258227" y="1268760"/>
            <a:ext cx="3672408" cy="360040"/>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chemeClr val="bg1"/>
                </a:solidFill>
              </a:rPr>
              <a:t>Electromyography (EMG)</a:t>
            </a:r>
          </a:p>
        </p:txBody>
      </p:sp>
      <p:cxnSp>
        <p:nvCxnSpPr>
          <p:cNvPr id="9" name="Straight Connector 8"/>
          <p:cNvCxnSpPr/>
          <p:nvPr/>
        </p:nvCxnSpPr>
        <p:spPr>
          <a:xfrm>
            <a:off x="6094412" y="1830737"/>
            <a:ext cx="50700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197868" y="1830737"/>
            <a:ext cx="4896544"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11164497" y="1830737"/>
            <a:ext cx="0" cy="16408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197868" y="1830737"/>
            <a:ext cx="0" cy="2160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298307" y="2071376"/>
            <a:ext cx="1984252" cy="3354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smtClean="0">
                <a:solidFill>
                  <a:schemeClr val="accent2">
                    <a:lumMod val="75000"/>
                  </a:schemeClr>
                </a:solidFill>
              </a:rPr>
              <a:t>Definition</a:t>
            </a:r>
            <a:endParaRPr lang="en-US" sz="1800" dirty="0">
              <a:solidFill>
                <a:schemeClr val="accent2">
                  <a:lumMod val="75000"/>
                </a:schemeClr>
              </a:solidFill>
            </a:endParaRPr>
          </a:p>
        </p:txBody>
      </p:sp>
      <p:sp>
        <p:nvSpPr>
          <p:cNvPr id="16" name="Rectangle 15"/>
          <p:cNvSpPr/>
          <p:nvPr/>
        </p:nvSpPr>
        <p:spPr>
          <a:xfrm>
            <a:off x="10198868" y="2046761"/>
            <a:ext cx="1806372" cy="3417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2">
                    <a:lumMod val="75000"/>
                  </a:schemeClr>
                </a:solidFill>
              </a:rPr>
              <a:t>Uses</a:t>
            </a:r>
          </a:p>
        </p:txBody>
      </p:sp>
      <p:sp>
        <p:nvSpPr>
          <p:cNvPr id="17" name="Rectangle 16"/>
          <p:cNvSpPr/>
          <p:nvPr/>
        </p:nvSpPr>
        <p:spPr>
          <a:xfrm>
            <a:off x="8108009" y="2065080"/>
            <a:ext cx="1806372" cy="3417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rgbClr val="528693"/>
                </a:solidFill>
              </a:rPr>
              <a:t>component</a:t>
            </a:r>
            <a:endParaRPr lang="en-US" sz="1800" dirty="0">
              <a:solidFill>
                <a:schemeClr val="accent2">
                  <a:lumMod val="75000"/>
                </a:schemeClr>
              </a:solidFill>
            </a:endParaRPr>
          </a:p>
        </p:txBody>
      </p:sp>
      <p:sp>
        <p:nvSpPr>
          <p:cNvPr id="18" name="Rectangle 17"/>
          <p:cNvSpPr/>
          <p:nvPr/>
        </p:nvSpPr>
        <p:spPr>
          <a:xfrm>
            <a:off x="4316155" y="2060848"/>
            <a:ext cx="1806372" cy="3417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rgbClr val="528693"/>
                </a:solidFill>
              </a:rPr>
              <a:t>Procedure</a:t>
            </a:r>
            <a:endParaRPr lang="en-US" sz="1800" dirty="0">
              <a:solidFill>
                <a:schemeClr val="accent2">
                  <a:lumMod val="75000"/>
                </a:schemeClr>
              </a:solidFill>
            </a:endParaRPr>
          </a:p>
        </p:txBody>
      </p:sp>
      <p:sp>
        <p:nvSpPr>
          <p:cNvPr id="19" name="Rectangle 18"/>
          <p:cNvSpPr/>
          <p:nvPr/>
        </p:nvSpPr>
        <p:spPr>
          <a:xfrm>
            <a:off x="298306" y="2636912"/>
            <a:ext cx="1984253" cy="30035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164465" lvl="0" indent="-285750" defTabSz="914400">
              <a:spcBef>
                <a:spcPts val="610"/>
              </a:spcBef>
              <a:buClr>
                <a:srgbClr val="727CA3"/>
              </a:buClr>
              <a:buSzPct val="76000"/>
              <a:buFont typeface="Wingdings 3"/>
              <a:buChar char=""/>
              <a:tabLst>
                <a:tab pos="1416050" algn="l"/>
              </a:tabLst>
            </a:pPr>
            <a:r>
              <a:rPr lang="en-US" sz="1400" spc="-5" dirty="0" smtClean="0">
                <a:solidFill>
                  <a:prstClr val="black"/>
                </a:solidFill>
              </a:rPr>
              <a:t>Is </a:t>
            </a:r>
            <a:r>
              <a:rPr lang="en-US" sz="1400" spc="-5" dirty="0">
                <a:solidFill>
                  <a:prstClr val="black"/>
                </a:solidFill>
              </a:rPr>
              <a:t>the </a:t>
            </a:r>
            <a:r>
              <a:rPr lang="en-US" sz="1400" dirty="0">
                <a:solidFill>
                  <a:prstClr val="black"/>
                </a:solidFill>
              </a:rPr>
              <a:t>recording of </a:t>
            </a:r>
            <a:r>
              <a:rPr lang="en-US" sz="1400" spc="-5" dirty="0">
                <a:solidFill>
                  <a:prstClr val="black"/>
                </a:solidFill>
              </a:rPr>
              <a:t>electrical activity  </a:t>
            </a:r>
            <a:r>
              <a:rPr lang="en-US" sz="1400" dirty="0">
                <a:solidFill>
                  <a:prstClr val="black"/>
                </a:solidFill>
              </a:rPr>
              <a:t>of a </a:t>
            </a:r>
            <a:r>
              <a:rPr lang="en-US" sz="1400" spc="-5" dirty="0">
                <a:solidFill>
                  <a:prstClr val="black"/>
                </a:solidFill>
                <a:cs typeface="Arial"/>
              </a:rPr>
              <a:t>muscle </a:t>
            </a:r>
            <a:r>
              <a:rPr lang="en-US" sz="1400" dirty="0">
                <a:solidFill>
                  <a:prstClr val="black"/>
                </a:solidFill>
              </a:rPr>
              <a:t>at rest &amp; </a:t>
            </a:r>
            <a:r>
              <a:rPr lang="en-US" sz="1400" spc="-5" dirty="0">
                <a:solidFill>
                  <a:prstClr val="black"/>
                </a:solidFill>
              </a:rPr>
              <a:t>during</a:t>
            </a:r>
            <a:r>
              <a:rPr lang="en-US" sz="1400" spc="185" dirty="0">
                <a:solidFill>
                  <a:prstClr val="black"/>
                </a:solidFill>
              </a:rPr>
              <a:t> </a:t>
            </a:r>
            <a:r>
              <a:rPr lang="en-US" sz="1400" spc="-5" dirty="0">
                <a:solidFill>
                  <a:prstClr val="black"/>
                </a:solidFill>
              </a:rPr>
              <a:t>contraction, (to evaluate the electrophysiology </a:t>
            </a:r>
            <a:r>
              <a:rPr lang="en-US" sz="1400" dirty="0">
                <a:solidFill>
                  <a:prstClr val="black"/>
                </a:solidFill>
              </a:rPr>
              <a:t>of a</a:t>
            </a:r>
            <a:r>
              <a:rPr lang="en-US" sz="1400" spc="40" dirty="0">
                <a:solidFill>
                  <a:prstClr val="black"/>
                </a:solidFill>
              </a:rPr>
              <a:t> </a:t>
            </a:r>
            <a:r>
              <a:rPr lang="en-US" sz="1400" dirty="0" smtClean="0">
                <a:solidFill>
                  <a:prstClr val="black"/>
                </a:solidFill>
              </a:rPr>
              <a:t>MU)</a:t>
            </a:r>
            <a:endParaRPr lang="en-US" sz="1400" spc="-5" dirty="0">
              <a:solidFill>
                <a:prstClr val="black"/>
              </a:solidFill>
              <a:cs typeface="Verdana"/>
            </a:endParaRPr>
          </a:p>
          <a:p>
            <a:pPr marL="298450" marR="164465" lvl="0" indent="-285750" defTabSz="914400">
              <a:spcBef>
                <a:spcPts val="610"/>
              </a:spcBef>
              <a:buClr>
                <a:srgbClr val="727CA3"/>
              </a:buClr>
              <a:buSzPct val="76000"/>
              <a:buFont typeface="Wingdings 3"/>
              <a:buChar char=""/>
              <a:tabLst>
                <a:tab pos="1416050" algn="l"/>
              </a:tabLst>
            </a:pPr>
            <a:r>
              <a:rPr lang="en-US" sz="1400" spc="-5" dirty="0">
                <a:solidFill>
                  <a:prstClr val="black"/>
                </a:solidFill>
                <a:cs typeface="Verdana"/>
              </a:rPr>
              <a:t>Activity is amplified </a:t>
            </a:r>
            <a:r>
              <a:rPr lang="en-US" sz="1400" dirty="0">
                <a:solidFill>
                  <a:prstClr val="black"/>
                </a:solidFill>
                <a:cs typeface="Verdana"/>
              </a:rPr>
              <a:t>and </a:t>
            </a:r>
            <a:r>
              <a:rPr lang="en-US" sz="1400" spc="-5" dirty="0">
                <a:solidFill>
                  <a:prstClr val="black"/>
                </a:solidFill>
                <a:cs typeface="Verdana"/>
              </a:rPr>
              <a:t>displayed </a:t>
            </a:r>
            <a:r>
              <a:rPr lang="en-US" sz="1400" dirty="0">
                <a:solidFill>
                  <a:prstClr val="black"/>
                </a:solidFill>
                <a:cs typeface="Verdana"/>
              </a:rPr>
              <a:t>on an </a:t>
            </a:r>
            <a:r>
              <a:rPr lang="en-US" sz="1400" spc="-5" dirty="0">
                <a:solidFill>
                  <a:prstClr val="black"/>
                </a:solidFill>
                <a:cs typeface="Verdana"/>
              </a:rPr>
              <a:t>oscilloscope.</a:t>
            </a:r>
          </a:p>
        </p:txBody>
      </p:sp>
      <p:sp>
        <p:nvSpPr>
          <p:cNvPr id="20" name="Rectangle 19"/>
          <p:cNvSpPr/>
          <p:nvPr/>
        </p:nvSpPr>
        <p:spPr>
          <a:xfrm>
            <a:off x="10198868" y="2642950"/>
            <a:ext cx="1806372" cy="32677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164465" lvl="0" defTabSz="914400">
              <a:spcBef>
                <a:spcPts val="610"/>
              </a:spcBef>
              <a:buClr>
                <a:srgbClr val="727CA3"/>
              </a:buClr>
              <a:buSzPct val="76000"/>
              <a:tabLst>
                <a:tab pos="1416050" algn="l"/>
              </a:tabLst>
            </a:pPr>
            <a:r>
              <a:rPr lang="en-US" altLang="en-US" sz="1400" dirty="0" smtClean="0">
                <a:solidFill>
                  <a:prstClr val="black"/>
                </a:solidFill>
              </a:rPr>
              <a:t>To evaluate : </a:t>
            </a:r>
          </a:p>
          <a:p>
            <a:pPr marL="298450" marR="164465" lvl="0" indent="-285750" defTabSz="914400">
              <a:spcBef>
                <a:spcPts val="610"/>
              </a:spcBef>
              <a:buClr>
                <a:srgbClr val="727CA3"/>
              </a:buClr>
              <a:buSzPct val="76000"/>
              <a:buFont typeface="Wingdings 3"/>
              <a:buChar char=""/>
              <a:tabLst>
                <a:tab pos="1416050" algn="l"/>
              </a:tabLst>
            </a:pPr>
            <a:r>
              <a:rPr lang="en-US" altLang="en-US" sz="1400" dirty="0">
                <a:solidFill>
                  <a:prstClr val="black"/>
                </a:solidFill>
              </a:rPr>
              <a:t>I</a:t>
            </a:r>
            <a:r>
              <a:rPr lang="en-US" altLang="en-US" sz="1400" dirty="0" smtClean="0">
                <a:solidFill>
                  <a:prstClr val="black"/>
                </a:solidFill>
              </a:rPr>
              <a:t>nsertional activity</a:t>
            </a:r>
            <a:endParaRPr lang="en-US" altLang="en-US" sz="1400" dirty="0">
              <a:solidFill>
                <a:prstClr val="black"/>
              </a:solidFill>
            </a:endParaRPr>
          </a:p>
          <a:p>
            <a:pPr marL="298450" marR="164465" lvl="0" indent="-285750" defTabSz="914400">
              <a:spcBef>
                <a:spcPts val="610"/>
              </a:spcBef>
              <a:buClr>
                <a:srgbClr val="727CA3"/>
              </a:buClr>
              <a:buSzPct val="76000"/>
              <a:buFont typeface="Wingdings 3"/>
              <a:buChar char=""/>
              <a:tabLst>
                <a:tab pos="1416050" algn="l"/>
              </a:tabLst>
            </a:pPr>
            <a:r>
              <a:rPr lang="en-US" altLang="en-US" sz="1400" dirty="0" smtClean="0">
                <a:solidFill>
                  <a:prstClr val="black"/>
                </a:solidFill>
              </a:rPr>
              <a:t>Morphology</a:t>
            </a:r>
            <a:endParaRPr lang="en-US" altLang="en-US" sz="1400" dirty="0">
              <a:solidFill>
                <a:prstClr val="black"/>
              </a:solidFill>
            </a:endParaRPr>
          </a:p>
          <a:p>
            <a:pPr marL="298450" marR="164465" lvl="0" indent="-285750" defTabSz="914400">
              <a:spcBef>
                <a:spcPts val="610"/>
              </a:spcBef>
              <a:buClr>
                <a:srgbClr val="727CA3"/>
              </a:buClr>
              <a:buSzPct val="76000"/>
              <a:buFont typeface="Wingdings 3"/>
              <a:buChar char=""/>
              <a:tabLst>
                <a:tab pos="1416050" algn="l"/>
              </a:tabLst>
            </a:pPr>
            <a:r>
              <a:rPr lang="en-US" altLang="en-US" sz="1400" dirty="0">
                <a:solidFill>
                  <a:prstClr val="black"/>
                </a:solidFill>
              </a:rPr>
              <a:t>resting </a:t>
            </a:r>
            <a:r>
              <a:rPr lang="en-US" altLang="en-US" sz="1400" dirty="0" smtClean="0">
                <a:solidFill>
                  <a:prstClr val="black"/>
                </a:solidFill>
              </a:rPr>
              <a:t>activity</a:t>
            </a:r>
            <a:endParaRPr lang="en-US" altLang="en-US" sz="1400" dirty="0">
              <a:solidFill>
                <a:prstClr val="black"/>
              </a:solidFill>
            </a:endParaRPr>
          </a:p>
          <a:p>
            <a:pPr marL="298450" marR="164465" lvl="0" indent="-285750" defTabSz="914400">
              <a:spcBef>
                <a:spcPts val="610"/>
              </a:spcBef>
              <a:buClr>
                <a:srgbClr val="727CA3"/>
              </a:buClr>
              <a:buSzPct val="76000"/>
              <a:buFont typeface="Wingdings 3"/>
              <a:buChar char=""/>
              <a:tabLst>
                <a:tab pos="1416050" algn="l"/>
              </a:tabLst>
            </a:pPr>
            <a:r>
              <a:rPr lang="en-US" altLang="en-US" sz="1400" dirty="0">
                <a:solidFill>
                  <a:prstClr val="black"/>
                </a:solidFill>
              </a:rPr>
              <a:t>Size of motor </a:t>
            </a:r>
            <a:r>
              <a:rPr lang="en-US" altLang="en-US" sz="1400" dirty="0" smtClean="0">
                <a:solidFill>
                  <a:prstClr val="black"/>
                </a:solidFill>
              </a:rPr>
              <a:t>units</a:t>
            </a:r>
            <a:endParaRPr lang="en-US" altLang="en-US" sz="1400" dirty="0">
              <a:solidFill>
                <a:prstClr val="black"/>
              </a:solidFill>
            </a:endParaRPr>
          </a:p>
          <a:p>
            <a:pPr marL="298450" marR="164465" lvl="0" indent="-285750" defTabSz="914400">
              <a:spcBef>
                <a:spcPts val="610"/>
              </a:spcBef>
              <a:buClr>
                <a:srgbClr val="727CA3"/>
              </a:buClr>
              <a:buSzPct val="76000"/>
              <a:buFont typeface="Wingdings 3"/>
              <a:buChar char=""/>
              <a:tabLst>
                <a:tab pos="1416050" algn="l"/>
              </a:tabLst>
            </a:pPr>
            <a:r>
              <a:rPr lang="en-US" altLang="en-US" sz="1400" dirty="0">
                <a:solidFill>
                  <a:prstClr val="black"/>
                </a:solidFill>
              </a:rPr>
              <a:t>voluntary </a:t>
            </a:r>
            <a:r>
              <a:rPr lang="en-US" altLang="en-US" sz="1400" dirty="0" smtClean="0">
                <a:solidFill>
                  <a:prstClr val="black"/>
                </a:solidFill>
              </a:rPr>
              <a:t>recruitment</a:t>
            </a:r>
            <a:endParaRPr lang="en-US" altLang="en-US" sz="1400" dirty="0">
              <a:solidFill>
                <a:prstClr val="black"/>
              </a:solidFill>
            </a:endParaRPr>
          </a:p>
          <a:p>
            <a:pPr marL="184150" marR="164465" lvl="0" indent="-171450" defTabSz="914400">
              <a:spcBef>
                <a:spcPts val="610"/>
              </a:spcBef>
              <a:buClr>
                <a:srgbClr val="727CA3"/>
              </a:buClr>
              <a:buSzPct val="76000"/>
              <a:buFont typeface="Wingdings 3"/>
              <a:buChar char=""/>
              <a:tabLst>
                <a:tab pos="1416050" algn="l"/>
              </a:tabLst>
            </a:pPr>
            <a:r>
              <a:rPr lang="en-US" altLang="en-US" sz="1400" dirty="0">
                <a:solidFill>
                  <a:prstClr val="black"/>
                </a:solidFill>
              </a:rPr>
              <a:t>  Motor unit </a:t>
            </a:r>
            <a:r>
              <a:rPr lang="en-US" altLang="en-US" sz="1400" dirty="0" smtClean="0">
                <a:solidFill>
                  <a:prstClr val="black"/>
                </a:solidFill>
              </a:rPr>
              <a:t>recruitment</a:t>
            </a:r>
            <a:endParaRPr lang="en-US" sz="1400" b="1" u="sng" dirty="0">
              <a:solidFill>
                <a:srgbClr val="528693"/>
              </a:solidFill>
            </a:endParaRPr>
          </a:p>
        </p:txBody>
      </p:sp>
      <p:cxnSp>
        <p:nvCxnSpPr>
          <p:cNvPr id="23" name="Straight Connector 22"/>
          <p:cNvCxnSpPr/>
          <p:nvPr/>
        </p:nvCxnSpPr>
        <p:spPr>
          <a:xfrm flipH="1">
            <a:off x="8104464" y="2390345"/>
            <a:ext cx="6172" cy="170360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8110636" y="2705289"/>
            <a:ext cx="22051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8106149" y="4093947"/>
            <a:ext cx="22051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8396983" y="2513837"/>
            <a:ext cx="1513853" cy="3701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2">
                    <a:lumMod val="75000"/>
                  </a:schemeClr>
                </a:solidFill>
                <a:cs typeface="Verdana"/>
              </a:rPr>
              <a:t>Instrument</a:t>
            </a:r>
            <a:endParaRPr lang="en-US" sz="1600" dirty="0">
              <a:solidFill>
                <a:schemeClr val="bg2">
                  <a:lumMod val="75000"/>
                </a:schemeClr>
              </a:solidFill>
            </a:endParaRPr>
          </a:p>
        </p:txBody>
      </p:sp>
      <p:sp>
        <p:nvSpPr>
          <p:cNvPr id="32" name="Rectangle 31"/>
          <p:cNvSpPr/>
          <p:nvPr/>
        </p:nvSpPr>
        <p:spPr>
          <a:xfrm>
            <a:off x="8396983" y="3949931"/>
            <a:ext cx="1513853" cy="3701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2">
                    <a:lumMod val="75000"/>
                  </a:schemeClr>
                </a:solidFill>
                <a:cs typeface="Verdana"/>
              </a:rPr>
              <a:t>Record</a:t>
            </a:r>
            <a:endParaRPr lang="en-US" sz="1600" dirty="0">
              <a:solidFill>
                <a:schemeClr val="bg2">
                  <a:lumMod val="75000"/>
                </a:schemeClr>
              </a:solidFill>
            </a:endParaRPr>
          </a:p>
        </p:txBody>
      </p:sp>
      <p:cxnSp>
        <p:nvCxnSpPr>
          <p:cNvPr id="36" name="Straight Connector 35"/>
          <p:cNvCxnSpPr>
            <a:stCxn id="31" idx="2"/>
          </p:cNvCxnSpPr>
          <p:nvPr/>
        </p:nvCxnSpPr>
        <p:spPr>
          <a:xfrm flipH="1">
            <a:off x="9153909" y="2883961"/>
            <a:ext cx="1" cy="174978"/>
          </a:xfrm>
          <a:prstGeom prst="line">
            <a:avLst/>
          </a:prstGeom>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8396983" y="3073192"/>
            <a:ext cx="1513853" cy="3701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5" dirty="0">
                <a:solidFill>
                  <a:schemeClr val="tx1"/>
                </a:solidFill>
                <a:cs typeface="Verdana"/>
              </a:rPr>
              <a:t>Electromyograph</a:t>
            </a:r>
            <a:endParaRPr lang="en-US" sz="1400" dirty="0">
              <a:solidFill>
                <a:schemeClr val="tx1"/>
              </a:solidFill>
            </a:endParaRPr>
          </a:p>
        </p:txBody>
      </p:sp>
      <p:cxnSp>
        <p:nvCxnSpPr>
          <p:cNvPr id="38" name="Straight Connector 37"/>
          <p:cNvCxnSpPr/>
          <p:nvPr/>
        </p:nvCxnSpPr>
        <p:spPr>
          <a:xfrm flipH="1">
            <a:off x="9153909" y="4309971"/>
            <a:ext cx="1" cy="174978"/>
          </a:xfrm>
          <a:prstGeom prst="line">
            <a:avLst/>
          </a:prstGeom>
        </p:spPr>
        <p:style>
          <a:lnRef idx="1">
            <a:schemeClr val="accent2"/>
          </a:lnRef>
          <a:fillRef idx="0">
            <a:schemeClr val="accent2"/>
          </a:fillRef>
          <a:effectRef idx="0">
            <a:schemeClr val="accent2"/>
          </a:effectRef>
          <a:fontRef idx="minor">
            <a:schemeClr val="tx1"/>
          </a:fontRef>
        </p:style>
      </p:cxnSp>
      <p:sp>
        <p:nvSpPr>
          <p:cNvPr id="46" name="Rectangle 45"/>
          <p:cNvSpPr/>
          <p:nvPr/>
        </p:nvSpPr>
        <p:spPr>
          <a:xfrm>
            <a:off x="2420403" y="2636912"/>
            <a:ext cx="1872659" cy="2904206"/>
          </a:xfrm>
          <a:prstGeom prst="rect">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2700" marR="164465" lvl="0" defTabSz="914400">
              <a:spcBef>
                <a:spcPts val="610"/>
              </a:spcBef>
              <a:buClr>
                <a:srgbClr val="727CA3"/>
              </a:buClr>
              <a:buSzPct val="76000"/>
              <a:tabLst>
                <a:tab pos="1416050" algn="l"/>
              </a:tabLst>
            </a:pPr>
            <a:r>
              <a:rPr lang="en-US" sz="1400" spc="-5" dirty="0" smtClean="0">
                <a:solidFill>
                  <a:prstClr val="black"/>
                </a:solidFill>
              </a:rPr>
              <a:t>- A </a:t>
            </a:r>
            <a:r>
              <a:rPr lang="en-US" sz="1400" spc="-5" dirty="0">
                <a:solidFill>
                  <a:prstClr val="black"/>
                </a:solidFill>
              </a:rPr>
              <a:t>concentric needle electrode is inserted into the belly of the </a:t>
            </a:r>
            <a:r>
              <a:rPr lang="en-US" sz="1400" spc="-5" dirty="0" smtClean="0">
                <a:solidFill>
                  <a:prstClr val="black"/>
                </a:solidFill>
              </a:rPr>
              <a:t>muscle.</a:t>
            </a:r>
            <a:endParaRPr lang="en-US" sz="1400" spc="-5" dirty="0">
              <a:solidFill>
                <a:prstClr val="black"/>
              </a:solidFill>
            </a:endParaRPr>
          </a:p>
          <a:p>
            <a:pPr marL="12700" marR="164465" lvl="0" defTabSz="914400">
              <a:spcBef>
                <a:spcPts val="610"/>
              </a:spcBef>
              <a:buClr>
                <a:srgbClr val="727CA3"/>
              </a:buClr>
              <a:buSzPct val="76000"/>
              <a:tabLst>
                <a:tab pos="1416050" algn="l"/>
              </a:tabLst>
            </a:pPr>
            <a:r>
              <a:rPr lang="en-US" sz="1400" spc="-5" dirty="0" smtClean="0">
                <a:solidFill>
                  <a:prstClr val="black"/>
                </a:solidFill>
              </a:rPr>
              <a:t>- Needle </a:t>
            </a:r>
            <a:r>
              <a:rPr lang="en-US" sz="1400" spc="-5" dirty="0">
                <a:solidFill>
                  <a:prstClr val="black"/>
                </a:solidFill>
              </a:rPr>
              <a:t>EMG does not introduce any electrical  stimulation instead it records the intrinsic electrical activity of skeletal muscle </a:t>
            </a:r>
            <a:r>
              <a:rPr lang="en-US" sz="1400" spc="-5" dirty="0" smtClean="0">
                <a:solidFill>
                  <a:prstClr val="black"/>
                </a:solidFill>
              </a:rPr>
              <a:t>fibers.</a:t>
            </a:r>
            <a:endParaRPr lang="en-US" sz="1400" spc="-5" dirty="0">
              <a:solidFill>
                <a:prstClr val="black"/>
              </a:solidFill>
            </a:endParaRPr>
          </a:p>
        </p:txBody>
      </p:sp>
      <p:cxnSp>
        <p:nvCxnSpPr>
          <p:cNvPr id="48" name="Straight Connector 47"/>
          <p:cNvCxnSpPr>
            <a:stCxn id="18" idx="2"/>
          </p:cNvCxnSpPr>
          <p:nvPr/>
        </p:nvCxnSpPr>
        <p:spPr>
          <a:xfrm flipH="1">
            <a:off x="5214238" y="2402633"/>
            <a:ext cx="5103" cy="161168"/>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a:off x="6305483" y="2492896"/>
            <a:ext cx="64015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H="1">
            <a:off x="3308043" y="2492896"/>
            <a:ext cx="3096344" cy="0"/>
          </a:xfrm>
          <a:prstGeom prst="line">
            <a:avLst/>
          </a:prstGeom>
        </p:spPr>
        <p:style>
          <a:lnRef idx="1">
            <a:schemeClr val="accent2"/>
          </a:lnRef>
          <a:fillRef idx="0">
            <a:schemeClr val="accent2"/>
          </a:fillRef>
          <a:effectRef idx="0">
            <a:schemeClr val="accent2"/>
          </a:effectRef>
          <a:fontRef idx="minor">
            <a:schemeClr val="tx1"/>
          </a:fontRef>
        </p:style>
      </p:cxnSp>
      <p:sp>
        <p:nvSpPr>
          <p:cNvPr id="54" name="Rectangle 53"/>
          <p:cNvSpPr/>
          <p:nvPr/>
        </p:nvSpPr>
        <p:spPr>
          <a:xfrm>
            <a:off x="4430906" y="2636912"/>
            <a:ext cx="1585326" cy="29042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164465" lvl="0" defTabSz="914400">
              <a:spcBef>
                <a:spcPts val="610"/>
              </a:spcBef>
              <a:buClr>
                <a:srgbClr val="727CA3"/>
              </a:buClr>
              <a:buSzPct val="76000"/>
              <a:tabLst>
                <a:tab pos="1416050" algn="l"/>
              </a:tabLst>
            </a:pPr>
            <a:r>
              <a:rPr lang="en-US" sz="1400" spc="-5" dirty="0">
                <a:solidFill>
                  <a:prstClr val="black"/>
                </a:solidFill>
              </a:rPr>
              <a:t>Normally a muscle is silent after insertion activity </a:t>
            </a:r>
            <a:r>
              <a:rPr lang="en-US" sz="1400" spc="-5" dirty="0" smtClean="0">
                <a:solidFill>
                  <a:prstClr val="black"/>
                </a:solidFill>
              </a:rPr>
              <a:t>has ceased.</a:t>
            </a:r>
          </a:p>
          <a:p>
            <a:pPr marL="12700" marR="164465" lvl="0" defTabSz="914400">
              <a:spcBef>
                <a:spcPts val="610"/>
              </a:spcBef>
              <a:buClr>
                <a:srgbClr val="727CA3"/>
              </a:buClr>
              <a:buSzPct val="76000"/>
              <a:tabLst>
                <a:tab pos="1416050" algn="l"/>
              </a:tabLst>
            </a:pPr>
            <a:r>
              <a:rPr lang="en-US" sz="1200" spc="-5" dirty="0" smtClean="0">
                <a:solidFill>
                  <a:srgbClr val="00B050"/>
                </a:solidFill>
              </a:rPr>
              <a:t>(any electrical activity seen in this stage is considered abnormal e.g. fibrillation and/or fasciculation )</a:t>
            </a:r>
          </a:p>
        </p:txBody>
      </p:sp>
      <p:sp>
        <p:nvSpPr>
          <p:cNvPr id="55" name="Rectangle 54"/>
          <p:cNvSpPr/>
          <p:nvPr/>
        </p:nvSpPr>
        <p:spPr>
          <a:xfrm>
            <a:off x="6093961" y="2636912"/>
            <a:ext cx="1872659" cy="29042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164465" lvl="0" defTabSz="914400">
              <a:spcBef>
                <a:spcPts val="610"/>
              </a:spcBef>
              <a:buClr>
                <a:srgbClr val="727CA3"/>
              </a:buClr>
              <a:buSzPct val="76000"/>
              <a:tabLst>
                <a:tab pos="1416050" algn="l"/>
              </a:tabLst>
            </a:pPr>
            <a:r>
              <a:rPr lang="en-US" sz="1400" spc="-5" dirty="0" smtClean="0">
                <a:solidFill>
                  <a:prstClr val="black"/>
                </a:solidFill>
              </a:rPr>
              <a:t>- Then </a:t>
            </a:r>
            <a:r>
              <a:rPr lang="en-US" sz="1400" spc="-5" dirty="0">
                <a:solidFill>
                  <a:prstClr val="black"/>
                </a:solidFill>
              </a:rPr>
              <a:t>the patient is asked to contract </a:t>
            </a:r>
            <a:r>
              <a:rPr lang="en-US" sz="1400" spc="-5" dirty="0" smtClean="0">
                <a:solidFill>
                  <a:prstClr val="black"/>
                </a:solidFill>
              </a:rPr>
              <a:t>the </a:t>
            </a:r>
            <a:r>
              <a:rPr lang="en-US" sz="1400" spc="-5" dirty="0">
                <a:solidFill>
                  <a:prstClr val="black"/>
                </a:solidFill>
              </a:rPr>
              <a:t>muscle </a:t>
            </a:r>
            <a:r>
              <a:rPr lang="en-US" sz="1400" spc="-5" dirty="0" smtClean="0">
                <a:solidFill>
                  <a:prstClr val="black"/>
                </a:solidFill>
              </a:rPr>
              <a:t>smoothly.</a:t>
            </a:r>
            <a:endParaRPr lang="en-US" sz="1400" spc="-5" dirty="0">
              <a:solidFill>
                <a:prstClr val="black"/>
              </a:solidFill>
            </a:endParaRPr>
          </a:p>
          <a:p>
            <a:pPr marL="12700" marR="164465" lvl="0" defTabSz="914400">
              <a:spcBef>
                <a:spcPts val="610"/>
              </a:spcBef>
              <a:buClr>
                <a:srgbClr val="727CA3"/>
              </a:buClr>
              <a:buSzPct val="76000"/>
              <a:tabLst>
                <a:tab pos="1416050" algn="l"/>
              </a:tabLst>
            </a:pPr>
            <a:r>
              <a:rPr lang="en-US" sz="1400" spc="-5" dirty="0" smtClean="0">
                <a:solidFill>
                  <a:prstClr val="black"/>
                </a:solidFill>
              </a:rPr>
              <a:t>- With </a:t>
            </a:r>
            <a:r>
              <a:rPr lang="en-US" sz="1400" spc="-5" dirty="0">
                <a:solidFill>
                  <a:prstClr val="black"/>
                </a:solidFill>
              </a:rPr>
              <a:t>muscle contraction, MUs are activated and MUAPs appear on the </a:t>
            </a:r>
            <a:r>
              <a:rPr lang="en-US" sz="1400" spc="-5" dirty="0" smtClean="0">
                <a:solidFill>
                  <a:prstClr val="black"/>
                </a:solidFill>
              </a:rPr>
              <a:t>screen.</a:t>
            </a:r>
            <a:endParaRPr lang="en-US" sz="1400" spc="-5" dirty="0">
              <a:solidFill>
                <a:prstClr val="black"/>
              </a:solidFill>
            </a:endParaRPr>
          </a:p>
        </p:txBody>
      </p:sp>
      <p:cxnSp>
        <p:nvCxnSpPr>
          <p:cNvPr id="58" name="Straight Arrow Connector 57"/>
          <p:cNvCxnSpPr/>
          <p:nvPr/>
        </p:nvCxnSpPr>
        <p:spPr>
          <a:xfrm>
            <a:off x="6945635" y="2492896"/>
            <a:ext cx="0" cy="12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p:nvPr/>
        </p:nvCxnSpPr>
        <p:spPr>
          <a:xfrm>
            <a:off x="3308043" y="2492896"/>
            <a:ext cx="0" cy="12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4" name="Rounded Rectangle 63"/>
          <p:cNvSpPr/>
          <p:nvPr/>
        </p:nvSpPr>
        <p:spPr>
          <a:xfrm>
            <a:off x="2447818" y="5620418"/>
            <a:ext cx="1831620" cy="55685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65" name="Rounded Rectangle 64"/>
          <p:cNvSpPr/>
          <p:nvPr/>
        </p:nvSpPr>
        <p:spPr>
          <a:xfrm>
            <a:off x="4444697" y="5620419"/>
            <a:ext cx="1571535" cy="556857"/>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sp>
        <p:nvSpPr>
          <p:cNvPr id="66" name="Rounded Rectangle 65"/>
          <p:cNvSpPr/>
          <p:nvPr/>
        </p:nvSpPr>
        <p:spPr>
          <a:xfrm>
            <a:off x="6181491" y="5632260"/>
            <a:ext cx="1705768" cy="556858"/>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a:p>
        </p:txBody>
      </p:sp>
      <p:cxnSp>
        <p:nvCxnSpPr>
          <p:cNvPr id="41" name="Straight Arrow Connector 40"/>
          <p:cNvCxnSpPr>
            <a:endCxn id="17" idx="0"/>
          </p:cNvCxnSpPr>
          <p:nvPr/>
        </p:nvCxnSpPr>
        <p:spPr>
          <a:xfrm>
            <a:off x="9007651" y="1830737"/>
            <a:ext cx="3544" cy="23434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p:nvPr/>
        </p:nvCxnSpPr>
        <p:spPr>
          <a:xfrm>
            <a:off x="5212086" y="2492896"/>
            <a:ext cx="0" cy="12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5230316" y="1830737"/>
            <a:ext cx="0" cy="2160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flipH="1">
            <a:off x="5950396" y="1628800"/>
            <a:ext cx="2" cy="20193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p:nvPr/>
        </p:nvCxnSpPr>
        <p:spPr>
          <a:xfrm>
            <a:off x="1269876" y="2392601"/>
            <a:ext cx="0" cy="2160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a:off x="11102054" y="2392601"/>
            <a:ext cx="0" cy="2160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235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0000"/>
                </a:solidFill>
              </a:rPr>
              <a:t>Analysis of EMG</a:t>
            </a:r>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p:txBody>
          <a:bodyPr>
            <a:normAutofit/>
          </a:bodyPr>
          <a:lstStyle/>
          <a:p>
            <a:r>
              <a:rPr lang="en-US" sz="2000" dirty="0" smtClean="0">
                <a:solidFill>
                  <a:schemeClr val="accent2">
                    <a:lumMod val="75000"/>
                  </a:schemeClr>
                </a:solidFill>
              </a:rPr>
              <a:t>Where do we use EMG in?</a:t>
            </a:r>
          </a:p>
          <a:p>
            <a:pPr marL="609539" lvl="2" indent="0">
              <a:buNone/>
            </a:pPr>
            <a:r>
              <a:rPr lang="en-US" sz="1800" spc="-5" dirty="0" smtClean="0">
                <a:solidFill>
                  <a:schemeClr val="tx1"/>
                </a:solidFill>
                <a:cs typeface="Verdana"/>
              </a:rPr>
              <a:t> To investigate both </a:t>
            </a:r>
            <a:r>
              <a:rPr lang="en-US" sz="1800" spc="-5" dirty="0" smtClean="0">
                <a:solidFill>
                  <a:srgbClr val="FF0000"/>
                </a:solidFill>
                <a:cs typeface="Verdana"/>
              </a:rPr>
              <a:t>neuropathic</a:t>
            </a:r>
            <a:r>
              <a:rPr lang="en-US" sz="1800" spc="-5" dirty="0" smtClean="0">
                <a:solidFill>
                  <a:schemeClr val="tx1"/>
                </a:solidFill>
                <a:cs typeface="Verdana"/>
              </a:rPr>
              <a:t> </a:t>
            </a:r>
            <a:r>
              <a:rPr lang="en-US" sz="1800" dirty="0" smtClean="0">
                <a:solidFill>
                  <a:schemeClr val="tx1"/>
                </a:solidFill>
                <a:cs typeface="Verdana"/>
              </a:rPr>
              <a:t>and </a:t>
            </a:r>
            <a:r>
              <a:rPr lang="en-US" sz="1800" dirty="0" err="1" smtClean="0">
                <a:solidFill>
                  <a:srgbClr val="FF0000"/>
                </a:solidFill>
                <a:cs typeface="Verdana"/>
              </a:rPr>
              <a:t>myopathic</a:t>
            </a:r>
            <a:r>
              <a:rPr lang="en-US" sz="1800" dirty="0" smtClean="0">
                <a:solidFill>
                  <a:schemeClr val="tx1"/>
                </a:solidFill>
                <a:cs typeface="Verdana"/>
              </a:rPr>
              <a:t> </a:t>
            </a:r>
            <a:r>
              <a:rPr lang="en-US" sz="1800" spc="-5" dirty="0" smtClean="0">
                <a:solidFill>
                  <a:schemeClr val="tx1"/>
                </a:solidFill>
                <a:cs typeface="Verdana"/>
              </a:rPr>
              <a:t>disorders </a:t>
            </a:r>
            <a:r>
              <a:rPr lang="en-US" sz="1800" spc="-10" dirty="0" smtClean="0">
                <a:solidFill>
                  <a:schemeClr val="bg2">
                    <a:lumMod val="75000"/>
                  </a:schemeClr>
                </a:solidFill>
                <a:cs typeface="Verdana"/>
              </a:rPr>
              <a:t>(weakness, numbness,</a:t>
            </a:r>
            <a:r>
              <a:rPr lang="en-US" sz="1800" spc="65" dirty="0" smtClean="0">
                <a:solidFill>
                  <a:schemeClr val="bg2">
                    <a:lumMod val="75000"/>
                  </a:schemeClr>
                </a:solidFill>
                <a:cs typeface="Verdana"/>
              </a:rPr>
              <a:t> </a:t>
            </a:r>
            <a:r>
              <a:rPr lang="en-US" sz="1800" spc="-5" dirty="0" smtClean="0">
                <a:solidFill>
                  <a:schemeClr val="bg2">
                    <a:lumMod val="75000"/>
                  </a:schemeClr>
                </a:solidFill>
                <a:cs typeface="Verdana"/>
              </a:rPr>
              <a:t>pain) </a:t>
            </a:r>
            <a:r>
              <a:rPr lang="en-US" sz="1800" spc="-5" dirty="0">
                <a:cs typeface="Verdana"/>
              </a:rPr>
              <a:t>H</a:t>
            </a:r>
            <a:r>
              <a:rPr lang="en-US" sz="1800" spc="-5" dirty="0" smtClean="0">
                <a:solidFill>
                  <a:schemeClr val="tx1"/>
                </a:solidFill>
                <a:cs typeface="Verdana"/>
              </a:rPr>
              <a:t>ow?</a:t>
            </a:r>
          </a:p>
          <a:p>
            <a:pPr marL="660334" lvl="2" indent="0">
              <a:buNone/>
            </a:pPr>
            <a:r>
              <a:rPr lang="en-US" sz="1800" dirty="0" smtClean="0">
                <a:cs typeface="Arial"/>
              </a:rPr>
              <a:t>The </a:t>
            </a:r>
            <a:r>
              <a:rPr lang="en-US" sz="1800" spc="-5" dirty="0" smtClean="0">
                <a:solidFill>
                  <a:srgbClr val="FF0000"/>
                </a:solidFill>
                <a:cs typeface="Arial"/>
              </a:rPr>
              <a:t>size</a:t>
            </a:r>
            <a:r>
              <a:rPr lang="en-US" sz="1800" spc="-5" dirty="0" smtClean="0">
                <a:cs typeface="Arial"/>
              </a:rPr>
              <a:t>, </a:t>
            </a:r>
            <a:r>
              <a:rPr lang="en-US" sz="1800" dirty="0" smtClean="0">
                <a:solidFill>
                  <a:srgbClr val="FF0000"/>
                </a:solidFill>
                <a:cs typeface="Arial"/>
              </a:rPr>
              <a:t>duration</a:t>
            </a:r>
            <a:r>
              <a:rPr lang="en-US" sz="1800" dirty="0" smtClean="0">
                <a:cs typeface="Arial"/>
              </a:rPr>
              <a:t> &amp; </a:t>
            </a:r>
            <a:r>
              <a:rPr lang="en-US" sz="1800" spc="-5" dirty="0" smtClean="0">
                <a:solidFill>
                  <a:srgbClr val="FF0000"/>
                </a:solidFill>
                <a:cs typeface="Arial"/>
              </a:rPr>
              <a:t>frequency</a:t>
            </a:r>
            <a:r>
              <a:rPr lang="en-US" sz="1800" spc="-5" dirty="0" smtClean="0">
                <a:cs typeface="Arial"/>
              </a:rPr>
              <a:t> </a:t>
            </a:r>
            <a:r>
              <a:rPr lang="en-US" sz="1800" dirty="0" smtClean="0">
                <a:cs typeface="Arial"/>
              </a:rPr>
              <a:t>of </a:t>
            </a:r>
            <a:r>
              <a:rPr lang="en-US" sz="1800" spc="-5" dirty="0" smtClean="0">
                <a:cs typeface="Arial"/>
              </a:rPr>
              <a:t>the </a:t>
            </a:r>
            <a:r>
              <a:rPr lang="en-US" sz="1800" spc="-10" dirty="0" smtClean="0">
                <a:cs typeface="Arial"/>
              </a:rPr>
              <a:t>electrical </a:t>
            </a:r>
            <a:r>
              <a:rPr lang="en-US" sz="1800" spc="-5" dirty="0" smtClean="0">
                <a:cs typeface="Arial"/>
              </a:rPr>
              <a:t>signals generated </a:t>
            </a:r>
            <a:r>
              <a:rPr lang="en-US" sz="1800" dirty="0" smtClean="0">
                <a:cs typeface="Arial"/>
              </a:rPr>
              <a:t>by </a:t>
            </a:r>
            <a:r>
              <a:rPr lang="en-US" sz="1800" spc="-5" dirty="0" smtClean="0">
                <a:solidFill>
                  <a:srgbClr val="FF0000"/>
                </a:solidFill>
                <a:cs typeface="Arial"/>
              </a:rPr>
              <a:t>muscle cells  </a:t>
            </a:r>
            <a:r>
              <a:rPr lang="en-US" sz="1800" spc="-5" dirty="0" smtClean="0">
                <a:cs typeface="Arial"/>
              </a:rPr>
              <a:t>help determine </a:t>
            </a:r>
            <a:r>
              <a:rPr lang="en-US" sz="1800" dirty="0" smtClean="0">
                <a:cs typeface="Arial"/>
              </a:rPr>
              <a:t>if </a:t>
            </a:r>
            <a:r>
              <a:rPr lang="en-US" sz="1800" spc="-5" dirty="0" smtClean="0">
                <a:cs typeface="Arial"/>
              </a:rPr>
              <a:t>there </a:t>
            </a:r>
            <a:r>
              <a:rPr lang="en-US" sz="1800" dirty="0" smtClean="0">
                <a:cs typeface="Arial"/>
              </a:rPr>
              <a:t>is </a:t>
            </a:r>
            <a:r>
              <a:rPr lang="en-US" sz="1800" spc="-5" dirty="0" smtClean="0">
                <a:cs typeface="Arial"/>
              </a:rPr>
              <a:t>damage to the muscle </a:t>
            </a:r>
            <a:r>
              <a:rPr lang="en-US" sz="1800" dirty="0" smtClean="0">
                <a:cs typeface="Arial"/>
              </a:rPr>
              <a:t>or </a:t>
            </a:r>
            <a:r>
              <a:rPr lang="en-US" sz="1800" spc="-5" dirty="0" smtClean="0">
                <a:cs typeface="Arial"/>
              </a:rPr>
              <a:t>to the </a:t>
            </a:r>
            <a:r>
              <a:rPr lang="en-US" sz="1800" dirty="0" smtClean="0">
                <a:cs typeface="Arial"/>
              </a:rPr>
              <a:t>nerve </a:t>
            </a:r>
            <a:r>
              <a:rPr lang="en-US" sz="1800" spc="-5" dirty="0" smtClean="0">
                <a:cs typeface="Arial"/>
              </a:rPr>
              <a:t>leading to that </a:t>
            </a:r>
            <a:r>
              <a:rPr lang="en-US" sz="1800" spc="-10" dirty="0" smtClean="0">
                <a:cs typeface="Arial"/>
              </a:rPr>
              <a:t>muscle.</a:t>
            </a:r>
            <a:endParaRPr lang="en-US" sz="1800" dirty="0" smtClean="0">
              <a:cs typeface="Arial"/>
            </a:endParaRPr>
          </a:p>
          <a:p>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809783980"/>
              </p:ext>
            </p:extLst>
          </p:nvPr>
        </p:nvGraphicFramePr>
        <p:xfrm>
          <a:off x="1377907" y="2806597"/>
          <a:ext cx="9433048" cy="3286699"/>
        </p:xfrm>
        <a:graphic>
          <a:graphicData uri="http://schemas.openxmlformats.org/drawingml/2006/table">
            <a:tbl>
              <a:tblPr firstRow="1" bandRow="1">
                <a:tableStyleId>{5DA37D80-6434-44D0-A028-1B22A696006F}</a:tableStyleId>
              </a:tblPr>
              <a:tblGrid>
                <a:gridCol w="2596252">
                  <a:extLst>
                    <a:ext uri="{9D8B030D-6E8A-4147-A177-3AD203B41FA5}">
                      <a16:colId xmlns:a16="http://schemas.microsoft.com/office/drawing/2014/main" xmlns="" val="20000"/>
                    </a:ext>
                  </a:extLst>
                </a:gridCol>
                <a:gridCol w="3807835">
                  <a:extLst>
                    <a:ext uri="{9D8B030D-6E8A-4147-A177-3AD203B41FA5}">
                      <a16:colId xmlns:a16="http://schemas.microsoft.com/office/drawing/2014/main" xmlns="" val="20001"/>
                    </a:ext>
                  </a:extLst>
                </a:gridCol>
                <a:gridCol w="3028961">
                  <a:extLst>
                    <a:ext uri="{9D8B030D-6E8A-4147-A177-3AD203B41FA5}">
                      <a16:colId xmlns:a16="http://schemas.microsoft.com/office/drawing/2014/main" xmlns="" val="20002"/>
                    </a:ext>
                  </a:extLst>
                </a:gridCol>
              </a:tblGrid>
              <a:tr h="318451">
                <a:tc>
                  <a:txBody>
                    <a:bodyPr/>
                    <a:lstStyle/>
                    <a:p>
                      <a:pPr algn="ctr"/>
                      <a:r>
                        <a:rPr kumimoji="0" lang="en-US" sz="1800" b="1" kern="1200" spc="-5" dirty="0" smtClean="0">
                          <a:solidFill>
                            <a:schemeClr val="bg1"/>
                          </a:solidFill>
                          <a:latin typeface="+mn-lt"/>
                          <a:ea typeface="+mn-ea"/>
                          <a:cs typeface="Arial"/>
                        </a:rPr>
                        <a:t>Disorder</a:t>
                      </a:r>
                      <a:endParaRPr kumimoji="0" lang="en-US" sz="1800" b="1" kern="1200" spc="-5" dirty="0">
                        <a:solidFill>
                          <a:schemeClr val="bg1"/>
                        </a:solidFill>
                        <a:latin typeface="+mn-lt"/>
                        <a:ea typeface="+mn-ea"/>
                        <a:cs typeface="Arial"/>
                      </a:endParaRPr>
                    </a:p>
                  </a:txBody>
                  <a:tcPr anchor="ctr">
                    <a:solidFill>
                      <a:schemeClr val="accent2">
                        <a:lumMod val="40000"/>
                        <a:lumOff val="60000"/>
                      </a:schemeClr>
                    </a:solidFill>
                  </a:tcPr>
                </a:tc>
                <a:tc>
                  <a:txBody>
                    <a:bodyPr/>
                    <a:lstStyle/>
                    <a:p>
                      <a:pPr algn="ctr"/>
                      <a:r>
                        <a:rPr kumimoji="0" lang="en-US" sz="1800" b="1" kern="1200" spc="-5" dirty="0" smtClean="0">
                          <a:solidFill>
                            <a:schemeClr val="bg1"/>
                          </a:solidFill>
                          <a:latin typeface="+mn-lt"/>
                          <a:ea typeface="+mn-ea"/>
                          <a:cs typeface="Arial"/>
                        </a:rPr>
                        <a:t>Definition</a:t>
                      </a:r>
                      <a:endParaRPr kumimoji="0" lang="en-US" sz="1800" b="1" kern="1200" spc="-5" dirty="0">
                        <a:solidFill>
                          <a:schemeClr val="bg1"/>
                        </a:solidFill>
                        <a:latin typeface="+mn-lt"/>
                        <a:ea typeface="+mn-ea"/>
                        <a:cs typeface="Arial"/>
                      </a:endParaRPr>
                    </a:p>
                  </a:txBody>
                  <a:tcPr anchor="ctr">
                    <a:solidFill>
                      <a:schemeClr val="accent2">
                        <a:lumMod val="40000"/>
                        <a:lumOff val="60000"/>
                      </a:schemeClr>
                    </a:solidFill>
                  </a:tcPr>
                </a:tc>
                <a:tc>
                  <a:txBody>
                    <a:bodyPr/>
                    <a:lstStyle/>
                    <a:p>
                      <a:pPr algn="ctr"/>
                      <a:r>
                        <a:rPr kumimoji="0" lang="en-US" sz="1800" b="1" kern="1200" spc="-5" dirty="0" smtClean="0">
                          <a:solidFill>
                            <a:schemeClr val="bg1"/>
                          </a:solidFill>
                          <a:latin typeface="+mn-lt"/>
                          <a:ea typeface="+mn-ea"/>
                          <a:cs typeface="Arial"/>
                        </a:rPr>
                        <a:t>Example/s</a:t>
                      </a:r>
                      <a:endParaRPr kumimoji="0" lang="en-US" sz="1800" b="1" kern="1200" spc="-5" dirty="0">
                        <a:solidFill>
                          <a:schemeClr val="bg1"/>
                        </a:solidFill>
                        <a:latin typeface="+mn-lt"/>
                        <a:ea typeface="+mn-ea"/>
                        <a:cs typeface="Arial"/>
                      </a:endParaRPr>
                    </a:p>
                  </a:txBody>
                  <a:tcPr anchor="ctr">
                    <a:solidFill>
                      <a:schemeClr val="accent2">
                        <a:lumMod val="40000"/>
                        <a:lumOff val="60000"/>
                      </a:schemeClr>
                    </a:solidFill>
                  </a:tcPr>
                </a:tc>
                <a:extLst>
                  <a:ext uri="{0D108BD9-81ED-4DB2-BD59-A6C34878D82A}">
                    <a16:rowId xmlns:a16="http://schemas.microsoft.com/office/drawing/2014/main" xmlns="" val="10000"/>
                  </a:ext>
                </a:extLst>
              </a:tr>
              <a:tr h="647961">
                <a:tc>
                  <a:txBody>
                    <a:bodyPr/>
                    <a:lstStyle/>
                    <a:p>
                      <a:pPr algn="ctr"/>
                      <a:r>
                        <a:rPr kumimoji="0" lang="en-US" sz="1600" b="0" kern="1200" spc="-5" dirty="0" smtClean="0">
                          <a:solidFill>
                            <a:schemeClr val="accent2">
                              <a:lumMod val="75000"/>
                            </a:schemeClr>
                          </a:solidFill>
                          <a:latin typeface="+mn-lt"/>
                          <a:ea typeface="+mn-ea"/>
                          <a:cs typeface="Arial"/>
                        </a:rPr>
                        <a:t>Myopathy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FF0000"/>
                          </a:solidFill>
                        </a:rPr>
                        <a:t>Spontaneous activity exists</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spc="-5" dirty="0" smtClean="0">
                          <a:solidFill>
                            <a:schemeClr val="tx1"/>
                          </a:solidFill>
                          <a:latin typeface="+mn-lt"/>
                          <a:ea typeface="+mn-ea"/>
                          <a:cs typeface="Arial"/>
                        </a:rPr>
                        <a:t>Progressive degeneration of skeletal muscle fibers.</a:t>
                      </a:r>
                    </a:p>
                  </a:txBody>
                  <a:tcPr>
                    <a:solidFill>
                      <a:schemeClr val="bg1"/>
                    </a:solidFill>
                  </a:tcPr>
                </a:tc>
                <a:tc>
                  <a:txBody>
                    <a:bodyPr/>
                    <a:lstStyle/>
                    <a:p>
                      <a:r>
                        <a:rPr kumimoji="0" lang="en-US" sz="1600" kern="1200" spc="-5" dirty="0" err="1" smtClean="0">
                          <a:solidFill>
                            <a:schemeClr val="tx1"/>
                          </a:solidFill>
                          <a:latin typeface="+mn-lt"/>
                          <a:ea typeface="+mn-ea"/>
                          <a:cs typeface="Arial"/>
                        </a:rPr>
                        <a:t>Duchenne</a:t>
                      </a:r>
                      <a:r>
                        <a:rPr kumimoji="0" lang="en-US" sz="1600" kern="1200" spc="-5" dirty="0" smtClean="0">
                          <a:solidFill>
                            <a:schemeClr val="tx1"/>
                          </a:solidFill>
                          <a:latin typeface="+mn-lt"/>
                          <a:ea typeface="+mn-ea"/>
                          <a:cs typeface="Arial"/>
                        </a:rPr>
                        <a:t> muscular dystrophy.</a:t>
                      </a:r>
                      <a:endParaRPr kumimoji="0" lang="en-US" sz="1600" kern="1200" spc="-5" dirty="0">
                        <a:solidFill>
                          <a:schemeClr val="tx1"/>
                        </a:solidFill>
                        <a:latin typeface="+mn-lt"/>
                        <a:ea typeface="+mn-ea"/>
                        <a:cs typeface="Arial"/>
                      </a:endParaRPr>
                    </a:p>
                  </a:txBody>
                  <a:tcPr anchor="ctr">
                    <a:solidFill>
                      <a:schemeClr val="bg1"/>
                    </a:solidFill>
                  </a:tcPr>
                </a:tc>
                <a:extLst>
                  <a:ext uri="{0D108BD9-81ED-4DB2-BD59-A6C34878D82A}">
                    <a16:rowId xmlns:a16="http://schemas.microsoft.com/office/drawing/2014/main" xmlns="" val="10001"/>
                  </a:ext>
                </a:extLst>
              </a:tr>
              <a:tr h="1062808">
                <a:tc>
                  <a:txBody>
                    <a:bodyPr/>
                    <a:lstStyle/>
                    <a:p>
                      <a:pPr algn="ctr"/>
                      <a:r>
                        <a:rPr kumimoji="0" lang="en-US" sz="1600" b="0" kern="1200" spc="-5" dirty="0" smtClean="0">
                          <a:solidFill>
                            <a:schemeClr val="accent2">
                              <a:lumMod val="75000"/>
                            </a:schemeClr>
                          </a:solidFill>
                          <a:latin typeface="+mn-lt"/>
                          <a:ea typeface="+mn-ea"/>
                          <a:cs typeface="Arial"/>
                        </a:rPr>
                        <a:t>Neuropathy</a:t>
                      </a:r>
                      <a:endParaRPr kumimoji="0" lang="en-US" sz="1600" b="0" kern="1200" spc="-5" dirty="0">
                        <a:solidFill>
                          <a:schemeClr val="accent2">
                            <a:lumMod val="75000"/>
                          </a:schemeClr>
                        </a:solidFill>
                        <a:latin typeface="+mn-lt"/>
                        <a:ea typeface="+mn-ea"/>
                        <a:cs typeface="Arial"/>
                      </a:endParaRPr>
                    </a:p>
                  </a:txBody>
                  <a:tcPr anchor="ctr">
                    <a:solidFill>
                      <a:schemeClr val="bg1"/>
                    </a:solidFill>
                  </a:tcPr>
                </a:tc>
                <a:tc>
                  <a:txBody>
                    <a:bodyPr/>
                    <a:lstStyle/>
                    <a:p>
                      <a:r>
                        <a:rPr kumimoji="0" lang="en-US" sz="1600" kern="1200" spc="-5" dirty="0" smtClean="0">
                          <a:solidFill>
                            <a:schemeClr val="tx1"/>
                          </a:solidFill>
                          <a:latin typeface="+mn-lt"/>
                          <a:ea typeface="+mn-ea"/>
                          <a:cs typeface="Arial"/>
                        </a:rPr>
                        <a:t>Damage to the distal part of the nerve.</a:t>
                      </a:r>
                    </a:p>
                    <a:p>
                      <a:r>
                        <a:rPr kumimoji="0" lang="en-US" sz="1600" kern="1200" spc="-5" dirty="0" smtClean="0">
                          <a:solidFill>
                            <a:schemeClr val="tx1"/>
                          </a:solidFill>
                          <a:latin typeface="+mn-lt"/>
                          <a:ea typeface="+mn-ea"/>
                          <a:cs typeface="Arial"/>
                        </a:rPr>
                        <a:t>Peripheral neuropathy mainly affects feet &amp; leg.</a:t>
                      </a:r>
                      <a:endParaRPr kumimoji="0" lang="en-US" sz="1600" kern="1200" spc="-5" dirty="0">
                        <a:solidFill>
                          <a:schemeClr val="tx1"/>
                        </a:solidFill>
                        <a:latin typeface="+mn-lt"/>
                        <a:ea typeface="+mn-ea"/>
                        <a:cs typeface="Arial"/>
                      </a:endParaRPr>
                    </a:p>
                  </a:txBody>
                  <a:tcPr>
                    <a:solidFill>
                      <a:schemeClr val="bg1"/>
                    </a:solidFill>
                  </a:tcPr>
                </a:tc>
                <a:tc>
                  <a:txBody>
                    <a:bodyPr/>
                    <a:lstStyle/>
                    <a:p>
                      <a:r>
                        <a:rPr kumimoji="0" lang="en-US" sz="1600" kern="1200" spc="-5" dirty="0" smtClean="0">
                          <a:solidFill>
                            <a:srgbClr val="FF0000"/>
                          </a:solidFill>
                          <a:latin typeface="+mn-lt"/>
                          <a:ea typeface="+mn-ea"/>
                          <a:cs typeface="Arial"/>
                        </a:rPr>
                        <a:t>Most common:</a:t>
                      </a:r>
                    </a:p>
                    <a:p>
                      <a:pPr marL="285750" indent="-285750">
                        <a:buFont typeface="Arial" panose="020B0604020202020204" pitchFamily="34" charset="0"/>
                        <a:buChar char="•"/>
                      </a:pPr>
                      <a:r>
                        <a:rPr kumimoji="0" lang="en-US" sz="1600" kern="1200" spc="-5" dirty="0" err="1" smtClean="0">
                          <a:solidFill>
                            <a:schemeClr val="tx1"/>
                          </a:solidFill>
                          <a:latin typeface="+mn-lt"/>
                          <a:ea typeface="+mn-ea"/>
                          <a:cs typeface="Arial"/>
                        </a:rPr>
                        <a:t>Guillain</a:t>
                      </a:r>
                      <a:r>
                        <a:rPr kumimoji="0" lang="en-US" sz="1600" kern="1200" spc="-5" dirty="0" smtClean="0">
                          <a:solidFill>
                            <a:schemeClr val="tx1"/>
                          </a:solidFill>
                          <a:latin typeface="+mn-lt"/>
                          <a:ea typeface="+mn-ea"/>
                          <a:cs typeface="Arial"/>
                        </a:rPr>
                        <a:t> </a:t>
                      </a:r>
                      <a:r>
                        <a:rPr kumimoji="0" lang="en-US" sz="1600" kern="1200" spc="-5" dirty="0" err="1" smtClean="0">
                          <a:solidFill>
                            <a:schemeClr val="tx1"/>
                          </a:solidFill>
                          <a:latin typeface="+mn-lt"/>
                          <a:ea typeface="+mn-ea"/>
                          <a:cs typeface="Arial"/>
                        </a:rPr>
                        <a:t>barré</a:t>
                      </a:r>
                      <a:r>
                        <a:rPr kumimoji="0" lang="en-US" sz="1600" kern="1200" spc="-5" dirty="0" smtClean="0">
                          <a:solidFill>
                            <a:schemeClr val="tx1"/>
                          </a:solidFill>
                          <a:latin typeface="+mn-lt"/>
                          <a:ea typeface="+mn-ea"/>
                          <a:cs typeface="Arial"/>
                        </a:rPr>
                        <a:t> syndrome.</a:t>
                      </a:r>
                    </a:p>
                    <a:p>
                      <a:pPr marL="285750" indent="-285750">
                        <a:buFont typeface="Arial" panose="020B0604020202020204" pitchFamily="34" charset="0"/>
                        <a:buChar char="•"/>
                      </a:pPr>
                      <a:r>
                        <a:rPr kumimoji="0" lang="en-US" sz="1600" kern="1200" spc="-5" dirty="0" smtClean="0">
                          <a:solidFill>
                            <a:schemeClr val="tx1"/>
                          </a:solidFill>
                          <a:latin typeface="+mn-lt"/>
                          <a:ea typeface="+mn-ea"/>
                          <a:cs typeface="Arial"/>
                        </a:rPr>
                        <a:t>Diabetes mellitus.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kern="1200" spc="-5" dirty="0" smtClean="0">
                          <a:solidFill>
                            <a:schemeClr val="tx1"/>
                          </a:solidFill>
                          <a:latin typeface="+mn-lt"/>
                          <a:ea typeface="+mn-ea"/>
                          <a:cs typeface="Arial"/>
                        </a:rPr>
                        <a:t>Alcohol abuse.</a:t>
                      </a:r>
                    </a:p>
                  </a:txBody>
                  <a:tcPr>
                    <a:solidFill>
                      <a:schemeClr val="bg1"/>
                    </a:solidFill>
                  </a:tcPr>
                </a:tc>
                <a:extLst>
                  <a:ext uri="{0D108BD9-81ED-4DB2-BD59-A6C34878D82A}">
                    <a16:rowId xmlns:a16="http://schemas.microsoft.com/office/drawing/2014/main" xmlns="" val="10002"/>
                  </a:ext>
                </a:extLst>
              </a:tr>
              <a:tr h="12061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5" dirty="0" smtClean="0">
                          <a:solidFill>
                            <a:schemeClr val="accent2">
                              <a:lumMod val="75000"/>
                            </a:schemeClr>
                          </a:solidFill>
                          <a:latin typeface="+mn-lt"/>
                          <a:ea typeface="+mn-ea"/>
                          <a:cs typeface="Arial"/>
                        </a:rPr>
                        <a:t>Lower motor neuron (LMN) lesion</a:t>
                      </a:r>
                      <a:endParaRPr kumimoji="0" lang="en-US" sz="1600" b="0" kern="1200" spc="-5" dirty="0">
                        <a:solidFill>
                          <a:schemeClr val="accent2">
                            <a:lumMod val="75000"/>
                          </a:schemeClr>
                        </a:solidFill>
                        <a:latin typeface="+mn-lt"/>
                        <a:ea typeface="+mn-ea"/>
                        <a:cs typeface="Aria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spc="-5" dirty="0" smtClean="0">
                          <a:solidFill>
                            <a:schemeClr val="tx1"/>
                          </a:solidFill>
                          <a:latin typeface="+mn-lt"/>
                          <a:ea typeface="+mn-ea"/>
                          <a:cs typeface="Arial"/>
                        </a:rPr>
                        <a:t>Interrupt the spinal reflex arc (α motor neuron) → partial or complete loss of voluntary contraction, muscle wasting, ↓reflexes,  fasciculation.</a:t>
                      </a:r>
                    </a:p>
                  </a:txBody>
                  <a:tcPr>
                    <a:solidFill>
                      <a:schemeClr val="bg1"/>
                    </a:solidFill>
                  </a:tcPr>
                </a:tc>
                <a:tc>
                  <a:txBody>
                    <a:bodyPr/>
                    <a:lstStyle/>
                    <a:p>
                      <a:r>
                        <a:rPr kumimoji="0" lang="en-US" sz="1600" kern="1200" spc="-5" dirty="0" err="1" smtClean="0">
                          <a:solidFill>
                            <a:schemeClr val="tx1"/>
                          </a:solidFill>
                          <a:latin typeface="+mn-lt"/>
                          <a:ea typeface="+mn-ea"/>
                          <a:cs typeface="Arial"/>
                        </a:rPr>
                        <a:t>Polyomyelitis</a:t>
                      </a:r>
                      <a:r>
                        <a:rPr kumimoji="0" lang="en-US" sz="1600" kern="1200" spc="-5" dirty="0" smtClean="0">
                          <a:solidFill>
                            <a:schemeClr val="tx1"/>
                          </a:solidFill>
                          <a:latin typeface="+mn-lt"/>
                          <a:ea typeface="+mn-ea"/>
                          <a:cs typeface="Arial"/>
                        </a:rPr>
                        <a:t>.</a:t>
                      </a:r>
                      <a:endParaRPr kumimoji="0" lang="en-US" sz="1600" kern="1200" spc="-5" dirty="0">
                        <a:solidFill>
                          <a:schemeClr val="tx1"/>
                        </a:solidFill>
                        <a:latin typeface="+mn-lt"/>
                        <a:ea typeface="+mn-ea"/>
                        <a:cs typeface="Arial"/>
                      </a:endParaRPr>
                    </a:p>
                  </a:txBody>
                  <a:tcPr anchor="c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86683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Abnormal EMG Potentials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Rectangle 4"/>
          <p:cNvSpPr/>
          <p:nvPr/>
        </p:nvSpPr>
        <p:spPr>
          <a:xfrm>
            <a:off x="609460" y="1301403"/>
            <a:ext cx="588408" cy="489654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US" sz="1800" dirty="0">
                <a:solidFill>
                  <a:schemeClr val="bg1"/>
                </a:solidFill>
              </a:rPr>
              <a:t>In </a:t>
            </a:r>
            <a:r>
              <a:rPr lang="en-US" sz="1800" spc="-5" dirty="0">
                <a:solidFill>
                  <a:schemeClr val="bg1"/>
                </a:solidFill>
              </a:rPr>
              <a:t>neurogenic lesion </a:t>
            </a:r>
            <a:r>
              <a:rPr lang="en-US" sz="1800" dirty="0">
                <a:solidFill>
                  <a:schemeClr val="bg1"/>
                </a:solidFill>
              </a:rPr>
              <a:t>or </a:t>
            </a:r>
            <a:r>
              <a:rPr lang="en-US" sz="1800" spc="-5" dirty="0">
                <a:solidFill>
                  <a:schemeClr val="bg1"/>
                </a:solidFill>
              </a:rPr>
              <a:t>in active </a:t>
            </a:r>
            <a:r>
              <a:rPr lang="en-US" sz="1800" spc="-5" dirty="0" smtClean="0">
                <a:solidFill>
                  <a:schemeClr val="bg1"/>
                </a:solidFill>
              </a:rPr>
              <a:t>myositis</a:t>
            </a:r>
            <a:r>
              <a:rPr lang="en-US" sz="1800" spc="-5" dirty="0">
                <a:solidFill>
                  <a:schemeClr val="bg1"/>
                </a:solidFill>
              </a:rPr>
              <a:t>, the </a:t>
            </a:r>
            <a:r>
              <a:rPr lang="en-US" sz="1800" spc="-5" dirty="0" smtClean="0">
                <a:solidFill>
                  <a:schemeClr val="bg1"/>
                </a:solidFill>
              </a:rPr>
              <a:t>following </a:t>
            </a:r>
            <a:r>
              <a:rPr lang="en-US" sz="1800" spc="-5" dirty="0" smtClean="0">
                <a:solidFill>
                  <a:schemeClr val="bg1"/>
                </a:solidFill>
                <a:cs typeface="Verdana"/>
              </a:rPr>
              <a:t>spontaneous </a:t>
            </a:r>
            <a:r>
              <a:rPr lang="en-US" sz="1800" dirty="0">
                <a:solidFill>
                  <a:schemeClr val="bg1"/>
                </a:solidFill>
                <a:cs typeface="Verdana"/>
              </a:rPr>
              <a:t>activity </a:t>
            </a:r>
            <a:r>
              <a:rPr lang="en-US" sz="1800" spc="-5" dirty="0">
                <a:solidFill>
                  <a:schemeClr val="bg1"/>
                </a:solidFill>
              </a:rPr>
              <a:t>is</a:t>
            </a:r>
            <a:r>
              <a:rPr lang="en-US" sz="1800" spc="-130" dirty="0">
                <a:solidFill>
                  <a:schemeClr val="bg1"/>
                </a:solidFill>
              </a:rPr>
              <a:t> </a:t>
            </a:r>
            <a:r>
              <a:rPr lang="en-US" sz="1800" dirty="0">
                <a:solidFill>
                  <a:schemeClr val="bg1"/>
                </a:solidFill>
              </a:rPr>
              <a:t>noted:</a:t>
            </a:r>
          </a:p>
        </p:txBody>
      </p:sp>
      <p:cxnSp>
        <p:nvCxnSpPr>
          <p:cNvPr id="11" name="Straight Connector 10"/>
          <p:cNvCxnSpPr/>
          <p:nvPr/>
        </p:nvCxnSpPr>
        <p:spPr>
          <a:xfrm>
            <a:off x="1197868" y="3789040"/>
            <a:ext cx="3600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V="1">
            <a:off x="1557908" y="2021767"/>
            <a:ext cx="0" cy="1767273"/>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1557908" y="3717032"/>
            <a:ext cx="0" cy="1760548"/>
          </a:xfrm>
          <a:prstGeom prst="line">
            <a:avLst/>
          </a:prstGeom>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1765693" y="1604996"/>
            <a:ext cx="2089846" cy="8335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spc="-5" dirty="0" smtClean="0">
                <a:solidFill>
                  <a:schemeClr val="accent2">
                    <a:lumMod val="75000"/>
                  </a:schemeClr>
                </a:solidFill>
              </a:rPr>
              <a:t>Fibrillations</a:t>
            </a:r>
          </a:p>
          <a:p>
            <a:pPr algn="ctr"/>
            <a:r>
              <a:rPr lang="en-US" sz="1400" dirty="0" smtClean="0">
                <a:solidFill>
                  <a:srgbClr val="00B050"/>
                </a:solidFill>
              </a:rPr>
              <a:t>“not </a:t>
            </a:r>
            <a:r>
              <a:rPr lang="en-US" sz="1400" dirty="0">
                <a:solidFill>
                  <a:srgbClr val="00B050"/>
                </a:solidFill>
              </a:rPr>
              <a:t>visible by the </a:t>
            </a:r>
            <a:r>
              <a:rPr lang="en-US" sz="1400" dirty="0" smtClean="0">
                <a:solidFill>
                  <a:srgbClr val="00B050"/>
                </a:solidFill>
              </a:rPr>
              <a:t>eye”</a:t>
            </a:r>
            <a:endParaRPr lang="en-US" sz="1400" dirty="0">
              <a:solidFill>
                <a:srgbClr val="00B050"/>
              </a:solidFill>
            </a:endParaRPr>
          </a:p>
        </p:txBody>
      </p:sp>
      <p:sp>
        <p:nvSpPr>
          <p:cNvPr id="18" name="Rectangle 17"/>
          <p:cNvSpPr/>
          <p:nvPr/>
        </p:nvSpPr>
        <p:spPr>
          <a:xfrm>
            <a:off x="1762446" y="3332903"/>
            <a:ext cx="2089846" cy="8335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spc="-5" dirty="0">
                <a:solidFill>
                  <a:schemeClr val="accent2">
                    <a:lumMod val="75000"/>
                  </a:schemeClr>
                </a:solidFill>
              </a:rPr>
              <a:t>Positive sharp </a:t>
            </a:r>
            <a:r>
              <a:rPr lang="en-US" sz="1800" spc="-5" dirty="0" smtClean="0">
                <a:solidFill>
                  <a:schemeClr val="accent2">
                    <a:lumMod val="75000"/>
                  </a:schemeClr>
                </a:solidFill>
              </a:rPr>
              <a:t>waves</a:t>
            </a:r>
            <a:endParaRPr lang="en-US" sz="1800" spc="-5" dirty="0">
              <a:solidFill>
                <a:schemeClr val="accent2">
                  <a:lumMod val="75000"/>
                </a:schemeClr>
              </a:solidFill>
            </a:endParaRPr>
          </a:p>
        </p:txBody>
      </p:sp>
      <p:sp>
        <p:nvSpPr>
          <p:cNvPr id="19" name="Rectangle 18"/>
          <p:cNvSpPr/>
          <p:nvPr/>
        </p:nvSpPr>
        <p:spPr>
          <a:xfrm>
            <a:off x="1772318" y="4785469"/>
            <a:ext cx="2089846" cy="13798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spc="-5" dirty="0" smtClean="0">
              <a:solidFill>
                <a:schemeClr val="accent2">
                  <a:lumMod val="75000"/>
                </a:schemeClr>
              </a:solidFill>
            </a:endParaRPr>
          </a:p>
          <a:p>
            <a:pPr algn="ctr"/>
            <a:r>
              <a:rPr lang="en-US" sz="1800" spc="-5" dirty="0" smtClean="0">
                <a:solidFill>
                  <a:schemeClr val="accent2">
                    <a:lumMod val="75000"/>
                  </a:schemeClr>
                </a:solidFill>
              </a:rPr>
              <a:t>Giant </a:t>
            </a:r>
            <a:r>
              <a:rPr lang="en-US" sz="1800" spc="-5" dirty="0">
                <a:solidFill>
                  <a:schemeClr val="accent2">
                    <a:lumMod val="75000"/>
                  </a:schemeClr>
                </a:solidFill>
              </a:rPr>
              <a:t>motor unit potentials or  </a:t>
            </a:r>
            <a:r>
              <a:rPr lang="en-US" sz="1800" spc="-5" dirty="0" err="1" smtClean="0">
                <a:solidFill>
                  <a:schemeClr val="accent2">
                    <a:lumMod val="75000"/>
                  </a:schemeClr>
                </a:solidFill>
              </a:rPr>
              <a:t>fasciculations</a:t>
            </a:r>
            <a:endParaRPr lang="en-US" sz="1800" spc="-5" dirty="0" smtClean="0">
              <a:solidFill>
                <a:schemeClr val="accent2">
                  <a:lumMod val="75000"/>
                </a:schemeClr>
              </a:solidFill>
            </a:endParaRPr>
          </a:p>
          <a:p>
            <a:pPr algn="ctr"/>
            <a:r>
              <a:rPr lang="en-US" sz="1400" dirty="0" smtClean="0">
                <a:solidFill>
                  <a:srgbClr val="00B050"/>
                </a:solidFill>
              </a:rPr>
              <a:t>“visible </a:t>
            </a:r>
            <a:r>
              <a:rPr lang="en-US" sz="1400" dirty="0">
                <a:solidFill>
                  <a:srgbClr val="00B050"/>
                </a:solidFill>
              </a:rPr>
              <a:t>by the </a:t>
            </a:r>
            <a:r>
              <a:rPr lang="en-US" sz="1400" dirty="0" smtClean="0">
                <a:solidFill>
                  <a:srgbClr val="00B050"/>
                </a:solidFill>
              </a:rPr>
              <a:t>eye”</a:t>
            </a:r>
            <a:endParaRPr lang="en-US" sz="1400" dirty="0">
              <a:solidFill>
                <a:srgbClr val="00B050"/>
              </a:solidFill>
            </a:endParaRPr>
          </a:p>
          <a:p>
            <a:pPr algn="ctr"/>
            <a:endParaRPr lang="en-US" sz="1800" spc="-5" dirty="0">
              <a:solidFill>
                <a:schemeClr val="accent2">
                  <a:lumMod val="75000"/>
                </a:schemeClr>
              </a:solidFill>
            </a:endParaRPr>
          </a:p>
        </p:txBody>
      </p:sp>
      <p:sp>
        <p:nvSpPr>
          <p:cNvPr id="20" name="Rectangle 19"/>
          <p:cNvSpPr/>
          <p:nvPr/>
        </p:nvSpPr>
        <p:spPr>
          <a:xfrm>
            <a:off x="4008230" y="1301688"/>
            <a:ext cx="5902606" cy="14401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2">
                  <a:lumMod val="75000"/>
                </a:schemeClr>
              </a:buClr>
              <a:buFont typeface="Arial" charset="0"/>
              <a:buChar char="•"/>
            </a:pPr>
            <a:r>
              <a:rPr lang="en-US" sz="1300" spc="-10" dirty="0" smtClean="0">
                <a:solidFill>
                  <a:schemeClr val="tx1"/>
                </a:solidFill>
                <a:cs typeface="Verdana"/>
              </a:rPr>
              <a:t>Low </a:t>
            </a:r>
            <a:r>
              <a:rPr lang="en-US" sz="1300" spc="-5" dirty="0" smtClean="0">
                <a:solidFill>
                  <a:schemeClr val="tx1"/>
                </a:solidFill>
                <a:cs typeface="Verdana"/>
              </a:rPr>
              <a:t>amplitude, </a:t>
            </a:r>
            <a:r>
              <a:rPr lang="en-US" sz="1300" spc="-10" dirty="0" smtClean="0">
                <a:solidFill>
                  <a:schemeClr val="tx1"/>
                </a:solidFill>
                <a:cs typeface="Verdana"/>
              </a:rPr>
              <a:t>short </a:t>
            </a:r>
            <a:r>
              <a:rPr lang="en-US" sz="1300" spc="-5" dirty="0" smtClean="0">
                <a:solidFill>
                  <a:schemeClr val="tx1"/>
                </a:solidFill>
                <a:cs typeface="Verdana"/>
              </a:rPr>
              <a:t>duration, </a:t>
            </a:r>
            <a:r>
              <a:rPr lang="en-US" sz="1300" spc="-10" dirty="0" smtClean="0">
                <a:solidFill>
                  <a:schemeClr val="tx1"/>
                </a:solidFill>
                <a:cs typeface="Verdana"/>
              </a:rPr>
              <a:t>biphasic </a:t>
            </a:r>
            <a:r>
              <a:rPr lang="en-US" sz="1300" spc="-5" dirty="0" smtClean="0">
                <a:solidFill>
                  <a:schemeClr val="tx1"/>
                </a:solidFill>
                <a:cs typeface="Verdana"/>
              </a:rPr>
              <a:t>potentials, correspond to </a:t>
            </a:r>
            <a:r>
              <a:rPr lang="en-US" sz="1300" spc="-10" dirty="0" smtClean="0">
                <a:solidFill>
                  <a:schemeClr val="tx1"/>
                </a:solidFill>
                <a:cs typeface="Verdana"/>
              </a:rPr>
              <a:t>the spontaneous  discharge </a:t>
            </a:r>
            <a:r>
              <a:rPr lang="en-US" sz="1300" spc="-5" dirty="0" smtClean="0">
                <a:solidFill>
                  <a:schemeClr val="tx1"/>
                </a:solidFill>
                <a:cs typeface="Verdana"/>
              </a:rPr>
              <a:t>of a </a:t>
            </a:r>
            <a:r>
              <a:rPr lang="en-US" sz="1300" spc="-10" dirty="0" err="1" smtClean="0">
                <a:solidFill>
                  <a:schemeClr val="tx1"/>
                </a:solidFill>
                <a:cs typeface="Verdana"/>
              </a:rPr>
              <a:t>denervated</a:t>
            </a:r>
            <a:r>
              <a:rPr lang="en-US" sz="1300" spc="-10" dirty="0" smtClean="0">
                <a:solidFill>
                  <a:schemeClr val="tx1"/>
                </a:solidFill>
                <a:cs typeface="Verdana"/>
              </a:rPr>
              <a:t> </a:t>
            </a:r>
            <a:r>
              <a:rPr lang="en-US" sz="1300" spc="-5" dirty="0" smtClean="0">
                <a:solidFill>
                  <a:schemeClr val="tx1"/>
                </a:solidFill>
                <a:cs typeface="Verdana"/>
              </a:rPr>
              <a:t>single </a:t>
            </a:r>
            <a:r>
              <a:rPr lang="en-US" sz="1300" spc="-10" dirty="0" smtClean="0">
                <a:solidFill>
                  <a:schemeClr val="tx1"/>
                </a:solidFill>
                <a:cs typeface="Verdana"/>
              </a:rPr>
              <a:t>muscle fiber  due </a:t>
            </a:r>
            <a:r>
              <a:rPr lang="en-US" sz="1300" spc="-5" dirty="0" smtClean="0">
                <a:solidFill>
                  <a:schemeClr val="tx1"/>
                </a:solidFill>
                <a:cs typeface="Verdana"/>
              </a:rPr>
              <a:t>to </a:t>
            </a:r>
            <a:r>
              <a:rPr lang="en-US" sz="1300" spc="-10" dirty="0" smtClean="0">
                <a:solidFill>
                  <a:schemeClr val="tx1"/>
                </a:solidFill>
                <a:cs typeface="Verdana"/>
              </a:rPr>
              <a:t>denervation </a:t>
            </a:r>
            <a:r>
              <a:rPr lang="en-US" sz="1300" spc="-5" dirty="0" smtClean="0">
                <a:solidFill>
                  <a:schemeClr val="tx1"/>
                </a:solidFill>
                <a:cs typeface="Verdana"/>
              </a:rPr>
              <a:t>hypersensitivity </a:t>
            </a:r>
            <a:r>
              <a:rPr lang="en-US" sz="1300" spc="-10" dirty="0" smtClean="0">
                <a:solidFill>
                  <a:schemeClr val="tx1"/>
                </a:solidFill>
                <a:cs typeface="Verdana"/>
              </a:rPr>
              <a:t>to  acetylcholine or axonal loss not balanced by re-innervation.</a:t>
            </a:r>
            <a:endParaRPr lang="en-US" sz="1300" dirty="0" smtClean="0">
              <a:solidFill>
                <a:schemeClr val="tx1"/>
              </a:solidFill>
              <a:cs typeface="Verdana"/>
            </a:endParaRPr>
          </a:p>
          <a:p>
            <a:pPr marL="342900" indent="-342900">
              <a:buClr>
                <a:schemeClr val="accent2">
                  <a:lumMod val="75000"/>
                </a:schemeClr>
              </a:buClr>
              <a:buFont typeface="Arial" charset="0"/>
              <a:buChar char="•"/>
            </a:pPr>
            <a:r>
              <a:rPr lang="en-US" sz="1300" spc="-5" dirty="0" smtClean="0">
                <a:solidFill>
                  <a:schemeClr val="tx1"/>
                </a:solidFill>
                <a:cs typeface="Verdana"/>
              </a:rPr>
              <a:t>Fine invisible (not visible through the skin), irregular </a:t>
            </a:r>
            <a:r>
              <a:rPr lang="en-US" sz="1300" dirty="0" smtClean="0">
                <a:solidFill>
                  <a:schemeClr val="tx1"/>
                </a:solidFill>
                <a:cs typeface="Verdana"/>
              </a:rPr>
              <a:t>contractions of  </a:t>
            </a:r>
            <a:r>
              <a:rPr lang="en-US" sz="1300" spc="-5" dirty="0" smtClean="0">
                <a:solidFill>
                  <a:schemeClr val="tx1"/>
                </a:solidFill>
                <a:cs typeface="Verdana"/>
              </a:rPr>
              <a:t>individual </a:t>
            </a:r>
            <a:r>
              <a:rPr lang="en-US" sz="1300" dirty="0" smtClean="0">
                <a:solidFill>
                  <a:schemeClr val="tx1"/>
                </a:solidFill>
                <a:cs typeface="Verdana"/>
              </a:rPr>
              <a:t>muscle</a:t>
            </a:r>
            <a:r>
              <a:rPr lang="en-US" sz="1300" spc="-15" dirty="0" smtClean="0">
                <a:solidFill>
                  <a:schemeClr val="tx1"/>
                </a:solidFill>
                <a:cs typeface="Verdana"/>
              </a:rPr>
              <a:t> </a:t>
            </a:r>
            <a:r>
              <a:rPr lang="en-US" sz="1300" spc="-5" dirty="0" smtClean="0">
                <a:solidFill>
                  <a:schemeClr val="tx1"/>
                </a:solidFill>
                <a:cs typeface="Verdana"/>
              </a:rPr>
              <a:t>fibers</a:t>
            </a:r>
            <a:r>
              <a:rPr lang="en-US" sz="1300" spc="-5" dirty="0">
                <a:solidFill>
                  <a:schemeClr val="tx1"/>
                </a:solidFill>
                <a:cs typeface="Verdana"/>
              </a:rPr>
              <a:t>. </a:t>
            </a:r>
            <a:r>
              <a:rPr lang="en-US" sz="1100" spc="-5" dirty="0">
                <a:solidFill>
                  <a:srgbClr val="00B050"/>
                </a:solidFill>
                <a:cs typeface="Verdana"/>
              </a:rPr>
              <a:t>without the consciousness of the </a:t>
            </a:r>
            <a:r>
              <a:rPr lang="en-US" sz="1100" spc="-5" dirty="0" smtClean="0">
                <a:solidFill>
                  <a:srgbClr val="00B050"/>
                </a:solidFill>
                <a:cs typeface="Verdana"/>
              </a:rPr>
              <a:t>patient</a:t>
            </a:r>
          </a:p>
          <a:p>
            <a:pPr marL="342900" indent="-342900">
              <a:buClr>
                <a:schemeClr val="accent2">
                  <a:lumMod val="75000"/>
                </a:schemeClr>
              </a:buClr>
              <a:buFont typeface="Arial" charset="0"/>
              <a:buChar char="•"/>
            </a:pPr>
            <a:r>
              <a:rPr lang="en-US" sz="1300" dirty="0" smtClean="0">
                <a:solidFill>
                  <a:schemeClr val="tx1"/>
                </a:solidFill>
              </a:rPr>
              <a:t>An electrical sign not a clinical sign.</a:t>
            </a:r>
            <a:endParaRPr lang="en-US" sz="1300" dirty="0">
              <a:solidFill>
                <a:schemeClr val="tx1"/>
              </a:solidFill>
              <a:cs typeface="Verdana"/>
            </a:endParaRPr>
          </a:p>
        </p:txBody>
      </p:sp>
      <p:sp>
        <p:nvSpPr>
          <p:cNvPr id="21" name="Rectangle 20"/>
          <p:cNvSpPr/>
          <p:nvPr/>
        </p:nvSpPr>
        <p:spPr>
          <a:xfrm>
            <a:off x="10054852" y="1301403"/>
            <a:ext cx="1524550" cy="144044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2"/>
              </a:solidFill>
              <a:cs typeface="Verdana"/>
            </a:endParaRPr>
          </a:p>
        </p:txBody>
      </p:sp>
      <p:sp>
        <p:nvSpPr>
          <p:cNvPr id="29" name="Rectangle 28"/>
          <p:cNvSpPr/>
          <p:nvPr/>
        </p:nvSpPr>
        <p:spPr>
          <a:xfrm>
            <a:off x="4008231" y="3029594"/>
            <a:ext cx="5902606" cy="14401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2">
                  <a:lumMod val="75000"/>
                </a:schemeClr>
              </a:buClr>
              <a:buFont typeface="Arial" charset="0"/>
              <a:buChar char="•"/>
            </a:pPr>
            <a:r>
              <a:rPr lang="en-US" sz="1300" spc="-10" dirty="0" smtClean="0">
                <a:solidFill>
                  <a:schemeClr val="tx1"/>
                </a:solidFill>
                <a:cs typeface="Verdana"/>
              </a:rPr>
              <a:t>Small fibrillation aps (</a:t>
            </a:r>
            <a:r>
              <a:rPr lang="en-US" sz="1300" spc="-10" dirty="0" smtClean="0">
                <a:solidFill>
                  <a:schemeClr val="accent4">
                    <a:lumMod val="75000"/>
                  </a:schemeClr>
                </a:solidFill>
                <a:cs typeface="Verdana"/>
              </a:rPr>
              <a:t>50</a:t>
            </a:r>
            <a:r>
              <a:rPr lang="en-US" sz="1300" spc="-10" dirty="0" smtClean="0">
                <a:solidFill>
                  <a:schemeClr val="tx1"/>
                </a:solidFill>
                <a:cs typeface="Verdana"/>
              </a:rPr>
              <a:t> to </a:t>
            </a:r>
            <a:r>
              <a:rPr lang="en-US" sz="1300" spc="-10" dirty="0" smtClean="0">
                <a:solidFill>
                  <a:schemeClr val="accent4">
                    <a:lumMod val="75000"/>
                  </a:schemeClr>
                </a:solidFill>
                <a:cs typeface="Verdana"/>
              </a:rPr>
              <a:t>100</a:t>
            </a:r>
            <a:r>
              <a:rPr lang="en-US" sz="1300" spc="-10" dirty="0" smtClean="0">
                <a:solidFill>
                  <a:schemeClr val="tx1"/>
                </a:solidFill>
                <a:cs typeface="Verdana"/>
              </a:rPr>
              <a:t> µv,  and duration of </a:t>
            </a:r>
            <a:r>
              <a:rPr lang="en-US" sz="1300" spc="-10" dirty="0" smtClean="0">
                <a:solidFill>
                  <a:schemeClr val="accent4">
                    <a:lumMod val="75000"/>
                  </a:schemeClr>
                </a:solidFill>
                <a:cs typeface="Verdana"/>
              </a:rPr>
              <a:t>5</a:t>
            </a:r>
            <a:r>
              <a:rPr lang="en-US" sz="1300" spc="-10" dirty="0" smtClean="0">
                <a:solidFill>
                  <a:schemeClr val="tx1"/>
                </a:solidFill>
                <a:cs typeface="Verdana"/>
              </a:rPr>
              <a:t> to </a:t>
            </a:r>
            <a:r>
              <a:rPr lang="en-US" sz="1300" spc="-10" dirty="0" smtClean="0">
                <a:solidFill>
                  <a:schemeClr val="accent4">
                    <a:lumMod val="75000"/>
                  </a:schemeClr>
                </a:solidFill>
                <a:cs typeface="Verdana"/>
              </a:rPr>
              <a:t>10</a:t>
            </a:r>
            <a:r>
              <a:rPr lang="en-US" sz="1300" spc="-10" dirty="0" smtClean="0">
                <a:solidFill>
                  <a:schemeClr val="tx1"/>
                </a:solidFill>
                <a:cs typeface="Verdana"/>
              </a:rPr>
              <a:t> </a:t>
            </a:r>
            <a:r>
              <a:rPr lang="en-US" sz="1300" spc="-10" dirty="0" err="1" smtClean="0">
                <a:solidFill>
                  <a:schemeClr val="tx1"/>
                </a:solidFill>
                <a:cs typeface="Verdana"/>
              </a:rPr>
              <a:t>msec</a:t>
            </a:r>
            <a:r>
              <a:rPr lang="en-US" sz="1300" spc="-10" dirty="0" smtClean="0">
                <a:solidFill>
                  <a:schemeClr val="tx1"/>
                </a:solidFill>
                <a:cs typeface="Verdana"/>
              </a:rPr>
              <a:t>) whose  propagation is blocked at the level of the recording electrode (arise when the needle tip damages fibers and spontaneous action potentials propagate up to the needle tip and then are extinguished)</a:t>
            </a:r>
          </a:p>
          <a:p>
            <a:pPr marL="342900" indent="-342900">
              <a:buClr>
                <a:schemeClr val="accent2">
                  <a:lumMod val="75000"/>
                </a:schemeClr>
              </a:buClr>
              <a:buFont typeface="Arial" charset="0"/>
              <a:buChar char="•"/>
            </a:pPr>
            <a:r>
              <a:rPr lang="en-US" sz="1300" spc="-10" dirty="0" smtClean="0">
                <a:solidFill>
                  <a:schemeClr val="tx1"/>
                </a:solidFill>
                <a:cs typeface="Verdana"/>
              </a:rPr>
              <a:t>Have fast </a:t>
            </a:r>
            <a:r>
              <a:rPr lang="en-US" sz="1300" spc="-10" dirty="0" err="1" smtClean="0">
                <a:solidFill>
                  <a:schemeClr val="tx1"/>
                </a:solidFill>
                <a:cs typeface="Verdana"/>
              </a:rPr>
              <a:t>downtroke</a:t>
            </a:r>
            <a:r>
              <a:rPr lang="en-US" sz="1300" spc="-10" dirty="0" smtClean="0">
                <a:solidFill>
                  <a:schemeClr val="tx1"/>
                </a:solidFill>
                <a:cs typeface="Verdana"/>
              </a:rPr>
              <a:t> and slower return to baseline.</a:t>
            </a:r>
          </a:p>
          <a:p>
            <a:pPr marL="342900" indent="-342900">
              <a:buClr>
                <a:schemeClr val="accent2">
                  <a:lumMod val="75000"/>
                </a:schemeClr>
              </a:buClr>
              <a:buFont typeface="Arial" charset="0"/>
              <a:buChar char="•"/>
            </a:pPr>
            <a:r>
              <a:rPr lang="en-US" sz="1300" spc="-10" dirty="0" smtClean="0">
                <a:solidFill>
                  <a:schemeClr val="tx1"/>
                </a:solidFill>
                <a:cs typeface="Verdana"/>
              </a:rPr>
              <a:t>Have the same origin &amp; significance as fibrillations.</a:t>
            </a:r>
            <a:endParaRPr lang="en-US" sz="1300" spc="-10" dirty="0">
              <a:solidFill>
                <a:schemeClr val="tx1"/>
              </a:solidFill>
              <a:cs typeface="Verdana"/>
            </a:endParaRPr>
          </a:p>
        </p:txBody>
      </p:sp>
      <p:sp>
        <p:nvSpPr>
          <p:cNvPr id="30" name="Rectangle 29"/>
          <p:cNvSpPr/>
          <p:nvPr/>
        </p:nvSpPr>
        <p:spPr>
          <a:xfrm>
            <a:off x="4008230" y="4713183"/>
            <a:ext cx="5902606" cy="152412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accent2">
                  <a:lumMod val="75000"/>
                </a:schemeClr>
              </a:buClr>
              <a:buFont typeface="Arial" charset="0"/>
              <a:buChar char="•"/>
            </a:pPr>
            <a:r>
              <a:rPr lang="en-US" sz="1200" spc="-10" dirty="0">
                <a:solidFill>
                  <a:schemeClr val="tx1"/>
                </a:solidFill>
                <a:cs typeface="Verdana"/>
              </a:rPr>
              <a:t>Spontaneous discharge of a MU at rest, can be seen and felt by the patient.</a:t>
            </a:r>
          </a:p>
          <a:p>
            <a:pPr marL="342900" indent="-342900">
              <a:buClr>
                <a:schemeClr val="accent2">
                  <a:lumMod val="75000"/>
                </a:schemeClr>
              </a:buClr>
              <a:buFont typeface="Arial" charset="0"/>
              <a:buChar char="•"/>
            </a:pPr>
            <a:r>
              <a:rPr lang="en-US" sz="1200" spc="-10" dirty="0">
                <a:solidFill>
                  <a:schemeClr val="tx1"/>
                </a:solidFill>
                <a:cs typeface="Verdana"/>
              </a:rPr>
              <a:t>Partial re-innervation of </a:t>
            </a:r>
            <a:r>
              <a:rPr lang="en-US" sz="1200" spc="-10" dirty="0" err="1">
                <a:solidFill>
                  <a:schemeClr val="tx1"/>
                </a:solidFill>
                <a:cs typeface="Verdana"/>
              </a:rPr>
              <a:t>denervated</a:t>
            </a:r>
            <a:r>
              <a:rPr lang="en-US" sz="1200" spc="-10" dirty="0">
                <a:solidFill>
                  <a:schemeClr val="tx1"/>
                </a:solidFill>
                <a:cs typeface="Verdana"/>
              </a:rPr>
              <a:t> muscle, </a:t>
            </a:r>
            <a:r>
              <a:rPr lang="en-US" sz="1200" spc="-10" dirty="0" smtClean="0">
                <a:solidFill>
                  <a:schemeClr val="tx1"/>
                </a:solidFill>
                <a:cs typeface="Verdana"/>
              </a:rPr>
              <a:t>by </a:t>
            </a:r>
            <a:r>
              <a:rPr lang="en-US" sz="1200" spc="-10" dirty="0">
                <a:solidFill>
                  <a:schemeClr val="tx1"/>
                </a:solidFill>
                <a:cs typeface="Verdana"/>
              </a:rPr>
              <a:t>sprouting of the remaining nerve terminals, </a:t>
            </a:r>
            <a:r>
              <a:rPr lang="en-US" sz="1200" spc="-10" dirty="0" smtClean="0">
                <a:solidFill>
                  <a:schemeClr val="tx1"/>
                </a:solidFill>
                <a:cs typeface="Verdana"/>
              </a:rPr>
              <a:t>produces </a:t>
            </a:r>
            <a:r>
              <a:rPr lang="en-US" sz="1200" spc="-10" dirty="0">
                <a:solidFill>
                  <a:schemeClr val="tx1"/>
                </a:solidFill>
                <a:cs typeface="Verdana"/>
              </a:rPr>
              <a:t>abnormally high voltage, </a:t>
            </a:r>
            <a:r>
              <a:rPr lang="en-US" sz="1200" spc="-10" dirty="0" err="1">
                <a:solidFill>
                  <a:schemeClr val="tx1"/>
                </a:solidFill>
                <a:cs typeface="Verdana"/>
              </a:rPr>
              <a:t>polyphasic</a:t>
            </a:r>
            <a:r>
              <a:rPr lang="en-US" sz="1200" spc="-10" dirty="0">
                <a:solidFill>
                  <a:schemeClr val="tx1"/>
                </a:solidFill>
                <a:cs typeface="Verdana"/>
              </a:rPr>
              <a:t>, long  duration potentials (Giant Potentials</a:t>
            </a:r>
            <a:r>
              <a:rPr lang="en-US" sz="1200" spc="-10" dirty="0" smtClean="0">
                <a:solidFill>
                  <a:schemeClr val="tx1"/>
                </a:solidFill>
                <a:cs typeface="Verdana"/>
              </a:rPr>
              <a:t>).</a:t>
            </a:r>
            <a:endParaRPr lang="en-US" sz="1200" spc="-10" dirty="0">
              <a:solidFill>
                <a:schemeClr val="tx1"/>
              </a:solidFill>
              <a:cs typeface="Verdana"/>
            </a:endParaRPr>
          </a:p>
          <a:p>
            <a:pPr marL="342900" indent="-342900">
              <a:buClr>
                <a:schemeClr val="accent2">
                  <a:lumMod val="75000"/>
                </a:schemeClr>
              </a:buClr>
              <a:buFont typeface="Arial" charset="0"/>
              <a:buChar char="•"/>
            </a:pPr>
            <a:r>
              <a:rPr lang="en-US" sz="1200" spc="-10" dirty="0">
                <a:solidFill>
                  <a:schemeClr val="tx1"/>
                </a:solidFill>
                <a:cs typeface="Verdana"/>
              </a:rPr>
              <a:t>Isolated discharges that recur at irregular intervals, usually in the order of several seconds.</a:t>
            </a:r>
          </a:p>
          <a:p>
            <a:pPr marL="342900" indent="-342900">
              <a:buClr>
                <a:schemeClr val="accent2">
                  <a:lumMod val="75000"/>
                </a:schemeClr>
              </a:buClr>
              <a:buFont typeface="Arial" charset="0"/>
              <a:buChar char="•"/>
            </a:pPr>
            <a:r>
              <a:rPr lang="en-US" sz="1200" spc="-10" dirty="0">
                <a:solidFill>
                  <a:schemeClr val="tx1"/>
                </a:solidFill>
                <a:cs typeface="Verdana"/>
              </a:rPr>
              <a:t>May be benign and they occur in motor neuron disease, radiculopathy and neuropathy.</a:t>
            </a:r>
          </a:p>
        </p:txBody>
      </p:sp>
      <p:cxnSp>
        <p:nvCxnSpPr>
          <p:cNvPr id="34" name="Straight Arrow Connector 33"/>
          <p:cNvCxnSpPr>
            <a:endCxn id="17" idx="1"/>
          </p:cNvCxnSpPr>
          <p:nvPr/>
        </p:nvCxnSpPr>
        <p:spPr>
          <a:xfrm>
            <a:off x="1557908" y="2021767"/>
            <a:ext cx="20778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1554661" y="3789040"/>
            <a:ext cx="20778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a:off x="1554661" y="5477579"/>
            <a:ext cx="207785"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5" name="Rectangle 44"/>
          <p:cNvSpPr/>
          <p:nvPr/>
        </p:nvSpPr>
        <p:spPr>
          <a:xfrm>
            <a:off x="10047638" y="3029594"/>
            <a:ext cx="1528411" cy="144016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2"/>
              </a:solidFill>
            </a:endParaRPr>
          </a:p>
        </p:txBody>
      </p:sp>
      <p:sp>
        <p:nvSpPr>
          <p:cNvPr id="46" name="Rectangle 45"/>
          <p:cNvSpPr/>
          <p:nvPr/>
        </p:nvSpPr>
        <p:spPr>
          <a:xfrm>
            <a:off x="10048774" y="4757500"/>
            <a:ext cx="1530627" cy="144016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2"/>
              </a:solidFill>
              <a:cs typeface="Verdana"/>
            </a:endParaRPr>
          </a:p>
        </p:txBody>
      </p:sp>
      <p:cxnSp>
        <p:nvCxnSpPr>
          <p:cNvPr id="48" name="Straight Connector 47"/>
          <p:cNvCxnSpPr>
            <a:stCxn id="20" idx="3"/>
            <a:endCxn id="21" idx="1"/>
          </p:cNvCxnSpPr>
          <p:nvPr/>
        </p:nvCxnSpPr>
        <p:spPr>
          <a:xfrm flipV="1">
            <a:off x="9910836" y="2021626"/>
            <a:ext cx="144016" cy="14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Straight Connector 49"/>
          <p:cNvCxnSpPr>
            <a:stCxn id="29" idx="3"/>
            <a:endCxn id="45" idx="1"/>
          </p:cNvCxnSpPr>
          <p:nvPr/>
        </p:nvCxnSpPr>
        <p:spPr>
          <a:xfrm>
            <a:off x="9910837" y="3749674"/>
            <a:ext cx="13680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2" name="Straight Connector 51"/>
          <p:cNvCxnSpPr>
            <a:stCxn id="30" idx="3"/>
            <a:endCxn id="46" idx="1"/>
          </p:cNvCxnSpPr>
          <p:nvPr/>
        </p:nvCxnSpPr>
        <p:spPr>
          <a:xfrm>
            <a:off x="9910836" y="5475248"/>
            <a:ext cx="137938" cy="2332"/>
          </a:xfrm>
          <a:prstGeom prst="line">
            <a:avLst/>
          </a:prstGeom>
        </p:spPr>
        <p:style>
          <a:lnRef idx="1">
            <a:schemeClr val="accent2"/>
          </a:lnRef>
          <a:fillRef idx="0">
            <a:schemeClr val="accent2"/>
          </a:fillRef>
          <a:effectRef idx="0">
            <a:schemeClr val="accent2"/>
          </a:effectRef>
          <a:fontRef idx="minor">
            <a:schemeClr val="tx1"/>
          </a:fontRef>
        </p:style>
      </p:cxnSp>
      <p:cxnSp>
        <p:nvCxnSpPr>
          <p:cNvPr id="62" name="Straight Connector 61"/>
          <p:cNvCxnSpPr>
            <a:stCxn id="17" idx="3"/>
            <a:endCxn id="20" idx="1"/>
          </p:cNvCxnSpPr>
          <p:nvPr/>
        </p:nvCxnSpPr>
        <p:spPr>
          <a:xfrm>
            <a:off x="3855539" y="2021768"/>
            <a:ext cx="15269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4" name="Straight Connector 63"/>
          <p:cNvCxnSpPr>
            <a:stCxn id="18" idx="3"/>
            <a:endCxn id="29" idx="1"/>
          </p:cNvCxnSpPr>
          <p:nvPr/>
        </p:nvCxnSpPr>
        <p:spPr>
          <a:xfrm flipV="1">
            <a:off x="3852292" y="3749674"/>
            <a:ext cx="155939"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66" name="Straight Connector 65"/>
          <p:cNvCxnSpPr>
            <a:stCxn id="19" idx="3"/>
            <a:endCxn id="30" idx="1"/>
          </p:cNvCxnSpPr>
          <p:nvPr/>
        </p:nvCxnSpPr>
        <p:spPr>
          <a:xfrm flipV="1">
            <a:off x="3862164" y="5475248"/>
            <a:ext cx="146066" cy="13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1722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r>
              <a:rPr lang="en-US" sz="3200" dirty="0"/>
              <a:t>.</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object 2"/>
          <p:cNvSpPr/>
          <p:nvPr/>
        </p:nvSpPr>
        <p:spPr>
          <a:xfrm>
            <a:off x="6454452" y="1268760"/>
            <a:ext cx="5124951" cy="4896544"/>
          </a:xfrm>
          <a:prstGeom prst="rect">
            <a:avLst/>
          </a:prstGeom>
          <a:blipFill>
            <a:blip r:embed="rId2" cstate="print"/>
            <a:stretch>
              <a:fillRect/>
            </a:stretch>
          </a:blipFill>
          <a:ln>
            <a:solidFill>
              <a:schemeClr val="bg1"/>
            </a:solidFill>
          </a:ln>
        </p:spPr>
        <p:txBody>
          <a:bodyPr wrap="square" lIns="0" tIns="0" rIns="0" bIns="0" rtlCol="0"/>
          <a:lstStyle/>
          <a:p>
            <a:endParaRPr/>
          </a:p>
        </p:txBody>
      </p:sp>
      <p:sp>
        <p:nvSpPr>
          <p:cNvPr id="4" name="Rectangle 3"/>
          <p:cNvSpPr/>
          <p:nvPr/>
        </p:nvSpPr>
        <p:spPr>
          <a:xfrm>
            <a:off x="624313" y="1268760"/>
            <a:ext cx="5666538" cy="44644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Clr>
                <a:schemeClr val="accent2">
                  <a:lumMod val="75000"/>
                </a:schemeClr>
              </a:buClr>
              <a:buFont typeface=".LucidaGrandeUI" charset="0"/>
              <a:buChar char="▸"/>
            </a:pPr>
            <a:r>
              <a:rPr lang="en-US" sz="1800" dirty="0">
                <a:solidFill>
                  <a:srgbClr val="FF0000"/>
                </a:solidFill>
              </a:rPr>
              <a:t>Important definitions mentioned by the male’s doctor</a:t>
            </a:r>
            <a:r>
              <a:rPr lang="en-US" sz="1800" dirty="0" smtClean="0">
                <a:solidFill>
                  <a:srgbClr val="FF0000"/>
                </a:solidFill>
              </a:rPr>
              <a:t>:</a:t>
            </a:r>
            <a:endParaRPr lang="en-US" sz="1800" dirty="0">
              <a:solidFill>
                <a:srgbClr val="00B050"/>
              </a:solidFill>
            </a:endParaRPr>
          </a:p>
          <a:p>
            <a:pPr marL="850849" lvl="1" indent="-342900">
              <a:buClr>
                <a:schemeClr val="accent2">
                  <a:lumMod val="75000"/>
                </a:schemeClr>
              </a:buClr>
              <a:buFont typeface="Arial" charset="0"/>
              <a:buChar char="•"/>
            </a:pPr>
            <a:r>
              <a:rPr lang="en-US" sz="1800" dirty="0">
                <a:solidFill>
                  <a:srgbClr val="00B050"/>
                </a:solidFill>
              </a:rPr>
              <a:t>Radiculopathy: damage in the nerve </a:t>
            </a:r>
            <a:r>
              <a:rPr lang="en-US" sz="1800" dirty="0" smtClean="0">
                <a:solidFill>
                  <a:srgbClr val="00B050"/>
                </a:solidFill>
              </a:rPr>
              <a:t>roots.</a:t>
            </a:r>
            <a:endParaRPr lang="en-US" sz="1800" dirty="0">
              <a:solidFill>
                <a:srgbClr val="00B050"/>
              </a:solidFill>
            </a:endParaRPr>
          </a:p>
          <a:p>
            <a:pPr marL="850849" lvl="1" indent="-342900">
              <a:buClr>
                <a:schemeClr val="accent2">
                  <a:lumMod val="75000"/>
                </a:schemeClr>
              </a:buClr>
              <a:buFont typeface="Arial" charset="0"/>
              <a:buChar char="•"/>
            </a:pPr>
            <a:r>
              <a:rPr lang="en-US" sz="1800" dirty="0" err="1">
                <a:solidFill>
                  <a:srgbClr val="00B050"/>
                </a:solidFill>
              </a:rPr>
              <a:t>Plexopathy</a:t>
            </a:r>
            <a:r>
              <a:rPr lang="en-US" sz="1800" dirty="0">
                <a:solidFill>
                  <a:srgbClr val="00B050"/>
                </a:solidFill>
              </a:rPr>
              <a:t>: damage in </a:t>
            </a:r>
            <a:r>
              <a:rPr lang="en-US" sz="1800" dirty="0" smtClean="0">
                <a:solidFill>
                  <a:srgbClr val="00B050"/>
                </a:solidFill>
              </a:rPr>
              <a:t>nerve plexuses.</a:t>
            </a:r>
            <a:endParaRPr lang="en-US" sz="1800" dirty="0">
              <a:solidFill>
                <a:srgbClr val="00B050"/>
              </a:solidFill>
            </a:endParaRPr>
          </a:p>
          <a:p>
            <a:pPr marL="342900" indent="-342900">
              <a:buClr>
                <a:schemeClr val="accent2">
                  <a:lumMod val="75000"/>
                </a:schemeClr>
              </a:buClr>
              <a:buFont typeface=".LucidaGrandeUI" charset="0"/>
              <a:buChar char="▸"/>
            </a:pPr>
            <a:endParaRPr lang="en-US" sz="1800" dirty="0" smtClean="0">
              <a:solidFill>
                <a:srgbClr val="00B050"/>
              </a:solidFill>
            </a:endParaRPr>
          </a:p>
          <a:p>
            <a:pPr marL="342900" indent="-342900">
              <a:buClr>
                <a:schemeClr val="accent2">
                  <a:lumMod val="75000"/>
                </a:schemeClr>
              </a:buClr>
              <a:buFont typeface=".LucidaGrandeUI" charset="0"/>
              <a:buChar char="▸"/>
            </a:pPr>
            <a:r>
              <a:rPr lang="en-US" sz="1800" dirty="0" smtClean="0">
                <a:solidFill>
                  <a:srgbClr val="00B050"/>
                </a:solidFill>
              </a:rPr>
              <a:t>if </a:t>
            </a:r>
            <a:r>
              <a:rPr lang="en-US" sz="1800" dirty="0">
                <a:solidFill>
                  <a:srgbClr val="00B050"/>
                </a:solidFill>
              </a:rPr>
              <a:t>the degeneration happens in the dendrites of the sensory nerve the sensory nerve conduction test will be abnormal and the motor nerve conduction test will be abnormal because the damage is in the dendrites so everything after it will be </a:t>
            </a:r>
            <a:r>
              <a:rPr lang="en-US" sz="1800" dirty="0" smtClean="0">
                <a:solidFill>
                  <a:srgbClr val="00B050"/>
                </a:solidFill>
              </a:rPr>
              <a:t>negative.</a:t>
            </a:r>
          </a:p>
          <a:p>
            <a:pPr marL="342900" indent="-342900">
              <a:buClr>
                <a:schemeClr val="accent2">
                  <a:lumMod val="75000"/>
                </a:schemeClr>
              </a:buClr>
              <a:buFont typeface=".LucidaGrandeUI" charset="0"/>
              <a:buChar char="▸"/>
            </a:pPr>
            <a:endParaRPr lang="en-US" sz="1800" dirty="0">
              <a:solidFill>
                <a:srgbClr val="00B050"/>
              </a:solidFill>
            </a:endParaRPr>
          </a:p>
          <a:p>
            <a:pPr marL="342900" indent="-342900">
              <a:buClr>
                <a:schemeClr val="accent2">
                  <a:lumMod val="75000"/>
                </a:schemeClr>
              </a:buClr>
              <a:buFont typeface=".LucidaGrandeUI" charset="0"/>
              <a:buChar char="▸"/>
            </a:pPr>
            <a:r>
              <a:rPr lang="en-US" sz="1800" dirty="0" smtClean="0">
                <a:solidFill>
                  <a:srgbClr val="00B050"/>
                </a:solidFill>
              </a:rPr>
              <a:t>if </a:t>
            </a:r>
            <a:r>
              <a:rPr lang="en-US" sz="1800" dirty="0">
                <a:solidFill>
                  <a:srgbClr val="00B050"/>
                </a:solidFill>
              </a:rPr>
              <a:t>the degeneration happens in the </a:t>
            </a:r>
            <a:r>
              <a:rPr lang="en-US" sz="1800" dirty="0" smtClean="0">
                <a:solidFill>
                  <a:srgbClr val="00B050"/>
                </a:solidFill>
              </a:rPr>
              <a:t>axons, </a:t>
            </a:r>
            <a:r>
              <a:rPr lang="en-US" sz="1800" dirty="0">
                <a:solidFill>
                  <a:srgbClr val="00B050"/>
                </a:solidFill>
              </a:rPr>
              <a:t>the sensory NCV will be normal but the motor NCV will be abnormal because the sensory before the degeneration is still intact so there will be impulses but after that the impulses will stop and the motor will be </a:t>
            </a:r>
            <a:r>
              <a:rPr lang="en-US" sz="1800" dirty="0" smtClean="0">
                <a:solidFill>
                  <a:srgbClr val="00B050"/>
                </a:solidFill>
              </a:rPr>
              <a:t>negative.</a:t>
            </a:r>
            <a:endParaRPr lang="en-US" sz="1800" dirty="0">
              <a:solidFill>
                <a:srgbClr val="00B050"/>
              </a:solidFill>
            </a:endParaRPr>
          </a:p>
        </p:txBody>
      </p:sp>
      <p:cxnSp>
        <p:nvCxnSpPr>
          <p:cNvPr id="6" name="Straight Connector 5"/>
          <p:cNvCxnSpPr/>
          <p:nvPr/>
        </p:nvCxnSpPr>
        <p:spPr>
          <a:xfrm>
            <a:off x="6238428" y="1143000"/>
            <a:ext cx="1" cy="5173963"/>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12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bg1">
                    <a:lumMod val="50000"/>
                  </a:schemeClr>
                </a:solidFill>
              </a:rPr>
              <a:t>Extra Images</a:t>
            </a:r>
            <a:endParaRPr lang="ar-SA" dirty="0">
              <a:solidFill>
                <a:schemeClr val="bg1">
                  <a:lumMod val="50000"/>
                </a:schemeClr>
              </a:solidFill>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15</a:t>
            </a:fld>
            <a:endParaRPr lang="en-US" dirty="0"/>
          </a:p>
        </p:txBody>
      </p:sp>
      <p:pic>
        <p:nvPicPr>
          <p:cNvPr id="5" name="Picture 6" descr="npathy"/>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t="3944" b="2177"/>
          <a:stretch/>
        </p:blipFill>
        <p:spPr bwMode="auto">
          <a:xfrm>
            <a:off x="816669" y="2132856"/>
            <a:ext cx="4752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6022404"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7" name="Picture 6" descr="Mpathy"/>
          <p:cNvPicPr>
            <a:picLocks noChangeAspect="1" noChangeArrowheads="1"/>
          </p:cNvPicPr>
          <p:nvPr/>
        </p:nvPicPr>
        <p:blipFill rotWithShape="1">
          <a:blip r:embed="rId3">
            <a:extLst>
              <a:ext uri="{28A0092B-C50C-407E-A947-70E740481C1C}">
                <a14:useLocalDpi xmlns:a14="http://schemas.microsoft.com/office/drawing/2010/main" val="0"/>
              </a:ext>
            </a:extLst>
          </a:blip>
          <a:srcRect t="2040" b="2040"/>
          <a:stretch/>
        </p:blipFill>
        <p:spPr bwMode="auto">
          <a:xfrm>
            <a:off x="6310436" y="2096852"/>
            <a:ext cx="54006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ربع نص 7"/>
          <p:cNvSpPr txBox="1"/>
          <p:nvPr/>
        </p:nvSpPr>
        <p:spPr>
          <a:xfrm>
            <a:off x="6094431" y="1196752"/>
            <a:ext cx="3420380" cy="400110"/>
          </a:xfrm>
          <a:prstGeom prst="rect">
            <a:avLst/>
          </a:prstGeom>
          <a:noFill/>
        </p:spPr>
        <p:txBody>
          <a:bodyPr wrap="square" rtlCol="1">
            <a:spAutoFit/>
          </a:bodyPr>
          <a:lstStyle/>
          <a:p>
            <a:pPr marL="342900" indent="-342900">
              <a:buClr>
                <a:schemeClr val="accent2">
                  <a:lumMod val="75000"/>
                </a:schemeClr>
              </a:buClr>
              <a:buFont typeface=".LucidaGrandeUI" charset="0"/>
              <a:buChar char="▸"/>
            </a:pPr>
            <a:r>
              <a:rPr lang="en-US" altLang="en-US" dirty="0" err="1">
                <a:solidFill>
                  <a:schemeClr val="accent2">
                    <a:lumMod val="75000"/>
                  </a:schemeClr>
                </a:solidFill>
              </a:rPr>
              <a:t>Myopathic</a:t>
            </a:r>
            <a:r>
              <a:rPr lang="en-US" altLang="en-US" dirty="0">
                <a:solidFill>
                  <a:schemeClr val="accent2">
                    <a:lumMod val="75000"/>
                  </a:schemeClr>
                </a:solidFill>
              </a:rPr>
              <a:t> EMG </a:t>
            </a:r>
            <a:r>
              <a:rPr lang="en-US" altLang="en-US" dirty="0" smtClean="0">
                <a:solidFill>
                  <a:schemeClr val="accent2">
                    <a:lumMod val="75000"/>
                  </a:schemeClr>
                </a:solidFill>
              </a:rPr>
              <a:t>changes:</a:t>
            </a:r>
            <a:endParaRPr lang="ar-SA" dirty="0">
              <a:solidFill>
                <a:schemeClr val="accent2">
                  <a:lumMod val="75000"/>
                </a:schemeClr>
              </a:solidFill>
            </a:endParaRPr>
          </a:p>
        </p:txBody>
      </p:sp>
      <p:sp>
        <p:nvSpPr>
          <p:cNvPr id="9" name="مربع نص 8"/>
          <p:cNvSpPr txBox="1"/>
          <p:nvPr/>
        </p:nvSpPr>
        <p:spPr>
          <a:xfrm>
            <a:off x="477788" y="1196752"/>
            <a:ext cx="3456384" cy="400110"/>
          </a:xfrm>
          <a:prstGeom prst="rect">
            <a:avLst/>
          </a:prstGeom>
          <a:noFill/>
        </p:spPr>
        <p:txBody>
          <a:bodyPr wrap="square" rtlCol="1">
            <a:spAutoFit/>
          </a:bodyPr>
          <a:lstStyle/>
          <a:p>
            <a:pPr marL="342900" indent="-342900">
              <a:buClr>
                <a:schemeClr val="accent2">
                  <a:lumMod val="75000"/>
                </a:schemeClr>
              </a:buClr>
              <a:buFont typeface=".LucidaGrandeUI" charset="0"/>
              <a:buChar char="▸"/>
            </a:pPr>
            <a:r>
              <a:rPr lang="en-US" altLang="en-US" dirty="0">
                <a:solidFill>
                  <a:schemeClr val="accent2">
                    <a:lumMod val="75000"/>
                  </a:schemeClr>
                </a:solidFill>
              </a:rPr>
              <a:t>Neuropathic EMG </a:t>
            </a:r>
            <a:r>
              <a:rPr lang="en-US" altLang="en-US" dirty="0" smtClean="0">
                <a:solidFill>
                  <a:schemeClr val="accent2">
                    <a:lumMod val="75000"/>
                  </a:schemeClr>
                </a:solidFill>
              </a:rPr>
              <a:t>changes:</a:t>
            </a:r>
            <a:endParaRPr lang="ar-SA" dirty="0">
              <a:solidFill>
                <a:schemeClr val="accent2">
                  <a:lumMod val="75000"/>
                </a:schemeClr>
              </a:solidFill>
            </a:endParaRPr>
          </a:p>
        </p:txBody>
      </p:sp>
    </p:spTree>
    <p:extLst>
      <p:ext uri="{BB962C8B-B14F-4D97-AF65-F5344CB8AC3E}">
        <p14:creationId xmlns:p14="http://schemas.microsoft.com/office/powerpoint/2010/main" val="68264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50000"/>
                  </a:schemeClr>
                </a:solidFill>
              </a:rPr>
              <a:t>Extra Explanation</a:t>
            </a:r>
            <a:endParaRPr lang="en-US"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p:txBody>
          <a:bodyPr>
            <a:normAutofit/>
          </a:bodyPr>
          <a:lstStyle/>
          <a:p>
            <a:r>
              <a:rPr lang="en-US" sz="2000" dirty="0" smtClean="0">
                <a:solidFill>
                  <a:schemeClr val="accent2">
                    <a:lumMod val="75000"/>
                  </a:schemeClr>
                </a:solidFill>
              </a:rPr>
              <a:t>The experiment in the lab was divided into two parts: </a:t>
            </a:r>
          </a:p>
          <a:p>
            <a:pPr marL="0" indent="0">
              <a:buNone/>
            </a:pPr>
            <a:r>
              <a:rPr lang="en-US" sz="1800" dirty="0" smtClean="0"/>
              <a:t>Initially, 3 electrodes are placed on the arm.</a:t>
            </a:r>
          </a:p>
          <a:p>
            <a:pPr marL="0" indent="0">
              <a:buNone/>
            </a:pPr>
            <a:endParaRPr lang="en-US" sz="1800" dirty="0" smtClean="0"/>
          </a:p>
          <a:p>
            <a:pPr marL="0" indent="0">
              <a:buNone/>
            </a:pPr>
            <a:r>
              <a:rPr lang="en-US" sz="2000" dirty="0" smtClean="0">
                <a:solidFill>
                  <a:schemeClr val="bg2">
                    <a:lumMod val="75000"/>
                  </a:schemeClr>
                </a:solidFill>
              </a:rPr>
              <a:t>1- Calibration </a:t>
            </a:r>
          </a:p>
          <a:p>
            <a:pPr marL="0" indent="0">
              <a:buNone/>
            </a:pPr>
            <a:r>
              <a:rPr lang="en-US" sz="1600" dirty="0" smtClean="0"/>
              <a:t>we do this first because the machine needs to know the maximum effort a muscle can achieve before testing it out.</a:t>
            </a:r>
          </a:p>
          <a:p>
            <a:pPr marL="0" indent="0">
              <a:buNone/>
            </a:pPr>
            <a:r>
              <a:rPr lang="en-US" sz="1600" dirty="0" smtClean="0"/>
              <a:t>Calibration starts, wait for 2 seconds, then clench hard for 2 seconds. </a:t>
            </a:r>
          </a:p>
          <a:p>
            <a:pPr marL="0" indent="0">
              <a:buNone/>
            </a:pPr>
            <a:endParaRPr lang="en-US" sz="1600" dirty="0" smtClean="0"/>
          </a:p>
          <a:p>
            <a:pPr marL="0" indent="0">
              <a:buNone/>
            </a:pPr>
            <a:r>
              <a:rPr lang="en-US" sz="2000" dirty="0" smtClean="0">
                <a:solidFill>
                  <a:schemeClr val="bg2">
                    <a:lumMod val="75000"/>
                  </a:schemeClr>
                </a:solidFill>
              </a:rPr>
              <a:t>2- Recording</a:t>
            </a:r>
          </a:p>
          <a:p>
            <a:pPr marL="0" indent="0">
              <a:buNone/>
            </a:pPr>
            <a:r>
              <a:rPr lang="en-US" sz="1600" dirty="0" smtClean="0"/>
              <a:t>Perform 4 clenches, starting weakly, and the 4</a:t>
            </a:r>
            <a:r>
              <a:rPr lang="en-US" sz="1600" baseline="30000" dirty="0" smtClean="0"/>
              <a:t>th</a:t>
            </a:r>
            <a:r>
              <a:rPr lang="en-US" sz="1600" dirty="0" smtClean="0"/>
              <a:t> should be the strongest one.</a:t>
            </a:r>
          </a:p>
          <a:p>
            <a:pPr marL="0" indent="0">
              <a:buNone/>
            </a:pPr>
            <a:r>
              <a:rPr lang="en-US" sz="1600" dirty="0" smtClean="0"/>
              <a:t>The harder the clench, the more tension in the muscle, the more motor unit recruitment, the bigger the wave form (motor unit potential) on the EMG.</a:t>
            </a:r>
          </a:p>
          <a:p>
            <a:pPr marL="0" indent="0">
              <a:buNone/>
            </a:pPr>
            <a:r>
              <a:rPr lang="en-US" sz="1600" dirty="0" smtClean="0"/>
              <a:t>Since this was done on a student, the </a:t>
            </a:r>
            <a:r>
              <a:rPr lang="en-US" sz="1600" dirty="0"/>
              <a:t>size, duration &amp; frequency of the electrical signals were all normal.</a:t>
            </a:r>
          </a:p>
        </p:txBody>
      </p:sp>
    </p:spTree>
    <p:extLst>
      <p:ext uri="{BB962C8B-B14F-4D97-AF65-F5344CB8AC3E}">
        <p14:creationId xmlns:p14="http://schemas.microsoft.com/office/powerpoint/2010/main" val="1457385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EMG Cases ‘’ Examine Yourself !!‘’</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a:xfrm>
            <a:off x="611371" y="1219200"/>
            <a:ext cx="5412944" cy="4937760"/>
          </a:xfrm>
        </p:spPr>
        <p:txBody>
          <a:bodyPr>
            <a:normAutofit/>
          </a:bodyPr>
          <a:lstStyle/>
          <a:p>
            <a:pPr>
              <a:defRPr/>
            </a:pPr>
            <a:r>
              <a:rPr lang="en-US" sz="1800" b="1" dirty="0" smtClean="0"/>
              <a:t>Case1</a:t>
            </a:r>
            <a:r>
              <a:rPr lang="en-US" sz="1800" b="1" dirty="0"/>
              <a:t>: </a:t>
            </a:r>
            <a:r>
              <a:rPr lang="en-US" sz="1800" b="1" dirty="0" smtClean="0"/>
              <a:t> </a:t>
            </a:r>
            <a:r>
              <a:rPr lang="en-US" sz="1800" dirty="0" smtClean="0"/>
              <a:t>A </a:t>
            </a:r>
            <a:r>
              <a:rPr lang="en-US" sz="1800" dirty="0">
                <a:solidFill>
                  <a:schemeClr val="accent4">
                    <a:lumMod val="75000"/>
                  </a:schemeClr>
                </a:solidFill>
              </a:rPr>
              <a:t>29</a:t>
            </a:r>
            <a:r>
              <a:rPr lang="en-US" sz="1800" dirty="0"/>
              <a:t> year old woman is referred for EMG studies because of difficulty in </a:t>
            </a:r>
            <a:r>
              <a:rPr lang="en-US" sz="1800" dirty="0" smtClean="0"/>
              <a:t>walking. Her </a:t>
            </a:r>
            <a:r>
              <a:rPr lang="en-US" sz="1800" dirty="0"/>
              <a:t>EMG reveals the following:</a:t>
            </a:r>
          </a:p>
          <a:p>
            <a:pPr lvl="1">
              <a:defRPr/>
            </a:pPr>
            <a:r>
              <a:rPr lang="en-US" sz="1800" dirty="0">
                <a:solidFill>
                  <a:schemeClr val="tx1"/>
                </a:solidFill>
              </a:rPr>
              <a:t>MUAP amplitude </a:t>
            </a:r>
            <a:r>
              <a:rPr lang="en-US" sz="1800" dirty="0" smtClean="0">
                <a:solidFill>
                  <a:schemeClr val="tx1"/>
                </a:solidFill>
              </a:rPr>
              <a:t>reduced</a:t>
            </a:r>
            <a:endParaRPr lang="en-US" sz="1800" dirty="0">
              <a:solidFill>
                <a:schemeClr val="tx1"/>
              </a:solidFill>
            </a:endParaRPr>
          </a:p>
          <a:p>
            <a:pPr lvl="1">
              <a:defRPr/>
            </a:pPr>
            <a:r>
              <a:rPr lang="en-US" sz="1800" dirty="0" err="1">
                <a:solidFill>
                  <a:schemeClr val="tx1"/>
                </a:solidFill>
              </a:rPr>
              <a:t>Polyphasia</a:t>
            </a:r>
            <a:r>
              <a:rPr lang="en-US" sz="1800" dirty="0">
                <a:solidFill>
                  <a:schemeClr val="tx1"/>
                </a:solidFill>
              </a:rPr>
              <a:t> </a:t>
            </a:r>
            <a:r>
              <a:rPr lang="en-US" sz="1800" dirty="0" smtClean="0">
                <a:solidFill>
                  <a:schemeClr val="tx1"/>
                </a:solidFill>
              </a:rPr>
              <a:t>present</a:t>
            </a:r>
            <a:endParaRPr lang="en-US" sz="1800" dirty="0">
              <a:solidFill>
                <a:schemeClr val="tx1"/>
              </a:solidFill>
            </a:endParaRPr>
          </a:p>
          <a:p>
            <a:pPr lvl="1">
              <a:defRPr/>
            </a:pPr>
            <a:r>
              <a:rPr lang="en-US" sz="1800" dirty="0" smtClean="0">
                <a:solidFill>
                  <a:schemeClr val="tx1"/>
                </a:solidFill>
              </a:rPr>
              <a:t>Early ( Rapid ) recruitment</a:t>
            </a:r>
            <a:endParaRPr lang="en-US" sz="1800" dirty="0">
              <a:solidFill>
                <a:schemeClr val="tx1"/>
              </a:solidFill>
            </a:endParaRPr>
          </a:p>
          <a:p>
            <a:pPr lvl="1">
              <a:defRPr/>
            </a:pPr>
            <a:r>
              <a:rPr lang="en-US" sz="1800" dirty="0">
                <a:solidFill>
                  <a:schemeClr val="tx1"/>
                </a:solidFill>
              </a:rPr>
              <a:t>Fibrillations </a:t>
            </a:r>
            <a:r>
              <a:rPr lang="en-US" sz="1800" dirty="0" smtClean="0">
                <a:solidFill>
                  <a:schemeClr val="tx1"/>
                </a:solidFill>
              </a:rPr>
              <a:t>absent</a:t>
            </a:r>
          </a:p>
          <a:p>
            <a:pPr marL="0" indent="0">
              <a:buNone/>
              <a:defRPr/>
            </a:pPr>
            <a:endParaRPr lang="en-US" sz="1800" dirty="0"/>
          </a:p>
          <a:p>
            <a:pPr marL="0" indent="0">
              <a:buNone/>
              <a:defRPr/>
            </a:pPr>
            <a:r>
              <a:rPr lang="en-US" sz="1800" dirty="0"/>
              <a:t>What is the </a:t>
            </a:r>
            <a:r>
              <a:rPr lang="en-US" sz="1800" dirty="0" smtClean="0"/>
              <a:t>diagnosis?</a:t>
            </a:r>
            <a:endParaRPr lang="en-US" sz="1800" dirty="0"/>
          </a:p>
          <a:p>
            <a:pPr marL="0" indent="0">
              <a:buNone/>
              <a:defRPr/>
            </a:pPr>
            <a:r>
              <a:rPr lang="en-US" sz="1800" dirty="0">
                <a:solidFill>
                  <a:schemeClr val="bg2">
                    <a:lumMod val="75000"/>
                  </a:schemeClr>
                </a:solidFill>
              </a:rPr>
              <a:t>Myopathy (Muscle disease</a:t>
            </a:r>
            <a:r>
              <a:rPr lang="en-US" sz="1800" dirty="0" smtClean="0">
                <a:solidFill>
                  <a:schemeClr val="bg2">
                    <a:lumMod val="75000"/>
                  </a:schemeClr>
                </a:solidFill>
              </a:rPr>
              <a:t>)</a:t>
            </a:r>
            <a:endParaRPr lang="en-US" sz="1800" dirty="0">
              <a:solidFill>
                <a:schemeClr val="bg2">
                  <a:lumMod val="75000"/>
                </a:schemeClr>
              </a:solidFill>
            </a:endParaRPr>
          </a:p>
        </p:txBody>
      </p:sp>
      <p:sp>
        <p:nvSpPr>
          <p:cNvPr id="5" name="Content Placeholder 3"/>
          <p:cNvSpPr txBox="1">
            <a:spLocks/>
          </p:cNvSpPr>
          <p:nvPr/>
        </p:nvSpPr>
        <p:spPr>
          <a:xfrm>
            <a:off x="6238448" y="1219200"/>
            <a:ext cx="5484932" cy="513715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defRPr/>
            </a:pPr>
            <a:r>
              <a:rPr lang="en-US" sz="1800" b="1" dirty="0"/>
              <a:t>Case </a:t>
            </a:r>
            <a:r>
              <a:rPr lang="en-US" sz="1800" b="1" dirty="0" smtClean="0"/>
              <a:t>2:  </a:t>
            </a:r>
            <a:r>
              <a:rPr lang="en-US" sz="1800" dirty="0"/>
              <a:t>A </a:t>
            </a:r>
            <a:r>
              <a:rPr lang="en-US" sz="1800" dirty="0">
                <a:solidFill>
                  <a:schemeClr val="accent4">
                    <a:lumMod val="75000"/>
                  </a:schemeClr>
                </a:solidFill>
              </a:rPr>
              <a:t>50 </a:t>
            </a:r>
            <a:r>
              <a:rPr lang="en-US" sz="1800" dirty="0"/>
              <a:t>year old man is referred for EMG because of difficulty in </a:t>
            </a:r>
            <a:r>
              <a:rPr lang="en-US" sz="1800" dirty="0" smtClean="0"/>
              <a:t>walking. Her </a:t>
            </a:r>
            <a:r>
              <a:rPr lang="en-US" sz="1800" dirty="0"/>
              <a:t>EMG is:</a:t>
            </a:r>
          </a:p>
          <a:p>
            <a:pPr defTabSz="914400">
              <a:defRPr/>
            </a:pPr>
            <a:endParaRPr lang="en-US" sz="2000" dirty="0">
              <a:solidFill>
                <a:schemeClr val="tx2"/>
              </a:solidFill>
            </a:endParaRPr>
          </a:p>
          <a:p>
            <a:pPr defTabSz="914400">
              <a:defRPr/>
            </a:pPr>
            <a:endParaRPr lang="en-US" sz="2000" dirty="0" smtClean="0">
              <a:solidFill>
                <a:schemeClr val="tx2"/>
              </a:solidFill>
            </a:endParaRPr>
          </a:p>
          <a:p>
            <a:pPr defTabSz="914400">
              <a:defRPr/>
            </a:pPr>
            <a:endParaRPr lang="en-US" sz="2300" dirty="0" smtClean="0"/>
          </a:p>
          <a:p>
            <a:pPr defTabSz="914400">
              <a:defRPr/>
            </a:pPr>
            <a:endParaRPr lang="en-US" sz="2300" dirty="0" smtClean="0"/>
          </a:p>
          <a:p>
            <a:pPr marL="0" indent="0" defTabSz="914400">
              <a:buFont typeface="Wingdings 3"/>
              <a:buNone/>
              <a:defRPr/>
            </a:pPr>
            <a:r>
              <a:rPr lang="en-US" sz="1800" dirty="0"/>
              <a:t>What is the </a:t>
            </a:r>
            <a:r>
              <a:rPr lang="en-US" sz="1800" dirty="0" smtClean="0"/>
              <a:t>diagnosis?</a:t>
            </a:r>
            <a:endParaRPr lang="en-US" sz="1800" dirty="0"/>
          </a:p>
          <a:p>
            <a:pPr marL="0" indent="0" defTabSz="914400">
              <a:buFont typeface="Wingdings 3"/>
              <a:buNone/>
              <a:defRPr/>
            </a:pPr>
            <a:r>
              <a:rPr lang="en-US" sz="1800" dirty="0" smtClean="0">
                <a:solidFill>
                  <a:schemeClr val="bg2">
                    <a:lumMod val="75000"/>
                  </a:schemeClr>
                </a:solidFill>
              </a:rPr>
              <a:t>Neuropathy</a:t>
            </a:r>
          </a:p>
          <a:p>
            <a:pPr marL="0" indent="0" defTabSz="914400">
              <a:buFont typeface="Wingdings 3"/>
              <a:buNone/>
              <a:defRPr/>
            </a:pPr>
            <a:endParaRPr lang="en-US" sz="300" dirty="0">
              <a:solidFill>
                <a:schemeClr val="bg1">
                  <a:lumMod val="65000"/>
                </a:schemeClr>
              </a:solidFill>
            </a:endParaRPr>
          </a:p>
          <a:p>
            <a:pPr marL="0" indent="0" defTabSz="914400">
              <a:buNone/>
              <a:defRPr/>
            </a:pPr>
            <a:r>
              <a:rPr lang="en-US" sz="1800" dirty="0"/>
              <a:t>Explain features of each one of the following:</a:t>
            </a:r>
          </a:p>
          <a:p>
            <a:pPr lvl="1" defTabSz="914400">
              <a:defRPr/>
            </a:pPr>
            <a:r>
              <a:rPr lang="en-US" sz="1600" dirty="0">
                <a:solidFill>
                  <a:schemeClr val="tx1"/>
                </a:solidFill>
              </a:rPr>
              <a:t>Amplitude: </a:t>
            </a:r>
            <a:r>
              <a:rPr lang="en-US" sz="1600" dirty="0">
                <a:solidFill>
                  <a:schemeClr val="bg2">
                    <a:lumMod val="75000"/>
                  </a:schemeClr>
                </a:solidFill>
                <a:cs typeface="Times New Roman"/>
              </a:rPr>
              <a:t>&gt; </a:t>
            </a:r>
            <a:r>
              <a:rPr lang="en-US" sz="1600" dirty="0">
                <a:solidFill>
                  <a:schemeClr val="accent4">
                    <a:lumMod val="75000"/>
                  </a:schemeClr>
                </a:solidFill>
                <a:cs typeface="Times New Roman"/>
              </a:rPr>
              <a:t>5</a:t>
            </a:r>
            <a:r>
              <a:rPr lang="en-US" sz="1600" spc="-35" dirty="0">
                <a:solidFill>
                  <a:schemeClr val="bg2">
                    <a:lumMod val="75000"/>
                  </a:schemeClr>
                </a:solidFill>
                <a:cs typeface="Times New Roman"/>
              </a:rPr>
              <a:t> </a:t>
            </a:r>
            <a:r>
              <a:rPr lang="en-US" sz="1600" spc="-15" dirty="0">
                <a:solidFill>
                  <a:schemeClr val="bg2">
                    <a:lumMod val="75000"/>
                  </a:schemeClr>
                </a:solidFill>
                <a:cs typeface="Times New Roman"/>
              </a:rPr>
              <a:t>mV (high voltage</a:t>
            </a:r>
            <a:r>
              <a:rPr lang="en-US" sz="1600" spc="-15" dirty="0" smtClean="0">
                <a:solidFill>
                  <a:schemeClr val="bg2">
                    <a:lumMod val="75000"/>
                  </a:schemeClr>
                </a:solidFill>
                <a:cs typeface="Times New Roman"/>
              </a:rPr>
              <a:t>)</a:t>
            </a:r>
            <a:endParaRPr lang="en-US" sz="1600" b="1" u="sng" dirty="0">
              <a:solidFill>
                <a:schemeClr val="bg2">
                  <a:lumMod val="75000"/>
                </a:schemeClr>
              </a:solidFill>
            </a:endParaRPr>
          </a:p>
          <a:p>
            <a:pPr lvl="1" defTabSz="914400">
              <a:defRPr/>
            </a:pPr>
            <a:r>
              <a:rPr lang="en-US" sz="1600" dirty="0">
                <a:solidFill>
                  <a:schemeClr val="tx1"/>
                </a:solidFill>
              </a:rPr>
              <a:t>Duration: </a:t>
            </a:r>
            <a:r>
              <a:rPr lang="ar-SA" sz="1600" dirty="0">
                <a:solidFill>
                  <a:schemeClr val="tx1"/>
                </a:solidFill>
              </a:rPr>
              <a:t> </a:t>
            </a:r>
            <a:r>
              <a:rPr lang="sk-SK" sz="1600" dirty="0" smtClean="0">
                <a:solidFill>
                  <a:schemeClr val="bg2">
                    <a:lumMod val="75000"/>
                  </a:schemeClr>
                </a:solidFill>
                <a:cs typeface="Times New Roman"/>
              </a:rPr>
              <a:t>&gt; </a:t>
            </a:r>
            <a:r>
              <a:rPr lang="sk-SK" sz="1600" dirty="0">
                <a:solidFill>
                  <a:schemeClr val="accent4">
                    <a:lumMod val="75000"/>
                  </a:schemeClr>
                </a:solidFill>
                <a:cs typeface="Times New Roman"/>
              </a:rPr>
              <a:t>16</a:t>
            </a:r>
            <a:r>
              <a:rPr lang="sk-SK" sz="1600" spc="-35" dirty="0">
                <a:solidFill>
                  <a:schemeClr val="bg2">
                    <a:lumMod val="75000"/>
                  </a:schemeClr>
                </a:solidFill>
                <a:cs typeface="Times New Roman"/>
              </a:rPr>
              <a:t> </a:t>
            </a:r>
            <a:r>
              <a:rPr lang="sk-SK" sz="1600" spc="-10" dirty="0">
                <a:solidFill>
                  <a:schemeClr val="bg2">
                    <a:lumMod val="75000"/>
                  </a:schemeClr>
                </a:solidFill>
                <a:cs typeface="Times New Roman"/>
              </a:rPr>
              <a:t>msec (long </a:t>
            </a:r>
            <a:r>
              <a:rPr lang="sk-SK" sz="1600" spc="-10" dirty="0" err="1">
                <a:solidFill>
                  <a:schemeClr val="bg2">
                    <a:lumMod val="75000"/>
                  </a:schemeClr>
                </a:solidFill>
                <a:cs typeface="Times New Roman"/>
              </a:rPr>
              <a:t>duration</a:t>
            </a:r>
            <a:r>
              <a:rPr lang="sk-SK" sz="1600" spc="-10" dirty="0" smtClean="0">
                <a:solidFill>
                  <a:schemeClr val="bg2">
                    <a:lumMod val="75000"/>
                  </a:schemeClr>
                </a:solidFill>
                <a:cs typeface="Times New Roman"/>
              </a:rPr>
              <a:t>)</a:t>
            </a:r>
            <a:endParaRPr lang="en-US" sz="1600" b="1" u="sng" dirty="0">
              <a:solidFill>
                <a:schemeClr val="bg2">
                  <a:lumMod val="75000"/>
                </a:schemeClr>
              </a:solidFill>
            </a:endParaRPr>
          </a:p>
          <a:p>
            <a:pPr lvl="1" defTabSz="914400">
              <a:defRPr/>
            </a:pPr>
            <a:r>
              <a:rPr lang="en-US" sz="1600" dirty="0">
                <a:solidFill>
                  <a:schemeClr val="tx1"/>
                </a:solidFill>
              </a:rPr>
              <a:t>Phases: </a:t>
            </a:r>
            <a:r>
              <a:rPr lang="ar-SA" sz="1600" dirty="0">
                <a:solidFill>
                  <a:schemeClr val="tx1"/>
                </a:solidFill>
              </a:rPr>
              <a:t> </a:t>
            </a:r>
            <a:r>
              <a:rPr lang="en-US" sz="1600" spc="-5" dirty="0" smtClean="0">
                <a:solidFill>
                  <a:schemeClr val="bg2">
                    <a:lumMod val="75000"/>
                  </a:schemeClr>
                </a:solidFill>
                <a:cs typeface="Times New Roman"/>
              </a:rPr>
              <a:t>Polyphasic</a:t>
            </a:r>
            <a:endParaRPr lang="en-US" sz="1600" b="1" u="sng" dirty="0" smtClean="0">
              <a:solidFill>
                <a:schemeClr val="bg2">
                  <a:lumMod val="75000"/>
                </a:schemeClr>
              </a:solidFill>
            </a:endParaRPr>
          </a:p>
        </p:txBody>
      </p:sp>
      <p:cxnSp>
        <p:nvCxnSpPr>
          <p:cNvPr id="7" name="Straight Connector 6"/>
          <p:cNvCxnSpPr>
            <a:stCxn id="2" idx="2"/>
          </p:cNvCxnSpPr>
          <p:nvPr/>
        </p:nvCxnSpPr>
        <p:spPr>
          <a:xfrm flipH="1">
            <a:off x="6094431"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54839" b="3226"/>
          <a:stretch/>
        </p:blipFill>
        <p:spPr>
          <a:xfrm>
            <a:off x="6526460" y="2022332"/>
            <a:ext cx="4891005" cy="1478676"/>
          </a:xfrm>
          <a:prstGeom prst="rect">
            <a:avLst/>
          </a:prstGeom>
        </p:spPr>
      </p:pic>
      <p:sp>
        <p:nvSpPr>
          <p:cNvPr id="6" name="مربع نص 5"/>
          <p:cNvSpPr txBox="1"/>
          <p:nvPr/>
        </p:nvSpPr>
        <p:spPr>
          <a:xfrm>
            <a:off x="609460" y="4690949"/>
            <a:ext cx="2304256" cy="400110"/>
          </a:xfrm>
          <a:prstGeom prst="rect">
            <a:avLst/>
          </a:prstGeom>
          <a:noFill/>
        </p:spPr>
        <p:txBody>
          <a:bodyPr wrap="square" rtlCol="1">
            <a:spAutoFit/>
          </a:bodyPr>
          <a:lstStyle/>
          <a:p>
            <a:r>
              <a:rPr lang="en-US" dirty="0" smtClean="0">
                <a:solidFill>
                  <a:schemeClr val="bg1">
                    <a:lumMod val="65000"/>
                  </a:schemeClr>
                </a:solidFill>
              </a:rPr>
              <a:t>Remember:</a:t>
            </a:r>
            <a:endParaRPr lang="ar-SA" dirty="0">
              <a:solidFill>
                <a:schemeClr val="bg1">
                  <a:lumMod val="65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04" t="71701" r="12409" b="15811"/>
          <a:stretch/>
        </p:blipFill>
        <p:spPr bwMode="auto">
          <a:xfrm>
            <a:off x="586313" y="5091059"/>
            <a:ext cx="5097648" cy="71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8661393" y="3713653"/>
            <a:ext cx="3096344"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pPr algn="r" rtl="1"/>
            <a:r>
              <a:rPr lang="ar-SA" sz="1200" b="1" dirty="0" smtClean="0">
                <a:solidFill>
                  <a:schemeClr val="bg1">
                    <a:lumMod val="50000"/>
                  </a:schemeClr>
                </a:solidFill>
              </a:rPr>
              <a:t>هذا المثال </a:t>
            </a:r>
            <a:r>
              <a:rPr lang="ar-SA" sz="1200" b="1" dirty="0" err="1" smtClean="0">
                <a:solidFill>
                  <a:schemeClr val="bg1">
                    <a:lumMod val="50000"/>
                  </a:schemeClr>
                </a:solidFill>
              </a:rPr>
              <a:t>مو</a:t>
            </a:r>
            <a:r>
              <a:rPr lang="ar-SA" sz="1200" b="1" dirty="0" smtClean="0">
                <a:solidFill>
                  <a:schemeClr val="bg1">
                    <a:lumMod val="50000"/>
                  </a:schemeClr>
                </a:solidFill>
              </a:rPr>
              <a:t> موجود </a:t>
            </a:r>
            <a:r>
              <a:rPr lang="ar-SA" sz="1200" b="1" dirty="0" err="1" smtClean="0">
                <a:solidFill>
                  <a:schemeClr val="bg1">
                    <a:lumMod val="50000"/>
                  </a:schemeClr>
                </a:solidFill>
              </a:rPr>
              <a:t>بالسلايدات</a:t>
            </a:r>
            <a:r>
              <a:rPr lang="ar-SA" sz="1200" b="1" dirty="0" smtClean="0">
                <a:solidFill>
                  <a:schemeClr val="bg1">
                    <a:lumMod val="50000"/>
                  </a:schemeClr>
                </a:solidFill>
              </a:rPr>
              <a:t> بس الدكتورة </a:t>
            </a:r>
            <a:r>
              <a:rPr lang="ar-SA" sz="1200" b="1" dirty="0" err="1" smtClean="0">
                <a:solidFill>
                  <a:schemeClr val="bg1">
                    <a:lumMod val="50000"/>
                  </a:schemeClr>
                </a:solidFill>
              </a:rPr>
              <a:t>عطتنا</a:t>
            </a:r>
            <a:r>
              <a:rPr lang="ar-SA" sz="1200" b="1" dirty="0" smtClean="0">
                <a:solidFill>
                  <a:schemeClr val="bg1">
                    <a:lumMod val="50000"/>
                  </a:schemeClr>
                </a:solidFill>
              </a:rPr>
              <a:t> اياه ... قالت اللي يفهمه كويس و اللي ما يفهمه عادي </a:t>
            </a:r>
            <a:r>
              <a:rPr lang="ar-SA" sz="1200" b="1" dirty="0" err="1" smtClean="0">
                <a:solidFill>
                  <a:schemeClr val="bg1">
                    <a:lumMod val="50000"/>
                  </a:schemeClr>
                </a:solidFill>
              </a:rPr>
              <a:t>مو</a:t>
            </a:r>
            <a:r>
              <a:rPr lang="ar-SA" sz="1200" b="1" dirty="0">
                <a:solidFill>
                  <a:schemeClr val="bg1">
                    <a:lumMod val="50000"/>
                  </a:schemeClr>
                </a:solidFill>
              </a:rPr>
              <a:t> </a:t>
            </a:r>
            <a:r>
              <a:rPr lang="ar-SA" sz="1200" b="1" dirty="0" smtClean="0">
                <a:solidFill>
                  <a:schemeClr val="bg1">
                    <a:lumMod val="50000"/>
                  </a:schemeClr>
                </a:solidFill>
              </a:rPr>
              <a:t>لازم.</a:t>
            </a:r>
            <a:endParaRPr lang="ar-SA" sz="1200" b="1" dirty="0">
              <a:solidFill>
                <a:schemeClr val="bg1">
                  <a:lumMod val="50000"/>
                </a:schemeClr>
              </a:solidFill>
            </a:endParaRPr>
          </a:p>
        </p:txBody>
      </p:sp>
    </p:spTree>
    <p:extLst>
      <p:ext uri="{BB962C8B-B14F-4D97-AF65-F5344CB8AC3E}">
        <p14:creationId xmlns:p14="http://schemas.microsoft.com/office/powerpoint/2010/main" val="1503714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Content Placeholder 3"/>
          <p:cNvSpPr>
            <a:spLocks noGrp="1"/>
          </p:cNvSpPr>
          <p:nvPr>
            <p:ph sz="quarter" idx="1"/>
          </p:nvPr>
        </p:nvSpPr>
        <p:spPr>
          <a:xfrm>
            <a:off x="609461" y="1219200"/>
            <a:ext cx="10969942" cy="4937760"/>
          </a:xfrm>
        </p:spPr>
        <p:txBody>
          <a:bodyPr>
            <a:normAutofit/>
          </a:bodyPr>
          <a:lstStyle/>
          <a:p>
            <a:pPr marL="0" indent="0">
              <a:buNone/>
            </a:pPr>
            <a:r>
              <a:rPr lang="en-US" sz="1800" dirty="0" smtClean="0"/>
              <a:t>1.   What is meant by “the motor unit”?</a:t>
            </a:r>
          </a:p>
          <a:p>
            <a:pPr marL="0" indent="0">
              <a:buNone/>
            </a:pPr>
            <a:r>
              <a:rPr lang="en-US" sz="1800" dirty="0">
                <a:solidFill>
                  <a:schemeClr val="bg2">
                    <a:lumMod val="75000"/>
                  </a:schemeClr>
                </a:solidFill>
              </a:rPr>
              <a:t>It </a:t>
            </a:r>
            <a:r>
              <a:rPr lang="en-US" sz="1800" spc="-5" dirty="0">
                <a:solidFill>
                  <a:schemeClr val="bg2">
                    <a:lumMod val="75000"/>
                  </a:schemeClr>
                </a:solidFill>
                <a:cs typeface="Verdana"/>
              </a:rPr>
              <a:t>consists </a:t>
            </a:r>
            <a:r>
              <a:rPr lang="en-US" sz="1800" dirty="0">
                <a:solidFill>
                  <a:schemeClr val="bg2">
                    <a:lumMod val="75000"/>
                  </a:schemeClr>
                </a:solidFill>
                <a:cs typeface="Verdana"/>
              </a:rPr>
              <a:t>of a motor </a:t>
            </a:r>
            <a:r>
              <a:rPr lang="en-US" sz="1800" spc="-5" dirty="0">
                <a:solidFill>
                  <a:schemeClr val="bg2">
                    <a:lumMod val="75000"/>
                  </a:schemeClr>
                </a:solidFill>
                <a:cs typeface="Verdana"/>
              </a:rPr>
              <a:t>neuron </a:t>
            </a:r>
            <a:r>
              <a:rPr lang="en-US" sz="1800" dirty="0">
                <a:solidFill>
                  <a:schemeClr val="bg2">
                    <a:lumMod val="75000"/>
                  </a:schemeClr>
                </a:solidFill>
                <a:cs typeface="Verdana"/>
              </a:rPr>
              <a:t>and</a:t>
            </a:r>
            <a:r>
              <a:rPr lang="en-US" sz="1800" spc="-70" dirty="0">
                <a:solidFill>
                  <a:schemeClr val="bg2">
                    <a:lumMod val="75000"/>
                  </a:schemeClr>
                </a:solidFill>
                <a:cs typeface="Verdana"/>
              </a:rPr>
              <a:t> </a:t>
            </a:r>
            <a:r>
              <a:rPr lang="en-US" sz="1800" spc="-5" dirty="0">
                <a:solidFill>
                  <a:schemeClr val="bg2">
                    <a:lumMod val="75000"/>
                  </a:schemeClr>
                </a:solidFill>
                <a:cs typeface="Verdana"/>
              </a:rPr>
              <a:t>all </a:t>
            </a:r>
            <a:r>
              <a:rPr lang="en-US" sz="1800" dirty="0">
                <a:solidFill>
                  <a:schemeClr val="bg2">
                    <a:lumMod val="75000"/>
                  </a:schemeClr>
                </a:solidFill>
                <a:cs typeface="Verdana"/>
              </a:rPr>
              <a:t>the </a:t>
            </a:r>
            <a:r>
              <a:rPr lang="en-US" sz="1800" spc="-5" dirty="0">
                <a:solidFill>
                  <a:schemeClr val="bg2">
                    <a:lumMod val="75000"/>
                  </a:schemeClr>
                </a:solidFill>
                <a:cs typeface="Verdana"/>
              </a:rPr>
              <a:t>muscle fibers </a:t>
            </a:r>
            <a:r>
              <a:rPr lang="en-US" sz="1800" dirty="0">
                <a:solidFill>
                  <a:schemeClr val="bg2">
                    <a:lumMod val="75000"/>
                  </a:schemeClr>
                </a:solidFill>
                <a:cs typeface="Verdana"/>
              </a:rPr>
              <a:t>it</a:t>
            </a:r>
            <a:r>
              <a:rPr lang="en-US" sz="1800" spc="25" dirty="0">
                <a:solidFill>
                  <a:schemeClr val="bg2">
                    <a:lumMod val="75000"/>
                  </a:schemeClr>
                </a:solidFill>
                <a:cs typeface="Verdana"/>
              </a:rPr>
              <a:t> </a:t>
            </a:r>
            <a:r>
              <a:rPr lang="en-US" sz="1800" dirty="0">
                <a:solidFill>
                  <a:schemeClr val="bg2">
                    <a:lumMod val="75000"/>
                  </a:schemeClr>
                </a:solidFill>
                <a:cs typeface="Verdana"/>
              </a:rPr>
              <a:t>innervates</a:t>
            </a:r>
            <a:r>
              <a:rPr lang="en-US" sz="1800" dirty="0" smtClean="0">
                <a:solidFill>
                  <a:schemeClr val="bg2">
                    <a:lumMod val="75000"/>
                  </a:schemeClr>
                </a:solidFill>
                <a:cs typeface="Verdana"/>
              </a:rPr>
              <a:t>.</a:t>
            </a:r>
          </a:p>
          <a:p>
            <a:pPr marL="0" indent="0">
              <a:buNone/>
            </a:pPr>
            <a:endParaRPr lang="en-US" sz="1800" dirty="0" smtClean="0"/>
          </a:p>
          <a:p>
            <a:pPr marL="0" indent="0">
              <a:buNone/>
            </a:pPr>
            <a:r>
              <a:rPr lang="en-US" sz="1800" dirty="0" smtClean="0"/>
              <a:t>2.   What is meant by motor unit potential (MUP’s)?</a:t>
            </a:r>
          </a:p>
          <a:p>
            <a:pPr marL="0" indent="0">
              <a:buNone/>
            </a:pPr>
            <a:r>
              <a:rPr lang="en-US" altLang="en-US" sz="1800" dirty="0" smtClean="0">
                <a:solidFill>
                  <a:schemeClr val="bg2">
                    <a:lumMod val="75000"/>
                  </a:schemeClr>
                </a:solidFill>
              </a:rPr>
              <a:t> </a:t>
            </a:r>
            <a:r>
              <a:rPr lang="en-US" sz="1800" dirty="0">
                <a:solidFill>
                  <a:srgbClr val="FF0000"/>
                </a:solidFill>
              </a:rPr>
              <a:t>Summated</a:t>
            </a:r>
            <a:r>
              <a:rPr lang="en-US" sz="1800" dirty="0"/>
              <a:t> </a:t>
            </a:r>
            <a:r>
              <a:rPr lang="en-US" altLang="en-US" sz="1800" dirty="0" smtClean="0">
                <a:solidFill>
                  <a:schemeClr val="bg2">
                    <a:lumMod val="75000"/>
                  </a:schemeClr>
                </a:solidFill>
              </a:rPr>
              <a:t>potentials </a:t>
            </a:r>
            <a:r>
              <a:rPr lang="en-US" altLang="en-US" sz="1800" dirty="0">
                <a:solidFill>
                  <a:schemeClr val="bg2">
                    <a:lumMod val="75000"/>
                  </a:schemeClr>
                </a:solidFill>
              </a:rPr>
              <a:t>recorded on voluntary effort </a:t>
            </a:r>
            <a:r>
              <a:rPr lang="en-US" altLang="en-US" sz="1800" dirty="0" smtClean="0">
                <a:solidFill>
                  <a:schemeClr val="bg2">
                    <a:lumMod val="75000"/>
                  </a:schemeClr>
                </a:solidFill>
              </a:rPr>
              <a:t>that are derived from </a:t>
            </a:r>
            <a:r>
              <a:rPr lang="en-US" altLang="en-US" sz="1800" dirty="0" smtClean="0">
                <a:solidFill>
                  <a:srgbClr val="FF0000"/>
                </a:solidFill>
              </a:rPr>
              <a:t>muscle fibers belonging to  </a:t>
            </a:r>
            <a:r>
              <a:rPr lang="en-US" altLang="en-US" sz="1800" dirty="0">
                <a:solidFill>
                  <a:schemeClr val="bg2">
                    <a:lumMod val="75000"/>
                  </a:schemeClr>
                </a:solidFill>
              </a:rPr>
              <a:t>motor units of the </a:t>
            </a:r>
            <a:r>
              <a:rPr lang="en-US" altLang="en-US" sz="1800" dirty="0" smtClean="0">
                <a:solidFill>
                  <a:schemeClr val="bg2">
                    <a:lumMod val="75000"/>
                  </a:schemeClr>
                </a:solidFill>
              </a:rPr>
              <a:t>muscle.</a:t>
            </a:r>
          </a:p>
          <a:p>
            <a:pPr marL="0" indent="0">
              <a:buNone/>
            </a:pPr>
            <a:r>
              <a:rPr lang="en-US" sz="1800" dirty="0" smtClean="0"/>
              <a:t> </a:t>
            </a:r>
          </a:p>
          <a:p>
            <a:pPr marL="0" lvl="1" indent="0">
              <a:spcBef>
                <a:spcPts val="667"/>
              </a:spcBef>
              <a:buClr>
                <a:schemeClr val="accent1"/>
              </a:buClr>
              <a:buNone/>
            </a:pPr>
            <a:r>
              <a:rPr lang="en-US" sz="1800" dirty="0" smtClean="0">
                <a:solidFill>
                  <a:schemeClr val="tx1"/>
                </a:solidFill>
              </a:rPr>
              <a:t>3.   What will a normal recording of a muscle show in each of the following states;</a:t>
            </a:r>
            <a:endParaRPr lang="en-US" sz="1400" dirty="0" smtClean="0">
              <a:solidFill>
                <a:schemeClr val="tx1"/>
              </a:solidFill>
            </a:endParaRPr>
          </a:p>
          <a:p>
            <a:pPr lvl="1"/>
            <a:r>
              <a:rPr lang="en-US" sz="1800" dirty="0" smtClean="0">
                <a:solidFill>
                  <a:schemeClr val="tx1"/>
                </a:solidFill>
              </a:rPr>
              <a:t>Rest</a:t>
            </a:r>
            <a:r>
              <a:rPr lang="en-US" sz="1800" dirty="0">
                <a:solidFill>
                  <a:schemeClr val="tx1"/>
                </a:solidFill>
              </a:rPr>
              <a:t>:  </a:t>
            </a:r>
            <a:r>
              <a:rPr lang="en-US" sz="1800" dirty="0">
                <a:solidFill>
                  <a:schemeClr val="bg2">
                    <a:lumMod val="75000"/>
                  </a:schemeClr>
                </a:solidFill>
              </a:rPr>
              <a:t>No resting activity (electrically silent</a:t>
            </a:r>
            <a:r>
              <a:rPr lang="en-US" sz="1800" dirty="0" smtClean="0">
                <a:solidFill>
                  <a:schemeClr val="bg2">
                    <a:lumMod val="75000"/>
                  </a:schemeClr>
                </a:solidFill>
              </a:rPr>
              <a:t>); no positive </a:t>
            </a:r>
            <a:r>
              <a:rPr lang="en-US" sz="1800" dirty="0">
                <a:solidFill>
                  <a:schemeClr val="bg2">
                    <a:lumMod val="75000"/>
                  </a:schemeClr>
                </a:solidFill>
              </a:rPr>
              <a:t>sharp </a:t>
            </a:r>
            <a:r>
              <a:rPr lang="en-US" sz="1800" dirty="0" smtClean="0">
                <a:solidFill>
                  <a:schemeClr val="bg2">
                    <a:lumMod val="75000"/>
                  </a:schemeClr>
                </a:solidFill>
              </a:rPr>
              <a:t>waves.</a:t>
            </a:r>
          </a:p>
          <a:p>
            <a:pPr lvl="1"/>
            <a:r>
              <a:rPr lang="en-US" sz="1800" dirty="0" smtClean="0">
                <a:solidFill>
                  <a:schemeClr val="tx1"/>
                </a:solidFill>
              </a:rPr>
              <a:t>Mild muscle </a:t>
            </a:r>
            <a:r>
              <a:rPr lang="en-US" sz="1800" dirty="0">
                <a:solidFill>
                  <a:schemeClr val="tx1"/>
                </a:solidFill>
              </a:rPr>
              <a:t>contraction: </a:t>
            </a:r>
            <a:r>
              <a:rPr lang="en-US" sz="1800" dirty="0">
                <a:solidFill>
                  <a:schemeClr val="bg2">
                    <a:lumMod val="75000"/>
                  </a:schemeClr>
                </a:solidFill>
              </a:rPr>
              <a:t>Normal </a:t>
            </a:r>
            <a:r>
              <a:rPr lang="en-US" sz="1800" dirty="0" smtClean="0">
                <a:solidFill>
                  <a:schemeClr val="bg2">
                    <a:lumMod val="75000"/>
                  </a:schemeClr>
                </a:solidFill>
              </a:rPr>
              <a:t>MUPs, not </a:t>
            </a:r>
            <a:r>
              <a:rPr lang="en-US" sz="1800" dirty="0">
                <a:solidFill>
                  <a:schemeClr val="bg2">
                    <a:lumMod val="75000"/>
                  </a:schemeClr>
                </a:solidFill>
              </a:rPr>
              <a:t>filling all the screen of the oscilloscope</a:t>
            </a:r>
            <a:r>
              <a:rPr lang="en-US" sz="1800" dirty="0" smtClean="0">
                <a:solidFill>
                  <a:schemeClr val="bg2">
                    <a:lumMod val="75000"/>
                  </a:schemeClr>
                </a:solidFill>
              </a:rPr>
              <a:t>. </a:t>
            </a:r>
          </a:p>
          <a:p>
            <a:pPr lvl="1"/>
            <a:r>
              <a:rPr lang="en-US" sz="1800" dirty="0" smtClean="0">
                <a:solidFill>
                  <a:schemeClr val="tx1"/>
                </a:solidFill>
              </a:rPr>
              <a:t>Maximal muscle </a:t>
            </a:r>
            <a:r>
              <a:rPr lang="en-US" sz="1800" dirty="0">
                <a:solidFill>
                  <a:schemeClr val="tx1"/>
                </a:solidFill>
              </a:rPr>
              <a:t>contraction: </a:t>
            </a:r>
            <a:r>
              <a:rPr lang="en-US" sz="1800" dirty="0">
                <a:solidFill>
                  <a:schemeClr val="bg2">
                    <a:lumMod val="75000"/>
                  </a:schemeClr>
                </a:solidFill>
              </a:rPr>
              <a:t>Full interference pattern (screen completely filled </a:t>
            </a:r>
            <a:r>
              <a:rPr lang="en-US" sz="1800" dirty="0" smtClean="0">
                <a:solidFill>
                  <a:schemeClr val="bg2">
                    <a:lumMod val="75000"/>
                  </a:schemeClr>
                </a:solidFill>
              </a:rPr>
              <a:t>with</a:t>
            </a:r>
          </a:p>
          <a:p>
            <a:pPr marL="304769" lvl="1" indent="0">
              <a:buNone/>
            </a:pPr>
            <a:r>
              <a:rPr lang="en-US" sz="1800" dirty="0">
                <a:solidFill>
                  <a:schemeClr val="bg2">
                    <a:lumMod val="75000"/>
                  </a:schemeClr>
                </a:solidFill>
              </a:rPr>
              <a:t> </a:t>
            </a:r>
            <a:r>
              <a:rPr lang="en-US" sz="1800" dirty="0" smtClean="0">
                <a:solidFill>
                  <a:schemeClr val="bg2">
                    <a:lumMod val="75000"/>
                  </a:schemeClr>
                </a:solidFill>
              </a:rPr>
              <a:t>    normal </a:t>
            </a:r>
            <a:r>
              <a:rPr lang="en-US" sz="1800" dirty="0">
                <a:solidFill>
                  <a:schemeClr val="bg2">
                    <a:lumMod val="75000"/>
                  </a:schemeClr>
                </a:solidFill>
              </a:rPr>
              <a:t>MUPs</a:t>
            </a:r>
            <a:r>
              <a:rPr lang="en-US" sz="1800" dirty="0" smtClean="0">
                <a:solidFill>
                  <a:schemeClr val="bg2">
                    <a:lumMod val="75000"/>
                  </a:schemeClr>
                </a:solidFill>
              </a:rPr>
              <a: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204" t="7795" r="64969" b="20762"/>
          <a:stretch/>
        </p:blipFill>
        <p:spPr>
          <a:xfrm>
            <a:off x="9694812" y="3688080"/>
            <a:ext cx="1884591" cy="2593821"/>
          </a:xfrm>
          <a:prstGeom prst="rect">
            <a:avLst/>
          </a:prstGeom>
        </p:spPr>
      </p:pic>
    </p:spTree>
    <p:extLst>
      <p:ext uri="{BB962C8B-B14F-4D97-AF65-F5344CB8AC3E}">
        <p14:creationId xmlns:p14="http://schemas.microsoft.com/office/powerpoint/2010/main" val="1181667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800" b="1" dirty="0" smtClean="0">
              <a:solidFill>
                <a:srgbClr val="9FB8CD">
                  <a:lumMod val="75000"/>
                </a:srgbClr>
              </a:solidFill>
              <a:latin typeface="Arial Black" panose="020B0A04020102020204" pitchFamily="34" charset="0"/>
            </a:endParaRPr>
          </a:p>
          <a:p>
            <a:pPr algn="ctr"/>
            <a:r>
              <a:rPr lang="en-US" sz="3200" b="1" dirty="0" smtClean="0">
                <a:solidFill>
                  <a:srgbClr val="9FB8CD">
                    <a:lumMod val="75000"/>
                  </a:srgbClr>
                </a:solidFill>
                <a:latin typeface="Arial Black" panose="020B0A04020102020204" pitchFamily="34" charset="0"/>
              </a:rPr>
              <a:t>2. Pure Tone Audiometry</a:t>
            </a:r>
            <a:endParaRPr lang="en-US" sz="3200" b="1" dirty="0">
              <a:solidFill>
                <a:srgbClr val="9FB8CD">
                  <a:lumMod val="75000"/>
                </a:srgbClr>
              </a:solidFill>
              <a:latin typeface="Arial Black" panose="020B0A04020102020204" pitchFamily="34" charset="0"/>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19</a:t>
            </a:fld>
            <a:endParaRPr lang="en-US" dirty="0"/>
          </a:p>
        </p:txBody>
      </p:sp>
      <p:sp>
        <p:nvSpPr>
          <p:cNvPr id="9" name="Flowchart: Process 8"/>
          <p:cNvSpPr/>
          <p:nvPr/>
        </p:nvSpPr>
        <p:spPr>
          <a:xfrm>
            <a:off x="950922" y="173347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latin typeface="+mj-lt"/>
              </a:rPr>
              <a:t>At This </a:t>
            </a:r>
            <a:r>
              <a:rPr lang="en-US" b="1" dirty="0" smtClean="0">
                <a:solidFill>
                  <a:schemeClr val="accent1">
                    <a:lumMod val="75000"/>
                  </a:schemeClr>
                </a:solidFill>
                <a:latin typeface="+mj-lt"/>
              </a:rPr>
              <a:t>lecture, </a:t>
            </a:r>
            <a:r>
              <a:rPr lang="en-US" b="1" dirty="0">
                <a:solidFill>
                  <a:schemeClr val="accent1">
                    <a:lumMod val="75000"/>
                  </a:schemeClr>
                </a:solidFill>
                <a:latin typeface="+mj-lt"/>
              </a:rPr>
              <a:t>We Are Going To Discuss The Following :</a:t>
            </a:r>
          </a:p>
          <a:p>
            <a:pPr lvl="0"/>
            <a:endParaRPr lang="en-US" b="1" dirty="0">
              <a:solidFill>
                <a:schemeClr val="tx2"/>
              </a:solidFill>
              <a:latin typeface="+mj-lt"/>
            </a:endParaRPr>
          </a:p>
          <a:p>
            <a:pPr marL="342900" lvl="0" indent="-342900">
              <a:buFont typeface="+mj-lt"/>
              <a:buAutoNum type="arabicParenR"/>
            </a:pPr>
            <a:r>
              <a:rPr lang="en-US" b="1" dirty="0">
                <a:solidFill>
                  <a:schemeClr val="tx2"/>
                </a:solidFill>
                <a:latin typeface="+mj-lt"/>
              </a:rPr>
              <a:t>The usual primary purpose of pure-tone tests is to determine the type, degree, and configuration of hearing </a:t>
            </a:r>
            <a:r>
              <a:rPr lang="en-US" b="1" dirty="0" smtClean="0">
                <a:solidFill>
                  <a:schemeClr val="tx2"/>
                </a:solidFill>
                <a:latin typeface="+mj-lt"/>
              </a:rPr>
              <a:t>loss.</a:t>
            </a:r>
          </a:p>
          <a:p>
            <a:pPr marL="342900" lvl="0" indent="-342900">
              <a:buFont typeface="+mj-lt"/>
              <a:buAutoNum type="arabicParenR"/>
            </a:pPr>
            <a:endParaRPr lang="en-US" b="1" dirty="0">
              <a:solidFill>
                <a:schemeClr val="tx2"/>
              </a:solidFill>
              <a:latin typeface="+mj-lt"/>
            </a:endParaRPr>
          </a:p>
          <a:p>
            <a:pPr marL="342900" lvl="0" indent="-342900">
              <a:buFont typeface="+mj-lt"/>
              <a:buAutoNum type="arabicParenR"/>
            </a:pPr>
            <a:r>
              <a:rPr lang="en-US" b="1" dirty="0">
                <a:solidFill>
                  <a:schemeClr val="tx2"/>
                </a:solidFill>
                <a:latin typeface="+mj-lt"/>
              </a:rPr>
              <a:t>To plot the frequency intensity recording and construct the </a:t>
            </a:r>
            <a:r>
              <a:rPr lang="en-US" b="1" dirty="0" smtClean="0">
                <a:solidFill>
                  <a:schemeClr val="tx2"/>
                </a:solidFill>
                <a:latin typeface="+mj-lt"/>
              </a:rPr>
              <a:t>audiograms.</a:t>
            </a:r>
          </a:p>
          <a:p>
            <a:pPr marL="342900" lvl="0" indent="-342900">
              <a:buFont typeface="+mj-lt"/>
              <a:buAutoNum type="arabicParenR"/>
            </a:pPr>
            <a:endParaRPr lang="en-US" b="1" dirty="0">
              <a:solidFill>
                <a:schemeClr val="tx2"/>
              </a:solidFill>
              <a:latin typeface="+mj-lt"/>
            </a:endParaRPr>
          </a:p>
          <a:p>
            <a:pPr marL="342900" lvl="0" indent="-342900">
              <a:buFont typeface="+mj-lt"/>
              <a:buAutoNum type="arabicParenR"/>
            </a:pPr>
            <a:r>
              <a:rPr lang="en-US" b="1" dirty="0">
                <a:solidFill>
                  <a:schemeClr val="tx2"/>
                </a:solidFill>
                <a:latin typeface="+mj-lt"/>
              </a:rPr>
              <a:t>To interpret the </a:t>
            </a:r>
            <a:r>
              <a:rPr lang="en-US" b="1" dirty="0" smtClean="0">
                <a:solidFill>
                  <a:schemeClr val="tx2"/>
                </a:solidFill>
                <a:latin typeface="+mj-lt"/>
              </a:rPr>
              <a:t>audiograms.</a:t>
            </a:r>
            <a:endParaRPr lang="en-US" b="1" dirty="0">
              <a:solidFill>
                <a:schemeClr val="tx2"/>
              </a:solidFill>
              <a:latin typeface="+mj-lt"/>
            </a:endParaRPr>
          </a:p>
          <a:p>
            <a:pPr marL="342900" lvl="0" indent="-342900">
              <a:buFont typeface="+mj-lt"/>
              <a:buAutoNum type="arabicParenR"/>
            </a:pPr>
            <a:endParaRPr lang="en-US" b="1" dirty="0">
              <a:solidFill>
                <a:schemeClr val="tx2"/>
              </a:solidFill>
              <a:latin typeface="+mj-lt"/>
            </a:endParaRPr>
          </a:p>
          <a:p>
            <a:pPr fontAlgn="auto">
              <a:spcAft>
                <a:spcPts val="0"/>
              </a:spcAft>
              <a:defRPr/>
            </a:pPr>
            <a:r>
              <a:rPr lang="en-US" altLang="en-US" b="1" dirty="0">
                <a:solidFill>
                  <a:schemeClr val="accent1">
                    <a:lumMod val="75000"/>
                  </a:schemeClr>
                </a:solidFill>
                <a:latin typeface="+mj-lt"/>
              </a:rPr>
              <a:t>In this practical we will do:</a:t>
            </a:r>
          </a:p>
          <a:p>
            <a:pPr fontAlgn="auto">
              <a:spcAft>
                <a:spcPts val="0"/>
              </a:spcAft>
              <a:defRPr/>
            </a:pPr>
            <a:endParaRPr lang="ar-SA" altLang="en-US" b="1" dirty="0">
              <a:solidFill>
                <a:srgbClr val="404059"/>
              </a:solidFill>
              <a:cs typeface="Times New Roman" panose="02020603050405020304" pitchFamily="18" charset="0"/>
            </a:endParaRPr>
          </a:p>
          <a:p>
            <a:pPr fontAlgn="auto">
              <a:spcAft>
                <a:spcPts val="0"/>
              </a:spcAft>
              <a:defRPr/>
            </a:pPr>
            <a:r>
              <a:rPr lang="en-US" altLang="en-US" b="1" dirty="0">
                <a:solidFill>
                  <a:schemeClr val="tx2"/>
                </a:solidFill>
                <a:latin typeface="+mj-lt"/>
              </a:rPr>
              <a:t>1- </a:t>
            </a:r>
            <a:r>
              <a:rPr lang="en-US" altLang="en-US" b="1" dirty="0" err="1">
                <a:solidFill>
                  <a:schemeClr val="tx2"/>
                </a:solidFill>
                <a:latin typeface="+mj-lt"/>
              </a:rPr>
              <a:t>Tunning</a:t>
            </a:r>
            <a:r>
              <a:rPr lang="en-US" altLang="en-US" b="1" dirty="0">
                <a:solidFill>
                  <a:schemeClr val="tx2"/>
                </a:solidFill>
                <a:latin typeface="+mj-lt"/>
              </a:rPr>
              <a:t> fork tests.</a:t>
            </a:r>
          </a:p>
          <a:p>
            <a:pPr fontAlgn="auto">
              <a:spcAft>
                <a:spcPts val="0"/>
              </a:spcAft>
              <a:defRPr/>
            </a:pPr>
            <a:r>
              <a:rPr lang="en-US" altLang="en-US" b="1" dirty="0">
                <a:solidFill>
                  <a:schemeClr val="tx2"/>
                </a:solidFill>
                <a:latin typeface="+mj-lt"/>
              </a:rPr>
              <a:t>2- Audiometry</a:t>
            </a:r>
            <a:r>
              <a:rPr lang="en-US" altLang="en-US" b="1" dirty="0" smtClean="0">
                <a:solidFill>
                  <a:schemeClr val="tx2"/>
                </a:solidFill>
                <a:latin typeface="+mj-lt"/>
              </a:rPr>
              <a:t>.</a:t>
            </a:r>
            <a:endParaRPr lang="en-US" b="1" dirty="0" smtClean="0">
              <a:solidFill>
                <a:schemeClr val="tx2"/>
              </a:solidFill>
              <a:latin typeface="+mj-lt"/>
            </a:endParaRPr>
          </a:p>
          <a:p>
            <a:pPr marL="342900" lvl="0" indent="-342900">
              <a:buFont typeface="+mj-lt"/>
              <a:buAutoNum type="arabicParenR"/>
            </a:pPr>
            <a:endParaRPr lang="en-US" b="1" dirty="0">
              <a:solidFill>
                <a:schemeClr val="tx2"/>
              </a:solidFill>
              <a:latin typeface="+mj-lt"/>
            </a:endParaRPr>
          </a:p>
        </p:txBody>
      </p:sp>
    </p:spTree>
    <p:extLst>
      <p:ext uri="{BB962C8B-B14F-4D97-AF65-F5344CB8AC3E}">
        <p14:creationId xmlns:p14="http://schemas.microsoft.com/office/powerpoint/2010/main" val="391224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441" y="1124744"/>
            <a:ext cx="10969943" cy="5162128"/>
          </a:xfrm>
        </p:spPr>
        <p:txBody>
          <a:bodyPr>
            <a:noAutofit/>
          </a:bodyPr>
          <a:lstStyle/>
          <a:p>
            <a:pPr>
              <a:lnSpc>
                <a:spcPct val="150000"/>
              </a:lnSpc>
            </a:pPr>
            <a:r>
              <a:rPr lang="en-US" sz="1600" dirty="0" smtClean="0"/>
              <a:t>This file contain the 3 lectures.</a:t>
            </a:r>
          </a:p>
          <a:p>
            <a:pPr>
              <a:lnSpc>
                <a:spcPct val="150000"/>
              </a:lnSpc>
            </a:pPr>
            <a:r>
              <a:rPr lang="en-US" sz="1600" dirty="0" smtClean="0"/>
              <a:t>This work is not by any means a reference.</a:t>
            </a:r>
          </a:p>
          <a:p>
            <a:pPr>
              <a:lnSpc>
                <a:spcPct val="150000"/>
              </a:lnSpc>
            </a:pPr>
            <a:r>
              <a:rPr lang="en-US" sz="1600" dirty="0" smtClean="0"/>
              <a:t>Please keep in mind that this work is done by students , so if there are any mistakes please inform us .</a:t>
            </a:r>
          </a:p>
          <a:p>
            <a:pPr>
              <a:lnSpc>
                <a:spcPct val="150000"/>
              </a:lnSpc>
            </a:pPr>
            <a:r>
              <a:rPr lang="en-US" sz="1600" dirty="0" smtClean="0"/>
              <a:t>Some slides have notes and extra explanation that will help you understand the content, please see it.</a:t>
            </a:r>
          </a:p>
          <a:p>
            <a:pPr>
              <a:lnSpc>
                <a:spcPct val="150000"/>
              </a:lnSpc>
            </a:pPr>
            <a:r>
              <a:rPr lang="en-US" sz="1600" dirty="0" smtClean="0"/>
              <a:t>We put all the content of male / female slides to make sure that the file</a:t>
            </a:r>
            <a:r>
              <a:rPr lang="ar-SA" sz="1600" dirty="0" smtClean="0"/>
              <a:t> </a:t>
            </a:r>
            <a:r>
              <a:rPr lang="en-US" sz="1600" dirty="0" smtClean="0"/>
              <a:t>includes everything </a:t>
            </a:r>
          </a:p>
          <a:p>
            <a:pPr>
              <a:lnSpc>
                <a:spcPct val="150000"/>
              </a:lnSpc>
            </a:pPr>
            <a:r>
              <a:rPr lang="en-US" sz="1600" b="1" dirty="0" smtClean="0">
                <a:solidFill>
                  <a:srgbClr val="FF0000"/>
                </a:solidFill>
              </a:rPr>
              <a:t>We put this sign                                according to female’s doctor revision,  but please read it incase it come in the exam.</a:t>
            </a:r>
          </a:p>
          <a:p>
            <a:pPr>
              <a:lnSpc>
                <a:spcPct val="150000"/>
              </a:lnSpc>
            </a:pPr>
            <a:r>
              <a:rPr lang="en-US" sz="1600" dirty="0" smtClean="0"/>
              <a:t>Please study hard and don’t worry the exam will be easy!</a:t>
            </a:r>
          </a:p>
          <a:p>
            <a:pPr>
              <a:lnSpc>
                <a:spcPct val="150000"/>
              </a:lnSpc>
            </a:pPr>
            <a:r>
              <a:rPr lang="en-US" sz="1600" dirty="0" smtClean="0"/>
              <a:t>Be sure to practice </a:t>
            </a:r>
            <a:r>
              <a:rPr lang="en-US" sz="1600" dirty="0"/>
              <a:t>the correct SPELLING and write the FULL name </a:t>
            </a:r>
            <a:r>
              <a:rPr lang="en-US" sz="1600" dirty="0" smtClean="0"/>
              <a:t>in the exam.</a:t>
            </a:r>
          </a:p>
          <a:p>
            <a:pPr algn="ctr">
              <a:lnSpc>
                <a:spcPct val="150000"/>
              </a:lnSpc>
              <a:buFont typeface="Wingdings" panose="05000000000000000000" pitchFamily="2" charset="2"/>
              <a:buChar char="v"/>
            </a:pPr>
            <a:endParaRPr lang="en-US" sz="1600" b="1" u="sng" dirty="0">
              <a:solidFill>
                <a:srgbClr val="FF0000"/>
              </a:solidFill>
            </a:endParaRPr>
          </a:p>
        </p:txBody>
      </p:sp>
      <p:sp>
        <p:nvSpPr>
          <p:cNvPr id="4" name="Rectangle 3"/>
          <p:cNvSpPr/>
          <p:nvPr/>
        </p:nvSpPr>
        <p:spPr>
          <a:xfrm>
            <a:off x="3103786" y="188641"/>
            <a:ext cx="6181499" cy="830997"/>
          </a:xfrm>
          <a:prstGeom prst="rect">
            <a:avLst/>
          </a:prstGeom>
          <a:noFill/>
        </p:spPr>
        <p:txBody>
          <a:bodyPr wrap="none" lIns="91440" tIns="45720" rIns="91440" bIns="45720">
            <a:spAutoFit/>
          </a:bodyPr>
          <a:lstStyle/>
          <a:p>
            <a:pPr algn="ctr"/>
            <a:r>
              <a:rPr lang="en-US" sz="4800" b="0" cap="none" spc="0" dirty="0">
                <a:ln w="0"/>
                <a:solidFill>
                  <a:srgbClr val="FF0000"/>
                </a:solidFill>
                <a:effectLst>
                  <a:outerShdw blurRad="38100" dist="25400" dir="5400000" algn="ctr" rotWithShape="0">
                    <a:srgbClr val="6E747A">
                      <a:alpha val="43000"/>
                    </a:srgbClr>
                  </a:outerShdw>
                </a:effectLst>
              </a:rPr>
              <a:t>Please Read This Notes!</a:t>
            </a:r>
          </a:p>
        </p:txBody>
      </p:sp>
      <p:sp>
        <p:nvSpPr>
          <p:cNvPr id="2" name="TextBox 1"/>
          <p:cNvSpPr txBox="1"/>
          <p:nvPr/>
        </p:nvSpPr>
        <p:spPr>
          <a:xfrm>
            <a:off x="1163101" y="5332765"/>
            <a:ext cx="9862621" cy="95410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1400" b="1" dirty="0" smtClean="0">
                <a:solidFill>
                  <a:srgbClr val="FF0000"/>
                </a:solidFill>
                <a:latin typeface="Calibri" panose="020F0502020204030204" pitchFamily="34" charset="0"/>
                <a:cs typeface="Calibri" panose="020F0502020204030204" pitchFamily="34" charset="0"/>
              </a:rPr>
              <a:t>تفسير الملاحظة اعلاه : </a:t>
            </a:r>
          </a:p>
          <a:p>
            <a:pPr algn="r" rtl="1"/>
            <a:r>
              <a:rPr lang="ar-SA" sz="1400" b="1" dirty="0" smtClean="0">
                <a:latin typeface="Calibri" panose="020F0502020204030204" pitchFamily="34" charset="0"/>
                <a:cs typeface="Calibri" panose="020F0502020204030204" pitchFamily="34" charset="0"/>
              </a:rPr>
              <a:t>هذا الملف يشمل جميع </a:t>
            </a:r>
            <a:r>
              <a:rPr lang="ar-SA" sz="1400" b="1" dirty="0" err="1" smtClean="0">
                <a:latin typeface="Calibri" panose="020F0502020204030204" pitchFamily="34" charset="0"/>
                <a:cs typeface="Calibri" panose="020F0502020204030204" pitchFamily="34" charset="0"/>
              </a:rPr>
              <a:t>سلايدات</a:t>
            </a:r>
            <a:r>
              <a:rPr lang="ar-SA" sz="1400" b="1" dirty="0" smtClean="0">
                <a:latin typeface="Calibri" panose="020F0502020204030204" pitchFamily="34" charset="0"/>
                <a:cs typeface="Calibri" panose="020F0502020204030204" pitchFamily="34" charset="0"/>
              </a:rPr>
              <a:t> البنات والأولاد، </a:t>
            </a:r>
            <a:r>
              <a:rPr lang="ar-SA" sz="1400" b="1" dirty="0" err="1" smtClean="0">
                <a:latin typeface="Calibri" panose="020F0502020204030204" pitchFamily="34" charset="0"/>
                <a:cs typeface="Calibri" panose="020F0502020204030204" pitchFamily="34" charset="0"/>
              </a:rPr>
              <a:t>النوتز</a:t>
            </a:r>
            <a:r>
              <a:rPr lang="ar-SA" sz="1400" b="1" dirty="0" smtClean="0">
                <a:latin typeface="Calibri" panose="020F0502020204030204" pitchFamily="34" charset="0"/>
                <a:cs typeface="Calibri" panose="020F0502020204030204" pitchFamily="34" charset="0"/>
              </a:rPr>
              <a:t> وال</a:t>
            </a:r>
            <a:r>
              <a:rPr lang="en-US" sz="1400" b="1" dirty="0" smtClean="0">
                <a:latin typeface="Calibri" panose="020F0502020204030204" pitchFamily="34" charset="0"/>
                <a:cs typeface="Calibri" panose="020F0502020204030204" pitchFamily="34" charset="0"/>
              </a:rPr>
              <a:t>Hand out</a:t>
            </a:r>
            <a:r>
              <a:rPr lang="ar-SA" sz="1400" b="1" dirty="0" smtClean="0">
                <a:latin typeface="Calibri" panose="020F0502020204030204" pitchFamily="34" charset="0"/>
                <a:cs typeface="Calibri" panose="020F0502020204030204" pitchFamily="34" charset="0"/>
              </a:rPr>
              <a:t>، تم وضع </a:t>
            </a:r>
            <a:r>
              <a:rPr lang="en-US" sz="1400" b="1" dirty="0" smtClean="0">
                <a:latin typeface="Calibri" panose="020F0502020204030204" pitchFamily="34" charset="0"/>
                <a:cs typeface="Calibri" panose="020F0502020204030204" pitchFamily="34" charset="0"/>
              </a:rPr>
              <a:t>(Just read it)</a:t>
            </a:r>
            <a:r>
              <a:rPr lang="ar-SA" sz="1400" b="1" dirty="0">
                <a:latin typeface="Calibri" panose="020F0502020204030204" pitchFamily="34" charset="0"/>
                <a:cs typeface="Calibri" panose="020F0502020204030204" pitchFamily="34" charset="0"/>
              </a:rPr>
              <a:t> </a:t>
            </a:r>
            <a:r>
              <a:rPr lang="ar-SA" sz="1400" b="1" dirty="0" smtClean="0">
                <a:latin typeface="Calibri" panose="020F0502020204030204" pitchFamily="34" charset="0"/>
                <a:cs typeface="Calibri" panose="020F0502020204030204" pitchFamily="34" charset="0"/>
              </a:rPr>
              <a:t>عند المواضيع التي قد لا تكون بتلك الأهمية ولكن مروا عليه احتياطاً.</a:t>
            </a:r>
          </a:p>
          <a:p>
            <a:pPr algn="r" rtl="1"/>
            <a:r>
              <a:rPr lang="ar-SA" sz="1400" b="1" dirty="0" smtClean="0">
                <a:latin typeface="Calibri" panose="020F0502020204030204" pitchFamily="34" charset="0"/>
                <a:cs typeface="Calibri" panose="020F0502020204030204" pitchFamily="34" charset="0"/>
              </a:rPr>
              <a:t>هذا الملف مُراجع من قبل الدكتورة والدكتور.</a:t>
            </a:r>
            <a:endParaRPr lang="ar-SA" sz="1400" b="1" dirty="0">
              <a:latin typeface="Calibri" panose="020F0502020204030204" pitchFamily="34" charset="0"/>
              <a:cs typeface="Calibri" panose="020F0502020204030204" pitchFamily="34" charset="0"/>
            </a:endParaRPr>
          </a:p>
        </p:txBody>
      </p:sp>
      <p:sp>
        <p:nvSpPr>
          <p:cNvPr id="7" name="Rectangle 15"/>
          <p:cNvSpPr/>
          <p:nvPr/>
        </p:nvSpPr>
        <p:spPr>
          <a:xfrm>
            <a:off x="2566020" y="3501008"/>
            <a:ext cx="1800200" cy="35757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lumMod val="65000"/>
                  </a:schemeClr>
                </a:solidFill>
              </a:rPr>
              <a:t>Just read it </a:t>
            </a:r>
            <a:r>
              <a:rPr lang="en-US"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Tree>
    <p:extLst>
      <p:ext uri="{BB962C8B-B14F-4D97-AF65-F5344CB8AC3E}">
        <p14:creationId xmlns:p14="http://schemas.microsoft.com/office/powerpoint/2010/main" val="412655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 ‘’ Terminology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54715124"/>
              </p:ext>
            </p:extLst>
          </p:nvPr>
        </p:nvGraphicFramePr>
        <p:xfrm>
          <a:off x="609460" y="1424529"/>
          <a:ext cx="10969943" cy="4650292"/>
        </p:xfrm>
        <a:graphic>
          <a:graphicData uri="http://schemas.openxmlformats.org/drawingml/2006/table">
            <a:tbl>
              <a:tblPr firstRow="1" bandRow="1">
                <a:tableStyleId>{5DA37D80-6434-44D0-A028-1B22A696006F}</a:tableStyleId>
              </a:tblPr>
              <a:tblGrid>
                <a:gridCol w="1671903">
                  <a:extLst>
                    <a:ext uri="{9D8B030D-6E8A-4147-A177-3AD203B41FA5}">
                      <a16:colId xmlns:a16="http://schemas.microsoft.com/office/drawing/2014/main" xmlns="" val="1201892087"/>
                    </a:ext>
                  </a:extLst>
                </a:gridCol>
                <a:gridCol w="9298040">
                  <a:extLst>
                    <a:ext uri="{9D8B030D-6E8A-4147-A177-3AD203B41FA5}">
                      <a16:colId xmlns:a16="http://schemas.microsoft.com/office/drawing/2014/main" xmlns="" val="3742137300"/>
                    </a:ext>
                  </a:extLst>
                </a:gridCol>
              </a:tblGrid>
              <a:tr h="1978331">
                <a:tc>
                  <a:txBody>
                    <a:bodyPr/>
                    <a:lstStyle/>
                    <a:p>
                      <a:pPr marL="0" indent="0" algn="ctr">
                        <a:lnSpc>
                          <a:spcPct val="150000"/>
                        </a:lnSpc>
                        <a:buFont typeface="Arial" panose="020B0604020202020204" pitchFamily="34" charset="0"/>
                        <a:buNone/>
                      </a:pPr>
                      <a:r>
                        <a:rPr lang="en-GB" sz="1600" b="0" dirty="0" smtClean="0">
                          <a:solidFill>
                            <a:srgbClr val="528693"/>
                          </a:solidFill>
                        </a:rPr>
                        <a:t>Air conduction</a:t>
                      </a:r>
                      <a:endParaRPr lang="en-US" sz="1600" b="0"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lang="en-US" altLang="en-US" sz="1600" b="0" dirty="0" smtClean="0">
                          <a:cs typeface="Times New Roman" panose="02020603050405020304" pitchFamily="18" charset="0"/>
                        </a:rPr>
                        <a:t>This test assess</a:t>
                      </a:r>
                      <a:r>
                        <a:rPr lang="en-US" altLang="en-US" sz="1600" b="0" baseline="0" dirty="0" smtClean="0">
                          <a:cs typeface="Times New Roman" panose="02020603050405020304" pitchFamily="18" charset="0"/>
                        </a:rPr>
                        <a:t> the </a:t>
                      </a:r>
                      <a:r>
                        <a:rPr lang="en-US" altLang="en-US" sz="1600" b="0" dirty="0" smtClean="0">
                          <a:cs typeface="Times New Roman" panose="02020603050405020304" pitchFamily="18" charset="0"/>
                        </a:rPr>
                        <a:t> sensitivity </a:t>
                      </a:r>
                      <a:r>
                        <a:rPr lang="en-GB" sz="1600" b="0" dirty="0" smtClean="0"/>
                        <a:t>of the entire hearing mechanism including the sensory neural mechanism of cochlea and</a:t>
                      </a:r>
                      <a:r>
                        <a:rPr lang="en-GB" sz="1600" b="0" baseline="0" dirty="0" smtClean="0"/>
                        <a:t> auditory nerve.</a:t>
                      </a:r>
                      <a:endParaRPr lang="en-US" sz="1600" b="0" dirty="0" smtClean="0"/>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lang="en-GB" sz="1600" b="0" dirty="0" smtClean="0"/>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lang="en-US" altLang="en-US" sz="1600" b="0" dirty="0" smtClean="0">
                          <a:cs typeface="Times New Roman" panose="02020603050405020304" pitchFamily="18" charset="0"/>
                        </a:rPr>
                        <a:t>when the sound is given to the external ear,</a:t>
                      </a:r>
                      <a:r>
                        <a:rPr lang="en-US" altLang="en-US" sz="1600" b="0" baseline="0" dirty="0" smtClean="0">
                          <a:cs typeface="Times New Roman" panose="02020603050405020304" pitchFamily="18" charset="0"/>
                        </a:rPr>
                        <a:t> then </a:t>
                      </a:r>
                      <a:r>
                        <a:rPr lang="en-US" altLang="en-US" sz="1600" b="0" dirty="0" smtClean="0">
                          <a:cs typeface="Times New Roman" panose="02020603050405020304" pitchFamily="18" charset="0"/>
                        </a:rPr>
                        <a:t> transmitted to</a:t>
                      </a:r>
                      <a:r>
                        <a:rPr lang="en-US" altLang="en-US" sz="1600" b="0" baseline="0" dirty="0" smtClean="0">
                          <a:cs typeface="Times New Roman" panose="02020603050405020304" pitchFamily="18" charset="0"/>
                        </a:rPr>
                        <a:t> </a:t>
                      </a:r>
                      <a:r>
                        <a:rPr lang="en-US" altLang="en-US" sz="1600" b="0" dirty="0" smtClean="0">
                          <a:cs typeface="Times New Roman" panose="02020603050405020304" pitchFamily="18" charset="0"/>
                        </a:rPr>
                        <a:t>middle, inner ear and then through the brain to the cortex. Testing may be performed using headphones or insert earphones. </a:t>
                      </a:r>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lang="en-GB" sz="1600" b="0" dirty="0" smtClean="0"/>
                    </a:p>
                    <a:p>
                      <a:pPr marL="0" marR="0" indent="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None/>
                        <a:tabLst/>
                        <a:defRPr/>
                      </a:pPr>
                      <a:r>
                        <a:rPr lang="en-GB" sz="1200" b="0" dirty="0" smtClean="0">
                          <a:solidFill>
                            <a:srgbClr val="00B050"/>
                          </a:solidFill>
                        </a:rPr>
                        <a:t>The sound is amplified 22 times</a:t>
                      </a:r>
                      <a:r>
                        <a:rPr lang="en-GB" sz="1200" b="0" baseline="0" dirty="0" smtClean="0">
                          <a:solidFill>
                            <a:srgbClr val="00B050"/>
                          </a:solidFill>
                        </a:rPr>
                        <a:t> </a:t>
                      </a:r>
                      <a:r>
                        <a:rPr lang="en-GB" sz="1200" b="0" dirty="0" smtClean="0">
                          <a:solidFill>
                            <a:srgbClr val="00B050"/>
                          </a:solidFill>
                        </a:rPr>
                        <a:t>when transmitted via air conduction;</a:t>
                      </a:r>
                      <a:r>
                        <a:rPr lang="en-GB" sz="1200" b="0" baseline="0" dirty="0" smtClean="0">
                          <a:solidFill>
                            <a:srgbClr val="00B050"/>
                          </a:solidFill>
                        </a:rPr>
                        <a:t> 17 time by tympanic membrane and 1.3 time by </a:t>
                      </a:r>
                      <a:r>
                        <a:rPr lang="en-GB" sz="1200" b="0" baseline="0" dirty="0" err="1" smtClean="0">
                          <a:solidFill>
                            <a:srgbClr val="00B050"/>
                          </a:solidFill>
                        </a:rPr>
                        <a:t>ossicles</a:t>
                      </a:r>
                      <a:r>
                        <a:rPr lang="en-GB" sz="1200" b="0" baseline="0" dirty="0" smtClean="0">
                          <a:solidFill>
                            <a:srgbClr val="00B050"/>
                          </a:solidFill>
                        </a:rPr>
                        <a:t> (17 X 1.3 = 22) </a:t>
                      </a:r>
                      <a:r>
                        <a:rPr lang="en-US" sz="1200" dirty="0" smtClean="0">
                          <a:solidFill>
                            <a:srgbClr val="00B050"/>
                          </a:solidFill>
                        </a:rPr>
                        <a:t>→ that’s why air conduction is always better in a normal person.</a:t>
                      </a:r>
                      <a:endParaRPr lang="en-GB" sz="1200" b="0" dirty="0" smtClean="0">
                        <a:solidFill>
                          <a:srgbClr val="00B050"/>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74865211"/>
                  </a:ext>
                </a:extLst>
              </a:tr>
              <a:tr h="1239401">
                <a:tc>
                  <a:txBody>
                    <a:bodyPr/>
                    <a:lstStyle/>
                    <a:p>
                      <a:pPr marL="0" indent="0" algn="ctr">
                        <a:lnSpc>
                          <a:spcPct val="150000"/>
                        </a:lnSpc>
                        <a:buFont typeface="Arial" panose="020B0604020202020204" pitchFamily="34" charset="0"/>
                        <a:buNone/>
                      </a:pPr>
                      <a:r>
                        <a:rPr lang="en-GB" sz="1600" b="0" dirty="0" smtClean="0">
                          <a:solidFill>
                            <a:srgbClr val="528693"/>
                          </a:solidFill>
                        </a:rPr>
                        <a:t>Bone conduction</a:t>
                      </a:r>
                      <a:endParaRPr lang="en-US" sz="1600" b="0"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lang="en-US" altLang="en-US" sz="1600" b="0" dirty="0" smtClean="0">
                          <a:cs typeface="Times New Roman" panose="02020603050405020304" pitchFamily="18" charset="0"/>
                        </a:rPr>
                        <a:t>when the </a:t>
                      </a:r>
                      <a:r>
                        <a:rPr lang="en-GB" altLang="en-US" sz="1600" b="0" dirty="0" smtClean="0">
                          <a:cs typeface="+mn-cs"/>
                        </a:rPr>
                        <a:t>s</a:t>
                      </a:r>
                      <a:r>
                        <a:rPr lang="en-GB" sz="1600" b="0" dirty="0" smtClean="0"/>
                        <a:t>ound is transmitted through the bone of the skull </a:t>
                      </a:r>
                      <a:r>
                        <a:rPr lang="en-GB" sz="1600" b="0" dirty="0" smtClean="0">
                          <a:solidFill>
                            <a:schemeClr val="bg1">
                              <a:lumMod val="50000"/>
                            </a:schemeClr>
                          </a:solidFill>
                        </a:rPr>
                        <a:t>(by oscillating the skull) </a:t>
                      </a:r>
                      <a:r>
                        <a:rPr lang="en-GB" sz="1600" b="0" dirty="0" smtClean="0"/>
                        <a:t>,  the cochlea</a:t>
                      </a:r>
                      <a:r>
                        <a:rPr lang="en-GB" sz="1600" b="0" baseline="0" dirty="0" smtClean="0"/>
                        <a:t> </a:t>
                      </a:r>
                      <a:r>
                        <a:rPr lang="en-GB" sz="1600" b="0" dirty="0" smtClean="0"/>
                        <a:t>which is embedded in the skull is stimulated, bypassing the outer and middle ear. </a:t>
                      </a:r>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lang="en-GB" sz="1600" b="0" dirty="0" smtClean="0"/>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lang="en-US" altLang="en-US" sz="1600" b="0" dirty="0" smtClean="0">
                          <a:cs typeface="Times New Roman" panose="02020603050405020304" pitchFamily="18" charset="0"/>
                        </a:rPr>
                        <a:t>This technique </a:t>
                      </a:r>
                      <a:r>
                        <a:rPr lang="en-GB" sz="1600" b="0" dirty="0" smtClean="0">
                          <a:solidFill>
                            <a:schemeClr val="tx1"/>
                          </a:solidFill>
                        </a:rPr>
                        <a:t> measures the sensitivity of the </a:t>
                      </a:r>
                      <a:r>
                        <a:rPr lang="en-GB" sz="1600" b="0" dirty="0" err="1" smtClean="0">
                          <a:solidFill>
                            <a:schemeClr val="tx1"/>
                          </a:solidFill>
                        </a:rPr>
                        <a:t>sensorineural</a:t>
                      </a:r>
                      <a:r>
                        <a:rPr lang="en-GB" sz="1600" b="0" dirty="0" smtClean="0">
                          <a:solidFill>
                            <a:schemeClr val="tx1"/>
                          </a:solidFill>
                        </a:rPr>
                        <a:t> mechanism.</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36376456"/>
                  </a:ext>
                </a:extLst>
              </a:tr>
              <a:tr h="1183152">
                <a:tc>
                  <a:txBody>
                    <a:bodyPr/>
                    <a:lstStyle/>
                    <a:p>
                      <a:pPr marL="0" indent="0" algn="ctr">
                        <a:lnSpc>
                          <a:spcPct val="150000"/>
                        </a:lnSpc>
                        <a:buFont typeface="Arial" panose="020B0604020202020204" pitchFamily="34" charset="0"/>
                        <a:buNone/>
                      </a:pPr>
                      <a:endParaRPr kumimoji="0" lang="en-GB" sz="100" b="0" kern="1200" dirty="0" smtClean="0">
                        <a:solidFill>
                          <a:srgbClr val="528693"/>
                        </a:solidFill>
                        <a:latin typeface="+mn-lt"/>
                        <a:ea typeface="Times New Roman" charset="0"/>
                        <a:cs typeface="Times New Roman" charset="0"/>
                      </a:endParaRPr>
                    </a:p>
                    <a:p>
                      <a:pPr marL="0" indent="0" algn="ctr">
                        <a:lnSpc>
                          <a:spcPct val="150000"/>
                        </a:lnSpc>
                        <a:buFont typeface="Arial" panose="020B0604020202020204" pitchFamily="34" charset="0"/>
                        <a:buNone/>
                      </a:pPr>
                      <a:endParaRPr kumimoji="0" lang="en-GB" sz="100" b="0" kern="1200" dirty="0" smtClean="0">
                        <a:solidFill>
                          <a:srgbClr val="528693"/>
                        </a:solidFill>
                        <a:latin typeface="+mn-lt"/>
                        <a:ea typeface="Times New Roman" charset="0"/>
                        <a:cs typeface="Times New Roman" charset="0"/>
                      </a:endParaRPr>
                    </a:p>
                    <a:p>
                      <a:pPr marL="0" indent="0" algn="ctr">
                        <a:lnSpc>
                          <a:spcPct val="150000"/>
                        </a:lnSpc>
                        <a:buFont typeface="Arial" panose="020B0604020202020204" pitchFamily="34" charset="0"/>
                        <a:buNone/>
                      </a:pPr>
                      <a:endParaRPr kumimoji="0" lang="en-GB" sz="100" b="0" kern="1200" dirty="0" smtClean="0">
                        <a:solidFill>
                          <a:srgbClr val="528693"/>
                        </a:solidFill>
                        <a:latin typeface="+mn-lt"/>
                        <a:ea typeface="Times New Roman" charset="0"/>
                        <a:cs typeface="Times New Roman" charset="0"/>
                      </a:endParaRPr>
                    </a:p>
                    <a:p>
                      <a:pPr marL="0" indent="0" algn="ctr">
                        <a:lnSpc>
                          <a:spcPct val="150000"/>
                        </a:lnSpc>
                        <a:buFont typeface="Arial" panose="020B0604020202020204" pitchFamily="34" charset="0"/>
                        <a:buNone/>
                      </a:pPr>
                      <a:endParaRPr kumimoji="0" lang="en-GB" sz="100" b="0" kern="1200" dirty="0" smtClean="0">
                        <a:solidFill>
                          <a:srgbClr val="528693"/>
                        </a:solidFill>
                        <a:latin typeface="+mn-lt"/>
                        <a:ea typeface="Times New Roman" charset="0"/>
                        <a:cs typeface="Times New Roman" charset="0"/>
                      </a:endParaRPr>
                    </a:p>
                    <a:p>
                      <a:pPr marL="0" indent="0" algn="ctr">
                        <a:lnSpc>
                          <a:spcPct val="150000"/>
                        </a:lnSpc>
                        <a:buFont typeface="Arial" panose="020B0604020202020204" pitchFamily="34" charset="0"/>
                        <a:buNone/>
                      </a:pPr>
                      <a:endParaRPr kumimoji="0" lang="en-GB" sz="100" b="0" kern="1200" dirty="0" smtClean="0">
                        <a:solidFill>
                          <a:srgbClr val="528693"/>
                        </a:solidFill>
                        <a:latin typeface="+mn-lt"/>
                        <a:ea typeface="Times New Roman" charset="0"/>
                        <a:cs typeface="Times New Roman" charset="0"/>
                      </a:endParaRPr>
                    </a:p>
                    <a:p>
                      <a:pPr marL="0" indent="0" algn="ctr">
                        <a:lnSpc>
                          <a:spcPct val="150000"/>
                        </a:lnSpc>
                        <a:buFont typeface="Arial" panose="020B0604020202020204" pitchFamily="34" charset="0"/>
                        <a:buNone/>
                      </a:pPr>
                      <a:r>
                        <a:rPr kumimoji="0" lang="en-GB" sz="1600" b="0" kern="1200" dirty="0" smtClean="0">
                          <a:solidFill>
                            <a:srgbClr val="528693"/>
                          </a:solidFill>
                          <a:latin typeface="+mn-lt"/>
                          <a:ea typeface="Times New Roman" charset="0"/>
                          <a:cs typeface="Times New Roman" charset="0"/>
                        </a:rPr>
                        <a:t>Masking Level</a:t>
                      </a:r>
                      <a:endParaRPr kumimoji="0" lang="en-US" sz="1600" b="0" kern="1200" dirty="0">
                        <a:solidFill>
                          <a:srgbClr val="528693"/>
                        </a:solidFill>
                        <a:latin typeface="+mn-lt"/>
                        <a:ea typeface="Times New Roman" charset="0"/>
                        <a:cs typeface="Times New Roman"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lang="en-US" altLang="en-US" sz="1600" dirty="0" smtClean="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lang="en-US" altLang="en-US" sz="1600" dirty="0" smtClean="0">
                          <a:cs typeface="Times New Roman" panose="02020603050405020304" pitchFamily="18" charset="0"/>
                        </a:rPr>
                        <a:t>Masking presents a constant noise to the non-test ear to prevent crossover from the test ear. The purpose of masking is to prevent the non-test ear from detecting the signal (line busy), so only the test ear can respond.</a:t>
                      </a:r>
                      <a:endParaRPr lang="en-US" sz="1600" b="0" dirty="0" smtClean="0"/>
                    </a:p>
                    <a:p>
                      <a:pPr marL="285750" marR="0" lvl="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endParaRPr lang="en-US" sz="1200" dirty="0" smtClean="0">
                        <a:solidFill>
                          <a:srgbClr val="00B050"/>
                        </a:solidFill>
                      </a:endParaRPr>
                    </a:p>
                    <a:p>
                      <a:pPr marL="0" marR="0" lvl="0" indent="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None/>
                        <a:tabLst/>
                        <a:defRPr/>
                      </a:pPr>
                      <a:r>
                        <a:rPr lang="en-US" sz="1200" b="1" dirty="0" smtClean="0">
                          <a:solidFill>
                            <a:srgbClr val="00B050"/>
                          </a:solidFill>
                        </a:rPr>
                        <a:t>(</a:t>
                      </a:r>
                      <a:r>
                        <a:rPr lang="en-US" sz="1200" dirty="0" smtClean="0">
                          <a:solidFill>
                            <a:srgbClr val="00B050"/>
                          </a:solidFill>
                        </a:rPr>
                        <a:t>creating a static sound on </a:t>
                      </a:r>
                      <a:r>
                        <a:rPr lang="en-US" sz="1200" baseline="0" dirty="0" smtClean="0">
                          <a:solidFill>
                            <a:srgbClr val="00B050"/>
                          </a:solidFill>
                        </a:rPr>
                        <a:t> non-test </a:t>
                      </a:r>
                      <a:r>
                        <a:rPr lang="en-US" sz="1200" dirty="0" smtClean="0">
                          <a:solidFill>
                            <a:srgbClr val="00B050"/>
                          </a:solidFill>
                        </a:rPr>
                        <a:t>ear to make sure that you hear from</a:t>
                      </a:r>
                      <a:r>
                        <a:rPr lang="en-US" sz="1200" baseline="0" dirty="0" smtClean="0">
                          <a:solidFill>
                            <a:srgbClr val="00B050"/>
                          </a:solidFill>
                        </a:rPr>
                        <a:t> only the test ear</a:t>
                      </a:r>
                      <a:r>
                        <a:rPr lang="en-US" sz="1200" dirty="0" smtClean="0">
                          <a:solidFill>
                            <a:srgbClr val="00B050"/>
                          </a:solidFill>
                        </a:rPr>
                        <a:t> )</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666628724"/>
                  </a:ext>
                </a:extLst>
              </a:tr>
            </a:tbl>
          </a:graphicData>
        </a:graphic>
      </p:graphicFrame>
      <p:sp>
        <p:nvSpPr>
          <p:cNvPr id="4" name="مربع نص 3"/>
          <p:cNvSpPr txBox="1"/>
          <p:nvPr/>
        </p:nvSpPr>
        <p:spPr>
          <a:xfrm>
            <a:off x="8806977" y="5797822"/>
            <a:ext cx="2771931"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r>
              <a:rPr lang="ar-SA" sz="1200" b="1" dirty="0" smtClean="0">
                <a:solidFill>
                  <a:schemeClr val="bg1">
                    <a:lumMod val="50000"/>
                  </a:schemeClr>
                </a:solidFill>
                <a:latin typeface="Calibri" panose="020F0502020204030204" pitchFamily="34" charset="0"/>
                <a:cs typeface="Calibri" panose="020F0502020204030204" pitchFamily="34" charset="0"/>
              </a:rPr>
              <a:t>هنا يتكلم عن خطوة من تجربة ال</a:t>
            </a:r>
            <a:r>
              <a:rPr lang="en-US" sz="1200" b="1" dirty="0" smtClean="0">
                <a:solidFill>
                  <a:schemeClr val="bg1">
                    <a:lumMod val="50000"/>
                  </a:schemeClr>
                </a:solidFill>
                <a:latin typeface="Calibri" panose="020F0502020204030204" pitchFamily="34" charset="0"/>
                <a:cs typeface="Calibri" panose="020F0502020204030204" pitchFamily="34" charset="0"/>
              </a:rPr>
              <a:t>audiometry .</a:t>
            </a:r>
            <a:endParaRPr lang="ar-SA" sz="12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854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r>
              <a:rPr lang="en-US" sz="3200" dirty="0"/>
              <a:t>.</a:t>
            </a:r>
          </a:p>
        </p:txBody>
      </p:sp>
      <p:sp>
        <p:nvSpPr>
          <p:cNvPr id="3" name="Slide Number Placeholder 2"/>
          <p:cNvSpPr>
            <a:spLocks noGrp="1"/>
          </p:cNvSpPr>
          <p:nvPr>
            <p:ph type="sldNum" sz="quarter" idx="12"/>
          </p:nvPr>
        </p:nvSpPr>
        <p:spPr>
          <a:xfrm>
            <a:off x="816669" y="6453336"/>
            <a:ext cx="2640913" cy="365760"/>
          </a:xfrm>
        </p:spPr>
        <p:txBody>
          <a:bodyPr/>
          <a:lstStyle/>
          <a:p>
            <a:fld id="{4929A69E-7D8F-4515-9605-0315ABD4F316}" type="slidenum">
              <a:rPr lang="en-US" smtClean="0"/>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89721700"/>
              </p:ext>
            </p:extLst>
          </p:nvPr>
        </p:nvGraphicFramePr>
        <p:xfrm>
          <a:off x="621509" y="1340768"/>
          <a:ext cx="10957894" cy="4898089"/>
        </p:xfrm>
        <a:graphic>
          <a:graphicData uri="http://schemas.openxmlformats.org/drawingml/2006/table">
            <a:tbl>
              <a:tblPr firstRow="1" bandRow="1">
                <a:tableStyleId>{5DA37D80-6434-44D0-A028-1B22A696006F}</a:tableStyleId>
              </a:tblPr>
              <a:tblGrid>
                <a:gridCol w="438643">
                  <a:extLst>
                    <a:ext uri="{9D8B030D-6E8A-4147-A177-3AD203B41FA5}">
                      <a16:colId xmlns:a16="http://schemas.microsoft.com/office/drawing/2014/main" xmlns="" val="20000"/>
                    </a:ext>
                  </a:extLst>
                </a:gridCol>
                <a:gridCol w="1776902">
                  <a:extLst>
                    <a:ext uri="{9D8B030D-6E8A-4147-A177-3AD203B41FA5}">
                      <a16:colId xmlns:a16="http://schemas.microsoft.com/office/drawing/2014/main" xmlns="" val="1201892087"/>
                    </a:ext>
                  </a:extLst>
                </a:gridCol>
                <a:gridCol w="8742349">
                  <a:extLst>
                    <a:ext uri="{9D8B030D-6E8A-4147-A177-3AD203B41FA5}">
                      <a16:colId xmlns:a16="http://schemas.microsoft.com/office/drawing/2014/main" xmlns="" val="3742137300"/>
                    </a:ext>
                  </a:extLst>
                </a:gridCol>
              </a:tblGrid>
              <a:tr h="669735">
                <a:tc rowSpan="3">
                  <a:txBody>
                    <a:bodyPr/>
                    <a:lstStyle/>
                    <a:p>
                      <a:pPr marL="0" indent="0" algn="ctr">
                        <a:lnSpc>
                          <a:spcPct val="150000"/>
                        </a:lnSpc>
                        <a:buFont typeface="Arial" panose="020B0604020202020204" pitchFamily="34" charset="0"/>
                        <a:buNone/>
                      </a:pPr>
                      <a:r>
                        <a:rPr kumimoji="0" lang="en-US" sz="1600" b="0" kern="1200" dirty="0" smtClean="0">
                          <a:solidFill>
                            <a:srgbClr val="528693"/>
                          </a:solidFill>
                          <a:latin typeface="+mn-lt"/>
                          <a:ea typeface="Times New Roman" charset="0"/>
                          <a:cs typeface="Times New Roman" charset="0"/>
                        </a:rPr>
                        <a:t>Types of Hearing Loss</a:t>
                      </a:r>
                      <a:endParaRPr kumimoji="0" lang="en-US" sz="1600" b="0" kern="1200" dirty="0">
                        <a:solidFill>
                          <a:srgbClr val="528693"/>
                        </a:solidFill>
                        <a:latin typeface="+mn-lt"/>
                        <a:ea typeface="Times New Roman" charset="0"/>
                        <a:cs typeface="Times New Roman" charset="0"/>
                      </a:endParaRPr>
                    </a:p>
                  </a:txBody>
                  <a:tcPr vert="vert270" anchor="b">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indent="0" algn="ctr">
                        <a:lnSpc>
                          <a:spcPct val="150000"/>
                        </a:lnSpc>
                        <a:buFont typeface="Arial" panose="020B0604020202020204" pitchFamily="34" charset="0"/>
                        <a:buNone/>
                      </a:pPr>
                      <a:r>
                        <a:rPr kumimoji="0" lang="en-GB" sz="1600" b="0" kern="1200" dirty="0" smtClean="0">
                          <a:solidFill>
                            <a:srgbClr val="528693"/>
                          </a:solidFill>
                          <a:latin typeface="+mn-lt"/>
                          <a:ea typeface="Times New Roman" charset="0"/>
                          <a:cs typeface="Times New Roman" charset="0"/>
                        </a:rPr>
                        <a:t>Sensory</a:t>
                      </a:r>
                      <a:r>
                        <a:rPr kumimoji="0" lang="en-GB" sz="1600" b="0" kern="1200" baseline="0" dirty="0" smtClean="0">
                          <a:solidFill>
                            <a:srgbClr val="528693"/>
                          </a:solidFill>
                          <a:latin typeface="+mn-lt"/>
                          <a:ea typeface="Times New Roman" charset="0"/>
                          <a:cs typeface="Times New Roman" charset="0"/>
                        </a:rPr>
                        <a:t> N</a:t>
                      </a:r>
                      <a:r>
                        <a:rPr kumimoji="0" lang="en-GB" sz="1600" b="0" kern="1200" dirty="0" smtClean="0">
                          <a:solidFill>
                            <a:srgbClr val="528693"/>
                          </a:solidFill>
                          <a:latin typeface="+mn-lt"/>
                          <a:ea typeface="Times New Roman" charset="0"/>
                          <a:cs typeface="Times New Roman" charset="0"/>
                        </a:rPr>
                        <a:t>eural Hearing Loss</a:t>
                      </a:r>
                      <a:endParaRPr kumimoji="0" lang="en-US" sz="1600" b="0" kern="1200" dirty="0">
                        <a:solidFill>
                          <a:srgbClr val="528693"/>
                        </a:solidFill>
                        <a:latin typeface="+mn-lt"/>
                        <a:ea typeface="Times New Roman" charset="0"/>
                        <a:cs typeface="Times New Roman"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indent="-285750" defTabSz="914400">
                        <a:lnSpc>
                          <a:spcPct val="150000"/>
                        </a:lnSpc>
                        <a:buClr>
                          <a:schemeClr val="accent2">
                            <a:lumMod val="75000"/>
                          </a:schemeClr>
                        </a:buClr>
                        <a:buFont typeface=".LucidaGrandeUI" charset="0"/>
                        <a:buChar char="▸"/>
                        <a:defRPr/>
                      </a:pPr>
                      <a:r>
                        <a:rPr lang="en-GB" sz="1400" b="0" dirty="0" smtClean="0">
                          <a:ea typeface="Times New Roman" charset="0"/>
                          <a:cs typeface="Times New Roman" charset="0"/>
                        </a:rPr>
                        <a:t>Occurs when there is damage to the inner ear (cochlea) or to the nerve pathways from the inner ear to the brain.</a:t>
                      </a:r>
                    </a:p>
                    <a:p>
                      <a:pPr marL="285750" indent="-285750" defTabSz="914400">
                        <a:lnSpc>
                          <a:spcPct val="150000"/>
                        </a:lnSpc>
                        <a:buClr>
                          <a:schemeClr val="accent2">
                            <a:lumMod val="75000"/>
                          </a:schemeClr>
                        </a:buClr>
                        <a:buFont typeface=".LucidaGrandeUI" charset="0"/>
                        <a:buChar char="▸"/>
                        <a:defRPr/>
                      </a:pPr>
                      <a:r>
                        <a:rPr lang="en-GB" sz="1400" b="0" dirty="0" smtClean="0">
                          <a:solidFill>
                            <a:schemeClr val="tx1"/>
                          </a:solidFill>
                          <a:ea typeface="Times New Roman" charset="0"/>
                          <a:cs typeface="Times New Roman" charset="0"/>
                        </a:rPr>
                        <a:t>Cannot hear better by either conduction route.</a:t>
                      </a:r>
                      <a:endParaRPr lang="en-US" sz="1400" b="0"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047181368"/>
                  </a:ext>
                </a:extLst>
              </a:tr>
              <a:tr h="897813">
                <a:tc vMerge="1">
                  <a:txBody>
                    <a:bodyPr/>
                    <a:lstStyle/>
                    <a:p>
                      <a:pPr marL="0" indent="0" algn="ctr">
                        <a:lnSpc>
                          <a:spcPct val="150000"/>
                        </a:lnSpc>
                        <a:buFont typeface="Arial" panose="020B0604020202020204" pitchFamily="34" charset="0"/>
                        <a:buNone/>
                      </a:pPr>
                      <a:endParaRPr lang="en-US" sz="1600" b="0"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indent="0" algn="ctr">
                        <a:lnSpc>
                          <a:spcPct val="150000"/>
                        </a:lnSpc>
                        <a:buFont typeface="Arial" panose="020B0604020202020204" pitchFamily="34" charset="0"/>
                        <a:buNone/>
                      </a:pPr>
                      <a:r>
                        <a:rPr lang="en-GB" sz="1600" b="0" dirty="0" smtClean="0">
                          <a:solidFill>
                            <a:srgbClr val="528693"/>
                          </a:solidFill>
                        </a:rPr>
                        <a:t>Conductive hearing loss</a:t>
                      </a:r>
                    </a:p>
                    <a:p>
                      <a:pPr marL="0" indent="0" algn="ctr">
                        <a:lnSpc>
                          <a:spcPct val="150000"/>
                        </a:lnSpc>
                        <a:buFont typeface="Arial" panose="020B0604020202020204" pitchFamily="34" charset="0"/>
                        <a:buNone/>
                      </a:pPr>
                      <a:endParaRPr lang="en-US" sz="1600" b="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lvl="0" indent="-285750" algn="l" rtl="0">
                        <a:lnSpc>
                          <a:spcPct val="150000"/>
                        </a:lnSpc>
                        <a:buClr>
                          <a:schemeClr val="accent2">
                            <a:lumMod val="75000"/>
                          </a:schemeClr>
                        </a:buClr>
                        <a:buFont typeface=".LucidaGrandeUI" charset="0"/>
                        <a:buChar char="▸"/>
                        <a:defRPr/>
                      </a:pPr>
                      <a:r>
                        <a:rPr lang="en-GB" sz="1400" b="0" dirty="0" smtClean="0"/>
                        <a:t>Impaired sound transmission to the inner ear.</a:t>
                      </a:r>
                    </a:p>
                    <a:p>
                      <a:pPr marL="285750" lvl="0" indent="-285750" algn="l" rtl="0">
                        <a:lnSpc>
                          <a:spcPct val="150000"/>
                        </a:lnSpc>
                        <a:buClr>
                          <a:schemeClr val="accent2">
                            <a:lumMod val="75000"/>
                          </a:schemeClr>
                        </a:buClr>
                        <a:buFont typeface=".LucidaGrandeUI" charset="0"/>
                        <a:buChar char="▸"/>
                        <a:defRPr/>
                      </a:pPr>
                      <a:r>
                        <a:rPr lang="en-GB" sz="1400" b="0" dirty="0" smtClean="0">
                          <a:solidFill>
                            <a:schemeClr val="tx1"/>
                          </a:solidFill>
                        </a:rPr>
                        <a:t>The ability to hear air-conducted sound is decreased or lost.</a:t>
                      </a:r>
                    </a:p>
                    <a:p>
                      <a:pPr marL="285750" lvl="0" indent="-285750" algn="l" rtl="0">
                        <a:lnSpc>
                          <a:spcPct val="150000"/>
                        </a:lnSpc>
                        <a:buClr>
                          <a:schemeClr val="accent2">
                            <a:lumMod val="75000"/>
                          </a:schemeClr>
                        </a:buClr>
                        <a:buFont typeface=".LucidaGrandeUI" charset="0"/>
                        <a:buChar char="▸"/>
                        <a:defRPr/>
                      </a:pPr>
                      <a:r>
                        <a:rPr lang="en-GB" sz="1400" b="0" dirty="0" smtClean="0">
                          <a:solidFill>
                            <a:schemeClr val="tx1"/>
                          </a:solidFill>
                        </a:rPr>
                        <a:t>It doesn</a:t>
                      </a:r>
                      <a:r>
                        <a:rPr lang="en-GB" altLang="en-US" sz="1400" b="0" dirty="0" smtClean="0">
                          <a:solidFill>
                            <a:schemeClr val="tx1"/>
                          </a:solidFill>
                        </a:rPr>
                        <a:t>’</a:t>
                      </a:r>
                      <a:r>
                        <a:rPr lang="en-GB" sz="1400" b="0" dirty="0" smtClean="0">
                          <a:solidFill>
                            <a:schemeClr val="tx1"/>
                          </a:solidFill>
                        </a:rPr>
                        <a:t>t affect the ability to hear bone conducted sounds that do not pass through the outer or middle ear.</a:t>
                      </a:r>
                      <a:endParaRPr lang="en-GB" sz="1400" b="0" dirty="0" smtClean="0">
                        <a:solidFill>
                          <a:srgbClr val="528693"/>
                        </a:solidFill>
                        <a:ea typeface="Times New Roman" charset="0"/>
                        <a:cs typeface="Times New Roman"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11434">
                <a:tc vMerge="1">
                  <a:txBody>
                    <a:bodyPr/>
                    <a:lstStyle/>
                    <a:p>
                      <a:pPr marL="0" indent="0" algn="ctr">
                        <a:lnSpc>
                          <a:spcPct val="150000"/>
                        </a:lnSpc>
                        <a:buFont typeface="Arial" panose="020B0604020202020204" pitchFamily="34" charset="0"/>
                        <a:buNone/>
                      </a:pPr>
                      <a:endParaRPr kumimoji="0" lang="en-US" sz="1600" b="0" kern="1200" dirty="0">
                        <a:solidFill>
                          <a:srgbClr val="528693"/>
                        </a:solidFill>
                        <a:latin typeface="+mn-lt"/>
                        <a:ea typeface="Times New Roman" charset="0"/>
                        <a:cs typeface="Times New Roman"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indent="0" algn="ctr">
                        <a:lnSpc>
                          <a:spcPct val="150000"/>
                        </a:lnSpc>
                        <a:buFont typeface="Arial" panose="020B0604020202020204" pitchFamily="34" charset="0"/>
                        <a:buNone/>
                      </a:pPr>
                      <a:r>
                        <a:rPr kumimoji="0" lang="en-GB" sz="1600" b="0" kern="1200" dirty="0" smtClean="0">
                          <a:solidFill>
                            <a:srgbClr val="528693"/>
                          </a:solidFill>
                          <a:latin typeface="+mn-lt"/>
                          <a:ea typeface="Times New Roman" charset="0"/>
                          <a:cs typeface="Times New Roman" charset="0"/>
                        </a:rPr>
                        <a:t>Mixed Hearing Loss</a:t>
                      </a:r>
                      <a:endParaRPr kumimoji="0" lang="en-US" sz="1600" b="0" kern="1200" dirty="0">
                        <a:solidFill>
                          <a:srgbClr val="528693"/>
                        </a:solidFill>
                        <a:latin typeface="+mn-lt"/>
                        <a:ea typeface="Times New Roman" charset="0"/>
                        <a:cs typeface="Times New Roman" charset="0"/>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400" b="0" dirty="0" smtClean="0"/>
                        <a:t>Conductive &amp; sensorineural.</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774865211"/>
                  </a:ext>
                </a:extLst>
              </a:tr>
              <a:tr h="411434">
                <a:tc gridSpan="2">
                  <a:txBody>
                    <a:bodyPr/>
                    <a:lstStyle/>
                    <a:p>
                      <a:pPr marL="0" indent="0" algn="ctr">
                        <a:lnSpc>
                          <a:spcPct val="150000"/>
                        </a:lnSpc>
                        <a:buFont typeface="Arial" panose="020B0604020202020204" pitchFamily="34" charset="0"/>
                        <a:buNone/>
                      </a:pPr>
                      <a:r>
                        <a:rPr kumimoji="0" lang="en-GB" sz="1600" b="0" kern="1200" dirty="0" smtClean="0">
                          <a:solidFill>
                            <a:srgbClr val="528693"/>
                          </a:solidFill>
                          <a:latin typeface="+mn-lt"/>
                          <a:ea typeface="Times New Roman" charset="0"/>
                          <a:cs typeface="Times New Roman" charset="0"/>
                        </a:rPr>
                        <a:t>Electronic Vibrator </a:t>
                      </a:r>
                      <a:endParaRPr kumimoji="0" lang="en-US" sz="1600" b="0" kern="1200" dirty="0">
                        <a:solidFill>
                          <a:srgbClr val="528693"/>
                        </a:solidFill>
                        <a:latin typeface="+mn-lt"/>
                        <a:ea typeface="Times New Roman" charset="0"/>
                        <a:cs typeface="Times New Roman"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marL="0" indent="0" algn="ctr">
                        <a:lnSpc>
                          <a:spcPct val="150000"/>
                        </a:lnSpc>
                        <a:buFont typeface="Arial" panose="020B0604020202020204" pitchFamily="34" charset="0"/>
                        <a:buNone/>
                      </a:pPr>
                      <a:endParaRPr kumimoji="0" lang="en-US" sz="1600" b="0" kern="1200" dirty="0">
                        <a:solidFill>
                          <a:srgbClr val="528693"/>
                        </a:solidFill>
                        <a:latin typeface="+mn-lt"/>
                        <a:ea typeface="Times New Roman" charset="0"/>
                        <a:cs typeface="Times New Roman"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b="0" dirty="0" smtClean="0"/>
                        <a:t>For testing bone conduction from the mastoid process to the cochlea.</a:t>
                      </a:r>
                      <a:endParaRPr lang="en-GB" sz="1400" b="0" dirty="0" smtClean="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136376456"/>
                  </a:ext>
                </a:extLst>
              </a:tr>
              <a:tr h="843441">
                <a:tc gridSpan="2">
                  <a:txBody>
                    <a:bodyPr/>
                    <a:lstStyle/>
                    <a:p>
                      <a:pPr marL="0" indent="0" algn="ctr">
                        <a:lnSpc>
                          <a:spcPct val="150000"/>
                        </a:lnSpc>
                        <a:buFont typeface="Arial" panose="020B0604020202020204" pitchFamily="34" charset="0"/>
                        <a:buNone/>
                      </a:pPr>
                      <a:r>
                        <a:rPr kumimoji="0" lang="en-US" sz="1600" b="0" kern="1200" dirty="0" smtClean="0">
                          <a:solidFill>
                            <a:srgbClr val="528693"/>
                          </a:solidFill>
                          <a:latin typeface="+mn-lt"/>
                          <a:ea typeface="+mn-ea"/>
                          <a:cs typeface="+mn-cs"/>
                        </a:rPr>
                        <a:t>Calibration</a:t>
                      </a:r>
                    </a:p>
                    <a:p>
                      <a:pPr marL="0" indent="0" algn="ctr">
                        <a:lnSpc>
                          <a:spcPct val="150000"/>
                        </a:lnSpc>
                        <a:buFont typeface="Arial" panose="020B0604020202020204" pitchFamily="34" charset="0"/>
                        <a:buNone/>
                      </a:pPr>
                      <a:r>
                        <a:rPr kumimoji="0" lang="en-US" sz="1500" b="0" kern="1200" dirty="0" smtClean="0">
                          <a:solidFill>
                            <a:srgbClr val="528693"/>
                          </a:solidFill>
                          <a:latin typeface="+mn-lt"/>
                          <a:ea typeface="+mn-ea"/>
                          <a:cs typeface="+mn-cs"/>
                        </a:rPr>
                        <a:t>(during Audiometry test)</a:t>
                      </a:r>
                      <a:endParaRPr kumimoji="0" lang="en-US" sz="1500" b="0" kern="1200" dirty="0">
                        <a:solidFill>
                          <a:srgbClr val="528693"/>
                        </a:solidFill>
                        <a:latin typeface="+mn-lt"/>
                        <a:ea typeface="+mn-ea"/>
                        <a:cs typeface="+mn-cs"/>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marL="0" indent="0" algn="ctr">
                        <a:lnSpc>
                          <a:spcPct val="150000"/>
                        </a:lnSpc>
                        <a:buFont typeface="Arial" panose="020B0604020202020204" pitchFamily="34" charset="0"/>
                        <a:buNone/>
                      </a:pPr>
                      <a:endParaRPr kumimoji="0" lang="en-US" sz="1100" b="0" kern="1200" dirty="0">
                        <a:solidFill>
                          <a:srgbClr val="FF0000"/>
                        </a:solidFill>
                        <a:latin typeface="+mn-lt"/>
                        <a:ea typeface="Times New Roman" charset="0"/>
                        <a:cs typeface="Times New Roman"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400" dirty="0" smtClean="0">
                          <a:ea typeface="Times New Roman" charset="0"/>
                          <a:cs typeface="Times New Roman" charset="0"/>
                        </a:rPr>
                        <a:t>Zero intensity (</a:t>
                      </a:r>
                      <a:r>
                        <a:rPr lang="en-US" sz="1400" dirty="0" smtClean="0">
                          <a:solidFill>
                            <a:srgbClr val="FFC000"/>
                          </a:solidFill>
                          <a:ea typeface="Times New Roman" charset="0"/>
                          <a:cs typeface="Times New Roman" charset="0"/>
                        </a:rPr>
                        <a:t>0 </a:t>
                      </a:r>
                      <a:r>
                        <a:rPr lang="en-US" sz="1400" dirty="0" err="1" smtClean="0">
                          <a:ea typeface="Times New Roman" charset="0"/>
                          <a:cs typeface="Times New Roman" charset="0"/>
                        </a:rPr>
                        <a:t>db</a:t>
                      </a:r>
                      <a:r>
                        <a:rPr lang="en-US" sz="1400" dirty="0" smtClean="0">
                          <a:ea typeface="Times New Roman" charset="0"/>
                          <a:cs typeface="Times New Roman" charset="0"/>
                        </a:rPr>
                        <a:t>) level of sound at each frequency is the loudness that can be barely heard by the normal person.</a:t>
                      </a: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331773212"/>
                  </a:ext>
                </a:extLst>
              </a:tr>
              <a:tr h="762808">
                <a:tc gridSpan="2">
                  <a:txBody>
                    <a:bodyPr/>
                    <a:lstStyle/>
                    <a:p>
                      <a:pPr marL="0" indent="0" algn="ctr">
                        <a:lnSpc>
                          <a:spcPct val="150000"/>
                        </a:lnSpc>
                        <a:buFont typeface="Arial" panose="020B0604020202020204" pitchFamily="34" charset="0"/>
                        <a:buNone/>
                      </a:pPr>
                      <a:r>
                        <a:rPr lang="en-US" altLang="en-US" sz="1600" dirty="0" smtClean="0">
                          <a:solidFill>
                            <a:schemeClr val="accent2">
                              <a:lumMod val="75000"/>
                            </a:schemeClr>
                          </a:solidFill>
                          <a:cs typeface="Times New Roman" panose="02020603050405020304" pitchFamily="18" charset="0"/>
                        </a:rPr>
                        <a:t>Pure Tone</a:t>
                      </a:r>
                      <a:endParaRPr kumimoji="0" lang="en-US" sz="1600" b="0" kern="1200" dirty="0">
                        <a:solidFill>
                          <a:srgbClr val="FF0000"/>
                        </a:solidFill>
                        <a:latin typeface="+mn-lt"/>
                        <a:ea typeface="Times New Roman" charset="0"/>
                        <a:cs typeface="Times New Roman"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pPr marL="0" indent="0" algn="ctr">
                        <a:lnSpc>
                          <a:spcPct val="150000"/>
                        </a:lnSpc>
                        <a:buFont typeface="Arial" panose="020B0604020202020204" pitchFamily="34" charset="0"/>
                        <a:buNone/>
                      </a:pPr>
                      <a:endParaRPr kumimoji="0" lang="en-US" sz="1600" b="0" kern="1200" dirty="0">
                        <a:solidFill>
                          <a:srgbClr val="FF0000"/>
                        </a:solidFill>
                        <a:latin typeface="+mn-lt"/>
                        <a:ea typeface="Times New Roman" charset="0"/>
                        <a:cs typeface="Times New Roman"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buClr>
                          <a:schemeClr val="accent2">
                            <a:lumMod val="75000"/>
                          </a:schemeClr>
                        </a:buClr>
                        <a:defRPr/>
                      </a:pPr>
                      <a:endParaRPr lang="en-US" altLang="en-US" sz="1400" dirty="0" smtClean="0">
                        <a:cs typeface="Times New Roman" panose="02020603050405020304" pitchFamily="18" charset="0"/>
                      </a:endParaRPr>
                    </a:p>
                    <a:p>
                      <a:pPr>
                        <a:buClr>
                          <a:schemeClr val="accent2">
                            <a:lumMod val="75000"/>
                          </a:schemeClr>
                        </a:buClr>
                        <a:defRPr/>
                      </a:pPr>
                      <a:r>
                        <a:rPr lang="en-US" altLang="en-US" sz="1400" dirty="0" smtClean="0">
                          <a:cs typeface="Times New Roman" panose="02020603050405020304" pitchFamily="18" charset="0"/>
                        </a:rPr>
                        <a:t>is a single frequency tone with no harmonic content (no overtones). This corresponds to a sine wave. </a:t>
                      </a:r>
                    </a:p>
                    <a:p>
                      <a:pPr>
                        <a:buClr>
                          <a:schemeClr val="accent2">
                            <a:lumMod val="75000"/>
                          </a:schemeClr>
                        </a:buClr>
                        <a:defRPr/>
                      </a:pPr>
                      <a:endParaRPr lang="en-US" altLang="en-US" sz="1400" dirty="0" smtClean="0">
                        <a:cs typeface="Times New Roman" panose="02020603050405020304" pitchFamily="18"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8" name="Rectangle 7"/>
          <p:cNvSpPr/>
          <p:nvPr/>
        </p:nvSpPr>
        <p:spPr>
          <a:xfrm>
            <a:off x="11579403" y="4509120"/>
            <a:ext cx="347657" cy="1643885"/>
          </a:xfrm>
          <a:prstGeom prst="rect">
            <a:avLst/>
          </a:prstGeom>
          <a:noFill/>
        </p:spPr>
        <p:style>
          <a:lnRef idx="2">
            <a:schemeClr val="accent2"/>
          </a:lnRef>
          <a:fillRef idx="1">
            <a:schemeClr val="lt1"/>
          </a:fillRef>
          <a:effectRef idx="0">
            <a:schemeClr val="accent2"/>
          </a:effectRef>
          <a:fontRef idx="minor">
            <a:schemeClr val="dk1"/>
          </a:fontRef>
        </p:style>
        <p:txBody>
          <a:bodyPr vert="vert" rtlCol="0" anchor="ctr"/>
          <a:lstStyle/>
          <a:p>
            <a:pPr algn="ctr"/>
            <a:r>
              <a:rPr lang="en-US" sz="1400" dirty="0" smtClean="0">
                <a:solidFill>
                  <a:schemeClr val="accent3">
                    <a:lumMod val="75000"/>
                  </a:schemeClr>
                </a:solidFill>
              </a:rPr>
              <a:t>Only in Males’ slides</a:t>
            </a:r>
            <a:endParaRPr lang="en-US" sz="1400" dirty="0">
              <a:solidFill>
                <a:schemeClr val="accent3">
                  <a:lumMod val="75000"/>
                </a:schemeClr>
              </a:solidFill>
            </a:endParaRPr>
          </a:p>
        </p:txBody>
      </p:sp>
    </p:spTree>
    <p:extLst>
      <p:ext uri="{BB962C8B-B14F-4D97-AF65-F5344CB8AC3E}">
        <p14:creationId xmlns:p14="http://schemas.microsoft.com/office/powerpoint/2010/main" val="19004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Pure Tone Audiometry</a:t>
            </a:r>
            <a:endParaRPr lang="en-US" sz="3200" dirty="0">
              <a:solidFill>
                <a:srgbClr val="FF0000"/>
              </a:solidFill>
            </a:endParaRPr>
          </a:p>
        </p:txBody>
      </p:sp>
      <p:sp>
        <p:nvSpPr>
          <p:cNvPr id="3" name="Slide Number Placeholder 2"/>
          <p:cNvSpPr>
            <a:spLocks noGrp="1"/>
          </p:cNvSpPr>
          <p:nvPr>
            <p:ph type="sldNum" sz="quarter" idx="12"/>
          </p:nvPr>
        </p:nvSpPr>
        <p:spPr>
          <a:xfrm>
            <a:off x="816669" y="6284342"/>
            <a:ext cx="2640913" cy="365760"/>
          </a:xfrm>
        </p:spPr>
        <p:txBody>
          <a:bodyPr/>
          <a:lstStyle/>
          <a:p>
            <a:fld id="{4929A69E-7D8F-4515-9605-0315ABD4F316}" type="slidenum">
              <a:rPr lang="en-US" smtClean="0"/>
              <a:t>22</a:t>
            </a:fld>
            <a:endParaRPr lang="en-US" dirty="0"/>
          </a:p>
        </p:txBody>
      </p:sp>
      <p:sp>
        <p:nvSpPr>
          <p:cNvPr id="5" name="Rectangle 4"/>
          <p:cNvSpPr/>
          <p:nvPr/>
        </p:nvSpPr>
        <p:spPr>
          <a:xfrm>
            <a:off x="4602196" y="1268760"/>
            <a:ext cx="2880320" cy="432048"/>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Pure Tone Audiometry</a:t>
            </a:r>
            <a:endParaRPr lang="en-US" dirty="0">
              <a:solidFill>
                <a:schemeClr val="bg1"/>
              </a:solidFill>
            </a:endParaRPr>
          </a:p>
        </p:txBody>
      </p:sp>
      <p:cxnSp>
        <p:nvCxnSpPr>
          <p:cNvPr id="7" name="Straight Connector 6"/>
          <p:cNvCxnSpPr>
            <a:stCxn id="5" idx="2"/>
          </p:cNvCxnSpPr>
          <p:nvPr/>
        </p:nvCxnSpPr>
        <p:spPr>
          <a:xfrm flipH="1">
            <a:off x="6042337" y="1700808"/>
            <a:ext cx="19" cy="288032"/>
          </a:xfrm>
          <a:prstGeom prst="line">
            <a:avLst/>
          </a:prstGeom>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549796" y="2132856"/>
            <a:ext cx="2056090" cy="5040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FF0000"/>
                </a:solidFill>
                <a:ea typeface="Times New Roman" charset="0"/>
                <a:cs typeface="Times New Roman" charset="0"/>
              </a:rPr>
              <a:t>Definition</a:t>
            </a:r>
            <a:endParaRPr lang="en-US" sz="1600" dirty="0">
              <a:solidFill>
                <a:srgbClr val="FF0000"/>
              </a:solidFill>
            </a:endParaRPr>
          </a:p>
        </p:txBody>
      </p:sp>
      <p:sp>
        <p:nvSpPr>
          <p:cNvPr id="9" name="Rectangle 8"/>
          <p:cNvSpPr/>
          <p:nvPr/>
        </p:nvSpPr>
        <p:spPr>
          <a:xfrm>
            <a:off x="2752988" y="2114600"/>
            <a:ext cx="2056090" cy="5040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FF0000"/>
                </a:solidFill>
                <a:ea typeface="Times New Roman" charset="0"/>
                <a:cs typeface="Times New Roman" charset="0"/>
              </a:rPr>
              <a:t>Measures</a:t>
            </a:r>
            <a:endParaRPr lang="en-US" sz="1600" dirty="0">
              <a:solidFill>
                <a:srgbClr val="FF0000"/>
              </a:solidFill>
            </a:endParaRPr>
          </a:p>
        </p:txBody>
      </p:sp>
      <p:sp>
        <p:nvSpPr>
          <p:cNvPr id="10" name="Rectangle 9"/>
          <p:cNvSpPr/>
          <p:nvPr/>
        </p:nvSpPr>
        <p:spPr>
          <a:xfrm>
            <a:off x="4942284" y="2117038"/>
            <a:ext cx="1822084" cy="5040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FF0000"/>
                </a:solidFill>
                <a:ea typeface="Times New Roman" charset="0"/>
                <a:cs typeface="Times New Roman" charset="0"/>
              </a:rPr>
              <a:t>Threshold</a:t>
            </a:r>
            <a:endParaRPr lang="en-US" sz="1600" dirty="0">
              <a:solidFill>
                <a:srgbClr val="FF0000"/>
              </a:solidFill>
            </a:endParaRPr>
          </a:p>
        </p:txBody>
      </p:sp>
      <p:sp>
        <p:nvSpPr>
          <p:cNvPr id="11" name="Rectangle 10"/>
          <p:cNvSpPr/>
          <p:nvPr/>
        </p:nvSpPr>
        <p:spPr>
          <a:xfrm>
            <a:off x="6958508" y="2114600"/>
            <a:ext cx="1822084" cy="5040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528693"/>
                </a:solidFill>
                <a:ea typeface="Times New Roman" charset="0"/>
                <a:cs typeface="Times New Roman" charset="0"/>
              </a:rPr>
              <a:t>Requirements</a:t>
            </a:r>
            <a:endParaRPr lang="en-US" sz="1600" dirty="0"/>
          </a:p>
        </p:txBody>
      </p:sp>
      <p:sp>
        <p:nvSpPr>
          <p:cNvPr id="12" name="Rectangle 11"/>
          <p:cNvSpPr/>
          <p:nvPr/>
        </p:nvSpPr>
        <p:spPr>
          <a:xfrm>
            <a:off x="8974732" y="2114600"/>
            <a:ext cx="2684228" cy="50405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FF0000"/>
                </a:solidFill>
                <a:ea typeface="Times New Roman" charset="0"/>
                <a:cs typeface="Times New Roman" charset="0"/>
              </a:rPr>
              <a:t>Components of audiometer </a:t>
            </a:r>
            <a:endParaRPr lang="en-US" sz="1600" dirty="0">
              <a:solidFill>
                <a:srgbClr val="FF0000"/>
              </a:solidFill>
            </a:endParaRPr>
          </a:p>
        </p:txBody>
      </p:sp>
      <p:cxnSp>
        <p:nvCxnSpPr>
          <p:cNvPr id="14" name="Straight Connector 13"/>
          <p:cNvCxnSpPr/>
          <p:nvPr/>
        </p:nvCxnSpPr>
        <p:spPr>
          <a:xfrm>
            <a:off x="6042337" y="1772816"/>
            <a:ext cx="43924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H="1">
            <a:off x="1577841" y="1772816"/>
            <a:ext cx="446449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1577841" y="1772816"/>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3810089" y="1772816"/>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6042337" y="1772816"/>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7894612" y="1772816"/>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10437502" y="1772816"/>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557384" y="2708920"/>
            <a:ext cx="2048502" cy="21475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90000"/>
              </a:lnSpc>
              <a:defRPr/>
            </a:pPr>
            <a:r>
              <a:rPr lang="en-US" sz="1800" dirty="0" smtClean="0">
                <a:ea typeface="Times New Roman" charset="0"/>
                <a:cs typeface="Times New Roman" charset="0"/>
              </a:rPr>
              <a:t>Is the instrument used by audiologists to measure hearing thresholds. </a:t>
            </a:r>
            <a:endParaRPr lang="en-US" sz="1800" dirty="0">
              <a:ea typeface="Times New Roman" charset="0"/>
              <a:cs typeface="Times New Roman" charset="0"/>
            </a:endParaRPr>
          </a:p>
        </p:txBody>
      </p:sp>
      <p:sp>
        <p:nvSpPr>
          <p:cNvPr id="31" name="Rectangle 30"/>
          <p:cNvSpPr/>
          <p:nvPr/>
        </p:nvSpPr>
        <p:spPr>
          <a:xfrm>
            <a:off x="2752988" y="2708920"/>
            <a:ext cx="2048502" cy="21475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90000"/>
              </a:lnSpc>
              <a:defRPr/>
            </a:pPr>
            <a:r>
              <a:rPr lang="en-US" sz="1600" dirty="0" smtClean="0">
                <a:ea typeface="Times New Roman" charset="0"/>
                <a:cs typeface="Times New Roman" charset="0"/>
              </a:rPr>
              <a:t>Your ability to hear sounds that reach the inner ear through the </a:t>
            </a:r>
            <a:r>
              <a:rPr lang="en-US" sz="1600" dirty="0" smtClean="0">
                <a:solidFill>
                  <a:srgbClr val="FF0000"/>
                </a:solidFill>
                <a:ea typeface="Times New Roman" charset="0"/>
                <a:cs typeface="Times New Roman" charset="0"/>
              </a:rPr>
              <a:t>ear canal (AC) or through bone (BC). </a:t>
            </a:r>
          </a:p>
          <a:p>
            <a:pPr>
              <a:lnSpc>
                <a:spcPct val="90000"/>
              </a:lnSpc>
              <a:defRPr/>
            </a:pPr>
            <a:endParaRPr lang="en-US" sz="1600" dirty="0" smtClean="0">
              <a:solidFill>
                <a:srgbClr val="FF0000"/>
              </a:solidFill>
              <a:ea typeface="Times New Roman" charset="0"/>
              <a:cs typeface="Times New Roman" charset="0"/>
            </a:endParaRPr>
          </a:p>
          <a:p>
            <a:pPr>
              <a:lnSpc>
                <a:spcPct val="90000"/>
              </a:lnSpc>
              <a:defRPr/>
            </a:pPr>
            <a:r>
              <a:rPr lang="en-US" sz="1400" dirty="0" smtClean="0">
                <a:solidFill>
                  <a:schemeClr val="bg1">
                    <a:lumMod val="65000"/>
                  </a:schemeClr>
                </a:solidFill>
                <a:ea typeface="Times New Roman" charset="0"/>
                <a:cs typeface="Times New Roman" charset="0"/>
              </a:rPr>
              <a:t>AC = Air conduction</a:t>
            </a:r>
          </a:p>
          <a:p>
            <a:pPr>
              <a:lnSpc>
                <a:spcPct val="90000"/>
              </a:lnSpc>
              <a:defRPr/>
            </a:pPr>
            <a:r>
              <a:rPr lang="en-US" sz="1400" dirty="0" smtClean="0">
                <a:solidFill>
                  <a:schemeClr val="bg1">
                    <a:lumMod val="65000"/>
                  </a:schemeClr>
                </a:solidFill>
                <a:ea typeface="Times New Roman" charset="0"/>
                <a:cs typeface="Times New Roman" charset="0"/>
              </a:rPr>
              <a:t>BC = Bone conduction</a:t>
            </a:r>
            <a:endParaRPr lang="en-US" sz="1400" dirty="0">
              <a:solidFill>
                <a:schemeClr val="bg1">
                  <a:lumMod val="65000"/>
                </a:schemeClr>
              </a:solidFill>
              <a:ea typeface="Times New Roman" charset="0"/>
              <a:cs typeface="Times New Roman" charset="0"/>
            </a:endParaRPr>
          </a:p>
        </p:txBody>
      </p:sp>
      <p:sp>
        <p:nvSpPr>
          <p:cNvPr id="32" name="Rectangle 31"/>
          <p:cNvSpPr/>
          <p:nvPr/>
        </p:nvSpPr>
        <p:spPr>
          <a:xfrm>
            <a:off x="4946078" y="2708920"/>
            <a:ext cx="1815360" cy="216580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90000"/>
              </a:lnSpc>
              <a:defRPr/>
            </a:pPr>
            <a:r>
              <a:rPr lang="en-US" sz="1800" dirty="0" smtClean="0">
                <a:ea typeface="Times New Roman" charset="0"/>
                <a:cs typeface="Times New Roman" charset="0"/>
              </a:rPr>
              <a:t>The minimum level at which a signal can be detected.</a:t>
            </a:r>
            <a:endParaRPr lang="en-US" sz="1800" dirty="0">
              <a:ea typeface="Times New Roman" charset="0"/>
              <a:cs typeface="Times New Roman" charset="0"/>
            </a:endParaRPr>
          </a:p>
        </p:txBody>
      </p:sp>
      <p:sp>
        <p:nvSpPr>
          <p:cNvPr id="33" name="Rectangle 32"/>
          <p:cNvSpPr/>
          <p:nvPr/>
        </p:nvSpPr>
        <p:spPr>
          <a:xfrm>
            <a:off x="6958508" y="2708920"/>
            <a:ext cx="1815360" cy="216580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285750" indent="-285750">
              <a:lnSpc>
                <a:spcPct val="90000"/>
              </a:lnSpc>
              <a:buClr>
                <a:schemeClr val="accent2">
                  <a:lumMod val="75000"/>
                </a:schemeClr>
              </a:buClr>
              <a:buFont typeface=".LucidaGrandeUI" charset="0"/>
              <a:buChar char="▸"/>
              <a:defRPr/>
            </a:pPr>
            <a:r>
              <a:rPr lang="en-US" sz="1800" dirty="0">
                <a:ea typeface="Times New Roman" charset="0"/>
                <a:cs typeface="Times New Roman" charset="0"/>
              </a:rPr>
              <a:t>Sound proof </a:t>
            </a:r>
            <a:r>
              <a:rPr lang="en-US" sz="1800" dirty="0" smtClean="0">
                <a:ea typeface="Times New Roman" charset="0"/>
                <a:cs typeface="Times New Roman" charset="0"/>
              </a:rPr>
              <a:t>room.</a:t>
            </a:r>
          </a:p>
          <a:p>
            <a:pPr marL="285750" indent="-285750">
              <a:lnSpc>
                <a:spcPct val="90000"/>
              </a:lnSpc>
              <a:buClr>
                <a:schemeClr val="accent2">
                  <a:lumMod val="75000"/>
                </a:schemeClr>
              </a:buClr>
              <a:buFont typeface=".LucidaGrandeUI" charset="0"/>
              <a:buChar char="▸"/>
              <a:defRPr/>
            </a:pPr>
            <a:endParaRPr lang="en-US" sz="1800" dirty="0">
              <a:ea typeface="Times New Roman" charset="0"/>
              <a:cs typeface="Times New Roman" charset="0"/>
            </a:endParaRPr>
          </a:p>
          <a:p>
            <a:pPr marL="285750" indent="-285750">
              <a:lnSpc>
                <a:spcPct val="90000"/>
              </a:lnSpc>
              <a:buClr>
                <a:schemeClr val="accent2">
                  <a:lumMod val="75000"/>
                </a:schemeClr>
              </a:buClr>
              <a:buFont typeface=".LucidaGrandeUI" charset="0"/>
              <a:buChar char="▸"/>
              <a:defRPr/>
            </a:pPr>
            <a:r>
              <a:rPr lang="en-US" sz="1800" dirty="0">
                <a:ea typeface="Times New Roman" charset="0"/>
                <a:cs typeface="Times New Roman" charset="0"/>
              </a:rPr>
              <a:t>Pure tone </a:t>
            </a:r>
            <a:r>
              <a:rPr lang="en-US" sz="1800" dirty="0" smtClean="0">
                <a:ea typeface="Times New Roman" charset="0"/>
                <a:cs typeface="Times New Roman" charset="0"/>
              </a:rPr>
              <a:t>audiometer.</a:t>
            </a:r>
          </a:p>
          <a:p>
            <a:pPr marL="285750" indent="-285750">
              <a:lnSpc>
                <a:spcPct val="90000"/>
              </a:lnSpc>
              <a:buClr>
                <a:schemeClr val="accent2">
                  <a:lumMod val="75000"/>
                </a:schemeClr>
              </a:buClr>
              <a:buFont typeface=".LucidaGrandeUI" charset="0"/>
              <a:buChar char="▸"/>
              <a:defRPr/>
            </a:pPr>
            <a:endParaRPr lang="en-US" sz="1800" dirty="0">
              <a:ea typeface="Times New Roman" charset="0"/>
              <a:cs typeface="Times New Roman" charset="0"/>
            </a:endParaRPr>
          </a:p>
          <a:p>
            <a:pPr marL="285750" indent="-285750">
              <a:lnSpc>
                <a:spcPct val="90000"/>
              </a:lnSpc>
              <a:buClr>
                <a:schemeClr val="accent2">
                  <a:lumMod val="75000"/>
                </a:schemeClr>
              </a:buClr>
              <a:buFont typeface=".LucidaGrandeUI" charset="0"/>
              <a:buChar char="▸"/>
              <a:defRPr/>
            </a:pPr>
            <a:r>
              <a:rPr lang="en-US" sz="1800" dirty="0" smtClean="0">
                <a:ea typeface="Times New Roman" charset="0"/>
                <a:cs typeface="Times New Roman" charset="0"/>
              </a:rPr>
              <a:t>Audiogram paper.</a:t>
            </a:r>
            <a:endParaRPr lang="en-US" sz="1800" dirty="0">
              <a:ea typeface="Times New Roman" charset="0"/>
              <a:cs typeface="Times New Roman" charset="0"/>
            </a:endParaRPr>
          </a:p>
        </p:txBody>
      </p:sp>
      <p:sp>
        <p:nvSpPr>
          <p:cNvPr id="34" name="Rectangle 33"/>
          <p:cNvSpPr/>
          <p:nvPr/>
        </p:nvSpPr>
        <p:spPr>
          <a:xfrm>
            <a:off x="8970938" y="2708920"/>
            <a:ext cx="2688023" cy="357542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342900" indent="-342900">
              <a:lnSpc>
                <a:spcPct val="90000"/>
              </a:lnSpc>
              <a:buClr>
                <a:schemeClr val="accent2">
                  <a:lumMod val="75000"/>
                </a:schemeClr>
              </a:buClr>
              <a:buFont typeface="+mj-lt"/>
              <a:buAutoNum type="arabicPeriod"/>
              <a:defRPr/>
            </a:pPr>
            <a:r>
              <a:rPr lang="en-US" sz="1500" dirty="0" smtClean="0">
                <a:solidFill>
                  <a:schemeClr val="bg2">
                    <a:lumMod val="75000"/>
                  </a:schemeClr>
                </a:solidFill>
                <a:ea typeface="Times New Roman" charset="0"/>
                <a:cs typeface="Times New Roman" charset="0"/>
              </a:rPr>
              <a:t>Frequency </a:t>
            </a:r>
            <a:r>
              <a:rPr lang="en-US" sz="1500" dirty="0">
                <a:solidFill>
                  <a:schemeClr val="bg2">
                    <a:lumMod val="75000"/>
                  </a:schemeClr>
                </a:solidFill>
                <a:ea typeface="Times New Roman" charset="0"/>
                <a:cs typeface="Times New Roman" charset="0"/>
              </a:rPr>
              <a:t>selector dial: </a:t>
            </a:r>
            <a:r>
              <a:rPr lang="en-US" sz="1500" dirty="0" smtClean="0">
                <a:solidFill>
                  <a:prstClr val="black"/>
                </a:solidFill>
                <a:ea typeface="Times New Roman" charset="0"/>
                <a:cs typeface="Times New Roman" charset="0"/>
              </a:rPr>
              <a:t>selection </a:t>
            </a:r>
            <a:r>
              <a:rPr lang="en-US" sz="1500" dirty="0">
                <a:solidFill>
                  <a:prstClr val="black"/>
                </a:solidFill>
                <a:ea typeface="Times New Roman" charset="0"/>
                <a:cs typeface="Times New Roman" charset="0"/>
              </a:rPr>
              <a:t>of different pure-tone frequencies. </a:t>
            </a:r>
            <a:r>
              <a:rPr lang="en-US" sz="1500" dirty="0" smtClean="0">
                <a:solidFill>
                  <a:schemeClr val="tx1"/>
                </a:solidFill>
                <a:ea typeface="Times New Roman" charset="0"/>
                <a:cs typeface="Times New Roman" charset="0"/>
              </a:rPr>
              <a:t>Range: </a:t>
            </a:r>
            <a:r>
              <a:rPr lang="en-US" sz="1500" dirty="0">
                <a:solidFill>
                  <a:srgbClr val="F6C248"/>
                </a:solidFill>
                <a:ea typeface="Times New Roman" charset="0"/>
                <a:cs typeface="Times New Roman" charset="0"/>
              </a:rPr>
              <a:t>125</a:t>
            </a:r>
            <a:r>
              <a:rPr lang="en-US" sz="1500" dirty="0">
                <a:solidFill>
                  <a:prstClr val="black"/>
                </a:solidFill>
                <a:ea typeface="Times New Roman" charset="0"/>
                <a:cs typeface="Times New Roman" charset="0"/>
              </a:rPr>
              <a:t> to </a:t>
            </a:r>
            <a:r>
              <a:rPr lang="en-US" sz="1500" dirty="0" smtClean="0">
                <a:solidFill>
                  <a:srgbClr val="F6C248"/>
                </a:solidFill>
                <a:ea typeface="Times New Roman" charset="0"/>
                <a:cs typeface="Times New Roman" charset="0"/>
              </a:rPr>
              <a:t>8000</a:t>
            </a:r>
            <a:r>
              <a:rPr lang="en-US" sz="1500" dirty="0" smtClean="0">
                <a:solidFill>
                  <a:prstClr val="black"/>
                </a:solidFill>
                <a:ea typeface="Times New Roman" charset="0"/>
                <a:cs typeface="Times New Roman" charset="0"/>
              </a:rPr>
              <a:t>Hz. </a:t>
            </a:r>
          </a:p>
          <a:p>
            <a:pPr marL="342900" indent="-342900">
              <a:lnSpc>
                <a:spcPct val="90000"/>
              </a:lnSpc>
              <a:buClr>
                <a:schemeClr val="accent2">
                  <a:lumMod val="75000"/>
                </a:schemeClr>
              </a:buClr>
              <a:buFont typeface="+mj-lt"/>
              <a:buAutoNum type="arabicPeriod"/>
              <a:defRPr/>
            </a:pPr>
            <a:endParaRPr lang="en-US" sz="1500" dirty="0">
              <a:solidFill>
                <a:prstClr val="black"/>
              </a:solidFill>
              <a:ea typeface="Times New Roman" charset="0"/>
              <a:cs typeface="Times New Roman" charset="0"/>
            </a:endParaRPr>
          </a:p>
          <a:p>
            <a:pPr marL="342900" indent="-342900">
              <a:lnSpc>
                <a:spcPct val="90000"/>
              </a:lnSpc>
              <a:buClr>
                <a:schemeClr val="accent2">
                  <a:lumMod val="75000"/>
                </a:schemeClr>
              </a:buClr>
              <a:buFont typeface="+mj-lt"/>
              <a:buAutoNum type="arabicPeriod"/>
              <a:defRPr/>
            </a:pPr>
            <a:r>
              <a:rPr lang="en-US" sz="1500" dirty="0" smtClean="0">
                <a:solidFill>
                  <a:schemeClr val="bg2">
                    <a:lumMod val="75000"/>
                  </a:schemeClr>
                </a:solidFill>
                <a:ea typeface="Times New Roman" charset="0"/>
                <a:cs typeface="Times New Roman" charset="0"/>
              </a:rPr>
              <a:t>Hearing </a:t>
            </a:r>
            <a:r>
              <a:rPr lang="en-US" sz="1500" dirty="0">
                <a:solidFill>
                  <a:schemeClr val="bg2">
                    <a:lumMod val="75000"/>
                  </a:schemeClr>
                </a:solidFill>
                <a:ea typeface="Times New Roman" charset="0"/>
                <a:cs typeface="Times New Roman" charset="0"/>
              </a:rPr>
              <a:t>level dial: </a:t>
            </a:r>
            <a:r>
              <a:rPr lang="en-US" sz="1500" dirty="0">
                <a:solidFill>
                  <a:prstClr val="black"/>
                </a:solidFill>
                <a:ea typeface="Times New Roman" charset="0"/>
                <a:cs typeface="Times New Roman" charset="0"/>
              </a:rPr>
              <a:t>Controls the intensity of the </a:t>
            </a:r>
            <a:r>
              <a:rPr lang="en-US" sz="1500" dirty="0" smtClean="0">
                <a:solidFill>
                  <a:prstClr val="black"/>
                </a:solidFill>
                <a:ea typeface="Times New Roman" charset="0"/>
                <a:cs typeface="Times New Roman" charset="0"/>
              </a:rPr>
              <a:t>signal </a:t>
            </a:r>
            <a:r>
              <a:rPr lang="en-US" sz="1500" dirty="0" smtClean="0">
                <a:solidFill>
                  <a:srgbClr val="F6C248"/>
                </a:solidFill>
                <a:ea typeface="Times New Roman" charset="0"/>
                <a:cs typeface="Times New Roman" charset="0"/>
              </a:rPr>
              <a:t>100</a:t>
            </a:r>
            <a:r>
              <a:rPr lang="en-US" sz="1500" dirty="0" smtClean="0">
                <a:solidFill>
                  <a:prstClr val="black"/>
                </a:solidFill>
                <a:ea typeface="Times New Roman" charset="0"/>
                <a:cs typeface="Times New Roman" charset="0"/>
              </a:rPr>
              <a:t>dB </a:t>
            </a:r>
            <a:r>
              <a:rPr lang="en-US" sz="1500" dirty="0">
                <a:solidFill>
                  <a:schemeClr val="tx1"/>
                </a:solidFill>
                <a:ea typeface="Times New Roman" charset="0"/>
                <a:cs typeface="Times New Roman" charset="0"/>
              </a:rPr>
              <a:t>range in </a:t>
            </a:r>
            <a:r>
              <a:rPr lang="en-US" sz="1500" dirty="0">
                <a:solidFill>
                  <a:srgbClr val="F6C248"/>
                </a:solidFill>
                <a:ea typeface="Times New Roman" charset="0"/>
                <a:cs typeface="Times New Roman" charset="0"/>
              </a:rPr>
              <a:t>5</a:t>
            </a:r>
            <a:r>
              <a:rPr lang="en-US" sz="1500" dirty="0">
                <a:solidFill>
                  <a:prstClr val="black"/>
                </a:solidFill>
                <a:ea typeface="Times New Roman" charset="0"/>
                <a:cs typeface="Times New Roman" charset="0"/>
              </a:rPr>
              <a:t>dB </a:t>
            </a:r>
            <a:r>
              <a:rPr lang="en-US" sz="1500" dirty="0" smtClean="0">
                <a:solidFill>
                  <a:prstClr val="black"/>
                </a:solidFill>
                <a:ea typeface="Times New Roman" charset="0"/>
                <a:cs typeface="Times New Roman" charset="0"/>
              </a:rPr>
              <a:t>steps.</a:t>
            </a:r>
          </a:p>
          <a:p>
            <a:pPr marL="342900" indent="-342900">
              <a:lnSpc>
                <a:spcPct val="90000"/>
              </a:lnSpc>
              <a:buClr>
                <a:schemeClr val="accent2">
                  <a:lumMod val="75000"/>
                </a:schemeClr>
              </a:buClr>
              <a:buFont typeface="+mj-lt"/>
              <a:buAutoNum type="arabicPeriod"/>
              <a:defRPr/>
            </a:pPr>
            <a:endParaRPr lang="en-US" sz="1500" dirty="0">
              <a:solidFill>
                <a:prstClr val="black"/>
              </a:solidFill>
              <a:ea typeface="Times New Roman" charset="0"/>
              <a:cs typeface="Times New Roman" charset="0"/>
            </a:endParaRPr>
          </a:p>
          <a:p>
            <a:pPr marL="342900" indent="-342900">
              <a:buClr>
                <a:schemeClr val="accent2">
                  <a:lumMod val="75000"/>
                </a:schemeClr>
              </a:buClr>
              <a:buFont typeface="+mj-lt"/>
              <a:buAutoNum type="arabicPeriod"/>
              <a:defRPr/>
            </a:pPr>
            <a:r>
              <a:rPr lang="en-GB" sz="1500" dirty="0" smtClean="0">
                <a:solidFill>
                  <a:schemeClr val="bg2">
                    <a:lumMod val="75000"/>
                  </a:schemeClr>
                </a:solidFill>
                <a:ea typeface="Times New Roman" charset="0"/>
                <a:cs typeface="Times New Roman" charset="0"/>
              </a:rPr>
              <a:t>Presentation </a:t>
            </a:r>
            <a:r>
              <a:rPr lang="en-GB" sz="1500" dirty="0">
                <a:solidFill>
                  <a:schemeClr val="bg2">
                    <a:lumMod val="75000"/>
                  </a:schemeClr>
                </a:solidFill>
                <a:ea typeface="Times New Roman" charset="0"/>
                <a:cs typeface="Times New Roman" charset="0"/>
              </a:rPr>
              <a:t>button: </a:t>
            </a:r>
            <a:r>
              <a:rPr lang="en-GB" sz="1500" dirty="0">
                <a:solidFill>
                  <a:prstClr val="black"/>
                </a:solidFill>
                <a:ea typeface="Times New Roman" charset="0"/>
                <a:cs typeface="Times New Roman" charset="0"/>
              </a:rPr>
              <a:t>presents tone to the </a:t>
            </a:r>
            <a:r>
              <a:rPr lang="en-GB" sz="1500" dirty="0" smtClean="0">
                <a:solidFill>
                  <a:prstClr val="black"/>
                </a:solidFill>
                <a:ea typeface="Times New Roman" charset="0"/>
                <a:cs typeface="Times New Roman" charset="0"/>
              </a:rPr>
              <a:t>listener.</a:t>
            </a:r>
          </a:p>
          <a:p>
            <a:pPr marL="342900" indent="-342900">
              <a:buClr>
                <a:schemeClr val="accent2">
                  <a:lumMod val="75000"/>
                </a:schemeClr>
              </a:buClr>
              <a:buFont typeface="+mj-lt"/>
              <a:buAutoNum type="arabicPeriod"/>
              <a:defRPr/>
            </a:pPr>
            <a:endParaRPr lang="en-GB" sz="1500" dirty="0" smtClean="0">
              <a:solidFill>
                <a:prstClr val="black"/>
              </a:solidFill>
              <a:ea typeface="Times New Roman" charset="0"/>
              <a:cs typeface="Times New Roman" charset="0"/>
            </a:endParaRPr>
          </a:p>
          <a:p>
            <a:pPr marL="342900" indent="-342900">
              <a:buClr>
                <a:schemeClr val="accent2">
                  <a:lumMod val="75000"/>
                </a:schemeClr>
              </a:buClr>
              <a:buFont typeface="+mj-lt"/>
              <a:buAutoNum type="arabicPeriod"/>
              <a:defRPr/>
            </a:pPr>
            <a:r>
              <a:rPr lang="en-GB" sz="1500" dirty="0">
                <a:solidFill>
                  <a:schemeClr val="bg2">
                    <a:lumMod val="75000"/>
                  </a:schemeClr>
                </a:solidFill>
                <a:ea typeface="Times New Roman" charset="0"/>
                <a:cs typeface="Times New Roman" charset="0"/>
              </a:rPr>
              <a:t>Electronic Vibrator for </a:t>
            </a:r>
            <a:r>
              <a:rPr lang="en-GB" sz="1500" dirty="0" smtClean="0">
                <a:solidFill>
                  <a:schemeClr val="bg2">
                    <a:lumMod val="75000"/>
                  </a:schemeClr>
                </a:solidFill>
                <a:ea typeface="Times New Roman" charset="0"/>
                <a:cs typeface="Times New Roman" charset="0"/>
              </a:rPr>
              <a:t>BC.</a:t>
            </a:r>
          </a:p>
          <a:p>
            <a:pPr marL="342900" indent="-342900">
              <a:buClr>
                <a:schemeClr val="accent2">
                  <a:lumMod val="75000"/>
                </a:schemeClr>
              </a:buClr>
              <a:buFont typeface="+mj-lt"/>
              <a:buAutoNum type="arabicPeriod"/>
              <a:defRPr/>
            </a:pPr>
            <a:endParaRPr lang="en-GB" sz="1500" dirty="0">
              <a:solidFill>
                <a:schemeClr val="bg2">
                  <a:lumMod val="75000"/>
                </a:schemeClr>
              </a:solidFill>
              <a:ea typeface="Times New Roman" charset="0"/>
              <a:cs typeface="Times New Roman" charset="0"/>
            </a:endParaRPr>
          </a:p>
          <a:p>
            <a:pPr marL="342900" indent="-342900">
              <a:buClr>
                <a:schemeClr val="accent2">
                  <a:lumMod val="75000"/>
                </a:schemeClr>
              </a:buClr>
              <a:buFont typeface="+mj-lt"/>
              <a:buAutoNum type="arabicPeriod"/>
              <a:defRPr/>
            </a:pPr>
            <a:r>
              <a:rPr lang="en-GB" sz="1500" dirty="0" smtClean="0">
                <a:solidFill>
                  <a:schemeClr val="bg2">
                    <a:lumMod val="75000"/>
                  </a:schemeClr>
                </a:solidFill>
                <a:ea typeface="Times New Roman" charset="0"/>
                <a:cs typeface="Times New Roman" charset="0"/>
              </a:rPr>
              <a:t>Output </a:t>
            </a:r>
            <a:r>
              <a:rPr lang="en-GB" sz="1500" dirty="0">
                <a:solidFill>
                  <a:schemeClr val="bg2">
                    <a:lumMod val="75000"/>
                  </a:schemeClr>
                </a:solidFill>
                <a:ea typeface="Times New Roman" charset="0"/>
                <a:cs typeface="Times New Roman" charset="0"/>
              </a:rPr>
              <a:t>selector: </a:t>
            </a:r>
            <a:r>
              <a:rPr lang="en-GB" sz="1500" dirty="0" smtClean="0">
                <a:solidFill>
                  <a:schemeClr val="bg2">
                    <a:lumMod val="75000"/>
                  </a:schemeClr>
                </a:solidFill>
                <a:ea typeface="Times New Roman" charset="0"/>
                <a:cs typeface="Times New Roman" charset="0"/>
              </a:rPr>
              <a:t> </a:t>
            </a:r>
            <a:r>
              <a:rPr lang="en-GB" sz="1500" dirty="0" smtClean="0">
                <a:solidFill>
                  <a:schemeClr val="tx1"/>
                </a:solidFill>
                <a:ea typeface="Times New Roman" charset="0"/>
                <a:cs typeface="Times New Roman" charset="0"/>
              </a:rPr>
              <a:t>AC </a:t>
            </a:r>
            <a:r>
              <a:rPr lang="en-GB" sz="1500" dirty="0">
                <a:solidFill>
                  <a:schemeClr val="tx1"/>
                </a:solidFill>
                <a:ea typeface="Times New Roman" charset="0"/>
                <a:cs typeface="Times New Roman" charset="0"/>
              </a:rPr>
              <a:t>/</a:t>
            </a:r>
            <a:r>
              <a:rPr lang="en-GB" sz="1500" dirty="0" smtClean="0">
                <a:solidFill>
                  <a:schemeClr val="tx1"/>
                </a:solidFill>
                <a:ea typeface="Times New Roman" charset="0"/>
                <a:cs typeface="Times New Roman" charset="0"/>
              </a:rPr>
              <a:t>BC.</a:t>
            </a:r>
          </a:p>
        </p:txBody>
      </p:sp>
      <p:pic>
        <p:nvPicPr>
          <p:cNvPr id="35" name="Picture 34" descr="odio.jpg"/>
          <p:cNvPicPr>
            <a:picLocks noChangeAspect="1"/>
          </p:cNvPicPr>
          <p:nvPr/>
        </p:nvPicPr>
        <p:blipFill rotWithShape="1">
          <a:blip r:embed="rId2">
            <a:extLst>
              <a:ext uri="{28A0092B-C50C-407E-A947-70E740481C1C}">
                <a14:useLocalDpi xmlns:a14="http://schemas.microsoft.com/office/drawing/2010/main" val="0"/>
              </a:ext>
            </a:extLst>
          </a:blip>
          <a:srcRect t="17111"/>
          <a:stretch/>
        </p:blipFill>
        <p:spPr bwMode="auto">
          <a:xfrm>
            <a:off x="5356255" y="5129673"/>
            <a:ext cx="2882326" cy="114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956" y="5052216"/>
            <a:ext cx="2117983" cy="122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83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Audiogram Paper</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4" name="Content Placeholder 3"/>
          <p:cNvSpPr>
            <a:spLocks noGrp="1"/>
          </p:cNvSpPr>
          <p:nvPr>
            <p:ph sz="quarter" idx="1"/>
          </p:nvPr>
        </p:nvSpPr>
        <p:spPr/>
        <p:txBody>
          <a:bodyPr>
            <a:normAutofit/>
          </a:bodyPr>
          <a:lstStyle/>
          <a:p>
            <a:pPr>
              <a:lnSpc>
                <a:spcPct val="150000"/>
              </a:lnSpc>
              <a:buClr>
                <a:schemeClr val="accent2">
                  <a:lumMod val="75000"/>
                </a:schemeClr>
              </a:buClr>
              <a:defRPr/>
            </a:pPr>
            <a:r>
              <a:rPr lang="en-US" sz="1600" dirty="0" smtClean="0">
                <a:solidFill>
                  <a:prstClr val="black"/>
                </a:solidFill>
              </a:rPr>
              <a:t>The graph is designed so that: </a:t>
            </a:r>
          </a:p>
          <a:p>
            <a:pPr lvl="1">
              <a:lnSpc>
                <a:spcPct val="150000"/>
              </a:lnSpc>
              <a:buClr>
                <a:schemeClr val="accent2">
                  <a:lumMod val="75000"/>
                </a:schemeClr>
              </a:buClr>
              <a:buFont typeface="Arial" charset="0"/>
              <a:buChar char="•"/>
              <a:defRPr/>
            </a:pPr>
            <a:r>
              <a:rPr lang="en-US" sz="1600" dirty="0" smtClean="0">
                <a:solidFill>
                  <a:schemeClr val="accent2">
                    <a:lumMod val="75000"/>
                  </a:schemeClr>
                </a:solidFill>
              </a:rPr>
              <a:t>X axis: </a:t>
            </a:r>
            <a:r>
              <a:rPr lang="en-US" sz="1600" dirty="0" smtClean="0">
                <a:solidFill>
                  <a:schemeClr val="tx1"/>
                </a:solidFill>
              </a:rPr>
              <a:t>represents </a:t>
            </a:r>
            <a:r>
              <a:rPr lang="en-US" sz="1600" dirty="0" smtClean="0">
                <a:solidFill>
                  <a:srgbClr val="FF0000"/>
                </a:solidFill>
              </a:rPr>
              <a:t>frequency</a:t>
            </a:r>
            <a:r>
              <a:rPr lang="en-US" sz="1600" dirty="0" smtClean="0">
                <a:solidFill>
                  <a:prstClr val="black"/>
                </a:solidFill>
              </a:rPr>
              <a:t> </a:t>
            </a:r>
            <a:r>
              <a:rPr lang="en-US" sz="1600" dirty="0" smtClean="0">
                <a:solidFill>
                  <a:schemeClr val="tx1"/>
                </a:solidFill>
              </a:rPr>
              <a:t>(is the </a:t>
            </a:r>
            <a:r>
              <a:rPr lang="en-US" sz="1600" b="1" dirty="0" smtClean="0">
                <a:solidFill>
                  <a:schemeClr val="tx1"/>
                </a:solidFill>
              </a:rPr>
              <a:t>pitch</a:t>
            </a:r>
            <a:r>
              <a:rPr lang="en-US" sz="1600" dirty="0" smtClean="0">
                <a:solidFill>
                  <a:schemeClr val="tx1"/>
                </a:solidFill>
              </a:rPr>
              <a:t> </a:t>
            </a:r>
            <a:r>
              <a:rPr lang="en-US" altLang="en-US" sz="1600" dirty="0" smtClean="0">
                <a:solidFill>
                  <a:schemeClr val="tx1"/>
                </a:solidFill>
                <a:cs typeface="Times New Roman" panose="02020603050405020304" pitchFamily="18" charset="0"/>
              </a:rPr>
              <a:t>of the sound</a:t>
            </a:r>
            <a:r>
              <a:rPr lang="en-US" sz="1600" dirty="0" smtClean="0">
                <a:solidFill>
                  <a:schemeClr val="tx1"/>
                </a:solidFill>
              </a:rPr>
              <a:t> in Hertz Hz) </a:t>
            </a:r>
            <a:r>
              <a:rPr lang="en-US" sz="1600" dirty="0" smtClean="0">
                <a:solidFill>
                  <a:prstClr val="black"/>
                </a:solidFill>
              </a:rPr>
              <a:t>with </a:t>
            </a:r>
            <a:r>
              <a:rPr lang="en-US" sz="1600" dirty="0" smtClean="0">
                <a:solidFill>
                  <a:srgbClr val="F6C248"/>
                </a:solidFill>
              </a:rPr>
              <a:t>125</a:t>
            </a:r>
            <a:r>
              <a:rPr lang="en-US" sz="1600" dirty="0" smtClean="0">
                <a:solidFill>
                  <a:prstClr val="black"/>
                </a:solidFill>
              </a:rPr>
              <a:t> </a:t>
            </a:r>
            <a:r>
              <a:rPr lang="en-US" sz="1600" dirty="0" smtClean="0">
                <a:solidFill>
                  <a:srgbClr val="FF0000"/>
                </a:solidFill>
              </a:rPr>
              <a:t>Hz </a:t>
            </a:r>
            <a:r>
              <a:rPr lang="en-US" sz="1600" dirty="0" smtClean="0">
                <a:solidFill>
                  <a:prstClr val="black"/>
                </a:solidFill>
              </a:rPr>
              <a:t>near left and </a:t>
            </a:r>
            <a:r>
              <a:rPr lang="en-US" sz="1600" dirty="0" smtClean="0">
                <a:solidFill>
                  <a:srgbClr val="F6C248"/>
                </a:solidFill>
              </a:rPr>
              <a:t>8000 </a:t>
            </a:r>
            <a:r>
              <a:rPr lang="en-US" sz="1600" dirty="0">
                <a:solidFill>
                  <a:prstClr val="black"/>
                </a:solidFill>
              </a:rPr>
              <a:t>H</a:t>
            </a:r>
            <a:r>
              <a:rPr lang="en-US" sz="1600" dirty="0" smtClean="0">
                <a:solidFill>
                  <a:prstClr val="black"/>
                </a:solidFill>
              </a:rPr>
              <a:t>z near right.</a:t>
            </a:r>
          </a:p>
          <a:p>
            <a:pPr lvl="1">
              <a:lnSpc>
                <a:spcPct val="150000"/>
              </a:lnSpc>
              <a:buClr>
                <a:schemeClr val="accent2">
                  <a:lumMod val="75000"/>
                </a:schemeClr>
              </a:buClr>
              <a:buFont typeface="Arial" charset="0"/>
              <a:buChar char="•"/>
              <a:defRPr/>
            </a:pPr>
            <a:r>
              <a:rPr lang="en-US" sz="1600" dirty="0" smtClean="0">
                <a:solidFill>
                  <a:schemeClr val="accent2">
                    <a:lumMod val="75000"/>
                  </a:schemeClr>
                </a:solidFill>
              </a:rPr>
              <a:t>Y axis: </a:t>
            </a:r>
            <a:r>
              <a:rPr lang="en-US" sz="1600" dirty="0" smtClean="0">
                <a:solidFill>
                  <a:schemeClr val="tx1"/>
                </a:solidFill>
              </a:rPr>
              <a:t>represents </a:t>
            </a:r>
            <a:r>
              <a:rPr lang="en-US" sz="1600" dirty="0" smtClean="0">
                <a:solidFill>
                  <a:srgbClr val="FF0000"/>
                </a:solidFill>
              </a:rPr>
              <a:t>intensity </a:t>
            </a:r>
            <a:r>
              <a:rPr lang="en-US" sz="1600" dirty="0" smtClean="0">
                <a:solidFill>
                  <a:schemeClr val="tx1"/>
                </a:solidFill>
              </a:rPr>
              <a:t>(</a:t>
            </a:r>
            <a:r>
              <a:rPr lang="en-US" altLang="en-US" sz="1600" dirty="0" smtClean="0">
                <a:solidFill>
                  <a:schemeClr val="tx1"/>
                </a:solidFill>
                <a:cs typeface="Times New Roman" panose="02020603050405020304" pitchFamily="18" charset="0"/>
              </a:rPr>
              <a:t>is the </a:t>
            </a:r>
            <a:r>
              <a:rPr lang="en-US" altLang="en-US" sz="1600" b="1" dirty="0" smtClean="0">
                <a:solidFill>
                  <a:schemeClr val="tx1"/>
                </a:solidFill>
                <a:cs typeface="Times New Roman" panose="02020603050405020304" pitchFamily="18" charset="0"/>
              </a:rPr>
              <a:t>volume/ loudness</a:t>
            </a:r>
            <a:r>
              <a:rPr lang="en-US" altLang="en-US" sz="1600" dirty="0" smtClean="0">
                <a:solidFill>
                  <a:schemeClr val="tx1"/>
                </a:solidFill>
                <a:cs typeface="Times New Roman" panose="02020603050405020304" pitchFamily="18" charset="0"/>
              </a:rPr>
              <a:t> of sound measured in decibels </a:t>
            </a:r>
            <a:r>
              <a:rPr lang="en-US" sz="1600" dirty="0" smtClean="0">
                <a:solidFill>
                  <a:schemeClr val="tx1"/>
                </a:solidFill>
              </a:rPr>
              <a:t>dB)</a:t>
            </a:r>
            <a:r>
              <a:rPr lang="en-US" sz="1600" dirty="0" smtClean="0">
                <a:solidFill>
                  <a:prstClr val="black"/>
                </a:solidFill>
              </a:rPr>
              <a:t> with </a:t>
            </a:r>
            <a:r>
              <a:rPr lang="en-US" sz="1600" dirty="0" smtClean="0">
                <a:solidFill>
                  <a:srgbClr val="F6C248"/>
                </a:solidFill>
              </a:rPr>
              <a:t>0</a:t>
            </a:r>
            <a:r>
              <a:rPr lang="en-US" sz="1600" dirty="0" smtClean="0">
                <a:solidFill>
                  <a:prstClr val="black"/>
                </a:solidFill>
              </a:rPr>
              <a:t> dB near the top and </a:t>
            </a:r>
            <a:r>
              <a:rPr lang="en-US" sz="1600" dirty="0" smtClean="0">
                <a:solidFill>
                  <a:srgbClr val="F6C248"/>
                </a:solidFill>
              </a:rPr>
              <a:t>110</a:t>
            </a:r>
            <a:r>
              <a:rPr lang="en-US" sz="1600" dirty="0" smtClean="0">
                <a:solidFill>
                  <a:prstClr val="black"/>
                </a:solidFill>
              </a:rPr>
              <a:t> dB near the bottom.</a:t>
            </a:r>
            <a:endParaRPr lang="en-US" sz="1600" dirty="0" smtClean="0">
              <a:solidFill>
                <a:srgbClr val="464653"/>
              </a:solidFill>
            </a:endParaRPr>
          </a:p>
          <a:p>
            <a:pPr>
              <a:lnSpc>
                <a:spcPct val="150000"/>
              </a:lnSpc>
              <a:buClr>
                <a:schemeClr val="accent2">
                  <a:lumMod val="75000"/>
                </a:schemeClr>
              </a:buClr>
              <a:defRPr/>
            </a:pPr>
            <a:r>
              <a:rPr lang="en-US" sz="1600" dirty="0" smtClean="0">
                <a:solidFill>
                  <a:prstClr val="black"/>
                </a:solidFill>
              </a:rPr>
              <a:t>The horizontal line at </a:t>
            </a:r>
            <a:r>
              <a:rPr lang="en-US" sz="1600" dirty="0" smtClean="0">
                <a:solidFill>
                  <a:srgbClr val="F6C248"/>
                </a:solidFill>
              </a:rPr>
              <a:t>0</a:t>
            </a:r>
            <a:r>
              <a:rPr lang="en-US" sz="1600" dirty="0" smtClean="0">
                <a:solidFill>
                  <a:prstClr val="black"/>
                </a:solidFill>
              </a:rPr>
              <a:t> dB hearing level (HL) represents normal (</a:t>
            </a:r>
            <a:r>
              <a:rPr lang="en-US" sz="1600" dirty="0" err="1" smtClean="0">
                <a:solidFill>
                  <a:prstClr val="black"/>
                </a:solidFill>
              </a:rPr>
              <a:t>Nl</a:t>
            </a:r>
            <a:r>
              <a:rPr lang="en-US" sz="1600" dirty="0" smtClean="0">
                <a:solidFill>
                  <a:prstClr val="black"/>
                </a:solidFill>
              </a:rPr>
              <a:t>) hearing sensitivity for the average young adult. </a:t>
            </a:r>
          </a:p>
          <a:p>
            <a:pPr>
              <a:lnSpc>
                <a:spcPct val="150000"/>
              </a:lnSpc>
              <a:buClr>
                <a:schemeClr val="accent2">
                  <a:lumMod val="75000"/>
                </a:schemeClr>
              </a:buClr>
              <a:defRPr/>
            </a:pPr>
            <a:r>
              <a:rPr lang="en-US" sz="1600" dirty="0" smtClean="0">
                <a:solidFill>
                  <a:prstClr val="black"/>
                </a:solidFill>
              </a:rPr>
              <a:t>The decibel is the unit used to express magnitude of hearing loss.                                                                                              </a:t>
            </a:r>
          </a:p>
          <a:p>
            <a:pPr>
              <a:lnSpc>
                <a:spcPct val="150000"/>
              </a:lnSpc>
              <a:buClr>
                <a:schemeClr val="accent2">
                  <a:lumMod val="75000"/>
                </a:schemeClr>
              </a:buClr>
              <a:defRPr/>
            </a:pPr>
            <a:r>
              <a:rPr lang="en-US" sz="1600" dirty="0" smtClean="0">
                <a:solidFill>
                  <a:prstClr val="black"/>
                </a:solidFill>
              </a:rPr>
              <a:t>The amount of hearing loss: </a:t>
            </a:r>
            <a:r>
              <a:rPr lang="en-US" sz="1600" dirty="0" smtClean="0">
                <a:solidFill>
                  <a:srgbClr val="FF0000"/>
                </a:solidFill>
              </a:rPr>
              <a:t>on the vertical axis. </a:t>
            </a:r>
            <a:r>
              <a:rPr lang="en-US" sz="1600" dirty="0" smtClean="0">
                <a:solidFill>
                  <a:schemeClr val="bg1">
                    <a:lumMod val="65000"/>
                  </a:schemeClr>
                </a:solidFill>
              </a:rPr>
              <a:t>(explained in the next slide)</a:t>
            </a:r>
          </a:p>
          <a:p>
            <a:pPr>
              <a:lnSpc>
                <a:spcPct val="150000"/>
              </a:lnSpc>
              <a:buClr>
                <a:schemeClr val="accent2">
                  <a:lumMod val="75000"/>
                </a:schemeClr>
              </a:buClr>
              <a:defRPr/>
            </a:pPr>
            <a:r>
              <a:rPr lang="en-US" sz="1600" dirty="0" smtClean="0"/>
              <a:t>The </a:t>
            </a:r>
            <a:r>
              <a:rPr lang="en-US" sz="1600" dirty="0"/>
              <a:t>normal thresholds should be in the area </a:t>
            </a:r>
            <a:r>
              <a:rPr lang="en-US" sz="1600" b="1" dirty="0"/>
              <a:t>above</a:t>
            </a:r>
            <a:r>
              <a:rPr lang="en-US" sz="1600" dirty="0"/>
              <a:t> 25 dB (from -10dB to 25 dB), on </a:t>
            </a:r>
            <a:endParaRPr lang="en-US" sz="1600" dirty="0" smtClean="0"/>
          </a:p>
          <a:p>
            <a:pPr marL="0" indent="0">
              <a:lnSpc>
                <a:spcPct val="150000"/>
              </a:lnSpc>
              <a:buClr>
                <a:schemeClr val="accent2">
                  <a:lumMod val="75000"/>
                </a:schemeClr>
              </a:buClr>
              <a:buNone/>
              <a:defRPr/>
            </a:pPr>
            <a:r>
              <a:rPr lang="en-US" sz="1600" dirty="0"/>
              <a:t> </a:t>
            </a:r>
            <a:r>
              <a:rPr lang="en-US" sz="1600" dirty="0" smtClean="0"/>
              <a:t>     the </a:t>
            </a:r>
            <a:r>
              <a:rPr lang="en-US" sz="1600" dirty="0"/>
              <a:t>top of the graph.</a:t>
            </a:r>
          </a:p>
          <a:p>
            <a:pPr>
              <a:lnSpc>
                <a:spcPct val="150000"/>
              </a:lnSpc>
              <a:buClr>
                <a:schemeClr val="accent2">
                  <a:lumMod val="75000"/>
                </a:schemeClr>
              </a:buClr>
              <a:defRPr/>
            </a:pPr>
            <a:endParaRPr lang="en-US" sz="1600" dirty="0" smtClean="0">
              <a:solidFill>
                <a:schemeClr val="bg1">
                  <a:lumMod val="65000"/>
                </a:schemeClr>
              </a:solidFill>
            </a:endParaRPr>
          </a:p>
          <a:p>
            <a:pPr>
              <a:lnSpc>
                <a:spcPct val="150000"/>
              </a:lnSpc>
              <a:buClr>
                <a:schemeClr val="accent2">
                  <a:lumMod val="75000"/>
                </a:schemeClr>
              </a:buClr>
            </a:pPr>
            <a:endParaRPr lang="en-US" sz="2800" dirty="0"/>
          </a:p>
        </p:txBody>
      </p:sp>
      <p:sp>
        <p:nvSpPr>
          <p:cNvPr id="9" name="TextBox 8"/>
          <p:cNvSpPr txBox="1"/>
          <p:nvPr/>
        </p:nvSpPr>
        <p:spPr>
          <a:xfrm>
            <a:off x="1053852" y="6336004"/>
            <a:ext cx="3603615" cy="892552"/>
          </a:xfrm>
          <a:prstGeom prst="rect">
            <a:avLst/>
          </a:prstGeom>
          <a:noFill/>
        </p:spPr>
        <p:txBody>
          <a:bodyPr wrap="square" rtlCol="1">
            <a:spAutoFit/>
          </a:bodyPr>
          <a:lstStyle/>
          <a:p>
            <a:pPr marL="171450" indent="-171450">
              <a:buFont typeface="Arial" charset="0"/>
              <a:buChar char="•"/>
            </a:pPr>
            <a:r>
              <a:rPr lang="en-US" sz="1200" b="1" dirty="0" smtClean="0">
                <a:solidFill>
                  <a:srgbClr val="00B050"/>
                </a:solidFill>
              </a:rPr>
              <a:t>Frequency(Hz): </a:t>
            </a:r>
            <a:r>
              <a:rPr lang="en-US" sz="1200" dirty="0" smtClean="0">
                <a:solidFill>
                  <a:srgbClr val="00B050"/>
                </a:solidFill>
              </a:rPr>
              <a:t>number of sound waves/ second</a:t>
            </a:r>
            <a:endParaRPr lang="en-US" sz="1200" dirty="0">
              <a:solidFill>
                <a:srgbClr val="00B050"/>
              </a:solidFill>
            </a:endParaRPr>
          </a:p>
          <a:p>
            <a:pPr marL="171450" indent="-171450">
              <a:buFont typeface="Arial" charset="0"/>
              <a:buChar char="•"/>
            </a:pPr>
            <a:r>
              <a:rPr lang="en-US" sz="1200" b="1" dirty="0" smtClean="0">
                <a:solidFill>
                  <a:srgbClr val="00B050"/>
                </a:solidFill>
              </a:rPr>
              <a:t>Intensity(Db): </a:t>
            </a:r>
            <a:r>
              <a:rPr lang="en-US" sz="1200" dirty="0" smtClean="0">
                <a:solidFill>
                  <a:srgbClr val="00B050"/>
                </a:solidFill>
              </a:rPr>
              <a:t>volume </a:t>
            </a:r>
            <a:r>
              <a:rPr lang="en-US" sz="1200" dirty="0">
                <a:solidFill>
                  <a:srgbClr val="00B050"/>
                </a:solidFill>
              </a:rPr>
              <a:t>of sound</a:t>
            </a:r>
          </a:p>
          <a:p>
            <a:endParaRPr lang="ar-SA" sz="2800" dirty="0"/>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635" y="3873436"/>
            <a:ext cx="3468767" cy="2383219"/>
          </a:xfrm>
          <a:prstGeom prst="rect">
            <a:avLst/>
          </a:prstGeom>
        </p:spPr>
      </p:pic>
    </p:spTree>
    <p:extLst>
      <p:ext uri="{BB962C8B-B14F-4D97-AF65-F5344CB8AC3E}">
        <p14:creationId xmlns:p14="http://schemas.microsoft.com/office/powerpoint/2010/main" val="1956741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lumMod val="65000"/>
                  </a:schemeClr>
                </a:solidFill>
              </a:rPr>
              <a:t>Extra E</a:t>
            </a:r>
            <a:r>
              <a:rPr lang="en-US" dirty="0" smtClean="0">
                <a:solidFill>
                  <a:schemeClr val="bg1">
                    <a:lumMod val="65000"/>
                  </a:schemeClr>
                </a:solidFill>
              </a:rPr>
              <a:t>xplanation</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24</a:t>
            </a:fld>
            <a:endParaRPr lang="en-US" dirty="0"/>
          </a:p>
        </p:txBody>
      </p:sp>
      <p:sp>
        <p:nvSpPr>
          <p:cNvPr id="5" name="Content Placeholder 3"/>
          <p:cNvSpPr>
            <a:spLocks noGrp="1"/>
          </p:cNvSpPr>
          <p:nvPr>
            <p:ph sz="quarter" idx="1"/>
          </p:nvPr>
        </p:nvSpPr>
        <p:spPr/>
        <p:txBody>
          <a:bodyPr>
            <a:normAutofit/>
          </a:bodyPr>
          <a:lstStyle/>
          <a:p>
            <a:pPr>
              <a:lnSpc>
                <a:spcPct val="150000"/>
              </a:lnSpc>
            </a:pPr>
            <a:r>
              <a:rPr lang="en-US" sz="1600" dirty="0" smtClean="0"/>
              <a:t>The </a:t>
            </a:r>
            <a:r>
              <a:rPr lang="en-US" sz="1600" dirty="0"/>
              <a:t>numbers on the vertical or Y axis determine the </a:t>
            </a:r>
            <a:r>
              <a:rPr lang="en-US" sz="1600" dirty="0" smtClean="0"/>
              <a:t>loudness (volume</a:t>
            </a:r>
            <a:r>
              <a:rPr lang="en-US" sz="1600" dirty="0"/>
              <a:t>/</a:t>
            </a:r>
            <a:r>
              <a:rPr lang="en-US" sz="1600" dirty="0" smtClean="0"/>
              <a:t> intensity).  Also, it detects the hearing level (HL) </a:t>
            </a:r>
            <a:r>
              <a:rPr lang="en-US" sz="1600" dirty="0"/>
              <a:t>of the delivered tone; and </a:t>
            </a:r>
            <a:r>
              <a:rPr lang="en-US" sz="1600" dirty="0" smtClean="0"/>
              <a:t>at the </a:t>
            </a:r>
            <a:r>
              <a:rPr lang="en-US" sz="1600" dirty="0"/>
              <a:t>same time they indicate the amount of h</a:t>
            </a:r>
            <a:r>
              <a:rPr lang="en-US" sz="1600" dirty="0" smtClean="0"/>
              <a:t>earing </a:t>
            </a:r>
            <a:r>
              <a:rPr lang="en-US" sz="1600" dirty="0"/>
              <a:t>l</a:t>
            </a:r>
            <a:r>
              <a:rPr lang="en-US" sz="1600" dirty="0" smtClean="0"/>
              <a:t>oss (HL) (deafness/degree </a:t>
            </a:r>
            <a:r>
              <a:rPr lang="en-US" sz="1600" dirty="0"/>
              <a:t>of hearing </a:t>
            </a:r>
            <a:r>
              <a:rPr lang="en-US" sz="1600" dirty="0" smtClean="0"/>
              <a:t>impairment). (HL </a:t>
            </a:r>
            <a:r>
              <a:rPr lang="en-US" sz="1600" dirty="0"/>
              <a:t>stands for both; hearing loss and hearing level</a:t>
            </a:r>
            <a:r>
              <a:rPr lang="en-US" sz="1600" dirty="0" smtClean="0"/>
              <a:t>.)</a:t>
            </a:r>
            <a:endParaRPr lang="en-US" sz="1600" dirty="0"/>
          </a:p>
          <a:p>
            <a:pPr>
              <a:lnSpc>
                <a:spcPct val="150000"/>
              </a:lnSpc>
            </a:pPr>
            <a:endParaRPr lang="en-US" sz="1600" dirty="0" smtClean="0"/>
          </a:p>
          <a:p>
            <a:pPr>
              <a:lnSpc>
                <a:spcPct val="150000"/>
              </a:lnSpc>
            </a:pPr>
            <a:r>
              <a:rPr lang="en-US" sz="1600" dirty="0" smtClean="0">
                <a:solidFill>
                  <a:schemeClr val="accent2">
                    <a:lumMod val="75000"/>
                  </a:schemeClr>
                </a:solidFill>
              </a:rPr>
              <a:t>For example: </a:t>
            </a:r>
            <a:r>
              <a:rPr lang="en-US" sz="1600" dirty="0"/>
              <a:t>if the hearing threshold </a:t>
            </a:r>
            <a:r>
              <a:rPr lang="en-US" sz="1600" dirty="0" smtClean="0"/>
              <a:t>(the </a:t>
            </a:r>
            <a:r>
              <a:rPr lang="en-US" sz="1600" dirty="0"/>
              <a:t>least sound a patient can hear at a particular </a:t>
            </a:r>
            <a:r>
              <a:rPr lang="en-US" sz="1600" dirty="0" smtClean="0"/>
              <a:t>frequency) </a:t>
            </a:r>
            <a:r>
              <a:rPr lang="en-US" sz="1600" dirty="0"/>
              <a:t>is </a:t>
            </a:r>
            <a:r>
              <a:rPr lang="en-US" sz="1600" dirty="0">
                <a:solidFill>
                  <a:schemeClr val="accent4">
                    <a:lumMod val="75000"/>
                  </a:schemeClr>
                </a:solidFill>
              </a:rPr>
              <a:t>50</a:t>
            </a:r>
            <a:r>
              <a:rPr lang="en-US" sz="1600" dirty="0"/>
              <a:t>dB</a:t>
            </a:r>
            <a:r>
              <a:rPr lang="en-US" sz="1600" dirty="0" smtClean="0"/>
              <a:t>, (</a:t>
            </a:r>
            <a:r>
              <a:rPr lang="en-US" sz="1600" dirty="0"/>
              <a:t>this is the intensity of the sound ); it means that he has a hearing loss of </a:t>
            </a:r>
            <a:r>
              <a:rPr lang="en-US" sz="1600" dirty="0">
                <a:solidFill>
                  <a:schemeClr val="accent4">
                    <a:lumMod val="75000"/>
                  </a:schemeClr>
                </a:solidFill>
              </a:rPr>
              <a:t>50</a:t>
            </a:r>
            <a:r>
              <a:rPr lang="en-US" sz="1600" dirty="0"/>
              <a:t> dB for that tone</a:t>
            </a:r>
            <a:r>
              <a:rPr lang="en-US" sz="1600" dirty="0" smtClean="0"/>
              <a:t>. Because, a </a:t>
            </a:r>
            <a:r>
              <a:rPr lang="en-US" sz="1600" dirty="0"/>
              <a:t>normal thresholds should be in the area </a:t>
            </a:r>
            <a:r>
              <a:rPr lang="en-US" sz="1600" b="1" dirty="0" smtClean="0"/>
              <a:t>above</a:t>
            </a:r>
            <a:r>
              <a:rPr lang="en-US" sz="1600" dirty="0" smtClean="0"/>
              <a:t> </a:t>
            </a:r>
            <a:r>
              <a:rPr lang="en-US" sz="1600" dirty="0">
                <a:solidFill>
                  <a:schemeClr val="accent4">
                    <a:lumMod val="75000"/>
                  </a:schemeClr>
                </a:solidFill>
              </a:rPr>
              <a:t>25</a:t>
            </a:r>
            <a:r>
              <a:rPr lang="en-US" sz="1600" dirty="0"/>
              <a:t> </a:t>
            </a:r>
            <a:r>
              <a:rPr lang="en-US" sz="1600" dirty="0" smtClean="0"/>
              <a:t>dB (from </a:t>
            </a:r>
            <a:r>
              <a:rPr lang="en-US" sz="1600" dirty="0"/>
              <a:t>-</a:t>
            </a:r>
            <a:r>
              <a:rPr lang="en-US" sz="1600" dirty="0">
                <a:solidFill>
                  <a:schemeClr val="accent4">
                    <a:lumMod val="75000"/>
                  </a:schemeClr>
                </a:solidFill>
              </a:rPr>
              <a:t>10</a:t>
            </a:r>
            <a:r>
              <a:rPr lang="en-US" sz="1600" dirty="0"/>
              <a:t>dB to </a:t>
            </a:r>
            <a:r>
              <a:rPr lang="en-US" sz="1600" dirty="0">
                <a:solidFill>
                  <a:schemeClr val="accent4">
                    <a:lumMod val="75000"/>
                  </a:schemeClr>
                </a:solidFill>
              </a:rPr>
              <a:t>25</a:t>
            </a:r>
            <a:r>
              <a:rPr lang="en-US" sz="1600" dirty="0"/>
              <a:t> </a:t>
            </a:r>
            <a:r>
              <a:rPr lang="en-US" sz="1600" dirty="0" smtClean="0"/>
              <a:t>dB), on </a:t>
            </a:r>
            <a:r>
              <a:rPr lang="en-US" sz="1600" dirty="0"/>
              <a:t>the top of the </a:t>
            </a:r>
            <a:r>
              <a:rPr lang="en-US" sz="1600" dirty="0" smtClean="0"/>
              <a:t>graph.</a:t>
            </a:r>
          </a:p>
          <a:p>
            <a:pPr>
              <a:lnSpc>
                <a:spcPct val="150000"/>
              </a:lnSpc>
            </a:pPr>
            <a:endParaRPr lang="en-US" sz="1600" dirty="0" smtClean="0"/>
          </a:p>
          <a:p>
            <a:pPr>
              <a:lnSpc>
                <a:spcPct val="150000"/>
              </a:lnSpc>
              <a:buClr>
                <a:schemeClr val="accent2">
                  <a:lumMod val="75000"/>
                </a:schemeClr>
              </a:buClr>
              <a:defRPr/>
            </a:pPr>
            <a:endParaRPr lang="en-US" sz="1600" dirty="0" smtClean="0">
              <a:solidFill>
                <a:srgbClr val="FF0000"/>
              </a:solidFill>
            </a:endParaRPr>
          </a:p>
          <a:p>
            <a:pPr>
              <a:lnSpc>
                <a:spcPct val="150000"/>
              </a:lnSpc>
              <a:buClr>
                <a:schemeClr val="accent2">
                  <a:lumMod val="75000"/>
                </a:schemeClr>
              </a:buClr>
            </a:pP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548" y="3645024"/>
            <a:ext cx="4186287" cy="2517050"/>
          </a:xfrm>
          <a:prstGeom prst="rect">
            <a:avLst/>
          </a:prstGeom>
        </p:spPr>
      </p:pic>
    </p:spTree>
    <p:extLst>
      <p:ext uri="{BB962C8B-B14F-4D97-AF65-F5344CB8AC3E}">
        <p14:creationId xmlns:p14="http://schemas.microsoft.com/office/powerpoint/2010/main" val="201321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Procedure</a:t>
            </a:r>
          </a:p>
        </p:txBody>
      </p:sp>
      <p:sp>
        <p:nvSpPr>
          <p:cNvPr id="3" name="Slide Number Placeholder 2"/>
          <p:cNvSpPr>
            <a:spLocks noGrp="1"/>
          </p:cNvSpPr>
          <p:nvPr>
            <p:ph type="sldNum" sz="quarter" idx="12"/>
          </p:nvPr>
        </p:nvSpPr>
        <p:spPr/>
        <p:txBody>
          <a:bodyPr/>
          <a:lstStyle/>
          <a:p>
            <a:fld id="{4929A69E-7D8F-4515-9605-0315ABD4F316}" type="slidenum">
              <a:rPr lang="en-US" smtClean="0"/>
              <a:t>25</a:t>
            </a:fld>
            <a:endParaRPr lang="en-US" dirty="0"/>
          </a:p>
        </p:txBody>
      </p:sp>
      <p:sp>
        <p:nvSpPr>
          <p:cNvPr id="4" name="Content Placeholder 3"/>
          <p:cNvSpPr>
            <a:spLocks noGrp="1"/>
          </p:cNvSpPr>
          <p:nvPr>
            <p:ph sz="quarter" idx="1"/>
          </p:nvPr>
        </p:nvSpPr>
        <p:spPr>
          <a:xfrm>
            <a:off x="609442" y="1219200"/>
            <a:ext cx="5387461" cy="5137150"/>
          </a:xfrm>
        </p:spPr>
        <p:txBody>
          <a:bodyPr>
            <a:normAutofit lnSpcReduction="10000"/>
          </a:bodyPr>
          <a:lstStyle/>
          <a:p>
            <a:pPr marL="400050" lvl="0" indent="-342900">
              <a:buClr>
                <a:schemeClr val="accent2">
                  <a:lumMod val="75000"/>
                </a:schemeClr>
              </a:buClr>
              <a:buSzPct val="100000"/>
              <a:buFont typeface="+mj-lt"/>
              <a:buAutoNum type="arabicPeriod"/>
              <a:defRPr/>
            </a:pPr>
            <a:r>
              <a:rPr lang="en-US" altLang="en-US" sz="1600" dirty="0" smtClean="0">
                <a:solidFill>
                  <a:prstClr val="black"/>
                </a:solidFill>
                <a:cs typeface="Times New Roman" pitchFamily="18" charset="0"/>
              </a:rPr>
              <a:t>Patient comfortably seated in a sound proof room, earphones on:</a:t>
            </a:r>
          </a:p>
          <a:p>
            <a:pPr marL="57150" lvl="0" indent="0" algn="ctr">
              <a:buClr>
                <a:schemeClr val="accent2">
                  <a:lumMod val="75000"/>
                </a:schemeClr>
              </a:buClr>
              <a:buSzPct val="100000"/>
              <a:buNone/>
              <a:defRPr/>
            </a:pPr>
            <a:r>
              <a:rPr lang="en-US" altLang="en-US" sz="1600" b="1" dirty="0" smtClean="0">
                <a:solidFill>
                  <a:srgbClr val="FF0000"/>
                </a:solidFill>
                <a:cs typeface="Times New Roman" pitchFamily="18" charset="0"/>
              </a:rPr>
              <a:t>Red</a:t>
            </a:r>
            <a:r>
              <a:rPr lang="en-US" altLang="en-US" sz="1600" b="1" dirty="0" smtClean="0">
                <a:solidFill>
                  <a:prstClr val="black"/>
                </a:solidFill>
                <a:cs typeface="Times New Roman" pitchFamily="18" charset="0"/>
              </a:rPr>
              <a:t> </a:t>
            </a:r>
            <a:r>
              <a:rPr lang="en-US" altLang="en-US" sz="1600" dirty="0" smtClean="0">
                <a:solidFill>
                  <a:prstClr val="black"/>
                </a:solidFill>
                <a:cs typeface="Times New Roman" pitchFamily="18" charset="0"/>
                <a:sym typeface="Wingdings" pitchFamily="2" charset="2"/>
              </a:rPr>
              <a:t></a:t>
            </a:r>
            <a:r>
              <a:rPr lang="en-US" altLang="en-US" sz="1600" dirty="0" smtClean="0">
                <a:solidFill>
                  <a:prstClr val="black"/>
                </a:solidFill>
                <a:cs typeface="Times New Roman" pitchFamily="18" charset="0"/>
              </a:rPr>
              <a:t> right ear</a:t>
            </a:r>
          </a:p>
          <a:p>
            <a:pPr marL="57150" lvl="0" indent="0" algn="ctr">
              <a:buClr>
                <a:schemeClr val="accent2">
                  <a:lumMod val="75000"/>
                </a:schemeClr>
              </a:buClr>
              <a:buSzPct val="100000"/>
              <a:buNone/>
              <a:defRPr/>
            </a:pPr>
            <a:r>
              <a:rPr lang="en-US" altLang="en-US" sz="1600" b="1" dirty="0" smtClean="0">
                <a:solidFill>
                  <a:srgbClr val="0000FF"/>
                </a:solidFill>
                <a:cs typeface="Times New Roman" pitchFamily="18" charset="0"/>
              </a:rPr>
              <a:t>Blue</a:t>
            </a:r>
            <a:r>
              <a:rPr lang="en-US" altLang="en-US" sz="1600" dirty="0" smtClean="0">
                <a:solidFill>
                  <a:prstClr val="black"/>
                </a:solidFill>
                <a:cs typeface="Times New Roman" pitchFamily="18" charset="0"/>
                <a:sym typeface="Wingdings" pitchFamily="2" charset="2"/>
              </a:rPr>
              <a:t></a:t>
            </a:r>
            <a:r>
              <a:rPr lang="en-US" altLang="en-US" sz="1600" dirty="0" smtClean="0">
                <a:solidFill>
                  <a:prstClr val="black"/>
                </a:solidFill>
                <a:cs typeface="Times New Roman" pitchFamily="18" charset="0"/>
              </a:rPr>
              <a:t> left ear</a:t>
            </a:r>
          </a:p>
          <a:p>
            <a:pPr marL="57150" lvl="0" indent="0" algn="ctr">
              <a:buClr>
                <a:schemeClr val="accent2">
                  <a:lumMod val="75000"/>
                </a:schemeClr>
              </a:buClr>
              <a:buSzPct val="100000"/>
              <a:buNone/>
              <a:defRPr/>
            </a:pPr>
            <a:endParaRPr lang="en-US" altLang="en-US" sz="800" dirty="0" smtClean="0">
              <a:solidFill>
                <a:prstClr val="black"/>
              </a:solidFill>
              <a:cs typeface="Times New Roman" pitchFamily="18" charset="0"/>
            </a:endParaRPr>
          </a:p>
          <a:p>
            <a:pPr marL="514350" lvl="0" indent="-514350">
              <a:buClr>
                <a:schemeClr val="accent2">
                  <a:lumMod val="75000"/>
                </a:schemeClr>
              </a:buClr>
              <a:buSzPct val="100000"/>
              <a:buFont typeface="+mj-lt"/>
              <a:buAutoNum type="arabicPeriod" startAt="2"/>
              <a:defRPr/>
            </a:pPr>
            <a:r>
              <a:rPr lang="en-US" altLang="en-US" sz="1600" dirty="0" smtClean="0">
                <a:solidFill>
                  <a:prstClr val="black"/>
                </a:solidFill>
                <a:cs typeface="Times New Roman" pitchFamily="18" charset="0"/>
              </a:rPr>
              <a:t>Select the test ear (start by the better ear).</a:t>
            </a:r>
          </a:p>
          <a:p>
            <a:pPr marL="514350" lvl="0" indent="-514350">
              <a:buClr>
                <a:schemeClr val="accent2">
                  <a:lumMod val="75000"/>
                </a:schemeClr>
              </a:buClr>
              <a:buSzPct val="100000"/>
              <a:buFont typeface="+mj-lt"/>
              <a:buAutoNum type="arabicPeriod" startAt="2"/>
              <a:defRPr/>
            </a:pPr>
            <a:endParaRPr lang="en-US" altLang="en-US" sz="800" dirty="0" smtClean="0">
              <a:solidFill>
                <a:prstClr val="black"/>
              </a:solidFill>
              <a:cs typeface="Times New Roman" pitchFamily="18" charset="0"/>
            </a:endParaRPr>
          </a:p>
          <a:p>
            <a:pPr marL="514350" indent="-514350">
              <a:buClr>
                <a:schemeClr val="accent2">
                  <a:lumMod val="75000"/>
                </a:schemeClr>
              </a:buClr>
              <a:buSzPct val="100000"/>
              <a:buFont typeface="+mj-lt"/>
              <a:buAutoNum type="arabicPeriod" startAt="2"/>
              <a:defRPr/>
            </a:pPr>
            <a:r>
              <a:rPr lang="en-US" altLang="en-US" sz="1600" dirty="0" smtClean="0">
                <a:cs typeface="Times New Roman" pitchFamily="18" charset="0"/>
              </a:rPr>
              <a:t>Deliver masking noise to the other ear.</a:t>
            </a:r>
          </a:p>
          <a:p>
            <a:pPr marL="514350" indent="-514350">
              <a:buClr>
                <a:schemeClr val="accent2">
                  <a:lumMod val="75000"/>
                </a:schemeClr>
              </a:buClr>
              <a:buSzPct val="100000"/>
              <a:buFont typeface="+mj-lt"/>
              <a:buAutoNum type="arabicPeriod" startAt="2"/>
              <a:defRPr/>
            </a:pPr>
            <a:endParaRPr lang="en-US" altLang="en-US" sz="800" dirty="0" smtClean="0">
              <a:cs typeface="Times New Roman" pitchFamily="18" charset="0"/>
            </a:endParaRPr>
          </a:p>
          <a:p>
            <a:pPr marL="514350" indent="-514350">
              <a:buClr>
                <a:schemeClr val="accent2">
                  <a:lumMod val="75000"/>
                </a:schemeClr>
              </a:buClr>
              <a:buSzPct val="100000"/>
              <a:buFont typeface="+mj-lt"/>
              <a:buAutoNum type="arabicPeriod" startAt="2"/>
              <a:defRPr/>
            </a:pPr>
            <a:r>
              <a:rPr lang="en-US" altLang="en-US" sz="1600" dirty="0" smtClean="0">
                <a:cs typeface="Times New Roman" pitchFamily="18" charset="0"/>
              </a:rPr>
              <a:t>Pure tones are delivered: start with a frequency of </a:t>
            </a:r>
            <a:r>
              <a:rPr lang="en-US" altLang="en-US" sz="1600" dirty="0" smtClean="0">
                <a:solidFill>
                  <a:srgbClr val="F6C248"/>
                </a:solidFill>
                <a:cs typeface="Times New Roman" pitchFamily="18" charset="0"/>
              </a:rPr>
              <a:t>125 </a:t>
            </a:r>
            <a:r>
              <a:rPr lang="en-US" altLang="en-US" sz="1600" dirty="0" smtClean="0">
                <a:cs typeface="Times New Roman" pitchFamily="18" charset="0"/>
              </a:rPr>
              <a:t>Hz &amp;</a:t>
            </a:r>
            <a:r>
              <a:rPr lang="en-US" altLang="en-US" sz="1600" dirty="0" smtClean="0">
                <a:solidFill>
                  <a:srgbClr val="F6C248"/>
                </a:solidFill>
                <a:cs typeface="Times New Roman" pitchFamily="18" charset="0"/>
              </a:rPr>
              <a:t> 0 </a:t>
            </a:r>
            <a:r>
              <a:rPr lang="en-US" altLang="en-US" sz="1600" dirty="0" smtClean="0">
                <a:cs typeface="Times New Roman" pitchFamily="18" charset="0"/>
              </a:rPr>
              <a:t>db.</a:t>
            </a:r>
          </a:p>
          <a:p>
            <a:pPr marL="514350" indent="-514350">
              <a:buClr>
                <a:schemeClr val="accent2">
                  <a:lumMod val="75000"/>
                </a:schemeClr>
              </a:buClr>
              <a:buSzPct val="100000"/>
              <a:buFont typeface="+mj-lt"/>
              <a:buAutoNum type="arabicPeriod" startAt="2"/>
              <a:defRPr/>
            </a:pPr>
            <a:endParaRPr lang="en-US" altLang="en-US" sz="800" dirty="0" smtClean="0">
              <a:cs typeface="Times New Roman" pitchFamily="18" charset="0"/>
            </a:endParaRPr>
          </a:p>
          <a:p>
            <a:pPr marL="514350" indent="-514350">
              <a:buClr>
                <a:schemeClr val="accent2">
                  <a:lumMod val="75000"/>
                </a:schemeClr>
              </a:buClr>
              <a:buSzPct val="100000"/>
              <a:buFont typeface="+mj-lt"/>
              <a:buAutoNum type="arabicPeriod" startAt="2"/>
              <a:defRPr/>
            </a:pPr>
            <a:r>
              <a:rPr lang="en-US" altLang="en-US" sz="1600" dirty="0" smtClean="0">
                <a:cs typeface="Times New Roman" pitchFamily="18" charset="0"/>
              </a:rPr>
              <a:t>Gradually increase the db. Till person hears the sound &amp; responds: ask him to raise a finger as soon as the very least sound is heard.</a:t>
            </a:r>
          </a:p>
          <a:p>
            <a:pPr marL="514350" indent="-514350">
              <a:buClr>
                <a:schemeClr val="accent2">
                  <a:lumMod val="75000"/>
                </a:schemeClr>
              </a:buClr>
              <a:buSzPct val="100000"/>
              <a:buFont typeface="+mj-lt"/>
              <a:buAutoNum type="arabicPeriod" startAt="2"/>
              <a:defRPr/>
            </a:pPr>
            <a:endParaRPr lang="en-US" altLang="en-US" sz="900" dirty="0" smtClean="0">
              <a:cs typeface="Times New Roman" pitchFamily="18" charset="0"/>
            </a:endParaRPr>
          </a:p>
          <a:p>
            <a:pPr marL="457200" indent="-457200">
              <a:lnSpc>
                <a:spcPct val="90000"/>
              </a:lnSpc>
              <a:buClr>
                <a:schemeClr val="accent2">
                  <a:lumMod val="75000"/>
                </a:schemeClr>
              </a:buClr>
              <a:buSzTx/>
              <a:buFont typeface="Garamond" charset="0"/>
              <a:buAutoNum type="arabicPeriod" startAt="6"/>
            </a:pPr>
            <a:r>
              <a:rPr lang="en-US" altLang="en-US" sz="1600" dirty="0" smtClean="0">
                <a:ea typeface="MS PGothic" charset="-128"/>
              </a:rPr>
              <a:t>Mark the threshold intensity on the chart. </a:t>
            </a:r>
          </a:p>
          <a:p>
            <a:pPr marL="0" indent="0" algn="ctr">
              <a:lnSpc>
                <a:spcPct val="90000"/>
              </a:lnSpc>
              <a:buClr>
                <a:srgbClr val="FFFF00"/>
              </a:buClr>
              <a:buSzTx/>
              <a:buNone/>
            </a:pPr>
            <a:r>
              <a:rPr lang="en-US" altLang="en-US" sz="1600" b="1" dirty="0" err="1" smtClean="0">
                <a:solidFill>
                  <a:srgbClr val="FF0000"/>
                </a:solidFill>
                <a:cs typeface="Times New Roman" pitchFamily="18" charset="0"/>
              </a:rPr>
              <a:t>O</a:t>
            </a:r>
            <a:r>
              <a:rPr lang="en-US" altLang="en-US" sz="1600" dirty="0" err="1" smtClean="0">
                <a:ea typeface="MS PGothic" charset="-128"/>
                <a:sym typeface="Wingdings" charset="2"/>
              </a:rPr>
              <a:t></a:t>
            </a:r>
            <a:r>
              <a:rPr lang="en-US" altLang="en-US" sz="1600" dirty="0" err="1" smtClean="0">
                <a:ea typeface="MS PGothic" charset="-128"/>
              </a:rPr>
              <a:t>right</a:t>
            </a:r>
            <a:endParaRPr lang="en-US" altLang="en-US" sz="1600" dirty="0" smtClean="0">
              <a:ea typeface="MS PGothic" charset="-128"/>
            </a:endParaRPr>
          </a:p>
          <a:p>
            <a:pPr marL="0" indent="0" algn="ctr">
              <a:lnSpc>
                <a:spcPct val="90000"/>
              </a:lnSpc>
              <a:buClr>
                <a:srgbClr val="FFFF00"/>
              </a:buClr>
              <a:buSzTx/>
              <a:buNone/>
            </a:pPr>
            <a:r>
              <a:rPr lang="en-US" altLang="en-US" sz="1600" b="1" dirty="0" smtClean="0">
                <a:solidFill>
                  <a:srgbClr val="0000FF"/>
                </a:solidFill>
                <a:cs typeface="Times New Roman" pitchFamily="18" charset="0"/>
                <a:sym typeface="Wingdings" charset="2"/>
              </a:rPr>
              <a:t>X</a:t>
            </a:r>
            <a:r>
              <a:rPr lang="en-US" altLang="en-US" sz="1600" dirty="0" smtClean="0">
                <a:ea typeface="MS PGothic" charset="-128"/>
                <a:sym typeface="Wingdings" charset="2"/>
              </a:rPr>
              <a:t> </a:t>
            </a:r>
            <a:r>
              <a:rPr lang="en-US" altLang="en-US" sz="1600" dirty="0" smtClean="0">
                <a:ea typeface="MS PGothic" charset="-128"/>
              </a:rPr>
              <a:t>left</a:t>
            </a:r>
          </a:p>
          <a:p>
            <a:pPr marL="514350" indent="-514350">
              <a:buClr>
                <a:schemeClr val="accent2">
                  <a:lumMod val="75000"/>
                </a:schemeClr>
              </a:buClr>
              <a:buSzPct val="100000"/>
              <a:buFont typeface="+mj-lt"/>
              <a:buAutoNum type="arabicPeriod" startAt="2"/>
              <a:defRPr/>
            </a:pPr>
            <a:endParaRPr lang="en-US" altLang="en-US" sz="1600" dirty="0" smtClean="0">
              <a:cs typeface="Times New Roman" pitchFamily="18" charset="0"/>
            </a:endParaRPr>
          </a:p>
          <a:p>
            <a:pPr marL="514350" indent="-514350">
              <a:buClr>
                <a:schemeClr val="accent2">
                  <a:lumMod val="75000"/>
                </a:schemeClr>
              </a:buClr>
              <a:buSzPct val="100000"/>
              <a:buFont typeface="+mj-lt"/>
              <a:buAutoNum type="arabicPeriod" startAt="2"/>
              <a:defRPr/>
            </a:pPr>
            <a:endParaRPr lang="en-US" altLang="en-US" sz="1600" dirty="0" smtClean="0">
              <a:cs typeface="Times New Roman" pitchFamily="18" charset="0"/>
            </a:endParaRPr>
          </a:p>
          <a:p>
            <a:pPr marL="514350" lvl="0" indent="-514350">
              <a:buClr>
                <a:schemeClr val="accent2">
                  <a:lumMod val="75000"/>
                </a:schemeClr>
              </a:buClr>
              <a:buSzPct val="100000"/>
              <a:buFont typeface="+mj-lt"/>
              <a:buAutoNum type="arabicPeriod" startAt="2"/>
              <a:defRPr/>
            </a:pPr>
            <a:endParaRPr lang="en-US" altLang="en-US" sz="1600" dirty="0" smtClean="0">
              <a:solidFill>
                <a:prstClr val="black"/>
              </a:solidFill>
              <a:cs typeface="Times New Roman" pitchFamily="18" charset="0"/>
            </a:endParaRPr>
          </a:p>
          <a:p>
            <a:pPr marL="0" lvl="0" indent="0">
              <a:buClr>
                <a:srgbClr val="FFFF00"/>
              </a:buClr>
              <a:buSzPct val="100000"/>
              <a:buNone/>
              <a:defRPr/>
            </a:pPr>
            <a:endParaRPr lang="en-US" altLang="en-US" sz="1600" dirty="0" smtClean="0">
              <a:solidFill>
                <a:prstClr val="black"/>
              </a:solidFill>
              <a:cs typeface="Times New Roman" pitchFamily="18" charset="0"/>
            </a:endParaRPr>
          </a:p>
        </p:txBody>
      </p:sp>
      <p:sp>
        <p:nvSpPr>
          <p:cNvPr id="5" name="Content Placeholder 4"/>
          <p:cNvSpPr>
            <a:spLocks noGrp="1"/>
          </p:cNvSpPr>
          <p:nvPr>
            <p:ph sz="quarter" idx="2"/>
          </p:nvPr>
        </p:nvSpPr>
        <p:spPr/>
        <p:txBody>
          <a:bodyPr>
            <a:normAutofit lnSpcReduction="10000"/>
          </a:bodyPr>
          <a:lstStyle/>
          <a:p>
            <a:pPr marL="457200" lvl="0" indent="-457200" defTabSz="1015898">
              <a:spcBef>
                <a:spcPts val="0"/>
              </a:spcBef>
              <a:buClr>
                <a:srgbClr val="9FB8CD">
                  <a:lumMod val="75000"/>
                </a:srgbClr>
              </a:buClr>
              <a:buSzTx/>
              <a:buFont typeface="Garamond" charset="0"/>
              <a:buAutoNum type="arabicPeriod" startAt="7"/>
            </a:pPr>
            <a:r>
              <a:rPr lang="en-US" altLang="en-US" sz="1600" dirty="0">
                <a:solidFill>
                  <a:prstClr val="black"/>
                </a:solidFill>
                <a:ea typeface="MS PGothic" charset="-128"/>
              </a:rPr>
              <a:t>Repeat the procedure for frequencies </a:t>
            </a:r>
            <a:r>
              <a:rPr lang="en-US" altLang="en-US" sz="1600" dirty="0" smtClean="0">
                <a:solidFill>
                  <a:srgbClr val="F6C248"/>
                </a:solidFill>
                <a:ea typeface="MS PGothic" charset="-128"/>
              </a:rPr>
              <a:t>250 </a:t>
            </a:r>
            <a:r>
              <a:rPr lang="en-US" altLang="en-US" sz="1600" dirty="0" smtClean="0">
                <a:solidFill>
                  <a:prstClr val="black"/>
                </a:solidFill>
                <a:ea typeface="MS PGothic" charset="-128"/>
              </a:rPr>
              <a:t>Hz </a:t>
            </a:r>
            <a:r>
              <a:rPr lang="en-US" altLang="en-US" sz="1600" dirty="0">
                <a:solidFill>
                  <a:prstClr val="black"/>
                </a:solidFill>
                <a:ea typeface="MS PGothic" charset="-128"/>
              </a:rPr>
              <a:t>to </a:t>
            </a:r>
            <a:r>
              <a:rPr lang="en-US" altLang="en-US" sz="1600" dirty="0" smtClean="0">
                <a:solidFill>
                  <a:srgbClr val="F6C248"/>
                </a:solidFill>
                <a:ea typeface="MS PGothic" charset="-128"/>
              </a:rPr>
              <a:t>8000 </a:t>
            </a:r>
            <a:r>
              <a:rPr lang="en-US" altLang="en-US" sz="1600" dirty="0" smtClean="0">
                <a:solidFill>
                  <a:prstClr val="black"/>
                </a:solidFill>
                <a:ea typeface="MS PGothic" charset="-128"/>
              </a:rPr>
              <a:t>Hz.</a:t>
            </a:r>
            <a:endParaRPr lang="en-US" altLang="en-US" sz="1600" dirty="0">
              <a:solidFill>
                <a:prstClr val="black"/>
              </a:solidFill>
              <a:ea typeface="MS PGothic" charset="-128"/>
            </a:endParaRPr>
          </a:p>
          <a:p>
            <a:pPr marL="457200" lvl="0" indent="-457200" defTabSz="1015898">
              <a:spcBef>
                <a:spcPts val="0"/>
              </a:spcBef>
              <a:buClr>
                <a:srgbClr val="9FB8CD">
                  <a:lumMod val="75000"/>
                </a:srgbClr>
              </a:buClr>
              <a:buSzTx/>
              <a:buFont typeface="Garamond" charset="0"/>
              <a:buAutoNum type="arabicPeriod" startAt="7"/>
            </a:pPr>
            <a:endParaRPr lang="en-US" altLang="en-US" sz="1600" dirty="0">
              <a:solidFill>
                <a:prstClr val="black"/>
              </a:solidFill>
              <a:ea typeface="MS PGothic" charset="-128"/>
            </a:endParaRPr>
          </a:p>
          <a:p>
            <a:pPr marL="457200" lvl="0" indent="-457200" defTabSz="1015898">
              <a:spcBef>
                <a:spcPts val="0"/>
              </a:spcBef>
              <a:buClr>
                <a:srgbClr val="9FB8CD">
                  <a:lumMod val="75000"/>
                </a:srgbClr>
              </a:buClr>
              <a:buSzTx/>
              <a:buFont typeface="Garamond" charset="0"/>
              <a:buAutoNum type="arabicPeriod" startAt="7"/>
            </a:pPr>
            <a:r>
              <a:rPr lang="en-US" altLang="en-US" sz="1600" dirty="0">
                <a:solidFill>
                  <a:prstClr val="black"/>
                </a:solidFill>
                <a:ea typeface="MS PGothic" charset="-128"/>
              </a:rPr>
              <a:t>Join the threshold points from </a:t>
            </a:r>
            <a:r>
              <a:rPr lang="en-US" altLang="en-US" sz="1600" dirty="0" smtClean="0">
                <a:solidFill>
                  <a:srgbClr val="F6C248"/>
                </a:solidFill>
                <a:ea typeface="MS PGothic" charset="-128"/>
              </a:rPr>
              <a:t>125 </a:t>
            </a:r>
            <a:r>
              <a:rPr lang="en-US" altLang="en-US" sz="1600" dirty="0" smtClean="0">
                <a:solidFill>
                  <a:prstClr val="black"/>
                </a:solidFill>
                <a:ea typeface="MS PGothic" charset="-128"/>
              </a:rPr>
              <a:t>Hz </a:t>
            </a:r>
            <a:r>
              <a:rPr lang="en-US" altLang="en-US" sz="1600" dirty="0">
                <a:solidFill>
                  <a:prstClr val="black"/>
                </a:solidFill>
                <a:ea typeface="MS PGothic" charset="-128"/>
              </a:rPr>
              <a:t>to </a:t>
            </a:r>
            <a:r>
              <a:rPr lang="en-US" altLang="en-US" sz="1600" dirty="0" smtClean="0">
                <a:solidFill>
                  <a:srgbClr val="F6C248"/>
                </a:solidFill>
                <a:ea typeface="MS PGothic" charset="-128"/>
              </a:rPr>
              <a:t>8000 </a:t>
            </a:r>
            <a:r>
              <a:rPr lang="en-US" altLang="en-US" sz="1600" dirty="0" smtClean="0">
                <a:solidFill>
                  <a:prstClr val="black"/>
                </a:solidFill>
                <a:ea typeface="MS PGothic" charset="-128"/>
              </a:rPr>
              <a:t>Hz </a:t>
            </a:r>
            <a:r>
              <a:rPr lang="en-US" altLang="en-US" sz="1600" dirty="0">
                <a:solidFill>
                  <a:prstClr val="black"/>
                </a:solidFill>
                <a:ea typeface="MS PGothic" charset="-128"/>
              </a:rPr>
              <a:t>(AC audiogram</a:t>
            </a:r>
            <a:r>
              <a:rPr lang="en-US" altLang="en-US" sz="1600" dirty="0" smtClean="0">
                <a:solidFill>
                  <a:prstClr val="black"/>
                </a:solidFill>
                <a:ea typeface="MS PGothic" charset="-128"/>
              </a:rPr>
              <a:t>).</a:t>
            </a:r>
          </a:p>
          <a:p>
            <a:pPr marL="457200" lvl="0" indent="-457200" defTabSz="1015898">
              <a:spcBef>
                <a:spcPts val="0"/>
              </a:spcBef>
              <a:buClr>
                <a:srgbClr val="9FB8CD">
                  <a:lumMod val="75000"/>
                </a:srgbClr>
              </a:buClr>
              <a:buSzTx/>
              <a:buFont typeface="Garamond" charset="0"/>
              <a:buAutoNum type="arabicPeriod" startAt="7"/>
            </a:pPr>
            <a:endParaRPr lang="en-US" altLang="en-US" sz="1600" dirty="0">
              <a:solidFill>
                <a:prstClr val="black"/>
              </a:solidFill>
              <a:ea typeface="MS PGothic" charset="-128"/>
            </a:endParaRPr>
          </a:p>
          <a:p>
            <a:pPr marL="457200" indent="-457200" defTabSz="1015898">
              <a:spcBef>
                <a:spcPts val="0"/>
              </a:spcBef>
              <a:buClr>
                <a:srgbClr val="9FB8CD">
                  <a:lumMod val="75000"/>
                </a:srgbClr>
              </a:buClr>
              <a:buSzTx/>
              <a:buFont typeface="Garamond" charset="0"/>
              <a:buAutoNum type="arabicPeriod" startAt="7"/>
            </a:pPr>
            <a:r>
              <a:rPr lang="en-US" altLang="en-US" sz="1600" dirty="0">
                <a:ea typeface="MS PGothic" charset="-128"/>
              </a:rPr>
              <a:t>Switch to the opposite ear and repeat the procedure.</a:t>
            </a:r>
          </a:p>
          <a:p>
            <a:pPr marL="457200" lvl="0" indent="-457200" defTabSz="1015898">
              <a:spcBef>
                <a:spcPts val="0"/>
              </a:spcBef>
              <a:buClr>
                <a:srgbClr val="9FB8CD">
                  <a:lumMod val="75000"/>
                </a:srgbClr>
              </a:buClr>
              <a:buSzTx/>
              <a:buFont typeface="Garamond" charset="0"/>
              <a:buAutoNum type="arabicPeriod" startAt="7"/>
            </a:pPr>
            <a:endParaRPr lang="en-US" altLang="en-US" sz="1600" dirty="0" smtClean="0">
              <a:solidFill>
                <a:prstClr val="black"/>
              </a:solidFill>
              <a:ea typeface="MS PGothic" charset="-128"/>
            </a:endParaRPr>
          </a:p>
          <a:p>
            <a:pPr marL="457200" lvl="0" indent="-457200" defTabSz="1015898">
              <a:spcBef>
                <a:spcPts val="0"/>
              </a:spcBef>
              <a:buClr>
                <a:srgbClr val="9FB8CD">
                  <a:lumMod val="75000"/>
                </a:srgbClr>
              </a:buClr>
              <a:buSzTx/>
              <a:buFont typeface="Garamond" charset="0"/>
              <a:buAutoNum type="arabicPeriod" startAt="7"/>
            </a:pPr>
            <a:endParaRPr lang="en-US" altLang="en-US" sz="1600" dirty="0">
              <a:solidFill>
                <a:prstClr val="black"/>
              </a:solidFill>
              <a:ea typeface="MS PGothic" charset="-128"/>
            </a:endParaRPr>
          </a:p>
          <a:p>
            <a:pPr defTabSz="1015898">
              <a:spcBef>
                <a:spcPts val="0"/>
              </a:spcBef>
              <a:buClr>
                <a:srgbClr val="9FB8CD">
                  <a:lumMod val="75000"/>
                </a:srgbClr>
              </a:buClr>
              <a:buSzTx/>
            </a:pPr>
            <a:r>
              <a:rPr lang="en-US" sz="1800" dirty="0">
                <a:solidFill>
                  <a:srgbClr val="528693"/>
                </a:solidFill>
              </a:rPr>
              <a:t>Placement of the bone vibrator</a:t>
            </a:r>
            <a:r>
              <a:rPr lang="en-US" sz="1800" dirty="0" smtClean="0">
                <a:solidFill>
                  <a:srgbClr val="528693"/>
                </a:solidFill>
              </a:rPr>
              <a:t>:</a:t>
            </a:r>
            <a:endParaRPr lang="en-US" altLang="en-US" sz="1600" dirty="0">
              <a:solidFill>
                <a:prstClr val="black"/>
              </a:solidFill>
              <a:ea typeface="MS PGothic" charset="-128"/>
            </a:endParaRPr>
          </a:p>
          <a:p>
            <a:pPr marL="761969" lvl="1" indent="-457200" defTabSz="1015898">
              <a:lnSpc>
                <a:spcPct val="160000"/>
              </a:lnSpc>
              <a:spcBef>
                <a:spcPts val="0"/>
              </a:spcBef>
              <a:buClr>
                <a:schemeClr val="accent2">
                  <a:lumMod val="75000"/>
                </a:schemeClr>
              </a:buClr>
              <a:buSzTx/>
              <a:buFont typeface="+mj-lt"/>
              <a:buAutoNum type="arabicPeriod"/>
              <a:defRPr/>
            </a:pPr>
            <a:r>
              <a:rPr lang="en-US" sz="1600" dirty="0">
                <a:solidFill>
                  <a:prstClr val="black"/>
                </a:solidFill>
                <a:ea typeface="MS PGothic" panose="020B0600070205080204" pitchFamily="34" charset="-128"/>
              </a:rPr>
              <a:t>Place the vibrator over the mastoid </a:t>
            </a:r>
            <a:r>
              <a:rPr lang="en-US" sz="1600" dirty="0" smtClean="0">
                <a:solidFill>
                  <a:prstClr val="black"/>
                </a:solidFill>
                <a:ea typeface="MS PGothic" panose="020B0600070205080204" pitchFamily="34" charset="-128"/>
              </a:rPr>
              <a:t>process.</a:t>
            </a:r>
            <a:endParaRPr lang="en-US" sz="1600" dirty="0">
              <a:solidFill>
                <a:prstClr val="black"/>
              </a:solidFill>
              <a:ea typeface="MS PGothic" panose="020B0600070205080204" pitchFamily="34" charset="-128"/>
            </a:endParaRPr>
          </a:p>
          <a:p>
            <a:pPr marL="761969" lvl="1" indent="-457200" defTabSz="1015898">
              <a:lnSpc>
                <a:spcPct val="160000"/>
              </a:lnSpc>
              <a:spcBef>
                <a:spcPts val="0"/>
              </a:spcBef>
              <a:buClr>
                <a:schemeClr val="accent2">
                  <a:lumMod val="75000"/>
                </a:schemeClr>
              </a:buClr>
              <a:buSzTx/>
              <a:buFont typeface="+mj-lt"/>
              <a:buAutoNum type="arabicPeriod"/>
              <a:defRPr/>
            </a:pPr>
            <a:r>
              <a:rPr lang="en-US" sz="1600" dirty="0">
                <a:solidFill>
                  <a:prstClr val="black"/>
                </a:solidFill>
                <a:ea typeface="MS PGothic" panose="020B0600070205080204" pitchFamily="34" charset="-128"/>
              </a:rPr>
              <a:t>Switch from AC to </a:t>
            </a:r>
            <a:r>
              <a:rPr lang="en-US" sz="1600" dirty="0" smtClean="0">
                <a:solidFill>
                  <a:prstClr val="black"/>
                </a:solidFill>
                <a:ea typeface="MS PGothic" panose="020B0600070205080204" pitchFamily="34" charset="-128"/>
              </a:rPr>
              <a:t>BC.</a:t>
            </a:r>
            <a:endParaRPr lang="en-US" sz="1600" dirty="0">
              <a:solidFill>
                <a:prstClr val="black"/>
              </a:solidFill>
              <a:ea typeface="MS PGothic" panose="020B0600070205080204" pitchFamily="34" charset="-128"/>
            </a:endParaRPr>
          </a:p>
          <a:p>
            <a:pPr marL="761969" lvl="1" indent="-457200" defTabSz="1015898">
              <a:lnSpc>
                <a:spcPct val="160000"/>
              </a:lnSpc>
              <a:spcBef>
                <a:spcPts val="0"/>
              </a:spcBef>
              <a:buClr>
                <a:schemeClr val="accent2">
                  <a:lumMod val="75000"/>
                </a:schemeClr>
              </a:buClr>
              <a:buSzTx/>
              <a:buFont typeface="+mj-lt"/>
              <a:buAutoNum type="arabicPeriod"/>
              <a:defRPr/>
            </a:pPr>
            <a:r>
              <a:rPr lang="en-US" sz="1600" dirty="0">
                <a:solidFill>
                  <a:prstClr val="black"/>
                </a:solidFill>
                <a:ea typeface="MS PGothic" panose="020B0600070205080204" pitchFamily="34" charset="-128"/>
              </a:rPr>
              <a:t>Follow the same procedure as for </a:t>
            </a:r>
            <a:r>
              <a:rPr lang="en-US" sz="1600" dirty="0" smtClean="0">
                <a:solidFill>
                  <a:prstClr val="black"/>
                </a:solidFill>
                <a:ea typeface="MS PGothic" panose="020B0600070205080204" pitchFamily="34" charset="-128"/>
              </a:rPr>
              <a:t>AC.</a:t>
            </a:r>
            <a:endParaRPr lang="en-US" sz="1600" dirty="0">
              <a:solidFill>
                <a:prstClr val="black"/>
              </a:solidFill>
              <a:ea typeface="MS PGothic" panose="020B0600070205080204" pitchFamily="34" charset="-128"/>
            </a:endParaRPr>
          </a:p>
          <a:p>
            <a:pPr marL="761969" lvl="1" indent="-457200" defTabSz="1015898">
              <a:lnSpc>
                <a:spcPct val="160000"/>
              </a:lnSpc>
              <a:spcBef>
                <a:spcPts val="0"/>
              </a:spcBef>
              <a:buClr>
                <a:schemeClr val="accent2">
                  <a:lumMod val="75000"/>
                </a:schemeClr>
              </a:buClr>
              <a:buSzTx/>
              <a:buFont typeface="+mj-lt"/>
              <a:buAutoNum type="arabicPeriod"/>
              <a:defRPr/>
            </a:pPr>
            <a:r>
              <a:rPr lang="en-US" sz="1600" dirty="0">
                <a:solidFill>
                  <a:prstClr val="black"/>
                </a:solidFill>
                <a:ea typeface="MS PGothic" panose="020B0600070205080204" pitchFamily="34" charset="-128"/>
              </a:rPr>
              <a:t>Use different colors or signs for BC </a:t>
            </a:r>
            <a:r>
              <a:rPr lang="en-US" sz="1600" dirty="0" smtClean="0">
                <a:solidFill>
                  <a:prstClr val="black"/>
                </a:solidFill>
                <a:ea typeface="MS PGothic" panose="020B0600070205080204" pitchFamily="34" charset="-128"/>
              </a:rPr>
              <a:t>audiogram</a:t>
            </a:r>
            <a:r>
              <a:rPr lang="en-US" sz="1600" dirty="0">
                <a:solidFill>
                  <a:prstClr val="black"/>
                </a:solidFill>
                <a:latin typeface="Times New Roman" panose="02020603050405020304" pitchFamily="18" charset="0"/>
                <a:ea typeface="MS PGothic" panose="020B0600070205080204" pitchFamily="34" charset="-128"/>
              </a:rPr>
              <a:t>.</a:t>
            </a:r>
            <a:endParaRPr lang="en-US" sz="1600" dirty="0" smtClean="0">
              <a:solidFill>
                <a:prstClr val="black"/>
              </a:solidFill>
              <a:latin typeface="Times New Roman" panose="02020603050405020304" pitchFamily="18" charset="0"/>
              <a:ea typeface="MS PGothic" panose="020B0600070205080204" pitchFamily="34" charset="-128"/>
            </a:endParaRPr>
          </a:p>
          <a:p>
            <a:pPr marL="0" lvl="0" indent="0" algn="ctr" defTabSz="1015898">
              <a:lnSpc>
                <a:spcPct val="160000"/>
              </a:lnSpc>
              <a:spcBef>
                <a:spcPts val="0"/>
              </a:spcBef>
              <a:buClr>
                <a:schemeClr val="accent2">
                  <a:lumMod val="75000"/>
                </a:schemeClr>
              </a:buClr>
              <a:buSzTx/>
              <a:buNone/>
              <a:defRPr/>
            </a:pPr>
            <a:r>
              <a:rPr lang="en-US" sz="1600" dirty="0" smtClean="0">
                <a:solidFill>
                  <a:srgbClr val="FF40FF"/>
                </a:solidFill>
                <a:latin typeface="Times New Roman" panose="02020603050405020304" pitchFamily="18" charset="0"/>
                <a:ea typeface="MS PGothic" panose="020B0600070205080204" pitchFamily="34" charset="-128"/>
              </a:rPr>
              <a:t>R </a:t>
            </a:r>
            <a:r>
              <a:rPr lang="en-US" sz="1600" dirty="0">
                <a:solidFill>
                  <a:srgbClr val="FF40FF"/>
                </a:solidFill>
                <a:latin typeface="Times New Roman" panose="02020603050405020304" pitchFamily="18" charset="0"/>
                <a:ea typeface="MS PGothic" panose="020B0600070205080204" pitchFamily="34" charset="-128"/>
              </a:rPr>
              <a:t>ear </a:t>
            </a:r>
            <a:r>
              <a:rPr lang="en-US" sz="1600" b="1" dirty="0">
                <a:solidFill>
                  <a:srgbClr val="FF40FF"/>
                </a:solidFill>
                <a:latin typeface="Times New Roman" panose="02020603050405020304" pitchFamily="18" charset="0"/>
                <a:ea typeface="MS PGothic" panose="020B0600070205080204" pitchFamily="34" charset="-128"/>
              </a:rPr>
              <a:t>[</a:t>
            </a:r>
            <a:r>
              <a:rPr lang="en-US" sz="1600" dirty="0">
                <a:latin typeface="Times New Roman" panose="02020603050405020304" pitchFamily="18" charset="0"/>
                <a:ea typeface="MS PGothic" panose="020B0600070205080204" pitchFamily="34" charset="-128"/>
              </a:rPr>
              <a:t>		</a:t>
            </a:r>
            <a:r>
              <a:rPr lang="en-US" sz="1600" dirty="0">
                <a:solidFill>
                  <a:srgbClr val="FF9300"/>
                </a:solidFill>
                <a:latin typeface="Times New Roman" panose="02020603050405020304" pitchFamily="18" charset="0"/>
                <a:ea typeface="MS PGothic" panose="020B0600070205080204" pitchFamily="34" charset="-128"/>
              </a:rPr>
              <a:t>L ear ]</a:t>
            </a:r>
          </a:p>
          <a:p>
            <a:endParaRPr lang="en-US" sz="1600" dirty="0"/>
          </a:p>
        </p:txBody>
      </p:sp>
      <p:cxnSp>
        <p:nvCxnSpPr>
          <p:cNvPr id="7" name="Straight Connector 6"/>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Rectangle 15"/>
          <p:cNvSpPr/>
          <p:nvPr/>
        </p:nvSpPr>
        <p:spPr>
          <a:xfrm>
            <a:off x="10227936" y="0"/>
            <a:ext cx="1960889" cy="404664"/>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lumMod val="65000"/>
                  </a:schemeClr>
                </a:solidFill>
              </a:rPr>
              <a:t>Just read it </a:t>
            </a:r>
            <a:r>
              <a:rPr lang="en-US"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Tree>
    <p:extLst>
      <p:ext uri="{BB962C8B-B14F-4D97-AF65-F5344CB8AC3E}">
        <p14:creationId xmlns:p14="http://schemas.microsoft.com/office/powerpoint/2010/main" val="5702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Audiogram Interpretation</a:t>
            </a:r>
            <a:endParaRPr lang="en-US" sz="3200" dirty="0"/>
          </a:p>
        </p:txBody>
      </p:sp>
      <p:sp>
        <p:nvSpPr>
          <p:cNvPr id="3" name="Slide Number Placeholder 2"/>
          <p:cNvSpPr>
            <a:spLocks noGrp="1"/>
          </p:cNvSpPr>
          <p:nvPr>
            <p:ph type="sldNum" sz="quarter" idx="12"/>
          </p:nvPr>
        </p:nvSpPr>
        <p:spPr>
          <a:xfrm>
            <a:off x="837828" y="6375608"/>
            <a:ext cx="2640913" cy="365760"/>
          </a:xfrm>
        </p:spPr>
        <p:txBody>
          <a:bodyPr/>
          <a:lstStyle/>
          <a:p>
            <a:fld id="{4929A69E-7D8F-4515-9605-0315ABD4F316}" type="slidenum">
              <a:rPr lang="en-US" smtClean="0"/>
              <a:t>26</a:t>
            </a:fld>
            <a:endParaRPr lang="en-US" dirty="0"/>
          </a:p>
        </p:txBody>
      </p:sp>
      <p:sp>
        <p:nvSpPr>
          <p:cNvPr id="4" name="Content Placeholder 3"/>
          <p:cNvSpPr>
            <a:spLocks noGrp="1"/>
          </p:cNvSpPr>
          <p:nvPr>
            <p:ph sz="quarter" idx="1"/>
          </p:nvPr>
        </p:nvSpPr>
        <p:spPr>
          <a:xfrm>
            <a:off x="609460" y="1224867"/>
            <a:ext cx="8149248" cy="2425824"/>
          </a:xfrm>
        </p:spPr>
        <p:txBody>
          <a:bodyPr>
            <a:noAutofit/>
          </a:bodyPr>
          <a:lstStyle/>
          <a:p>
            <a:pPr>
              <a:lnSpc>
                <a:spcPct val="150000"/>
              </a:lnSpc>
              <a:defRPr/>
            </a:pPr>
            <a:r>
              <a:rPr lang="en-US" sz="1600" dirty="0" smtClean="0">
                <a:cs typeface="Times New Roman" pitchFamily="18" charset="0"/>
              </a:rPr>
              <a:t>It will help us to know the degree </a:t>
            </a:r>
            <a:r>
              <a:rPr lang="en-US" sz="1600" dirty="0">
                <a:cs typeface="Times New Roman" pitchFamily="18" charset="0"/>
              </a:rPr>
              <a:t>of hearing impairment in each ear.</a:t>
            </a:r>
          </a:p>
          <a:p>
            <a:pPr>
              <a:lnSpc>
                <a:spcPct val="150000"/>
              </a:lnSpc>
              <a:defRPr/>
            </a:pPr>
            <a:r>
              <a:rPr lang="en-US" sz="1600" dirty="0">
                <a:solidFill>
                  <a:srgbClr val="FF0000"/>
                </a:solidFill>
                <a:cs typeface="Times New Roman" pitchFamily="18" charset="0"/>
              </a:rPr>
              <a:t>Deafness: </a:t>
            </a:r>
            <a:r>
              <a:rPr lang="en-US" sz="1600" dirty="0" smtClean="0">
                <a:solidFill>
                  <a:srgbClr val="FF0000"/>
                </a:solidFill>
                <a:cs typeface="Times New Roman" pitchFamily="18" charset="0"/>
              </a:rPr>
              <a:t> </a:t>
            </a:r>
            <a:r>
              <a:rPr lang="en-US" sz="1600" dirty="0" smtClean="0">
                <a:cs typeface="Times New Roman" pitchFamily="18" charset="0"/>
              </a:rPr>
              <a:t>Hearing </a:t>
            </a:r>
            <a:r>
              <a:rPr lang="en-US" sz="1600" dirty="0">
                <a:cs typeface="Times New Roman" pitchFamily="18" charset="0"/>
              </a:rPr>
              <a:t>loss of any degree from a slight loss to a total inability to hear a sound.</a:t>
            </a:r>
          </a:p>
          <a:p>
            <a:pPr>
              <a:lnSpc>
                <a:spcPct val="150000"/>
              </a:lnSpc>
              <a:defRPr/>
            </a:pPr>
            <a:r>
              <a:rPr lang="en-US" sz="1600" dirty="0" smtClean="0">
                <a:cs typeface="Times New Roman" pitchFamily="18" charset="0"/>
              </a:rPr>
              <a:t>If hearing thresholds is  better </a:t>
            </a:r>
            <a:r>
              <a:rPr lang="en-US" sz="1600" dirty="0">
                <a:cs typeface="Times New Roman" pitchFamily="18" charset="0"/>
              </a:rPr>
              <a:t>than a hearing level of </a:t>
            </a:r>
            <a:r>
              <a:rPr lang="en-US" sz="1600" dirty="0" smtClean="0">
                <a:solidFill>
                  <a:srgbClr val="F6C248"/>
                </a:solidFill>
                <a:cs typeface="Times New Roman" pitchFamily="18" charset="0"/>
              </a:rPr>
              <a:t>25 </a:t>
            </a:r>
            <a:r>
              <a:rPr lang="en-US" sz="1600" dirty="0" smtClean="0">
                <a:cs typeface="Times New Roman" pitchFamily="18" charset="0"/>
              </a:rPr>
              <a:t>dB , HL </a:t>
            </a:r>
            <a:r>
              <a:rPr lang="en-US" sz="1600" dirty="0">
                <a:cs typeface="Times New Roman" pitchFamily="18" charset="0"/>
              </a:rPr>
              <a:t>are considered </a:t>
            </a:r>
            <a:r>
              <a:rPr lang="en-US" sz="1600" dirty="0" smtClean="0">
                <a:cs typeface="Times New Roman" pitchFamily="18" charset="0"/>
              </a:rPr>
              <a:t>normal (</a:t>
            </a:r>
            <a:r>
              <a:rPr lang="en-US" sz="1600" dirty="0" err="1" smtClean="0">
                <a:cs typeface="Times New Roman" pitchFamily="18" charset="0"/>
              </a:rPr>
              <a:t>Nl</a:t>
            </a:r>
            <a:r>
              <a:rPr lang="en-US" sz="1600" dirty="0" smtClean="0">
                <a:cs typeface="Times New Roman" pitchFamily="18" charset="0"/>
              </a:rPr>
              <a:t>).</a:t>
            </a:r>
          </a:p>
          <a:p>
            <a:pPr marL="0" indent="0">
              <a:buNone/>
              <a:defRPr/>
            </a:pPr>
            <a:r>
              <a:rPr lang="en-US" sz="1600" dirty="0" smtClean="0">
                <a:solidFill>
                  <a:schemeClr val="bg1">
                    <a:lumMod val="65000"/>
                  </a:schemeClr>
                </a:solidFill>
              </a:rPr>
              <a:t>If </a:t>
            </a:r>
            <a:r>
              <a:rPr lang="en-US" sz="1600" dirty="0">
                <a:solidFill>
                  <a:schemeClr val="bg1">
                    <a:lumMod val="65000"/>
                  </a:schemeClr>
                </a:solidFill>
              </a:rPr>
              <a:t>the </a:t>
            </a:r>
            <a:r>
              <a:rPr lang="en-US" sz="1600" dirty="0" smtClean="0">
                <a:solidFill>
                  <a:schemeClr val="bg1">
                    <a:lumMod val="65000"/>
                  </a:schemeClr>
                </a:solidFill>
              </a:rPr>
              <a:t>threshold (the </a:t>
            </a:r>
            <a:r>
              <a:rPr lang="en-US" sz="1600" dirty="0">
                <a:solidFill>
                  <a:schemeClr val="bg1">
                    <a:lumMod val="65000"/>
                  </a:schemeClr>
                </a:solidFill>
              </a:rPr>
              <a:t>minimum sound a patient can </a:t>
            </a:r>
            <a:r>
              <a:rPr lang="en-US" sz="1600" dirty="0" smtClean="0">
                <a:solidFill>
                  <a:schemeClr val="bg1">
                    <a:lumMod val="65000"/>
                  </a:schemeClr>
                </a:solidFill>
              </a:rPr>
              <a:t>hear) is </a:t>
            </a:r>
            <a:r>
              <a:rPr lang="en-US" sz="1600" dirty="0">
                <a:solidFill>
                  <a:schemeClr val="bg1">
                    <a:lumMod val="65000"/>
                  </a:schemeClr>
                </a:solidFill>
              </a:rPr>
              <a:t>plotted on the top of the graph</a:t>
            </a:r>
            <a:r>
              <a:rPr lang="en-US" sz="1600" dirty="0" smtClean="0">
                <a:solidFill>
                  <a:schemeClr val="bg1">
                    <a:lumMod val="65000"/>
                  </a:schemeClr>
                </a:solidFill>
              </a:rPr>
              <a:t>: </a:t>
            </a:r>
          </a:p>
          <a:p>
            <a:pPr marL="0" indent="0">
              <a:buNone/>
              <a:defRPr/>
            </a:pPr>
            <a:r>
              <a:rPr lang="en-US" sz="1600" dirty="0" smtClean="0">
                <a:solidFill>
                  <a:schemeClr val="bg1">
                    <a:lumMod val="65000"/>
                  </a:schemeClr>
                </a:solidFill>
              </a:rPr>
              <a:t>from </a:t>
            </a:r>
            <a:r>
              <a:rPr lang="en-US" sz="1600" b="1" dirty="0">
                <a:solidFill>
                  <a:schemeClr val="bg1">
                    <a:lumMod val="65000"/>
                  </a:schemeClr>
                </a:solidFill>
              </a:rPr>
              <a:t>-10 dB to 25 </a:t>
            </a:r>
            <a:r>
              <a:rPr lang="en-US" sz="1600" b="1" dirty="0" smtClean="0">
                <a:solidFill>
                  <a:schemeClr val="bg1">
                    <a:lumMod val="65000"/>
                  </a:schemeClr>
                </a:solidFill>
              </a:rPr>
              <a:t>dB</a:t>
            </a:r>
            <a:r>
              <a:rPr lang="en-US" sz="1600" dirty="0">
                <a:solidFill>
                  <a:schemeClr val="bg1">
                    <a:lumMod val="65000"/>
                  </a:schemeClr>
                </a:solidFill>
              </a:rPr>
              <a:t> </a:t>
            </a:r>
            <a:r>
              <a:rPr lang="en-US" sz="1600" dirty="0" smtClean="0">
                <a:solidFill>
                  <a:schemeClr val="bg1">
                    <a:lumMod val="65000"/>
                  </a:schemeClr>
                </a:solidFill>
              </a:rPr>
              <a:t>(the </a:t>
            </a:r>
            <a:r>
              <a:rPr lang="en-US" sz="1600" dirty="0">
                <a:solidFill>
                  <a:schemeClr val="bg1">
                    <a:lumMod val="65000"/>
                  </a:schemeClr>
                </a:solidFill>
              </a:rPr>
              <a:t>green </a:t>
            </a:r>
            <a:r>
              <a:rPr lang="en-US" sz="1600" dirty="0" smtClean="0">
                <a:solidFill>
                  <a:schemeClr val="bg1">
                    <a:lumMod val="65000"/>
                  </a:schemeClr>
                </a:solidFill>
              </a:rPr>
              <a:t>colored band), </a:t>
            </a:r>
            <a:r>
              <a:rPr lang="en-US" sz="1600" dirty="0">
                <a:solidFill>
                  <a:schemeClr val="bg1">
                    <a:lumMod val="65000"/>
                  </a:schemeClr>
                </a:solidFill>
              </a:rPr>
              <a:t>it means that he has no Hearing </a:t>
            </a:r>
            <a:r>
              <a:rPr lang="en-US" sz="1600" dirty="0" smtClean="0">
                <a:solidFill>
                  <a:schemeClr val="bg1">
                    <a:lumMod val="65000"/>
                  </a:schemeClr>
                </a:solidFill>
              </a:rPr>
              <a:t>Loss (HL) for </a:t>
            </a:r>
            <a:r>
              <a:rPr lang="en-US" sz="1600" dirty="0">
                <a:solidFill>
                  <a:schemeClr val="bg1">
                    <a:lumMod val="65000"/>
                  </a:schemeClr>
                </a:solidFill>
              </a:rPr>
              <a:t>that </a:t>
            </a:r>
            <a:r>
              <a:rPr lang="en-US" sz="1600" dirty="0" smtClean="0">
                <a:solidFill>
                  <a:schemeClr val="bg1">
                    <a:lumMod val="65000"/>
                  </a:schemeClr>
                </a:solidFill>
              </a:rPr>
              <a:t>tone.</a:t>
            </a:r>
          </a:p>
          <a:p>
            <a:pPr marL="0" indent="0">
              <a:buNone/>
              <a:defRPr/>
            </a:pPr>
            <a:endParaRPr lang="en-US" sz="1600" dirty="0">
              <a:solidFill>
                <a:schemeClr val="bg1">
                  <a:lumMod val="65000"/>
                </a:schemeClr>
              </a:solidFill>
            </a:endParaRPr>
          </a:p>
          <a:p>
            <a:pPr marL="0" indent="0">
              <a:buNone/>
              <a:defRPr/>
            </a:pPr>
            <a:endParaRPr lang="en-US" sz="1600" dirty="0" smtClean="0">
              <a:solidFill>
                <a:schemeClr val="bg1">
                  <a:lumMod val="65000"/>
                </a:schemeClr>
              </a:solidFill>
            </a:endParaRPr>
          </a:p>
          <a:p>
            <a:pPr marL="0" indent="0">
              <a:buNone/>
              <a:defRPr/>
            </a:pPr>
            <a:endParaRPr lang="en-US" sz="1600" dirty="0">
              <a:solidFill>
                <a:schemeClr val="bg1">
                  <a:lumMod val="65000"/>
                </a:schemeClr>
              </a:solidFill>
            </a:endParaRPr>
          </a:p>
          <a:p>
            <a:pPr marL="0" indent="0">
              <a:buNone/>
              <a:defRPr/>
            </a:pPr>
            <a:endParaRPr lang="en-US" sz="1600" dirty="0">
              <a:solidFill>
                <a:schemeClr val="bg1">
                  <a:lumMod val="65000"/>
                </a:schemeClr>
              </a:solidFill>
            </a:endParaRPr>
          </a:p>
        </p:txBody>
      </p:sp>
      <p:pic>
        <p:nvPicPr>
          <p:cNvPr id="5" name="Picture 4" descr="audi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0716" y="1196752"/>
            <a:ext cx="2748688"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oderate-hea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4244" y="4064094"/>
            <a:ext cx="2439956" cy="212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normal-hea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58" y="4016043"/>
            <a:ext cx="2394994" cy="218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evere-hera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1682" y="4005064"/>
            <a:ext cx="2420473" cy="218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mild-hear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702" y="4044023"/>
            <a:ext cx="2317059" cy="212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مربع نص 10"/>
          <p:cNvSpPr txBox="1"/>
          <p:nvPr/>
        </p:nvSpPr>
        <p:spPr>
          <a:xfrm>
            <a:off x="609460" y="3450486"/>
            <a:ext cx="8149248"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600" b="1" dirty="0" smtClean="0">
                <a:solidFill>
                  <a:srgbClr val="FF0000"/>
                </a:solidFill>
              </a:rPr>
              <a:t>Increased hearing threshold = decreased sensitivity = decrease in conduction </a:t>
            </a:r>
            <a:endParaRPr lang="ar-SA" sz="1600" b="1" dirty="0">
              <a:solidFill>
                <a:srgbClr val="FF0000"/>
              </a:solidFill>
            </a:endParaRPr>
          </a:p>
        </p:txBody>
      </p:sp>
    </p:spTree>
    <p:extLst>
      <p:ext uri="{BB962C8B-B14F-4D97-AF65-F5344CB8AC3E}">
        <p14:creationId xmlns:p14="http://schemas.microsoft.com/office/powerpoint/2010/main" val="2795934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1">
                    <a:lumMod val="65000"/>
                  </a:schemeClr>
                </a:solidFill>
              </a:rPr>
              <a:t>Extra Images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27</a:t>
            </a:fld>
            <a:endParaRPr lang="en-US" dirty="0"/>
          </a:p>
        </p:txBody>
      </p:sp>
      <p:pic>
        <p:nvPicPr>
          <p:cNvPr id="5" name="Picture 4" descr="howrea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90" y="3586818"/>
            <a:ext cx="5162699" cy="29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owrea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52" y="1196752"/>
            <a:ext cx="4537982" cy="252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owrea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83" y="1196752"/>
            <a:ext cx="4984671" cy="252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owrea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508" y="3618023"/>
            <a:ext cx="4826014" cy="269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ربع نص 3"/>
          <p:cNvSpPr txBox="1"/>
          <p:nvPr/>
        </p:nvSpPr>
        <p:spPr>
          <a:xfrm>
            <a:off x="477788" y="2555941"/>
            <a:ext cx="360040" cy="400110"/>
          </a:xfrm>
          <a:prstGeom prst="rect">
            <a:avLst/>
          </a:prstGeom>
          <a:noFill/>
        </p:spPr>
        <p:txBody>
          <a:bodyPr wrap="square" rtlCol="1">
            <a:spAutoFit/>
          </a:bodyPr>
          <a:lstStyle/>
          <a:p>
            <a:r>
              <a:rPr lang="en-US" dirty="0" smtClean="0">
                <a:solidFill>
                  <a:srgbClr val="FF0000"/>
                </a:solidFill>
              </a:rPr>
              <a:t>1</a:t>
            </a:r>
            <a:endParaRPr lang="ar-SA" dirty="0">
              <a:solidFill>
                <a:srgbClr val="FF0000"/>
              </a:solidFill>
            </a:endParaRPr>
          </a:p>
        </p:txBody>
      </p:sp>
      <p:sp>
        <p:nvSpPr>
          <p:cNvPr id="9" name="مربع نص 8"/>
          <p:cNvSpPr txBox="1"/>
          <p:nvPr/>
        </p:nvSpPr>
        <p:spPr>
          <a:xfrm>
            <a:off x="553616" y="4846091"/>
            <a:ext cx="360040" cy="400110"/>
          </a:xfrm>
          <a:prstGeom prst="rect">
            <a:avLst/>
          </a:prstGeom>
          <a:noFill/>
        </p:spPr>
        <p:txBody>
          <a:bodyPr wrap="square" rtlCol="1">
            <a:spAutoFit/>
          </a:bodyPr>
          <a:lstStyle/>
          <a:p>
            <a:r>
              <a:rPr lang="en-US" dirty="0" smtClean="0">
                <a:solidFill>
                  <a:srgbClr val="FF0000"/>
                </a:solidFill>
              </a:rPr>
              <a:t>2</a:t>
            </a:r>
            <a:endParaRPr lang="ar-SA" dirty="0">
              <a:solidFill>
                <a:srgbClr val="FF0000"/>
              </a:solidFill>
            </a:endParaRPr>
          </a:p>
        </p:txBody>
      </p:sp>
      <p:sp>
        <p:nvSpPr>
          <p:cNvPr id="10" name="مربع نص 9"/>
          <p:cNvSpPr txBox="1"/>
          <p:nvPr/>
        </p:nvSpPr>
        <p:spPr>
          <a:xfrm>
            <a:off x="6590135" y="2514034"/>
            <a:ext cx="360040" cy="400110"/>
          </a:xfrm>
          <a:prstGeom prst="rect">
            <a:avLst/>
          </a:prstGeom>
          <a:noFill/>
        </p:spPr>
        <p:txBody>
          <a:bodyPr wrap="square" rtlCol="1">
            <a:spAutoFit/>
          </a:bodyPr>
          <a:lstStyle/>
          <a:p>
            <a:r>
              <a:rPr lang="en-US" dirty="0" smtClean="0">
                <a:solidFill>
                  <a:srgbClr val="FF0000"/>
                </a:solidFill>
              </a:rPr>
              <a:t>3</a:t>
            </a:r>
            <a:endParaRPr lang="ar-SA" dirty="0">
              <a:solidFill>
                <a:srgbClr val="FF0000"/>
              </a:solidFill>
            </a:endParaRPr>
          </a:p>
        </p:txBody>
      </p:sp>
      <p:sp>
        <p:nvSpPr>
          <p:cNvPr id="11" name="مربع نص 10"/>
          <p:cNvSpPr txBox="1"/>
          <p:nvPr/>
        </p:nvSpPr>
        <p:spPr>
          <a:xfrm>
            <a:off x="6598468" y="5013176"/>
            <a:ext cx="360040" cy="400110"/>
          </a:xfrm>
          <a:prstGeom prst="rect">
            <a:avLst/>
          </a:prstGeom>
          <a:noFill/>
        </p:spPr>
        <p:txBody>
          <a:bodyPr wrap="square" rtlCol="1">
            <a:spAutoFit/>
          </a:bodyPr>
          <a:lstStyle/>
          <a:p>
            <a:r>
              <a:rPr lang="en-US" dirty="0" smtClean="0">
                <a:solidFill>
                  <a:srgbClr val="FF0000"/>
                </a:solidFill>
              </a:rPr>
              <a:t>4</a:t>
            </a:r>
            <a:endParaRPr lang="ar-SA" dirty="0">
              <a:solidFill>
                <a:srgbClr val="FF0000"/>
              </a:solidFill>
            </a:endParaRPr>
          </a:p>
        </p:txBody>
      </p:sp>
    </p:spTree>
    <p:extLst>
      <p:ext uri="{BB962C8B-B14F-4D97-AF65-F5344CB8AC3E}">
        <p14:creationId xmlns:p14="http://schemas.microsoft.com/office/powerpoint/2010/main" val="2926479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a:t>
            </a:r>
            <a:r>
              <a:rPr lang="en-US" sz="3200" dirty="0"/>
              <a:t>of </a:t>
            </a:r>
            <a:r>
              <a:rPr lang="en-US" sz="3200" dirty="0" smtClean="0"/>
              <a:t>Impairment</a:t>
            </a:r>
            <a:endParaRPr lang="en-US" sz="3200" dirty="0"/>
          </a:p>
        </p:txBody>
      </p:sp>
      <p:sp>
        <p:nvSpPr>
          <p:cNvPr id="3" name="Slide Number Placeholder 2"/>
          <p:cNvSpPr>
            <a:spLocks noGrp="1"/>
          </p:cNvSpPr>
          <p:nvPr>
            <p:ph type="sldNum" sz="quarter" idx="12"/>
          </p:nvPr>
        </p:nvSpPr>
        <p:spPr>
          <a:xfrm>
            <a:off x="48060" y="6447616"/>
            <a:ext cx="2640913" cy="365760"/>
          </a:xfrm>
        </p:spPr>
        <p:txBody>
          <a:bodyPr/>
          <a:lstStyle/>
          <a:p>
            <a:fld id="{4929A69E-7D8F-4515-9605-0315ABD4F316}" type="slidenum">
              <a:rPr lang="en-US" smtClean="0"/>
              <a:t>28</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81841667"/>
              </p:ext>
            </p:extLst>
          </p:nvPr>
        </p:nvGraphicFramePr>
        <p:xfrm>
          <a:off x="597235" y="1226943"/>
          <a:ext cx="10969785" cy="4953556"/>
        </p:xfrm>
        <a:graphic>
          <a:graphicData uri="http://schemas.openxmlformats.org/drawingml/2006/table">
            <a:tbl>
              <a:tblPr firstRow="1" bandRow="1">
                <a:tableStyleId>{21E4AEA4-8DFA-4A89-87EB-49C32662AFE0}</a:tableStyleId>
              </a:tblPr>
              <a:tblGrid>
                <a:gridCol w="3656595">
                  <a:extLst>
                    <a:ext uri="{9D8B030D-6E8A-4147-A177-3AD203B41FA5}">
                      <a16:colId xmlns:a16="http://schemas.microsoft.com/office/drawing/2014/main" xmlns="" val="20000"/>
                    </a:ext>
                  </a:extLst>
                </a:gridCol>
                <a:gridCol w="3700406">
                  <a:extLst>
                    <a:ext uri="{9D8B030D-6E8A-4147-A177-3AD203B41FA5}">
                      <a16:colId xmlns:a16="http://schemas.microsoft.com/office/drawing/2014/main" xmlns="" val="20001"/>
                    </a:ext>
                  </a:extLst>
                </a:gridCol>
                <a:gridCol w="3612784">
                  <a:extLst>
                    <a:ext uri="{9D8B030D-6E8A-4147-A177-3AD203B41FA5}">
                      <a16:colId xmlns:a16="http://schemas.microsoft.com/office/drawing/2014/main" xmlns="" val="20002"/>
                    </a:ext>
                  </a:extLst>
                </a:gridCol>
              </a:tblGrid>
              <a:tr h="311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rgbClr val="FF0000"/>
                          </a:solidFill>
                        </a:rPr>
                        <a:t>Conductive hearing loss</a:t>
                      </a: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smtClean="0">
                          <a:solidFill>
                            <a:srgbClr val="FF0000"/>
                          </a:solidFill>
                          <a:ea typeface="MS PGothic" panose="020B0600070205080204" pitchFamily="34" charset="-128"/>
                        </a:rPr>
                        <a:t>Sensorineural hearing loss </a:t>
                      </a:r>
                      <a:endParaRPr lang="en-US" sz="1400" b="0" dirty="0">
                        <a:solidFill>
                          <a:srgbClr val="FF0000"/>
                        </a:solidFill>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smtClean="0">
                          <a:solidFill>
                            <a:srgbClr val="FF0000"/>
                          </a:solidFill>
                          <a:ea typeface="MS PGothic" panose="020B0600070205080204" pitchFamily="34" charset="-128"/>
                        </a:rPr>
                        <a:t>Mixed hearing </a:t>
                      </a:r>
                      <a:r>
                        <a:rPr lang="en-US" sz="1200" b="0" dirty="0" smtClean="0">
                          <a:solidFill>
                            <a:srgbClr val="FF0000"/>
                          </a:solidFill>
                          <a:ea typeface="MS PGothic" panose="020B0600070205080204" pitchFamily="34" charset="-128"/>
                        </a:rPr>
                        <a:t>loss </a:t>
                      </a:r>
                      <a:endParaRPr lang="en-US" sz="1400" b="0" dirty="0">
                        <a:solidFill>
                          <a:srgbClr val="FF0000"/>
                        </a:solidFill>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556229">
                <a:tc>
                  <a:txBody>
                    <a:bodyPr/>
                    <a:lstStyle/>
                    <a:p>
                      <a:pPr marL="387431" lvl="0" indent="-285750" algn="l">
                        <a:lnSpc>
                          <a:spcPct val="90000"/>
                        </a:lnSpc>
                        <a:defRPr/>
                      </a:pPr>
                      <a:r>
                        <a:rPr lang="en-US" sz="1100" dirty="0" smtClean="0">
                          <a:solidFill>
                            <a:schemeClr val="tx1"/>
                          </a:solidFill>
                          <a:ea typeface="MS PGothic" panose="020B0600070205080204" pitchFamily="34" charset="-128"/>
                        </a:rPr>
                        <a:t>AC: Decrease in hearing sensitivity.</a:t>
                      </a:r>
                    </a:p>
                    <a:p>
                      <a:pPr marL="387431" lvl="0" indent="-285750" algn="l">
                        <a:lnSpc>
                          <a:spcPct val="90000"/>
                        </a:lnSpc>
                        <a:defRPr/>
                      </a:pPr>
                      <a:r>
                        <a:rPr lang="en-US" sz="1100" dirty="0" smtClean="0">
                          <a:solidFill>
                            <a:schemeClr val="tx1"/>
                          </a:solidFill>
                          <a:ea typeface="MS PGothic" panose="020B0600070205080204" pitchFamily="34" charset="-128"/>
                        </a:rPr>
                        <a:t>BC: </a:t>
                      </a:r>
                      <a:r>
                        <a:rPr lang="en-US" sz="1100" dirty="0" err="1" smtClean="0">
                          <a:solidFill>
                            <a:schemeClr val="tx1"/>
                          </a:solidFill>
                          <a:ea typeface="MS PGothic" panose="020B0600070205080204" pitchFamily="34" charset="-128"/>
                        </a:rPr>
                        <a:t>Nl</a:t>
                      </a:r>
                      <a:r>
                        <a:rPr lang="en-US" sz="1100" dirty="0" smtClean="0">
                          <a:solidFill>
                            <a:schemeClr val="tx1"/>
                          </a:solidFill>
                          <a:ea typeface="MS PGothic" panose="020B0600070205080204" pitchFamily="34" charset="-128"/>
                        </a:rPr>
                        <a:t> sensitivity.</a:t>
                      </a:r>
                    </a:p>
                    <a:p>
                      <a:pPr marL="387431" lvl="0" indent="-285750" algn="l">
                        <a:lnSpc>
                          <a:spcPct val="90000"/>
                        </a:lnSpc>
                        <a:defRPr/>
                      </a:pPr>
                      <a:r>
                        <a:rPr lang="en-US" sz="1100" dirty="0" smtClean="0">
                          <a:solidFill>
                            <a:schemeClr val="tx1"/>
                          </a:solidFill>
                          <a:ea typeface="MS PGothic" panose="020B0600070205080204" pitchFamily="34" charset="-128"/>
                        </a:rPr>
                        <a:t>Or if Air-bone gap ≥</a:t>
                      </a:r>
                      <a:r>
                        <a:rPr lang="en-US" sz="1100" dirty="0" smtClean="0">
                          <a:solidFill>
                            <a:schemeClr val="accent4">
                              <a:lumMod val="75000"/>
                            </a:schemeClr>
                          </a:solidFill>
                          <a:ea typeface="MS PGothic" panose="020B0600070205080204" pitchFamily="34" charset="-128"/>
                        </a:rPr>
                        <a:t>10</a:t>
                      </a:r>
                      <a:r>
                        <a:rPr lang="en-US" sz="1100" dirty="0" smtClean="0">
                          <a:solidFill>
                            <a:schemeClr val="tx1"/>
                          </a:solidFill>
                          <a:ea typeface="MS PGothic" panose="020B0600070205080204" pitchFamily="34" charset="-128"/>
                        </a:rPr>
                        <a:t>dB  </a:t>
                      </a:r>
                      <a:r>
                        <a:rPr lang="en-US" sz="1100" dirty="0" smtClean="0">
                          <a:solidFill>
                            <a:schemeClr val="bg1">
                              <a:lumMod val="65000"/>
                            </a:schemeClr>
                          </a:solidFill>
                          <a:ea typeface="MS PGothic" panose="020B0600070205080204" pitchFamily="34" charset="-128"/>
                        </a:rPr>
                        <a:t>( in the graph )</a:t>
                      </a: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Times New Roman" panose="02020603050405020304" pitchFamily="18" charset="0"/>
                        </a:rPr>
                        <a:t>AC and BC thresholds are both decreased in </a:t>
                      </a:r>
                      <a:r>
                        <a:rPr lang="en-US" sz="1200" dirty="0" err="1" smtClean="0">
                          <a:cs typeface="Times New Roman" panose="02020603050405020304" pitchFamily="18" charset="0"/>
                        </a:rPr>
                        <a:t>sensivity</a:t>
                      </a:r>
                      <a:r>
                        <a:rPr lang="en-US" sz="1200" dirty="0" smtClean="0">
                          <a:cs typeface="Times New Roman" panose="02020603050405020304" pitchFamily="18" charset="0"/>
                        </a:rPr>
                        <a:t> &amp; are approximately the same (±</a:t>
                      </a:r>
                      <a:r>
                        <a:rPr lang="en-US" sz="1200" dirty="0" smtClean="0">
                          <a:solidFill>
                            <a:srgbClr val="F6C248"/>
                          </a:solidFill>
                          <a:cs typeface="Times New Roman" panose="02020603050405020304" pitchFamily="18" charset="0"/>
                        </a:rPr>
                        <a:t>10dB</a:t>
                      </a:r>
                      <a:r>
                        <a:rPr lang="en-US" sz="1200" dirty="0" smtClean="0">
                          <a:cs typeface="Times New Roman" panose="02020603050405020304" pitchFamily="18" charset="0"/>
                        </a:rPr>
                        <a:t>) at all frequencies.</a:t>
                      </a: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cs typeface="Times New Roman" panose="02020603050405020304" pitchFamily="18" charset="0"/>
                        </a:rPr>
                        <a:t>Both AC thresholds and BC thresholds are </a:t>
                      </a:r>
                      <a:r>
                        <a:rPr lang="en-US" sz="1200" dirty="0" smtClean="0">
                          <a:solidFill>
                            <a:srgbClr val="FF0000"/>
                          </a:solidFill>
                          <a:cs typeface="Times New Roman" panose="02020603050405020304" pitchFamily="18" charset="0"/>
                        </a:rPr>
                        <a:t>reduced in sensitivity</a:t>
                      </a:r>
                      <a:r>
                        <a:rPr lang="en-US" sz="1200" dirty="0" smtClean="0">
                          <a:cs typeface="Times New Roman" panose="02020603050405020304" pitchFamily="18" charset="0"/>
                        </a:rPr>
                        <a:t>, but BC </a:t>
                      </a:r>
                      <a:r>
                        <a:rPr lang="en-US" sz="1200" dirty="0" smtClean="0">
                          <a:solidFill>
                            <a:schemeClr val="tx1">
                              <a:lumMod val="95000"/>
                              <a:lumOff val="5000"/>
                            </a:schemeClr>
                          </a:solidFill>
                          <a:cs typeface="Times New Roman" panose="02020603050405020304" pitchFamily="18" charset="0"/>
                        </a:rPr>
                        <a:t>yields better results than AC.</a:t>
                      </a: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35147">
                <a:tc>
                  <a:txBody>
                    <a:bodyPr/>
                    <a:lstStyle/>
                    <a:p>
                      <a:pPr marL="0" indent="0">
                        <a:lnSpc>
                          <a:spcPct val="90000"/>
                        </a:lnSpc>
                        <a:buNone/>
                        <a:defRPr/>
                      </a:pPr>
                      <a:r>
                        <a:rPr lang="en-US" sz="1400" dirty="0" smtClean="0">
                          <a:solidFill>
                            <a:srgbClr val="528693"/>
                          </a:solidFill>
                        </a:rPr>
                        <a:t>Causes: </a:t>
                      </a:r>
                      <a:r>
                        <a:rPr lang="en-US" sz="1400" dirty="0" smtClean="0"/>
                        <a:t>Obstruction or blockage of the outer or middle ear.</a:t>
                      </a:r>
                      <a:r>
                        <a:rPr lang="en-US" sz="1400" baseline="0" dirty="0" smtClean="0"/>
                        <a:t> </a:t>
                      </a:r>
                      <a:r>
                        <a:rPr lang="en-US" sz="1400" baseline="0" dirty="0" err="1" smtClean="0"/>
                        <a:t>E.g</a:t>
                      </a:r>
                      <a:r>
                        <a:rPr lang="en-US" sz="1400" baseline="0" dirty="0" smtClean="0"/>
                        <a:t>:</a:t>
                      </a:r>
                      <a:endParaRPr lang="en-US" sz="1400" dirty="0" smtClean="0"/>
                    </a:p>
                    <a:p>
                      <a:pPr marL="0" indent="0">
                        <a:lnSpc>
                          <a:spcPct val="90000"/>
                        </a:lnSpc>
                        <a:buNone/>
                        <a:defRPr/>
                      </a:pPr>
                      <a:endParaRPr lang="en-US" sz="1400" dirty="0" smtClean="0"/>
                    </a:p>
                    <a:p>
                      <a:pPr marL="438181" indent="-285750">
                        <a:lnSpc>
                          <a:spcPct val="90000"/>
                        </a:lnSpc>
                        <a:buClr>
                          <a:schemeClr val="accent2">
                            <a:lumMod val="75000"/>
                          </a:schemeClr>
                        </a:buClr>
                        <a:buFont typeface="Arial" panose="020B0604020202020204" pitchFamily="34" charset="0"/>
                        <a:buChar char="•"/>
                        <a:defRPr/>
                      </a:pPr>
                      <a:r>
                        <a:rPr lang="en-US" sz="1400" dirty="0" smtClean="0">
                          <a:solidFill>
                            <a:schemeClr val="bg2">
                              <a:lumMod val="75000"/>
                            </a:schemeClr>
                          </a:solidFill>
                          <a:ea typeface="MS PGothic" panose="020B0600070205080204" pitchFamily="34" charset="-128"/>
                        </a:rPr>
                        <a:t>Otitis media</a:t>
                      </a:r>
                    </a:p>
                    <a:p>
                      <a:pPr marL="438181" indent="-285750">
                        <a:lnSpc>
                          <a:spcPct val="90000"/>
                        </a:lnSpc>
                        <a:buClr>
                          <a:schemeClr val="accent2">
                            <a:lumMod val="75000"/>
                          </a:schemeClr>
                        </a:buClr>
                        <a:buFont typeface="Arial" panose="020B0604020202020204" pitchFamily="34" charset="0"/>
                        <a:buChar char="•"/>
                        <a:defRPr/>
                      </a:pPr>
                      <a:r>
                        <a:rPr lang="en-US" sz="1400" dirty="0" smtClean="0">
                          <a:solidFill>
                            <a:schemeClr val="bg2">
                              <a:lumMod val="75000"/>
                            </a:schemeClr>
                          </a:solidFill>
                          <a:ea typeface="MS PGothic" panose="020B0600070205080204" pitchFamily="34" charset="-128"/>
                        </a:rPr>
                        <a:t>Congenital atresia</a:t>
                      </a:r>
                    </a:p>
                    <a:p>
                      <a:pPr marL="438181" indent="-285750">
                        <a:lnSpc>
                          <a:spcPct val="90000"/>
                        </a:lnSpc>
                        <a:buClr>
                          <a:schemeClr val="accent2">
                            <a:lumMod val="75000"/>
                          </a:schemeClr>
                        </a:buClr>
                        <a:buFont typeface="Arial" panose="020B0604020202020204" pitchFamily="34" charset="0"/>
                        <a:buChar char="•"/>
                        <a:defRPr/>
                      </a:pPr>
                      <a:r>
                        <a:rPr lang="en-US" sz="1400" dirty="0" smtClean="0">
                          <a:solidFill>
                            <a:schemeClr val="bg2">
                              <a:lumMod val="75000"/>
                            </a:schemeClr>
                          </a:solidFill>
                          <a:ea typeface="MS PGothic" panose="020B0600070205080204" pitchFamily="34" charset="-128"/>
                        </a:rPr>
                        <a:t>Cerumen</a:t>
                      </a:r>
                    </a:p>
                    <a:p>
                      <a:pPr marL="438181" indent="-285750">
                        <a:lnSpc>
                          <a:spcPct val="90000"/>
                        </a:lnSpc>
                        <a:buClr>
                          <a:schemeClr val="accent2">
                            <a:lumMod val="75000"/>
                          </a:schemeClr>
                        </a:buClr>
                        <a:buFont typeface="Arial" panose="020B0604020202020204" pitchFamily="34" charset="0"/>
                        <a:buChar char="•"/>
                        <a:defRPr/>
                      </a:pPr>
                      <a:r>
                        <a:rPr lang="en-US" sz="1400" dirty="0" smtClean="0">
                          <a:solidFill>
                            <a:schemeClr val="bg2">
                              <a:lumMod val="75000"/>
                            </a:schemeClr>
                          </a:solidFill>
                          <a:ea typeface="MS PGothic" panose="020B0600070205080204" pitchFamily="34" charset="-128"/>
                        </a:rPr>
                        <a:t>Perforation of tympanic membrane</a:t>
                      </a:r>
                    </a:p>
                    <a:p>
                      <a:pPr marL="438181" indent="-285750">
                        <a:lnSpc>
                          <a:spcPct val="90000"/>
                        </a:lnSpc>
                        <a:buClr>
                          <a:schemeClr val="accent2">
                            <a:lumMod val="75000"/>
                          </a:schemeClr>
                        </a:buClr>
                        <a:buFont typeface="Arial" panose="020B0604020202020204" pitchFamily="34" charset="0"/>
                        <a:buChar char="•"/>
                        <a:defRPr/>
                      </a:pPr>
                      <a:r>
                        <a:rPr lang="en-US" sz="1400" dirty="0" err="1" smtClean="0">
                          <a:solidFill>
                            <a:schemeClr val="bg2">
                              <a:lumMod val="75000"/>
                            </a:schemeClr>
                          </a:solidFill>
                          <a:ea typeface="MS PGothic" panose="020B0600070205080204" pitchFamily="34" charset="-128"/>
                        </a:rPr>
                        <a:t>Otosclerosis</a:t>
                      </a:r>
                      <a:endParaRPr lang="en-US" sz="1400" dirty="0" smtClean="0">
                        <a:solidFill>
                          <a:schemeClr val="bg2">
                            <a:lumMod val="75000"/>
                          </a:schemeClr>
                        </a:solidFill>
                        <a:ea typeface="MS PGothic" panose="020B0600070205080204" pitchFamily="34" charset="-128"/>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528693"/>
                          </a:solidFill>
                          <a:cs typeface="Times New Roman" panose="02020603050405020304" pitchFamily="18" charset="0"/>
                        </a:rPr>
                        <a:t>Causes</a:t>
                      </a:r>
                      <a:r>
                        <a:rPr lang="en-US" sz="1400" dirty="0" smtClean="0">
                          <a:cs typeface="Times New Roman" panose="02020603050405020304" pitchFamily="18" charset="0"/>
                        </a:rPr>
                        <a:t>: Damage to cochlea, auditory nerve, auditory cortex.</a:t>
                      </a:r>
                      <a:r>
                        <a:rPr lang="en-US" sz="1400" baseline="0" dirty="0" smtClean="0">
                          <a:cs typeface="Times New Roman" panose="02020603050405020304" pitchFamily="18" charset="0"/>
                        </a:rPr>
                        <a:t> </a:t>
                      </a:r>
                      <a:r>
                        <a:rPr lang="en-US" sz="1400" baseline="0" dirty="0" err="1" smtClean="0">
                          <a:cs typeface="Times New Roman" panose="02020603050405020304" pitchFamily="18" charset="0"/>
                        </a:rPr>
                        <a:t>E.g</a:t>
                      </a:r>
                      <a:r>
                        <a:rPr lang="en-US" sz="1400" baseline="0" dirty="0" smtClean="0">
                          <a:cs typeface="Times New Roman" panose="02020603050405020304" pitchFamily="18" charset="0"/>
                        </a:rPr>
                        <a:t>:</a:t>
                      </a:r>
                      <a:endParaRPr lang="en-US" sz="1400" dirty="0" smtClean="0">
                        <a:cs typeface="Times New Roman" panose="02020603050405020304" pitchFamily="18" charset="0"/>
                      </a:endParaRPr>
                    </a:p>
                    <a:p>
                      <a:endParaRPr lang="en-US" sz="1200" dirty="0"/>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indent="-285750">
                        <a:buClr>
                          <a:schemeClr val="accent2">
                            <a:lumMod val="75000"/>
                          </a:schemeClr>
                        </a:buClr>
                        <a:buSzPct val="90000"/>
                        <a:buFont typeface=".LucidaGrandeUI" charset="0"/>
                        <a:buChar char="▸"/>
                        <a:defRPr/>
                      </a:pPr>
                      <a:r>
                        <a:rPr lang="en-US" sz="1400" dirty="0" smtClean="0">
                          <a:cs typeface="Times New Roman" panose="02020603050405020304" pitchFamily="18" charset="0"/>
                        </a:rPr>
                        <a:t>The patient</a:t>
                      </a:r>
                      <a:r>
                        <a:rPr lang="ja-JP" altLang="en-US" sz="1400" dirty="0" smtClean="0">
                          <a:cs typeface="Times New Roman" panose="02020603050405020304" pitchFamily="18" charset="0"/>
                        </a:rPr>
                        <a:t>’</a:t>
                      </a:r>
                      <a:r>
                        <a:rPr lang="en-US" altLang="ja-JP" sz="1400" dirty="0" smtClean="0">
                          <a:cs typeface="Times New Roman" panose="02020603050405020304" pitchFamily="18" charset="0"/>
                        </a:rPr>
                        <a:t>s HL is partially conductive, partially sensorineural.</a:t>
                      </a:r>
                    </a:p>
                    <a:p>
                      <a:pPr marL="285750" indent="-285750">
                        <a:buClr>
                          <a:schemeClr val="accent2">
                            <a:lumMod val="75000"/>
                          </a:schemeClr>
                        </a:buClr>
                        <a:buSzPct val="90000"/>
                        <a:buFont typeface=".LucidaGrandeUI" charset="0"/>
                        <a:buChar char="▸"/>
                        <a:defRPr/>
                      </a:pPr>
                      <a:endParaRPr lang="en-US" altLang="ja-JP" sz="1400" dirty="0" smtClean="0"/>
                    </a:p>
                    <a:p>
                      <a:pPr marL="285750" indent="-285750">
                        <a:buClr>
                          <a:schemeClr val="accent2">
                            <a:lumMod val="75000"/>
                          </a:schemeClr>
                        </a:buClr>
                        <a:buSzPct val="90000"/>
                        <a:buFont typeface=".LucidaGrandeUI" charset="0"/>
                        <a:buChar char="▸"/>
                        <a:defRPr/>
                      </a:pPr>
                      <a:r>
                        <a:rPr lang="en-US" altLang="en-US" sz="1400" dirty="0" smtClean="0">
                          <a:cs typeface="Times New Roman" panose="02020603050405020304" pitchFamily="18" charset="0"/>
                        </a:rPr>
                        <a:t>Pure-tone air-conduction thresholds are poorer than bone-conduction thresholds by more than </a:t>
                      </a:r>
                      <a:r>
                        <a:rPr lang="en-US" altLang="en-US" sz="1400" dirty="0" smtClean="0">
                          <a:solidFill>
                            <a:srgbClr val="F6C248"/>
                          </a:solidFill>
                          <a:cs typeface="Times New Roman" panose="02020603050405020304" pitchFamily="18" charset="0"/>
                        </a:rPr>
                        <a:t>10 </a:t>
                      </a:r>
                      <a:r>
                        <a:rPr lang="en-US" altLang="en-US" sz="1400" dirty="0" smtClean="0">
                          <a:cs typeface="Times New Roman" panose="02020603050405020304" pitchFamily="18" charset="0"/>
                        </a:rPr>
                        <a:t>dB, and bone-conduction thresholds are less than </a:t>
                      </a:r>
                      <a:r>
                        <a:rPr lang="en-US" altLang="en-US" sz="1400" dirty="0" smtClean="0">
                          <a:solidFill>
                            <a:srgbClr val="F6C248"/>
                          </a:solidFill>
                          <a:cs typeface="Times New Roman" panose="02020603050405020304" pitchFamily="18" charset="0"/>
                        </a:rPr>
                        <a:t>25</a:t>
                      </a:r>
                      <a:r>
                        <a:rPr lang="en-US" altLang="en-US" sz="1400" dirty="0" smtClean="0">
                          <a:cs typeface="Times New Roman" panose="02020603050405020304" pitchFamily="18" charset="0"/>
                        </a:rPr>
                        <a:t> </a:t>
                      </a:r>
                      <a:r>
                        <a:rPr lang="en-US" altLang="en-US" sz="1400" dirty="0" err="1" smtClean="0">
                          <a:cs typeface="Times New Roman" panose="02020603050405020304" pitchFamily="18" charset="0"/>
                        </a:rPr>
                        <a:t>dB.</a:t>
                      </a:r>
                      <a:endParaRPr lang="en-US" sz="1400" dirty="0" smtClean="0">
                        <a:cs typeface="Times New Roman" panose="02020603050405020304" pitchFamily="18" charset="0"/>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950567">
                <a:tc>
                  <a:txBody>
                    <a:bodyPr/>
                    <a:lstStyle/>
                    <a:p>
                      <a:endParaRPr lang="en-US" sz="1400" dirty="0"/>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US" sz="1400" dirty="0"/>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US" sz="1400" dirty="0"/>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4042" y="4234346"/>
            <a:ext cx="3558369" cy="18021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884976249"/>
              </p:ext>
            </p:extLst>
          </p:nvPr>
        </p:nvGraphicFramePr>
        <p:xfrm>
          <a:off x="4264759" y="2748446"/>
          <a:ext cx="3691222" cy="1485900"/>
        </p:xfrm>
        <a:graphic>
          <a:graphicData uri="http://schemas.openxmlformats.org/drawingml/2006/table">
            <a:tbl>
              <a:tblPr firstRow="1" bandRow="1">
                <a:tableStyleId>{21E4AEA4-8DFA-4A89-87EB-49C32662AFE0}</a:tableStyleId>
              </a:tblPr>
              <a:tblGrid>
                <a:gridCol w="1466796">
                  <a:extLst>
                    <a:ext uri="{9D8B030D-6E8A-4147-A177-3AD203B41FA5}">
                      <a16:colId xmlns:a16="http://schemas.microsoft.com/office/drawing/2014/main" xmlns="" val="20000"/>
                    </a:ext>
                  </a:extLst>
                </a:gridCol>
                <a:gridCol w="2224426">
                  <a:extLst>
                    <a:ext uri="{9D8B030D-6E8A-4147-A177-3AD203B41FA5}">
                      <a16:colId xmlns:a16="http://schemas.microsoft.com/office/drawing/2014/main" xmlns="" val="20001"/>
                    </a:ext>
                  </a:extLst>
                </a:gridCol>
              </a:tblGrid>
              <a:tr h="232341">
                <a:tc>
                  <a:txBody>
                    <a:bodyPr/>
                    <a:lstStyle/>
                    <a:p>
                      <a:pPr algn="ctr"/>
                      <a:r>
                        <a:rPr lang="en-US" sz="1200" b="0" dirty="0" smtClean="0">
                          <a:solidFill>
                            <a:schemeClr val="bg1"/>
                          </a:solidFill>
                          <a:cs typeface="Times New Roman" panose="02020603050405020304" pitchFamily="18" charset="0"/>
                        </a:rPr>
                        <a:t>Congenital</a:t>
                      </a:r>
                      <a:endParaRPr lang="en-US" sz="1200" b="0" dirty="0">
                        <a:solidFill>
                          <a:schemeClr val="bg1"/>
                        </a:solidFill>
                      </a:endParaRP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ea typeface="MS PGothic" panose="020B0600070205080204" pitchFamily="34" charset="-128"/>
                        </a:rPr>
                        <a:t>Acquired</a:t>
                      </a: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xmlns="" val="10000"/>
                  </a:ext>
                </a:extLst>
              </a:tr>
              <a:tr h="1133874">
                <a:tc>
                  <a:txBody>
                    <a:bodyPr/>
                    <a:lstStyle/>
                    <a:p>
                      <a:pPr marL="171450" lvl="0" indent="-171450">
                        <a:buClr>
                          <a:schemeClr val="accent2">
                            <a:lumMod val="75000"/>
                          </a:schemeClr>
                        </a:buClr>
                        <a:buFont typeface="Arial" charset="0"/>
                        <a:buChar char="•"/>
                        <a:defRPr/>
                      </a:pPr>
                      <a:r>
                        <a:rPr lang="en-US" sz="1100" dirty="0" smtClean="0">
                          <a:solidFill>
                            <a:schemeClr val="bg2">
                              <a:lumMod val="75000"/>
                            </a:schemeClr>
                          </a:solidFill>
                          <a:ea typeface="MS PGothic" panose="020B0600070205080204" pitchFamily="34" charset="-128"/>
                        </a:rPr>
                        <a:t>Heredity</a:t>
                      </a:r>
                    </a:p>
                    <a:p>
                      <a:pPr marL="171450" lvl="0" indent="-171450">
                        <a:buClr>
                          <a:schemeClr val="accent2">
                            <a:lumMod val="75000"/>
                          </a:schemeClr>
                        </a:buClr>
                        <a:buFont typeface="Arial" charset="0"/>
                        <a:buChar char="•"/>
                        <a:defRPr/>
                      </a:pPr>
                      <a:r>
                        <a:rPr lang="en-US" sz="1100" dirty="0" smtClean="0">
                          <a:solidFill>
                            <a:schemeClr val="bg2">
                              <a:lumMod val="75000"/>
                            </a:schemeClr>
                          </a:solidFill>
                          <a:ea typeface="MS PGothic" panose="020B0600070205080204" pitchFamily="34" charset="-128"/>
                        </a:rPr>
                        <a:t>Complication of maternal infection</a:t>
                      </a:r>
                    </a:p>
                    <a:p>
                      <a:pPr marL="171450" lvl="0" indent="-171450">
                        <a:buClr>
                          <a:schemeClr val="accent2">
                            <a:lumMod val="75000"/>
                          </a:schemeClr>
                        </a:buClr>
                        <a:buFont typeface="Arial" charset="0"/>
                        <a:buChar char="•"/>
                        <a:defRPr/>
                      </a:pPr>
                      <a:r>
                        <a:rPr lang="en-US" sz="1100" dirty="0" smtClean="0">
                          <a:solidFill>
                            <a:schemeClr val="bg2">
                              <a:lumMod val="75000"/>
                            </a:schemeClr>
                          </a:solidFill>
                          <a:ea typeface="MS PGothic" panose="020B0600070205080204" pitchFamily="34" charset="-128"/>
                        </a:rPr>
                        <a:t>Birth trauma</a:t>
                      </a: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Clr>
                          <a:schemeClr val="accent2">
                            <a:lumMod val="75000"/>
                          </a:schemeClr>
                        </a:buClr>
                        <a:buFont typeface="Arial" charset="0"/>
                        <a:buChar char="•"/>
                        <a:defRPr/>
                      </a:pPr>
                      <a:r>
                        <a:rPr lang="en-US" sz="1050" dirty="0" smtClean="0">
                          <a:solidFill>
                            <a:srgbClr val="FF0000"/>
                          </a:solidFill>
                          <a:cs typeface="Times New Roman" panose="02020603050405020304" pitchFamily="18" charset="0"/>
                        </a:rPr>
                        <a:t>Noise: </a:t>
                      </a:r>
                      <a:r>
                        <a:rPr lang="en-US" sz="1050" dirty="0" smtClean="0">
                          <a:solidFill>
                            <a:schemeClr val="bg2">
                              <a:lumMod val="75000"/>
                            </a:schemeClr>
                          </a:solidFill>
                          <a:cs typeface="Times New Roman" panose="02020603050405020304" pitchFamily="18" charset="0"/>
                        </a:rPr>
                        <a:t>Low frequency sounds</a:t>
                      </a:r>
                    </a:p>
                    <a:p>
                      <a:pPr marL="171450" indent="-171450">
                        <a:buClr>
                          <a:schemeClr val="accent2">
                            <a:lumMod val="75000"/>
                          </a:schemeClr>
                        </a:buClr>
                        <a:buFont typeface="Arial" charset="0"/>
                        <a:buChar char="•"/>
                        <a:defRPr/>
                      </a:pPr>
                      <a:r>
                        <a:rPr lang="en-US" sz="1050" dirty="0" smtClean="0">
                          <a:solidFill>
                            <a:schemeClr val="bg2">
                              <a:lumMod val="75000"/>
                            </a:schemeClr>
                          </a:solidFill>
                          <a:cs typeface="Times New Roman" panose="02020603050405020304" pitchFamily="18" charset="0"/>
                        </a:rPr>
                        <a:t>Aging: For high frequency sounds (sloping audiogram): </a:t>
                      </a:r>
                      <a:r>
                        <a:rPr lang="en-US" sz="1050" dirty="0" err="1" smtClean="0">
                          <a:solidFill>
                            <a:srgbClr val="FF0000"/>
                          </a:solidFill>
                          <a:cs typeface="Times New Roman" panose="02020603050405020304" pitchFamily="18" charset="0"/>
                        </a:rPr>
                        <a:t>presbyacousis</a:t>
                      </a:r>
                      <a:endParaRPr lang="en-US" sz="1050" dirty="0" smtClean="0">
                        <a:solidFill>
                          <a:srgbClr val="FF0000"/>
                        </a:solidFill>
                        <a:cs typeface="Times New Roman" panose="02020603050405020304" pitchFamily="18" charset="0"/>
                      </a:endParaRPr>
                    </a:p>
                    <a:p>
                      <a:pPr marL="171450" indent="-171450">
                        <a:buClr>
                          <a:schemeClr val="accent2">
                            <a:lumMod val="75000"/>
                          </a:schemeClr>
                        </a:buClr>
                        <a:buFont typeface="Arial" charset="0"/>
                        <a:buChar char="•"/>
                        <a:defRPr/>
                      </a:pPr>
                      <a:r>
                        <a:rPr lang="en-US" sz="1050" dirty="0" smtClean="0">
                          <a:solidFill>
                            <a:schemeClr val="bg2">
                              <a:lumMod val="75000"/>
                            </a:schemeClr>
                          </a:solidFill>
                          <a:cs typeface="Times New Roman" panose="02020603050405020304" pitchFamily="18" charset="0"/>
                        </a:rPr>
                        <a:t>Ototoxic drugs: For all frequencies</a:t>
                      </a:r>
                    </a:p>
                    <a:p>
                      <a:pPr marL="171450" indent="-171450">
                        <a:buClr>
                          <a:schemeClr val="accent2">
                            <a:lumMod val="75000"/>
                          </a:schemeClr>
                        </a:buClr>
                        <a:buFont typeface="Arial" charset="0"/>
                        <a:buChar char="•"/>
                        <a:defRPr/>
                      </a:pPr>
                      <a:r>
                        <a:rPr lang="en-US" sz="1050" dirty="0" smtClean="0">
                          <a:solidFill>
                            <a:schemeClr val="bg2">
                              <a:lumMod val="75000"/>
                            </a:schemeClr>
                          </a:solidFill>
                          <a:cs typeface="Times New Roman" panose="02020603050405020304" pitchFamily="18" charset="0"/>
                        </a:rPr>
                        <a:t>Inflammatory disease: measles, mumps.</a:t>
                      </a:r>
                    </a:p>
                  </a:txBody>
                  <a:tcPr>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26349"/>
          <a:stretch/>
        </p:blipFill>
        <p:spPr>
          <a:xfrm>
            <a:off x="4312650" y="4280915"/>
            <a:ext cx="3497570" cy="18275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038330" y="4236283"/>
            <a:ext cx="3516306" cy="1868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مربع نص 3"/>
          <p:cNvSpPr txBox="1"/>
          <p:nvPr/>
        </p:nvSpPr>
        <p:spPr>
          <a:xfrm>
            <a:off x="841179" y="6271273"/>
            <a:ext cx="3312368"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200" dirty="0" smtClean="0">
                <a:solidFill>
                  <a:srgbClr val="FF0000"/>
                </a:solidFill>
              </a:rPr>
              <a:t>Explanation</a:t>
            </a:r>
            <a:r>
              <a:rPr lang="en-US" sz="1200" dirty="0" smtClean="0">
                <a:solidFill>
                  <a:schemeClr val="bg1">
                    <a:lumMod val="50000"/>
                  </a:schemeClr>
                </a:solidFill>
              </a:rPr>
              <a:t>:  In the graph, BC within normal range, but  AC  is not .</a:t>
            </a:r>
            <a:endParaRPr lang="ar-SA" sz="1200" dirty="0">
              <a:solidFill>
                <a:schemeClr val="bg1">
                  <a:lumMod val="50000"/>
                </a:schemeClr>
              </a:solidFill>
            </a:endParaRPr>
          </a:p>
        </p:txBody>
      </p:sp>
      <p:sp>
        <p:nvSpPr>
          <p:cNvPr id="11" name="مربع نص 10"/>
          <p:cNvSpPr txBox="1"/>
          <p:nvPr/>
        </p:nvSpPr>
        <p:spPr>
          <a:xfrm>
            <a:off x="4425943" y="6271273"/>
            <a:ext cx="3312368"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200" dirty="0" smtClean="0">
                <a:solidFill>
                  <a:srgbClr val="FF0000"/>
                </a:solidFill>
              </a:rPr>
              <a:t>Explanation</a:t>
            </a:r>
            <a:r>
              <a:rPr lang="en-US" sz="1200" dirty="0" smtClean="0">
                <a:solidFill>
                  <a:schemeClr val="bg1">
                    <a:lumMod val="50000"/>
                  </a:schemeClr>
                </a:solidFill>
              </a:rPr>
              <a:t>:  In the graph, BC  &amp;   AC are not within the normal range.</a:t>
            </a:r>
            <a:endParaRPr lang="ar-SA" sz="1200" dirty="0">
              <a:solidFill>
                <a:schemeClr val="bg1">
                  <a:lumMod val="50000"/>
                </a:schemeClr>
              </a:solidFill>
            </a:endParaRPr>
          </a:p>
        </p:txBody>
      </p:sp>
      <p:sp>
        <p:nvSpPr>
          <p:cNvPr id="13" name="مربع نص 12"/>
          <p:cNvSpPr txBox="1"/>
          <p:nvPr/>
        </p:nvSpPr>
        <p:spPr>
          <a:xfrm>
            <a:off x="8104295" y="6271273"/>
            <a:ext cx="3384376"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200" dirty="0" smtClean="0">
                <a:solidFill>
                  <a:srgbClr val="FF0000"/>
                </a:solidFill>
              </a:rPr>
              <a:t>Explanation</a:t>
            </a:r>
            <a:r>
              <a:rPr lang="en-US" sz="1200" dirty="0" smtClean="0">
                <a:solidFill>
                  <a:schemeClr val="bg1">
                    <a:lumMod val="50000"/>
                  </a:schemeClr>
                </a:solidFill>
              </a:rPr>
              <a:t>:  In the graph, BC  &amp;   AC are not within the normal range. BC is better.</a:t>
            </a:r>
            <a:endParaRPr lang="ar-SA" sz="1200" dirty="0">
              <a:solidFill>
                <a:schemeClr val="bg1">
                  <a:lumMod val="50000"/>
                </a:schemeClr>
              </a:solidFill>
            </a:endParaRPr>
          </a:p>
        </p:txBody>
      </p:sp>
      <p:sp>
        <p:nvSpPr>
          <p:cNvPr id="14" name="مربع نص 13"/>
          <p:cNvSpPr txBox="1"/>
          <p:nvPr/>
        </p:nvSpPr>
        <p:spPr>
          <a:xfrm>
            <a:off x="6598468" y="325676"/>
            <a:ext cx="4968552"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b="1" dirty="0" smtClean="0">
                <a:solidFill>
                  <a:srgbClr val="FF0000"/>
                </a:solidFill>
              </a:rPr>
              <a:t>Remember :</a:t>
            </a:r>
          </a:p>
          <a:p>
            <a:pPr algn="ctr"/>
            <a:r>
              <a:rPr lang="en-US" sz="1400" b="1" dirty="0" smtClean="0">
                <a:solidFill>
                  <a:srgbClr val="FF0000"/>
                </a:solidFill>
              </a:rPr>
              <a:t> </a:t>
            </a:r>
          </a:p>
          <a:p>
            <a:pPr algn="ctr"/>
            <a:r>
              <a:rPr lang="en-US" sz="1400" b="1" dirty="0" smtClean="0">
                <a:solidFill>
                  <a:srgbClr val="FF0000"/>
                </a:solidFill>
              </a:rPr>
              <a:t>    hearing threshold  =       sensitivity =      in conduction </a:t>
            </a:r>
            <a:endParaRPr lang="ar-SA" sz="1400" b="1" dirty="0">
              <a:solidFill>
                <a:srgbClr val="FF0000"/>
              </a:solidFill>
            </a:endParaRPr>
          </a:p>
        </p:txBody>
      </p:sp>
      <p:cxnSp>
        <p:nvCxnSpPr>
          <p:cNvPr id="16" name="رابط كسهم مستقيم 15"/>
          <p:cNvCxnSpPr/>
          <p:nvPr/>
        </p:nvCxnSpPr>
        <p:spPr>
          <a:xfrm flipV="1">
            <a:off x="6742484" y="817102"/>
            <a:ext cx="0" cy="203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رابط كسهم مستقيم 17"/>
          <p:cNvCxnSpPr/>
          <p:nvPr/>
        </p:nvCxnSpPr>
        <p:spPr>
          <a:xfrm>
            <a:off x="10126860" y="816898"/>
            <a:ext cx="0" cy="203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رابط كسهم مستقيم 18"/>
          <p:cNvCxnSpPr/>
          <p:nvPr/>
        </p:nvCxnSpPr>
        <p:spPr>
          <a:xfrm>
            <a:off x="8758708" y="777553"/>
            <a:ext cx="0" cy="203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5441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29</a:t>
            </a:fld>
            <a:endParaRPr lang="en-US" dirty="0"/>
          </a:p>
        </p:txBody>
      </p:sp>
      <p:sp>
        <p:nvSpPr>
          <p:cNvPr id="4" name="Content Placeholder 3"/>
          <p:cNvSpPr>
            <a:spLocks noGrp="1"/>
          </p:cNvSpPr>
          <p:nvPr>
            <p:ph sz="quarter" idx="1"/>
          </p:nvPr>
        </p:nvSpPr>
        <p:spPr/>
        <p:txBody>
          <a:bodyPr/>
          <a:lstStyle/>
          <a:p>
            <a:r>
              <a:rPr lang="en-US" sz="2000" dirty="0" smtClean="0">
                <a:solidFill>
                  <a:schemeClr val="accent2">
                    <a:lumMod val="75000"/>
                  </a:schemeClr>
                </a:solidFill>
              </a:rPr>
              <a:t>Summary:</a:t>
            </a:r>
            <a:endParaRPr lang="en-US" dirty="0">
              <a:solidFill>
                <a:schemeClr val="accent2">
                  <a:lumMod val="75000"/>
                </a:schemeClr>
              </a:solidFill>
            </a:endParaRPr>
          </a:p>
        </p:txBody>
      </p:sp>
      <p:sp>
        <p:nvSpPr>
          <p:cNvPr id="5" name="Content Placeholder 4"/>
          <p:cNvSpPr>
            <a:spLocks noGrp="1"/>
          </p:cNvSpPr>
          <p:nvPr>
            <p:ph sz="quarter" idx="2"/>
          </p:nvPr>
        </p:nvSpPr>
        <p:spPr/>
        <p:txBody>
          <a:bodyPr/>
          <a:lstStyle/>
          <a:p>
            <a:pPr defTabSz="1015898">
              <a:spcBef>
                <a:spcPts val="0"/>
              </a:spcBef>
              <a:buClrTx/>
              <a:buSzTx/>
            </a:pPr>
            <a:r>
              <a:rPr lang="en-US" sz="2000" dirty="0">
                <a:solidFill>
                  <a:schemeClr val="accent2">
                    <a:lumMod val="75000"/>
                  </a:schemeClr>
                </a:solidFill>
              </a:rPr>
              <a:t>Examine Yourself </a:t>
            </a:r>
            <a:r>
              <a:rPr lang="en-US" sz="2000" dirty="0" smtClean="0">
                <a:solidFill>
                  <a:schemeClr val="accent2">
                    <a:lumMod val="75000"/>
                  </a:schemeClr>
                </a:solidFill>
              </a:rPr>
              <a:t>!!</a:t>
            </a:r>
          </a:p>
          <a:p>
            <a:pPr defTabSz="1015898">
              <a:spcBef>
                <a:spcPts val="0"/>
              </a:spcBef>
              <a:buClrTx/>
              <a:buSzTx/>
            </a:pPr>
            <a:endParaRPr lang="en-US" sz="2000" dirty="0">
              <a:solidFill>
                <a:schemeClr val="accent2">
                  <a:lumMod val="75000"/>
                </a:schemeClr>
              </a:solidFill>
            </a:endParaRPr>
          </a:p>
          <a:p>
            <a:pPr defTabSz="1015898">
              <a:spcBef>
                <a:spcPts val="0"/>
              </a:spcBef>
              <a:buClrTx/>
              <a:buSzTx/>
            </a:pPr>
            <a:endParaRPr lang="en-US" sz="2000" dirty="0" smtClean="0">
              <a:solidFill>
                <a:schemeClr val="accent2">
                  <a:lumMod val="75000"/>
                </a:schemeClr>
              </a:solidFill>
            </a:endParaRPr>
          </a:p>
          <a:p>
            <a:pPr defTabSz="1015898">
              <a:spcBef>
                <a:spcPts val="0"/>
              </a:spcBef>
              <a:buClrTx/>
              <a:buSzTx/>
            </a:pPr>
            <a:endParaRPr lang="en-US" sz="2000" dirty="0">
              <a:solidFill>
                <a:schemeClr val="accent2">
                  <a:lumMod val="75000"/>
                </a:schemeClr>
              </a:solidFill>
            </a:endParaRPr>
          </a:p>
          <a:p>
            <a:pPr defTabSz="1015898">
              <a:spcBef>
                <a:spcPts val="0"/>
              </a:spcBef>
              <a:buClrTx/>
              <a:buSzTx/>
            </a:pPr>
            <a:endParaRPr lang="en-US" sz="2000" dirty="0" smtClean="0">
              <a:solidFill>
                <a:schemeClr val="accent2">
                  <a:lumMod val="75000"/>
                </a:schemeClr>
              </a:solidFill>
            </a:endParaRPr>
          </a:p>
          <a:p>
            <a:pPr defTabSz="1015898">
              <a:spcBef>
                <a:spcPts val="0"/>
              </a:spcBef>
              <a:buClrTx/>
              <a:buSzTx/>
            </a:pPr>
            <a:endParaRPr lang="en-US" sz="2000" dirty="0">
              <a:solidFill>
                <a:schemeClr val="accent2">
                  <a:lumMod val="75000"/>
                </a:schemeClr>
              </a:solidFill>
            </a:endParaRPr>
          </a:p>
          <a:p>
            <a:pPr defTabSz="1015898">
              <a:spcBef>
                <a:spcPts val="0"/>
              </a:spcBef>
              <a:buClrTx/>
              <a:buSzTx/>
            </a:pPr>
            <a:endParaRPr lang="en-US" sz="2000" dirty="0" smtClean="0">
              <a:solidFill>
                <a:schemeClr val="accent2">
                  <a:lumMod val="75000"/>
                </a:schemeClr>
              </a:solidFill>
            </a:endParaRPr>
          </a:p>
          <a:p>
            <a:pPr defTabSz="1015898">
              <a:spcBef>
                <a:spcPts val="0"/>
              </a:spcBef>
              <a:buClrTx/>
              <a:buSzTx/>
            </a:pPr>
            <a:endParaRPr lang="en-US" sz="2000" dirty="0">
              <a:solidFill>
                <a:schemeClr val="accent2">
                  <a:lumMod val="75000"/>
                </a:schemeClr>
              </a:solidFill>
            </a:endParaRPr>
          </a:p>
          <a:p>
            <a:pPr defTabSz="1015898">
              <a:spcBef>
                <a:spcPts val="0"/>
              </a:spcBef>
              <a:buClrTx/>
              <a:buSzTx/>
            </a:pPr>
            <a:endParaRPr lang="en-US" sz="2000" dirty="0" smtClean="0">
              <a:solidFill>
                <a:schemeClr val="accent2">
                  <a:lumMod val="75000"/>
                </a:schemeClr>
              </a:solidFill>
            </a:endParaRPr>
          </a:p>
          <a:p>
            <a:pPr defTabSz="1015898">
              <a:spcBef>
                <a:spcPts val="0"/>
              </a:spcBef>
              <a:buClrTx/>
              <a:buSzTx/>
            </a:pPr>
            <a:endParaRPr lang="en-US" sz="2000" dirty="0">
              <a:solidFill>
                <a:schemeClr val="accent2">
                  <a:lumMod val="75000"/>
                </a:schemeClr>
              </a:solidFill>
            </a:endParaRPr>
          </a:p>
          <a:p>
            <a:pPr defTabSz="1015898">
              <a:spcBef>
                <a:spcPts val="0"/>
              </a:spcBef>
              <a:buClrTx/>
              <a:buSzTx/>
            </a:pPr>
            <a:endParaRPr lang="en-US" sz="2000" dirty="0" smtClean="0">
              <a:solidFill>
                <a:schemeClr val="accent2">
                  <a:lumMod val="75000"/>
                </a:schemeClr>
              </a:solidFill>
            </a:endParaRPr>
          </a:p>
          <a:p>
            <a:pPr defTabSz="1015898">
              <a:spcBef>
                <a:spcPts val="0"/>
              </a:spcBef>
              <a:buClrTx/>
              <a:buSzTx/>
            </a:pPr>
            <a:endParaRPr lang="en-US" sz="2000" dirty="0">
              <a:solidFill>
                <a:schemeClr val="accent2">
                  <a:lumMod val="75000"/>
                </a:schemeClr>
              </a:solidFill>
            </a:endParaRPr>
          </a:p>
          <a:p>
            <a:pPr defTabSz="1015898">
              <a:spcBef>
                <a:spcPts val="0"/>
              </a:spcBef>
              <a:buClrTx/>
              <a:buSzTx/>
            </a:pPr>
            <a:r>
              <a:rPr lang="en-US" sz="2000" dirty="0">
                <a:solidFill>
                  <a:schemeClr val="accent2">
                    <a:lumMod val="75000"/>
                  </a:schemeClr>
                </a:solidFill>
              </a:rPr>
              <a:t>What is the diagnosis ? And why ? </a:t>
            </a:r>
            <a:endParaRPr lang="ar-SA" sz="2000" dirty="0">
              <a:solidFill>
                <a:schemeClr val="accent2">
                  <a:lumMod val="75000"/>
                </a:schemeClr>
              </a:solidFill>
            </a:endParaRPr>
          </a:p>
          <a:p>
            <a:pPr defTabSz="1015898">
              <a:spcBef>
                <a:spcPts val="0"/>
              </a:spcBef>
              <a:buClrTx/>
              <a:buSzTx/>
            </a:pPr>
            <a:endParaRPr lang="ar-SA" sz="2000" dirty="0">
              <a:solidFill>
                <a:schemeClr val="accent2">
                  <a:lumMod val="75000"/>
                </a:schemeClr>
              </a:solidFill>
            </a:endParaRPr>
          </a:p>
          <a:p>
            <a:endParaRPr lang="en-US" dirty="0"/>
          </a:p>
        </p:txBody>
      </p:sp>
      <p:sp>
        <p:nvSpPr>
          <p:cNvPr id="6" name="Title 1"/>
          <p:cNvSpPr txBox="1">
            <a:spLocks/>
          </p:cNvSpPr>
          <p:nvPr/>
        </p:nvSpPr>
        <p:spPr>
          <a:xfrm>
            <a:off x="609460" y="152400"/>
            <a:ext cx="10969943" cy="9906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0" lvl="1" algn="l" defTabSz="914400" rtl="0">
              <a:spcBef>
                <a:spcPct val="0"/>
              </a:spcBef>
            </a:pPr>
            <a:r>
              <a:rPr lang="en-US" sz="3200" kern="0" smtClean="0">
                <a:solidFill>
                  <a:schemeClr val="tx2"/>
                </a:solidFill>
                <a:latin typeface="+mj-lt"/>
                <a:ea typeface="MS PGothic" panose="020B0600070205080204" pitchFamily="34" charset="-128"/>
              </a:rPr>
              <a:t>Cont.</a:t>
            </a:r>
            <a:endParaRPr lang="en-US" sz="3200" kern="0" dirty="0">
              <a:solidFill>
                <a:schemeClr val="tx2"/>
              </a:solidFill>
              <a:latin typeface="+mj-lt"/>
            </a:endParaRPr>
          </a:p>
        </p:txBody>
      </p:sp>
      <p:sp>
        <p:nvSpPr>
          <p:cNvPr id="7" name="مربع نص 13"/>
          <p:cNvSpPr txBox="1"/>
          <p:nvPr/>
        </p:nvSpPr>
        <p:spPr>
          <a:xfrm>
            <a:off x="6598468" y="325676"/>
            <a:ext cx="4968552"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b="1" dirty="0" smtClean="0">
                <a:solidFill>
                  <a:srgbClr val="FF0000"/>
                </a:solidFill>
              </a:rPr>
              <a:t>Remember :</a:t>
            </a:r>
          </a:p>
          <a:p>
            <a:pPr algn="ctr"/>
            <a:r>
              <a:rPr lang="en-US" sz="1400" b="1" dirty="0" smtClean="0">
                <a:solidFill>
                  <a:srgbClr val="FF0000"/>
                </a:solidFill>
              </a:rPr>
              <a:t> </a:t>
            </a:r>
          </a:p>
          <a:p>
            <a:pPr algn="ctr"/>
            <a:r>
              <a:rPr lang="en-US" sz="1400" b="1" dirty="0" smtClean="0">
                <a:solidFill>
                  <a:srgbClr val="FF0000"/>
                </a:solidFill>
              </a:rPr>
              <a:t>    hearing threshold  =       sensitivity =      in conduction </a:t>
            </a:r>
            <a:endParaRPr lang="ar-SA" sz="1400" b="1" dirty="0">
              <a:solidFill>
                <a:srgbClr val="FF0000"/>
              </a:solidFill>
            </a:endParaRPr>
          </a:p>
        </p:txBody>
      </p:sp>
      <p:cxnSp>
        <p:nvCxnSpPr>
          <p:cNvPr id="8" name="رابط كسهم مستقيم 15"/>
          <p:cNvCxnSpPr/>
          <p:nvPr/>
        </p:nvCxnSpPr>
        <p:spPr>
          <a:xfrm flipV="1">
            <a:off x="6742484" y="817102"/>
            <a:ext cx="0" cy="203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رابط كسهم مستقيم 17"/>
          <p:cNvCxnSpPr/>
          <p:nvPr/>
        </p:nvCxnSpPr>
        <p:spPr>
          <a:xfrm>
            <a:off x="10126860" y="816898"/>
            <a:ext cx="0" cy="203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رابط كسهم مستقيم 18"/>
          <p:cNvCxnSpPr/>
          <p:nvPr/>
        </p:nvCxnSpPr>
        <p:spPr>
          <a:xfrm>
            <a:off x="8758708" y="777553"/>
            <a:ext cx="0" cy="203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aphicFrame>
        <p:nvGraphicFramePr>
          <p:cNvPr id="12" name="Group 30"/>
          <p:cNvGraphicFramePr>
            <a:graphicFrameLocks/>
          </p:cNvGraphicFramePr>
          <p:nvPr>
            <p:extLst>
              <p:ext uri="{D42A27DB-BD31-4B8C-83A1-F6EECF244321}">
                <p14:modId xmlns:p14="http://schemas.microsoft.com/office/powerpoint/2010/main" val="3755902788"/>
              </p:ext>
            </p:extLst>
          </p:nvPr>
        </p:nvGraphicFramePr>
        <p:xfrm>
          <a:off x="620557" y="2204864"/>
          <a:ext cx="4908926" cy="2592288"/>
        </p:xfrm>
        <a:graphic>
          <a:graphicData uri="http://schemas.openxmlformats.org/drawingml/2006/table">
            <a:tbl>
              <a:tblPr/>
              <a:tblGrid>
                <a:gridCol w="1840847">
                  <a:extLst>
                    <a:ext uri="{9D8B030D-6E8A-4147-A177-3AD203B41FA5}">
                      <a16:colId xmlns:a16="http://schemas.microsoft.com/office/drawing/2014/main" xmlns="" val="20000"/>
                    </a:ext>
                  </a:extLst>
                </a:gridCol>
                <a:gridCol w="964254">
                  <a:extLst>
                    <a:ext uri="{9D8B030D-6E8A-4147-A177-3AD203B41FA5}">
                      <a16:colId xmlns:a16="http://schemas.microsoft.com/office/drawing/2014/main" xmlns="" val="20001"/>
                    </a:ext>
                  </a:extLst>
                </a:gridCol>
                <a:gridCol w="2103825">
                  <a:extLst>
                    <a:ext uri="{9D8B030D-6E8A-4147-A177-3AD203B41FA5}">
                      <a16:colId xmlns:a16="http://schemas.microsoft.com/office/drawing/2014/main" xmlns="" val="20002"/>
                    </a:ext>
                  </a:extLst>
                </a:gridCol>
              </a:tblGrid>
              <a:tr h="742043">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800" b="0" i="0" u="none" strike="noStrike" cap="none" spc="0" normalizeH="0" baseline="0" dirty="0">
                          <a:ln w="0"/>
                          <a:solidFill>
                            <a:srgbClr val="FF0000"/>
                          </a:solidFill>
                          <a:effectLst/>
                          <a:latin typeface="+mn-lt"/>
                          <a:ea typeface="MS PGothic" charset="-128"/>
                        </a:rPr>
                        <a:t>Conductive HL </a:t>
                      </a: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600" b="0" i="0" u="none" strike="noStrike" cap="none" spc="0" normalizeH="0" baseline="0" dirty="0" smtClean="0">
                          <a:ln w="0"/>
                          <a:solidFill>
                            <a:schemeClr val="tx1"/>
                          </a:solidFill>
                          <a:effectLst/>
                          <a:latin typeface="+mn-lt"/>
                          <a:ea typeface="MS PGothic" charset="-128"/>
                        </a:rPr>
                        <a:t>BC (</a:t>
                      </a:r>
                      <a:r>
                        <a:rPr kumimoji="0" lang="en-US" altLang="en-US" sz="1600" b="0" i="0" u="none" strike="noStrike" cap="none" spc="0" normalizeH="0" baseline="0" dirty="0" err="1" smtClean="0">
                          <a:ln w="0"/>
                          <a:solidFill>
                            <a:schemeClr val="tx1"/>
                          </a:solidFill>
                          <a:effectLst/>
                          <a:latin typeface="+mn-lt"/>
                          <a:ea typeface="MS PGothic" charset="-128"/>
                        </a:rPr>
                        <a:t>Nl</a:t>
                      </a:r>
                      <a:r>
                        <a:rPr kumimoji="0" lang="en-US" altLang="en-US" sz="1600" b="0" i="0" u="none" strike="noStrike" cap="none" spc="0" normalizeH="0" baseline="0" dirty="0" smtClean="0">
                          <a:ln w="0"/>
                          <a:solidFill>
                            <a:schemeClr val="tx1"/>
                          </a:solidFill>
                          <a:effectLst/>
                          <a:latin typeface="+mn-lt"/>
                          <a:ea typeface="MS PGothic" charset="-128"/>
                        </a:rPr>
                        <a:t>) </a:t>
                      </a:r>
                      <a:endParaRPr kumimoji="0" lang="en-US" altLang="en-US" sz="1600" b="0" i="0" u="none" strike="noStrike" cap="none" spc="0" normalizeH="0" baseline="0" dirty="0">
                        <a:ln w="0"/>
                        <a:solidFill>
                          <a:schemeClr val="tx1"/>
                        </a:solidFill>
                        <a:effectLst/>
                        <a:latin typeface="+mn-lt"/>
                        <a:ea typeface="MS PGothic" charset="-128"/>
                      </a:endParaRP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600" b="0" i="0" u="none" strike="noStrike" cap="none" spc="0" normalizeH="0" baseline="0" dirty="0" smtClean="0">
                          <a:ln w="0"/>
                          <a:solidFill>
                            <a:schemeClr val="tx1"/>
                          </a:solidFill>
                          <a:effectLst/>
                          <a:latin typeface="+mn-lt"/>
                          <a:ea typeface="MS PGothic" charset="-128"/>
                        </a:rPr>
                        <a:t>AC   ↓ </a:t>
                      </a:r>
                      <a:endParaRPr kumimoji="0" lang="en-US" altLang="en-US" sz="1600" b="0" i="0" u="none" strike="noStrike" cap="none" spc="0" normalizeH="0" baseline="0" dirty="0">
                        <a:ln w="0"/>
                        <a:solidFill>
                          <a:schemeClr val="tx1"/>
                        </a:solidFill>
                        <a:effectLst/>
                        <a:latin typeface="+mn-lt"/>
                        <a:ea typeface="MS PGothic" charset="-128"/>
                      </a:endParaRP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90470">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800" b="0" i="0" u="none" strike="noStrike" cap="none" spc="0" normalizeH="0" baseline="0" dirty="0">
                          <a:ln w="0"/>
                          <a:solidFill>
                            <a:srgbClr val="FF0000"/>
                          </a:solidFill>
                          <a:effectLst/>
                          <a:latin typeface="+mn-lt"/>
                          <a:ea typeface="MS PGothic" charset="-128"/>
                        </a:rPr>
                        <a:t>Sensorineural HL </a:t>
                      </a: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600" b="0" i="0" u="none" strike="noStrike" cap="none" spc="0" normalizeH="0" baseline="0" dirty="0" smtClean="0">
                          <a:ln w="0"/>
                          <a:solidFill>
                            <a:schemeClr val="tx1"/>
                          </a:solidFill>
                          <a:effectLst/>
                          <a:latin typeface="+mn-lt"/>
                          <a:ea typeface="MS PGothic" charset="-128"/>
                        </a:rPr>
                        <a:t>BC  ↓ </a:t>
                      </a:r>
                      <a:endParaRPr kumimoji="0" lang="en-US" altLang="en-US" sz="1600" b="0" i="0" u="none" strike="noStrike" cap="none" spc="0" normalizeH="0" baseline="0" dirty="0">
                        <a:ln w="0"/>
                        <a:solidFill>
                          <a:schemeClr val="tx1"/>
                        </a:solidFill>
                        <a:effectLst/>
                        <a:latin typeface="+mn-lt"/>
                        <a:ea typeface="MS PGothic" charset="-128"/>
                      </a:endParaRP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600" b="0" i="0" u="none" strike="noStrike" cap="none" spc="0" normalizeH="0" baseline="0" dirty="0" smtClean="0">
                          <a:ln w="0"/>
                          <a:solidFill>
                            <a:schemeClr val="tx1"/>
                          </a:solidFill>
                          <a:effectLst/>
                          <a:latin typeface="+mn-lt"/>
                          <a:ea typeface="MS PGothic" charset="-128"/>
                        </a:rPr>
                        <a:t>AC  ↓ </a:t>
                      </a:r>
                      <a:r>
                        <a:rPr kumimoji="0" lang="en-US" altLang="en-US" sz="1600" b="0" i="0" u="none" strike="noStrike" cap="none" spc="0" normalizeH="0" baseline="0" dirty="0">
                          <a:ln w="0"/>
                          <a:solidFill>
                            <a:schemeClr val="tx1"/>
                          </a:solidFill>
                          <a:effectLst/>
                          <a:latin typeface="+mn-lt"/>
                          <a:ea typeface="MS PGothic" charset="-128"/>
                        </a:rPr>
                        <a:t>but no AB gap </a:t>
                      </a: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59775">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800" b="0" i="0" u="none" strike="noStrike" cap="none" spc="0" normalizeH="0" baseline="0" dirty="0">
                          <a:ln w="0"/>
                          <a:solidFill>
                            <a:srgbClr val="FF0000"/>
                          </a:solidFill>
                          <a:effectLst/>
                          <a:latin typeface="+mn-lt"/>
                          <a:ea typeface="MS PGothic" charset="-128"/>
                        </a:rPr>
                        <a:t>Mixed HL </a:t>
                      </a: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600" b="0" i="0" u="none" strike="noStrike" cap="none" spc="0" normalizeH="0" baseline="0" dirty="0">
                          <a:ln w="0"/>
                          <a:solidFill>
                            <a:schemeClr val="tx1"/>
                          </a:solidFill>
                          <a:effectLst/>
                          <a:latin typeface="+mn-lt"/>
                          <a:ea typeface="MS PGothic" charset="-128"/>
                        </a:rPr>
                        <a:t>BC↓ </a:t>
                      </a: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Garamond" charset="0"/>
                          <a:ea typeface="MS PGothic" charset="-128"/>
                          <a:cs typeface="Arial" charset="0"/>
                        </a:defRPr>
                      </a:lvl1pPr>
                      <a:lvl2pPr marL="742950" indent="-285750">
                        <a:spcBef>
                          <a:spcPct val="20000"/>
                        </a:spcBef>
                        <a:buClr>
                          <a:schemeClr val="accent2"/>
                        </a:buClr>
                        <a:buSzPct val="70000"/>
                        <a:buFont typeface="Wingdings" charset="2"/>
                        <a:defRPr sz="24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defRPr sz="20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defRPr>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defRPr>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Garamond" charset="0"/>
                          <a:ea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1600" b="0" i="0" u="none" strike="noStrike" cap="none" spc="0" normalizeH="0" baseline="0" dirty="0">
                          <a:ln w="0"/>
                          <a:solidFill>
                            <a:schemeClr val="tx1"/>
                          </a:solidFill>
                          <a:effectLst/>
                          <a:latin typeface="+mn-lt"/>
                          <a:ea typeface="MS PGothic" charset="-128"/>
                        </a:rPr>
                        <a:t>AC↓ but </a:t>
                      </a:r>
                      <a:r>
                        <a:rPr kumimoji="0" lang="en-US" altLang="en-US" sz="1600" b="0" i="0" u="none" strike="noStrike" cap="none" spc="0" normalizeH="0" baseline="0" dirty="0" smtClean="0">
                          <a:ln w="0"/>
                          <a:solidFill>
                            <a:schemeClr val="tx1"/>
                          </a:solidFill>
                          <a:effectLst/>
                          <a:latin typeface="+mn-lt"/>
                          <a:ea typeface="MS PGothic" charset="-128"/>
                        </a:rPr>
                        <a:t>BC &gt; </a:t>
                      </a:r>
                      <a:r>
                        <a:rPr kumimoji="0" lang="en-US" altLang="en-US" sz="1600" b="0" i="0" u="none" strike="noStrike" cap="none" spc="0" normalizeH="0" baseline="0" dirty="0">
                          <a:ln w="0"/>
                          <a:solidFill>
                            <a:schemeClr val="tx1"/>
                          </a:solidFill>
                          <a:effectLst/>
                          <a:latin typeface="+mn-lt"/>
                          <a:ea typeface="MS PGothic" charset="-128"/>
                        </a:rPr>
                        <a:t>AC </a:t>
                      </a:r>
                    </a:p>
                  </a:txBody>
                  <a:tcPr anchor="ctr" horzOverflow="overflow">
                    <a:lnL w="9525" cap="flat" cmpd="sng" algn="ctr">
                      <a:solidFill>
                        <a:schemeClr val="accent2">
                          <a:lumMod val="75000"/>
                        </a:schemeClr>
                      </a:solidFill>
                      <a:prstDash val="solid"/>
                      <a:round/>
                      <a:headEnd type="none" w="med" len="med"/>
                      <a:tailEnd type="none" w="med" len="med"/>
                    </a:lnL>
                    <a:lnR w="9525" cap="flat" cmpd="sng" algn="ctr">
                      <a:solidFill>
                        <a:schemeClr val="accent2">
                          <a:lumMod val="75000"/>
                        </a:schemeClr>
                      </a:solid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34145" y="1668184"/>
            <a:ext cx="5406732" cy="31289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مربع نص 13"/>
          <p:cNvSpPr txBox="1"/>
          <p:nvPr/>
        </p:nvSpPr>
        <p:spPr>
          <a:xfrm>
            <a:off x="6238428" y="5507457"/>
            <a:ext cx="3888432" cy="738664"/>
          </a:xfrm>
          <a:prstGeom prst="rect">
            <a:avLst/>
          </a:prstGeom>
          <a:noFill/>
        </p:spPr>
        <p:txBody>
          <a:bodyPr wrap="square" rtlCol="1">
            <a:spAutoFit/>
          </a:bodyPr>
          <a:lstStyle/>
          <a:p>
            <a:r>
              <a:rPr lang="en-US" sz="1400" dirty="0" smtClean="0">
                <a:solidFill>
                  <a:srgbClr val="FF0000"/>
                </a:solidFill>
              </a:rPr>
              <a:t>The answer : </a:t>
            </a:r>
          </a:p>
          <a:p>
            <a:r>
              <a:rPr lang="en-US" sz="1400" dirty="0" smtClean="0">
                <a:solidFill>
                  <a:schemeClr val="bg1">
                    <a:lumMod val="85000"/>
                  </a:schemeClr>
                </a:solidFill>
              </a:rPr>
              <a:t>Conductive hearing loss.</a:t>
            </a:r>
          </a:p>
          <a:p>
            <a:r>
              <a:rPr lang="en-US" sz="1400" dirty="0" smtClean="0">
                <a:solidFill>
                  <a:schemeClr val="bg1">
                    <a:lumMod val="85000"/>
                  </a:schemeClr>
                </a:solidFill>
              </a:rPr>
              <a:t>Because BC is normal while AC is decreased.</a:t>
            </a:r>
            <a:endParaRPr lang="ar-SA" sz="1400" dirty="0">
              <a:solidFill>
                <a:schemeClr val="bg1">
                  <a:lumMod val="85000"/>
                </a:schemeClr>
              </a:solidFill>
            </a:endParaRPr>
          </a:p>
        </p:txBody>
      </p:sp>
      <p:sp>
        <p:nvSpPr>
          <p:cNvPr id="16" name="مربع نص 4"/>
          <p:cNvSpPr txBox="1"/>
          <p:nvPr/>
        </p:nvSpPr>
        <p:spPr>
          <a:xfrm>
            <a:off x="1211601" y="6419417"/>
            <a:ext cx="2376264" cy="307777"/>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dirty="0" smtClean="0">
                <a:solidFill>
                  <a:srgbClr val="FF0000"/>
                </a:solidFill>
              </a:rPr>
              <a:t>Remember : </a:t>
            </a:r>
            <a:r>
              <a:rPr lang="en-US" sz="1400" dirty="0" smtClean="0"/>
              <a:t>NI = Normal </a:t>
            </a:r>
            <a:endParaRPr lang="ar-SA" sz="1400" dirty="0"/>
          </a:p>
        </p:txBody>
      </p:sp>
    </p:spTree>
    <p:extLst>
      <p:ext uri="{BB962C8B-B14F-4D97-AF65-F5344CB8AC3E}">
        <p14:creationId xmlns:p14="http://schemas.microsoft.com/office/powerpoint/2010/main" val="2540343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773468" y="671860"/>
            <a:ext cx="8456878"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smtClean="0">
                <a:solidFill>
                  <a:srgbClr val="9FB8CD">
                    <a:lumMod val="75000"/>
                  </a:srgbClr>
                </a:solidFill>
                <a:latin typeface="Arial Black" panose="020B0A04020102020204" pitchFamily="34" charset="0"/>
              </a:rPr>
              <a:t>1. Nerve </a:t>
            </a:r>
            <a:r>
              <a:rPr lang="en-US" sz="3200" b="1" dirty="0">
                <a:solidFill>
                  <a:srgbClr val="9FB8CD">
                    <a:lumMod val="75000"/>
                  </a:srgbClr>
                </a:solidFill>
                <a:latin typeface="Arial Black" panose="020B0A04020102020204" pitchFamily="34" charset="0"/>
              </a:rPr>
              <a:t>Conduction Studies &amp; EMG</a:t>
            </a:r>
          </a:p>
        </p:txBody>
      </p:sp>
      <p:sp>
        <p:nvSpPr>
          <p:cNvPr id="4" name="Flowchart: Process 3"/>
          <p:cNvSpPr/>
          <p:nvPr/>
        </p:nvSpPr>
        <p:spPr>
          <a:xfrm>
            <a:off x="856949" y="1817756"/>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latin typeface="+mj-lt"/>
              </a:rPr>
              <a:t>At This File, We Are Going To Discuss The Following :</a:t>
            </a:r>
          </a:p>
          <a:p>
            <a:pPr lvl="0"/>
            <a:endParaRPr lang="en-US" b="1" dirty="0">
              <a:solidFill>
                <a:schemeClr val="tx2"/>
              </a:solidFill>
              <a:latin typeface="+mj-lt"/>
            </a:endParaRPr>
          </a:p>
          <a:p>
            <a:pPr marL="342900" lvl="0" indent="-342900">
              <a:buFont typeface="+mj-lt"/>
              <a:buAutoNum type="arabicParenR"/>
            </a:pPr>
            <a:r>
              <a:rPr lang="en-US" b="1" dirty="0">
                <a:solidFill>
                  <a:schemeClr val="tx2"/>
                </a:solidFill>
                <a:latin typeface="+mj-lt"/>
              </a:rPr>
              <a:t>Motor Nerve Conduction Velocity (MNCV)</a:t>
            </a:r>
          </a:p>
          <a:p>
            <a:pPr marL="342900" lvl="0" indent="-342900">
              <a:buFont typeface="+mj-lt"/>
              <a:buAutoNum type="arabicParenR"/>
            </a:pPr>
            <a:endParaRPr lang="en-US" b="1" dirty="0">
              <a:solidFill>
                <a:schemeClr val="tx2"/>
              </a:solidFill>
              <a:latin typeface="+mj-lt"/>
            </a:endParaRPr>
          </a:p>
          <a:p>
            <a:pPr marL="342900" lvl="0" indent="-342900">
              <a:buFont typeface="+mj-lt"/>
              <a:buAutoNum type="arabicParenR"/>
            </a:pPr>
            <a:endParaRPr lang="en-US" b="1" dirty="0">
              <a:solidFill>
                <a:schemeClr val="tx2"/>
              </a:solidFill>
              <a:latin typeface="+mj-lt"/>
            </a:endParaRPr>
          </a:p>
          <a:p>
            <a:pPr marL="342900" indent="-342900">
              <a:buFont typeface="+mj-lt"/>
              <a:buAutoNum type="arabicParenR"/>
            </a:pPr>
            <a:r>
              <a:rPr lang="en-US" b="1" dirty="0">
                <a:solidFill>
                  <a:schemeClr val="tx2"/>
                </a:solidFill>
                <a:latin typeface="+mj-lt"/>
              </a:rPr>
              <a:t>Motor Unit Potential (MUP)</a:t>
            </a:r>
          </a:p>
          <a:p>
            <a:pPr marL="342900" lvl="0" indent="-342900">
              <a:buFont typeface="+mj-lt"/>
              <a:buAutoNum type="arabicParenR"/>
            </a:pPr>
            <a:endParaRPr lang="en-US" b="1" dirty="0">
              <a:solidFill>
                <a:schemeClr val="tx2"/>
              </a:solidFill>
              <a:latin typeface="+mj-lt"/>
            </a:endParaRPr>
          </a:p>
          <a:p>
            <a:pPr marL="342900" lvl="0" indent="-342900">
              <a:buFont typeface="+mj-lt"/>
              <a:buAutoNum type="arabicParenR"/>
            </a:pPr>
            <a:endParaRPr lang="en-US" b="1" dirty="0">
              <a:solidFill>
                <a:schemeClr val="tx2"/>
              </a:solidFill>
              <a:latin typeface="+mj-lt"/>
            </a:endParaRPr>
          </a:p>
          <a:p>
            <a:pPr marL="342900" lvl="0" indent="-342900">
              <a:buFont typeface="+mj-lt"/>
              <a:buAutoNum type="arabicParenR"/>
            </a:pPr>
            <a:r>
              <a:rPr lang="en-US" b="1" dirty="0">
                <a:solidFill>
                  <a:schemeClr val="tx2"/>
                </a:solidFill>
                <a:latin typeface="+mj-lt"/>
              </a:rPr>
              <a:t>Electromyogram (EMG</a:t>
            </a:r>
            <a:r>
              <a:rPr lang="en-US" b="1" dirty="0" smtClean="0">
                <a:solidFill>
                  <a:schemeClr val="tx2"/>
                </a:solidFill>
                <a:latin typeface="+mj-lt"/>
              </a:rPr>
              <a:t>)</a:t>
            </a:r>
          </a:p>
          <a:p>
            <a:pPr marL="342900" lvl="0" indent="-342900">
              <a:buFont typeface="+mj-lt"/>
              <a:buAutoNum type="arabicParenR"/>
            </a:pPr>
            <a:endParaRPr lang="en-US" b="1" dirty="0">
              <a:solidFill>
                <a:schemeClr val="tx2"/>
              </a:solidFill>
              <a:latin typeface="+mj-lt"/>
            </a:endParaRPr>
          </a:p>
          <a:p>
            <a:pPr marL="342900" lvl="0" indent="-342900">
              <a:buFont typeface="+mj-lt"/>
              <a:buAutoNum type="arabicParenR"/>
            </a:pPr>
            <a:endParaRPr lang="en-US" b="1" dirty="0" smtClean="0">
              <a:solidFill>
                <a:schemeClr val="tx2"/>
              </a:solidFill>
              <a:latin typeface="+mj-lt"/>
            </a:endParaRPr>
          </a:p>
          <a:p>
            <a:pPr marL="342900" lvl="0" indent="-342900">
              <a:buFont typeface="+mj-lt"/>
              <a:buAutoNum type="arabicParenR"/>
            </a:pPr>
            <a:endParaRPr lang="en-US" b="1" dirty="0">
              <a:solidFill>
                <a:schemeClr val="tx2"/>
              </a:solidFill>
              <a:latin typeface="+mj-lt"/>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3</a:t>
            </a:fld>
            <a:endParaRPr lang="en-US" dirty="0"/>
          </a:p>
        </p:txBody>
      </p:sp>
    </p:spTree>
    <p:extLst>
      <p:ext uri="{BB962C8B-B14F-4D97-AF65-F5344CB8AC3E}">
        <p14:creationId xmlns:p14="http://schemas.microsoft.com/office/powerpoint/2010/main" val="1185532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548" y="730839"/>
            <a:ext cx="4248472" cy="391846"/>
          </a:xfrm>
        </p:spPr>
        <p:txBody>
          <a:bodyPr>
            <a:normAutofit fontScale="90000"/>
          </a:bodyPr>
          <a:lstStyle/>
          <a:p>
            <a:r>
              <a:rPr lang="en-US" sz="2400" dirty="0" smtClean="0"/>
              <a:t>Degrees of hearing loss </a:t>
            </a:r>
            <a:endParaRPr lang="en-US" sz="2400" dirty="0"/>
          </a:p>
        </p:txBody>
      </p:sp>
      <p:sp>
        <p:nvSpPr>
          <p:cNvPr id="3" name="Slide Number Placeholder 2"/>
          <p:cNvSpPr>
            <a:spLocks noGrp="1"/>
          </p:cNvSpPr>
          <p:nvPr>
            <p:ph type="sldNum" sz="quarter" idx="12"/>
          </p:nvPr>
        </p:nvSpPr>
        <p:spPr/>
        <p:txBody>
          <a:bodyPr/>
          <a:lstStyle/>
          <a:p>
            <a:fld id="{4929A69E-7D8F-4515-9605-0315ABD4F316}" type="slidenum">
              <a:rPr lang="en-US" smtClean="0"/>
              <a:t>30</a:t>
            </a:fld>
            <a:endParaRPr lang="en-US" dirty="0"/>
          </a:p>
        </p:txBody>
      </p:sp>
      <p:sp>
        <p:nvSpPr>
          <p:cNvPr id="4" name="Content Placeholder 3"/>
          <p:cNvSpPr>
            <a:spLocks noGrp="1"/>
          </p:cNvSpPr>
          <p:nvPr>
            <p:ph sz="quarter" idx="1"/>
          </p:nvPr>
        </p:nvSpPr>
        <p:spPr>
          <a:xfrm>
            <a:off x="7462564" y="1095411"/>
            <a:ext cx="10969943" cy="4937760"/>
          </a:xfrm>
        </p:spPr>
        <p:txBody>
          <a:bodyPr/>
          <a:lstStyle/>
          <a:p>
            <a:pPr>
              <a:lnSpc>
                <a:spcPct val="150000"/>
              </a:lnSpc>
              <a:buClr>
                <a:schemeClr val="accent2">
                  <a:lumMod val="75000"/>
                </a:schemeClr>
              </a:buClr>
            </a:pPr>
            <a:r>
              <a:rPr lang="en-US" altLang="en-US" sz="1800" dirty="0">
                <a:solidFill>
                  <a:schemeClr val="accent2">
                    <a:lumMod val="75000"/>
                  </a:schemeClr>
                </a:solidFill>
                <a:ea typeface="Times New Roman" charset="0"/>
                <a:cs typeface="Times New Roman" charset="0"/>
              </a:rPr>
              <a:t>Normal </a:t>
            </a:r>
            <a:r>
              <a:rPr lang="en-US" altLang="en-US" sz="1800" dirty="0" smtClean="0">
                <a:solidFill>
                  <a:schemeClr val="accent2">
                    <a:lumMod val="75000"/>
                  </a:schemeClr>
                </a:solidFill>
                <a:ea typeface="Times New Roman" charset="0"/>
                <a:cs typeface="Times New Roman" charset="0"/>
              </a:rPr>
              <a:t>hearing: </a:t>
            </a:r>
            <a:r>
              <a:rPr lang="en-US" altLang="en-US" sz="1800" dirty="0" smtClean="0">
                <a:solidFill>
                  <a:srgbClr val="F6C248"/>
                </a:solidFill>
                <a:ea typeface="Times New Roman" charset="0"/>
                <a:cs typeface="Times New Roman" charset="0"/>
              </a:rPr>
              <a:t>0-25 </a:t>
            </a:r>
            <a:r>
              <a:rPr lang="en-US" altLang="en-US" sz="1800" dirty="0" smtClean="0">
                <a:solidFill>
                  <a:schemeClr val="accent4">
                    <a:lumMod val="75000"/>
                  </a:schemeClr>
                </a:solidFill>
                <a:ea typeface="Times New Roman" charset="0"/>
                <a:cs typeface="Times New Roman" charset="0"/>
              </a:rPr>
              <a:t>dB</a:t>
            </a:r>
            <a:endParaRPr lang="en-US" altLang="en-US" sz="1800" dirty="0">
              <a:solidFill>
                <a:schemeClr val="accent4">
                  <a:lumMod val="75000"/>
                </a:schemeClr>
              </a:solidFill>
              <a:ea typeface="Times New Roman" charset="0"/>
              <a:cs typeface="Times New Roman" charset="0"/>
            </a:endParaRPr>
          </a:p>
          <a:p>
            <a:pPr>
              <a:lnSpc>
                <a:spcPct val="150000"/>
              </a:lnSpc>
              <a:buClr>
                <a:schemeClr val="accent2">
                  <a:lumMod val="75000"/>
                </a:schemeClr>
              </a:buClr>
            </a:pPr>
            <a:r>
              <a:rPr lang="en-US" altLang="en-US" sz="1800" dirty="0">
                <a:solidFill>
                  <a:schemeClr val="accent2">
                    <a:lumMod val="75000"/>
                  </a:schemeClr>
                </a:solidFill>
                <a:ea typeface="Times New Roman" charset="0"/>
                <a:cs typeface="Times New Roman" charset="0"/>
              </a:rPr>
              <a:t>Mild hearing </a:t>
            </a:r>
            <a:r>
              <a:rPr lang="en-US" altLang="en-US" sz="1800" dirty="0" smtClean="0">
                <a:solidFill>
                  <a:schemeClr val="accent2">
                    <a:lumMod val="75000"/>
                  </a:schemeClr>
                </a:solidFill>
                <a:ea typeface="Times New Roman" charset="0"/>
                <a:cs typeface="Times New Roman" charset="0"/>
              </a:rPr>
              <a:t>loss: </a:t>
            </a:r>
            <a:r>
              <a:rPr lang="en-US" altLang="en-US" sz="1800" dirty="0" smtClean="0">
                <a:solidFill>
                  <a:srgbClr val="F6C248"/>
                </a:solidFill>
                <a:ea typeface="Times New Roman" charset="0"/>
                <a:cs typeface="Times New Roman" charset="0"/>
              </a:rPr>
              <a:t>26-40 </a:t>
            </a:r>
            <a:r>
              <a:rPr lang="en-US" altLang="en-US" sz="1800" dirty="0" smtClean="0">
                <a:solidFill>
                  <a:schemeClr val="accent4">
                    <a:lumMod val="75000"/>
                  </a:schemeClr>
                </a:solidFill>
                <a:ea typeface="Times New Roman" charset="0"/>
                <a:cs typeface="Times New Roman" charset="0"/>
              </a:rPr>
              <a:t>dB</a:t>
            </a:r>
            <a:endParaRPr lang="en-US" altLang="en-US" sz="1800" dirty="0">
              <a:solidFill>
                <a:schemeClr val="accent4">
                  <a:lumMod val="75000"/>
                </a:schemeClr>
              </a:solidFill>
              <a:ea typeface="Times New Roman" charset="0"/>
              <a:cs typeface="Times New Roman" charset="0"/>
            </a:endParaRPr>
          </a:p>
          <a:p>
            <a:pPr>
              <a:lnSpc>
                <a:spcPct val="150000"/>
              </a:lnSpc>
              <a:buClr>
                <a:schemeClr val="accent2">
                  <a:lumMod val="75000"/>
                </a:schemeClr>
              </a:buClr>
            </a:pPr>
            <a:r>
              <a:rPr lang="en-US" altLang="en-US" sz="1800" dirty="0">
                <a:solidFill>
                  <a:schemeClr val="accent2">
                    <a:lumMod val="75000"/>
                  </a:schemeClr>
                </a:solidFill>
                <a:ea typeface="Times New Roman" charset="0"/>
                <a:cs typeface="Times New Roman" charset="0"/>
              </a:rPr>
              <a:t>Moderate hearing </a:t>
            </a:r>
            <a:r>
              <a:rPr lang="en-US" altLang="en-US" sz="1800" dirty="0" smtClean="0">
                <a:solidFill>
                  <a:schemeClr val="accent2">
                    <a:lumMod val="75000"/>
                  </a:schemeClr>
                </a:solidFill>
                <a:ea typeface="Times New Roman" charset="0"/>
                <a:cs typeface="Times New Roman" charset="0"/>
              </a:rPr>
              <a:t>loss: </a:t>
            </a:r>
            <a:r>
              <a:rPr lang="en-US" altLang="en-US" sz="1800" dirty="0" smtClean="0">
                <a:solidFill>
                  <a:srgbClr val="F6C248"/>
                </a:solidFill>
                <a:ea typeface="Times New Roman" charset="0"/>
                <a:cs typeface="Times New Roman" charset="0"/>
              </a:rPr>
              <a:t>41-55</a:t>
            </a:r>
            <a:r>
              <a:rPr lang="en-US" altLang="en-US" sz="1800" dirty="0" smtClean="0">
                <a:ea typeface="Times New Roman" charset="0"/>
                <a:cs typeface="Times New Roman" charset="0"/>
              </a:rPr>
              <a:t> </a:t>
            </a:r>
            <a:r>
              <a:rPr lang="en-US" altLang="en-US" sz="1800" dirty="0" smtClean="0">
                <a:solidFill>
                  <a:schemeClr val="accent4">
                    <a:lumMod val="75000"/>
                  </a:schemeClr>
                </a:solidFill>
                <a:ea typeface="Times New Roman" charset="0"/>
                <a:cs typeface="Times New Roman" charset="0"/>
              </a:rPr>
              <a:t>dB</a:t>
            </a:r>
            <a:endParaRPr lang="en-US" altLang="en-US" sz="1800" dirty="0">
              <a:solidFill>
                <a:schemeClr val="accent4">
                  <a:lumMod val="75000"/>
                </a:schemeClr>
              </a:solidFill>
              <a:ea typeface="Times New Roman" charset="0"/>
              <a:cs typeface="Times New Roman" charset="0"/>
            </a:endParaRPr>
          </a:p>
          <a:p>
            <a:pPr>
              <a:lnSpc>
                <a:spcPct val="150000"/>
              </a:lnSpc>
              <a:buClr>
                <a:schemeClr val="accent2">
                  <a:lumMod val="75000"/>
                </a:schemeClr>
              </a:buClr>
            </a:pPr>
            <a:r>
              <a:rPr lang="en-US" altLang="en-US" sz="1800" dirty="0">
                <a:solidFill>
                  <a:schemeClr val="accent2">
                    <a:lumMod val="75000"/>
                  </a:schemeClr>
                </a:solidFill>
                <a:ea typeface="Times New Roman" charset="0"/>
                <a:cs typeface="Times New Roman" charset="0"/>
              </a:rPr>
              <a:t>Moderate-severe hearing </a:t>
            </a:r>
            <a:r>
              <a:rPr lang="en-US" altLang="en-US" sz="1800" dirty="0" smtClean="0">
                <a:solidFill>
                  <a:schemeClr val="accent2">
                    <a:lumMod val="75000"/>
                  </a:schemeClr>
                </a:solidFill>
                <a:ea typeface="Times New Roman" charset="0"/>
                <a:cs typeface="Times New Roman" charset="0"/>
              </a:rPr>
              <a:t>loss: </a:t>
            </a:r>
            <a:r>
              <a:rPr lang="en-US" altLang="en-US" sz="1800" dirty="0" smtClean="0">
                <a:solidFill>
                  <a:srgbClr val="F6C248"/>
                </a:solidFill>
                <a:ea typeface="Times New Roman" charset="0"/>
                <a:cs typeface="Times New Roman" charset="0"/>
              </a:rPr>
              <a:t>56-70</a:t>
            </a:r>
            <a:r>
              <a:rPr lang="en-US" altLang="en-US" sz="1800" dirty="0" smtClean="0">
                <a:ea typeface="Times New Roman" charset="0"/>
                <a:cs typeface="Times New Roman" charset="0"/>
              </a:rPr>
              <a:t> </a:t>
            </a:r>
            <a:r>
              <a:rPr lang="en-US" altLang="en-US" sz="1800" dirty="0" smtClean="0">
                <a:solidFill>
                  <a:schemeClr val="accent4">
                    <a:lumMod val="75000"/>
                  </a:schemeClr>
                </a:solidFill>
                <a:ea typeface="Times New Roman" charset="0"/>
                <a:cs typeface="Times New Roman" charset="0"/>
              </a:rPr>
              <a:t>dB</a:t>
            </a:r>
            <a:endParaRPr lang="en-US" altLang="en-US" sz="1800" dirty="0">
              <a:solidFill>
                <a:schemeClr val="accent4">
                  <a:lumMod val="75000"/>
                </a:schemeClr>
              </a:solidFill>
              <a:ea typeface="Times New Roman" charset="0"/>
              <a:cs typeface="Times New Roman" charset="0"/>
            </a:endParaRPr>
          </a:p>
          <a:p>
            <a:pPr>
              <a:lnSpc>
                <a:spcPct val="150000"/>
              </a:lnSpc>
              <a:buClr>
                <a:schemeClr val="accent2">
                  <a:lumMod val="75000"/>
                </a:schemeClr>
              </a:buClr>
            </a:pPr>
            <a:r>
              <a:rPr lang="en-US" altLang="en-US" sz="1800" dirty="0">
                <a:solidFill>
                  <a:schemeClr val="accent2">
                    <a:lumMod val="75000"/>
                  </a:schemeClr>
                </a:solidFill>
                <a:ea typeface="Times New Roman" charset="0"/>
                <a:cs typeface="Times New Roman" charset="0"/>
              </a:rPr>
              <a:t>Severe hearing </a:t>
            </a:r>
            <a:r>
              <a:rPr lang="en-US" altLang="en-US" sz="1800" dirty="0" smtClean="0">
                <a:solidFill>
                  <a:schemeClr val="accent2">
                    <a:lumMod val="75000"/>
                  </a:schemeClr>
                </a:solidFill>
                <a:ea typeface="Times New Roman" charset="0"/>
                <a:cs typeface="Times New Roman" charset="0"/>
              </a:rPr>
              <a:t>loss: </a:t>
            </a:r>
            <a:r>
              <a:rPr lang="en-US" altLang="en-US" sz="1800" dirty="0" smtClean="0">
                <a:solidFill>
                  <a:srgbClr val="F6C248"/>
                </a:solidFill>
                <a:ea typeface="Times New Roman" charset="0"/>
                <a:cs typeface="Times New Roman" charset="0"/>
              </a:rPr>
              <a:t>71-90</a:t>
            </a:r>
            <a:r>
              <a:rPr lang="en-US" altLang="en-US" sz="1800" dirty="0" smtClean="0">
                <a:ea typeface="Times New Roman" charset="0"/>
                <a:cs typeface="Times New Roman" charset="0"/>
              </a:rPr>
              <a:t> </a:t>
            </a:r>
            <a:r>
              <a:rPr lang="en-US" altLang="en-US" sz="1800" dirty="0" smtClean="0">
                <a:solidFill>
                  <a:schemeClr val="accent4">
                    <a:lumMod val="75000"/>
                  </a:schemeClr>
                </a:solidFill>
                <a:ea typeface="Times New Roman" charset="0"/>
                <a:cs typeface="Times New Roman" charset="0"/>
              </a:rPr>
              <a:t>dB</a:t>
            </a:r>
            <a:endParaRPr lang="en-US" altLang="en-US" sz="1800" dirty="0">
              <a:solidFill>
                <a:schemeClr val="accent4">
                  <a:lumMod val="75000"/>
                </a:schemeClr>
              </a:solidFill>
              <a:ea typeface="Times New Roman" charset="0"/>
              <a:cs typeface="Times New Roman" charset="0"/>
            </a:endParaRPr>
          </a:p>
          <a:p>
            <a:pPr>
              <a:lnSpc>
                <a:spcPct val="150000"/>
              </a:lnSpc>
              <a:buClr>
                <a:schemeClr val="accent2">
                  <a:lumMod val="75000"/>
                </a:schemeClr>
              </a:buClr>
            </a:pPr>
            <a:r>
              <a:rPr lang="en-US" altLang="en-US" sz="1800" dirty="0">
                <a:solidFill>
                  <a:schemeClr val="accent2">
                    <a:lumMod val="75000"/>
                  </a:schemeClr>
                </a:solidFill>
                <a:ea typeface="Times New Roman" charset="0"/>
                <a:cs typeface="Times New Roman" charset="0"/>
              </a:rPr>
              <a:t>Profound hearing </a:t>
            </a:r>
            <a:r>
              <a:rPr lang="en-US" altLang="en-US" sz="1800" dirty="0" smtClean="0">
                <a:solidFill>
                  <a:schemeClr val="accent2">
                    <a:lumMod val="75000"/>
                  </a:schemeClr>
                </a:solidFill>
                <a:ea typeface="Times New Roman" charset="0"/>
                <a:cs typeface="Times New Roman" charset="0"/>
              </a:rPr>
              <a:t>loss:  </a:t>
            </a:r>
            <a:r>
              <a:rPr lang="en-US" altLang="en-US" sz="1800" dirty="0" smtClean="0">
                <a:solidFill>
                  <a:schemeClr val="accent4">
                    <a:lumMod val="75000"/>
                  </a:schemeClr>
                </a:solidFill>
                <a:ea typeface="Times New Roman" charset="0"/>
                <a:cs typeface="Times New Roman" charset="0"/>
              </a:rPr>
              <a:t>&gt;</a:t>
            </a:r>
            <a:r>
              <a:rPr lang="en-US" altLang="en-US" sz="1800" dirty="0">
                <a:solidFill>
                  <a:srgbClr val="F6C248"/>
                </a:solidFill>
                <a:ea typeface="Times New Roman" charset="0"/>
                <a:cs typeface="Times New Roman" charset="0"/>
              </a:rPr>
              <a:t>90</a:t>
            </a:r>
            <a:r>
              <a:rPr lang="en-US" altLang="en-US" sz="1800" dirty="0">
                <a:ea typeface="Times New Roman" charset="0"/>
                <a:cs typeface="Times New Roman" charset="0"/>
              </a:rPr>
              <a:t> </a:t>
            </a:r>
            <a:r>
              <a:rPr lang="en-US" altLang="en-US" sz="1800" dirty="0" smtClean="0">
                <a:solidFill>
                  <a:schemeClr val="accent4">
                    <a:lumMod val="75000"/>
                  </a:schemeClr>
                </a:solidFill>
                <a:ea typeface="Times New Roman" charset="0"/>
                <a:cs typeface="Times New Roman" charset="0"/>
              </a:rPr>
              <a:t>dB</a:t>
            </a:r>
            <a:endParaRPr lang="en-US" altLang="en-US" sz="1800" dirty="0">
              <a:solidFill>
                <a:schemeClr val="accent4">
                  <a:lumMod val="75000"/>
                </a:schemeClr>
              </a:solidFill>
              <a:ea typeface="Times New Roman" charset="0"/>
              <a:cs typeface="Times New Roman" charset="0"/>
            </a:endParaRPr>
          </a:p>
          <a:p>
            <a:endParaRPr lang="en-US" dirty="0"/>
          </a:p>
        </p:txBody>
      </p:sp>
      <p:cxnSp>
        <p:nvCxnSpPr>
          <p:cNvPr id="6" name="Straight Connector 5"/>
          <p:cNvCxnSpPr/>
          <p:nvPr/>
        </p:nvCxnSpPr>
        <p:spPr>
          <a:xfrm>
            <a:off x="7318548"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609440" y="663079"/>
            <a:ext cx="5855601" cy="461665"/>
          </a:xfrm>
          <a:prstGeom prst="rect">
            <a:avLst/>
          </a:prstGeom>
        </p:spPr>
        <p:txBody>
          <a:bodyPr wrap="square">
            <a:spAutoFit/>
          </a:bodyPr>
          <a:lstStyle/>
          <a:p>
            <a:r>
              <a:rPr lang="en-US" altLang="en-US" sz="2400" dirty="0" smtClean="0">
                <a:solidFill>
                  <a:schemeClr val="tx2"/>
                </a:solidFill>
                <a:latin typeface="+mj-lt"/>
                <a:ea typeface="+mj-ea"/>
                <a:cs typeface="+mj-cs"/>
              </a:rPr>
              <a:t>Common auditory disorders </a:t>
            </a:r>
            <a:endParaRPr lang="en-US" sz="2400" dirty="0">
              <a:solidFill>
                <a:schemeClr val="tx2"/>
              </a:solidFill>
              <a:latin typeface="+mj-lt"/>
              <a:ea typeface="+mj-ea"/>
              <a:cs typeface="+mj-cs"/>
            </a:endParaRPr>
          </a:p>
        </p:txBody>
      </p:sp>
      <p:sp>
        <p:nvSpPr>
          <p:cNvPr id="9" name="Rectangle 8"/>
          <p:cNvSpPr/>
          <p:nvPr/>
        </p:nvSpPr>
        <p:spPr>
          <a:xfrm>
            <a:off x="609440" y="1124744"/>
            <a:ext cx="6644024" cy="5386090"/>
          </a:xfrm>
          <a:prstGeom prst="rect">
            <a:avLst/>
          </a:prstGeom>
        </p:spPr>
        <p:txBody>
          <a:bodyPr wrap="square">
            <a:spAutoFit/>
          </a:bodyPr>
          <a:lstStyle/>
          <a:p>
            <a:pPr marL="285750" indent="-285750">
              <a:buClr>
                <a:schemeClr val="accent2">
                  <a:lumMod val="75000"/>
                </a:schemeClr>
              </a:buClr>
              <a:buFont typeface=".LucidaGrandeUI" charset="0"/>
              <a:buChar char="▸"/>
            </a:pPr>
            <a:r>
              <a:rPr lang="en-US" altLang="en-US" sz="1600" dirty="0" err="1" smtClean="0">
                <a:solidFill>
                  <a:schemeClr val="accent2">
                    <a:lumMod val="75000"/>
                  </a:schemeClr>
                </a:solidFill>
                <a:ea typeface="Times New Roman" charset="0"/>
                <a:cs typeface="Times New Roman" charset="0"/>
              </a:rPr>
              <a:t>Presbyacusis</a:t>
            </a:r>
            <a:r>
              <a:rPr lang="en-US" altLang="en-US" sz="1600" dirty="0" smtClean="0">
                <a:solidFill>
                  <a:schemeClr val="accent2">
                    <a:lumMod val="75000"/>
                  </a:schemeClr>
                </a:solidFill>
                <a:ea typeface="Times New Roman" charset="0"/>
                <a:cs typeface="Times New Roman" charset="0"/>
              </a:rPr>
              <a:t>: </a:t>
            </a:r>
          </a:p>
          <a:p>
            <a:pPr>
              <a:buClr>
                <a:schemeClr val="accent2">
                  <a:lumMod val="75000"/>
                </a:schemeClr>
              </a:buClr>
            </a:pPr>
            <a:r>
              <a:rPr lang="en-US" altLang="en-US" sz="1600" dirty="0" smtClean="0">
                <a:ea typeface="Times New Roman" charset="0"/>
                <a:cs typeface="Times New Roman" charset="0"/>
              </a:rPr>
              <a:t>A progressive, bilateral symmetrical, age-related sensorineural hearing loss. The hearing loss is marked at higher frequencies.</a:t>
            </a:r>
          </a:p>
          <a:p>
            <a:pPr marL="285750" indent="-285750">
              <a:buClr>
                <a:schemeClr val="accent2">
                  <a:lumMod val="75000"/>
                </a:schemeClr>
              </a:buClr>
              <a:buFont typeface=".LucidaGrandeUI" charset="0"/>
              <a:buChar char="▸"/>
            </a:pPr>
            <a:endParaRPr lang="en-US" altLang="en-US" sz="1600" dirty="0">
              <a:ea typeface="Times New Roman" charset="0"/>
              <a:cs typeface="Times New Roman" charset="0"/>
            </a:endParaRPr>
          </a:p>
          <a:p>
            <a:pPr marL="285750" indent="-285750">
              <a:buClr>
                <a:schemeClr val="accent2">
                  <a:lumMod val="75000"/>
                </a:schemeClr>
              </a:buClr>
              <a:buFont typeface=".LucidaGrandeUI" charset="0"/>
              <a:buChar char="▸"/>
            </a:pPr>
            <a:r>
              <a:rPr lang="en-US" altLang="en-US" sz="1600" dirty="0">
                <a:solidFill>
                  <a:schemeClr val="accent2">
                    <a:lumMod val="75000"/>
                  </a:schemeClr>
                </a:solidFill>
                <a:ea typeface="Times New Roman" charset="0"/>
                <a:cs typeface="Times New Roman" charset="0"/>
              </a:rPr>
              <a:t>Otitis media</a:t>
            </a:r>
            <a:r>
              <a:rPr lang="en-US" altLang="en-US" sz="1600" dirty="0" smtClean="0">
                <a:solidFill>
                  <a:schemeClr val="accent2">
                    <a:lumMod val="75000"/>
                  </a:schemeClr>
                </a:solidFill>
                <a:ea typeface="Times New Roman" charset="0"/>
                <a:cs typeface="Times New Roman" charset="0"/>
              </a:rPr>
              <a:t>:</a:t>
            </a:r>
          </a:p>
          <a:p>
            <a:pPr>
              <a:buClr>
                <a:schemeClr val="accent2">
                  <a:lumMod val="75000"/>
                </a:schemeClr>
              </a:buClr>
            </a:pPr>
            <a:r>
              <a:rPr lang="en-US" altLang="en-US" sz="1600" dirty="0" smtClean="0">
                <a:ea typeface="Times New Roman" charset="0"/>
                <a:cs typeface="Times New Roman" charset="0"/>
              </a:rPr>
              <a:t> Inflammation of the middle ear, usually caused by bacteria that causes fluid build up behind the ear drum.</a:t>
            </a:r>
          </a:p>
          <a:p>
            <a:pPr marL="285750" indent="-285750">
              <a:buClr>
                <a:schemeClr val="accent2">
                  <a:lumMod val="75000"/>
                </a:schemeClr>
              </a:buClr>
              <a:buFont typeface=".LucidaGrandeUI" charset="0"/>
              <a:buChar char="▸"/>
            </a:pPr>
            <a:endParaRPr lang="en-US" altLang="en-US" sz="1600" dirty="0" smtClean="0">
              <a:ea typeface="Times New Roman" charset="0"/>
              <a:cs typeface="Times New Roman" charset="0"/>
            </a:endParaRPr>
          </a:p>
          <a:p>
            <a:pPr marL="285750" indent="-285750">
              <a:buClr>
                <a:schemeClr val="accent2">
                  <a:lumMod val="75000"/>
                </a:schemeClr>
              </a:buClr>
              <a:buFont typeface=".LucidaGrandeUI" charset="0"/>
              <a:buChar char="▸"/>
            </a:pPr>
            <a:r>
              <a:rPr lang="en-US" altLang="en-US" sz="1600" dirty="0" smtClean="0">
                <a:solidFill>
                  <a:schemeClr val="accent2">
                    <a:lumMod val="75000"/>
                  </a:schemeClr>
                </a:solidFill>
                <a:ea typeface="Times New Roman" charset="0"/>
                <a:cs typeface="Times New Roman" charset="0"/>
              </a:rPr>
              <a:t>Noise-induced hearing loss: </a:t>
            </a:r>
          </a:p>
          <a:p>
            <a:pPr>
              <a:buClr>
                <a:schemeClr val="accent2">
                  <a:lumMod val="75000"/>
                </a:schemeClr>
              </a:buClr>
            </a:pPr>
            <a:r>
              <a:rPr lang="en-US" altLang="en-US" sz="1600" dirty="0" smtClean="0">
                <a:ea typeface="Times New Roman" charset="0"/>
                <a:cs typeface="Times New Roman" charset="0"/>
              </a:rPr>
              <a:t>due to excessive exposure to loud sounds, it can result from a one-time exposure to a very loud sound. It causes conductive deafness when only ear drum is ruptured; it may be sensorineural if the cochlea is damaged. May lead to mixed hearing  loss if both are damaged.</a:t>
            </a:r>
            <a:endParaRPr lang="en-GB" sz="1600" b="1" dirty="0" smtClean="0"/>
          </a:p>
          <a:p>
            <a:endParaRPr lang="en-US" altLang="en-US" sz="1600" dirty="0" smtClean="0">
              <a:ea typeface="Times New Roman" charset="0"/>
              <a:cs typeface="Times New Roman" charset="0"/>
            </a:endParaRPr>
          </a:p>
          <a:p>
            <a:pPr marL="285750" indent="-285750">
              <a:buClr>
                <a:schemeClr val="accent2">
                  <a:lumMod val="75000"/>
                </a:schemeClr>
              </a:buClr>
              <a:buFont typeface=".LucidaGrandeUI" charset="0"/>
              <a:buChar char="▸"/>
            </a:pPr>
            <a:r>
              <a:rPr lang="en-US" altLang="en-US" sz="1600" dirty="0" err="1" smtClean="0">
                <a:solidFill>
                  <a:schemeClr val="accent2">
                    <a:lumMod val="75000"/>
                  </a:schemeClr>
                </a:solidFill>
                <a:ea typeface="Times New Roman" charset="0"/>
                <a:cs typeface="Times New Roman" charset="0"/>
              </a:rPr>
              <a:t>Otosclerosis</a:t>
            </a:r>
            <a:r>
              <a:rPr lang="en-US" altLang="en-US" sz="1600" dirty="0">
                <a:solidFill>
                  <a:schemeClr val="accent2">
                    <a:lumMod val="75000"/>
                  </a:schemeClr>
                </a:solidFill>
                <a:ea typeface="Times New Roman" charset="0"/>
                <a:cs typeface="Times New Roman" charset="0"/>
              </a:rPr>
              <a:t>: </a:t>
            </a:r>
            <a:endParaRPr lang="en-US" altLang="en-US" sz="1600" dirty="0" smtClean="0">
              <a:solidFill>
                <a:schemeClr val="accent2">
                  <a:lumMod val="75000"/>
                </a:schemeClr>
              </a:solidFill>
              <a:ea typeface="Times New Roman" charset="0"/>
              <a:cs typeface="Times New Roman" charset="0"/>
            </a:endParaRPr>
          </a:p>
          <a:p>
            <a:pPr>
              <a:buClr>
                <a:schemeClr val="accent2">
                  <a:lumMod val="75000"/>
                </a:schemeClr>
              </a:buClr>
            </a:pPr>
            <a:r>
              <a:rPr lang="en-US" altLang="en-US" sz="1600" dirty="0" smtClean="0">
                <a:ea typeface="Times New Roman" charset="0"/>
                <a:cs typeface="Times New Roman" charset="0"/>
              </a:rPr>
              <a:t>The </a:t>
            </a:r>
            <a:r>
              <a:rPr lang="en-US" altLang="en-US" sz="1600" dirty="0">
                <a:ea typeface="Times New Roman" charset="0"/>
                <a:cs typeface="Times New Roman" charset="0"/>
              </a:rPr>
              <a:t>condition is caused by </a:t>
            </a:r>
            <a:r>
              <a:rPr lang="en-US" altLang="en-US" sz="1600" dirty="0" err="1">
                <a:ea typeface="Times New Roman" charset="0"/>
                <a:cs typeface="Times New Roman" charset="0"/>
              </a:rPr>
              <a:t>stapedial</a:t>
            </a:r>
            <a:r>
              <a:rPr lang="en-US" altLang="en-US" sz="1600" dirty="0">
                <a:ea typeface="Times New Roman" charset="0"/>
                <a:cs typeface="Times New Roman" charset="0"/>
              </a:rPr>
              <a:t> </a:t>
            </a:r>
            <a:r>
              <a:rPr lang="en-US" altLang="en-US" sz="1600" dirty="0" smtClean="0">
                <a:ea typeface="Times New Roman" charset="0"/>
                <a:cs typeface="Times New Roman" charset="0"/>
              </a:rPr>
              <a:t>(3</a:t>
            </a:r>
            <a:r>
              <a:rPr lang="en-US" altLang="en-US" sz="1600" baseline="30000" dirty="0" smtClean="0">
                <a:ea typeface="Times New Roman" charset="0"/>
                <a:cs typeface="Times New Roman" charset="0"/>
              </a:rPr>
              <a:t>rd</a:t>
            </a:r>
            <a:r>
              <a:rPr lang="en-US" altLang="en-US" sz="1600" dirty="0" smtClean="0">
                <a:ea typeface="Times New Roman" charset="0"/>
                <a:cs typeface="Times New Roman" charset="0"/>
              </a:rPr>
              <a:t> </a:t>
            </a:r>
            <a:r>
              <a:rPr lang="en-US" altLang="en-US" sz="1600" dirty="0" err="1" smtClean="0">
                <a:ea typeface="Times New Roman" charset="0"/>
                <a:cs typeface="Times New Roman" charset="0"/>
              </a:rPr>
              <a:t>ossicle</a:t>
            </a:r>
            <a:r>
              <a:rPr lang="en-US" altLang="en-US" sz="1600" dirty="0" smtClean="0">
                <a:ea typeface="Times New Roman" charset="0"/>
                <a:cs typeface="Times New Roman" charset="0"/>
              </a:rPr>
              <a:t>) fixation on the </a:t>
            </a:r>
            <a:r>
              <a:rPr lang="en-US" altLang="en-US" sz="1600" dirty="0">
                <a:ea typeface="Times New Roman" charset="0"/>
                <a:cs typeface="Times New Roman" charset="0"/>
              </a:rPr>
              <a:t>oval window, stiffening the middle ear system. </a:t>
            </a:r>
            <a:r>
              <a:rPr lang="en-US" altLang="en-US" sz="1600" dirty="0" smtClean="0">
                <a:ea typeface="Times New Roman" charset="0"/>
                <a:cs typeface="Times New Roman" charset="0"/>
              </a:rPr>
              <a:t>Causes conductive deafness.</a:t>
            </a:r>
          </a:p>
          <a:p>
            <a:pPr marL="285750" indent="-285750">
              <a:buClr>
                <a:schemeClr val="accent2">
                  <a:lumMod val="75000"/>
                </a:schemeClr>
              </a:buClr>
              <a:buFont typeface=".LucidaGrandeUI" charset="0"/>
              <a:buChar char="▸"/>
            </a:pPr>
            <a:endParaRPr lang="en-US" altLang="en-US" sz="1600" dirty="0">
              <a:ea typeface="Times New Roman" charset="0"/>
              <a:cs typeface="Times New Roman" charset="0"/>
            </a:endParaRPr>
          </a:p>
          <a:p>
            <a:pPr marL="285750" indent="-285750">
              <a:buClr>
                <a:schemeClr val="accent2">
                  <a:lumMod val="75000"/>
                </a:schemeClr>
              </a:buClr>
              <a:buFont typeface=".LucidaGrandeUI" charset="0"/>
              <a:buChar char="▸"/>
            </a:pPr>
            <a:r>
              <a:rPr lang="en-US" altLang="en-US" sz="1600" dirty="0" err="1">
                <a:solidFill>
                  <a:schemeClr val="accent2">
                    <a:lumMod val="75000"/>
                  </a:schemeClr>
                </a:solidFill>
                <a:ea typeface="Times New Roman" charset="0"/>
                <a:cs typeface="Times New Roman" charset="0"/>
              </a:rPr>
              <a:t>Ménière</a:t>
            </a:r>
            <a:r>
              <a:rPr lang="en-US" altLang="en-US" sz="1600" dirty="0">
                <a:solidFill>
                  <a:schemeClr val="accent2">
                    <a:lumMod val="75000"/>
                  </a:schemeClr>
                </a:solidFill>
                <a:ea typeface="Times New Roman" charset="0"/>
                <a:cs typeface="Times New Roman" charset="0"/>
              </a:rPr>
              <a:t> </a:t>
            </a:r>
            <a:r>
              <a:rPr lang="en-US" altLang="en-US" sz="1600" dirty="0" smtClean="0">
                <a:solidFill>
                  <a:schemeClr val="accent2">
                    <a:lumMod val="75000"/>
                  </a:schemeClr>
                </a:solidFill>
                <a:ea typeface="Times New Roman" charset="0"/>
                <a:cs typeface="Times New Roman" charset="0"/>
              </a:rPr>
              <a:t>disease:</a:t>
            </a:r>
          </a:p>
          <a:p>
            <a:pPr>
              <a:buClr>
                <a:schemeClr val="accent2">
                  <a:lumMod val="75000"/>
                </a:schemeClr>
              </a:buClr>
            </a:pPr>
            <a:r>
              <a:rPr lang="en-US" altLang="en-US" sz="1600" dirty="0">
                <a:ea typeface="Times New Roman" charset="0"/>
                <a:cs typeface="Times New Roman" charset="0"/>
              </a:rPr>
              <a:t>I</a:t>
            </a:r>
            <a:r>
              <a:rPr lang="en-US" altLang="en-US" sz="1600" dirty="0" smtClean="0">
                <a:ea typeface="Times New Roman" charset="0"/>
                <a:cs typeface="Times New Roman" charset="0"/>
              </a:rPr>
              <a:t>nner ear disorder that affects balance and hearing due to increased endolymph pressure.</a:t>
            </a:r>
            <a:endParaRPr lang="en-US" altLang="en-US" sz="1600" dirty="0">
              <a:ea typeface="Times New Roman" charset="0"/>
              <a:cs typeface="Times New Roman" charset="0"/>
            </a:endParaRPr>
          </a:p>
        </p:txBody>
      </p:sp>
      <p:pic>
        <p:nvPicPr>
          <p:cNvPr id="16" name="Picture 15" descr="audiogr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533" y="4077072"/>
            <a:ext cx="3888431" cy="216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p:nvPr/>
        </p:nvSpPr>
        <p:spPr>
          <a:xfrm>
            <a:off x="10227936" y="0"/>
            <a:ext cx="1960889" cy="404664"/>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lumMod val="65000"/>
                  </a:schemeClr>
                </a:solidFill>
              </a:rPr>
              <a:t>Just read it </a:t>
            </a:r>
            <a:r>
              <a:rPr lang="en-US"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Tree>
    <p:extLst>
      <p:ext uri="{BB962C8B-B14F-4D97-AF65-F5344CB8AC3E}">
        <p14:creationId xmlns:p14="http://schemas.microsoft.com/office/powerpoint/2010/main" val="2633468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31</a:t>
            </a:fld>
            <a:endParaRPr lang="en-US" dirty="0"/>
          </a:p>
        </p:txBody>
      </p:sp>
      <p:pic>
        <p:nvPicPr>
          <p:cNvPr id="6" name="Picture 4" descr="audiometr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02" t="3001" r="12216" b="69110"/>
          <a:stretch/>
        </p:blipFill>
        <p:spPr bwMode="auto">
          <a:xfrm>
            <a:off x="609460" y="1759801"/>
            <a:ext cx="4968552" cy="369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udiometr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59" t="44509" r="18204" b="26899"/>
          <a:stretch/>
        </p:blipFill>
        <p:spPr bwMode="auto">
          <a:xfrm>
            <a:off x="6094431" y="1759801"/>
            <a:ext cx="5328592" cy="369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16945" y="5538223"/>
            <a:ext cx="3240360" cy="800219"/>
          </a:xfrm>
          <a:prstGeom prst="rect">
            <a:avLst/>
          </a:prstGeom>
          <a:noFill/>
        </p:spPr>
        <p:txBody>
          <a:bodyPr wrap="square" rtlCol="0">
            <a:spAutoFit/>
          </a:bodyPr>
          <a:lstStyle/>
          <a:p>
            <a:r>
              <a:rPr lang="en-US" sz="1400" dirty="0" smtClean="0"/>
              <a:t>For the graph:</a:t>
            </a:r>
          </a:p>
          <a:p>
            <a:r>
              <a:rPr lang="en-US" sz="1400" dirty="0" smtClean="0"/>
              <a:t>Air conduction = </a:t>
            </a:r>
            <a:r>
              <a:rPr lang="en-US" sz="1600" dirty="0" smtClean="0"/>
              <a:t>•</a:t>
            </a:r>
            <a:endParaRPr lang="en-US" sz="1400" dirty="0" smtClean="0"/>
          </a:p>
          <a:p>
            <a:r>
              <a:rPr lang="en-US" sz="1400" dirty="0" smtClean="0"/>
              <a:t>Bone conduction = </a:t>
            </a:r>
            <a:r>
              <a:rPr lang="en-US" sz="1600" dirty="0" smtClean="0"/>
              <a:t>◦</a:t>
            </a:r>
            <a:endParaRPr lang="en-US" sz="1400" dirty="0"/>
          </a:p>
        </p:txBody>
      </p:sp>
      <p:sp>
        <p:nvSpPr>
          <p:cNvPr id="9" name="TextBox 8"/>
          <p:cNvSpPr txBox="1"/>
          <p:nvPr/>
        </p:nvSpPr>
        <p:spPr>
          <a:xfrm>
            <a:off x="492909" y="1279043"/>
            <a:ext cx="4619050" cy="369332"/>
          </a:xfrm>
          <a:prstGeom prst="rect">
            <a:avLst/>
          </a:prstGeom>
          <a:noFill/>
        </p:spPr>
        <p:txBody>
          <a:bodyPr wrap="square" rtlCol="0">
            <a:spAutoFit/>
          </a:bodyPr>
          <a:lstStyle/>
          <a:p>
            <a:pPr marL="285750" indent="-285750">
              <a:buClr>
                <a:schemeClr val="accent2">
                  <a:lumMod val="75000"/>
                </a:schemeClr>
              </a:buClr>
              <a:buFont typeface=".LucidaGrandeUI" charset="0"/>
              <a:buChar char="▸"/>
            </a:pPr>
            <a:r>
              <a:rPr lang="en-US" sz="1800" dirty="0" smtClean="0">
                <a:solidFill>
                  <a:schemeClr val="accent2">
                    <a:lumMod val="75000"/>
                  </a:schemeClr>
                </a:solidFill>
              </a:rPr>
              <a:t>Conductive Deafness caused by </a:t>
            </a:r>
            <a:r>
              <a:rPr lang="en-US" sz="1800" dirty="0" err="1" smtClean="0">
                <a:solidFill>
                  <a:schemeClr val="accent2">
                    <a:lumMod val="75000"/>
                  </a:schemeClr>
                </a:solidFill>
              </a:rPr>
              <a:t>otosclerosis</a:t>
            </a:r>
            <a:r>
              <a:rPr lang="en-US" sz="1800" dirty="0" smtClean="0">
                <a:solidFill>
                  <a:schemeClr val="accent2">
                    <a:lumMod val="75000"/>
                  </a:schemeClr>
                </a:solidFill>
              </a:rPr>
              <a:t>:</a:t>
            </a:r>
            <a:endParaRPr lang="en-US" sz="1800" dirty="0">
              <a:solidFill>
                <a:schemeClr val="accent2">
                  <a:lumMod val="75000"/>
                </a:schemeClr>
              </a:solidFill>
            </a:endParaRPr>
          </a:p>
        </p:txBody>
      </p:sp>
      <p:sp>
        <p:nvSpPr>
          <p:cNvPr id="10" name="TextBox 9"/>
          <p:cNvSpPr txBox="1"/>
          <p:nvPr/>
        </p:nvSpPr>
        <p:spPr>
          <a:xfrm>
            <a:off x="5770376" y="1294359"/>
            <a:ext cx="6336704" cy="369332"/>
          </a:xfrm>
          <a:prstGeom prst="rect">
            <a:avLst/>
          </a:prstGeom>
          <a:noFill/>
        </p:spPr>
        <p:txBody>
          <a:bodyPr wrap="square" rtlCol="0">
            <a:spAutoFit/>
          </a:bodyPr>
          <a:lstStyle/>
          <a:p>
            <a:pPr marL="285750" indent="-285750">
              <a:buClr>
                <a:schemeClr val="accent2">
                  <a:lumMod val="75000"/>
                </a:schemeClr>
              </a:buClr>
              <a:buFont typeface=".LucidaGrandeUI" charset="0"/>
              <a:buChar char="▸"/>
            </a:pPr>
            <a:r>
              <a:rPr lang="en-US" sz="1800" dirty="0" smtClean="0">
                <a:solidFill>
                  <a:schemeClr val="accent2">
                    <a:lumMod val="75000"/>
                  </a:schemeClr>
                </a:solidFill>
              </a:rPr>
              <a:t>Sensorineural Deafness at higher frequencies (</a:t>
            </a:r>
            <a:r>
              <a:rPr lang="en-US" sz="1800" dirty="0" err="1" smtClean="0">
                <a:solidFill>
                  <a:schemeClr val="accent2">
                    <a:lumMod val="75000"/>
                  </a:schemeClr>
                </a:solidFill>
              </a:rPr>
              <a:t>Presbyacusis</a:t>
            </a:r>
            <a:r>
              <a:rPr lang="en-US" sz="1800" dirty="0" smtClean="0">
                <a:solidFill>
                  <a:schemeClr val="accent2">
                    <a:lumMod val="75000"/>
                  </a:schemeClr>
                </a:solidFill>
              </a:rPr>
              <a:t>):</a:t>
            </a:r>
            <a:endParaRPr lang="en-US" sz="1800" dirty="0">
              <a:solidFill>
                <a:schemeClr val="accent2">
                  <a:lumMod val="75000"/>
                </a:schemeClr>
              </a:solidFill>
            </a:endParaRPr>
          </a:p>
        </p:txBody>
      </p:sp>
      <p:cxnSp>
        <p:nvCxnSpPr>
          <p:cNvPr id="11" name="Straight Connector 10"/>
          <p:cNvCxnSpPr/>
          <p:nvPr/>
        </p:nvCxnSpPr>
        <p:spPr>
          <a:xfrm>
            <a:off x="573437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54613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Tests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32</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577695631"/>
              </p:ext>
            </p:extLst>
          </p:nvPr>
        </p:nvGraphicFramePr>
        <p:xfrm>
          <a:off x="477788" y="1196752"/>
          <a:ext cx="11101576" cy="4797762"/>
        </p:xfrm>
        <a:graphic>
          <a:graphicData uri="http://schemas.openxmlformats.org/drawingml/2006/table">
            <a:tbl>
              <a:tblPr firstRow="1" bandRow="1">
                <a:tableStyleId>{5DA37D80-6434-44D0-A028-1B22A696006F}</a:tableStyleId>
              </a:tblPr>
              <a:tblGrid>
                <a:gridCol w="1058134">
                  <a:extLst>
                    <a:ext uri="{9D8B030D-6E8A-4147-A177-3AD203B41FA5}">
                      <a16:colId xmlns:a16="http://schemas.microsoft.com/office/drawing/2014/main" xmlns="" val="20000"/>
                    </a:ext>
                  </a:extLst>
                </a:gridCol>
                <a:gridCol w="4930875">
                  <a:extLst>
                    <a:ext uri="{9D8B030D-6E8A-4147-A177-3AD203B41FA5}">
                      <a16:colId xmlns:a16="http://schemas.microsoft.com/office/drawing/2014/main" xmlns="" val="20001"/>
                    </a:ext>
                  </a:extLst>
                </a:gridCol>
                <a:gridCol w="5112567">
                  <a:extLst>
                    <a:ext uri="{9D8B030D-6E8A-4147-A177-3AD203B41FA5}">
                      <a16:colId xmlns:a16="http://schemas.microsoft.com/office/drawing/2014/main" xmlns="" val="20002"/>
                    </a:ext>
                  </a:extLst>
                </a:gridCol>
              </a:tblGrid>
              <a:tr h="3315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Tests</a:t>
                      </a:r>
                    </a:p>
                  </a:txBody>
                  <a:tcPr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2">
                              <a:lumMod val="75000"/>
                            </a:schemeClr>
                          </a:solidFill>
                        </a:rPr>
                        <a:t>Weber Test</a:t>
                      </a:r>
                    </a:p>
                  </a:txBody>
                  <a:tcPr>
                    <a:solidFill>
                      <a:schemeClr val="bg1"/>
                    </a:solidFill>
                  </a:tcPr>
                </a:tc>
                <a:tc>
                  <a:txBody>
                    <a:bodyPr/>
                    <a:lstStyle/>
                    <a:p>
                      <a:pPr algn="ctr"/>
                      <a:r>
                        <a:rPr lang="en-US" sz="1800" b="0" dirty="0" err="1" smtClean="0">
                          <a:solidFill>
                            <a:schemeClr val="bg2">
                              <a:lumMod val="75000"/>
                            </a:schemeClr>
                          </a:solidFill>
                        </a:rPr>
                        <a:t>Rinne</a:t>
                      </a:r>
                      <a:r>
                        <a:rPr lang="en-US" sz="1800" b="0" dirty="0" smtClean="0">
                          <a:solidFill>
                            <a:schemeClr val="bg2">
                              <a:lumMod val="75000"/>
                            </a:schemeClr>
                          </a:solidFill>
                        </a:rPr>
                        <a:t> Test</a:t>
                      </a:r>
                      <a:endParaRPr lang="en-US" sz="1800" b="0" dirty="0">
                        <a:solidFill>
                          <a:schemeClr val="bg2">
                            <a:lumMod val="75000"/>
                          </a:schemeClr>
                        </a:solidFill>
                        <a:latin typeface="+mn-lt"/>
                      </a:endParaRPr>
                    </a:p>
                  </a:txBody>
                  <a:tcPr>
                    <a:solidFill>
                      <a:schemeClr val="bg1"/>
                    </a:solidFill>
                  </a:tcPr>
                </a:tc>
                <a:extLst>
                  <a:ext uri="{0D108BD9-81ED-4DB2-BD59-A6C34878D82A}">
                    <a16:rowId xmlns:a16="http://schemas.microsoft.com/office/drawing/2014/main" xmlns="" val="10000"/>
                  </a:ext>
                </a:extLst>
              </a:tr>
              <a:tr h="469710">
                <a:tc>
                  <a:txBody>
                    <a:bodyPr/>
                    <a:lstStyle/>
                    <a:p>
                      <a:pPr marL="609600" marR="0" lvl="0" indent="-60960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smtClean="0">
                          <a:solidFill>
                            <a:schemeClr val="accent2">
                              <a:lumMod val="75000"/>
                            </a:schemeClr>
                          </a:solidFill>
                        </a:rPr>
                        <a:t>Function </a:t>
                      </a:r>
                      <a:endParaRPr lang="en-US" sz="1400" b="1" dirty="0" smtClean="0">
                        <a:solidFill>
                          <a:schemeClr val="accent2">
                            <a:lumMod val="75000"/>
                          </a:schemeClr>
                        </a:solidFill>
                        <a:latin typeface="+mn-lt"/>
                        <a:cs typeface="Times New Roman" panose="02020603050405020304" pitchFamily="18" charset="0"/>
                      </a:endParaRPr>
                    </a:p>
                  </a:txBody>
                  <a:tcPr anchor="ctr">
                    <a:solidFill>
                      <a:schemeClr val="bg1"/>
                    </a:solidFill>
                  </a:tcPr>
                </a:tc>
                <a:tc>
                  <a:txBody>
                    <a:bodyPr/>
                    <a:lstStyle/>
                    <a:p>
                      <a:pPr marL="285750" indent="-285750" eaLnBrk="1" hangingPunct="1">
                        <a:buClr>
                          <a:schemeClr val="accent2">
                            <a:lumMod val="75000"/>
                          </a:schemeClr>
                        </a:buClr>
                        <a:buFont typeface=".LucidaGrandeUI" charset="0"/>
                        <a:buChar char="▸"/>
                        <a:defRPr/>
                      </a:pPr>
                      <a:r>
                        <a:rPr lang="en-US" sz="1400" dirty="0" smtClean="0"/>
                        <a:t>Distinguishes between conductive and sensorineural hearing.</a:t>
                      </a:r>
                    </a:p>
                    <a:p>
                      <a:pPr marL="285750" indent="-285750" eaLnBrk="1" hangingPunct="1">
                        <a:buClr>
                          <a:schemeClr val="accent2">
                            <a:lumMod val="75000"/>
                          </a:schemeClr>
                        </a:buClr>
                        <a:buFont typeface=".LucidaGrandeUI" charset="0"/>
                        <a:buChar char="▸"/>
                        <a:defRPr/>
                      </a:pPr>
                      <a:r>
                        <a:rPr lang="en-US" sz="1400" dirty="0" smtClean="0"/>
                        <a:t>Checks for lateralization in unilateral hearing loss.</a:t>
                      </a:r>
                      <a:endParaRPr lang="en-US" sz="1400" b="1" dirty="0" smtClean="0">
                        <a:solidFill>
                          <a:schemeClr val="tx1"/>
                        </a:solidFill>
                        <a:latin typeface="+mn-lt"/>
                        <a:cs typeface="Times New Roman" panose="020206030504050203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Compares air and bone conduction hearing for the same ear.</a:t>
                      </a:r>
                    </a:p>
                  </a:txBody>
                  <a:tcPr>
                    <a:solidFill>
                      <a:schemeClr val="bg1"/>
                    </a:solidFill>
                  </a:tcPr>
                </a:tc>
                <a:extLst>
                  <a:ext uri="{0D108BD9-81ED-4DB2-BD59-A6C34878D82A}">
                    <a16:rowId xmlns:a16="http://schemas.microsoft.com/office/drawing/2014/main" xmlns="" val="10001"/>
                  </a:ext>
                </a:extLst>
              </a:tr>
              <a:tr h="1475442">
                <a:tc>
                  <a:txBody>
                    <a:bodyPr/>
                    <a:lstStyle/>
                    <a:p>
                      <a:pPr marL="482651" lvl="0" indent="-533400" algn="ctr" eaLnBrk="1" hangingPunct="1">
                        <a:buFont typeface="Wingdings" panose="05000000000000000000" pitchFamily="2" charset="2"/>
                        <a:buNone/>
                        <a:defRPr/>
                      </a:pPr>
                      <a:r>
                        <a:rPr lang="en-US" sz="1600" dirty="0" smtClean="0">
                          <a:solidFill>
                            <a:schemeClr val="accent2">
                              <a:lumMod val="75000"/>
                            </a:schemeClr>
                          </a:solidFill>
                        </a:rPr>
                        <a:t>Procedure </a:t>
                      </a:r>
                      <a:endParaRPr lang="en-US" sz="1400" b="1" dirty="0" smtClean="0">
                        <a:solidFill>
                          <a:schemeClr val="accent2">
                            <a:lumMod val="75000"/>
                          </a:schemeClr>
                        </a:solidFill>
                        <a:latin typeface="+mn-lt"/>
                        <a:ea typeface="Arial" panose="020B0604020202020204" pitchFamily="34" charset="0"/>
                      </a:endParaRPr>
                    </a:p>
                  </a:txBody>
                  <a:tcPr anchor="ctr">
                    <a:solidFill>
                      <a:schemeClr val="bg1"/>
                    </a:solidFill>
                  </a:tcPr>
                </a:tc>
                <a:tc>
                  <a:txBody>
                    <a:bodyPr/>
                    <a:lstStyle/>
                    <a:p>
                      <a:pPr marL="609600" indent="-609600" eaLnBrk="1" hangingPunct="1">
                        <a:buClr>
                          <a:schemeClr val="accent2">
                            <a:lumMod val="75000"/>
                          </a:schemeClr>
                        </a:buClr>
                        <a:buSzPct val="105000"/>
                        <a:buFont typeface="+mj-lt"/>
                        <a:buAutoNum type="arabicPeriod"/>
                        <a:defRPr/>
                      </a:pPr>
                      <a:r>
                        <a:rPr lang="en-US" sz="1400" dirty="0" smtClean="0"/>
                        <a:t>Strike a 512 Hz tuning fork softly</a:t>
                      </a:r>
                    </a:p>
                    <a:p>
                      <a:pPr marL="609600" indent="-609600" eaLnBrk="1" hangingPunct="1">
                        <a:buClr>
                          <a:schemeClr val="accent2">
                            <a:lumMod val="75000"/>
                          </a:schemeClr>
                        </a:buClr>
                        <a:buSzPct val="105000"/>
                        <a:buFont typeface="+mj-lt"/>
                        <a:buAutoNum type="arabicPeriod"/>
                        <a:defRPr/>
                      </a:pPr>
                      <a:endParaRPr lang="en-US" sz="1400" dirty="0" smtClean="0"/>
                    </a:p>
                    <a:p>
                      <a:pPr marL="609600" indent="-609600" eaLnBrk="1" hangingPunct="1">
                        <a:buClr>
                          <a:schemeClr val="accent2">
                            <a:lumMod val="75000"/>
                          </a:schemeClr>
                        </a:buClr>
                        <a:buSzPct val="105000"/>
                        <a:buFont typeface="+mj-lt"/>
                        <a:buAutoNum type="arabicPeriod"/>
                        <a:defRPr/>
                      </a:pPr>
                      <a:r>
                        <a:rPr lang="en-US" sz="1400" dirty="0" smtClean="0"/>
                        <a:t>Place the vibrating fork on the middle of the client's head</a:t>
                      </a:r>
                    </a:p>
                    <a:p>
                      <a:pPr marL="609600" indent="-609600" eaLnBrk="1" hangingPunct="1">
                        <a:buClr>
                          <a:schemeClr val="accent2">
                            <a:lumMod val="75000"/>
                          </a:schemeClr>
                        </a:buClr>
                        <a:buSzPct val="105000"/>
                        <a:buFont typeface="+mj-lt"/>
                        <a:buAutoNum type="arabicPeriod"/>
                        <a:defRPr/>
                      </a:pPr>
                      <a:endParaRPr lang="en-US" sz="1400" dirty="0" smtClean="0"/>
                    </a:p>
                    <a:p>
                      <a:pPr marL="609600" indent="-609600" eaLnBrk="1" hangingPunct="1">
                        <a:buClr>
                          <a:schemeClr val="accent2">
                            <a:lumMod val="75000"/>
                          </a:schemeClr>
                        </a:buClr>
                        <a:buSzPct val="105000"/>
                        <a:buFont typeface="+mj-lt"/>
                        <a:buAutoNum type="arabicPeriod"/>
                        <a:defRPr/>
                      </a:pPr>
                      <a:r>
                        <a:rPr lang="en-US" sz="1400" dirty="0" smtClean="0"/>
                        <a:t>Ask client if the sound is heard better in one ear or the same in both ears</a:t>
                      </a:r>
                    </a:p>
                  </a:txBody>
                  <a:tcPr>
                    <a:solidFill>
                      <a:schemeClr val="bg1"/>
                    </a:solidFill>
                  </a:tcPr>
                </a:tc>
                <a:tc>
                  <a:txBody>
                    <a:bodyPr/>
                    <a:lstStyle/>
                    <a:p>
                      <a:pPr marL="342900" indent="-342900" eaLnBrk="1" hangingPunct="1">
                        <a:lnSpc>
                          <a:spcPct val="80000"/>
                        </a:lnSpc>
                        <a:buClr>
                          <a:schemeClr val="accent2">
                            <a:lumMod val="75000"/>
                          </a:schemeClr>
                        </a:buClr>
                        <a:buSzPct val="105000"/>
                        <a:buFont typeface="+mj-lt"/>
                        <a:buAutoNum type="arabicPeriod"/>
                        <a:defRPr/>
                      </a:pPr>
                      <a:r>
                        <a:rPr lang="en-US" sz="1400" dirty="0" smtClean="0"/>
                        <a:t>Strike a 512 Hz tuning fork softly.</a:t>
                      </a:r>
                    </a:p>
                    <a:p>
                      <a:pPr marL="342900" indent="-342900" eaLnBrk="1" hangingPunct="1">
                        <a:lnSpc>
                          <a:spcPct val="80000"/>
                        </a:lnSpc>
                        <a:buClr>
                          <a:schemeClr val="accent2">
                            <a:lumMod val="75000"/>
                          </a:schemeClr>
                        </a:buClr>
                        <a:buSzPct val="105000"/>
                        <a:buFont typeface="+mj-lt"/>
                        <a:buAutoNum type="arabicPeriod"/>
                        <a:defRPr/>
                      </a:pPr>
                      <a:r>
                        <a:rPr lang="en-US" sz="1400" dirty="0" smtClean="0"/>
                        <a:t>Place the vibrating tuning fork on the base of the mastoid bone.</a:t>
                      </a:r>
                    </a:p>
                    <a:p>
                      <a:pPr marL="342900" indent="-342900" eaLnBrk="1" hangingPunct="1">
                        <a:lnSpc>
                          <a:spcPct val="80000"/>
                        </a:lnSpc>
                        <a:buClr>
                          <a:schemeClr val="accent2">
                            <a:lumMod val="75000"/>
                          </a:schemeClr>
                        </a:buClr>
                        <a:buSzPct val="105000"/>
                        <a:buFont typeface="+mj-lt"/>
                        <a:buAutoNum type="arabicPeriod"/>
                        <a:defRPr/>
                      </a:pPr>
                      <a:r>
                        <a:rPr lang="en-US" sz="1400" dirty="0" smtClean="0"/>
                        <a:t>Ask client to tell you when the sound is no longer heard.</a:t>
                      </a:r>
                    </a:p>
                    <a:p>
                      <a:pPr marL="342900" indent="-342900" eaLnBrk="1" hangingPunct="1">
                        <a:lnSpc>
                          <a:spcPct val="80000"/>
                        </a:lnSpc>
                        <a:buClr>
                          <a:schemeClr val="accent2">
                            <a:lumMod val="75000"/>
                          </a:schemeClr>
                        </a:buClr>
                        <a:buSzPct val="105000"/>
                        <a:buFont typeface="+mj-lt"/>
                        <a:buAutoNum type="arabicPeriod"/>
                        <a:defRPr/>
                      </a:pPr>
                      <a:r>
                        <a:rPr lang="en-US" sz="1400" dirty="0" smtClean="0"/>
                        <a:t>Note the time interval and immediately move the tuning fork to the auditory meatus.</a:t>
                      </a:r>
                    </a:p>
                    <a:p>
                      <a:pPr marL="342900" indent="-342900" eaLnBrk="1" hangingPunct="1">
                        <a:lnSpc>
                          <a:spcPct val="80000"/>
                        </a:lnSpc>
                        <a:buClr>
                          <a:schemeClr val="accent2">
                            <a:lumMod val="75000"/>
                          </a:schemeClr>
                        </a:buClr>
                        <a:buSzPct val="105000"/>
                        <a:buFont typeface="+mj-lt"/>
                        <a:buAutoNum type="arabicPeriod"/>
                        <a:defRPr/>
                      </a:pPr>
                      <a:r>
                        <a:rPr lang="en-US" sz="1400" dirty="0" smtClean="0"/>
                        <a:t>Ask the client to tell you when the sound is no longer heard.</a:t>
                      </a:r>
                    </a:p>
                  </a:txBody>
                  <a:tcPr>
                    <a:solidFill>
                      <a:schemeClr val="bg1"/>
                    </a:solidFill>
                  </a:tcPr>
                </a:tc>
                <a:extLst>
                  <a:ext uri="{0D108BD9-81ED-4DB2-BD59-A6C34878D82A}">
                    <a16:rowId xmlns:a16="http://schemas.microsoft.com/office/drawing/2014/main" xmlns="" val="10002"/>
                  </a:ext>
                </a:extLst>
              </a:tr>
              <a:tr h="2403809">
                <a:tc>
                  <a:txBody>
                    <a:bodyPr/>
                    <a:lstStyle/>
                    <a:p>
                      <a:pPr marL="0" indent="0" algn="ctr" eaLnBrk="1" hangingPunct="1">
                        <a:buFont typeface="Wingdings" panose="05000000000000000000" pitchFamily="2" charset="2"/>
                        <a:buNone/>
                        <a:defRPr/>
                      </a:pPr>
                      <a:r>
                        <a:rPr lang="en-US" sz="1800" b="0" dirty="0" smtClean="0">
                          <a:solidFill>
                            <a:schemeClr val="accent2">
                              <a:lumMod val="75000"/>
                            </a:schemeClr>
                          </a:solidFill>
                          <a:latin typeface="+mn-lt"/>
                          <a:cs typeface="Times New Roman" panose="02020603050405020304" pitchFamily="18" charset="0"/>
                        </a:rPr>
                        <a:t>Results</a:t>
                      </a:r>
                    </a:p>
                  </a:txBody>
                  <a:tcPr anchor="ctr">
                    <a:solidFill>
                      <a:schemeClr val="bg1"/>
                    </a:solidFill>
                  </a:tcPr>
                </a:tc>
                <a:tc>
                  <a:txBody>
                    <a:bodyPr/>
                    <a:lstStyle/>
                    <a:p>
                      <a:pPr marL="285750" lvl="0" indent="-285750" eaLnBrk="1" hangingPunct="1">
                        <a:buClr>
                          <a:schemeClr val="accent2">
                            <a:lumMod val="75000"/>
                          </a:schemeClr>
                        </a:buClr>
                        <a:buFont typeface=".LucidaGrandeUI" charset="0"/>
                        <a:buChar char="▸"/>
                        <a:defRPr/>
                      </a:pPr>
                      <a:r>
                        <a:rPr lang="en-US" sz="1400" dirty="0" smtClean="0"/>
                        <a:t>If hearing is </a:t>
                      </a:r>
                      <a:r>
                        <a:rPr lang="en-US" sz="1400" dirty="0" smtClean="0">
                          <a:solidFill>
                            <a:srgbClr val="FF0000"/>
                          </a:solidFill>
                        </a:rPr>
                        <a:t>normal</a:t>
                      </a:r>
                      <a:r>
                        <a:rPr lang="en-US" sz="1400" dirty="0" smtClean="0"/>
                        <a:t>, the sound is heard symmetrical in both ear with no lateralization.</a:t>
                      </a:r>
                    </a:p>
                    <a:p>
                      <a:pPr marL="285750" lvl="0" indent="-285750" eaLnBrk="1" hangingPunct="1">
                        <a:buClr>
                          <a:schemeClr val="accent2">
                            <a:lumMod val="75000"/>
                          </a:schemeClr>
                        </a:buClr>
                        <a:buFont typeface=".LucidaGrandeUI" charset="0"/>
                        <a:buChar char="▸"/>
                        <a:defRPr/>
                      </a:pPr>
                      <a:endParaRPr lang="en-US" sz="1400" dirty="0" smtClean="0"/>
                    </a:p>
                    <a:p>
                      <a:pPr marL="285750" lvl="0" indent="-285750" eaLnBrk="1" hangingPunct="1">
                        <a:buClr>
                          <a:schemeClr val="accent2">
                            <a:lumMod val="75000"/>
                          </a:schemeClr>
                        </a:buClr>
                        <a:buFont typeface=".LucidaGrandeUI" charset="0"/>
                        <a:buChar char="▸"/>
                        <a:defRPr/>
                      </a:pPr>
                      <a:r>
                        <a:rPr lang="en-US" sz="1400" dirty="0" smtClean="0"/>
                        <a:t>Sound localizes toward the poor ear with </a:t>
                      </a:r>
                      <a:r>
                        <a:rPr lang="en-US" sz="1400" dirty="0" smtClean="0">
                          <a:solidFill>
                            <a:srgbClr val="FF0000"/>
                          </a:solidFill>
                        </a:rPr>
                        <a:t>a conductive loss</a:t>
                      </a:r>
                    </a:p>
                    <a:p>
                      <a:pPr marL="285750" lvl="0" indent="-285750" eaLnBrk="1" hangingPunct="1">
                        <a:buClr>
                          <a:schemeClr val="accent2">
                            <a:lumMod val="75000"/>
                          </a:schemeClr>
                        </a:buClr>
                        <a:buFont typeface=".LucidaGrandeUI" charset="0"/>
                        <a:buChar char="▸"/>
                        <a:defRPr/>
                      </a:pPr>
                      <a:endParaRPr lang="en-US" sz="1400" dirty="0" smtClean="0">
                        <a:solidFill>
                          <a:srgbClr val="FF0000"/>
                        </a:solidFill>
                      </a:endParaRPr>
                    </a:p>
                    <a:p>
                      <a:pPr marL="285750" lvl="0" indent="-285750" eaLnBrk="1" hangingPunct="1">
                        <a:buClr>
                          <a:schemeClr val="accent2">
                            <a:lumMod val="75000"/>
                          </a:schemeClr>
                        </a:buClr>
                        <a:buFont typeface=".LucidaGrandeUI" charset="0"/>
                        <a:buChar char="▸"/>
                        <a:defRPr/>
                      </a:pPr>
                      <a:r>
                        <a:rPr lang="en-US" sz="1400" dirty="0" smtClean="0"/>
                        <a:t>Sound localizes toward the good ear with a </a:t>
                      </a:r>
                      <a:r>
                        <a:rPr lang="en-US" sz="1400" dirty="0" smtClean="0">
                          <a:solidFill>
                            <a:srgbClr val="FF0000"/>
                          </a:solidFill>
                        </a:rPr>
                        <a:t>sensorineural hearing loss.</a:t>
                      </a:r>
                      <a:endParaRPr lang="en-US" sz="1800" dirty="0" smtClean="0"/>
                    </a:p>
                  </a:txBody>
                  <a:tcPr>
                    <a:solidFill>
                      <a:schemeClr val="bg1"/>
                    </a:solidFill>
                  </a:tcPr>
                </a:tc>
                <a:tc>
                  <a:txBody>
                    <a:bodyPr/>
                    <a:lstStyle/>
                    <a:p>
                      <a:pPr marL="285750" lvl="0" indent="-285750" eaLnBrk="1" hangingPunct="1">
                        <a:buClr>
                          <a:schemeClr val="accent2">
                            <a:lumMod val="75000"/>
                          </a:schemeClr>
                        </a:buClr>
                        <a:buFont typeface=".LucidaGrandeUI" charset="0"/>
                        <a:buChar char="▸"/>
                        <a:defRPr/>
                      </a:pPr>
                      <a:r>
                        <a:rPr lang="en-US" sz="1400" dirty="0" smtClean="0"/>
                        <a:t>Normal hearing: clients will note air conduction twice as long as bone conduction </a:t>
                      </a:r>
                    </a:p>
                    <a:p>
                      <a:pPr marL="0" lvl="0" indent="0" eaLnBrk="1" hangingPunct="1">
                        <a:buClr>
                          <a:schemeClr val="accent2">
                            <a:lumMod val="75000"/>
                          </a:schemeClr>
                        </a:buClr>
                        <a:buFont typeface=".LucidaGrandeUI" charset="0"/>
                        <a:buNone/>
                        <a:defRPr/>
                      </a:pPr>
                      <a:r>
                        <a:rPr lang="en-US" sz="1400" dirty="0" smtClean="0">
                          <a:solidFill>
                            <a:srgbClr val="FF0000"/>
                          </a:solidFill>
                        </a:rPr>
                        <a:t>      (AC &gt; BC) </a:t>
                      </a:r>
                      <a:r>
                        <a:rPr lang="en-US" sz="1400" b="1" dirty="0" smtClean="0">
                          <a:solidFill>
                            <a:srgbClr val="FF0000"/>
                          </a:solidFill>
                        </a:rPr>
                        <a:t>”positive</a:t>
                      </a:r>
                      <a:r>
                        <a:rPr lang="en-US" sz="1400" b="1" baseline="0" dirty="0" smtClean="0">
                          <a:solidFill>
                            <a:srgbClr val="FF0000"/>
                          </a:solidFill>
                        </a:rPr>
                        <a:t> </a:t>
                      </a:r>
                      <a:r>
                        <a:rPr lang="en-US" sz="1400" b="1" baseline="0" dirty="0" err="1" smtClean="0">
                          <a:solidFill>
                            <a:srgbClr val="FF0000"/>
                          </a:solidFill>
                        </a:rPr>
                        <a:t>Rinne</a:t>
                      </a:r>
                      <a:r>
                        <a:rPr lang="en-US" sz="1400" b="1" baseline="0" dirty="0" smtClean="0">
                          <a:solidFill>
                            <a:srgbClr val="FF0000"/>
                          </a:solidFill>
                        </a:rPr>
                        <a:t> </a:t>
                      </a:r>
                      <a:r>
                        <a:rPr lang="en-US" sz="1400" b="1" dirty="0" smtClean="0">
                          <a:solidFill>
                            <a:srgbClr val="FF0000"/>
                          </a:solidFill>
                        </a:rPr>
                        <a:t>test“ </a:t>
                      </a:r>
                    </a:p>
                    <a:p>
                      <a:pPr marL="285750" lvl="0" indent="-285750" eaLnBrk="1" hangingPunct="1">
                        <a:buClr>
                          <a:schemeClr val="accent2">
                            <a:lumMod val="75000"/>
                          </a:schemeClr>
                        </a:buClr>
                        <a:buFont typeface=".LucidaGrandeUI" charset="0"/>
                        <a:buChar char="▸"/>
                        <a:defRPr/>
                      </a:pPr>
                      <a:endParaRPr lang="en-US" sz="1400" dirty="0" smtClean="0"/>
                    </a:p>
                    <a:p>
                      <a:pPr marL="285750" lvl="0" indent="-285750" eaLnBrk="1" hangingPunct="1">
                        <a:buClr>
                          <a:schemeClr val="accent2">
                            <a:lumMod val="75000"/>
                          </a:schemeClr>
                        </a:buClr>
                        <a:buFont typeface=".LucidaGrandeUI" charset="0"/>
                        <a:buChar char="▸"/>
                        <a:defRPr/>
                      </a:pPr>
                      <a:r>
                        <a:rPr lang="en-US" sz="1400" dirty="0" smtClean="0"/>
                        <a:t>Conductive hearing loss:  bone conduction sound is heard longer than or equally as long as air conduction </a:t>
                      </a:r>
                    </a:p>
                    <a:p>
                      <a:pPr marL="0" lvl="0" indent="0" eaLnBrk="1" hangingPunct="1">
                        <a:buClr>
                          <a:schemeClr val="accent2">
                            <a:lumMod val="75000"/>
                          </a:schemeClr>
                        </a:buClr>
                        <a:buFont typeface=".LucidaGrandeUI" charset="0"/>
                        <a:buNone/>
                        <a:defRPr/>
                      </a:pPr>
                      <a:r>
                        <a:rPr lang="en-US" sz="1400" dirty="0" smtClean="0"/>
                        <a:t>      </a:t>
                      </a:r>
                      <a:r>
                        <a:rPr lang="en-US" sz="1400" dirty="0" smtClean="0">
                          <a:solidFill>
                            <a:srgbClr val="FF0000"/>
                          </a:solidFill>
                        </a:rPr>
                        <a:t>(BC &gt; AC) </a:t>
                      </a:r>
                      <a:r>
                        <a:rPr lang="en-US" sz="1400" b="1" dirty="0" smtClean="0">
                          <a:solidFill>
                            <a:srgbClr val="FF0000"/>
                          </a:solidFill>
                        </a:rPr>
                        <a:t>"negative test“</a:t>
                      </a:r>
                    </a:p>
                    <a:p>
                      <a:pPr marL="285750" lvl="0" indent="-285750" eaLnBrk="1" hangingPunct="1">
                        <a:buClr>
                          <a:schemeClr val="accent2">
                            <a:lumMod val="75000"/>
                          </a:schemeClr>
                        </a:buClr>
                        <a:buFont typeface=".LucidaGrandeUI" charset="0"/>
                        <a:buChar char="▸"/>
                        <a:defRPr/>
                      </a:pPr>
                      <a:endParaRPr lang="en-US" sz="1400" dirty="0" smtClean="0"/>
                    </a:p>
                    <a:p>
                      <a:pPr marL="285750" lvl="0" indent="-285750" eaLnBrk="1" hangingPunct="1">
                        <a:buClr>
                          <a:schemeClr val="accent2">
                            <a:lumMod val="75000"/>
                          </a:schemeClr>
                        </a:buClr>
                        <a:buFont typeface=".LucidaGrandeUI" charset="0"/>
                        <a:buChar char="▸"/>
                        <a:defRPr/>
                      </a:pPr>
                      <a:r>
                        <a:rPr lang="en-US" sz="1400" dirty="0" smtClean="0"/>
                        <a:t>Sensorineural hearing loss: air conduction is heard longer than bone conduction in affected ear, but less than 2:1 ratio </a:t>
                      </a:r>
                    </a:p>
                    <a:p>
                      <a:pPr marL="0" lvl="0" indent="0" eaLnBrk="1" hangingPunct="1">
                        <a:buClr>
                          <a:schemeClr val="accent2">
                            <a:lumMod val="75000"/>
                          </a:schemeClr>
                        </a:buClr>
                        <a:buFont typeface=".LucidaGrandeUI" charset="0"/>
                        <a:buNone/>
                        <a:defRPr/>
                      </a:pPr>
                      <a:r>
                        <a:rPr lang="en-US" sz="1400" dirty="0" smtClean="0">
                          <a:solidFill>
                            <a:srgbClr val="FF0000"/>
                          </a:solidFill>
                        </a:rPr>
                        <a:t>      (AC &gt; BC) </a:t>
                      </a:r>
                      <a:r>
                        <a:rPr lang="en-US" sz="1400" b="1" dirty="0" smtClean="0">
                          <a:solidFill>
                            <a:srgbClr val="FF0000"/>
                          </a:solidFill>
                        </a:rPr>
                        <a:t>”positive</a:t>
                      </a:r>
                      <a:r>
                        <a:rPr lang="en-US" sz="1400" b="1" baseline="0" dirty="0" smtClean="0">
                          <a:solidFill>
                            <a:srgbClr val="FF0000"/>
                          </a:solidFill>
                        </a:rPr>
                        <a:t> </a:t>
                      </a:r>
                      <a:r>
                        <a:rPr lang="en-US" sz="1400" b="1" baseline="0" dirty="0" err="1" smtClean="0">
                          <a:solidFill>
                            <a:srgbClr val="FF0000"/>
                          </a:solidFill>
                        </a:rPr>
                        <a:t>Rinne</a:t>
                      </a:r>
                      <a:r>
                        <a:rPr lang="en-US" sz="1400" b="1" baseline="0" dirty="0" smtClean="0">
                          <a:solidFill>
                            <a:srgbClr val="FF0000"/>
                          </a:solidFill>
                        </a:rPr>
                        <a:t> </a:t>
                      </a:r>
                      <a:r>
                        <a:rPr lang="en-US" sz="1400" b="1" dirty="0" smtClean="0">
                          <a:solidFill>
                            <a:srgbClr val="FF0000"/>
                          </a:solidFill>
                        </a:rPr>
                        <a:t>test“ </a:t>
                      </a:r>
                      <a:r>
                        <a:rPr lang="en-US" sz="1400" b="0" dirty="0" smtClean="0">
                          <a:solidFill>
                            <a:schemeClr val="bg1">
                              <a:lumMod val="65000"/>
                            </a:schemeClr>
                          </a:solidFill>
                        </a:rPr>
                        <a:t>(just like </a:t>
                      </a:r>
                      <a:r>
                        <a:rPr lang="en-US" sz="1400" b="0" baseline="0" dirty="0" smtClean="0">
                          <a:solidFill>
                            <a:schemeClr val="bg1">
                              <a:lumMod val="65000"/>
                            </a:schemeClr>
                          </a:solidFill>
                        </a:rPr>
                        <a:t>the normal result)</a:t>
                      </a:r>
                      <a:endParaRPr lang="en-US" sz="1400" b="0" dirty="0" smtClean="0">
                        <a:solidFill>
                          <a:schemeClr val="bg1">
                            <a:lumMod val="65000"/>
                          </a:schemeClr>
                        </a:solidFill>
                      </a:endParaRPr>
                    </a:p>
                  </a:txBody>
                  <a:tcPr>
                    <a:solidFill>
                      <a:schemeClr val="bg1"/>
                    </a:solidFill>
                  </a:tcPr>
                </a:tc>
                <a:extLst>
                  <a:ext uri="{0D108BD9-81ED-4DB2-BD59-A6C34878D82A}">
                    <a16:rowId xmlns:a16="http://schemas.microsoft.com/office/drawing/2014/main" xmlns="" val="10003"/>
                  </a:ext>
                </a:extLst>
              </a:tr>
            </a:tbl>
          </a:graphicData>
        </a:graphic>
      </p:graphicFrame>
      <p:sp>
        <p:nvSpPr>
          <p:cNvPr id="6" name="مربع نص 5"/>
          <p:cNvSpPr txBox="1"/>
          <p:nvPr/>
        </p:nvSpPr>
        <p:spPr>
          <a:xfrm>
            <a:off x="1557908" y="6048266"/>
            <a:ext cx="4824536"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1400" dirty="0" smtClean="0">
                <a:solidFill>
                  <a:srgbClr val="FF0000"/>
                </a:solidFill>
              </a:rPr>
              <a:t>Remember :</a:t>
            </a:r>
          </a:p>
          <a:p>
            <a:r>
              <a:rPr lang="en-US" altLang="en-US" sz="1400" dirty="0" smtClean="0">
                <a:solidFill>
                  <a:schemeClr val="bg1">
                    <a:lumMod val="65000"/>
                  </a:schemeClr>
                </a:solidFill>
                <a:cs typeface="Times New Roman" panose="02020603050405020304" pitchFamily="18" charset="0"/>
              </a:rPr>
              <a:t>Normally , Air </a:t>
            </a:r>
            <a:r>
              <a:rPr lang="en-US" altLang="en-US" sz="1400" dirty="0">
                <a:solidFill>
                  <a:schemeClr val="bg1">
                    <a:lumMod val="65000"/>
                  </a:schemeClr>
                </a:solidFill>
                <a:cs typeface="Times New Roman" panose="02020603050405020304" pitchFamily="18" charset="0"/>
              </a:rPr>
              <a:t>Conduction </a:t>
            </a:r>
            <a:r>
              <a:rPr lang="en-US" altLang="en-US" sz="1400" dirty="0" smtClean="0">
                <a:solidFill>
                  <a:schemeClr val="bg1">
                    <a:lumMod val="65000"/>
                  </a:schemeClr>
                </a:solidFill>
                <a:cs typeface="Times New Roman" panose="02020603050405020304" pitchFamily="18" charset="0"/>
              </a:rPr>
              <a:t> is better  than  </a:t>
            </a:r>
            <a:r>
              <a:rPr lang="en-US" altLang="en-US" sz="1400" dirty="0">
                <a:solidFill>
                  <a:schemeClr val="bg1">
                    <a:lumMod val="65000"/>
                  </a:schemeClr>
                </a:solidFill>
                <a:cs typeface="Times New Roman" panose="02020603050405020304" pitchFamily="18" charset="0"/>
              </a:rPr>
              <a:t>Bone </a:t>
            </a:r>
            <a:r>
              <a:rPr lang="en-US" altLang="en-US" sz="1400" dirty="0" smtClean="0">
                <a:solidFill>
                  <a:schemeClr val="bg1">
                    <a:lumMod val="65000"/>
                  </a:schemeClr>
                </a:solidFill>
                <a:cs typeface="Times New Roman" panose="02020603050405020304" pitchFamily="18" charset="0"/>
              </a:rPr>
              <a:t>Conduction.</a:t>
            </a:r>
          </a:p>
          <a:p>
            <a:endParaRPr lang="en-US" sz="1400" dirty="0" smtClean="0">
              <a:solidFill>
                <a:schemeClr val="bg1">
                  <a:lumMod val="65000"/>
                </a:schemeClr>
              </a:solidFill>
            </a:endParaRPr>
          </a:p>
        </p:txBody>
      </p:sp>
      <p:sp>
        <p:nvSpPr>
          <p:cNvPr id="7" name="مربع نص 6"/>
          <p:cNvSpPr txBox="1"/>
          <p:nvPr/>
        </p:nvSpPr>
        <p:spPr>
          <a:xfrm>
            <a:off x="6742484" y="6048266"/>
            <a:ext cx="4536504" cy="738664"/>
          </a:xfrm>
          <a:prstGeom prst="rect">
            <a:avLst/>
          </a:prstGeom>
          <a:ln/>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ar-SA" sz="1400" b="1" dirty="0" smtClean="0">
                <a:solidFill>
                  <a:srgbClr val="FF0000"/>
                </a:solidFill>
                <a:latin typeface="Calibri" panose="020F0502020204030204" pitchFamily="34" charset="0"/>
                <a:cs typeface="Calibri" panose="020F0502020204030204" pitchFamily="34" charset="0"/>
              </a:rPr>
              <a:t>توضيح : </a:t>
            </a:r>
            <a:r>
              <a:rPr lang="ar-SA" sz="1400" b="1" dirty="0" smtClean="0">
                <a:solidFill>
                  <a:schemeClr val="bg1">
                    <a:lumMod val="65000"/>
                  </a:schemeClr>
                </a:solidFill>
                <a:latin typeface="Calibri" panose="020F0502020204030204" pitchFamily="34" charset="0"/>
                <a:cs typeface="Calibri" panose="020F0502020204030204" pitchFamily="34" charset="0"/>
              </a:rPr>
              <a:t>في حالة ال </a:t>
            </a:r>
            <a:r>
              <a:rPr lang="en-US" sz="1400" b="1" dirty="0" err="1" smtClean="0">
                <a:solidFill>
                  <a:schemeClr val="bg1">
                    <a:lumMod val="65000"/>
                  </a:schemeClr>
                </a:solidFill>
                <a:latin typeface="Calibri" panose="020F0502020204030204" pitchFamily="34" charset="0"/>
                <a:cs typeface="Calibri" panose="020F0502020204030204" pitchFamily="34" charset="0"/>
              </a:rPr>
              <a:t>sensorineural</a:t>
            </a:r>
            <a:r>
              <a:rPr lang="en-US" sz="1400" b="1" dirty="0" smtClean="0">
                <a:solidFill>
                  <a:schemeClr val="bg1">
                    <a:lumMod val="65000"/>
                  </a:schemeClr>
                </a:solidFill>
                <a:latin typeface="Calibri" panose="020F0502020204030204" pitchFamily="34" charset="0"/>
                <a:cs typeface="Calibri" panose="020F0502020204030204" pitchFamily="34" charset="0"/>
              </a:rPr>
              <a:t> loss</a:t>
            </a:r>
            <a:r>
              <a:rPr lang="ar-SA" sz="1400" b="1" dirty="0" smtClean="0">
                <a:solidFill>
                  <a:schemeClr val="bg1">
                    <a:lumMod val="65000"/>
                  </a:schemeClr>
                </a:solidFill>
                <a:latin typeface="Calibri" panose="020F0502020204030204" pitchFamily="34" charset="0"/>
                <a:cs typeface="Calibri" panose="020F0502020204030204" pitchFamily="34" charset="0"/>
              </a:rPr>
              <a:t> راح نسمع </a:t>
            </a:r>
            <a:r>
              <a:rPr lang="ar-SA" sz="1400" b="1" dirty="0" err="1" smtClean="0">
                <a:solidFill>
                  <a:schemeClr val="bg1">
                    <a:lumMod val="65000"/>
                  </a:schemeClr>
                </a:solidFill>
                <a:latin typeface="Calibri" panose="020F0502020204030204" pitchFamily="34" charset="0"/>
                <a:cs typeface="Calibri" panose="020F0502020204030204" pitchFamily="34" charset="0"/>
              </a:rPr>
              <a:t>الإهتزازات</a:t>
            </a:r>
            <a:r>
              <a:rPr lang="ar-SA" sz="1400" b="1" dirty="0" smtClean="0">
                <a:solidFill>
                  <a:schemeClr val="bg1">
                    <a:lumMod val="65000"/>
                  </a:schemeClr>
                </a:solidFill>
                <a:latin typeface="Calibri" panose="020F0502020204030204" pitchFamily="34" charset="0"/>
                <a:cs typeface="Calibri" panose="020F0502020204030204" pitchFamily="34" charset="0"/>
              </a:rPr>
              <a:t> من العظم , لما يوقف راح نسمعها من الهواء </a:t>
            </a:r>
            <a:r>
              <a:rPr lang="ar-SA" sz="1400" b="1" dirty="0" smtClean="0">
                <a:solidFill>
                  <a:srgbClr val="FF0000"/>
                </a:solidFill>
                <a:latin typeface="Calibri" panose="020F0502020204030204" pitchFamily="34" charset="0"/>
                <a:cs typeface="Calibri" panose="020F0502020204030204" pitchFamily="34" charset="0"/>
              </a:rPr>
              <a:t>بس راح توقف بسرعة </a:t>
            </a:r>
            <a:r>
              <a:rPr lang="ar-SA" sz="1400" b="1" dirty="0" smtClean="0">
                <a:solidFill>
                  <a:schemeClr val="bg1">
                    <a:lumMod val="65000"/>
                  </a:schemeClr>
                </a:solidFill>
                <a:latin typeface="Calibri" panose="020F0502020204030204" pitchFamily="34" charset="0"/>
                <a:cs typeface="Calibri" panose="020F0502020204030204" pitchFamily="34" charset="0"/>
              </a:rPr>
              <a:t>...وهذا اللي يفرق بينها و بين الناس الطبيعيين.</a:t>
            </a:r>
            <a:endParaRPr lang="en-US" sz="1400" b="1" dirty="0" smtClean="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7239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fontAlgn="t"/>
            <a:r>
              <a:rPr lang="en-US" sz="3200" b="1" dirty="0" smtClean="0">
                <a:solidFill>
                  <a:srgbClr val="9FB8CD">
                    <a:lumMod val="75000"/>
                  </a:srgbClr>
                </a:solidFill>
                <a:latin typeface="Arial Black" panose="020B0A04020102020204" pitchFamily="34" charset="0"/>
              </a:rPr>
              <a:t>3. Visual experiments</a:t>
            </a:r>
            <a:endParaRPr lang="en-US" sz="3200" b="1" dirty="0">
              <a:solidFill>
                <a:srgbClr val="9FB8CD">
                  <a:lumMod val="75000"/>
                </a:srgbClr>
              </a:solidFill>
              <a:latin typeface="Arial Black" panose="020B0A04020102020204" pitchFamily="34" charset="0"/>
            </a:endParaRPr>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lvl="0" indent="-457200">
              <a:buFont typeface="+mj-lt"/>
              <a:buAutoNum type="arabicPeriod"/>
            </a:pPr>
            <a:r>
              <a:rPr lang="en-US" b="1" dirty="0">
                <a:solidFill>
                  <a:schemeClr val="tx2"/>
                </a:solidFill>
                <a:latin typeface="+mj-lt"/>
              </a:rPr>
              <a:t>Visual Acuity for near and far objects.</a:t>
            </a:r>
          </a:p>
          <a:p>
            <a:pPr marL="457200" lvl="0" indent="-457200">
              <a:buFont typeface="+mj-lt"/>
              <a:buAutoNum type="arabicPeriod"/>
            </a:pPr>
            <a:endParaRPr lang="en-US" b="1" dirty="0">
              <a:solidFill>
                <a:schemeClr val="tx2"/>
              </a:solidFill>
              <a:latin typeface="+mj-lt"/>
            </a:endParaRPr>
          </a:p>
          <a:p>
            <a:pPr marL="457200" lvl="0" indent="-457200">
              <a:buFont typeface="+mj-lt"/>
              <a:buAutoNum type="arabicPeriod"/>
            </a:pPr>
            <a:r>
              <a:rPr lang="en-US" b="1" dirty="0">
                <a:solidFill>
                  <a:schemeClr val="tx2"/>
                </a:solidFill>
                <a:latin typeface="+mj-lt"/>
              </a:rPr>
              <a:t>Astigmatism.</a:t>
            </a:r>
          </a:p>
          <a:p>
            <a:pPr marL="457200" lvl="0" indent="-457200">
              <a:buFont typeface="+mj-lt"/>
              <a:buAutoNum type="arabicPeriod"/>
            </a:pPr>
            <a:endParaRPr lang="en-US" b="1" dirty="0">
              <a:solidFill>
                <a:schemeClr val="tx2"/>
              </a:solidFill>
              <a:latin typeface="+mj-lt"/>
            </a:endParaRPr>
          </a:p>
          <a:p>
            <a:pPr marL="457200" lvl="0" indent="-457200">
              <a:buFont typeface="+mj-lt"/>
              <a:buAutoNum type="arabicPeriod"/>
            </a:pPr>
            <a:r>
              <a:rPr lang="en-US" b="1" dirty="0">
                <a:solidFill>
                  <a:schemeClr val="tx2"/>
                </a:solidFill>
                <a:latin typeface="+mj-lt"/>
              </a:rPr>
              <a:t>Accommodation.</a:t>
            </a:r>
          </a:p>
          <a:p>
            <a:pPr marL="457200" lvl="0" indent="-457200">
              <a:buFont typeface="+mj-lt"/>
              <a:buAutoNum type="arabicPeriod"/>
            </a:pPr>
            <a:endParaRPr lang="en-US" b="1" dirty="0">
              <a:solidFill>
                <a:schemeClr val="tx2"/>
              </a:solidFill>
              <a:latin typeface="+mj-lt"/>
            </a:endParaRPr>
          </a:p>
          <a:p>
            <a:pPr marL="457200" lvl="0" indent="-457200">
              <a:buFont typeface="+mj-lt"/>
              <a:buAutoNum type="arabicPeriod"/>
            </a:pPr>
            <a:r>
              <a:rPr lang="en-US" b="1" dirty="0">
                <a:solidFill>
                  <a:schemeClr val="tx2"/>
                </a:solidFill>
                <a:latin typeface="+mj-lt"/>
              </a:rPr>
              <a:t>Color vision and color blindness.</a:t>
            </a:r>
          </a:p>
          <a:p>
            <a:pPr marL="457200" lvl="0" indent="-457200">
              <a:buFont typeface="+mj-lt"/>
              <a:buAutoNum type="arabicPeriod"/>
            </a:pPr>
            <a:endParaRPr lang="en-US" b="1" dirty="0">
              <a:solidFill>
                <a:schemeClr val="tx2"/>
              </a:solidFill>
              <a:latin typeface="+mj-lt"/>
            </a:endParaRPr>
          </a:p>
          <a:p>
            <a:pPr marL="457200" lvl="0" indent="-457200">
              <a:buFont typeface="+mj-lt"/>
              <a:buAutoNum type="arabicPeriod"/>
            </a:pPr>
            <a:r>
              <a:rPr lang="en-US" b="1" dirty="0">
                <a:solidFill>
                  <a:schemeClr val="tx2"/>
                </a:solidFill>
                <a:latin typeface="+mj-lt"/>
              </a:rPr>
              <a:t>Blind Spot.</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33</a:t>
            </a:fld>
            <a:endParaRPr lang="en-US" dirty="0"/>
          </a:p>
        </p:txBody>
      </p:sp>
    </p:spTree>
    <p:extLst>
      <p:ext uri="{BB962C8B-B14F-4D97-AF65-F5344CB8AC3E}">
        <p14:creationId xmlns:p14="http://schemas.microsoft.com/office/powerpoint/2010/main" val="3734366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Visual acuity </a:t>
            </a:r>
          </a:p>
        </p:txBody>
      </p:sp>
      <p:sp>
        <p:nvSpPr>
          <p:cNvPr id="3" name="Slide Number Placeholder 2"/>
          <p:cNvSpPr>
            <a:spLocks noGrp="1"/>
          </p:cNvSpPr>
          <p:nvPr>
            <p:ph type="sldNum" sz="quarter" idx="12"/>
          </p:nvPr>
        </p:nvSpPr>
        <p:spPr/>
        <p:txBody>
          <a:bodyPr/>
          <a:lstStyle/>
          <a:p>
            <a:fld id="{4929A69E-7D8F-4515-9605-0315ABD4F316}" type="slidenum">
              <a:rPr lang="en-US" smtClean="0"/>
              <a:t>34</a:t>
            </a:fld>
            <a:endParaRPr lang="en-US" dirty="0"/>
          </a:p>
        </p:txBody>
      </p:sp>
      <p:sp>
        <p:nvSpPr>
          <p:cNvPr id="4" name="Content Placeholder 3"/>
          <p:cNvSpPr>
            <a:spLocks noGrp="1"/>
          </p:cNvSpPr>
          <p:nvPr>
            <p:ph sz="quarter" idx="1"/>
          </p:nvPr>
        </p:nvSpPr>
        <p:spPr>
          <a:xfrm>
            <a:off x="609442" y="1219200"/>
            <a:ext cx="10882451" cy="5234136"/>
          </a:xfrm>
        </p:spPr>
        <p:txBody>
          <a:bodyPr>
            <a:noAutofit/>
          </a:bodyPr>
          <a:lstStyle/>
          <a:p>
            <a:pPr marL="342900" indent="-285750">
              <a:buClr>
                <a:schemeClr val="accent2">
                  <a:lumMod val="75000"/>
                </a:schemeClr>
              </a:buClr>
              <a:buSzPct val="100000"/>
              <a:defRPr/>
            </a:pPr>
            <a:r>
              <a:rPr lang="en-US" altLang="en-US" sz="1600" dirty="0">
                <a:solidFill>
                  <a:prstClr val="black"/>
                </a:solidFill>
                <a:cs typeface="Times New Roman" pitchFamily="18" charset="0"/>
              </a:rPr>
              <a:t>It is the power to discriminate details or the shortest distance by which </a:t>
            </a:r>
            <a:r>
              <a:rPr lang="en-US" altLang="en-US" sz="1600" dirty="0">
                <a:solidFill>
                  <a:srgbClr val="FFC000"/>
                </a:solidFill>
                <a:cs typeface="Times New Roman" pitchFamily="18" charset="0"/>
              </a:rPr>
              <a:t>2</a:t>
            </a:r>
            <a:r>
              <a:rPr lang="en-US" altLang="en-US" sz="1600" dirty="0">
                <a:solidFill>
                  <a:prstClr val="black"/>
                </a:solidFill>
                <a:cs typeface="Times New Roman" pitchFamily="18" charset="0"/>
              </a:rPr>
              <a:t> lines can be separated and still perceived as </a:t>
            </a:r>
            <a:r>
              <a:rPr lang="en-US" altLang="en-US" sz="1600" dirty="0">
                <a:solidFill>
                  <a:srgbClr val="FFC000"/>
                </a:solidFill>
                <a:cs typeface="Times New Roman" pitchFamily="18" charset="0"/>
              </a:rPr>
              <a:t>2</a:t>
            </a:r>
            <a:r>
              <a:rPr lang="en-US" altLang="en-US" sz="1600" dirty="0">
                <a:solidFill>
                  <a:prstClr val="black"/>
                </a:solidFill>
                <a:cs typeface="Times New Roman" pitchFamily="18" charset="0"/>
              </a:rPr>
              <a:t> lines.</a:t>
            </a:r>
          </a:p>
          <a:p>
            <a:pPr>
              <a:buClr>
                <a:schemeClr val="accent2">
                  <a:lumMod val="75000"/>
                </a:schemeClr>
              </a:buClr>
              <a:buSzPct val="100000"/>
              <a:defRPr/>
            </a:pPr>
            <a:endParaRPr lang="en-US" altLang="en-US" sz="800" dirty="0" smtClean="0">
              <a:cs typeface="Times New Roman" pitchFamily="18" charset="0"/>
            </a:endParaRPr>
          </a:p>
          <a:p>
            <a:pPr fontAlgn="ctr"/>
            <a:r>
              <a:rPr lang="en-US" sz="1600" dirty="0">
                <a:solidFill>
                  <a:schemeClr val="accent2">
                    <a:lumMod val="75000"/>
                  </a:schemeClr>
                </a:solidFill>
                <a:cs typeface="Arial" panose="020B0604020202020204" pitchFamily="34" charset="0"/>
              </a:rPr>
              <a:t>Depends </a:t>
            </a:r>
            <a:r>
              <a:rPr lang="en-US" sz="1600" dirty="0" smtClean="0">
                <a:solidFill>
                  <a:schemeClr val="accent2">
                    <a:lumMod val="75000"/>
                  </a:schemeClr>
                </a:solidFill>
                <a:cs typeface="Arial" panose="020B0604020202020204" pitchFamily="34" charset="0"/>
              </a:rPr>
              <a:t>on:</a:t>
            </a:r>
            <a:endParaRPr lang="en-US" sz="1600" dirty="0">
              <a:solidFill>
                <a:schemeClr val="accent2">
                  <a:lumMod val="75000"/>
                </a:schemeClr>
              </a:solidFill>
              <a:cs typeface="Arial" panose="020B0604020202020204" pitchFamily="34" charset="0"/>
            </a:endParaRPr>
          </a:p>
          <a:p>
            <a:pPr marL="342900" indent="-342900" fontAlgn="ctr">
              <a:buFont typeface="+mj-lt"/>
              <a:buAutoNum type="arabicPeriod"/>
            </a:pPr>
            <a:r>
              <a:rPr lang="en-US" sz="1600" dirty="0">
                <a:cs typeface="Arial" panose="020B0604020202020204" pitchFamily="34" charset="0"/>
              </a:rPr>
              <a:t>The refractive ability of the refractive media.</a:t>
            </a:r>
          </a:p>
          <a:p>
            <a:pPr marL="342900" indent="-342900" fontAlgn="ctr">
              <a:buFont typeface="+mj-lt"/>
              <a:buAutoNum type="arabicPeriod"/>
            </a:pPr>
            <a:r>
              <a:rPr lang="en-US" sz="1600" dirty="0">
                <a:cs typeface="Arial" panose="020B0604020202020204" pitchFamily="34" charset="0"/>
              </a:rPr>
              <a:t>The density of the photoreceptors.</a:t>
            </a:r>
          </a:p>
          <a:p>
            <a:pPr marL="342900" indent="-342900" fontAlgn="ctr">
              <a:buFont typeface="+mj-lt"/>
              <a:buAutoNum type="arabicPeriod"/>
            </a:pPr>
            <a:r>
              <a:rPr lang="en-US" sz="1600" dirty="0">
                <a:cs typeface="Arial" panose="020B0604020202020204" pitchFamily="34" charset="0"/>
              </a:rPr>
              <a:t>The </a:t>
            </a:r>
            <a:r>
              <a:rPr lang="en-US" sz="1600" u="sng" dirty="0">
                <a:cs typeface="Arial" panose="020B0604020202020204" pitchFamily="34" charset="0"/>
              </a:rPr>
              <a:t>visual angle.</a:t>
            </a:r>
          </a:p>
          <a:p>
            <a:pPr>
              <a:buClr>
                <a:schemeClr val="accent2">
                  <a:lumMod val="75000"/>
                </a:schemeClr>
              </a:buClr>
              <a:buSzPct val="100000"/>
              <a:defRPr/>
            </a:pPr>
            <a:endParaRPr lang="en-US" altLang="en-US" sz="800" dirty="0" smtClean="0">
              <a:cs typeface="Times New Roman" pitchFamily="18" charset="0"/>
            </a:endParaRPr>
          </a:p>
          <a:p>
            <a:pPr>
              <a:buClr>
                <a:schemeClr val="accent2">
                  <a:lumMod val="75000"/>
                </a:schemeClr>
              </a:buClr>
              <a:buSzPct val="100000"/>
              <a:defRPr/>
            </a:pPr>
            <a:r>
              <a:rPr lang="en-US" sz="1600" u="sng" dirty="0">
                <a:solidFill>
                  <a:schemeClr val="accent2">
                    <a:lumMod val="75000"/>
                  </a:schemeClr>
                </a:solidFill>
                <a:cs typeface="Arial" panose="020B0604020202020204" pitchFamily="34" charset="0"/>
              </a:rPr>
              <a:t>Visual </a:t>
            </a:r>
            <a:r>
              <a:rPr lang="en-US" sz="1600" u="sng" dirty="0" smtClean="0">
                <a:solidFill>
                  <a:schemeClr val="accent2">
                    <a:lumMod val="75000"/>
                  </a:schemeClr>
                </a:solidFill>
                <a:cs typeface="Arial" panose="020B0604020202020204" pitchFamily="34" charset="0"/>
              </a:rPr>
              <a:t>angle: </a:t>
            </a:r>
          </a:p>
          <a:p>
            <a:pPr>
              <a:buClr>
                <a:schemeClr val="accent2">
                  <a:lumMod val="75000"/>
                </a:schemeClr>
              </a:buClr>
              <a:buSzPct val="100000"/>
              <a:defRPr/>
            </a:pPr>
            <a:endParaRPr lang="en-US" sz="800" u="sng" dirty="0">
              <a:cs typeface="Arial" panose="020B0604020202020204" pitchFamily="34" charset="0"/>
            </a:endParaRPr>
          </a:p>
          <a:p>
            <a:pPr lvl="1" fontAlgn="t"/>
            <a:r>
              <a:rPr lang="en-US" sz="1600" dirty="0">
                <a:solidFill>
                  <a:schemeClr val="tx1"/>
                </a:solidFill>
                <a:cs typeface="Arial" panose="020B0604020202020204" pitchFamily="34" charset="0"/>
              </a:rPr>
              <a:t>It is the angle subtended at the nodal point by the light rays converging on the nodal point of the eye.</a:t>
            </a:r>
          </a:p>
          <a:p>
            <a:pPr lvl="1" fontAlgn="t"/>
            <a:r>
              <a:rPr lang="en-US" sz="1600" dirty="0" smtClean="0">
                <a:solidFill>
                  <a:schemeClr val="tx1"/>
                </a:solidFill>
                <a:cs typeface="Arial" panose="020B0604020202020204" pitchFamily="34" charset="0"/>
              </a:rPr>
              <a:t>The </a:t>
            </a:r>
            <a:r>
              <a:rPr lang="en-US" sz="1600" dirty="0">
                <a:solidFill>
                  <a:schemeClr val="tx1"/>
                </a:solidFill>
                <a:cs typeface="Arial" panose="020B0604020202020204" pitchFamily="34" charset="0"/>
              </a:rPr>
              <a:t>average person can resolve </a:t>
            </a:r>
            <a:r>
              <a:rPr lang="en-US" sz="1600" dirty="0">
                <a:solidFill>
                  <a:schemeClr val="accent4">
                    <a:lumMod val="75000"/>
                  </a:schemeClr>
                </a:solidFill>
                <a:cs typeface="Arial" panose="020B0604020202020204" pitchFamily="34" charset="0"/>
              </a:rPr>
              <a:t>2</a:t>
            </a:r>
            <a:r>
              <a:rPr lang="en-US" sz="1600" dirty="0">
                <a:cs typeface="Arial" panose="020B0604020202020204" pitchFamily="34" charset="0"/>
              </a:rPr>
              <a:t> </a:t>
            </a:r>
            <a:r>
              <a:rPr lang="en-US" sz="1600" dirty="0">
                <a:solidFill>
                  <a:schemeClr val="tx1"/>
                </a:solidFill>
                <a:cs typeface="Arial" panose="020B0604020202020204" pitchFamily="34" charset="0"/>
              </a:rPr>
              <a:t>points &amp; </a:t>
            </a:r>
            <a:r>
              <a:rPr lang="en-US" sz="1600" dirty="0" err="1">
                <a:solidFill>
                  <a:schemeClr val="tx1"/>
                </a:solidFill>
                <a:cs typeface="Arial" panose="020B0604020202020204" pitchFamily="34" charset="0"/>
              </a:rPr>
              <a:t>recognise</a:t>
            </a:r>
            <a:r>
              <a:rPr lang="en-US" sz="1600" dirty="0">
                <a:solidFill>
                  <a:schemeClr val="tx1"/>
                </a:solidFill>
                <a:cs typeface="Arial" panose="020B0604020202020204" pitchFamily="34" charset="0"/>
              </a:rPr>
              <a:t> their separation when the angle they subtend is </a:t>
            </a:r>
            <a:r>
              <a:rPr lang="en-US" sz="1600" dirty="0">
                <a:solidFill>
                  <a:schemeClr val="accent4">
                    <a:lumMod val="75000"/>
                  </a:schemeClr>
                </a:solidFill>
                <a:cs typeface="Arial" panose="020B0604020202020204" pitchFamily="34" charset="0"/>
              </a:rPr>
              <a:t>1</a:t>
            </a:r>
            <a:r>
              <a:rPr lang="en-US" sz="1600" dirty="0">
                <a:cs typeface="Arial" panose="020B0604020202020204" pitchFamily="34" charset="0"/>
              </a:rPr>
              <a:t> </a:t>
            </a:r>
            <a:r>
              <a:rPr lang="en-US" sz="1600" dirty="0">
                <a:solidFill>
                  <a:schemeClr val="tx1"/>
                </a:solidFill>
                <a:cs typeface="Arial" panose="020B0604020202020204" pitchFamily="34" charset="0"/>
              </a:rPr>
              <a:t>minute</a:t>
            </a:r>
            <a:r>
              <a:rPr lang="en-US" sz="1600" dirty="0">
                <a:cs typeface="Arial" panose="020B0604020202020204" pitchFamily="34" charset="0"/>
              </a:rPr>
              <a:t> (</a:t>
            </a:r>
            <a:r>
              <a:rPr lang="en-US" sz="1600" dirty="0">
                <a:solidFill>
                  <a:schemeClr val="accent4">
                    <a:lumMod val="75000"/>
                  </a:schemeClr>
                </a:solidFill>
                <a:cs typeface="Arial" panose="020B0604020202020204" pitchFamily="34" charset="0"/>
              </a:rPr>
              <a:t>1/60</a:t>
            </a:r>
            <a:r>
              <a:rPr lang="en-US" sz="1600" dirty="0">
                <a:cs typeface="Arial" panose="020B0604020202020204" pitchFamily="34" charset="0"/>
              </a:rPr>
              <a:t> </a:t>
            </a:r>
            <a:r>
              <a:rPr lang="en-US" sz="1600" dirty="0">
                <a:solidFill>
                  <a:schemeClr val="tx1"/>
                </a:solidFill>
                <a:cs typeface="Arial" panose="020B0604020202020204" pitchFamily="34" charset="0"/>
              </a:rPr>
              <a:t>of a degree). The space on the retina is</a:t>
            </a:r>
            <a:r>
              <a:rPr lang="en-US" sz="1600" dirty="0">
                <a:cs typeface="Arial" panose="020B0604020202020204" pitchFamily="34" charset="0"/>
              </a:rPr>
              <a:t> </a:t>
            </a:r>
            <a:r>
              <a:rPr lang="en-US" sz="1600" dirty="0" smtClean="0">
                <a:solidFill>
                  <a:schemeClr val="accent4">
                    <a:lumMod val="75000"/>
                  </a:schemeClr>
                </a:solidFill>
                <a:cs typeface="Arial" panose="020B0604020202020204" pitchFamily="34" charset="0"/>
              </a:rPr>
              <a:t>4.5 </a:t>
            </a:r>
            <a:r>
              <a:rPr lang="en-US" sz="1600" dirty="0" err="1" smtClean="0">
                <a:solidFill>
                  <a:schemeClr val="tx1"/>
                </a:solidFill>
                <a:cs typeface="Arial" panose="020B0604020202020204" pitchFamily="34" charset="0"/>
              </a:rPr>
              <a:t>μm</a:t>
            </a:r>
            <a:r>
              <a:rPr lang="en-US" sz="1600" dirty="0" smtClean="0">
                <a:solidFill>
                  <a:schemeClr val="tx1"/>
                </a:solidFill>
                <a:cs typeface="Arial" panose="020B0604020202020204" pitchFamily="34" charset="0"/>
              </a:rPr>
              <a:t> </a:t>
            </a:r>
            <a:r>
              <a:rPr lang="en-US" sz="1600" dirty="0">
                <a:solidFill>
                  <a:schemeClr val="tx1"/>
                </a:solidFill>
                <a:cs typeface="Arial" panose="020B0604020202020204" pitchFamily="34" charset="0"/>
              </a:rPr>
              <a:t>or there is at least one unstimulated receptor between the </a:t>
            </a:r>
            <a:r>
              <a:rPr lang="en-US" sz="1600" dirty="0">
                <a:solidFill>
                  <a:schemeClr val="accent4">
                    <a:lumMod val="75000"/>
                  </a:schemeClr>
                </a:solidFill>
                <a:cs typeface="Arial" panose="020B0604020202020204" pitchFamily="34" charset="0"/>
              </a:rPr>
              <a:t>2</a:t>
            </a:r>
            <a:r>
              <a:rPr lang="en-US" sz="1600" dirty="0">
                <a:cs typeface="Arial" panose="020B0604020202020204" pitchFamily="34" charset="0"/>
              </a:rPr>
              <a:t> </a:t>
            </a:r>
            <a:r>
              <a:rPr lang="en-US" sz="1600" dirty="0">
                <a:solidFill>
                  <a:schemeClr val="tx1"/>
                </a:solidFill>
                <a:cs typeface="Arial" panose="020B0604020202020204" pitchFamily="34" charset="0"/>
              </a:rPr>
              <a:t>lines.</a:t>
            </a:r>
          </a:p>
          <a:p>
            <a:pPr lvl="1">
              <a:buClr>
                <a:schemeClr val="accent2">
                  <a:lumMod val="75000"/>
                </a:schemeClr>
              </a:buClr>
              <a:buSzPct val="100000"/>
              <a:defRPr/>
            </a:pPr>
            <a:endParaRPr lang="en-US" sz="1600" u="sng" dirty="0">
              <a:cs typeface="Arial" panose="020B0604020202020204" pitchFamily="34" charset="0"/>
            </a:endParaRPr>
          </a:p>
          <a:p>
            <a:pPr>
              <a:buClr>
                <a:schemeClr val="accent2">
                  <a:lumMod val="75000"/>
                </a:schemeClr>
              </a:buClr>
              <a:buSzPct val="100000"/>
              <a:defRPr/>
            </a:pPr>
            <a:endParaRPr lang="en-US" altLang="en-US" sz="1600" dirty="0" smtClean="0">
              <a:cs typeface="Times New Roman" pitchFamily="18" charset="0"/>
            </a:endParaRPr>
          </a:p>
          <a:p>
            <a:pPr>
              <a:buClr>
                <a:schemeClr val="accent2">
                  <a:lumMod val="75000"/>
                </a:schemeClr>
              </a:buClr>
              <a:buSzPct val="100000"/>
              <a:defRPr/>
            </a:pPr>
            <a:endParaRPr lang="en-US" altLang="en-US" sz="1600" dirty="0" smtClean="0">
              <a:solidFill>
                <a:prstClr val="black"/>
              </a:solidFill>
              <a:cs typeface="Times New Roman" pitchFamily="18" charset="0"/>
            </a:endParaRPr>
          </a:p>
          <a:p>
            <a:pPr>
              <a:buClr>
                <a:srgbClr val="FFFF00"/>
              </a:buClr>
              <a:buSzPct val="100000"/>
              <a:defRPr/>
            </a:pPr>
            <a:endParaRPr lang="en-US" altLang="en-US" sz="1600" dirty="0" smtClean="0">
              <a:solidFill>
                <a:prstClr val="black"/>
              </a:solidFill>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108" y="4657709"/>
            <a:ext cx="5008295" cy="1905000"/>
          </a:xfrm>
          <a:prstGeom prst="rect">
            <a:avLst/>
          </a:prstGeom>
        </p:spPr>
      </p:pic>
    </p:spTree>
    <p:extLst>
      <p:ext uri="{BB962C8B-B14F-4D97-AF65-F5344CB8AC3E}">
        <p14:creationId xmlns:p14="http://schemas.microsoft.com/office/powerpoint/2010/main" val="3675688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Visual Acuity </a:t>
            </a:r>
          </a:p>
        </p:txBody>
      </p:sp>
      <p:sp>
        <p:nvSpPr>
          <p:cNvPr id="3" name="Slide Number Placeholder 2"/>
          <p:cNvSpPr>
            <a:spLocks noGrp="1"/>
          </p:cNvSpPr>
          <p:nvPr>
            <p:ph type="sldNum" sz="quarter" idx="12"/>
          </p:nvPr>
        </p:nvSpPr>
        <p:spPr/>
        <p:txBody>
          <a:bodyPr/>
          <a:lstStyle/>
          <a:p>
            <a:fld id="{4929A69E-7D8F-4515-9605-0315ABD4F316}" type="slidenum">
              <a:rPr lang="en-US" smtClean="0"/>
              <a:t>35</a:t>
            </a:fld>
            <a:endParaRPr lang="en-US" dirty="0"/>
          </a:p>
        </p:txBody>
      </p:sp>
      <p:sp>
        <p:nvSpPr>
          <p:cNvPr id="4" name="Content Placeholder 3"/>
          <p:cNvSpPr>
            <a:spLocks noGrp="1"/>
          </p:cNvSpPr>
          <p:nvPr>
            <p:ph sz="quarter" idx="1"/>
          </p:nvPr>
        </p:nvSpPr>
        <p:spPr>
          <a:xfrm>
            <a:off x="609442" y="1219200"/>
            <a:ext cx="5387461" cy="5137150"/>
          </a:xfrm>
        </p:spPr>
        <p:txBody>
          <a:bodyPr>
            <a:normAutofit fontScale="92500" lnSpcReduction="20000"/>
          </a:bodyPr>
          <a:lstStyle/>
          <a:p>
            <a:pPr marL="342900" indent="-285750">
              <a:buClr>
                <a:schemeClr val="accent2">
                  <a:lumMod val="75000"/>
                </a:schemeClr>
              </a:buClr>
              <a:buSzPct val="100000"/>
              <a:defRPr/>
            </a:pPr>
            <a:r>
              <a:rPr lang="en-US" altLang="en-US" sz="1600" dirty="0">
                <a:solidFill>
                  <a:prstClr val="black"/>
                </a:solidFill>
                <a:cs typeface="Times New Roman" pitchFamily="18" charset="0"/>
              </a:rPr>
              <a:t>It is the power to discriminate details or the shortest distance by which </a:t>
            </a:r>
            <a:r>
              <a:rPr lang="en-US" altLang="en-US" sz="1600" dirty="0">
                <a:solidFill>
                  <a:srgbClr val="FFC000"/>
                </a:solidFill>
                <a:cs typeface="Times New Roman" pitchFamily="18" charset="0"/>
              </a:rPr>
              <a:t>2</a:t>
            </a:r>
            <a:r>
              <a:rPr lang="en-US" altLang="en-US" sz="1600" dirty="0">
                <a:solidFill>
                  <a:prstClr val="black"/>
                </a:solidFill>
                <a:cs typeface="Times New Roman" pitchFamily="18" charset="0"/>
              </a:rPr>
              <a:t> lines can be separated and still perceived as </a:t>
            </a:r>
            <a:r>
              <a:rPr lang="en-US" altLang="en-US" sz="1600" dirty="0">
                <a:solidFill>
                  <a:srgbClr val="FFC000"/>
                </a:solidFill>
                <a:cs typeface="Times New Roman" pitchFamily="18" charset="0"/>
              </a:rPr>
              <a:t>2</a:t>
            </a:r>
            <a:r>
              <a:rPr lang="en-US" altLang="en-US" sz="1600" dirty="0">
                <a:solidFill>
                  <a:prstClr val="black"/>
                </a:solidFill>
                <a:cs typeface="Times New Roman" pitchFamily="18" charset="0"/>
              </a:rPr>
              <a:t> </a:t>
            </a:r>
            <a:r>
              <a:rPr lang="en-US" altLang="en-US" sz="1600" dirty="0" smtClean="0">
                <a:solidFill>
                  <a:prstClr val="black"/>
                </a:solidFill>
                <a:cs typeface="Times New Roman" pitchFamily="18" charset="0"/>
              </a:rPr>
              <a:t>lines.</a:t>
            </a:r>
          </a:p>
          <a:p>
            <a:pPr marL="342900" indent="-285750">
              <a:buClr>
                <a:schemeClr val="accent2">
                  <a:lumMod val="75000"/>
                </a:schemeClr>
              </a:buClr>
              <a:buSzPct val="100000"/>
              <a:defRPr/>
            </a:pPr>
            <a:endParaRPr lang="en-US" altLang="en-US" sz="1600" dirty="0" smtClean="0">
              <a:solidFill>
                <a:prstClr val="black"/>
              </a:solidFill>
              <a:cs typeface="Times New Roman" pitchFamily="18" charset="0"/>
            </a:endParaRPr>
          </a:p>
          <a:p>
            <a:pPr marL="342900" indent="-285750">
              <a:buClr>
                <a:schemeClr val="accent2">
                  <a:lumMod val="75000"/>
                </a:schemeClr>
              </a:buClr>
              <a:buSzPct val="100000"/>
              <a:defRPr/>
            </a:pPr>
            <a:r>
              <a:rPr lang="en-US" sz="1700" dirty="0" smtClean="0">
                <a:solidFill>
                  <a:schemeClr val="accent2">
                    <a:lumMod val="75000"/>
                  </a:schemeClr>
                </a:solidFill>
                <a:cs typeface="Arial" panose="020B0604020202020204" pitchFamily="34" charset="0"/>
              </a:rPr>
              <a:t>Depends </a:t>
            </a:r>
            <a:r>
              <a:rPr lang="en-US" sz="1700" dirty="0">
                <a:solidFill>
                  <a:schemeClr val="accent2">
                    <a:lumMod val="75000"/>
                  </a:schemeClr>
                </a:solidFill>
                <a:cs typeface="Arial" panose="020B0604020202020204" pitchFamily="34" charset="0"/>
              </a:rPr>
              <a:t>on:</a:t>
            </a:r>
          </a:p>
          <a:p>
            <a:pPr marL="647669" lvl="1" indent="-342900" fontAlgn="ctr">
              <a:buClr>
                <a:schemeClr val="accent2">
                  <a:lumMod val="75000"/>
                </a:schemeClr>
              </a:buClr>
              <a:buFont typeface="+mj-lt"/>
              <a:buAutoNum type="arabicPeriod"/>
            </a:pPr>
            <a:r>
              <a:rPr lang="en-US" sz="1600" dirty="0">
                <a:solidFill>
                  <a:schemeClr val="tx1"/>
                </a:solidFill>
                <a:cs typeface="Arial" panose="020B0604020202020204" pitchFamily="34" charset="0"/>
              </a:rPr>
              <a:t>The refractive ability of the refractive media </a:t>
            </a:r>
            <a:r>
              <a:rPr lang="en-US" sz="1600" dirty="0"/>
              <a:t>(</a:t>
            </a:r>
            <a:r>
              <a:rPr lang="en-US" sz="1600" dirty="0" err="1"/>
              <a:t>Cornea&amp;lens</a:t>
            </a:r>
            <a:r>
              <a:rPr lang="en-US" sz="1600" dirty="0"/>
              <a:t>) </a:t>
            </a:r>
            <a:r>
              <a:rPr lang="en-US" sz="1600" dirty="0">
                <a:solidFill>
                  <a:schemeClr val="tx1"/>
                </a:solidFill>
                <a:cs typeface="Arial" panose="020B0604020202020204" pitchFamily="34" charset="0"/>
              </a:rPr>
              <a:t>.</a:t>
            </a:r>
          </a:p>
          <a:p>
            <a:pPr marL="647669" lvl="1" indent="-342900" fontAlgn="ctr">
              <a:buClr>
                <a:schemeClr val="accent2">
                  <a:lumMod val="75000"/>
                </a:schemeClr>
              </a:buClr>
              <a:buFont typeface="+mj-lt"/>
              <a:buAutoNum type="arabicPeriod"/>
            </a:pPr>
            <a:r>
              <a:rPr lang="en-US" sz="1600" dirty="0">
                <a:solidFill>
                  <a:schemeClr val="tx1"/>
                </a:solidFill>
                <a:cs typeface="Arial" panose="020B0604020202020204" pitchFamily="34" charset="0"/>
              </a:rPr>
              <a:t>The density of the photoreceptors.</a:t>
            </a:r>
          </a:p>
          <a:p>
            <a:pPr marL="647669" lvl="1" indent="-342900" fontAlgn="ctr">
              <a:buClr>
                <a:schemeClr val="accent2">
                  <a:lumMod val="75000"/>
                </a:schemeClr>
              </a:buClr>
              <a:buFont typeface="+mj-lt"/>
              <a:buAutoNum type="arabicPeriod"/>
            </a:pPr>
            <a:r>
              <a:rPr lang="en-US" sz="1600" dirty="0">
                <a:solidFill>
                  <a:schemeClr val="tx1"/>
                </a:solidFill>
                <a:cs typeface="Arial" panose="020B0604020202020204" pitchFamily="34" charset="0"/>
              </a:rPr>
              <a:t>The visual angle.</a:t>
            </a:r>
          </a:p>
          <a:p>
            <a:pPr marL="304769" lvl="1" indent="0" fontAlgn="ctr">
              <a:buClr>
                <a:schemeClr val="accent2">
                  <a:lumMod val="75000"/>
                </a:schemeClr>
              </a:buClr>
              <a:buNone/>
            </a:pPr>
            <a:endParaRPr lang="en-US" sz="1600" dirty="0">
              <a:solidFill>
                <a:schemeClr val="tx1"/>
              </a:solidFill>
              <a:cs typeface="Arial" panose="020B0604020202020204" pitchFamily="34" charset="0"/>
            </a:endParaRPr>
          </a:p>
          <a:p>
            <a:pPr fontAlgn="ctr">
              <a:buClr>
                <a:schemeClr val="accent2">
                  <a:lumMod val="75000"/>
                </a:schemeClr>
              </a:buClr>
            </a:pPr>
            <a:r>
              <a:rPr lang="en-US" sz="1700" dirty="0">
                <a:solidFill>
                  <a:srgbClr val="FF0000"/>
                </a:solidFill>
              </a:rPr>
              <a:t>The fovea </a:t>
            </a:r>
            <a:r>
              <a:rPr lang="en-US" sz="1700" dirty="0" err="1">
                <a:solidFill>
                  <a:srgbClr val="FF0000"/>
                </a:solidFill>
              </a:rPr>
              <a:t>centralis</a:t>
            </a:r>
            <a:r>
              <a:rPr lang="en-US" sz="1700" dirty="0">
                <a:solidFill>
                  <a:srgbClr val="FF0000"/>
                </a:solidFill>
              </a:rPr>
              <a:t> </a:t>
            </a:r>
            <a:r>
              <a:rPr lang="en-US" sz="1700" dirty="0">
                <a:solidFill>
                  <a:schemeClr val="tx1">
                    <a:lumMod val="95000"/>
                    <a:lumOff val="5000"/>
                  </a:schemeClr>
                </a:solidFill>
              </a:rPr>
              <a:t>is the place of greatest visual acuity during the </a:t>
            </a:r>
            <a:r>
              <a:rPr lang="en-US" sz="1700" dirty="0">
                <a:solidFill>
                  <a:srgbClr val="FF0000"/>
                </a:solidFill>
              </a:rPr>
              <a:t>daylight</a:t>
            </a:r>
            <a:r>
              <a:rPr lang="en-US" sz="1700" dirty="0">
                <a:solidFill>
                  <a:schemeClr val="tx1">
                    <a:lumMod val="95000"/>
                    <a:lumOff val="5000"/>
                  </a:schemeClr>
                </a:solidFill>
              </a:rPr>
              <a:t>. While </a:t>
            </a:r>
            <a:r>
              <a:rPr lang="en-US" sz="1700" dirty="0">
                <a:solidFill>
                  <a:srgbClr val="FF0000"/>
                </a:solidFill>
              </a:rPr>
              <a:t>the mid-peripheral portion </a:t>
            </a:r>
            <a:r>
              <a:rPr lang="en-US" sz="1700" dirty="0">
                <a:solidFill>
                  <a:schemeClr val="tx1">
                    <a:lumMod val="95000"/>
                    <a:lumOff val="5000"/>
                  </a:schemeClr>
                </a:solidFill>
              </a:rPr>
              <a:t>of the retina is the place of greatest visual acuity in the </a:t>
            </a:r>
            <a:r>
              <a:rPr lang="en-US" sz="1700" dirty="0">
                <a:solidFill>
                  <a:srgbClr val="FF0000"/>
                </a:solidFill>
              </a:rPr>
              <a:t>dim light</a:t>
            </a:r>
            <a:r>
              <a:rPr lang="en-US" sz="1700" dirty="0" smtClean="0">
                <a:solidFill>
                  <a:srgbClr val="FF0000"/>
                </a:solidFill>
              </a:rPr>
              <a:t>.</a:t>
            </a:r>
            <a:endParaRPr lang="en-US" sz="1700" dirty="0">
              <a:solidFill>
                <a:srgbClr val="FF0000"/>
              </a:solidFill>
              <a:cs typeface="Arial" panose="020B0604020202020204" pitchFamily="34" charset="0"/>
            </a:endParaRPr>
          </a:p>
          <a:p>
            <a:pPr>
              <a:buClr>
                <a:schemeClr val="accent2">
                  <a:lumMod val="75000"/>
                </a:schemeClr>
              </a:buClr>
              <a:buSzPct val="100000"/>
              <a:buFont typeface=".LucidaGrandeUI" charset="0"/>
              <a:buChar char="▸"/>
              <a:defRPr/>
            </a:pPr>
            <a:endParaRPr lang="en-US" altLang="en-US" sz="800" dirty="0" smtClean="0">
              <a:cs typeface="Times New Roman" pitchFamily="18" charset="0"/>
            </a:endParaRPr>
          </a:p>
          <a:p>
            <a:pPr>
              <a:buClr>
                <a:schemeClr val="accent2">
                  <a:lumMod val="75000"/>
                </a:schemeClr>
              </a:buClr>
              <a:buSzPct val="100000"/>
              <a:buFont typeface=".LucidaGrandeUI" charset="0"/>
              <a:buChar char="▸"/>
              <a:defRPr/>
            </a:pPr>
            <a:endParaRPr lang="en-US" altLang="en-US" sz="800" dirty="0">
              <a:cs typeface="Times New Roman" pitchFamily="18" charset="0"/>
            </a:endParaRPr>
          </a:p>
          <a:p>
            <a:pPr>
              <a:buClr>
                <a:schemeClr val="accent2">
                  <a:lumMod val="75000"/>
                </a:schemeClr>
              </a:buClr>
              <a:buSzPct val="100000"/>
              <a:defRPr/>
            </a:pPr>
            <a:r>
              <a:rPr lang="en-US" sz="1700" dirty="0">
                <a:solidFill>
                  <a:schemeClr val="accent2">
                    <a:lumMod val="75000"/>
                  </a:schemeClr>
                </a:solidFill>
                <a:cs typeface="Arial" panose="020B0604020202020204" pitchFamily="34" charset="0"/>
              </a:rPr>
              <a:t>Visual angle: </a:t>
            </a:r>
            <a:endParaRPr lang="en-US" sz="1700" u="sng" dirty="0">
              <a:cs typeface="Arial" panose="020B0604020202020204" pitchFamily="34" charset="0"/>
            </a:endParaRPr>
          </a:p>
          <a:p>
            <a:pPr lvl="1" fontAlgn="t">
              <a:buClr>
                <a:schemeClr val="accent2">
                  <a:lumMod val="75000"/>
                </a:schemeClr>
              </a:buClr>
            </a:pPr>
            <a:r>
              <a:rPr lang="en-US" sz="1600" dirty="0">
                <a:solidFill>
                  <a:schemeClr val="tx1"/>
                </a:solidFill>
                <a:cs typeface="Arial" panose="020B0604020202020204" pitchFamily="34" charset="0"/>
              </a:rPr>
              <a:t>It is the angle subtended at the nodal point by the light rays converging on the nodal point of the eye.</a:t>
            </a:r>
          </a:p>
          <a:p>
            <a:pPr lvl="1" fontAlgn="t">
              <a:buClr>
                <a:schemeClr val="accent2">
                  <a:lumMod val="75000"/>
                </a:schemeClr>
              </a:buClr>
            </a:pPr>
            <a:r>
              <a:rPr lang="en-US" sz="1600" dirty="0">
                <a:solidFill>
                  <a:schemeClr val="tx1"/>
                </a:solidFill>
                <a:cs typeface="Arial" panose="020B0604020202020204" pitchFamily="34" charset="0"/>
              </a:rPr>
              <a:t>The average person can resolve </a:t>
            </a:r>
            <a:r>
              <a:rPr lang="en-US" sz="1600" dirty="0">
                <a:solidFill>
                  <a:schemeClr val="accent4">
                    <a:lumMod val="75000"/>
                  </a:schemeClr>
                </a:solidFill>
                <a:cs typeface="Arial" panose="020B0604020202020204" pitchFamily="34" charset="0"/>
              </a:rPr>
              <a:t>2</a:t>
            </a:r>
            <a:r>
              <a:rPr lang="en-US" sz="1600" dirty="0">
                <a:cs typeface="Arial" panose="020B0604020202020204" pitchFamily="34" charset="0"/>
              </a:rPr>
              <a:t> </a:t>
            </a:r>
            <a:r>
              <a:rPr lang="en-US" sz="1600" dirty="0">
                <a:solidFill>
                  <a:schemeClr val="tx1"/>
                </a:solidFill>
                <a:cs typeface="Arial" panose="020B0604020202020204" pitchFamily="34" charset="0"/>
              </a:rPr>
              <a:t>points &amp; recognize their separation when the angle they subtend is </a:t>
            </a:r>
            <a:r>
              <a:rPr lang="en-US" sz="1600" dirty="0">
                <a:solidFill>
                  <a:schemeClr val="accent4">
                    <a:lumMod val="75000"/>
                  </a:schemeClr>
                </a:solidFill>
                <a:cs typeface="Arial" panose="020B0604020202020204" pitchFamily="34" charset="0"/>
              </a:rPr>
              <a:t>1</a:t>
            </a:r>
            <a:r>
              <a:rPr lang="en-US" sz="1600" dirty="0">
                <a:cs typeface="Arial" panose="020B0604020202020204" pitchFamily="34" charset="0"/>
              </a:rPr>
              <a:t> </a:t>
            </a:r>
            <a:r>
              <a:rPr lang="en-US" sz="1600" dirty="0">
                <a:solidFill>
                  <a:schemeClr val="tx1"/>
                </a:solidFill>
                <a:cs typeface="Arial" panose="020B0604020202020204" pitchFamily="34" charset="0"/>
              </a:rPr>
              <a:t>minute        (</a:t>
            </a:r>
            <a:r>
              <a:rPr lang="en-US" sz="1600" dirty="0">
                <a:solidFill>
                  <a:schemeClr val="accent4">
                    <a:lumMod val="75000"/>
                  </a:schemeClr>
                </a:solidFill>
                <a:cs typeface="Arial" panose="020B0604020202020204" pitchFamily="34" charset="0"/>
              </a:rPr>
              <a:t>1/60</a:t>
            </a:r>
            <a:r>
              <a:rPr lang="en-US" sz="1600" dirty="0">
                <a:cs typeface="Arial" panose="020B0604020202020204" pitchFamily="34" charset="0"/>
              </a:rPr>
              <a:t> </a:t>
            </a:r>
            <a:r>
              <a:rPr lang="en-US" sz="1600" dirty="0">
                <a:solidFill>
                  <a:schemeClr val="tx1"/>
                </a:solidFill>
                <a:cs typeface="Arial" panose="020B0604020202020204" pitchFamily="34" charset="0"/>
              </a:rPr>
              <a:t>degree). The space on the retina is </a:t>
            </a:r>
            <a:r>
              <a:rPr lang="en-US" sz="1600" dirty="0">
                <a:solidFill>
                  <a:schemeClr val="accent4">
                    <a:lumMod val="75000"/>
                  </a:schemeClr>
                </a:solidFill>
                <a:cs typeface="Arial" panose="020B0604020202020204" pitchFamily="34" charset="0"/>
              </a:rPr>
              <a:t>4.5</a:t>
            </a:r>
            <a:r>
              <a:rPr lang="en-US" sz="1600" dirty="0">
                <a:solidFill>
                  <a:schemeClr val="tx1"/>
                </a:solidFill>
                <a:cs typeface="Arial" panose="020B0604020202020204" pitchFamily="34" charset="0"/>
              </a:rPr>
              <a:t>μm</a:t>
            </a:r>
            <a:r>
              <a:rPr lang="en-US" sz="1600" dirty="0">
                <a:cs typeface="Arial" panose="020B0604020202020204" pitchFamily="34" charset="0"/>
              </a:rPr>
              <a:t> </a:t>
            </a:r>
            <a:r>
              <a:rPr lang="en-US" sz="1600" dirty="0">
                <a:solidFill>
                  <a:schemeClr val="tx1"/>
                </a:solidFill>
                <a:cs typeface="Arial" panose="020B0604020202020204" pitchFamily="34" charset="0"/>
              </a:rPr>
              <a:t>or there is at least one unstimulated receptor between the </a:t>
            </a:r>
            <a:r>
              <a:rPr lang="en-US" sz="1600" dirty="0">
                <a:solidFill>
                  <a:schemeClr val="accent4">
                    <a:lumMod val="75000"/>
                  </a:schemeClr>
                </a:solidFill>
                <a:cs typeface="Arial" panose="020B0604020202020204" pitchFamily="34" charset="0"/>
              </a:rPr>
              <a:t>2</a:t>
            </a:r>
            <a:r>
              <a:rPr lang="en-US" sz="1600" dirty="0">
                <a:cs typeface="Arial" panose="020B0604020202020204" pitchFamily="34" charset="0"/>
              </a:rPr>
              <a:t> </a:t>
            </a:r>
            <a:r>
              <a:rPr lang="en-US" sz="1600" dirty="0">
                <a:solidFill>
                  <a:schemeClr val="tx1"/>
                </a:solidFill>
                <a:cs typeface="Arial" panose="020B0604020202020204" pitchFamily="34" charset="0"/>
              </a:rPr>
              <a:t>lines</a:t>
            </a:r>
            <a:r>
              <a:rPr lang="en-US" sz="1600" dirty="0" smtClean="0">
                <a:solidFill>
                  <a:schemeClr val="tx1"/>
                </a:solidFill>
                <a:cs typeface="Arial" panose="020B0604020202020204" pitchFamily="34" charset="0"/>
              </a:rPr>
              <a:t>.</a:t>
            </a:r>
            <a:endParaRPr lang="en-US" sz="1600" dirty="0">
              <a:solidFill>
                <a:schemeClr val="tx1"/>
              </a:solidFill>
              <a:cs typeface="Arial" panose="020B0604020202020204" pitchFamily="34" charset="0"/>
            </a:endParaRPr>
          </a:p>
        </p:txBody>
      </p:sp>
      <p:sp>
        <p:nvSpPr>
          <p:cNvPr id="5" name="Content Placeholder 4"/>
          <p:cNvSpPr>
            <a:spLocks noGrp="1"/>
          </p:cNvSpPr>
          <p:nvPr>
            <p:ph sz="quarter" idx="2"/>
          </p:nvPr>
        </p:nvSpPr>
        <p:spPr/>
        <p:txBody>
          <a:bodyPr>
            <a:normAutofit fontScale="92500" lnSpcReduction="20000"/>
          </a:bodyPr>
          <a:lstStyle/>
          <a:p>
            <a:pPr>
              <a:lnSpc>
                <a:spcPct val="170000"/>
              </a:lnSpc>
              <a:spcBef>
                <a:spcPts val="0"/>
              </a:spcBef>
              <a:buClr>
                <a:schemeClr val="accent2">
                  <a:lumMod val="75000"/>
                </a:schemeClr>
              </a:buClr>
              <a:buSzTx/>
            </a:pPr>
            <a:r>
              <a:rPr lang="en-US" sz="2000" dirty="0">
                <a:solidFill>
                  <a:schemeClr val="bg1">
                    <a:lumMod val="50000"/>
                  </a:schemeClr>
                </a:solidFill>
              </a:rPr>
              <a:t>Extra Explanation: </a:t>
            </a:r>
            <a:endParaRPr lang="en-US" sz="1700" dirty="0">
              <a:solidFill>
                <a:schemeClr val="bg1">
                  <a:lumMod val="50000"/>
                </a:schemeClr>
              </a:solidFill>
            </a:endParaRPr>
          </a:p>
          <a:p>
            <a:pPr lvl="2">
              <a:lnSpc>
                <a:spcPct val="170000"/>
              </a:lnSpc>
              <a:spcBef>
                <a:spcPts val="0"/>
              </a:spcBef>
              <a:buClr>
                <a:schemeClr val="accent2">
                  <a:lumMod val="75000"/>
                </a:schemeClr>
              </a:buClr>
              <a:buSzPct val="90000"/>
            </a:pPr>
            <a:r>
              <a:rPr lang="en-US" sz="1400" dirty="0">
                <a:solidFill>
                  <a:schemeClr val="bg1">
                    <a:lumMod val="50000"/>
                  </a:schemeClr>
                </a:solidFill>
              </a:rPr>
              <a:t>Refractive ability refers to the ability of the eyes to bend parallel rays of light coming from infinity to focus on the retina</a:t>
            </a:r>
            <a:r>
              <a:rPr lang="en-US" sz="1400" dirty="0" smtClean="0">
                <a:solidFill>
                  <a:schemeClr val="bg1">
                    <a:lumMod val="50000"/>
                  </a:schemeClr>
                </a:solidFill>
              </a:rPr>
              <a:t>.</a:t>
            </a:r>
          </a:p>
          <a:p>
            <a:pPr lvl="2">
              <a:lnSpc>
                <a:spcPct val="170000"/>
              </a:lnSpc>
              <a:spcBef>
                <a:spcPts val="0"/>
              </a:spcBef>
              <a:buClr>
                <a:schemeClr val="accent2">
                  <a:lumMod val="75000"/>
                </a:schemeClr>
              </a:buClr>
              <a:buSzPct val="90000"/>
            </a:pPr>
            <a:endParaRPr lang="en-US" sz="1400" dirty="0">
              <a:solidFill>
                <a:schemeClr val="bg1">
                  <a:lumMod val="50000"/>
                </a:schemeClr>
              </a:solidFill>
            </a:endParaRPr>
          </a:p>
          <a:p>
            <a:pPr lvl="2">
              <a:lnSpc>
                <a:spcPct val="170000"/>
              </a:lnSpc>
              <a:spcBef>
                <a:spcPts val="0"/>
              </a:spcBef>
              <a:buClr>
                <a:schemeClr val="accent2">
                  <a:lumMod val="75000"/>
                </a:schemeClr>
              </a:buClr>
              <a:buSzPct val="90000"/>
            </a:pPr>
            <a:r>
              <a:rPr lang="en-US" sz="1400" dirty="0">
                <a:solidFill>
                  <a:schemeClr val="bg1">
                    <a:lumMod val="50000"/>
                  </a:schemeClr>
                </a:solidFill>
              </a:rPr>
              <a:t>Visual angle is the angle formed by 2 imaginary lines; formed by the light rays and they are projecting to the eye. </a:t>
            </a:r>
          </a:p>
          <a:p>
            <a:pPr lvl="2">
              <a:lnSpc>
                <a:spcPct val="170000"/>
              </a:lnSpc>
              <a:spcBef>
                <a:spcPts val="0"/>
              </a:spcBef>
              <a:buClr>
                <a:schemeClr val="accent2">
                  <a:lumMod val="75000"/>
                </a:schemeClr>
              </a:buClr>
              <a:buSzPct val="90000"/>
            </a:pPr>
            <a:endParaRPr lang="en-US" sz="1400" dirty="0">
              <a:solidFill>
                <a:schemeClr val="bg1">
                  <a:lumMod val="50000"/>
                </a:schemeClr>
              </a:solidFill>
            </a:endParaRPr>
          </a:p>
          <a:p>
            <a:pPr lvl="2">
              <a:lnSpc>
                <a:spcPct val="170000"/>
              </a:lnSpc>
              <a:spcBef>
                <a:spcPts val="0"/>
              </a:spcBef>
              <a:buClr>
                <a:schemeClr val="accent2">
                  <a:lumMod val="75000"/>
                </a:schemeClr>
              </a:buClr>
              <a:buSzPct val="90000"/>
            </a:pPr>
            <a:r>
              <a:rPr lang="en-US" sz="1400" dirty="0">
                <a:solidFill>
                  <a:schemeClr val="bg1">
                    <a:lumMod val="50000"/>
                  </a:schemeClr>
                </a:solidFill>
              </a:rPr>
              <a:t>It is calculated by the unit </a:t>
            </a:r>
            <a:r>
              <a:rPr lang="en-US" sz="1400" b="1" u="sng" dirty="0">
                <a:solidFill>
                  <a:schemeClr val="bg1">
                    <a:lumMod val="50000"/>
                  </a:schemeClr>
                </a:solidFill>
              </a:rPr>
              <a:t>minute of arc</a:t>
            </a:r>
            <a:r>
              <a:rPr lang="en-US" sz="1400" u="sng" dirty="0">
                <a:solidFill>
                  <a:schemeClr val="bg1">
                    <a:lumMod val="50000"/>
                  </a:schemeClr>
                </a:solidFill>
              </a:rPr>
              <a:t> </a:t>
            </a:r>
            <a:r>
              <a:rPr lang="en-US" sz="1400" dirty="0">
                <a:solidFill>
                  <a:schemeClr val="bg1">
                    <a:lumMod val="50000"/>
                  </a:schemeClr>
                </a:solidFill>
              </a:rPr>
              <a:t>which is equal to 1/60 degree and that is the space which a person can distinguish between 2 point .</a:t>
            </a:r>
          </a:p>
          <a:p>
            <a:pPr>
              <a:lnSpc>
                <a:spcPct val="170000"/>
              </a:lnSpc>
            </a:pPr>
            <a:endParaRPr lang="en-US" dirty="0"/>
          </a:p>
        </p:txBody>
      </p:sp>
      <p:cxnSp>
        <p:nvCxnSpPr>
          <p:cNvPr id="6" name="Straight Connector 5"/>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7"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548" y="4653136"/>
            <a:ext cx="3467100" cy="1314450"/>
          </a:xfrm>
          <a:prstGeom prst="rect">
            <a:avLst/>
          </a:prstGeom>
        </p:spPr>
      </p:pic>
    </p:spTree>
    <p:extLst>
      <p:ext uri="{BB962C8B-B14F-4D97-AF65-F5344CB8AC3E}">
        <p14:creationId xmlns:p14="http://schemas.microsoft.com/office/powerpoint/2010/main" val="177100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6669" y="6447616"/>
            <a:ext cx="2640913" cy="365760"/>
          </a:xfrm>
        </p:spPr>
        <p:txBody>
          <a:bodyPr/>
          <a:lstStyle/>
          <a:p>
            <a:fld id="{4929A69E-7D8F-4515-9605-0315ABD4F316}" type="slidenum">
              <a:rPr lang="en-US" smtClean="0"/>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89711053"/>
              </p:ext>
            </p:extLst>
          </p:nvPr>
        </p:nvGraphicFramePr>
        <p:xfrm>
          <a:off x="261765" y="1191413"/>
          <a:ext cx="11809311" cy="5117907"/>
        </p:xfrm>
        <a:graphic>
          <a:graphicData uri="http://schemas.openxmlformats.org/drawingml/2006/table">
            <a:tbl>
              <a:tblPr firstRow="1" bandRow="1">
                <a:tableStyleId>{5DA37D80-6434-44D0-A028-1B22A696006F}</a:tableStyleId>
              </a:tblPr>
              <a:tblGrid>
                <a:gridCol w="1530836">
                  <a:extLst>
                    <a:ext uri="{9D8B030D-6E8A-4147-A177-3AD203B41FA5}">
                      <a16:colId xmlns:a16="http://schemas.microsoft.com/office/drawing/2014/main" xmlns="" val="2878829001"/>
                    </a:ext>
                  </a:extLst>
                </a:gridCol>
                <a:gridCol w="3061673">
                  <a:extLst>
                    <a:ext uri="{9D8B030D-6E8A-4147-A177-3AD203B41FA5}">
                      <a16:colId xmlns:a16="http://schemas.microsoft.com/office/drawing/2014/main" xmlns="" val="311075218"/>
                    </a:ext>
                  </a:extLst>
                </a:gridCol>
                <a:gridCol w="1822425">
                  <a:extLst>
                    <a:ext uri="{9D8B030D-6E8A-4147-A177-3AD203B41FA5}">
                      <a16:colId xmlns:a16="http://schemas.microsoft.com/office/drawing/2014/main" xmlns="" val="20002"/>
                    </a:ext>
                  </a:extLst>
                </a:gridCol>
                <a:gridCol w="2010001">
                  <a:extLst>
                    <a:ext uri="{9D8B030D-6E8A-4147-A177-3AD203B41FA5}">
                      <a16:colId xmlns:a16="http://schemas.microsoft.com/office/drawing/2014/main" xmlns="" val="900515851"/>
                    </a:ext>
                  </a:extLst>
                </a:gridCol>
                <a:gridCol w="3384376">
                  <a:extLst>
                    <a:ext uri="{9D8B030D-6E8A-4147-A177-3AD203B41FA5}">
                      <a16:colId xmlns:a16="http://schemas.microsoft.com/office/drawing/2014/main" xmlns="" val="639382018"/>
                    </a:ext>
                  </a:extLst>
                </a:gridCol>
              </a:tblGrid>
              <a:tr h="375553">
                <a:tc gridSpan="5">
                  <a:txBody>
                    <a:bodyPr/>
                    <a:lstStyle/>
                    <a:p>
                      <a:pPr algn="ctr"/>
                      <a:r>
                        <a:rPr lang="en-US" sz="1800" b="0" dirty="0" smtClean="0">
                          <a:solidFill>
                            <a:schemeClr val="bg1"/>
                          </a:solidFill>
                        </a:rPr>
                        <a:t>Test For Visual Acuity </a:t>
                      </a:r>
                      <a:endParaRPr lang="en-US" sz="1800" b="0" dirty="0">
                        <a:solidFill>
                          <a:schemeClr val="bg1"/>
                        </a:solidFill>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62300915"/>
                  </a:ext>
                </a:extLst>
              </a:tr>
              <a:tr h="344257">
                <a:tc gridSpan="5">
                  <a:txBody>
                    <a:bodyPr/>
                    <a:lstStyle/>
                    <a:p>
                      <a:pPr algn="ctr"/>
                      <a:r>
                        <a:rPr lang="en-US" sz="1600" u="none" strike="noStrike" kern="1200" baseline="0" dirty="0" smtClean="0">
                          <a:solidFill>
                            <a:schemeClr val="accent2">
                              <a:lumMod val="75000"/>
                            </a:schemeClr>
                          </a:solidFill>
                        </a:rPr>
                        <a:t>Visual acuity test: </a:t>
                      </a:r>
                      <a:r>
                        <a:rPr lang="en-US" sz="1600" u="none" strike="noStrike" kern="1200" baseline="0" dirty="0" smtClean="0"/>
                        <a:t>is indicative of the function of the fovea which is used for central vision.</a:t>
                      </a:r>
                      <a:endParaRPr lang="en-US" sz="1600" dirty="0">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889822065"/>
                  </a:ext>
                </a:extLst>
              </a:tr>
              <a:tr h="344257">
                <a:tc>
                  <a:txBody>
                    <a:bodyPr/>
                    <a:lstStyle/>
                    <a:p>
                      <a:pPr algn="ctr"/>
                      <a:r>
                        <a:rPr lang="en-US" sz="1600" dirty="0" smtClean="0">
                          <a:solidFill>
                            <a:schemeClr val="bg2">
                              <a:lumMod val="75000"/>
                            </a:schemeClr>
                          </a:solidFill>
                        </a:rPr>
                        <a:t>Types </a:t>
                      </a:r>
                      <a:endParaRPr lang="en-US" sz="1600" b="1" dirty="0">
                        <a:solidFill>
                          <a:schemeClr val="bg2">
                            <a:lumMod val="75000"/>
                          </a:schemeClr>
                        </a:solidFill>
                        <a:latin typeface="+mn-lt"/>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accent2">
                              <a:lumMod val="75000"/>
                            </a:schemeClr>
                          </a:solidFill>
                        </a:rPr>
                        <a:t>Procedure </a:t>
                      </a:r>
                      <a:endParaRPr lang="en-US" sz="1600" dirty="0" smtClean="0">
                        <a:solidFill>
                          <a:schemeClr val="bg1">
                            <a:lumMod val="65000"/>
                          </a:schemeClr>
                        </a:solidFill>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600" u="none" strike="noStrike" kern="1200" baseline="0" dirty="0" smtClean="0">
                          <a:solidFill>
                            <a:schemeClr val="accent2">
                              <a:lumMod val="75000"/>
                            </a:schemeClr>
                          </a:solidFill>
                        </a:rPr>
                        <a:t>Recording results</a:t>
                      </a:r>
                      <a:endParaRPr lang="en-US" sz="1600" dirty="0">
                        <a:solidFill>
                          <a:schemeClr val="accent2">
                            <a:lumMod val="75000"/>
                          </a:schemeClr>
                        </a:solidFill>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algn="ctr"/>
                      <a:r>
                        <a:rPr lang="en-US" sz="1600" dirty="0" smtClean="0">
                          <a:solidFill>
                            <a:schemeClr val="accent2">
                              <a:lumMod val="75000"/>
                            </a:schemeClr>
                          </a:solidFill>
                        </a:rPr>
                        <a:t>Example </a:t>
                      </a:r>
                      <a:endParaRPr lang="en-US" sz="1600" b="1" dirty="0">
                        <a:solidFill>
                          <a:schemeClr val="accent2">
                            <a:lumMod val="75000"/>
                          </a:schemeClr>
                        </a:solidFill>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78220683"/>
                  </a:ext>
                </a:extLst>
              </a:tr>
              <a:tr h="3965132">
                <a:tc>
                  <a:txBody>
                    <a:bodyPr/>
                    <a:lstStyle/>
                    <a:p>
                      <a:pPr algn="ctr"/>
                      <a:r>
                        <a:rPr lang="en-US" sz="1600" b="0" u="none" strike="noStrike" kern="1200" baseline="0" dirty="0" smtClean="0">
                          <a:solidFill>
                            <a:schemeClr val="bg2">
                              <a:lumMod val="75000"/>
                            </a:schemeClr>
                          </a:solidFill>
                        </a:rPr>
                        <a:t>Distant Vision </a:t>
                      </a:r>
                      <a:r>
                        <a:rPr lang="en-US" sz="1600" b="0" u="none" strike="noStrike" kern="1200" baseline="0" dirty="0" smtClean="0">
                          <a:solidFill>
                            <a:srgbClr val="FF0000"/>
                          </a:solidFill>
                        </a:rPr>
                        <a:t>Using </a:t>
                      </a:r>
                    </a:p>
                    <a:p>
                      <a:pPr algn="ctr"/>
                      <a:r>
                        <a:rPr lang="en-US" sz="1600" b="0" u="none" strike="noStrike" kern="1200" baseline="0" dirty="0" smtClean="0">
                          <a:solidFill>
                            <a:srgbClr val="FF0000"/>
                          </a:solidFill>
                        </a:rPr>
                        <a:t>Snellen Chart Test</a:t>
                      </a:r>
                      <a:endParaRPr lang="en-US" sz="1600" b="0" i="0" u="none" strike="noStrike" kern="1200" baseline="0" dirty="0" smtClean="0">
                        <a:solidFill>
                          <a:srgbClr val="FF0000"/>
                        </a:solidFill>
                        <a:latin typeface="+mn-lt"/>
                        <a:ea typeface="+mn-ea"/>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342900" indent="-342900">
                        <a:lnSpc>
                          <a:spcPct val="150000"/>
                        </a:lnSpc>
                        <a:buClr>
                          <a:schemeClr val="accent2">
                            <a:lumMod val="75000"/>
                          </a:schemeClr>
                        </a:buClr>
                        <a:buFont typeface="+mj-lt"/>
                        <a:buAutoNum type="arabicPeriod"/>
                      </a:pPr>
                      <a:r>
                        <a:rPr lang="en-US" sz="1400" dirty="0" err="1" smtClean="0"/>
                        <a:t>Snellen</a:t>
                      </a:r>
                      <a:r>
                        <a:rPr lang="en-US" sz="1400" dirty="0" smtClean="0"/>
                        <a:t> chart is placed at a</a:t>
                      </a:r>
                      <a:r>
                        <a:rPr lang="en-US" sz="1400" baseline="0" dirty="0" smtClean="0"/>
                        <a:t> </a:t>
                      </a:r>
                      <a:r>
                        <a:rPr lang="en-US" sz="1400" dirty="0" smtClean="0"/>
                        <a:t>distance d= </a:t>
                      </a:r>
                      <a:r>
                        <a:rPr lang="en-US" sz="1400" dirty="0" smtClean="0">
                          <a:solidFill>
                            <a:schemeClr val="accent4">
                              <a:lumMod val="75000"/>
                            </a:schemeClr>
                          </a:solidFill>
                        </a:rPr>
                        <a:t>20</a:t>
                      </a:r>
                      <a:r>
                        <a:rPr lang="en-US" sz="1400" dirty="0" smtClean="0"/>
                        <a:t> feet (</a:t>
                      </a:r>
                      <a:r>
                        <a:rPr lang="en-US" sz="1400" dirty="0" smtClean="0">
                          <a:solidFill>
                            <a:schemeClr val="accent4">
                              <a:lumMod val="75000"/>
                            </a:schemeClr>
                          </a:solidFill>
                        </a:rPr>
                        <a:t>6</a:t>
                      </a:r>
                      <a:r>
                        <a:rPr lang="en-US" sz="1400" dirty="0" smtClean="0"/>
                        <a:t>m).</a:t>
                      </a:r>
                    </a:p>
                    <a:p>
                      <a:pPr marL="342900" indent="-342900">
                        <a:lnSpc>
                          <a:spcPct val="150000"/>
                        </a:lnSpc>
                        <a:buClr>
                          <a:schemeClr val="accent2">
                            <a:lumMod val="75000"/>
                          </a:schemeClr>
                        </a:buClr>
                        <a:buFont typeface="+mj-lt"/>
                        <a:buAutoNum type="arabicPeriod"/>
                      </a:pPr>
                      <a:r>
                        <a:rPr lang="en-US" sz="1400" dirty="0" smtClean="0"/>
                        <a:t>Cover one eye.</a:t>
                      </a:r>
                    </a:p>
                    <a:p>
                      <a:pPr marL="342900" indent="-342900">
                        <a:lnSpc>
                          <a:spcPct val="150000"/>
                        </a:lnSpc>
                        <a:buClr>
                          <a:schemeClr val="accent2">
                            <a:lumMod val="75000"/>
                          </a:schemeClr>
                        </a:buClr>
                        <a:buFont typeface="+mj-lt"/>
                        <a:buAutoNum type="arabicPeriod"/>
                      </a:pPr>
                      <a:r>
                        <a:rPr lang="en-US" sz="1400" dirty="0" smtClean="0"/>
                        <a:t>Ask her/him to read aloud the letters of each row (begin at top).</a:t>
                      </a:r>
                    </a:p>
                    <a:p>
                      <a:pPr marL="342900" indent="-342900">
                        <a:lnSpc>
                          <a:spcPct val="150000"/>
                        </a:lnSpc>
                        <a:buClr>
                          <a:schemeClr val="accent2">
                            <a:lumMod val="75000"/>
                          </a:schemeClr>
                        </a:buClr>
                        <a:buFont typeface="+mj-lt"/>
                        <a:buAutoNum type="arabicPeriod"/>
                      </a:pPr>
                      <a:r>
                        <a:rPr lang="en-US" sz="1400" dirty="0" smtClean="0"/>
                        <a:t>Find out the smallest letter she/he could see.</a:t>
                      </a:r>
                    </a:p>
                    <a:p>
                      <a:pPr marL="342900" indent="-342900">
                        <a:lnSpc>
                          <a:spcPct val="150000"/>
                        </a:lnSpc>
                        <a:buClr>
                          <a:schemeClr val="accent2">
                            <a:lumMod val="75000"/>
                          </a:schemeClr>
                        </a:buClr>
                        <a:buFont typeface="+mj-lt"/>
                        <a:buAutoNum type="arabicPeriod"/>
                      </a:pPr>
                      <a:r>
                        <a:rPr lang="en-US" sz="1400" dirty="0" smtClean="0"/>
                        <a:t>Note the distance </a:t>
                      </a:r>
                      <a:r>
                        <a:rPr lang="en-US" sz="1400" b="1" dirty="0" smtClean="0"/>
                        <a:t>D</a:t>
                      </a:r>
                      <a:r>
                        <a:rPr lang="en-US" sz="1400" dirty="0" smtClean="0"/>
                        <a:t> of this line.</a:t>
                      </a:r>
                    </a:p>
                    <a:p>
                      <a:pPr marL="342900" indent="-342900">
                        <a:lnSpc>
                          <a:spcPct val="150000"/>
                        </a:lnSpc>
                        <a:buClr>
                          <a:schemeClr val="accent2">
                            <a:lumMod val="75000"/>
                          </a:schemeClr>
                        </a:buClr>
                        <a:buFont typeface="+mj-lt"/>
                        <a:buAutoNum type="arabicPeriod"/>
                      </a:pPr>
                      <a:r>
                        <a:rPr lang="en-US" sz="1400" dirty="0" smtClean="0"/>
                        <a:t>Repeat the test covering the other eye.</a:t>
                      </a:r>
                    </a:p>
                    <a:p>
                      <a:pPr marL="342900" indent="-342900">
                        <a:lnSpc>
                          <a:spcPct val="150000"/>
                        </a:lnSpc>
                        <a:buClr>
                          <a:schemeClr val="accent2">
                            <a:lumMod val="75000"/>
                          </a:schemeClr>
                        </a:buClr>
                        <a:buFont typeface="+mj-lt"/>
                        <a:buAutoNum type="arabicPeriod"/>
                      </a:pPr>
                      <a:r>
                        <a:rPr lang="en-US" sz="1400" dirty="0" smtClean="0"/>
                        <a:t>Perform the test without glasses.</a:t>
                      </a:r>
                      <a:endParaRPr lang="en-US" sz="1400" dirty="0">
                        <a:latin typeface="+mn-lt"/>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r>
                        <a:rPr kumimoji="0" lang="en-US" sz="1600" kern="1200" dirty="0" smtClean="0">
                          <a:solidFill>
                            <a:schemeClr val="tx1"/>
                          </a:solidFill>
                          <a:latin typeface="+mn-lt"/>
                          <a:ea typeface="+mn-ea"/>
                          <a:cs typeface="+mn-cs"/>
                        </a:rPr>
                        <a:t>Snellen chart:</a:t>
                      </a:r>
                    </a:p>
                    <a:p>
                      <a:pPr marL="342900" indent="-342900">
                        <a:buClr>
                          <a:schemeClr val="accent2">
                            <a:lumMod val="75000"/>
                          </a:schemeClr>
                        </a:buClr>
                        <a:buFont typeface=".LucidaGrandeUI" charset="0"/>
                        <a:buChar char="▸"/>
                      </a:pPr>
                      <a:r>
                        <a:rPr lang="en-US" sz="1400" dirty="0" smtClean="0">
                          <a:cs typeface="Arial" panose="020B0604020202020204" pitchFamily="34" charset="0"/>
                        </a:rPr>
                        <a:t>Snellen Alphabet</a:t>
                      </a:r>
                      <a:r>
                        <a:rPr lang="en-US" sz="1400" baseline="0" dirty="0" smtClean="0">
                          <a:cs typeface="Arial" panose="020B0604020202020204" pitchFamily="34" charset="0"/>
                        </a:rPr>
                        <a:t> </a:t>
                      </a:r>
                      <a:r>
                        <a:rPr lang="en-US" sz="1400" dirty="0" smtClean="0">
                          <a:cs typeface="Arial" panose="020B0604020202020204" pitchFamily="34" charset="0"/>
                        </a:rPr>
                        <a:t>Chart</a:t>
                      </a:r>
                    </a:p>
                    <a:p>
                      <a:pPr marL="342900" indent="-342900">
                        <a:buClr>
                          <a:schemeClr val="accent2">
                            <a:lumMod val="75000"/>
                          </a:schemeClr>
                        </a:buClr>
                        <a:buFont typeface=".LucidaGrandeUI" charset="0"/>
                        <a:buChar char="▸"/>
                      </a:pPr>
                      <a:r>
                        <a:rPr lang="en-US" sz="1400" dirty="0" smtClean="0">
                          <a:cs typeface="Arial" panose="020B0604020202020204" pitchFamily="34" charset="0"/>
                        </a:rPr>
                        <a:t>Snellen E chart </a:t>
                      </a:r>
                    </a:p>
                    <a:p>
                      <a:pPr marL="342900" indent="-342900">
                        <a:lnSpc>
                          <a:spcPct val="150000"/>
                        </a:lnSpc>
                        <a:buFont typeface="+mj-lt"/>
                        <a:buAutoNum type="arabicPeriod"/>
                      </a:pPr>
                      <a:endParaRPr lang="en-US" sz="1400" dirty="0">
                        <a:latin typeface="+mn-lt"/>
                        <a:cs typeface="Arial" panose="020B060402020202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indent="-285750">
                        <a:buClr>
                          <a:schemeClr val="accent2">
                            <a:lumMod val="75000"/>
                          </a:schemeClr>
                        </a:buClr>
                        <a:buFont typeface=".LucidaGrandeUI" charset="0"/>
                        <a:buChar char="▸"/>
                      </a:pPr>
                      <a:r>
                        <a:rPr lang="en-US" sz="1400" dirty="0" smtClean="0"/>
                        <a:t>Visual acuity = </a:t>
                      </a:r>
                      <a:r>
                        <a:rPr lang="en-US" sz="1400" dirty="0" smtClean="0">
                          <a:solidFill>
                            <a:srgbClr val="A954AB"/>
                          </a:solidFill>
                        </a:rPr>
                        <a:t>d / D</a:t>
                      </a:r>
                      <a:endParaRPr lang="en-US" sz="1400" dirty="0" smtClean="0"/>
                    </a:p>
                    <a:p>
                      <a:pPr marL="285750" lvl="0" indent="-285750">
                        <a:buClr>
                          <a:schemeClr val="accent2">
                            <a:lumMod val="75000"/>
                          </a:schemeClr>
                        </a:buClr>
                        <a:buFont typeface="Arial" charset="0"/>
                        <a:buChar char="•"/>
                      </a:pPr>
                      <a:r>
                        <a:rPr lang="en-US" sz="1400" dirty="0" smtClean="0"/>
                        <a:t>d = distance between patient &amp; chart.</a:t>
                      </a:r>
                    </a:p>
                    <a:p>
                      <a:pPr marL="285750" lvl="0" indent="-285750">
                        <a:buClr>
                          <a:schemeClr val="accent2">
                            <a:lumMod val="75000"/>
                          </a:schemeClr>
                        </a:buClr>
                        <a:buFont typeface="Arial" charset="0"/>
                        <a:buChar char="•"/>
                      </a:pPr>
                      <a:r>
                        <a:rPr lang="en-US" sz="1400" dirty="0" smtClean="0"/>
                        <a:t>D</a:t>
                      </a:r>
                      <a:r>
                        <a:rPr lang="en-US" sz="1400" baseline="0" dirty="0" smtClean="0"/>
                        <a:t> </a:t>
                      </a:r>
                      <a:r>
                        <a:rPr lang="en-US" sz="1400" dirty="0" smtClean="0"/>
                        <a:t>= distance from where a normal subject can read.</a:t>
                      </a:r>
                    </a:p>
                    <a:p>
                      <a:pPr marL="285750" indent="-285750" algn="ctr">
                        <a:buClr>
                          <a:schemeClr val="accent2">
                            <a:lumMod val="75000"/>
                          </a:schemeClr>
                        </a:buClr>
                        <a:buFont typeface=".LucidaGrandeUI" charset="0"/>
                        <a:buChar char="▸"/>
                      </a:pPr>
                      <a:endParaRPr lang="en-US" sz="1600" b="1" dirty="0" smtClean="0">
                        <a:solidFill>
                          <a:srgbClr val="FF0000"/>
                        </a:solidFill>
                        <a:latin typeface="+mn-lt"/>
                        <a:cs typeface="Arial" panose="020B0604020202020204" pitchFamily="34" charset="0"/>
                      </a:endParaRPr>
                    </a:p>
                    <a:p>
                      <a:pPr marL="285750" indent="-285750" algn="l">
                        <a:buClr>
                          <a:schemeClr val="accent2">
                            <a:lumMod val="75000"/>
                          </a:schemeClr>
                        </a:buClr>
                        <a:buFont typeface=".LucidaGrandeUI" charset="0"/>
                        <a:buChar char="▸"/>
                      </a:pPr>
                      <a:r>
                        <a:rPr lang="en-US" sz="1400" b="1" dirty="0" smtClean="0">
                          <a:solidFill>
                            <a:srgbClr val="FF0000"/>
                          </a:solidFill>
                        </a:rPr>
                        <a:t>Snellen chart detects myopia</a:t>
                      </a:r>
                    </a:p>
                    <a:p>
                      <a:pPr marL="0" indent="0" algn="l">
                        <a:buClr>
                          <a:schemeClr val="accent2">
                            <a:lumMod val="75000"/>
                          </a:schemeClr>
                        </a:buClr>
                        <a:buFont typeface=".LucidaGrandeUI" charset="0"/>
                        <a:buNone/>
                      </a:pPr>
                      <a:r>
                        <a:rPr kumimoji="0" lang="en-US" sz="1400" kern="1200" dirty="0" smtClean="0">
                          <a:solidFill>
                            <a:schemeClr val="tx1"/>
                          </a:solidFill>
                          <a:effectLst/>
                          <a:latin typeface="+mn-lt"/>
                          <a:ea typeface="+mn-ea"/>
                          <a:cs typeface="+mn-cs"/>
                        </a:rPr>
                        <a:t>Myopia is a refractive error in which close objects are seen clearly, but the far objects appear blurred, that is why this condition is also called </a:t>
                      </a:r>
                      <a:r>
                        <a:rPr kumimoji="0" lang="en-US" sz="1400" b="1" i="1" kern="1200" dirty="0" smtClean="0">
                          <a:solidFill>
                            <a:srgbClr val="FF0000"/>
                          </a:solidFill>
                          <a:effectLst/>
                          <a:latin typeface="+mn-lt"/>
                          <a:ea typeface="+mn-ea"/>
                          <a:cs typeface="+mn-cs"/>
                        </a:rPr>
                        <a:t>nearsightedness</a:t>
                      </a:r>
                      <a:r>
                        <a:rPr kumimoji="0" lang="en-US" sz="1800" kern="1200" dirty="0" smtClean="0">
                          <a:solidFill>
                            <a:srgbClr val="FF0000"/>
                          </a:solidFill>
                          <a:effectLst/>
                          <a:latin typeface="+mn-lt"/>
                          <a:ea typeface="+mn-ea"/>
                          <a:cs typeface="+mn-cs"/>
                        </a:rPr>
                        <a:t>.</a:t>
                      </a:r>
                      <a:r>
                        <a:rPr kumimoji="0" lang="en-US" sz="1800" kern="1200" dirty="0" smtClean="0">
                          <a:solidFill>
                            <a:schemeClr val="tx1"/>
                          </a:solidFill>
                          <a:effectLst/>
                          <a:latin typeface="+mn-lt"/>
                          <a:ea typeface="+mn-ea"/>
                          <a:cs typeface="+mn-cs"/>
                        </a:rPr>
                        <a:t> </a:t>
                      </a:r>
                      <a:endParaRPr lang="en-US" sz="1400" b="1" dirty="0">
                        <a:solidFill>
                          <a:srgbClr val="FF0000"/>
                        </a:solidFill>
                        <a:latin typeface="+mn-lt"/>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285750" indent="-285750">
                        <a:buClr>
                          <a:schemeClr val="accent2">
                            <a:lumMod val="75000"/>
                          </a:schemeClr>
                        </a:buClr>
                        <a:buFont typeface=".LucidaGrandeUI" charset="0"/>
                        <a:buChar char="▸"/>
                      </a:pPr>
                      <a:r>
                        <a:rPr lang="en-US" sz="1400" u="none" strike="noStrike" kern="1200" baseline="0" dirty="0" smtClean="0"/>
                        <a:t>A VA of </a:t>
                      </a:r>
                      <a:r>
                        <a:rPr lang="en-US" sz="1400" u="none" strike="noStrike" kern="1200" baseline="0" dirty="0" smtClean="0">
                          <a:solidFill>
                            <a:schemeClr val="accent4">
                              <a:lumMod val="75000"/>
                            </a:schemeClr>
                          </a:solidFill>
                        </a:rPr>
                        <a:t>6/9 m </a:t>
                      </a:r>
                      <a:r>
                        <a:rPr lang="en-US" sz="1400" u="none" strike="noStrike" kern="1200" baseline="0" dirty="0" smtClean="0">
                          <a:solidFill>
                            <a:schemeClr val="tx1"/>
                          </a:solidFill>
                        </a:rPr>
                        <a:t>: </a:t>
                      </a:r>
                      <a:r>
                        <a:rPr lang="en-US" sz="1400" u="none" strike="noStrike" kern="1200" baseline="0" dirty="0" smtClean="0"/>
                        <a:t>the patient can recognize at </a:t>
                      </a:r>
                      <a:r>
                        <a:rPr lang="en-US" sz="1400" u="none" strike="noStrike" kern="1200" baseline="0" dirty="0" smtClean="0">
                          <a:solidFill>
                            <a:schemeClr val="accent4">
                              <a:lumMod val="75000"/>
                            </a:schemeClr>
                          </a:solidFill>
                        </a:rPr>
                        <a:t>6</a:t>
                      </a:r>
                      <a:r>
                        <a:rPr lang="en-US" sz="1400" u="none" strike="noStrike" kern="1200" baseline="0" dirty="0" smtClean="0"/>
                        <a:t> meter a symbol that can be recognized by a person with normal VA at </a:t>
                      </a:r>
                      <a:r>
                        <a:rPr lang="en-US" sz="1400" u="none" strike="noStrike" kern="1200" baseline="0" dirty="0" smtClean="0">
                          <a:solidFill>
                            <a:schemeClr val="accent4">
                              <a:lumMod val="75000"/>
                            </a:schemeClr>
                          </a:solidFill>
                        </a:rPr>
                        <a:t>9</a:t>
                      </a:r>
                      <a:r>
                        <a:rPr lang="en-US" sz="1400" u="none" strike="noStrike" kern="1200" baseline="0" dirty="0" smtClean="0"/>
                        <a:t> meter.</a:t>
                      </a:r>
                    </a:p>
                    <a:p>
                      <a:pPr marL="285750" indent="-285750">
                        <a:buClr>
                          <a:schemeClr val="accent2">
                            <a:lumMod val="75000"/>
                          </a:schemeClr>
                        </a:buClr>
                        <a:buFont typeface=".LucidaGrandeUI" charset="0"/>
                        <a:buChar char="▸"/>
                      </a:pPr>
                      <a:endParaRPr lang="en-US" sz="1400" u="none" strike="noStrike" kern="1200" baseline="0" dirty="0" smtClean="0"/>
                    </a:p>
                    <a:p>
                      <a:pPr marL="285750" indent="-285750">
                        <a:buClr>
                          <a:schemeClr val="accent2">
                            <a:lumMod val="75000"/>
                          </a:schemeClr>
                        </a:buClr>
                        <a:buFont typeface=".LucidaGrandeUI" charset="0"/>
                        <a:buChar char="▸"/>
                      </a:pPr>
                      <a:r>
                        <a:rPr lang="en-US" sz="1400" u="none" strike="noStrike" kern="1200" baseline="0" dirty="0" smtClean="0"/>
                        <a:t>VA of  </a:t>
                      </a:r>
                      <a:r>
                        <a:rPr lang="en-US" sz="1400" u="none" strike="noStrike" kern="1200" baseline="0" dirty="0" smtClean="0">
                          <a:solidFill>
                            <a:schemeClr val="accent4">
                              <a:lumMod val="75000"/>
                            </a:schemeClr>
                          </a:solidFill>
                        </a:rPr>
                        <a:t>20/20 in feet or 6/6 in meter </a:t>
                      </a:r>
                      <a:r>
                        <a:rPr lang="en-US" sz="1400" u="none" strike="noStrike" kern="1200" baseline="0" dirty="0" smtClean="0"/>
                        <a:t> is a reference standard.</a:t>
                      </a:r>
                    </a:p>
                    <a:p>
                      <a:pPr marL="285750" indent="-285750">
                        <a:buClr>
                          <a:schemeClr val="accent2">
                            <a:lumMod val="75000"/>
                          </a:schemeClr>
                        </a:buClr>
                        <a:buFont typeface=".LucidaGrandeUI" charset="0"/>
                        <a:buChar char="▸"/>
                      </a:pPr>
                      <a:endParaRPr lang="en-US" sz="1400" u="none" strike="noStrike" kern="1200" baseline="0" dirty="0" smtClean="0"/>
                    </a:p>
                    <a:p>
                      <a:pPr marL="285750" indent="-285750">
                        <a:buClr>
                          <a:schemeClr val="accent2">
                            <a:lumMod val="75000"/>
                          </a:schemeClr>
                        </a:buClr>
                        <a:buFont typeface=".LucidaGrandeUI" charset="0"/>
                        <a:buChar char="▸"/>
                      </a:pPr>
                      <a:r>
                        <a:rPr lang="en-US" sz="1400" u="none" strike="noStrike" kern="1200" baseline="0" dirty="0" smtClean="0"/>
                        <a:t>The larger the bottom number </a:t>
                      </a:r>
                      <a:r>
                        <a:rPr lang="en-US" sz="1400" u="none" strike="noStrike" kern="1200" baseline="0" dirty="0" smtClean="0">
                          <a:solidFill>
                            <a:schemeClr val="bg1">
                              <a:lumMod val="65000"/>
                            </a:schemeClr>
                          </a:solidFill>
                        </a:rPr>
                        <a:t>(denominator) </a:t>
                      </a:r>
                      <a:r>
                        <a:rPr lang="en-US" sz="1400" u="none" strike="noStrike" kern="1200" baseline="0" dirty="0" smtClean="0"/>
                        <a:t>the poorer the vision. (</a:t>
                      </a:r>
                      <a:r>
                        <a:rPr lang="en-US" sz="1400" u="none" strike="noStrike" kern="1200" baseline="0" dirty="0" err="1" smtClean="0">
                          <a:solidFill>
                            <a:schemeClr val="tx1"/>
                          </a:solidFill>
                        </a:rPr>
                        <a:t>Eg</a:t>
                      </a:r>
                      <a:r>
                        <a:rPr lang="en-US" sz="1400" u="none" strike="noStrike" kern="1200" baseline="0" dirty="0" smtClean="0">
                          <a:solidFill>
                            <a:schemeClr val="tx1"/>
                          </a:solidFill>
                        </a:rPr>
                        <a:t>: </a:t>
                      </a:r>
                      <a:r>
                        <a:rPr lang="en-US" sz="1400" u="none" strike="noStrike" kern="1200" baseline="0" dirty="0" smtClean="0">
                          <a:solidFill>
                            <a:schemeClr val="accent4">
                              <a:lumMod val="75000"/>
                            </a:schemeClr>
                          </a:solidFill>
                        </a:rPr>
                        <a:t>6/24</a:t>
                      </a:r>
                      <a:r>
                        <a:rPr lang="en-US" sz="1400" u="none" strike="noStrike" kern="1200" baseline="0" dirty="0" smtClean="0"/>
                        <a:t>).</a:t>
                      </a:r>
                    </a:p>
                    <a:p>
                      <a:pPr marL="285750" indent="-285750">
                        <a:buClr>
                          <a:schemeClr val="accent2">
                            <a:lumMod val="75000"/>
                          </a:schemeClr>
                        </a:buClr>
                        <a:buFont typeface=".LucidaGrandeUI" charset="0"/>
                        <a:buChar char="▸"/>
                      </a:pPr>
                      <a:endParaRPr lang="en-US" sz="1400" u="none" strike="noStrike" kern="1200" baseline="0" dirty="0" smtClean="0"/>
                    </a:p>
                    <a:p>
                      <a:pPr marL="285750" indent="-285750">
                        <a:buClr>
                          <a:schemeClr val="accent2">
                            <a:lumMod val="75000"/>
                          </a:schemeClr>
                        </a:buClr>
                        <a:buFont typeface=".LucidaGrandeUI" charset="0"/>
                        <a:buChar char="▸"/>
                      </a:pPr>
                      <a:r>
                        <a:rPr lang="en-US" sz="1400" u="none" strike="noStrike" kern="1200" baseline="0" dirty="0" smtClean="0"/>
                        <a:t>The less the bottom number the better the acuity. (</a:t>
                      </a:r>
                      <a:r>
                        <a:rPr lang="en-US" sz="1400" u="none" strike="noStrike" kern="1200" baseline="0" dirty="0" err="1" smtClean="0">
                          <a:solidFill>
                            <a:schemeClr val="tx1"/>
                          </a:solidFill>
                        </a:rPr>
                        <a:t>Eg</a:t>
                      </a:r>
                      <a:r>
                        <a:rPr lang="en-US" sz="1400" u="none" strike="noStrike" kern="1200" baseline="0" dirty="0" smtClean="0">
                          <a:solidFill>
                            <a:schemeClr val="tx1"/>
                          </a:solidFill>
                        </a:rPr>
                        <a:t>: </a:t>
                      </a:r>
                      <a:r>
                        <a:rPr lang="en-US" sz="1400" u="none" strike="noStrike" kern="1200" baseline="0" dirty="0" smtClean="0">
                          <a:solidFill>
                            <a:schemeClr val="accent4">
                              <a:lumMod val="75000"/>
                            </a:schemeClr>
                          </a:solidFill>
                        </a:rPr>
                        <a:t>6/4</a:t>
                      </a:r>
                      <a:r>
                        <a:rPr lang="en-US" sz="1400" u="none" strike="noStrike" kern="1200" baseline="0" dirty="0" smtClean="0"/>
                        <a:t>).</a:t>
                      </a:r>
                    </a:p>
                    <a:p>
                      <a:pPr marL="285750" indent="-285750">
                        <a:buClr>
                          <a:schemeClr val="accent2">
                            <a:lumMod val="75000"/>
                          </a:schemeClr>
                        </a:buClr>
                        <a:buFont typeface=".LucidaGrandeUI" charset="0"/>
                        <a:buChar char="▸"/>
                      </a:pPr>
                      <a:endParaRPr lang="en-US" sz="1400" u="none" strike="noStrike" kern="1200" baseline="0" dirty="0" smtClean="0"/>
                    </a:p>
                    <a:p>
                      <a:pPr marL="285750" indent="-285750">
                        <a:buClr>
                          <a:schemeClr val="accent2">
                            <a:lumMod val="75000"/>
                          </a:schemeClr>
                        </a:buClr>
                        <a:buFont typeface=".LucidaGrandeUI" charset="0"/>
                        <a:buChar char="▸"/>
                      </a:pPr>
                      <a:r>
                        <a:rPr lang="en-US" sz="1400" u="none" strike="noStrike" kern="1200" baseline="0" dirty="0" smtClean="0"/>
                        <a:t>Extra Explanation:</a:t>
                      </a:r>
                    </a:p>
                    <a:p>
                      <a:r>
                        <a:rPr lang="en-US" sz="1200" baseline="0" dirty="0" smtClean="0">
                          <a:solidFill>
                            <a:schemeClr val="tx1">
                              <a:lumMod val="50000"/>
                              <a:lumOff val="50000"/>
                            </a:schemeClr>
                          </a:solidFill>
                          <a:latin typeface="+mn-lt"/>
                          <a:cs typeface="Arial" panose="020B0604020202020204" pitchFamily="34" charset="0"/>
                        </a:rPr>
                        <a:t>first patient can read line 3 maximally at 2 m distance.  Second  patient  reads the line 3  maximally  at  3 m distance so, he has better acuity.</a:t>
                      </a:r>
                      <a:endParaRPr lang="en-US" sz="1200" dirty="0" smtClean="0">
                        <a:solidFill>
                          <a:schemeClr val="tx1">
                            <a:lumMod val="50000"/>
                            <a:lumOff val="50000"/>
                          </a:schemeClr>
                        </a:solidFill>
                        <a:latin typeface="+mn-lt"/>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532685383"/>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292" y="3427822"/>
            <a:ext cx="1512168" cy="1022908"/>
          </a:xfrm>
          <a:prstGeom prst="rect">
            <a:avLst/>
          </a:prstGeom>
          <a:ln w="38100" cap="sq">
            <a:solidFill>
              <a:srgbClr val="000000"/>
            </a:solidFill>
            <a:prstDash val="solid"/>
            <a:miter lim="800000"/>
          </a:ln>
          <a:effectLst/>
        </p:spPr>
      </p:pic>
      <p:pic>
        <p:nvPicPr>
          <p:cNvPr id="7" name="Picture 6"/>
          <p:cNvPicPr>
            <a:picLocks noChangeAspect="1"/>
          </p:cNvPicPr>
          <p:nvPr/>
        </p:nvPicPr>
        <p:blipFill>
          <a:blip r:embed="rId4"/>
          <a:stretch>
            <a:fillRect/>
          </a:stretch>
        </p:blipFill>
        <p:spPr>
          <a:xfrm>
            <a:off x="5014292" y="4653136"/>
            <a:ext cx="1512168" cy="1224136"/>
          </a:xfrm>
          <a:prstGeom prst="rect">
            <a:avLst/>
          </a:prstGeom>
          <a:ln w="38100" cap="sq">
            <a:solidFill>
              <a:srgbClr val="000000"/>
            </a:solidFill>
            <a:prstDash val="solid"/>
            <a:miter lim="800000"/>
          </a:ln>
          <a:effectLst/>
        </p:spPr>
      </p:pic>
      <p:sp>
        <p:nvSpPr>
          <p:cNvPr id="8" name="Title 1"/>
          <p:cNvSpPr>
            <a:spLocks noGrp="1"/>
          </p:cNvSpPr>
          <p:nvPr>
            <p:ph type="title"/>
          </p:nvPr>
        </p:nvSpPr>
        <p:spPr>
          <a:xfrm>
            <a:off x="609460" y="228600"/>
            <a:ext cx="10969943" cy="914400"/>
          </a:xfrm>
        </p:spPr>
        <p:txBody>
          <a:bodyPr>
            <a:normAutofit/>
          </a:bodyPr>
          <a:lstStyle/>
          <a:p>
            <a:r>
              <a:rPr lang="en-US" sz="3200" dirty="0"/>
              <a:t>Test For Visual Acuity </a:t>
            </a:r>
            <a:r>
              <a:rPr lang="en-US" sz="3200" dirty="0" smtClean="0"/>
              <a:t>(VA)</a:t>
            </a:r>
            <a:endParaRPr lang="en-US" sz="3200" dirty="0"/>
          </a:p>
        </p:txBody>
      </p:sp>
      <p:sp>
        <p:nvSpPr>
          <p:cNvPr id="2" name="مربع نص 1"/>
          <p:cNvSpPr txBox="1"/>
          <p:nvPr/>
        </p:nvSpPr>
        <p:spPr>
          <a:xfrm>
            <a:off x="9707195" y="758332"/>
            <a:ext cx="187220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dirty="0" smtClean="0">
                <a:solidFill>
                  <a:schemeClr val="bg1">
                    <a:lumMod val="50000"/>
                  </a:schemeClr>
                </a:solidFill>
              </a:rPr>
              <a:t>VA = Visual Acuity</a:t>
            </a:r>
            <a:endParaRPr lang="ar-SA" sz="1400" dirty="0">
              <a:solidFill>
                <a:schemeClr val="bg1">
                  <a:lumMod val="50000"/>
                </a:schemeClr>
              </a:solidFill>
            </a:endParaRPr>
          </a:p>
        </p:txBody>
      </p:sp>
      <p:sp>
        <p:nvSpPr>
          <p:cNvPr id="9" name="مربع نص 8"/>
          <p:cNvSpPr txBox="1"/>
          <p:nvPr/>
        </p:nvSpPr>
        <p:spPr>
          <a:xfrm>
            <a:off x="7865031" y="152447"/>
            <a:ext cx="371437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1400" dirty="0" smtClean="0">
                <a:solidFill>
                  <a:srgbClr val="FF0000"/>
                </a:solidFill>
              </a:rPr>
              <a:t>The units in exam may be in Meter or Feet … so you can apply the same concept on both units  </a:t>
            </a:r>
            <a:endParaRPr lang="ar-SA" sz="1400" dirty="0">
              <a:solidFill>
                <a:srgbClr val="FF0000"/>
              </a:solidFill>
            </a:endParaRPr>
          </a:p>
        </p:txBody>
      </p:sp>
      <p:sp>
        <p:nvSpPr>
          <p:cNvPr id="10" name="مربع نص 9"/>
          <p:cNvSpPr txBox="1"/>
          <p:nvPr/>
        </p:nvSpPr>
        <p:spPr>
          <a:xfrm>
            <a:off x="1948438" y="6462849"/>
            <a:ext cx="963096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b="1" dirty="0" smtClean="0">
                <a:solidFill>
                  <a:schemeClr val="bg1">
                    <a:lumMod val="50000"/>
                  </a:schemeClr>
                </a:solidFill>
              </a:rPr>
              <a:t>Myopia Explanation : </a:t>
            </a:r>
            <a:r>
              <a:rPr lang="en-US" sz="1400" dirty="0">
                <a:solidFill>
                  <a:schemeClr val="bg1">
                    <a:lumMod val="50000"/>
                  </a:schemeClr>
                </a:solidFill>
              </a:rPr>
              <a:t>light entering the eye from a distant object isn’t focused exactly on the retina but focuses in front of </a:t>
            </a:r>
            <a:r>
              <a:rPr lang="en-US" sz="1400" dirty="0" smtClean="0">
                <a:solidFill>
                  <a:schemeClr val="bg1">
                    <a:lumMod val="50000"/>
                  </a:schemeClr>
                </a:solidFill>
              </a:rPr>
              <a:t>it.</a:t>
            </a:r>
            <a:endParaRPr lang="ar-SA" sz="1400" dirty="0">
              <a:solidFill>
                <a:schemeClr val="bg1">
                  <a:lumMod val="50000"/>
                </a:schemeClr>
              </a:solidFill>
            </a:endParaRPr>
          </a:p>
        </p:txBody>
      </p:sp>
    </p:spTree>
    <p:extLst>
      <p:ext uri="{BB962C8B-B14F-4D97-AF65-F5344CB8AC3E}">
        <p14:creationId xmlns:p14="http://schemas.microsoft.com/office/powerpoint/2010/main" val="2440353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6669" y="6375608"/>
            <a:ext cx="2640913" cy="365760"/>
          </a:xfrm>
        </p:spPr>
        <p:txBody>
          <a:bodyPr/>
          <a:lstStyle/>
          <a:p>
            <a:fld id="{4929A69E-7D8F-4515-9605-0315ABD4F316}" type="slidenum">
              <a:rPr lang="en-US" smtClean="0"/>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8468652"/>
              </p:ext>
            </p:extLst>
          </p:nvPr>
        </p:nvGraphicFramePr>
        <p:xfrm>
          <a:off x="609460" y="1196752"/>
          <a:ext cx="10969943" cy="5009425"/>
        </p:xfrm>
        <a:graphic>
          <a:graphicData uri="http://schemas.openxmlformats.org/drawingml/2006/table">
            <a:tbl>
              <a:tblPr firstRow="1" bandRow="1">
                <a:tableStyleId>{5DA37D80-6434-44D0-A028-1B22A696006F}</a:tableStyleId>
              </a:tblPr>
              <a:tblGrid>
                <a:gridCol w="1345269">
                  <a:extLst>
                    <a:ext uri="{9D8B030D-6E8A-4147-A177-3AD203B41FA5}">
                      <a16:colId xmlns:a16="http://schemas.microsoft.com/office/drawing/2014/main" xmlns="" val="2878829001"/>
                    </a:ext>
                  </a:extLst>
                </a:gridCol>
                <a:gridCol w="3347595">
                  <a:extLst>
                    <a:ext uri="{9D8B030D-6E8A-4147-A177-3AD203B41FA5}">
                      <a16:colId xmlns:a16="http://schemas.microsoft.com/office/drawing/2014/main" xmlns="" val="311075218"/>
                    </a:ext>
                  </a:extLst>
                </a:gridCol>
                <a:gridCol w="3456384">
                  <a:extLst>
                    <a:ext uri="{9D8B030D-6E8A-4147-A177-3AD203B41FA5}">
                      <a16:colId xmlns:a16="http://schemas.microsoft.com/office/drawing/2014/main" xmlns="" val="20002"/>
                    </a:ext>
                  </a:extLst>
                </a:gridCol>
                <a:gridCol w="2820695">
                  <a:extLst>
                    <a:ext uri="{9D8B030D-6E8A-4147-A177-3AD203B41FA5}">
                      <a16:colId xmlns:a16="http://schemas.microsoft.com/office/drawing/2014/main" xmlns="" val="900515851"/>
                    </a:ext>
                  </a:extLst>
                </a:gridCol>
              </a:tblGrid>
              <a:tr h="443632">
                <a:tc gridSpan="4">
                  <a:txBody>
                    <a:bodyPr/>
                    <a:lstStyle/>
                    <a:p>
                      <a:pPr algn="ctr"/>
                      <a:r>
                        <a:rPr lang="en-US" sz="1800" b="0" dirty="0" smtClean="0">
                          <a:solidFill>
                            <a:schemeClr val="bg1"/>
                          </a:solidFill>
                        </a:rPr>
                        <a:t>Test For Visual Acuity </a:t>
                      </a:r>
                      <a:endParaRPr lang="en-US" sz="1800" b="0" dirty="0">
                        <a:solidFill>
                          <a:schemeClr val="bg1"/>
                        </a:solidFill>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62300915"/>
                  </a:ext>
                </a:extLst>
              </a:tr>
              <a:tr h="466233">
                <a:tc>
                  <a:txBody>
                    <a:bodyPr/>
                    <a:lstStyle/>
                    <a:p>
                      <a:pPr algn="ctr"/>
                      <a:r>
                        <a:rPr lang="en-US" sz="1600" dirty="0" smtClean="0">
                          <a:solidFill>
                            <a:schemeClr val="bg2">
                              <a:lumMod val="75000"/>
                            </a:schemeClr>
                          </a:solidFill>
                        </a:rPr>
                        <a:t>Types </a:t>
                      </a:r>
                      <a:endParaRPr lang="en-US" sz="1600" b="1" dirty="0">
                        <a:solidFill>
                          <a:schemeClr val="bg2">
                            <a:lumMod val="75000"/>
                          </a:schemeClr>
                        </a:solidFill>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gridSpan="2">
                  <a:txBody>
                    <a:bodyPr/>
                    <a:lstStyle/>
                    <a:p>
                      <a:pPr algn="ctr"/>
                      <a:r>
                        <a:rPr lang="en-US" sz="1600" u="none" strike="noStrike" kern="1200" baseline="0" dirty="0" smtClean="0">
                          <a:solidFill>
                            <a:schemeClr val="accent2">
                              <a:lumMod val="75000"/>
                            </a:schemeClr>
                          </a:solidFill>
                        </a:rPr>
                        <a:t>Procedure</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600" u="none" strike="noStrike" kern="1200" baseline="0" dirty="0" smtClean="0">
                          <a:solidFill>
                            <a:schemeClr val="accent2">
                              <a:lumMod val="75000"/>
                            </a:schemeClr>
                          </a:solidFill>
                        </a:rPr>
                        <a:t>Recording results</a:t>
                      </a:r>
                      <a:endParaRPr lang="en-US" sz="1600" dirty="0">
                        <a:solidFill>
                          <a:schemeClr val="accent2">
                            <a:lumMod val="75000"/>
                          </a:schemeClr>
                        </a:solidFill>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278220683"/>
                  </a:ext>
                </a:extLst>
              </a:tr>
              <a:tr h="3698647">
                <a:tc>
                  <a:txBody>
                    <a:bodyPr/>
                    <a:lstStyle/>
                    <a:p>
                      <a:pPr algn="ctr"/>
                      <a:r>
                        <a:rPr lang="en-US" sz="1600" b="0" u="none" strike="noStrike" kern="1200" baseline="0" dirty="0" smtClean="0">
                          <a:solidFill>
                            <a:schemeClr val="bg2">
                              <a:lumMod val="75000"/>
                            </a:schemeClr>
                          </a:solidFill>
                        </a:rPr>
                        <a:t>Near Vision </a:t>
                      </a:r>
                    </a:p>
                    <a:p>
                      <a:pPr algn="ctr"/>
                      <a:r>
                        <a:rPr lang="en-US" sz="1600" dirty="0" smtClean="0">
                          <a:solidFill>
                            <a:srgbClr val="FF0000"/>
                          </a:solidFill>
                        </a:rPr>
                        <a:t>Using </a:t>
                      </a:r>
                      <a:r>
                        <a:rPr lang="en-US" sz="1600" u="none" strike="noStrike" kern="1200" baseline="0" dirty="0" smtClean="0">
                          <a:solidFill>
                            <a:srgbClr val="FF0000"/>
                          </a:solidFill>
                        </a:rPr>
                        <a:t>Jaeger's Card Test</a:t>
                      </a:r>
                      <a:endParaRPr lang="en-US" sz="1600" dirty="0">
                        <a:solidFill>
                          <a:srgbClr val="FF0000"/>
                        </a:solidFill>
                        <a:latin typeface="+mn-lt"/>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342900" indent="-342900">
                        <a:lnSpc>
                          <a:spcPct val="150000"/>
                        </a:lnSpc>
                        <a:buClr>
                          <a:schemeClr val="accent2">
                            <a:lumMod val="75000"/>
                          </a:schemeClr>
                        </a:buClr>
                        <a:buFont typeface="+mj-lt"/>
                        <a:buAutoNum type="arabicPeriod"/>
                      </a:pPr>
                      <a:r>
                        <a:rPr lang="en-US" sz="1400" dirty="0" smtClean="0"/>
                        <a:t>Ask the subject to hold the jaeger card at a distance of </a:t>
                      </a:r>
                      <a:r>
                        <a:rPr lang="en-US" sz="1400" dirty="0" smtClean="0">
                          <a:solidFill>
                            <a:schemeClr val="accent4">
                              <a:lumMod val="75000"/>
                            </a:schemeClr>
                          </a:solidFill>
                        </a:rPr>
                        <a:t>30</a:t>
                      </a:r>
                      <a:r>
                        <a:rPr lang="en-US" sz="1400" dirty="0" smtClean="0"/>
                        <a:t> cm.</a:t>
                      </a:r>
                    </a:p>
                    <a:p>
                      <a:pPr marL="342900" indent="-342900">
                        <a:lnSpc>
                          <a:spcPct val="150000"/>
                        </a:lnSpc>
                        <a:buClr>
                          <a:schemeClr val="accent2">
                            <a:lumMod val="75000"/>
                          </a:schemeClr>
                        </a:buClr>
                        <a:buFont typeface="+mj-lt"/>
                        <a:buAutoNum type="arabicPeriod"/>
                      </a:pPr>
                      <a:r>
                        <a:rPr lang="en-US" sz="1400" dirty="0" smtClean="0"/>
                        <a:t>Select the test eye &amp; cover the other.</a:t>
                      </a:r>
                    </a:p>
                    <a:p>
                      <a:pPr marL="342900" indent="-342900">
                        <a:lnSpc>
                          <a:spcPct val="150000"/>
                        </a:lnSpc>
                        <a:buClr>
                          <a:schemeClr val="accent2">
                            <a:lumMod val="75000"/>
                          </a:schemeClr>
                        </a:buClr>
                        <a:buFont typeface="+mj-lt"/>
                        <a:buAutoNum type="arabicPeriod"/>
                      </a:pPr>
                      <a:r>
                        <a:rPr lang="en-US" sz="1400" dirty="0" smtClean="0"/>
                        <a:t>Ask him to read the smallest line or recognize the smallest picture.</a:t>
                      </a:r>
                    </a:p>
                    <a:p>
                      <a:pPr marL="342900" indent="-342900">
                        <a:lnSpc>
                          <a:spcPct val="150000"/>
                        </a:lnSpc>
                        <a:buClr>
                          <a:schemeClr val="accent2">
                            <a:lumMod val="75000"/>
                          </a:schemeClr>
                        </a:buClr>
                        <a:buFont typeface="+mj-lt"/>
                        <a:buAutoNum type="arabicPeriod"/>
                      </a:pPr>
                      <a:r>
                        <a:rPr lang="en-US" sz="1400" dirty="0" smtClean="0"/>
                        <a:t>Repeat the test with the other eye.</a:t>
                      </a:r>
                    </a:p>
                    <a:p>
                      <a:pPr marL="342900" indent="-342900">
                        <a:lnSpc>
                          <a:spcPct val="150000"/>
                        </a:lnSpc>
                        <a:buClr>
                          <a:schemeClr val="accent2">
                            <a:lumMod val="75000"/>
                          </a:schemeClr>
                        </a:buClr>
                        <a:buFont typeface="+mj-lt"/>
                        <a:buAutoNum type="arabicPeriod"/>
                      </a:pPr>
                      <a:endParaRPr lang="en-US" sz="1400" dirty="0" smtClean="0">
                        <a:latin typeface="+mn-lt"/>
                        <a:cs typeface="Arial" panose="020B0604020202020204" pitchFamily="34" charset="0"/>
                      </a:endParaRPr>
                    </a:p>
                    <a:p>
                      <a:pPr marL="285750" indent="-285750">
                        <a:buClr>
                          <a:schemeClr val="accent2">
                            <a:lumMod val="75000"/>
                          </a:schemeClr>
                        </a:buClr>
                        <a:buFont typeface=".LucidaGrandeUI" charset="0"/>
                        <a:buChar char="▸"/>
                      </a:pPr>
                      <a:r>
                        <a:rPr lang="en-US" sz="1400" b="1" dirty="0" smtClean="0">
                          <a:solidFill>
                            <a:srgbClr val="FF0000"/>
                          </a:solidFill>
                        </a:rPr>
                        <a:t>Jaeger chart detects </a:t>
                      </a:r>
                      <a:r>
                        <a:rPr lang="en-US" sz="1400" b="1" dirty="0" err="1" smtClean="0">
                          <a:solidFill>
                            <a:srgbClr val="FF0000"/>
                          </a:solidFill>
                        </a:rPr>
                        <a:t>hypermetropia</a:t>
                      </a:r>
                      <a:r>
                        <a:rPr lang="en-US" sz="1400" b="1" baseline="0" dirty="0" smtClean="0">
                          <a:solidFill>
                            <a:srgbClr val="FF0000"/>
                          </a:solidFill>
                        </a:rPr>
                        <a:t> / </a:t>
                      </a:r>
                      <a:r>
                        <a:rPr lang="en-US" sz="1400" b="1" baseline="0" dirty="0" err="1" smtClean="0">
                          <a:solidFill>
                            <a:srgbClr val="FF0000"/>
                          </a:solidFill>
                        </a:rPr>
                        <a:t>hyeropia</a:t>
                      </a:r>
                      <a:endParaRPr lang="en-US" sz="1400" b="1" dirty="0" smtClean="0">
                        <a:solidFill>
                          <a:srgbClr val="FF0000"/>
                        </a:solidFill>
                      </a:endParaRPr>
                    </a:p>
                    <a:p>
                      <a:pPr marL="0" indent="0" algn="l">
                        <a:buClr>
                          <a:schemeClr val="accent2">
                            <a:lumMod val="75000"/>
                          </a:schemeClr>
                        </a:buClr>
                        <a:buFont typeface=".LucidaGrandeUI" charset="0"/>
                        <a:buNone/>
                      </a:pPr>
                      <a:r>
                        <a:rPr lang="en-US" sz="1400" dirty="0" smtClean="0"/>
                        <a:t>A hyperopia</a:t>
                      </a:r>
                      <a:r>
                        <a:rPr kumimoji="0" lang="en-US" sz="1400" kern="1200" dirty="0" smtClean="0">
                          <a:solidFill>
                            <a:schemeClr val="tx1"/>
                          </a:solidFill>
                          <a:effectLst/>
                          <a:latin typeface="+mn-lt"/>
                          <a:ea typeface="+mn-ea"/>
                          <a:cs typeface="+mn-cs"/>
                        </a:rPr>
                        <a:t> is a refractive error in which close objects appear blurred, but the far objects are</a:t>
                      </a:r>
                      <a:r>
                        <a:rPr kumimoji="0" lang="en-US" sz="1400" kern="1200" baseline="0" dirty="0" smtClean="0">
                          <a:solidFill>
                            <a:schemeClr val="tx1"/>
                          </a:solidFill>
                          <a:effectLst/>
                          <a:latin typeface="+mn-lt"/>
                          <a:ea typeface="+mn-ea"/>
                          <a:cs typeface="+mn-cs"/>
                        </a:rPr>
                        <a:t> seen clearly</a:t>
                      </a:r>
                      <a:r>
                        <a:rPr kumimoji="0" lang="en-US" sz="1400" kern="1200" dirty="0" smtClean="0">
                          <a:solidFill>
                            <a:schemeClr val="tx1"/>
                          </a:solidFill>
                          <a:effectLst/>
                          <a:latin typeface="+mn-lt"/>
                          <a:ea typeface="+mn-ea"/>
                          <a:cs typeface="+mn-cs"/>
                        </a:rPr>
                        <a:t> ,</a:t>
                      </a:r>
                      <a:r>
                        <a:rPr kumimoji="0" lang="en-US" sz="1400" kern="1200" baseline="0" dirty="0" smtClean="0">
                          <a:solidFill>
                            <a:schemeClr val="tx1"/>
                          </a:solidFill>
                          <a:effectLst/>
                          <a:latin typeface="+mn-lt"/>
                          <a:ea typeface="+mn-ea"/>
                          <a:cs typeface="+mn-cs"/>
                        </a:rPr>
                        <a:t> </a:t>
                      </a:r>
                      <a:r>
                        <a:rPr kumimoji="0" lang="en-US" sz="1400" kern="1200" dirty="0" smtClean="0">
                          <a:solidFill>
                            <a:schemeClr val="tx1"/>
                          </a:solidFill>
                          <a:effectLst/>
                          <a:latin typeface="+mn-lt"/>
                          <a:ea typeface="+mn-ea"/>
                          <a:cs typeface="+mn-cs"/>
                        </a:rPr>
                        <a:t> this condition is also called </a:t>
                      </a:r>
                      <a:r>
                        <a:rPr kumimoji="0" lang="en-US" sz="1400" b="1" i="0" kern="1200" dirty="0" smtClean="0">
                          <a:solidFill>
                            <a:srgbClr val="FF0000"/>
                          </a:solidFill>
                          <a:effectLst/>
                          <a:latin typeface="+mn-lt"/>
                          <a:ea typeface="+mn-ea"/>
                          <a:cs typeface="+mn-cs"/>
                        </a:rPr>
                        <a:t>farsightedness</a:t>
                      </a:r>
                      <a:r>
                        <a:rPr kumimoji="0" lang="en-US" sz="1400" b="1" i="1" kern="1200" dirty="0" smtClean="0">
                          <a:solidFill>
                            <a:srgbClr val="FF0000"/>
                          </a:solidFill>
                          <a:effectLst/>
                          <a:latin typeface="+mn-lt"/>
                          <a:ea typeface="+mn-ea"/>
                          <a:cs typeface="+mn-cs"/>
                        </a:rPr>
                        <a:t>.</a:t>
                      </a:r>
                      <a:endParaRPr lang="en-US" sz="1100" b="1" dirty="0" smtClean="0">
                        <a:solidFill>
                          <a:srgbClr val="FF0000"/>
                        </a:solidFill>
                        <a:latin typeface="+mn-lt"/>
                        <a:cs typeface="Arial" panose="020B0604020202020204" pitchFamily="34" charset="0"/>
                      </a:endParaRPr>
                    </a:p>
                    <a:p>
                      <a:pPr marL="0" indent="0">
                        <a:lnSpc>
                          <a:spcPct val="150000"/>
                        </a:lnSpc>
                        <a:buClr>
                          <a:schemeClr val="accent2">
                            <a:lumMod val="75000"/>
                          </a:schemeClr>
                        </a:buClr>
                        <a:buFont typeface="+mj-lt"/>
                        <a:buNone/>
                      </a:pPr>
                      <a:endParaRPr lang="en-US" sz="1400" dirty="0">
                        <a:latin typeface="+mn-lt"/>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indent="0">
                        <a:lnSpc>
                          <a:spcPct val="150000"/>
                        </a:lnSpc>
                        <a:buFont typeface="+mj-lt"/>
                        <a:buNone/>
                      </a:pPr>
                      <a:r>
                        <a:rPr lang="en-US" sz="1600" u="none" strike="noStrike" kern="1200" baseline="0" dirty="0" smtClean="0">
                          <a:solidFill>
                            <a:schemeClr val="tx1"/>
                          </a:solidFill>
                        </a:rPr>
                        <a:t>Jaeger's Card: </a:t>
                      </a:r>
                      <a:endParaRPr lang="en-US" sz="1600" dirty="0">
                        <a:solidFill>
                          <a:schemeClr val="tx1"/>
                        </a:solidFill>
                        <a:latin typeface="+mn-lt"/>
                        <a:cs typeface="Arial" panose="020B0604020202020204" pitchFamily="34" charset="0"/>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pPr marL="0" indent="0">
                        <a:buFontTx/>
                        <a:buNone/>
                      </a:pPr>
                      <a:r>
                        <a:rPr kumimoji="0" lang="en-US" sz="1400" kern="1200" dirty="0" smtClean="0">
                          <a:solidFill>
                            <a:schemeClr val="tx1"/>
                          </a:solidFill>
                          <a:latin typeface="+mn-lt"/>
                          <a:ea typeface="+mn-ea"/>
                          <a:cs typeface="+mn-cs"/>
                        </a:rPr>
                        <a:t>The </a:t>
                      </a:r>
                      <a:r>
                        <a:rPr kumimoji="0" lang="en-US" sz="1400" kern="1200" dirty="0" smtClean="0">
                          <a:solidFill>
                            <a:schemeClr val="tx1"/>
                          </a:solidFill>
                          <a:latin typeface="+mn-lt"/>
                          <a:ea typeface="+mn-ea"/>
                          <a:cs typeface="+mn-cs"/>
                        </a:rPr>
                        <a:t>Jaeger </a:t>
                      </a:r>
                      <a:r>
                        <a:rPr kumimoji="0" lang="en-US" sz="1400" kern="1200" dirty="0" smtClean="0">
                          <a:solidFill>
                            <a:schemeClr val="tx1"/>
                          </a:solidFill>
                          <a:latin typeface="+mn-lt"/>
                          <a:ea typeface="+mn-ea"/>
                          <a:cs typeface="+mn-cs"/>
                        </a:rPr>
                        <a:t>scale ranges from </a:t>
                      </a:r>
                      <a:r>
                        <a:rPr kumimoji="0" lang="en-US" sz="1400" kern="1200" dirty="0" smtClean="0">
                          <a:solidFill>
                            <a:schemeClr val="accent4">
                              <a:lumMod val="75000"/>
                            </a:schemeClr>
                          </a:solidFill>
                          <a:latin typeface="+mn-lt"/>
                          <a:ea typeface="+mn-ea"/>
                          <a:cs typeface="+mn-cs"/>
                        </a:rPr>
                        <a:t>J1+   to </a:t>
                      </a:r>
                      <a:r>
                        <a:rPr kumimoji="0" lang="en-US" sz="1400" kern="1200" dirty="0" smtClean="0">
                          <a:solidFill>
                            <a:schemeClr val="accent4">
                              <a:lumMod val="75000"/>
                            </a:schemeClr>
                          </a:solidFill>
                          <a:latin typeface="+mn-lt"/>
                          <a:ea typeface="+mn-ea"/>
                          <a:cs typeface="+mn-cs"/>
                        </a:rPr>
                        <a:t>J16 </a:t>
                      </a:r>
                      <a:r>
                        <a:rPr kumimoji="0" lang="en-US" sz="1400" kern="1200" dirty="0" smtClean="0">
                          <a:solidFill>
                            <a:schemeClr val="tx1"/>
                          </a:solidFill>
                          <a:latin typeface="+mn-lt"/>
                          <a:ea typeface="+mn-ea"/>
                          <a:cs typeface="+mn-cs"/>
                        </a:rPr>
                        <a:t>,  </a:t>
                      </a:r>
                      <a:r>
                        <a:rPr kumimoji="0" lang="en-US" sz="1400" kern="1200" dirty="0" smtClean="0">
                          <a:solidFill>
                            <a:schemeClr val="accent4">
                              <a:lumMod val="75000"/>
                            </a:schemeClr>
                          </a:solidFill>
                          <a:latin typeface="+mn-lt"/>
                          <a:ea typeface="+mn-ea"/>
                          <a:cs typeface="+mn-cs"/>
                        </a:rPr>
                        <a:t>J1+</a:t>
                      </a:r>
                      <a:r>
                        <a:rPr kumimoji="0" lang="en-US" sz="1400" kern="1200" dirty="0" smtClean="0">
                          <a:solidFill>
                            <a:schemeClr val="tx1"/>
                          </a:solidFill>
                          <a:latin typeface="+mn-lt"/>
                          <a:ea typeface="+mn-ea"/>
                          <a:cs typeface="+mn-cs"/>
                        </a:rPr>
                        <a:t> </a:t>
                      </a:r>
                      <a:r>
                        <a:rPr kumimoji="0" lang="en-US" sz="1400" kern="1200" dirty="0" smtClean="0">
                          <a:solidFill>
                            <a:schemeClr val="tx1"/>
                          </a:solidFill>
                          <a:latin typeface="+mn-lt"/>
                          <a:ea typeface="+mn-ea"/>
                          <a:cs typeface="+mn-cs"/>
                        </a:rPr>
                        <a:t>being the smallest type.</a:t>
                      </a:r>
                    </a:p>
                    <a:p>
                      <a:pPr marL="0" indent="0">
                        <a:buFontTx/>
                        <a:buNone/>
                      </a:pPr>
                      <a:r>
                        <a:rPr kumimoji="0" lang="en-US" sz="1400" kern="1200" dirty="0" smtClean="0">
                          <a:solidFill>
                            <a:schemeClr val="tx1"/>
                          </a:solidFill>
                          <a:latin typeface="+mn-lt"/>
                          <a:ea typeface="+mn-ea"/>
                          <a:cs typeface="+mn-cs"/>
                        </a:rPr>
                        <a:t> </a:t>
                      </a:r>
                    </a:p>
                    <a:p>
                      <a:pPr marL="0" indent="0">
                        <a:buFontTx/>
                        <a:buNone/>
                      </a:pPr>
                      <a:r>
                        <a:rPr kumimoji="0" lang="en-US" sz="1400" b="1" kern="1200" dirty="0" smtClean="0">
                          <a:solidFill>
                            <a:srgbClr val="FF0000"/>
                          </a:solidFill>
                          <a:latin typeface="+mn-lt"/>
                          <a:ea typeface="+mn-ea"/>
                          <a:cs typeface="+mn-cs"/>
                        </a:rPr>
                        <a:t>J1+ </a:t>
                      </a:r>
                      <a:r>
                        <a:rPr kumimoji="0" lang="en-US" sz="1400" kern="1200" dirty="0" smtClean="0">
                          <a:solidFill>
                            <a:schemeClr val="tx1"/>
                          </a:solidFill>
                          <a:latin typeface="+mn-lt"/>
                          <a:ea typeface="+mn-ea"/>
                          <a:cs typeface="+mn-cs"/>
                        </a:rPr>
                        <a:t>is considered the equivalent of </a:t>
                      </a:r>
                      <a:r>
                        <a:rPr kumimoji="0" lang="en-US" sz="1400" kern="1200" dirty="0" smtClean="0">
                          <a:solidFill>
                            <a:schemeClr val="accent4">
                              <a:lumMod val="75000"/>
                            </a:schemeClr>
                          </a:solidFill>
                          <a:latin typeface="+mn-lt"/>
                          <a:ea typeface="+mn-ea"/>
                          <a:cs typeface="+mn-cs"/>
                        </a:rPr>
                        <a:t>20/20 feet, </a:t>
                      </a:r>
                      <a:r>
                        <a:rPr kumimoji="0" lang="en-US" sz="1400" kern="1200" dirty="0" smtClean="0">
                          <a:solidFill>
                            <a:schemeClr val="bg1">
                              <a:lumMod val="50000"/>
                            </a:schemeClr>
                          </a:solidFill>
                          <a:latin typeface="+mn-lt"/>
                          <a:ea typeface="+mn-ea"/>
                          <a:cs typeface="+mn-cs"/>
                        </a:rPr>
                        <a:t>(6/6 meter) </a:t>
                      </a:r>
                      <a:r>
                        <a:rPr kumimoji="0" lang="en-US" sz="1400" kern="1200" dirty="0" smtClean="0">
                          <a:solidFill>
                            <a:schemeClr val="tx1"/>
                          </a:solidFill>
                          <a:latin typeface="+mn-lt"/>
                          <a:ea typeface="+mn-ea"/>
                          <a:cs typeface="+mn-cs"/>
                        </a:rPr>
                        <a:t>distance in visual acuity.</a:t>
                      </a:r>
                    </a:p>
                    <a:p>
                      <a:pPr marL="0" indent="0">
                        <a:buFontTx/>
                        <a:buNone/>
                      </a:pPr>
                      <a:endParaRPr kumimoji="0" lang="en-US" sz="1400" kern="1200" dirty="0" smtClean="0">
                        <a:solidFill>
                          <a:schemeClr val="tx1"/>
                        </a:solidFill>
                        <a:latin typeface="+mn-lt"/>
                        <a:ea typeface="+mn-ea"/>
                        <a:cs typeface="+mn-cs"/>
                      </a:endParaRPr>
                    </a:p>
                    <a:p>
                      <a:pPr marL="0" indent="0">
                        <a:buFontTx/>
                        <a:buNone/>
                      </a:pPr>
                      <a:r>
                        <a:rPr kumimoji="0" lang="en-US" sz="1400" kern="1200" dirty="0" smtClean="0">
                          <a:solidFill>
                            <a:srgbClr val="FF0000"/>
                          </a:solidFill>
                          <a:latin typeface="+mn-lt"/>
                          <a:ea typeface="+mn-ea"/>
                          <a:cs typeface="+mn-cs"/>
                        </a:rPr>
                        <a:t>Person with normal near vision should be able to read up to this line</a:t>
                      </a:r>
                      <a:r>
                        <a:rPr kumimoji="0" lang="en-US" sz="1400" kern="1200" baseline="0" dirty="0" smtClean="0">
                          <a:solidFill>
                            <a:srgbClr val="FF0000"/>
                          </a:solidFill>
                          <a:latin typeface="+mn-lt"/>
                          <a:ea typeface="+mn-ea"/>
                          <a:cs typeface="+mn-cs"/>
                        </a:rPr>
                        <a:t> </a:t>
                      </a:r>
                      <a:r>
                        <a:rPr kumimoji="0" lang="en-US" sz="1400" b="1" kern="1200" baseline="0" dirty="0" smtClean="0">
                          <a:solidFill>
                            <a:srgbClr val="FF0000"/>
                          </a:solidFill>
                          <a:latin typeface="+mn-lt"/>
                          <a:ea typeface="+mn-ea"/>
                          <a:cs typeface="+mn-cs"/>
                        </a:rPr>
                        <a:t>( </a:t>
                      </a:r>
                      <a:r>
                        <a:rPr kumimoji="0" lang="en-US" sz="1400" b="1" kern="1200" baseline="0" dirty="0" smtClean="0">
                          <a:solidFill>
                            <a:srgbClr val="FF0000"/>
                          </a:solidFill>
                          <a:latin typeface="+mn-lt"/>
                          <a:ea typeface="+mn-ea"/>
                          <a:cs typeface="+mn-cs"/>
                        </a:rPr>
                        <a:t>J1+ </a:t>
                      </a:r>
                      <a:r>
                        <a:rPr kumimoji="0" lang="en-US" sz="1400" b="1" kern="1200" baseline="0" dirty="0" smtClean="0">
                          <a:solidFill>
                            <a:srgbClr val="FF0000"/>
                          </a:solidFill>
                          <a:latin typeface="+mn-lt"/>
                          <a:ea typeface="+mn-ea"/>
                          <a:cs typeface="+mn-cs"/>
                        </a:rPr>
                        <a:t>)</a:t>
                      </a:r>
                    </a:p>
                    <a:p>
                      <a:pPr marL="0" indent="0">
                        <a:buFontTx/>
                        <a:buNone/>
                      </a:pPr>
                      <a:endParaRPr kumimoji="0" lang="en-US" sz="1400" b="1" kern="1200" dirty="0" smtClean="0">
                        <a:solidFill>
                          <a:srgbClr val="FF000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LucidaGrandeUI" charset="0"/>
                        <a:buChar char="▸"/>
                        <a:tabLst/>
                        <a:defRPr/>
                      </a:pPr>
                      <a:r>
                        <a:rPr kumimoji="0" lang="en-US" sz="1400" kern="1200" dirty="0" smtClean="0">
                          <a:solidFill>
                            <a:schemeClr val="tx1"/>
                          </a:solidFill>
                          <a:effectLst/>
                          <a:latin typeface="+mn-lt"/>
                          <a:ea typeface="+mn-ea"/>
                          <a:cs typeface="+mn-cs"/>
                        </a:rPr>
                        <a:t>Suppose that the subject can read  the picture up to the line marked </a:t>
                      </a:r>
                      <a:r>
                        <a:rPr kumimoji="0" lang="en-US" sz="1400" kern="1200" dirty="0" smtClean="0">
                          <a:solidFill>
                            <a:schemeClr val="accent4">
                              <a:lumMod val="75000"/>
                            </a:schemeClr>
                          </a:solidFill>
                          <a:effectLst/>
                          <a:latin typeface="+mn-lt"/>
                          <a:ea typeface="+mn-ea"/>
                          <a:cs typeface="+mn-cs"/>
                        </a:rPr>
                        <a:t>J3</a:t>
                      </a:r>
                      <a:r>
                        <a:rPr kumimoji="0" lang="en-US" sz="1400" kern="1200" dirty="0" smtClean="0">
                          <a:solidFill>
                            <a:schemeClr val="tx1"/>
                          </a:solidFill>
                          <a:effectLst/>
                          <a:latin typeface="+mn-lt"/>
                          <a:ea typeface="+mn-ea"/>
                          <a:cs typeface="+mn-cs"/>
                        </a:rPr>
                        <a:t>, it means that he can read  at </a:t>
                      </a:r>
                      <a:r>
                        <a:rPr kumimoji="0" lang="en-US" sz="1400" kern="1200" dirty="0" smtClean="0">
                          <a:solidFill>
                            <a:schemeClr val="accent4">
                              <a:lumMod val="75000"/>
                            </a:schemeClr>
                          </a:solidFill>
                          <a:effectLst/>
                          <a:latin typeface="+mn-lt"/>
                          <a:ea typeface="+mn-ea"/>
                          <a:cs typeface="+mn-cs"/>
                        </a:rPr>
                        <a:t>30 cm </a:t>
                      </a:r>
                      <a:r>
                        <a:rPr kumimoji="0" lang="en-US" sz="1400" kern="1200" dirty="0" smtClean="0">
                          <a:solidFill>
                            <a:schemeClr val="tx1"/>
                          </a:solidFill>
                          <a:effectLst/>
                          <a:latin typeface="+mn-lt"/>
                          <a:ea typeface="+mn-ea"/>
                          <a:cs typeface="+mn-cs"/>
                        </a:rPr>
                        <a:t>distance from his eye which can be read or recognized by a normal subject at </a:t>
                      </a:r>
                      <a:r>
                        <a:rPr kumimoji="0" lang="en-US" sz="1400" kern="1200" dirty="0" smtClean="0">
                          <a:solidFill>
                            <a:schemeClr val="accent4">
                              <a:lumMod val="75000"/>
                            </a:schemeClr>
                          </a:solidFill>
                          <a:effectLst/>
                          <a:latin typeface="+mn-lt"/>
                          <a:ea typeface="+mn-ea"/>
                          <a:cs typeface="+mn-cs"/>
                        </a:rPr>
                        <a:t>60</a:t>
                      </a:r>
                      <a:r>
                        <a:rPr kumimoji="0" lang="en-US" sz="1400" kern="1200" dirty="0" smtClean="0">
                          <a:solidFill>
                            <a:schemeClr val="tx1"/>
                          </a:solidFill>
                          <a:effectLst/>
                          <a:latin typeface="+mn-lt"/>
                          <a:ea typeface="+mn-ea"/>
                          <a:cs typeface="+mn-cs"/>
                        </a:rPr>
                        <a:t> cm.</a:t>
                      </a:r>
                    </a:p>
                    <a:p>
                      <a:pPr marL="285750" indent="-285750">
                        <a:buClr>
                          <a:schemeClr val="accent2">
                            <a:lumMod val="75000"/>
                          </a:schemeClr>
                        </a:buClr>
                        <a:buFont typeface=".LucidaGrandeUI" charset="0"/>
                        <a:buChar char="▸"/>
                      </a:pPr>
                      <a:endParaRPr lang="en-US" sz="1100" dirty="0" smtClean="0">
                        <a:latin typeface="+mn-lt"/>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912345393"/>
                  </a:ext>
                </a:extLst>
              </a:tr>
            </a:tbl>
          </a:graphicData>
        </a:graphic>
      </p:graphicFrame>
      <p:sp>
        <p:nvSpPr>
          <p:cNvPr id="8" name="Title 1"/>
          <p:cNvSpPr>
            <a:spLocks noGrp="1"/>
          </p:cNvSpPr>
          <p:nvPr>
            <p:ph type="title"/>
          </p:nvPr>
        </p:nvSpPr>
        <p:spPr>
          <a:xfrm>
            <a:off x="609460" y="228600"/>
            <a:ext cx="10969943" cy="914400"/>
          </a:xfrm>
        </p:spPr>
        <p:txBody>
          <a:bodyPr>
            <a:normAutofit/>
          </a:bodyPr>
          <a:lstStyle/>
          <a:p>
            <a:r>
              <a:rPr lang="en-US" sz="3200" dirty="0" smtClean="0"/>
              <a:t>Cont</a:t>
            </a:r>
            <a:r>
              <a:rPr lang="en-US" sz="32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340" y="2636912"/>
            <a:ext cx="3168352" cy="3096344"/>
          </a:xfrm>
          <a:prstGeom prst="rect">
            <a:avLst/>
          </a:prstGeom>
          <a:ln w="38100" cap="sq">
            <a:solidFill>
              <a:srgbClr val="000000"/>
            </a:solidFill>
            <a:prstDash val="solid"/>
            <a:miter lim="800000"/>
          </a:ln>
          <a:effectLst/>
        </p:spPr>
      </p:pic>
      <p:sp>
        <p:nvSpPr>
          <p:cNvPr id="7" name="مربع نص 6"/>
          <p:cNvSpPr txBox="1"/>
          <p:nvPr/>
        </p:nvSpPr>
        <p:spPr>
          <a:xfrm>
            <a:off x="5026675" y="6458895"/>
            <a:ext cx="6552728"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400" b="1" dirty="0" smtClean="0">
                <a:solidFill>
                  <a:schemeClr val="bg1">
                    <a:lumMod val="50000"/>
                  </a:schemeClr>
                </a:solidFill>
              </a:rPr>
              <a:t>Hyperopia Explanation:  </a:t>
            </a:r>
            <a:r>
              <a:rPr lang="en-US" sz="1400" dirty="0" smtClean="0">
                <a:solidFill>
                  <a:schemeClr val="bg1">
                    <a:lumMod val="50000"/>
                  </a:schemeClr>
                </a:solidFill>
              </a:rPr>
              <a:t>The </a:t>
            </a:r>
            <a:r>
              <a:rPr lang="en-US" sz="1400" dirty="0">
                <a:solidFill>
                  <a:schemeClr val="bg1">
                    <a:lumMod val="50000"/>
                  </a:schemeClr>
                </a:solidFill>
              </a:rPr>
              <a:t>image from a near object is focused behind the </a:t>
            </a:r>
            <a:r>
              <a:rPr lang="en-US" sz="1400" dirty="0" smtClean="0">
                <a:solidFill>
                  <a:schemeClr val="bg1">
                    <a:lumMod val="50000"/>
                  </a:schemeClr>
                </a:solidFill>
              </a:rPr>
              <a:t>retina.</a:t>
            </a:r>
            <a:endParaRPr lang="ar-SA" sz="1400" dirty="0">
              <a:solidFill>
                <a:schemeClr val="bg1">
                  <a:lumMod val="50000"/>
                </a:schemeClr>
              </a:solidFill>
            </a:endParaRPr>
          </a:p>
        </p:txBody>
      </p:sp>
      <p:cxnSp>
        <p:nvCxnSpPr>
          <p:cNvPr id="4" name="رابط كسهم مستقيم 3"/>
          <p:cNvCxnSpPr/>
          <p:nvPr/>
        </p:nvCxnSpPr>
        <p:spPr>
          <a:xfrm flipH="1">
            <a:off x="8182644" y="2636912"/>
            <a:ext cx="720080"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10800000">
            <a:off x="8254652" y="4365104"/>
            <a:ext cx="864096" cy="72008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804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Test For Astigmatism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38</a:t>
            </a:fld>
            <a:endParaRPr lang="en-US" dirty="0"/>
          </a:p>
        </p:txBody>
      </p:sp>
      <p:sp>
        <p:nvSpPr>
          <p:cNvPr id="4" name="Content Placeholder 3"/>
          <p:cNvSpPr>
            <a:spLocks noGrp="1"/>
          </p:cNvSpPr>
          <p:nvPr>
            <p:ph sz="quarter" idx="1"/>
          </p:nvPr>
        </p:nvSpPr>
        <p:spPr>
          <a:xfrm>
            <a:off x="609443" y="1219200"/>
            <a:ext cx="5263910" cy="5234136"/>
          </a:xfrm>
        </p:spPr>
        <p:txBody>
          <a:bodyPr>
            <a:noAutofit/>
          </a:bodyPr>
          <a:lstStyle/>
          <a:p>
            <a:pPr>
              <a:lnSpc>
                <a:spcPct val="150000"/>
              </a:lnSpc>
            </a:pPr>
            <a:r>
              <a:rPr lang="en-US" sz="1800" dirty="0">
                <a:solidFill>
                  <a:schemeClr val="accent2">
                    <a:lumMod val="75000"/>
                  </a:schemeClr>
                </a:solidFill>
              </a:rPr>
              <a:t>Astigmatism: </a:t>
            </a:r>
            <a:r>
              <a:rPr lang="en-US" sz="1800" dirty="0" smtClean="0">
                <a:solidFill>
                  <a:schemeClr val="accent2">
                    <a:lumMod val="75000"/>
                  </a:schemeClr>
                </a:solidFill>
              </a:rPr>
              <a:t> </a:t>
            </a:r>
            <a:r>
              <a:rPr lang="en-US" sz="1800" dirty="0" smtClean="0"/>
              <a:t>irregular </a:t>
            </a:r>
            <a:r>
              <a:rPr lang="en-US" sz="1800" dirty="0"/>
              <a:t>curvature of one or more surfaces of the cornea or lens; </a:t>
            </a:r>
            <a:r>
              <a:rPr lang="en-US" sz="1800" dirty="0" smtClean="0"/>
              <a:t>so </a:t>
            </a:r>
            <a:r>
              <a:rPr lang="en-US" sz="1800" dirty="0"/>
              <a:t>there is no distinct point of focus inside the eye, but rather smeared or spread out </a:t>
            </a:r>
            <a:r>
              <a:rPr lang="en-US" sz="1800" dirty="0" smtClean="0"/>
              <a:t>focus.</a:t>
            </a:r>
            <a:endParaRPr lang="en-US" sz="1800" dirty="0"/>
          </a:p>
          <a:p>
            <a:pPr>
              <a:lnSpc>
                <a:spcPct val="150000"/>
              </a:lnSpc>
            </a:pPr>
            <a:r>
              <a:rPr lang="en-US" sz="1800" dirty="0" smtClean="0">
                <a:solidFill>
                  <a:srgbClr val="FF0000"/>
                </a:solidFill>
              </a:rPr>
              <a:t>Objects </a:t>
            </a:r>
            <a:r>
              <a:rPr lang="en-US" sz="1800" dirty="0">
                <a:solidFill>
                  <a:srgbClr val="FF0000"/>
                </a:solidFill>
              </a:rPr>
              <a:t>at any distance appear blurry &amp; </a:t>
            </a:r>
            <a:r>
              <a:rPr lang="en-US" sz="1800" dirty="0" smtClean="0">
                <a:solidFill>
                  <a:srgbClr val="FF0000"/>
                </a:solidFill>
              </a:rPr>
              <a:t>distorted.</a:t>
            </a:r>
          </a:p>
          <a:p>
            <a:pPr>
              <a:lnSpc>
                <a:spcPct val="150000"/>
              </a:lnSpc>
            </a:pPr>
            <a:r>
              <a:rPr lang="en-US" sz="1800" dirty="0" smtClean="0">
                <a:solidFill>
                  <a:schemeClr val="tx1">
                    <a:lumMod val="95000"/>
                    <a:lumOff val="5000"/>
                  </a:schemeClr>
                </a:solidFill>
              </a:rPr>
              <a:t>It may happen with Myopia or </a:t>
            </a:r>
            <a:r>
              <a:rPr lang="en-US" sz="1800" dirty="0" err="1" smtClean="0">
                <a:solidFill>
                  <a:schemeClr val="tx1">
                    <a:lumMod val="95000"/>
                    <a:lumOff val="5000"/>
                  </a:schemeClr>
                </a:solidFill>
              </a:rPr>
              <a:t>Hypermetropia</a:t>
            </a:r>
            <a:r>
              <a:rPr lang="en-US" sz="1800" dirty="0" smtClean="0">
                <a:solidFill>
                  <a:schemeClr val="tx1">
                    <a:lumMod val="95000"/>
                    <a:lumOff val="5000"/>
                  </a:schemeClr>
                </a:solidFill>
              </a:rPr>
              <a:t>.</a:t>
            </a:r>
            <a:endParaRPr lang="en-US" sz="1800" dirty="0">
              <a:solidFill>
                <a:schemeClr val="tx1">
                  <a:lumMod val="95000"/>
                  <a:lumOff val="5000"/>
                </a:schemeClr>
              </a:solidFill>
            </a:endParaRPr>
          </a:p>
          <a:p>
            <a:pPr lvl="1">
              <a:lnSpc>
                <a:spcPct val="150000"/>
              </a:lnSpc>
              <a:buClr>
                <a:schemeClr val="accent2">
                  <a:lumMod val="75000"/>
                </a:schemeClr>
              </a:buClr>
              <a:buSzPct val="100000"/>
              <a:defRPr/>
            </a:pPr>
            <a:endParaRPr lang="en-US" sz="1600" u="sng" dirty="0">
              <a:cs typeface="Arial" panose="020B0604020202020204" pitchFamily="34" charset="0"/>
            </a:endParaRPr>
          </a:p>
          <a:p>
            <a:pPr>
              <a:lnSpc>
                <a:spcPct val="150000"/>
              </a:lnSpc>
              <a:buClr>
                <a:schemeClr val="accent2">
                  <a:lumMod val="75000"/>
                </a:schemeClr>
              </a:buClr>
              <a:buSzPct val="100000"/>
              <a:defRPr/>
            </a:pPr>
            <a:endParaRPr lang="en-US" altLang="en-US" sz="1600" dirty="0" smtClean="0">
              <a:cs typeface="Times New Roman" pitchFamily="18" charset="0"/>
            </a:endParaRPr>
          </a:p>
          <a:p>
            <a:pPr>
              <a:lnSpc>
                <a:spcPct val="150000"/>
              </a:lnSpc>
              <a:buClr>
                <a:schemeClr val="accent2">
                  <a:lumMod val="75000"/>
                </a:schemeClr>
              </a:buClr>
              <a:buSzPct val="100000"/>
              <a:defRPr/>
            </a:pPr>
            <a:endParaRPr lang="en-US" altLang="en-US" sz="1600" dirty="0" smtClean="0">
              <a:solidFill>
                <a:prstClr val="black"/>
              </a:solidFill>
              <a:cs typeface="Times New Roman" pitchFamily="18" charset="0"/>
            </a:endParaRPr>
          </a:p>
          <a:p>
            <a:pPr>
              <a:lnSpc>
                <a:spcPct val="150000"/>
              </a:lnSpc>
              <a:buClr>
                <a:srgbClr val="FFFF00"/>
              </a:buClr>
              <a:buSzPct val="100000"/>
              <a:defRPr/>
            </a:pPr>
            <a:endParaRPr lang="en-US" altLang="en-US" sz="1600" dirty="0" smtClean="0">
              <a:solidFill>
                <a:prstClr val="black"/>
              </a:solidFill>
              <a:cs typeface="Times New Roman" pitchFamily="18" charset="0"/>
            </a:endParaRPr>
          </a:p>
        </p:txBody>
      </p:sp>
      <p:sp>
        <p:nvSpPr>
          <p:cNvPr id="5" name="Content Placeholder 4"/>
          <p:cNvSpPr>
            <a:spLocks noGrp="1"/>
          </p:cNvSpPr>
          <p:nvPr>
            <p:ph sz="quarter" idx="2"/>
          </p:nvPr>
        </p:nvSpPr>
        <p:spPr>
          <a:xfrm>
            <a:off x="5873352" y="1143000"/>
            <a:ext cx="5706051" cy="4604710"/>
          </a:xfrm>
        </p:spPr>
        <p:txBody>
          <a:bodyPr>
            <a:normAutofit/>
          </a:bodyPr>
          <a:lstStyle/>
          <a:p>
            <a:pPr>
              <a:lnSpc>
                <a:spcPct val="150000"/>
              </a:lnSpc>
            </a:pPr>
            <a:r>
              <a:rPr lang="en-US" sz="1800" dirty="0" smtClean="0">
                <a:solidFill>
                  <a:schemeClr val="accent2">
                    <a:lumMod val="75000"/>
                  </a:schemeClr>
                </a:solidFill>
              </a:rPr>
              <a:t>Procedure:</a:t>
            </a:r>
            <a:endParaRPr lang="en-US" sz="1800" dirty="0">
              <a:solidFill>
                <a:schemeClr val="accent2">
                  <a:lumMod val="75000"/>
                </a:schemeClr>
              </a:solidFill>
            </a:endParaRPr>
          </a:p>
          <a:p>
            <a:pPr marL="342900" indent="-342900">
              <a:lnSpc>
                <a:spcPct val="150000"/>
              </a:lnSpc>
              <a:buFont typeface="+mj-lt"/>
              <a:buAutoNum type="arabicPeriod"/>
            </a:pPr>
            <a:r>
              <a:rPr lang="en-US" sz="1800" dirty="0"/>
              <a:t>Subject stands at </a:t>
            </a:r>
            <a:r>
              <a:rPr lang="en-US" sz="1800" dirty="0">
                <a:solidFill>
                  <a:schemeClr val="accent4">
                    <a:lumMod val="75000"/>
                  </a:schemeClr>
                </a:solidFill>
              </a:rPr>
              <a:t>6m</a:t>
            </a:r>
            <a:r>
              <a:rPr lang="en-US" sz="1800" dirty="0"/>
              <a:t> (</a:t>
            </a:r>
            <a:r>
              <a:rPr lang="en-US" sz="1800" dirty="0">
                <a:solidFill>
                  <a:schemeClr val="accent4">
                    <a:lumMod val="75000"/>
                  </a:schemeClr>
                </a:solidFill>
              </a:rPr>
              <a:t>20</a:t>
            </a:r>
            <a:r>
              <a:rPr lang="en-US" sz="1800" dirty="0"/>
              <a:t> </a:t>
            </a:r>
            <a:r>
              <a:rPr lang="en-US" sz="1800" dirty="0" err="1">
                <a:solidFill>
                  <a:schemeClr val="accent4">
                    <a:lumMod val="75000"/>
                  </a:schemeClr>
                </a:solidFill>
              </a:rPr>
              <a:t>ft</a:t>
            </a:r>
            <a:r>
              <a:rPr lang="en-US" sz="1800" dirty="0"/>
              <a:t>) from an astigmatism </a:t>
            </a:r>
            <a:r>
              <a:rPr lang="en-US" sz="1800" dirty="0" smtClean="0"/>
              <a:t>chart.</a:t>
            </a:r>
            <a:endParaRPr lang="en-US" sz="1800" dirty="0"/>
          </a:p>
          <a:p>
            <a:pPr marL="342900" indent="-342900">
              <a:lnSpc>
                <a:spcPct val="150000"/>
              </a:lnSpc>
              <a:buFont typeface="+mj-lt"/>
              <a:buAutoNum type="arabicPeriod"/>
            </a:pPr>
            <a:r>
              <a:rPr lang="en-US" sz="1800" dirty="0" smtClean="0"/>
              <a:t>Covers </a:t>
            </a:r>
            <a:r>
              <a:rPr lang="en-US" sz="1800" dirty="0"/>
              <a:t>one eye.</a:t>
            </a:r>
          </a:p>
          <a:p>
            <a:pPr marL="342900" indent="-342900">
              <a:lnSpc>
                <a:spcPct val="150000"/>
              </a:lnSpc>
              <a:buFont typeface="+mj-lt"/>
              <a:buAutoNum type="arabicPeriod"/>
            </a:pPr>
            <a:r>
              <a:rPr lang="en-US" sz="1800" dirty="0"/>
              <a:t>This chart consists of a </a:t>
            </a:r>
            <a:r>
              <a:rPr lang="en-US" sz="1800" dirty="0" smtClean="0"/>
              <a:t>number of </a:t>
            </a:r>
            <a:r>
              <a:rPr lang="en-US" sz="1800" dirty="0"/>
              <a:t>dark lines radiating from a central point.</a:t>
            </a:r>
          </a:p>
          <a:p>
            <a:pPr marL="342900" indent="-342900">
              <a:lnSpc>
                <a:spcPct val="150000"/>
              </a:lnSpc>
              <a:buFont typeface="+mj-lt"/>
              <a:buAutoNum type="arabicPeriod"/>
            </a:pPr>
            <a:r>
              <a:rPr lang="en-US" sz="1800" dirty="0">
                <a:solidFill>
                  <a:srgbClr val="FF0000"/>
                </a:solidFill>
              </a:rPr>
              <a:t>If astigmatism is present, some of the spokes appear sharp &amp; </a:t>
            </a:r>
            <a:r>
              <a:rPr lang="en-US" sz="1800" dirty="0" smtClean="0">
                <a:solidFill>
                  <a:srgbClr val="FF0000"/>
                </a:solidFill>
              </a:rPr>
              <a:t>dark, others </a:t>
            </a:r>
            <a:r>
              <a:rPr lang="en-US" sz="1800" dirty="0">
                <a:solidFill>
                  <a:srgbClr val="FF0000"/>
                </a:solidFill>
              </a:rPr>
              <a:t>appear blurred &amp; lighter</a:t>
            </a:r>
            <a:r>
              <a:rPr lang="en-US" sz="1800" dirty="0" smtClean="0">
                <a:solidFill>
                  <a:srgbClr val="FF0000"/>
                </a:solidFill>
              </a:rPr>
              <a:t>.</a:t>
            </a:r>
          </a:p>
          <a:p>
            <a:pPr marL="342900" lvl="0" indent="-342900">
              <a:lnSpc>
                <a:spcPct val="150000"/>
              </a:lnSpc>
              <a:buFont typeface="+mj-lt"/>
              <a:buAutoNum type="arabicPeriod"/>
            </a:pPr>
            <a:r>
              <a:rPr lang="en-US" sz="1800" dirty="0"/>
              <a:t>Repeat the same procedure for the other eye.</a:t>
            </a:r>
          </a:p>
          <a:p>
            <a:pPr marL="342900" indent="-342900">
              <a:lnSpc>
                <a:spcPct val="150000"/>
              </a:lnSpc>
              <a:buFont typeface="+mj-lt"/>
              <a:buAutoNum type="arabicPeriod"/>
            </a:pPr>
            <a:endParaRPr lang="en-US" sz="1800" dirty="0"/>
          </a:p>
          <a:p>
            <a:pPr marL="342900" indent="-342900">
              <a:lnSpc>
                <a:spcPct val="150000"/>
              </a:lnSpc>
              <a:buFont typeface="+mj-lt"/>
              <a:buAutoNum type="arabicPeriod"/>
            </a:pPr>
            <a:endParaRPr lang="en-US" sz="1600" dirty="0"/>
          </a:p>
        </p:txBody>
      </p:sp>
      <p:cxnSp>
        <p:nvCxnSpPr>
          <p:cNvPr id="7" name="Straight Connector 6"/>
          <p:cNvCxnSpPr/>
          <p:nvPr/>
        </p:nvCxnSpPr>
        <p:spPr>
          <a:xfrm>
            <a:off x="5878388"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70" y="4323344"/>
            <a:ext cx="4401954" cy="1769952"/>
          </a:xfrm>
          <a:prstGeom prst="rect">
            <a:avLst/>
          </a:prstGeom>
        </p:spPr>
      </p:pic>
      <p:pic>
        <p:nvPicPr>
          <p:cNvPr id="9" name="il_fi" descr="http://www.ssc.education.ed.ac.uk/courses/pictures/vfeb105.jpg"/>
          <p:cNvPicPr/>
          <p:nvPr/>
        </p:nvPicPr>
        <p:blipFill>
          <a:blip r:embed="rId4" cstate="print"/>
          <a:srcRect/>
          <a:stretch>
            <a:fillRect/>
          </a:stretch>
        </p:blipFill>
        <p:spPr bwMode="auto">
          <a:xfrm>
            <a:off x="9550797" y="4941168"/>
            <a:ext cx="2015818" cy="1343174"/>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3939916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50435988"/>
              </p:ext>
            </p:extLst>
          </p:nvPr>
        </p:nvGraphicFramePr>
        <p:xfrm>
          <a:off x="0" y="0"/>
          <a:ext cx="12188825" cy="6813376"/>
        </p:xfrm>
        <a:graphic>
          <a:graphicData uri="http://schemas.openxmlformats.org/drawingml/2006/table">
            <a:tbl>
              <a:tblPr firstRow="1" bandRow="1">
                <a:tableStyleId>{5DA37D80-6434-44D0-A028-1B22A696006F}</a:tableStyleId>
              </a:tblPr>
              <a:tblGrid>
                <a:gridCol w="770333">
                  <a:extLst>
                    <a:ext uri="{9D8B030D-6E8A-4147-A177-3AD203B41FA5}">
                      <a16:colId xmlns:a16="http://schemas.microsoft.com/office/drawing/2014/main" xmlns="" val="2878829001"/>
                    </a:ext>
                  </a:extLst>
                </a:gridCol>
                <a:gridCol w="11418492">
                  <a:extLst>
                    <a:ext uri="{9D8B030D-6E8A-4147-A177-3AD203B41FA5}">
                      <a16:colId xmlns:a16="http://schemas.microsoft.com/office/drawing/2014/main" xmlns="" val="311075218"/>
                    </a:ext>
                  </a:extLst>
                </a:gridCol>
              </a:tblGrid>
              <a:tr h="344082">
                <a:tc gridSpan="2">
                  <a:txBody>
                    <a:bodyPr/>
                    <a:lstStyle/>
                    <a:p>
                      <a:pPr marL="0" algn="ctr" rtl="0" eaLnBrk="1" latinLnBrk="0" hangingPunct="1"/>
                      <a:r>
                        <a:rPr kumimoji="0" lang="en-US" sz="1800" b="0" kern="1200" dirty="0" smtClean="0">
                          <a:solidFill>
                            <a:schemeClr val="bg1"/>
                          </a:solidFill>
                          <a:latin typeface="+mn-lt"/>
                          <a:ea typeface="+mn-ea"/>
                          <a:cs typeface="+mn-cs"/>
                        </a:rPr>
                        <a:t>Test for Accommodation</a:t>
                      </a:r>
                      <a:endParaRPr kumimoji="0" lang="en-US" sz="1800" b="0" kern="1200" dirty="0">
                        <a:solidFill>
                          <a:schemeClr val="bg1"/>
                        </a:solidFill>
                        <a:latin typeface="+mn-lt"/>
                        <a:ea typeface="+mn-ea"/>
                        <a:cs typeface="+mn-cs"/>
                      </a:endParaRPr>
                    </a:p>
                  </a:txBody>
                  <a:tcPr>
                    <a:solidFill>
                      <a:schemeClr val="accent2">
                        <a:lumMod val="60000"/>
                        <a:lumOff val="40000"/>
                      </a:schemeClr>
                    </a:solidFill>
                  </a:tcPr>
                </a:tc>
                <a:tc hMerge="1">
                  <a:txBody>
                    <a:bodyPr/>
                    <a:lstStyle/>
                    <a:p>
                      <a:endParaRPr lang="en-US"/>
                    </a:p>
                  </a:txBody>
                  <a:tcPr/>
                </a:tc>
                <a:extLst>
                  <a:ext uri="{0D108BD9-81ED-4DB2-BD59-A6C34878D82A}">
                    <a16:rowId xmlns:a16="http://schemas.microsoft.com/office/drawing/2014/main" xmlns="" val="1558988334"/>
                  </a:ext>
                </a:extLst>
              </a:tr>
              <a:tr h="547871">
                <a:tc gridSpan="2">
                  <a:txBody>
                    <a:bodyPr/>
                    <a:lstStyle/>
                    <a:p>
                      <a:pPr algn="ctr"/>
                      <a:r>
                        <a:rPr kumimoji="0" lang="en-US" sz="1600" u="none" strike="noStrike" kern="1200" baseline="0" dirty="0" smtClean="0">
                          <a:solidFill>
                            <a:schemeClr val="accent2">
                              <a:lumMod val="75000"/>
                            </a:schemeClr>
                          </a:solidFill>
                          <a:latin typeface="+mn-lt"/>
                          <a:ea typeface="+mn-ea"/>
                          <a:cs typeface="+mn-cs"/>
                        </a:rPr>
                        <a:t>Accommodation: </a:t>
                      </a:r>
                      <a:r>
                        <a:rPr lang="en-US" sz="1600" u="none" strike="noStrike" kern="1200" baseline="0" dirty="0" smtClean="0"/>
                        <a:t>Is the process by which the refractive power of the lens is increased by increasing the curvature of the anterior surface of the lens for viewing near objects.</a:t>
                      </a:r>
                      <a:endParaRPr lang="en-US" sz="1600" dirty="0">
                        <a:solidFill>
                          <a:schemeClr val="tx1"/>
                        </a:solidFill>
                        <a:latin typeface="+mn-lt"/>
                      </a:endParaRPr>
                    </a:p>
                  </a:txBody>
                  <a:tcPr>
                    <a:solidFill>
                      <a:schemeClr val="bg1"/>
                    </a:solidFill>
                  </a:tcPr>
                </a:tc>
                <a:tc hMerge="1">
                  <a:txBody>
                    <a:bodyPr/>
                    <a:lstStyle/>
                    <a:p>
                      <a:endParaRPr lang="en-US" dirty="0"/>
                    </a:p>
                  </a:txBody>
                  <a:tcPr/>
                </a:tc>
                <a:extLst>
                  <a:ext uri="{0D108BD9-81ED-4DB2-BD59-A6C34878D82A}">
                    <a16:rowId xmlns:a16="http://schemas.microsoft.com/office/drawing/2014/main" xmlns="" val="2889822065"/>
                  </a:ext>
                </a:extLst>
              </a:tr>
              <a:tr h="388577">
                <a:tc>
                  <a:txBody>
                    <a:bodyPr/>
                    <a:lstStyle/>
                    <a:p>
                      <a:pPr algn="ctr"/>
                      <a:r>
                        <a:rPr lang="en-US" sz="1600" dirty="0" smtClean="0">
                          <a:solidFill>
                            <a:schemeClr val="bg2">
                              <a:lumMod val="75000"/>
                            </a:schemeClr>
                          </a:solidFill>
                        </a:rPr>
                        <a:t>Types </a:t>
                      </a:r>
                      <a:endParaRPr lang="en-US" sz="1600" dirty="0">
                        <a:solidFill>
                          <a:schemeClr val="bg2">
                            <a:lumMod val="75000"/>
                          </a:schemeClr>
                        </a:solidFill>
                        <a:latin typeface="+mn-lt"/>
                      </a:endParaRPr>
                    </a:p>
                  </a:txBody>
                  <a:tcPr anchor="ctr">
                    <a:solidFill>
                      <a:schemeClr val="bg1"/>
                    </a:solidFill>
                  </a:tcPr>
                </a:tc>
                <a:tc>
                  <a:txBody>
                    <a:bodyPr/>
                    <a:lstStyle/>
                    <a:p>
                      <a:pPr algn="ctr"/>
                      <a:r>
                        <a:rPr lang="en-US" sz="1600" u="none" strike="noStrike" kern="1200" baseline="0" dirty="0" smtClean="0">
                          <a:solidFill>
                            <a:schemeClr val="accent2">
                              <a:lumMod val="75000"/>
                            </a:schemeClr>
                          </a:solidFill>
                        </a:rPr>
                        <a:t>Notes </a:t>
                      </a:r>
                      <a:endParaRPr lang="en-US" sz="1600" dirty="0">
                        <a:solidFill>
                          <a:schemeClr val="accent2">
                            <a:lumMod val="75000"/>
                          </a:schemeClr>
                        </a:solidFill>
                        <a:latin typeface="+mn-lt"/>
                      </a:endParaRPr>
                    </a:p>
                  </a:txBody>
                  <a:tcPr anchor="ctr">
                    <a:solidFill>
                      <a:schemeClr val="bg1"/>
                    </a:solidFill>
                  </a:tcPr>
                </a:tc>
                <a:extLst>
                  <a:ext uri="{0D108BD9-81ED-4DB2-BD59-A6C34878D82A}">
                    <a16:rowId xmlns:a16="http://schemas.microsoft.com/office/drawing/2014/main" xmlns="" val="1278220683"/>
                  </a:ext>
                </a:extLst>
              </a:tr>
              <a:tr h="1232959">
                <a:tc rowSpan="3">
                  <a:txBody>
                    <a:bodyPr/>
                    <a:lstStyle/>
                    <a:p>
                      <a:pPr algn="ctr"/>
                      <a:endParaRPr kumimoji="0" lang="en-US" sz="1600" u="none" strike="noStrike" kern="1200" baseline="0" dirty="0" smtClean="0">
                        <a:solidFill>
                          <a:schemeClr val="bg2">
                            <a:lumMod val="75000"/>
                          </a:schemeClr>
                        </a:solidFill>
                        <a:latin typeface="+mn-lt"/>
                        <a:ea typeface="+mn-ea"/>
                        <a:cs typeface="+mn-cs"/>
                      </a:endParaRPr>
                    </a:p>
                    <a:p>
                      <a:pPr algn="ctr"/>
                      <a:r>
                        <a:rPr kumimoji="0" lang="en-US" sz="1600" u="none" strike="noStrike" kern="1200" baseline="0" dirty="0" smtClean="0">
                          <a:solidFill>
                            <a:schemeClr val="bg2">
                              <a:lumMod val="75000"/>
                            </a:schemeClr>
                          </a:solidFill>
                          <a:latin typeface="+mn-lt"/>
                          <a:ea typeface="+mn-ea"/>
                          <a:cs typeface="+mn-cs"/>
                        </a:rPr>
                        <a:t>Determination of near point</a:t>
                      </a:r>
                    </a:p>
                    <a:p>
                      <a:pPr algn="ctr"/>
                      <a:endParaRPr kumimoji="0" lang="en-US" sz="1600" u="none" strike="noStrike" kern="1200" baseline="0" dirty="0">
                        <a:solidFill>
                          <a:schemeClr val="bg2">
                            <a:lumMod val="75000"/>
                          </a:schemeClr>
                        </a:solidFill>
                        <a:latin typeface="+mn-lt"/>
                        <a:ea typeface="+mn-ea"/>
                        <a:cs typeface="+mn-cs"/>
                      </a:endParaRPr>
                    </a:p>
                  </a:txBody>
                  <a:tcPr vert="vert270" anchor="ctr">
                    <a:solidFill>
                      <a:schemeClr val="bg1"/>
                    </a:solidFill>
                  </a:tcPr>
                </a:tc>
                <a:tc>
                  <a:txBody>
                    <a:bodyPr/>
                    <a:lstStyle/>
                    <a:p>
                      <a:pPr marL="285750" indent="-285750">
                        <a:buClr>
                          <a:schemeClr val="accent2">
                            <a:lumMod val="75000"/>
                          </a:schemeClr>
                        </a:buClr>
                        <a:buFont typeface=".LucidaGrandeUI" charset="0"/>
                        <a:buChar char="▸"/>
                      </a:pPr>
                      <a:r>
                        <a:rPr lang="en-US" sz="1600" u="none" strike="noStrike" kern="1200" baseline="0" dirty="0" smtClean="0">
                          <a:solidFill>
                            <a:schemeClr val="accent2">
                              <a:lumMod val="75000"/>
                            </a:schemeClr>
                          </a:solidFill>
                        </a:rPr>
                        <a:t>Definition: </a:t>
                      </a:r>
                      <a:r>
                        <a:rPr lang="en-US" sz="1600" u="none" strike="noStrike" kern="1200" baseline="0" dirty="0" smtClean="0"/>
                        <a:t>The nearest point to the eye at which an object can be brought into clear focus by accommodation.</a:t>
                      </a:r>
                    </a:p>
                    <a:p>
                      <a:pPr marL="285750" indent="-285750">
                        <a:buClr>
                          <a:schemeClr val="accent2">
                            <a:lumMod val="75000"/>
                          </a:schemeClr>
                        </a:buClr>
                        <a:buFont typeface=".LucidaGrandeUI" charset="0"/>
                        <a:buChar char="▸"/>
                      </a:pPr>
                      <a:r>
                        <a:rPr lang="en-US" sz="1600" u="none" strike="noStrike" kern="1200" baseline="0" dirty="0" smtClean="0">
                          <a:solidFill>
                            <a:schemeClr val="tx1"/>
                          </a:solidFill>
                        </a:rPr>
                        <a:t>The N.P (near point) of vision increases with age due to loss of elasticity of lens &amp; weakening of ciliary muscles which control lens focusing (presbyopia).</a:t>
                      </a:r>
                    </a:p>
                    <a:p>
                      <a:pPr marL="285750" indent="-285750">
                        <a:buClr>
                          <a:schemeClr val="accent2">
                            <a:lumMod val="75000"/>
                          </a:schemeClr>
                        </a:buClr>
                        <a:buFont typeface=".LucidaGrandeUI" charset="0"/>
                        <a:buChar char="▸"/>
                      </a:pPr>
                      <a:r>
                        <a:rPr lang="en-US" sz="1600" u="none" strike="noStrike" kern="1200" baseline="0" dirty="0" smtClean="0"/>
                        <a:t>At age </a:t>
                      </a:r>
                      <a:r>
                        <a:rPr lang="en-US" sz="1600" u="none" strike="noStrike" kern="1200" baseline="0" dirty="0" smtClean="0">
                          <a:solidFill>
                            <a:schemeClr val="accent4">
                              <a:lumMod val="75000"/>
                            </a:schemeClr>
                          </a:solidFill>
                        </a:rPr>
                        <a:t>10,   </a:t>
                      </a:r>
                      <a:r>
                        <a:rPr lang="en-US" sz="1600" u="none" strike="noStrike" kern="1200" baseline="0" dirty="0" smtClean="0"/>
                        <a:t>NP = </a:t>
                      </a:r>
                      <a:r>
                        <a:rPr lang="en-US" sz="1600" u="none" strike="noStrike" kern="1200" baseline="0" dirty="0" smtClean="0">
                          <a:solidFill>
                            <a:schemeClr val="accent4">
                              <a:lumMod val="75000"/>
                            </a:schemeClr>
                          </a:solidFill>
                        </a:rPr>
                        <a:t>8 cm</a:t>
                      </a:r>
                      <a:endParaRPr lang="en-US" sz="1600" u="none" strike="noStrike" kern="1200" baseline="0" dirty="0" smtClean="0"/>
                    </a:p>
                    <a:p>
                      <a:pPr marL="285750" indent="-285750">
                        <a:buClr>
                          <a:schemeClr val="accent2">
                            <a:lumMod val="75000"/>
                          </a:schemeClr>
                        </a:buClr>
                        <a:buFont typeface=".LucidaGrandeUI" charset="0"/>
                        <a:buChar char="▸"/>
                      </a:pPr>
                      <a:r>
                        <a:rPr lang="en-US" sz="1600" u="none" strike="noStrike" kern="1200" baseline="0" dirty="0" smtClean="0"/>
                        <a:t>At age </a:t>
                      </a:r>
                      <a:r>
                        <a:rPr lang="en-US" sz="1600" u="none" strike="noStrike" kern="1200" baseline="0" dirty="0" smtClean="0">
                          <a:solidFill>
                            <a:schemeClr val="accent4">
                              <a:lumMod val="75000"/>
                            </a:schemeClr>
                          </a:solidFill>
                        </a:rPr>
                        <a:t>70,  </a:t>
                      </a:r>
                      <a:r>
                        <a:rPr lang="en-US" sz="1600" u="none" strike="noStrike" kern="1200" baseline="0" dirty="0" smtClean="0">
                          <a:solidFill>
                            <a:schemeClr val="tx1"/>
                          </a:solidFill>
                        </a:rPr>
                        <a:t> </a:t>
                      </a:r>
                      <a:r>
                        <a:rPr lang="en-US" sz="1600" u="none" strike="noStrike" kern="1200" baseline="0" dirty="0" smtClean="0"/>
                        <a:t>NP = </a:t>
                      </a:r>
                      <a:r>
                        <a:rPr lang="en-US" sz="1600" u="none" strike="noStrike" kern="1200" baseline="0" dirty="0" smtClean="0">
                          <a:solidFill>
                            <a:schemeClr val="accent4">
                              <a:lumMod val="75000"/>
                            </a:schemeClr>
                          </a:solidFill>
                        </a:rPr>
                        <a:t>100 cm</a:t>
                      </a:r>
                      <a:endParaRPr lang="en-US" sz="1600" b="0" i="0" u="none" strike="noStrike" kern="1200" baseline="0" dirty="0" smtClean="0">
                        <a:solidFill>
                          <a:schemeClr val="accent4">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xmlns="" val="532685383"/>
                  </a:ext>
                </a:extLst>
              </a:tr>
              <a:tr h="317189">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
                          <a:schemeClr val="accent2">
                            <a:lumMod val="75000"/>
                          </a:schemeClr>
                        </a:buClr>
                        <a:buSzTx/>
                        <a:buFontTx/>
                        <a:buNone/>
                        <a:tabLst/>
                        <a:defRPr/>
                      </a:pPr>
                      <a:r>
                        <a:rPr lang="en-US" sz="1600" dirty="0" smtClean="0">
                          <a:solidFill>
                            <a:schemeClr val="accent2">
                              <a:lumMod val="75000"/>
                            </a:schemeClr>
                          </a:solidFill>
                        </a:rPr>
                        <a:t>Procedure</a:t>
                      </a:r>
                      <a:r>
                        <a:rPr lang="en-US" sz="1600" baseline="0" dirty="0" smtClean="0">
                          <a:solidFill>
                            <a:schemeClr val="accent2">
                              <a:lumMod val="75000"/>
                            </a:schemeClr>
                          </a:solidFill>
                        </a:rPr>
                        <a:t> </a:t>
                      </a:r>
                      <a:endParaRPr lang="en-US" sz="1600" dirty="0" smtClean="0">
                        <a:solidFill>
                          <a:schemeClr val="bg1">
                            <a:lumMod val="65000"/>
                          </a:schemeClr>
                        </a:solidFill>
                      </a:endParaRPr>
                    </a:p>
                  </a:txBody>
                  <a:tcPr anchor="ctr">
                    <a:solidFill>
                      <a:schemeClr val="bg1"/>
                    </a:solidFill>
                  </a:tcPr>
                </a:tc>
                <a:extLst>
                  <a:ext uri="{0D108BD9-81ED-4DB2-BD59-A6C34878D82A}">
                    <a16:rowId xmlns:a16="http://schemas.microsoft.com/office/drawing/2014/main" xmlns="" val="2446714965"/>
                  </a:ext>
                </a:extLst>
              </a:tr>
              <a:tr h="1286058">
                <a:tc vMerge="1">
                  <a:txBody>
                    <a:bodyPr/>
                    <a:lstStyle/>
                    <a:p>
                      <a:endParaRPr lang="en-US"/>
                    </a:p>
                  </a:txBody>
                  <a:tcPr/>
                </a:tc>
                <a:tc>
                  <a:txBody>
                    <a:bodyPr/>
                    <a:lstStyle/>
                    <a:p>
                      <a:pPr marL="342900" indent="-342900">
                        <a:buClr>
                          <a:schemeClr val="accent2">
                            <a:lumMod val="75000"/>
                          </a:schemeClr>
                        </a:buClr>
                        <a:buFont typeface="+mj-lt"/>
                        <a:buAutoNum type="arabicPeriod"/>
                      </a:pPr>
                      <a:r>
                        <a:rPr lang="en-US" sz="1500" u="none" strike="noStrike" kern="1200" baseline="0" dirty="0" smtClean="0"/>
                        <a:t>Place one hand over one eye.</a:t>
                      </a:r>
                    </a:p>
                    <a:p>
                      <a:pPr marL="342900" indent="-342900">
                        <a:buClr>
                          <a:schemeClr val="accent2">
                            <a:lumMod val="75000"/>
                          </a:schemeClr>
                        </a:buClr>
                        <a:buFont typeface="+mj-lt"/>
                        <a:buAutoNum type="arabicPeriod"/>
                      </a:pPr>
                      <a:r>
                        <a:rPr lang="en-US" sz="1500" u="none" strike="noStrike" kern="1200" baseline="0" dirty="0" smtClean="0"/>
                        <a:t>Focus on a pin held at arm length.</a:t>
                      </a:r>
                    </a:p>
                    <a:p>
                      <a:pPr marL="342900" indent="-342900">
                        <a:buClr>
                          <a:schemeClr val="accent2">
                            <a:lumMod val="75000"/>
                          </a:schemeClr>
                        </a:buClr>
                        <a:buFont typeface="+mj-lt"/>
                        <a:buAutoNum type="arabicPeriod"/>
                      </a:pPr>
                      <a:r>
                        <a:rPr lang="en-US" sz="1500" u="none" strike="noStrike" kern="1200" baseline="0" dirty="0" smtClean="0"/>
                        <a:t>Gradually bring the pin closer focusing continually until the pin begins to blur.</a:t>
                      </a:r>
                    </a:p>
                    <a:p>
                      <a:pPr marL="342900" indent="-342900">
                        <a:buClr>
                          <a:schemeClr val="accent2">
                            <a:lumMod val="75000"/>
                          </a:schemeClr>
                        </a:buClr>
                        <a:buFont typeface="+mj-lt"/>
                        <a:buAutoNum type="arabicPeriod"/>
                      </a:pPr>
                      <a:r>
                        <a:rPr lang="en-US" sz="1500" u="none" strike="noStrike" kern="1200" baseline="0" dirty="0" smtClean="0"/>
                        <a:t>Measure the distance from the eye to the pen at the point of blurring; this is the near point of vision.</a:t>
                      </a:r>
                    </a:p>
                    <a:p>
                      <a:pPr marL="342900" indent="-342900">
                        <a:buClr>
                          <a:schemeClr val="accent2">
                            <a:lumMod val="75000"/>
                          </a:schemeClr>
                        </a:buClr>
                        <a:buFont typeface="+mj-lt"/>
                        <a:buAutoNum type="arabicPeriod"/>
                      </a:pPr>
                      <a:r>
                        <a:rPr lang="en-US" sz="1500" u="none" strike="noStrike" kern="1200" baseline="0" dirty="0" smtClean="0"/>
                        <a:t>Repeat with the other eye.</a:t>
                      </a:r>
                      <a:endParaRPr lang="en-US" sz="1500" b="0" i="0" u="none" strike="noStrike" kern="1200" baseline="0" dirty="0" smtClean="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xmlns="" val="3043139569"/>
                  </a:ext>
                </a:extLst>
              </a:tr>
              <a:tr h="2547941">
                <a:tc>
                  <a:txBody>
                    <a:bodyPr/>
                    <a:lstStyle/>
                    <a:p>
                      <a:pPr algn="ctr"/>
                      <a:r>
                        <a:rPr kumimoji="0" lang="en-US" sz="1600" u="none" strike="noStrike" kern="1200" baseline="0" dirty="0" err="1" smtClean="0">
                          <a:solidFill>
                            <a:schemeClr val="bg2">
                              <a:lumMod val="75000"/>
                            </a:schemeClr>
                          </a:solidFill>
                          <a:latin typeface="+mn-lt"/>
                          <a:ea typeface="+mn-ea"/>
                          <a:cs typeface="+mn-cs"/>
                        </a:rPr>
                        <a:t>Sanson-purkinje</a:t>
                      </a:r>
                      <a:r>
                        <a:rPr kumimoji="0" lang="en-US" sz="1600" u="none" strike="noStrike" kern="1200" baseline="0" dirty="0" smtClean="0">
                          <a:solidFill>
                            <a:schemeClr val="bg2">
                              <a:lumMod val="75000"/>
                            </a:schemeClr>
                          </a:solidFill>
                          <a:latin typeface="+mn-lt"/>
                          <a:ea typeface="+mn-ea"/>
                          <a:cs typeface="+mn-cs"/>
                        </a:rPr>
                        <a:t> images</a:t>
                      </a:r>
                    </a:p>
                  </a:txBody>
                  <a:tcPr vert="vert270" anchor="ctr">
                    <a:solidFill>
                      <a:schemeClr val="bg1"/>
                    </a:solidFill>
                  </a:tcPr>
                </a:tc>
                <a:tc>
                  <a:txBody>
                    <a:bodyPr/>
                    <a:lstStyle/>
                    <a:p>
                      <a:pPr marL="342900" indent="-342900" rtl="0">
                        <a:lnSpc>
                          <a:spcPct val="150000"/>
                        </a:lnSpc>
                        <a:buClr>
                          <a:schemeClr val="accent2">
                            <a:lumMod val="75000"/>
                          </a:schemeClr>
                        </a:buClr>
                        <a:buFont typeface="+mj-lt"/>
                        <a:buAutoNum type="arabicPeriod"/>
                      </a:pPr>
                      <a:r>
                        <a:rPr lang="en-US" sz="1500" dirty="0" smtClean="0"/>
                        <a:t>The subject looks at a distant object</a:t>
                      </a:r>
                      <a:r>
                        <a:rPr lang="en-US" sz="1500" baseline="0" dirty="0" smtClean="0"/>
                        <a:t> </a:t>
                      </a:r>
                      <a:r>
                        <a:rPr lang="en-US" sz="1500" dirty="0" smtClean="0"/>
                        <a:t>in a dark room.</a:t>
                      </a:r>
                    </a:p>
                    <a:p>
                      <a:pPr marL="342900" indent="-342900" rtl="0">
                        <a:lnSpc>
                          <a:spcPct val="150000"/>
                        </a:lnSpc>
                        <a:buClr>
                          <a:schemeClr val="accent2">
                            <a:lumMod val="75000"/>
                          </a:schemeClr>
                        </a:buClr>
                        <a:buFont typeface="+mj-lt"/>
                        <a:buAutoNum type="arabicPeriod"/>
                      </a:pPr>
                      <a:r>
                        <a:rPr lang="en-US" sz="1500" dirty="0" smtClean="0"/>
                        <a:t>Place a candle light in front of and a</a:t>
                      </a:r>
                      <a:r>
                        <a:rPr lang="en-US" sz="1500" baseline="0" dirty="0" smtClean="0"/>
                        <a:t> </a:t>
                      </a:r>
                      <a:r>
                        <a:rPr lang="en-US" sz="1500" dirty="0" smtClean="0"/>
                        <a:t>little to the side of the subject's eye.</a:t>
                      </a:r>
                    </a:p>
                    <a:p>
                      <a:pPr marL="342900" indent="-342900">
                        <a:lnSpc>
                          <a:spcPct val="150000"/>
                        </a:lnSpc>
                        <a:buClr>
                          <a:schemeClr val="accent2">
                            <a:lumMod val="75000"/>
                          </a:schemeClr>
                        </a:buClr>
                        <a:buFont typeface="+mj-lt"/>
                        <a:buAutoNum type="arabicPeriod"/>
                      </a:pPr>
                      <a:r>
                        <a:rPr lang="en-US" sz="1500" u="none" strike="noStrike" kern="1200" baseline="0" dirty="0" smtClean="0"/>
                        <a:t>Look into the subject's eye from the side opposite to the candle.</a:t>
                      </a:r>
                    </a:p>
                    <a:p>
                      <a:pPr marL="342900" indent="-342900">
                        <a:lnSpc>
                          <a:spcPct val="150000"/>
                        </a:lnSpc>
                        <a:buClr>
                          <a:schemeClr val="accent2">
                            <a:lumMod val="75000"/>
                          </a:schemeClr>
                        </a:buClr>
                        <a:buFont typeface="+mj-lt"/>
                        <a:buAutoNum type="arabicPeriod"/>
                      </a:pPr>
                      <a:r>
                        <a:rPr lang="en-US" sz="1500" u="none" strike="noStrike" kern="1200" baseline="0" dirty="0" smtClean="0"/>
                        <a:t>Before accommodation, when the eye is in relaxed state observe how many clear images of the </a:t>
                      </a:r>
                    </a:p>
                    <a:p>
                      <a:pPr marL="0" indent="0">
                        <a:lnSpc>
                          <a:spcPct val="150000"/>
                        </a:lnSpc>
                        <a:buClr>
                          <a:schemeClr val="accent2">
                            <a:lumMod val="75000"/>
                          </a:schemeClr>
                        </a:buClr>
                        <a:buFont typeface="+mj-lt"/>
                        <a:buNone/>
                      </a:pPr>
                      <a:r>
                        <a:rPr lang="en-US" sz="1500" u="none" strike="noStrike" kern="1200" baseline="0" dirty="0" smtClean="0"/>
                        <a:t>candle light are reflected in his pupillary area. Take note of the relative size and position of the images.</a:t>
                      </a:r>
                      <a:endParaRPr lang="en-US" sz="1500" dirty="0" smtClean="0"/>
                    </a:p>
                    <a:p>
                      <a:pPr marL="342900" indent="-342900" rtl="0">
                        <a:lnSpc>
                          <a:spcPct val="150000"/>
                        </a:lnSpc>
                        <a:buClr>
                          <a:schemeClr val="accent2">
                            <a:lumMod val="75000"/>
                          </a:schemeClr>
                        </a:buClr>
                        <a:buFont typeface="+mj-lt"/>
                        <a:buAutoNum type="arabicPeriod" startAt="5"/>
                      </a:pPr>
                      <a:r>
                        <a:rPr lang="en-US" sz="1500" dirty="0" smtClean="0"/>
                        <a:t>Now ask him to focus on an object nearby.</a:t>
                      </a:r>
                    </a:p>
                    <a:p>
                      <a:pPr marL="342900" indent="-342900" rtl="0">
                        <a:lnSpc>
                          <a:spcPct val="150000"/>
                        </a:lnSpc>
                        <a:buClr>
                          <a:schemeClr val="accent2">
                            <a:lumMod val="75000"/>
                          </a:schemeClr>
                        </a:buClr>
                        <a:buFont typeface="+mj-lt"/>
                        <a:buAutoNum type="arabicPeriod" startAt="5"/>
                      </a:pPr>
                      <a:r>
                        <a:rPr lang="en-US" sz="1500" dirty="0" smtClean="0"/>
                        <a:t>Observe the changes that are produced in the size and position and brightness of the three images.</a:t>
                      </a:r>
                      <a:endParaRPr lang="en-US" sz="1500" b="0" dirty="0">
                        <a:latin typeface="+mn-lt"/>
                      </a:endParaRPr>
                    </a:p>
                  </a:txBody>
                  <a:tcPr>
                    <a:solidFill>
                      <a:schemeClr val="bg1"/>
                    </a:solidFill>
                  </a:tcPr>
                </a:tc>
                <a:extLst>
                  <a:ext uri="{0D108BD9-81ED-4DB2-BD59-A6C34878D82A}">
                    <a16:rowId xmlns:a16="http://schemas.microsoft.com/office/drawing/2014/main" xmlns="" val="3844819263"/>
                  </a:ext>
                </a:extLst>
              </a:tr>
            </a:tbl>
          </a:graphicData>
        </a:graphic>
      </p:graphicFrame>
      <p:pic>
        <p:nvPicPr>
          <p:cNvPr id="7" name="Picture 6"/>
          <p:cNvPicPr>
            <a:picLocks noChangeAspect="1"/>
          </p:cNvPicPr>
          <p:nvPr/>
        </p:nvPicPr>
        <p:blipFill>
          <a:blip r:embed="rId3"/>
          <a:stretch>
            <a:fillRect/>
          </a:stretch>
        </p:blipFill>
        <p:spPr>
          <a:xfrm>
            <a:off x="9046740" y="4438925"/>
            <a:ext cx="3062088" cy="2086419"/>
          </a:xfrm>
          <a:prstGeom prst="rect">
            <a:avLst/>
          </a:prstGeom>
        </p:spPr>
      </p:pic>
      <p:sp>
        <p:nvSpPr>
          <p:cNvPr id="6" name="مربع نص 5"/>
          <p:cNvSpPr txBox="1"/>
          <p:nvPr/>
        </p:nvSpPr>
        <p:spPr>
          <a:xfrm>
            <a:off x="5590356" y="4294733"/>
            <a:ext cx="1872208"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200" dirty="0" smtClean="0">
                <a:solidFill>
                  <a:srgbClr val="FF0000"/>
                </a:solidFill>
              </a:rPr>
              <a:t>Explained on the next slide </a:t>
            </a:r>
            <a:endParaRPr lang="ar-SA" sz="1200" dirty="0">
              <a:solidFill>
                <a:srgbClr val="FF0000"/>
              </a:solidFill>
            </a:endParaRPr>
          </a:p>
        </p:txBody>
      </p:sp>
      <p:sp>
        <p:nvSpPr>
          <p:cNvPr id="8" name="مربع نص 7"/>
          <p:cNvSpPr txBox="1"/>
          <p:nvPr/>
        </p:nvSpPr>
        <p:spPr>
          <a:xfrm>
            <a:off x="4046376" y="2108180"/>
            <a:ext cx="3087960"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1200" dirty="0" smtClean="0">
                <a:solidFill>
                  <a:srgbClr val="FF0000"/>
                </a:solidFill>
              </a:rPr>
              <a:t>As the age increase…NP will be increased </a:t>
            </a:r>
            <a:endParaRPr lang="ar-SA" sz="1200" dirty="0">
              <a:solidFill>
                <a:srgbClr val="FF0000"/>
              </a:solidFill>
            </a:endParaRPr>
          </a:p>
        </p:txBody>
      </p:sp>
    </p:spTree>
    <p:extLst>
      <p:ext uri="{BB962C8B-B14F-4D97-AF65-F5344CB8AC3E}">
        <p14:creationId xmlns:p14="http://schemas.microsoft.com/office/powerpoint/2010/main" val="10512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98977" y="4378990"/>
            <a:ext cx="10945216" cy="2160240"/>
          </a:xfrm>
        </p:spPr>
        <p:txBody>
          <a:bodyPr>
            <a:normAutofit/>
          </a:bodyPr>
          <a:lstStyle/>
          <a:p>
            <a:pPr>
              <a:lnSpc>
                <a:spcPct val="150000"/>
              </a:lnSpc>
            </a:pPr>
            <a:r>
              <a:rPr lang="en-US" sz="2000" dirty="0">
                <a:solidFill>
                  <a:schemeClr val="accent2">
                    <a:lumMod val="75000"/>
                  </a:schemeClr>
                </a:solidFill>
              </a:rPr>
              <a:t>What is motor </a:t>
            </a:r>
            <a:r>
              <a:rPr lang="en-US" sz="2000" dirty="0" smtClean="0">
                <a:solidFill>
                  <a:schemeClr val="accent2">
                    <a:lumMod val="75000"/>
                  </a:schemeClr>
                </a:solidFill>
              </a:rPr>
              <a:t>unit?</a:t>
            </a:r>
            <a:endParaRPr lang="ar-SA" sz="2000" dirty="0" smtClean="0">
              <a:solidFill>
                <a:schemeClr val="accent2">
                  <a:lumMod val="75000"/>
                </a:schemeClr>
              </a:solidFill>
            </a:endParaRPr>
          </a:p>
          <a:p>
            <a:pPr lvl="1">
              <a:lnSpc>
                <a:spcPct val="150000"/>
              </a:lnSpc>
            </a:pPr>
            <a:r>
              <a:rPr lang="en-US" sz="1600" dirty="0" smtClean="0">
                <a:solidFill>
                  <a:schemeClr val="tx1"/>
                </a:solidFill>
              </a:rPr>
              <a:t>It </a:t>
            </a:r>
            <a:r>
              <a:rPr lang="en-US" sz="1600" spc="-5" dirty="0">
                <a:solidFill>
                  <a:schemeClr val="tx1"/>
                </a:solidFill>
                <a:cs typeface="Verdana"/>
              </a:rPr>
              <a:t>c</a:t>
            </a:r>
            <a:r>
              <a:rPr lang="en-US" sz="1600" spc="-5" dirty="0" smtClean="0">
                <a:solidFill>
                  <a:schemeClr val="tx1"/>
                </a:solidFill>
                <a:cs typeface="Verdana"/>
              </a:rPr>
              <a:t>onsists </a:t>
            </a:r>
            <a:r>
              <a:rPr lang="en-US" sz="1600" dirty="0">
                <a:solidFill>
                  <a:schemeClr val="tx1"/>
                </a:solidFill>
                <a:cs typeface="Verdana"/>
              </a:rPr>
              <a:t>of a motor </a:t>
            </a:r>
            <a:r>
              <a:rPr lang="en-US" sz="1600" spc="-5" dirty="0">
                <a:solidFill>
                  <a:schemeClr val="tx1"/>
                </a:solidFill>
                <a:cs typeface="Verdana"/>
              </a:rPr>
              <a:t>neuron </a:t>
            </a:r>
            <a:r>
              <a:rPr lang="en-US" sz="1600" dirty="0">
                <a:solidFill>
                  <a:schemeClr val="tx1"/>
                </a:solidFill>
                <a:cs typeface="Verdana"/>
              </a:rPr>
              <a:t>and</a:t>
            </a:r>
            <a:r>
              <a:rPr lang="en-US" sz="1600" spc="-70" dirty="0">
                <a:solidFill>
                  <a:schemeClr val="tx1"/>
                </a:solidFill>
                <a:cs typeface="Verdana"/>
              </a:rPr>
              <a:t> </a:t>
            </a:r>
            <a:r>
              <a:rPr lang="en-US" sz="1600" spc="-5" dirty="0" smtClean="0">
                <a:solidFill>
                  <a:schemeClr val="tx1"/>
                </a:solidFill>
                <a:cs typeface="Verdana"/>
              </a:rPr>
              <a:t>all </a:t>
            </a:r>
            <a:r>
              <a:rPr lang="en-US" sz="1600" dirty="0">
                <a:solidFill>
                  <a:schemeClr val="tx1"/>
                </a:solidFill>
                <a:cs typeface="Verdana"/>
              </a:rPr>
              <a:t>the </a:t>
            </a:r>
            <a:r>
              <a:rPr lang="en-US" sz="1600" spc="-5" dirty="0">
                <a:solidFill>
                  <a:schemeClr val="tx1"/>
                </a:solidFill>
                <a:cs typeface="Verdana"/>
              </a:rPr>
              <a:t>muscle fibers </a:t>
            </a:r>
            <a:r>
              <a:rPr lang="en-US" sz="1600" dirty="0">
                <a:solidFill>
                  <a:schemeClr val="tx1"/>
                </a:solidFill>
                <a:cs typeface="Verdana"/>
              </a:rPr>
              <a:t>it</a:t>
            </a:r>
            <a:r>
              <a:rPr lang="en-US" sz="1600" spc="25" dirty="0">
                <a:solidFill>
                  <a:schemeClr val="tx1"/>
                </a:solidFill>
                <a:cs typeface="Verdana"/>
              </a:rPr>
              <a:t> </a:t>
            </a:r>
            <a:r>
              <a:rPr lang="en-US" sz="1600" dirty="0">
                <a:solidFill>
                  <a:schemeClr val="tx1"/>
                </a:solidFill>
                <a:cs typeface="Verdana"/>
              </a:rPr>
              <a:t>innervates.</a:t>
            </a:r>
          </a:p>
          <a:p>
            <a:pPr lvl="1">
              <a:lnSpc>
                <a:spcPct val="150000"/>
              </a:lnSpc>
            </a:pPr>
            <a:r>
              <a:rPr lang="en-US" sz="1600" dirty="0">
                <a:solidFill>
                  <a:schemeClr val="tx1"/>
                </a:solidFill>
                <a:cs typeface="Verdana"/>
              </a:rPr>
              <a:t>When an action </a:t>
            </a:r>
            <a:r>
              <a:rPr lang="en-US" sz="1600" spc="-5" dirty="0">
                <a:solidFill>
                  <a:schemeClr val="tx1"/>
                </a:solidFill>
                <a:cs typeface="Verdana"/>
              </a:rPr>
              <a:t>potential </a:t>
            </a:r>
            <a:r>
              <a:rPr lang="en-US" sz="1600" dirty="0">
                <a:solidFill>
                  <a:schemeClr val="tx1"/>
                </a:solidFill>
                <a:cs typeface="Verdana"/>
              </a:rPr>
              <a:t>occurs </a:t>
            </a:r>
            <a:r>
              <a:rPr lang="en-US" sz="1600" spc="-5" dirty="0">
                <a:solidFill>
                  <a:schemeClr val="tx1"/>
                </a:solidFill>
                <a:cs typeface="Verdana"/>
              </a:rPr>
              <a:t>in </a:t>
            </a:r>
            <a:r>
              <a:rPr lang="en-US" sz="1600" dirty="0">
                <a:solidFill>
                  <a:schemeClr val="tx1"/>
                </a:solidFill>
                <a:cs typeface="Verdana"/>
              </a:rPr>
              <a:t>a  motor neuron, </a:t>
            </a:r>
            <a:r>
              <a:rPr lang="en-US" sz="1600" spc="-5" dirty="0">
                <a:solidFill>
                  <a:schemeClr val="tx1"/>
                </a:solidFill>
                <a:cs typeface="Verdana"/>
              </a:rPr>
              <a:t>all </a:t>
            </a:r>
            <a:r>
              <a:rPr lang="en-US" sz="1600" dirty="0">
                <a:solidFill>
                  <a:schemeClr val="tx1"/>
                </a:solidFill>
                <a:cs typeface="Verdana"/>
              </a:rPr>
              <a:t>the muscle </a:t>
            </a:r>
            <a:r>
              <a:rPr lang="en-US" sz="1600" spc="-5" dirty="0" smtClean="0">
                <a:solidFill>
                  <a:schemeClr val="tx1"/>
                </a:solidFill>
                <a:cs typeface="Verdana"/>
              </a:rPr>
              <a:t>fibers </a:t>
            </a:r>
            <a:r>
              <a:rPr lang="en-US" sz="1600" spc="-5" dirty="0">
                <a:solidFill>
                  <a:schemeClr val="tx1"/>
                </a:solidFill>
                <a:cs typeface="Verdana"/>
              </a:rPr>
              <a:t>in its </a:t>
            </a:r>
            <a:r>
              <a:rPr lang="en-US" sz="1600" dirty="0">
                <a:solidFill>
                  <a:schemeClr val="tx1"/>
                </a:solidFill>
                <a:cs typeface="Verdana"/>
              </a:rPr>
              <a:t>MU are stimulated </a:t>
            </a:r>
            <a:r>
              <a:rPr lang="en-US" sz="1600" spc="-5" dirty="0">
                <a:solidFill>
                  <a:schemeClr val="tx1"/>
                </a:solidFill>
                <a:cs typeface="Verdana"/>
              </a:rPr>
              <a:t>to</a:t>
            </a:r>
            <a:r>
              <a:rPr lang="en-US" sz="1600" spc="-10" dirty="0">
                <a:solidFill>
                  <a:schemeClr val="tx1"/>
                </a:solidFill>
                <a:cs typeface="Verdana"/>
              </a:rPr>
              <a:t> </a:t>
            </a:r>
            <a:r>
              <a:rPr lang="en-US" sz="1600" dirty="0">
                <a:solidFill>
                  <a:schemeClr val="tx1"/>
                </a:solidFill>
                <a:cs typeface="Verdana"/>
              </a:rPr>
              <a:t>contract.</a:t>
            </a:r>
          </a:p>
          <a:p>
            <a:pPr marL="0" indent="0">
              <a:lnSpc>
                <a:spcPct val="150000"/>
              </a:lnSpc>
              <a:buNone/>
            </a:pPr>
            <a:endParaRPr lang="en-US" sz="1800" dirty="0"/>
          </a:p>
        </p:txBody>
      </p:sp>
      <p:sp>
        <p:nvSpPr>
          <p:cNvPr id="8" name="Title 1"/>
          <p:cNvSpPr txBox="1">
            <a:spLocks/>
          </p:cNvSpPr>
          <p:nvPr/>
        </p:nvSpPr>
        <p:spPr>
          <a:xfrm>
            <a:off x="549796" y="210344"/>
            <a:ext cx="11449272"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rtl="1"/>
            <a:r>
              <a:rPr lang="en-US" sz="3200" dirty="0" smtClean="0"/>
              <a:t>Introduction</a:t>
            </a:r>
            <a:endParaRPr lang="en-US" sz="3200" dirty="0"/>
          </a:p>
        </p:txBody>
      </p:sp>
      <p:sp>
        <p:nvSpPr>
          <p:cNvPr id="19" name="Rectangle 15"/>
          <p:cNvSpPr/>
          <p:nvPr/>
        </p:nvSpPr>
        <p:spPr>
          <a:xfrm>
            <a:off x="10227936" y="0"/>
            <a:ext cx="1960889" cy="404664"/>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lumMod val="65000"/>
                  </a:schemeClr>
                </a:solidFill>
              </a:rPr>
              <a:t>Just read it </a:t>
            </a:r>
            <a:r>
              <a:rPr lang="en-US"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
        <p:nvSpPr>
          <p:cNvPr id="2" name="Rectangle 1"/>
          <p:cNvSpPr/>
          <p:nvPr/>
        </p:nvSpPr>
        <p:spPr>
          <a:xfrm>
            <a:off x="4639241" y="1381231"/>
            <a:ext cx="3051477" cy="504056"/>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solidFill>
              </a:rPr>
              <a:t>Nerve conduction studies</a:t>
            </a:r>
            <a:endParaRPr lang="en-US" dirty="0">
              <a:solidFill>
                <a:schemeClr val="bg1"/>
              </a:solidFill>
            </a:endParaRPr>
          </a:p>
        </p:txBody>
      </p:sp>
      <p:cxnSp>
        <p:nvCxnSpPr>
          <p:cNvPr id="6" name="Straight Connector 5"/>
          <p:cNvCxnSpPr>
            <a:stCxn id="2" idx="2"/>
          </p:cNvCxnSpPr>
          <p:nvPr/>
        </p:nvCxnSpPr>
        <p:spPr>
          <a:xfrm>
            <a:off x="6164980" y="1885287"/>
            <a:ext cx="0" cy="242447"/>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164979" y="2127734"/>
            <a:ext cx="261907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3217815" y="2127734"/>
            <a:ext cx="294716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3217815" y="2127734"/>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8784053" y="2127734"/>
            <a:ext cx="0" cy="2880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Freeform 20"/>
          <p:cNvSpPr/>
          <p:nvPr/>
        </p:nvSpPr>
        <p:spPr>
          <a:xfrm>
            <a:off x="1773932" y="2470056"/>
            <a:ext cx="2887765" cy="751684"/>
          </a:xfrm>
          <a:custGeom>
            <a:avLst/>
            <a:gdLst>
              <a:gd name="connsiteX0" fmla="*/ 0 w 1685515"/>
              <a:gd name="connsiteY0" fmla="*/ 0 h 719684"/>
              <a:gd name="connsiteX1" fmla="*/ 1685515 w 1685515"/>
              <a:gd name="connsiteY1" fmla="*/ 0 h 719684"/>
              <a:gd name="connsiteX2" fmla="*/ 1685515 w 1685515"/>
              <a:gd name="connsiteY2" fmla="*/ 719684 h 719684"/>
              <a:gd name="connsiteX3" fmla="*/ 0 w 1685515"/>
              <a:gd name="connsiteY3" fmla="*/ 719684 h 719684"/>
              <a:gd name="connsiteX4" fmla="*/ 0 w 1685515"/>
              <a:gd name="connsiteY4" fmla="*/ 0 h 71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515" h="719684">
                <a:moveTo>
                  <a:pt x="0" y="0"/>
                </a:moveTo>
                <a:lnTo>
                  <a:pt x="1685515" y="0"/>
                </a:lnTo>
                <a:lnTo>
                  <a:pt x="1685515" y="719684"/>
                </a:lnTo>
                <a:lnTo>
                  <a:pt x="0" y="719684"/>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342900" lvl="0" indent="-342900" algn="ctr" defTabSz="622300">
              <a:lnSpc>
                <a:spcPct val="90000"/>
              </a:lnSpc>
              <a:spcBef>
                <a:spcPct val="0"/>
              </a:spcBef>
              <a:spcAft>
                <a:spcPct val="35000"/>
              </a:spcAft>
              <a:buFont typeface="+mj-lt"/>
              <a:buAutoNum type="arabicParenR"/>
            </a:pPr>
            <a:r>
              <a:rPr lang="en-US" sz="1600" b="0" kern="1200" dirty="0" smtClean="0">
                <a:solidFill>
                  <a:schemeClr val="accent2">
                    <a:lumMod val="75000"/>
                  </a:schemeClr>
                </a:solidFill>
                <a:latin typeface="+mn-lt"/>
                <a:ea typeface="+mn-ea"/>
                <a:cs typeface="+mn-cs"/>
              </a:rPr>
              <a:t>Motor</a:t>
            </a:r>
            <a:r>
              <a:rPr lang="en-US" sz="1600" b="0" kern="1200" baseline="0" dirty="0" smtClean="0">
                <a:solidFill>
                  <a:schemeClr val="accent2">
                    <a:lumMod val="75000"/>
                  </a:schemeClr>
                </a:solidFill>
                <a:latin typeface="+mn-lt"/>
                <a:ea typeface="+mn-ea"/>
                <a:cs typeface="+mn-cs"/>
              </a:rPr>
              <a:t> Nerve Conduction Velocity (MNCV)</a:t>
            </a:r>
            <a:endParaRPr lang="en-US" sz="1600" b="0" kern="1200" dirty="0">
              <a:solidFill>
                <a:schemeClr val="accent2">
                  <a:lumMod val="75000"/>
                </a:schemeClr>
              </a:solidFill>
              <a:latin typeface="+mn-lt"/>
              <a:ea typeface="+mn-ea"/>
              <a:cs typeface="+mn-cs"/>
            </a:endParaRPr>
          </a:p>
        </p:txBody>
      </p:sp>
      <p:sp>
        <p:nvSpPr>
          <p:cNvPr id="22" name="Freeform 21"/>
          <p:cNvSpPr/>
          <p:nvPr/>
        </p:nvSpPr>
        <p:spPr>
          <a:xfrm>
            <a:off x="7340171" y="2470056"/>
            <a:ext cx="2887765" cy="751684"/>
          </a:xfrm>
          <a:custGeom>
            <a:avLst/>
            <a:gdLst>
              <a:gd name="connsiteX0" fmla="*/ 0 w 1685515"/>
              <a:gd name="connsiteY0" fmla="*/ 0 h 719684"/>
              <a:gd name="connsiteX1" fmla="*/ 1685515 w 1685515"/>
              <a:gd name="connsiteY1" fmla="*/ 0 h 719684"/>
              <a:gd name="connsiteX2" fmla="*/ 1685515 w 1685515"/>
              <a:gd name="connsiteY2" fmla="*/ 719684 h 719684"/>
              <a:gd name="connsiteX3" fmla="*/ 0 w 1685515"/>
              <a:gd name="connsiteY3" fmla="*/ 719684 h 719684"/>
              <a:gd name="connsiteX4" fmla="*/ 0 w 1685515"/>
              <a:gd name="connsiteY4" fmla="*/ 0 h 71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515" h="719684">
                <a:moveTo>
                  <a:pt x="0" y="0"/>
                </a:moveTo>
                <a:lnTo>
                  <a:pt x="1685515" y="0"/>
                </a:lnTo>
                <a:lnTo>
                  <a:pt x="1685515" y="719684"/>
                </a:lnTo>
                <a:lnTo>
                  <a:pt x="0" y="719684"/>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marL="342900" lvl="0" indent="-342900" algn="ctr" defTabSz="622300">
              <a:lnSpc>
                <a:spcPct val="90000"/>
              </a:lnSpc>
              <a:spcBef>
                <a:spcPct val="0"/>
              </a:spcBef>
              <a:spcAft>
                <a:spcPct val="35000"/>
              </a:spcAft>
              <a:buFont typeface="+mj-lt"/>
              <a:buAutoNum type="arabicParenR" startAt="2"/>
            </a:pPr>
            <a:r>
              <a:rPr lang="en-US" sz="1600" dirty="0">
                <a:solidFill>
                  <a:schemeClr val="accent2">
                    <a:lumMod val="75000"/>
                  </a:schemeClr>
                </a:solidFill>
              </a:rPr>
              <a:t>Electromyography (EMG)</a:t>
            </a:r>
          </a:p>
        </p:txBody>
      </p:sp>
    </p:spTree>
    <p:extLst>
      <p:ext uri="{BB962C8B-B14F-4D97-AF65-F5344CB8AC3E}">
        <p14:creationId xmlns:p14="http://schemas.microsoft.com/office/powerpoint/2010/main" val="3892345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83080806"/>
              </p:ext>
            </p:extLst>
          </p:nvPr>
        </p:nvGraphicFramePr>
        <p:xfrm>
          <a:off x="609460" y="1268760"/>
          <a:ext cx="10969943" cy="1833175"/>
        </p:xfrm>
        <a:graphic>
          <a:graphicData uri="http://schemas.openxmlformats.org/drawingml/2006/table">
            <a:tbl>
              <a:tblPr firstRow="1" bandRow="1">
                <a:tableStyleId>{5DA37D80-6434-44D0-A028-1B22A696006F}</a:tableStyleId>
              </a:tblPr>
              <a:tblGrid>
                <a:gridCol w="973074">
                  <a:extLst>
                    <a:ext uri="{9D8B030D-6E8A-4147-A177-3AD203B41FA5}">
                      <a16:colId xmlns:a16="http://schemas.microsoft.com/office/drawing/2014/main" xmlns="" val="3764485930"/>
                    </a:ext>
                  </a:extLst>
                </a:gridCol>
                <a:gridCol w="4307193">
                  <a:extLst>
                    <a:ext uri="{9D8B030D-6E8A-4147-A177-3AD203B41FA5}">
                      <a16:colId xmlns:a16="http://schemas.microsoft.com/office/drawing/2014/main" xmlns="" val="2894747698"/>
                    </a:ext>
                  </a:extLst>
                </a:gridCol>
                <a:gridCol w="5689676">
                  <a:extLst>
                    <a:ext uri="{9D8B030D-6E8A-4147-A177-3AD203B41FA5}">
                      <a16:colId xmlns:a16="http://schemas.microsoft.com/office/drawing/2014/main" xmlns="" val="2522054617"/>
                    </a:ext>
                  </a:extLst>
                </a:gridCol>
              </a:tblGrid>
              <a:tr h="329292">
                <a:tc>
                  <a:txBody>
                    <a:bodyPr/>
                    <a:lstStyle/>
                    <a:p>
                      <a:pPr algn="ctr"/>
                      <a:r>
                        <a:rPr lang="en-US" sz="1600" b="0" dirty="0" smtClean="0">
                          <a:solidFill>
                            <a:schemeClr val="bg1"/>
                          </a:solidFill>
                        </a:rPr>
                        <a:t>Images</a:t>
                      </a:r>
                      <a:r>
                        <a:rPr lang="en-US" sz="1600" baseline="0" dirty="0" smtClean="0"/>
                        <a:t> </a:t>
                      </a:r>
                      <a:endParaRPr lang="en-US" sz="1600" dirty="0"/>
                    </a:p>
                  </a:txBody>
                  <a:tcPr anchor="ctr">
                    <a:solidFill>
                      <a:schemeClr val="accent2">
                        <a:lumMod val="60000"/>
                        <a:lumOff val="40000"/>
                      </a:schemeClr>
                    </a:solidFill>
                  </a:tcPr>
                </a:tc>
                <a:tc>
                  <a:txBody>
                    <a:bodyPr/>
                    <a:lstStyle/>
                    <a:p>
                      <a:pPr algn="ctr"/>
                      <a:r>
                        <a:rPr lang="en-US" sz="1600" b="0" dirty="0" smtClean="0">
                          <a:solidFill>
                            <a:schemeClr val="bg1"/>
                          </a:solidFill>
                        </a:rPr>
                        <a:t>Before</a:t>
                      </a:r>
                      <a:r>
                        <a:rPr lang="en-US" sz="1600" b="0" baseline="0" dirty="0" smtClean="0">
                          <a:solidFill>
                            <a:schemeClr val="bg1"/>
                          </a:solidFill>
                        </a:rPr>
                        <a:t> Accommodation </a:t>
                      </a:r>
                      <a:endParaRPr lang="en-US" sz="1600" b="0" dirty="0">
                        <a:solidFill>
                          <a:schemeClr val="bg1"/>
                        </a:solidFill>
                      </a:endParaRPr>
                    </a:p>
                  </a:txBody>
                  <a:tcPr anchor="ctr">
                    <a:solidFill>
                      <a:srgbClr val="C5D4E2"/>
                    </a:solidFill>
                  </a:tcPr>
                </a:tc>
                <a:tc>
                  <a:txBody>
                    <a:bodyPr/>
                    <a:lstStyle/>
                    <a:p>
                      <a:pPr algn="ctr"/>
                      <a:r>
                        <a:rPr lang="en-US" sz="1600" b="0" dirty="0" smtClean="0">
                          <a:solidFill>
                            <a:schemeClr val="bg1"/>
                          </a:solidFill>
                        </a:rPr>
                        <a:t>After Accommodation</a:t>
                      </a:r>
                      <a:r>
                        <a:rPr lang="en-US" sz="1600" b="0" baseline="0" dirty="0" smtClean="0">
                          <a:solidFill>
                            <a:schemeClr val="bg1"/>
                          </a:solidFill>
                        </a:rPr>
                        <a:t> </a:t>
                      </a:r>
                      <a:endParaRPr lang="en-US" sz="1600" b="0" dirty="0">
                        <a:solidFill>
                          <a:schemeClr val="bg1"/>
                        </a:solidFill>
                      </a:endParaRPr>
                    </a:p>
                  </a:txBody>
                  <a:tcPr anchor="ctr">
                    <a:solidFill>
                      <a:srgbClr val="C5D4E2"/>
                    </a:solidFill>
                  </a:tcPr>
                </a:tc>
                <a:extLst>
                  <a:ext uri="{0D108BD9-81ED-4DB2-BD59-A6C34878D82A}">
                    <a16:rowId xmlns:a16="http://schemas.microsoft.com/office/drawing/2014/main" xmlns="" val="3027839535"/>
                  </a:ext>
                </a:extLst>
              </a:tr>
              <a:tr h="329292">
                <a:tc>
                  <a:txBody>
                    <a:bodyPr/>
                    <a:lstStyle/>
                    <a:p>
                      <a:pPr algn="ctr"/>
                      <a:r>
                        <a:rPr lang="en-US" sz="1600" dirty="0" smtClean="0">
                          <a:solidFill>
                            <a:schemeClr val="bg2">
                              <a:lumMod val="75000"/>
                            </a:schemeClr>
                          </a:solidFill>
                        </a:rPr>
                        <a:t>First</a:t>
                      </a:r>
                      <a:r>
                        <a:rPr lang="en-US" sz="1600" baseline="0" dirty="0" smtClean="0">
                          <a:solidFill>
                            <a:schemeClr val="bg2">
                              <a:lumMod val="75000"/>
                            </a:schemeClr>
                          </a:solidFill>
                        </a:rPr>
                        <a:t> </a:t>
                      </a:r>
                      <a:endParaRPr lang="en-US" sz="1600" dirty="0">
                        <a:solidFill>
                          <a:schemeClr val="bg2">
                            <a:lumMod val="75000"/>
                          </a:schemeClr>
                        </a:solidFill>
                      </a:endParaRPr>
                    </a:p>
                  </a:txBody>
                  <a:tcPr anchor="ctr">
                    <a:solidFill>
                      <a:schemeClr val="bg1"/>
                    </a:solidFill>
                  </a:tcPr>
                </a:tc>
                <a:tc>
                  <a:txBody>
                    <a:bodyPr/>
                    <a:lstStyle/>
                    <a:p>
                      <a:r>
                        <a:rPr lang="en-US" sz="1400" u="none" strike="noStrike" kern="1200" baseline="0" dirty="0" smtClean="0"/>
                        <a:t>Bright, small and upright from cornea.</a:t>
                      </a:r>
                    </a:p>
                  </a:txBody>
                  <a:tcPr anchor="ctr">
                    <a:solidFill>
                      <a:schemeClr val="bg1"/>
                    </a:solidFill>
                  </a:tcPr>
                </a:tc>
                <a:tc>
                  <a:txBody>
                    <a:bodyPr/>
                    <a:lstStyle/>
                    <a:p>
                      <a:r>
                        <a:rPr lang="en-US" sz="1400" u="none" strike="noStrike" kern="1200" baseline="0" dirty="0" smtClean="0"/>
                        <a:t>image does not change (corneal curvature unchanged).</a:t>
                      </a:r>
                      <a:endParaRPr lang="en-US" sz="1400" dirty="0"/>
                    </a:p>
                  </a:txBody>
                  <a:tcPr anchor="ctr">
                    <a:solidFill>
                      <a:schemeClr val="bg1"/>
                    </a:solidFill>
                  </a:tcPr>
                </a:tc>
                <a:extLst>
                  <a:ext uri="{0D108BD9-81ED-4DB2-BD59-A6C34878D82A}">
                    <a16:rowId xmlns:a16="http://schemas.microsoft.com/office/drawing/2014/main" xmlns="" val="970915616"/>
                  </a:ext>
                </a:extLst>
              </a:tr>
              <a:tr h="487671">
                <a:tc>
                  <a:txBody>
                    <a:bodyPr/>
                    <a:lstStyle/>
                    <a:p>
                      <a:pPr algn="ctr"/>
                      <a:r>
                        <a:rPr lang="en-US" sz="1600" dirty="0" smtClean="0">
                          <a:solidFill>
                            <a:schemeClr val="bg2">
                              <a:lumMod val="75000"/>
                            </a:schemeClr>
                          </a:solidFill>
                        </a:rPr>
                        <a:t>Second </a:t>
                      </a:r>
                      <a:endParaRPr lang="en-US" sz="1600" dirty="0">
                        <a:solidFill>
                          <a:schemeClr val="bg2">
                            <a:lumMod val="75000"/>
                          </a:schemeClr>
                        </a:solidFill>
                      </a:endParaRPr>
                    </a:p>
                  </a:txBody>
                  <a:tcPr anchor="ctr">
                    <a:solidFill>
                      <a:schemeClr val="bg1"/>
                    </a:solidFill>
                  </a:tcPr>
                </a:tc>
                <a:tc>
                  <a:txBody>
                    <a:bodyPr/>
                    <a:lstStyle/>
                    <a:p>
                      <a:r>
                        <a:rPr lang="en-US" sz="1400" u="none" strike="noStrike" kern="1200" baseline="0" dirty="0" smtClean="0"/>
                        <a:t>Dim, large and upright from anterior surface of lens.</a:t>
                      </a:r>
                    </a:p>
                  </a:txBody>
                  <a:tcPr anchor="ctr">
                    <a:solidFill>
                      <a:schemeClr val="bg1"/>
                    </a:solidFill>
                  </a:tcPr>
                </a:tc>
                <a:tc>
                  <a:txBody>
                    <a:bodyPr/>
                    <a:lstStyle/>
                    <a:p>
                      <a:r>
                        <a:rPr lang="en-US" sz="1400" u="none" strike="noStrike" kern="1200" baseline="0" dirty="0" smtClean="0"/>
                        <a:t>image becomes smaller, closer to the upright image (↑curvature of anterior surface of lens).</a:t>
                      </a:r>
                      <a:endParaRPr lang="en-US" sz="1400" dirty="0"/>
                    </a:p>
                  </a:txBody>
                  <a:tcPr anchor="ctr">
                    <a:solidFill>
                      <a:schemeClr val="bg1"/>
                    </a:solidFill>
                  </a:tcPr>
                </a:tc>
                <a:extLst>
                  <a:ext uri="{0D108BD9-81ED-4DB2-BD59-A6C34878D82A}">
                    <a16:rowId xmlns:a16="http://schemas.microsoft.com/office/drawing/2014/main" xmlns="" val="958548727"/>
                  </a:ext>
                </a:extLst>
              </a:tr>
              <a:tr h="644455">
                <a:tc>
                  <a:txBody>
                    <a:bodyPr/>
                    <a:lstStyle/>
                    <a:p>
                      <a:pPr algn="ctr"/>
                      <a:r>
                        <a:rPr lang="en-US" sz="1600" dirty="0" smtClean="0">
                          <a:solidFill>
                            <a:schemeClr val="bg2">
                              <a:lumMod val="75000"/>
                            </a:schemeClr>
                          </a:solidFill>
                        </a:rPr>
                        <a:t>Third</a:t>
                      </a:r>
                      <a:r>
                        <a:rPr lang="en-US" sz="1600" baseline="0" dirty="0" smtClean="0">
                          <a:solidFill>
                            <a:schemeClr val="bg2">
                              <a:lumMod val="75000"/>
                            </a:schemeClr>
                          </a:solidFill>
                        </a:rPr>
                        <a:t> </a:t>
                      </a:r>
                      <a:endParaRPr lang="en-US" sz="1600" dirty="0">
                        <a:solidFill>
                          <a:schemeClr val="bg2">
                            <a:lumMod val="75000"/>
                          </a:schemeClr>
                        </a:solidFill>
                      </a:endParaRPr>
                    </a:p>
                  </a:txBody>
                  <a:tcPr anchor="ctr">
                    <a:solidFill>
                      <a:schemeClr val="bg1"/>
                    </a:solidFill>
                  </a:tcPr>
                </a:tc>
                <a:tc>
                  <a:txBody>
                    <a:bodyPr/>
                    <a:lstStyle/>
                    <a:p>
                      <a:r>
                        <a:rPr lang="en-US" sz="1400" u="none" strike="noStrike" kern="1200" baseline="0" dirty="0" smtClean="0"/>
                        <a:t>Small and inverted from posterior surface of lens.	</a:t>
                      </a:r>
                    </a:p>
                  </a:txBody>
                  <a:tcPr anchor="ctr">
                    <a:solidFill>
                      <a:schemeClr val="bg1"/>
                    </a:solidFill>
                  </a:tcPr>
                </a:tc>
                <a:tc>
                  <a:txBody>
                    <a:bodyPr/>
                    <a:lstStyle/>
                    <a:p>
                      <a:r>
                        <a:rPr lang="en-US" sz="1400" u="none" strike="noStrike" kern="1200" baseline="0" dirty="0" smtClean="0"/>
                        <a:t>changes very little (the curvature of the posterior lens surface changes very little).</a:t>
                      </a:r>
                      <a:endParaRPr lang="en-US" sz="1400" dirty="0"/>
                    </a:p>
                  </a:txBody>
                  <a:tcPr anchor="ctr">
                    <a:solidFill>
                      <a:schemeClr val="bg1"/>
                    </a:solidFill>
                  </a:tcPr>
                </a:tc>
                <a:extLst>
                  <a:ext uri="{0D108BD9-81ED-4DB2-BD59-A6C34878D82A}">
                    <a16:rowId xmlns:a16="http://schemas.microsoft.com/office/drawing/2014/main" xmlns="" val="3652916670"/>
                  </a:ext>
                </a:extLst>
              </a:tr>
            </a:tbl>
          </a:graphicData>
        </a:graphic>
      </p:graphicFrame>
      <p:sp>
        <p:nvSpPr>
          <p:cNvPr id="6" name="Rectangle 5"/>
          <p:cNvSpPr/>
          <p:nvPr/>
        </p:nvSpPr>
        <p:spPr>
          <a:xfrm>
            <a:off x="609460" y="3227695"/>
            <a:ext cx="5196920" cy="18386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1800" dirty="0" smtClean="0">
                <a:solidFill>
                  <a:schemeClr val="accent2">
                    <a:lumMod val="75000"/>
                  </a:schemeClr>
                </a:solidFill>
              </a:rPr>
              <a:t>Conclusion:</a:t>
            </a:r>
            <a:endParaRPr lang="en-US" sz="1800" dirty="0">
              <a:solidFill>
                <a:schemeClr val="accent2">
                  <a:lumMod val="75000"/>
                </a:schemeClr>
              </a:solidFill>
            </a:endParaRPr>
          </a:p>
          <a:p>
            <a:r>
              <a:rPr lang="en-US" sz="1800" dirty="0"/>
              <a:t>The increased convexity occurs mainly </a:t>
            </a:r>
            <a:r>
              <a:rPr lang="en-US" sz="1800" dirty="0">
                <a:solidFill>
                  <a:srgbClr val="FF0000"/>
                </a:solidFill>
              </a:rPr>
              <a:t>in the anterior surface of the </a:t>
            </a:r>
            <a:r>
              <a:rPr lang="en-US" sz="1800" dirty="0" smtClean="0">
                <a:solidFill>
                  <a:srgbClr val="FF0000"/>
                </a:solidFill>
              </a:rPr>
              <a:t>lens.</a:t>
            </a:r>
            <a:endParaRPr lang="en-US" sz="1800" dirty="0">
              <a:solidFill>
                <a:srgbClr val="FF0000"/>
              </a:solidFill>
            </a:endParaRPr>
          </a:p>
        </p:txBody>
      </p:sp>
      <p:sp>
        <p:nvSpPr>
          <p:cNvPr id="7" name="Rectangle 6"/>
          <p:cNvSpPr/>
          <p:nvPr/>
        </p:nvSpPr>
        <p:spPr>
          <a:xfrm>
            <a:off x="5950396" y="3227696"/>
            <a:ext cx="5629007" cy="183862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1600" dirty="0" smtClean="0">
                <a:solidFill>
                  <a:schemeClr val="accent2">
                    <a:lumMod val="75000"/>
                  </a:schemeClr>
                </a:solidFill>
              </a:rPr>
              <a:t>Visual Disorders:</a:t>
            </a:r>
          </a:p>
          <a:p>
            <a:pPr marL="285750" indent="-285750">
              <a:lnSpc>
                <a:spcPct val="150000"/>
              </a:lnSpc>
              <a:buFont typeface="Arial" charset="0"/>
              <a:buChar char="•"/>
            </a:pPr>
            <a:r>
              <a:rPr lang="en-US" sz="1600" dirty="0" smtClean="0">
                <a:solidFill>
                  <a:schemeClr val="accent2">
                    <a:lumMod val="75000"/>
                  </a:schemeClr>
                </a:solidFill>
              </a:rPr>
              <a:t>Myopia</a:t>
            </a:r>
            <a:r>
              <a:rPr lang="en-US" sz="1600" dirty="0">
                <a:solidFill>
                  <a:schemeClr val="accent2">
                    <a:lumMod val="75000"/>
                  </a:schemeClr>
                </a:solidFill>
              </a:rPr>
              <a:t>: </a:t>
            </a:r>
            <a:r>
              <a:rPr lang="en-US" sz="1600" dirty="0"/>
              <a:t>corrected by concave </a:t>
            </a:r>
            <a:r>
              <a:rPr lang="en-US" sz="1600" dirty="0" smtClean="0"/>
              <a:t>lenses.</a:t>
            </a:r>
            <a:endParaRPr lang="en-US" sz="1600" dirty="0"/>
          </a:p>
          <a:p>
            <a:pPr marL="285750" indent="-285750">
              <a:lnSpc>
                <a:spcPct val="150000"/>
              </a:lnSpc>
              <a:buFont typeface="Arial" charset="0"/>
              <a:buChar char="•"/>
            </a:pPr>
            <a:r>
              <a:rPr lang="en-US" sz="1600" dirty="0" err="1" smtClean="0">
                <a:solidFill>
                  <a:schemeClr val="accent2">
                    <a:lumMod val="75000"/>
                  </a:schemeClr>
                </a:solidFill>
              </a:rPr>
              <a:t>Hypermetropia</a:t>
            </a:r>
            <a:r>
              <a:rPr lang="en-US" sz="1600" dirty="0">
                <a:solidFill>
                  <a:schemeClr val="accent2">
                    <a:lumMod val="75000"/>
                  </a:schemeClr>
                </a:solidFill>
              </a:rPr>
              <a:t>: </a:t>
            </a:r>
            <a:r>
              <a:rPr lang="en-US" sz="1600" dirty="0"/>
              <a:t>corrected by convex </a:t>
            </a:r>
            <a:r>
              <a:rPr lang="en-US" sz="1600" dirty="0" smtClean="0"/>
              <a:t>lenses.</a:t>
            </a:r>
            <a:endParaRPr lang="en-US" sz="1600" dirty="0"/>
          </a:p>
          <a:p>
            <a:pPr marL="285750" indent="-285750">
              <a:lnSpc>
                <a:spcPct val="150000"/>
              </a:lnSpc>
              <a:buFont typeface="Arial" charset="0"/>
              <a:buChar char="•"/>
            </a:pPr>
            <a:r>
              <a:rPr lang="en-US" sz="1600" dirty="0" smtClean="0">
                <a:solidFill>
                  <a:schemeClr val="accent2">
                    <a:lumMod val="75000"/>
                  </a:schemeClr>
                </a:solidFill>
              </a:rPr>
              <a:t>Astigmatism</a:t>
            </a:r>
            <a:r>
              <a:rPr lang="en-US" sz="1600" dirty="0">
                <a:solidFill>
                  <a:schemeClr val="accent2">
                    <a:lumMod val="75000"/>
                  </a:schemeClr>
                </a:solidFill>
              </a:rPr>
              <a:t>: </a:t>
            </a:r>
            <a:r>
              <a:rPr lang="en-US" sz="1600" dirty="0"/>
              <a:t>corrected by cylindrical </a:t>
            </a:r>
            <a:r>
              <a:rPr lang="en-US" sz="1600" dirty="0" smtClean="0"/>
              <a:t>lenses.</a:t>
            </a:r>
            <a:endParaRPr lang="en-US" sz="1600" dirty="0"/>
          </a:p>
          <a:p>
            <a:pPr marL="285750" indent="-285750">
              <a:lnSpc>
                <a:spcPct val="150000"/>
              </a:lnSpc>
              <a:buFont typeface="Arial" charset="0"/>
              <a:buChar char="•"/>
            </a:pPr>
            <a:r>
              <a:rPr lang="en-US" sz="1600" dirty="0" smtClean="0">
                <a:solidFill>
                  <a:schemeClr val="accent2">
                    <a:lumMod val="75000"/>
                  </a:schemeClr>
                </a:solidFill>
              </a:rPr>
              <a:t>Presbyopia</a:t>
            </a:r>
            <a:r>
              <a:rPr lang="en-US" sz="1600" dirty="0">
                <a:solidFill>
                  <a:schemeClr val="accent2">
                    <a:lumMod val="75000"/>
                  </a:schemeClr>
                </a:solidFill>
              </a:rPr>
              <a:t>: </a:t>
            </a:r>
            <a:r>
              <a:rPr lang="en-US" sz="1600" dirty="0"/>
              <a:t>corrected by bifocal </a:t>
            </a:r>
            <a:r>
              <a:rPr lang="en-US" sz="1600" dirty="0" smtClean="0"/>
              <a:t>lenses.</a:t>
            </a:r>
            <a:endParaRPr lang="en-US" sz="1600" dirty="0"/>
          </a:p>
        </p:txBody>
      </p:sp>
      <p:cxnSp>
        <p:nvCxnSpPr>
          <p:cNvPr id="13" name="Straight Connector 12"/>
          <p:cNvCxnSpPr/>
          <p:nvPr/>
        </p:nvCxnSpPr>
        <p:spPr>
          <a:xfrm>
            <a:off x="477788" y="1772816"/>
            <a:ext cx="0" cy="3600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477788" y="5373216"/>
            <a:ext cx="108012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 Box 8"/>
          <p:cNvSpPr txBox="1">
            <a:spLocks noChangeArrowheads="1"/>
          </p:cNvSpPr>
          <p:nvPr/>
        </p:nvSpPr>
        <p:spPr bwMode="auto">
          <a:xfrm>
            <a:off x="1557908" y="5192080"/>
            <a:ext cx="2160240" cy="27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600" dirty="0">
                <a:solidFill>
                  <a:schemeClr val="accent2">
                    <a:lumMod val="75000"/>
                  </a:schemeClr>
                </a:solidFill>
                <a:effectLst/>
                <a:ea typeface="Times New Roman"/>
                <a:cs typeface="Arial"/>
              </a:rPr>
              <a:t>Before Accommodation</a:t>
            </a:r>
            <a:endParaRPr lang="en-US" sz="1400" dirty="0">
              <a:solidFill>
                <a:schemeClr val="accent2">
                  <a:lumMod val="75000"/>
                </a:schemeClr>
              </a:solidFill>
              <a:effectLst/>
              <a:ea typeface="Times New Roman"/>
              <a:cs typeface="Arial"/>
            </a:endParaRPr>
          </a:p>
        </p:txBody>
      </p:sp>
      <p:cxnSp>
        <p:nvCxnSpPr>
          <p:cNvPr id="17" name="Straight Connector 16"/>
          <p:cNvCxnSpPr/>
          <p:nvPr/>
        </p:nvCxnSpPr>
        <p:spPr>
          <a:xfrm>
            <a:off x="11711036" y="1729821"/>
            <a:ext cx="0" cy="36004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H="1">
            <a:off x="10414892" y="5330221"/>
            <a:ext cx="129614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 Box 9"/>
          <p:cNvSpPr txBox="1">
            <a:spLocks noChangeArrowheads="1"/>
          </p:cNvSpPr>
          <p:nvPr/>
        </p:nvSpPr>
        <p:spPr bwMode="auto">
          <a:xfrm>
            <a:off x="8038628" y="5192080"/>
            <a:ext cx="2166640" cy="36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sz="1600" dirty="0">
                <a:solidFill>
                  <a:schemeClr val="accent2">
                    <a:lumMod val="75000"/>
                  </a:schemeClr>
                </a:solidFill>
                <a:ea typeface="Times New Roman"/>
                <a:cs typeface="Arial"/>
              </a:rPr>
              <a:t>After Accommodation</a:t>
            </a:r>
          </a:p>
        </p:txBody>
      </p:sp>
      <p:pic>
        <p:nvPicPr>
          <p:cNvPr id="22" name="Picture 259" descr="C:\Users\Mustafa\Pictures\Purkinje before.jpg"/>
          <p:cNvPicPr/>
          <p:nvPr/>
        </p:nvPicPr>
        <p:blipFill>
          <a:blip r:embed="rId2" cstate="print"/>
          <a:srcRect/>
          <a:stretch>
            <a:fillRect/>
          </a:stretch>
        </p:blipFill>
        <p:spPr bwMode="auto">
          <a:xfrm>
            <a:off x="3574132" y="5468363"/>
            <a:ext cx="815772" cy="786784"/>
          </a:xfrm>
          <a:prstGeom prst="rect">
            <a:avLst/>
          </a:prstGeom>
          <a:noFill/>
          <a:ln w="9525">
            <a:noFill/>
            <a:miter lim="800000"/>
            <a:headEnd/>
            <a:tailEnd/>
          </a:ln>
        </p:spPr>
      </p:pic>
      <p:sp>
        <p:nvSpPr>
          <p:cNvPr id="23" name="Text Box 7"/>
          <p:cNvSpPr txBox="1">
            <a:spLocks noChangeArrowheads="1"/>
          </p:cNvSpPr>
          <p:nvPr/>
        </p:nvSpPr>
        <p:spPr bwMode="auto">
          <a:xfrm>
            <a:off x="4474232" y="5217799"/>
            <a:ext cx="2808312" cy="1072133"/>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marL="228600" indent="-228600">
              <a:lnSpc>
                <a:spcPct val="115000"/>
              </a:lnSpc>
              <a:spcAft>
                <a:spcPts val="1000"/>
              </a:spcAft>
            </a:pPr>
            <a:r>
              <a:rPr lang="en-US" sz="1050" b="1" dirty="0">
                <a:effectLst/>
                <a:latin typeface="Calibri"/>
                <a:ea typeface="Times New Roman"/>
                <a:cs typeface="Arial"/>
              </a:rPr>
              <a:t>A = First image from </a:t>
            </a:r>
            <a:r>
              <a:rPr lang="en-US" sz="1050" b="1" dirty="0" smtClean="0">
                <a:effectLst/>
                <a:latin typeface="Calibri"/>
                <a:ea typeface="Times New Roman"/>
                <a:cs typeface="Arial"/>
              </a:rPr>
              <a:t>Cornea.</a:t>
            </a:r>
            <a:endParaRPr lang="en-US" sz="1000" dirty="0">
              <a:effectLst/>
              <a:latin typeface="Calibri"/>
              <a:ea typeface="Times New Roman"/>
              <a:cs typeface="Arial"/>
            </a:endParaRPr>
          </a:p>
          <a:p>
            <a:pPr marL="228600" indent="-228600">
              <a:lnSpc>
                <a:spcPct val="115000"/>
              </a:lnSpc>
              <a:spcAft>
                <a:spcPts val="1000"/>
              </a:spcAft>
            </a:pPr>
            <a:r>
              <a:rPr lang="en-US" sz="1050" b="1" dirty="0">
                <a:effectLst/>
                <a:latin typeface="Calibri"/>
                <a:ea typeface="Times New Roman"/>
                <a:cs typeface="Arial"/>
              </a:rPr>
              <a:t>B = Second image from anterior surface of </a:t>
            </a:r>
            <a:r>
              <a:rPr lang="en-US" sz="1050" b="1" dirty="0" smtClean="0">
                <a:effectLst/>
                <a:latin typeface="Calibri"/>
                <a:ea typeface="Times New Roman"/>
                <a:cs typeface="Arial"/>
              </a:rPr>
              <a:t>lens.</a:t>
            </a:r>
            <a:endParaRPr lang="en-US" sz="1000" dirty="0">
              <a:effectLst/>
              <a:latin typeface="Calibri"/>
              <a:ea typeface="Times New Roman"/>
              <a:cs typeface="Arial"/>
            </a:endParaRPr>
          </a:p>
          <a:p>
            <a:pPr marL="228600" indent="-228600">
              <a:lnSpc>
                <a:spcPct val="115000"/>
              </a:lnSpc>
              <a:spcAft>
                <a:spcPts val="1000"/>
              </a:spcAft>
            </a:pPr>
            <a:r>
              <a:rPr lang="en-US" sz="1050" b="1" dirty="0">
                <a:effectLst/>
                <a:latin typeface="Calibri"/>
                <a:ea typeface="Times New Roman"/>
                <a:cs typeface="Arial"/>
              </a:rPr>
              <a:t>C = Third image from posterior surface of </a:t>
            </a:r>
            <a:r>
              <a:rPr lang="en-US" sz="1050" b="1" dirty="0" smtClean="0">
                <a:effectLst/>
                <a:latin typeface="Calibri"/>
                <a:ea typeface="Times New Roman"/>
                <a:cs typeface="Arial"/>
              </a:rPr>
              <a:t>lens.</a:t>
            </a:r>
            <a:endParaRPr lang="en-US" sz="1000" dirty="0">
              <a:effectLst/>
              <a:latin typeface="Calibri"/>
              <a:ea typeface="Times New Roman"/>
              <a:cs typeface="Arial"/>
            </a:endParaRPr>
          </a:p>
        </p:txBody>
      </p:sp>
      <p:pic>
        <p:nvPicPr>
          <p:cNvPr id="25" name="Picture 260" descr="C:\Users\Mustafa\Pictures\Purkinje after.jpg"/>
          <p:cNvPicPr/>
          <p:nvPr/>
        </p:nvPicPr>
        <p:blipFill>
          <a:blip r:embed="rId3" cstate="print"/>
          <a:srcRect/>
          <a:stretch>
            <a:fillRect/>
          </a:stretch>
        </p:blipFill>
        <p:spPr bwMode="auto">
          <a:xfrm>
            <a:off x="7366872" y="5468363"/>
            <a:ext cx="904305" cy="792874"/>
          </a:xfrm>
          <a:prstGeom prst="rect">
            <a:avLst/>
          </a:prstGeom>
          <a:noFill/>
          <a:ln w="9525">
            <a:noFill/>
            <a:miter lim="800000"/>
            <a:headEnd/>
            <a:tailEnd/>
          </a:ln>
        </p:spPr>
      </p:pic>
    </p:spTree>
    <p:extLst>
      <p:ext uri="{BB962C8B-B14F-4D97-AF65-F5344CB8AC3E}">
        <p14:creationId xmlns:p14="http://schemas.microsoft.com/office/powerpoint/2010/main" val="4157354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Test for color vision </a:t>
            </a:r>
            <a:endParaRPr lang="en-US" sz="3200" dirty="0"/>
          </a:p>
        </p:txBody>
      </p:sp>
      <p:sp>
        <p:nvSpPr>
          <p:cNvPr id="3" name="Slide Number Placeholder 2"/>
          <p:cNvSpPr>
            <a:spLocks noGrp="1"/>
          </p:cNvSpPr>
          <p:nvPr>
            <p:ph type="sldNum" sz="quarter" idx="12"/>
          </p:nvPr>
        </p:nvSpPr>
        <p:spPr>
          <a:xfrm>
            <a:off x="837828" y="6309320"/>
            <a:ext cx="2640913" cy="365760"/>
          </a:xfrm>
        </p:spPr>
        <p:txBody>
          <a:bodyPr/>
          <a:lstStyle/>
          <a:p>
            <a:fld id="{4929A69E-7D8F-4515-9605-0315ABD4F316}" type="slidenum">
              <a:rPr lang="en-US" smtClean="0"/>
              <a:t>41</a:t>
            </a:fld>
            <a:endParaRPr lang="en-US" dirty="0"/>
          </a:p>
        </p:txBody>
      </p:sp>
      <p:sp>
        <p:nvSpPr>
          <p:cNvPr id="4" name="Content Placeholder 3"/>
          <p:cNvSpPr>
            <a:spLocks noGrp="1"/>
          </p:cNvSpPr>
          <p:nvPr>
            <p:ph sz="quarter" idx="1"/>
          </p:nvPr>
        </p:nvSpPr>
        <p:spPr>
          <a:xfrm>
            <a:off x="609422" y="1124744"/>
            <a:ext cx="5387461" cy="5234136"/>
          </a:xfrm>
        </p:spPr>
        <p:txBody>
          <a:bodyPr>
            <a:noAutofit/>
          </a:bodyPr>
          <a:lstStyle/>
          <a:p>
            <a:pPr>
              <a:lnSpc>
                <a:spcPct val="150000"/>
              </a:lnSpc>
            </a:pPr>
            <a:r>
              <a:rPr lang="en-US" sz="1600" b="1" dirty="0" smtClean="0">
                <a:solidFill>
                  <a:srgbClr val="FF0000"/>
                </a:solidFill>
              </a:rPr>
              <a:t>Ishihara's colored plates </a:t>
            </a:r>
            <a:r>
              <a:rPr lang="en-US" sz="1600" dirty="0" smtClean="0"/>
              <a:t>are made up of colored numbers or spots on a background of identical shaped colored spots.</a:t>
            </a:r>
          </a:p>
          <a:p>
            <a:pPr>
              <a:lnSpc>
                <a:spcPct val="150000"/>
              </a:lnSpc>
            </a:pPr>
            <a:r>
              <a:rPr lang="en-US" sz="1600" dirty="0" smtClean="0"/>
              <a:t>The figures or numbers are intentionally made up of colors that are likely to look the same as the background to an individual who is color blind.</a:t>
            </a:r>
          </a:p>
          <a:p>
            <a:pPr lvl="1">
              <a:lnSpc>
                <a:spcPct val="150000"/>
              </a:lnSpc>
              <a:buClr>
                <a:schemeClr val="accent2">
                  <a:lumMod val="75000"/>
                </a:schemeClr>
              </a:buClr>
              <a:buSzPct val="100000"/>
              <a:defRPr/>
            </a:pPr>
            <a:endParaRPr lang="en-US" sz="1600" u="sng" dirty="0" smtClean="0">
              <a:solidFill>
                <a:schemeClr val="tx1"/>
              </a:solidFill>
              <a:cs typeface="Arial" panose="020B0604020202020204" pitchFamily="34" charset="0"/>
            </a:endParaRPr>
          </a:p>
          <a:p>
            <a:pPr>
              <a:lnSpc>
                <a:spcPct val="150000"/>
              </a:lnSpc>
              <a:buClr>
                <a:schemeClr val="accent2">
                  <a:lumMod val="75000"/>
                </a:schemeClr>
              </a:buClr>
              <a:buSzPct val="100000"/>
              <a:defRPr/>
            </a:pPr>
            <a:endParaRPr lang="en-US" altLang="en-US" sz="1600" dirty="0" smtClean="0">
              <a:cs typeface="Times New Roman" pitchFamily="18" charset="0"/>
            </a:endParaRPr>
          </a:p>
          <a:p>
            <a:pPr>
              <a:lnSpc>
                <a:spcPct val="150000"/>
              </a:lnSpc>
              <a:buClr>
                <a:schemeClr val="accent2">
                  <a:lumMod val="75000"/>
                </a:schemeClr>
              </a:buClr>
              <a:buSzPct val="100000"/>
              <a:defRPr/>
            </a:pPr>
            <a:endParaRPr lang="en-US" altLang="en-US" sz="1600" dirty="0" smtClean="0">
              <a:cs typeface="Times New Roman" pitchFamily="18" charset="0"/>
            </a:endParaRPr>
          </a:p>
          <a:p>
            <a:pPr>
              <a:lnSpc>
                <a:spcPct val="150000"/>
              </a:lnSpc>
              <a:buClr>
                <a:srgbClr val="FFFF00"/>
              </a:buClr>
              <a:buSzPct val="100000"/>
              <a:defRPr/>
            </a:pPr>
            <a:endParaRPr lang="en-US" altLang="en-US" sz="1600" dirty="0" smtClean="0">
              <a:cs typeface="Times New Roman" pitchFamily="18" charset="0"/>
            </a:endParaRPr>
          </a:p>
        </p:txBody>
      </p:sp>
      <p:sp>
        <p:nvSpPr>
          <p:cNvPr id="5" name="Content Placeholder 4"/>
          <p:cNvSpPr>
            <a:spLocks noGrp="1"/>
          </p:cNvSpPr>
          <p:nvPr>
            <p:ph sz="quarter" idx="2"/>
          </p:nvPr>
        </p:nvSpPr>
        <p:spPr>
          <a:xfrm>
            <a:off x="6086378" y="1142998"/>
            <a:ext cx="5387461" cy="3055641"/>
          </a:xfrm>
        </p:spPr>
        <p:txBody>
          <a:bodyPr>
            <a:normAutofit/>
          </a:bodyPr>
          <a:lstStyle/>
          <a:p>
            <a:pPr>
              <a:lnSpc>
                <a:spcPct val="150000"/>
              </a:lnSpc>
            </a:pPr>
            <a:r>
              <a:rPr lang="en-US" sz="1600" dirty="0" smtClean="0">
                <a:solidFill>
                  <a:schemeClr val="accent2">
                    <a:lumMod val="75000"/>
                  </a:schemeClr>
                </a:solidFill>
              </a:rPr>
              <a:t>Procedure:</a:t>
            </a:r>
            <a:endParaRPr lang="en-US" sz="1600" dirty="0">
              <a:solidFill>
                <a:schemeClr val="accent2">
                  <a:lumMod val="75000"/>
                </a:schemeClr>
              </a:solidFill>
            </a:endParaRPr>
          </a:p>
          <a:p>
            <a:pPr marL="647669" lvl="1" indent="-342900">
              <a:lnSpc>
                <a:spcPct val="150000"/>
              </a:lnSpc>
              <a:buClr>
                <a:schemeClr val="accent2">
                  <a:lumMod val="75000"/>
                </a:schemeClr>
              </a:buClr>
              <a:buFont typeface="+mj-lt"/>
              <a:buAutoNum type="arabicPeriod"/>
            </a:pPr>
            <a:r>
              <a:rPr lang="en-US" sz="1600" dirty="0">
                <a:solidFill>
                  <a:schemeClr val="tx1"/>
                </a:solidFill>
              </a:rPr>
              <a:t>Select the eye to be tested; close the other eye. </a:t>
            </a:r>
          </a:p>
          <a:p>
            <a:pPr marL="647669" lvl="1" indent="-342900">
              <a:lnSpc>
                <a:spcPct val="150000"/>
              </a:lnSpc>
              <a:buClr>
                <a:schemeClr val="accent2">
                  <a:lumMod val="75000"/>
                </a:schemeClr>
              </a:buClr>
              <a:buFont typeface="+mj-lt"/>
              <a:buAutoNum type="arabicPeriod"/>
            </a:pPr>
            <a:r>
              <a:rPr lang="en-US" sz="1600" dirty="0">
                <a:solidFill>
                  <a:schemeClr val="tx1"/>
                </a:solidFill>
              </a:rPr>
              <a:t>Chart held at </a:t>
            </a:r>
            <a:r>
              <a:rPr lang="en-US" sz="1600" dirty="0">
                <a:solidFill>
                  <a:schemeClr val="accent4">
                    <a:lumMod val="75000"/>
                  </a:schemeClr>
                </a:solidFill>
              </a:rPr>
              <a:t>30</a:t>
            </a:r>
            <a:r>
              <a:rPr lang="en-US" sz="1600" dirty="0">
                <a:solidFill>
                  <a:schemeClr val="tx1"/>
                </a:solidFill>
              </a:rPr>
              <a:t> inch in a good reading light.</a:t>
            </a:r>
          </a:p>
          <a:p>
            <a:pPr marL="647669" lvl="1" indent="-342900">
              <a:lnSpc>
                <a:spcPct val="150000"/>
              </a:lnSpc>
              <a:buClr>
                <a:schemeClr val="accent2">
                  <a:lumMod val="75000"/>
                </a:schemeClr>
              </a:buClr>
              <a:buFont typeface="+mj-lt"/>
              <a:buAutoNum type="arabicPeriod"/>
            </a:pPr>
            <a:r>
              <a:rPr lang="en-US" sz="1600" dirty="0">
                <a:solidFill>
                  <a:schemeClr val="tx1"/>
                </a:solidFill>
              </a:rPr>
              <a:t>Ask the subject to read the number in several plates or to trace the zigzag pathway with his index finger.</a:t>
            </a:r>
          </a:p>
          <a:p>
            <a:pPr marL="647669" lvl="1" indent="-342900">
              <a:lnSpc>
                <a:spcPct val="150000"/>
              </a:lnSpc>
              <a:buClr>
                <a:schemeClr val="accent2">
                  <a:lumMod val="75000"/>
                </a:schemeClr>
              </a:buClr>
              <a:buFont typeface="+mj-lt"/>
              <a:buAutoNum type="arabicPeriod"/>
            </a:pPr>
            <a:r>
              <a:rPr lang="en-US" sz="1600" dirty="0">
                <a:solidFill>
                  <a:schemeClr val="tx1"/>
                </a:solidFill>
              </a:rPr>
              <a:t>Note if he has difficulty or fails to read the number or trace the path in the plates</a:t>
            </a:r>
            <a:r>
              <a:rPr lang="en-US" sz="1600" dirty="0" smtClean="0">
                <a:solidFill>
                  <a:schemeClr val="tx1"/>
                </a:solidFill>
              </a:rPr>
              <a:t>.</a:t>
            </a:r>
            <a:endParaRPr lang="en-US" sz="1600" dirty="0">
              <a:solidFill>
                <a:schemeClr val="tx1"/>
              </a:solidFill>
            </a:endParaRPr>
          </a:p>
        </p:txBody>
      </p:sp>
      <p:cxnSp>
        <p:nvCxnSpPr>
          <p:cNvPr id="7" name="Straight Connector 6"/>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pic>
        <p:nvPicPr>
          <p:cNvPr id="12" name="Picture 11"/>
          <p:cNvPicPr>
            <a:picLocks noChangeAspect="1"/>
          </p:cNvPicPr>
          <p:nvPr/>
        </p:nvPicPr>
        <p:blipFill>
          <a:blip r:embed="rId2"/>
          <a:stretch>
            <a:fillRect/>
          </a:stretch>
        </p:blipFill>
        <p:spPr>
          <a:xfrm>
            <a:off x="9044098" y="4346139"/>
            <a:ext cx="1537835" cy="1537481"/>
          </a:xfrm>
          <a:prstGeom prst="rect">
            <a:avLst/>
          </a:prstGeom>
        </p:spPr>
      </p:pic>
      <p:pic>
        <p:nvPicPr>
          <p:cNvPr id="13" name="Picture 12"/>
          <p:cNvPicPr>
            <a:picLocks noChangeAspect="1"/>
          </p:cNvPicPr>
          <p:nvPr/>
        </p:nvPicPr>
        <p:blipFill>
          <a:blip r:embed="rId3"/>
          <a:stretch>
            <a:fillRect/>
          </a:stretch>
        </p:blipFill>
        <p:spPr>
          <a:xfrm>
            <a:off x="6961710" y="4363450"/>
            <a:ext cx="1953397" cy="1537481"/>
          </a:xfrm>
          <a:prstGeom prst="rect">
            <a:avLst/>
          </a:prstGeom>
        </p:spPr>
      </p:pic>
      <p:sp>
        <p:nvSpPr>
          <p:cNvPr id="6" name="مربع نص 5"/>
          <p:cNvSpPr txBox="1"/>
          <p:nvPr/>
        </p:nvSpPr>
        <p:spPr>
          <a:xfrm>
            <a:off x="609421" y="3861048"/>
            <a:ext cx="5347965"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1400" dirty="0" smtClean="0">
                <a:solidFill>
                  <a:srgbClr val="FF0000"/>
                </a:solidFill>
              </a:rPr>
              <a:t>Remember : </a:t>
            </a:r>
            <a:r>
              <a:rPr lang="en-US" sz="1400" dirty="0" smtClean="0">
                <a:solidFill>
                  <a:schemeClr val="bg1">
                    <a:lumMod val="50000"/>
                  </a:schemeClr>
                </a:solidFill>
              </a:rPr>
              <a:t>Color </a:t>
            </a:r>
            <a:r>
              <a:rPr lang="en-US" sz="1400" dirty="0">
                <a:solidFill>
                  <a:schemeClr val="bg1">
                    <a:lumMod val="50000"/>
                  </a:schemeClr>
                </a:solidFill>
              </a:rPr>
              <a:t>vision is the function of the cones. There are three types of cones in our eyes; red, green and blue. Relative lack or deficiency of one, two or all of them will lead to a defect in color vision. The gene that causes defect in color vision is carried on the X chromosome, making the handicap more common among men (who have just one X chromosome) than among women (who have two, so must inherit the gene from both parents to have the defect).</a:t>
            </a:r>
          </a:p>
          <a:p>
            <a:endParaRPr lang="ar-SA" sz="1400" dirty="0">
              <a:solidFill>
                <a:schemeClr val="bg1">
                  <a:lumMod val="50000"/>
                </a:schemeClr>
              </a:solidFill>
            </a:endParaRPr>
          </a:p>
        </p:txBody>
      </p:sp>
      <p:sp>
        <p:nvSpPr>
          <p:cNvPr id="9" name="مربع نص 8"/>
          <p:cNvSpPr txBox="1"/>
          <p:nvPr/>
        </p:nvSpPr>
        <p:spPr>
          <a:xfrm>
            <a:off x="6250811" y="393412"/>
            <a:ext cx="532859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sz="1600" dirty="0" smtClean="0"/>
              <a:t>Q) Mention how color blindness is diagnosed ?</a:t>
            </a:r>
          </a:p>
          <a:p>
            <a:r>
              <a:rPr lang="en-US" sz="1600" b="1" dirty="0" smtClean="0">
                <a:solidFill>
                  <a:schemeClr val="bg1">
                    <a:lumMod val="50000"/>
                  </a:schemeClr>
                </a:solidFill>
              </a:rPr>
              <a:t>Answer: </a:t>
            </a:r>
            <a:r>
              <a:rPr lang="en-US" sz="1600" dirty="0" smtClean="0">
                <a:solidFill>
                  <a:schemeClr val="bg1">
                    <a:lumMod val="50000"/>
                  </a:schemeClr>
                </a:solidFill>
              </a:rPr>
              <a:t>By using Ishihara’s colored plates.</a:t>
            </a:r>
            <a:endParaRPr lang="ar-SA" sz="1600" dirty="0">
              <a:solidFill>
                <a:schemeClr val="bg1">
                  <a:lumMod val="50000"/>
                </a:schemeClr>
              </a:solidFill>
            </a:endParaRPr>
          </a:p>
        </p:txBody>
      </p:sp>
    </p:spTree>
    <p:extLst>
      <p:ext uri="{BB962C8B-B14F-4D97-AF65-F5344CB8AC3E}">
        <p14:creationId xmlns:p14="http://schemas.microsoft.com/office/powerpoint/2010/main" val="142049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 of color blindness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2234522"/>
              </p:ext>
            </p:extLst>
          </p:nvPr>
        </p:nvGraphicFramePr>
        <p:xfrm>
          <a:off x="609459" y="1513712"/>
          <a:ext cx="10969943" cy="4650740"/>
        </p:xfrm>
        <a:graphic>
          <a:graphicData uri="http://schemas.openxmlformats.org/drawingml/2006/table">
            <a:tbl>
              <a:tblPr firstRow="1" firstCol="1" bandRow="1">
                <a:tableStyleId>{5DA37D80-6434-44D0-A028-1B22A696006F}</a:tableStyleId>
              </a:tblPr>
              <a:tblGrid>
                <a:gridCol w="4082760">
                  <a:extLst>
                    <a:ext uri="{9D8B030D-6E8A-4147-A177-3AD203B41FA5}">
                      <a16:colId xmlns:a16="http://schemas.microsoft.com/office/drawing/2014/main" xmlns="" val="1510861999"/>
                    </a:ext>
                  </a:extLst>
                </a:gridCol>
                <a:gridCol w="6887183">
                  <a:extLst>
                    <a:ext uri="{9D8B030D-6E8A-4147-A177-3AD203B41FA5}">
                      <a16:colId xmlns:a16="http://schemas.microsoft.com/office/drawing/2014/main" xmlns="" val="2741646452"/>
                    </a:ext>
                  </a:extLst>
                </a:gridCol>
              </a:tblGrid>
              <a:tr h="398780">
                <a:tc>
                  <a:txBody>
                    <a:bodyPr/>
                    <a:lstStyle/>
                    <a:p>
                      <a:pPr marL="0" marR="0" algn="ctr">
                        <a:lnSpc>
                          <a:spcPct val="150000"/>
                        </a:lnSpc>
                        <a:spcBef>
                          <a:spcPts val="0"/>
                        </a:spcBef>
                        <a:spcAft>
                          <a:spcPts val="0"/>
                        </a:spcAft>
                      </a:pPr>
                      <a:r>
                        <a:rPr lang="en-US" sz="1600" b="0" dirty="0" smtClean="0">
                          <a:solidFill>
                            <a:schemeClr val="bg1"/>
                          </a:solidFill>
                          <a:effectLst/>
                        </a:rPr>
                        <a:t>Type of color blindness</a:t>
                      </a:r>
                      <a:endParaRPr lang="en-US" sz="16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a:lnSpc>
                          <a:spcPct val="150000"/>
                        </a:lnSpc>
                        <a:spcBef>
                          <a:spcPts val="0"/>
                        </a:spcBef>
                        <a:spcAft>
                          <a:spcPts val="0"/>
                        </a:spcAft>
                      </a:pPr>
                      <a:r>
                        <a:rPr lang="en-US" sz="1600" b="0" dirty="0" smtClean="0">
                          <a:solidFill>
                            <a:schemeClr val="bg1"/>
                          </a:solidFill>
                          <a:effectLst/>
                        </a:rPr>
                        <a:t>Definition &amp; pathology</a:t>
                      </a:r>
                      <a:endParaRPr lang="en-US" sz="1600" b="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a16="http://schemas.microsoft.com/office/drawing/2014/main" xmlns="" val="3054140418"/>
                  </a:ext>
                </a:extLst>
              </a:tr>
              <a:tr h="716280">
                <a:tc>
                  <a:txBody>
                    <a:bodyPr/>
                    <a:lstStyle/>
                    <a:p>
                      <a:pPr marL="0" marR="0" algn="ctr">
                        <a:lnSpc>
                          <a:spcPct val="150000"/>
                        </a:lnSpc>
                        <a:spcBef>
                          <a:spcPts val="0"/>
                        </a:spcBef>
                        <a:spcAft>
                          <a:spcPts val="0"/>
                        </a:spcAft>
                      </a:pPr>
                      <a:r>
                        <a:rPr lang="en-US" sz="1600" b="0" dirty="0" err="1" smtClean="0">
                          <a:solidFill>
                            <a:schemeClr val="accent2">
                              <a:lumMod val="75000"/>
                            </a:schemeClr>
                          </a:solidFill>
                          <a:effectLst/>
                        </a:rPr>
                        <a:t>Protanopia</a:t>
                      </a:r>
                      <a:endParaRPr lang="en-US" sz="1600" b="0" dirty="0" smtClean="0">
                        <a:solidFill>
                          <a:schemeClr val="accent2">
                            <a:lumMod val="75000"/>
                          </a:schemeClr>
                        </a:solidFill>
                        <a:effectLst/>
                      </a:endParaRPr>
                    </a:p>
                    <a:p>
                      <a:pPr marL="0" marR="0" algn="ctr">
                        <a:lnSpc>
                          <a:spcPct val="150000"/>
                        </a:lnSpc>
                        <a:spcBef>
                          <a:spcPts val="0"/>
                        </a:spcBef>
                        <a:spcAft>
                          <a:spcPts val="0"/>
                        </a:spcAft>
                      </a:pPr>
                      <a:r>
                        <a:rPr lang="en-US" sz="1600" b="0" dirty="0" smtClean="0">
                          <a:solidFill>
                            <a:schemeClr val="accent2">
                              <a:lumMod val="75000"/>
                            </a:schemeClr>
                          </a:solidFill>
                          <a:effectLst/>
                        </a:rPr>
                        <a:t>(</a:t>
                      </a:r>
                      <a:r>
                        <a:rPr lang="en-US" sz="1600" b="0" dirty="0" smtClean="0">
                          <a:solidFill>
                            <a:srgbClr val="FF0000"/>
                          </a:solidFill>
                          <a:effectLst/>
                        </a:rPr>
                        <a:t>Red</a:t>
                      </a:r>
                      <a:r>
                        <a:rPr lang="en-US" sz="1600" b="0" dirty="0" smtClean="0">
                          <a:solidFill>
                            <a:schemeClr val="accent2">
                              <a:lumMod val="75000"/>
                            </a:schemeClr>
                          </a:solidFill>
                          <a:effectLst/>
                        </a:rPr>
                        <a:t> blindness)</a:t>
                      </a:r>
                      <a:endParaRPr lang="en-US" sz="1600" b="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1500" b="0" dirty="0" smtClean="0">
                          <a:effectLst/>
                        </a:rPr>
                        <a:t>A form of colorblindness characterized by defective perception of </a:t>
                      </a:r>
                      <a:r>
                        <a:rPr lang="en-US" sz="1500" b="0" dirty="0" smtClean="0">
                          <a:solidFill>
                            <a:srgbClr val="FF0000"/>
                          </a:solidFill>
                          <a:effectLst/>
                        </a:rPr>
                        <a:t>red</a:t>
                      </a:r>
                      <a:r>
                        <a:rPr lang="en-US" sz="1500" b="0" dirty="0" smtClean="0">
                          <a:effectLst/>
                        </a:rPr>
                        <a:t> and confusion of </a:t>
                      </a:r>
                      <a:r>
                        <a:rPr lang="en-US" sz="1500" b="0" dirty="0" smtClean="0">
                          <a:solidFill>
                            <a:srgbClr val="FF0000"/>
                          </a:solidFill>
                          <a:effectLst/>
                        </a:rPr>
                        <a:t>red</a:t>
                      </a:r>
                      <a:r>
                        <a:rPr lang="en-US" sz="1500" b="0" dirty="0" smtClean="0">
                          <a:effectLst/>
                        </a:rPr>
                        <a:t> with </a:t>
                      </a:r>
                      <a:r>
                        <a:rPr lang="en-US" sz="1500" b="0" dirty="0" smtClean="0">
                          <a:solidFill>
                            <a:srgbClr val="00B050"/>
                          </a:solidFill>
                          <a:effectLst/>
                        </a:rPr>
                        <a:t>green</a:t>
                      </a:r>
                      <a:r>
                        <a:rPr lang="en-US" sz="1500" b="0" dirty="0" smtClean="0">
                          <a:effectLst/>
                        </a:rPr>
                        <a:t> or bluish </a:t>
                      </a:r>
                      <a:r>
                        <a:rPr lang="en-US" sz="1500" b="0" dirty="0" smtClean="0">
                          <a:solidFill>
                            <a:srgbClr val="00B050"/>
                          </a:solidFill>
                          <a:effectLst/>
                        </a:rPr>
                        <a:t>green</a:t>
                      </a:r>
                      <a:r>
                        <a:rPr lang="en-US" sz="1500" b="0" dirty="0" smtClean="0">
                          <a:effectLst/>
                        </a:rPr>
                        <a:t> due to the complete absence of red cones.</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2444974561"/>
                  </a:ext>
                </a:extLst>
              </a:tr>
              <a:tr h="673100">
                <a:tc>
                  <a:txBody>
                    <a:bodyPr/>
                    <a:lstStyle/>
                    <a:p>
                      <a:pPr marL="0" marR="0" algn="ctr">
                        <a:lnSpc>
                          <a:spcPct val="150000"/>
                        </a:lnSpc>
                        <a:spcBef>
                          <a:spcPts val="0"/>
                        </a:spcBef>
                        <a:spcAft>
                          <a:spcPts val="0"/>
                        </a:spcAft>
                      </a:pPr>
                      <a:r>
                        <a:rPr lang="en-US" sz="1600" b="0" dirty="0" err="1" smtClean="0">
                          <a:solidFill>
                            <a:schemeClr val="accent2">
                              <a:lumMod val="75000"/>
                            </a:schemeClr>
                          </a:solidFill>
                          <a:effectLst/>
                        </a:rPr>
                        <a:t>Deuteranopia</a:t>
                      </a:r>
                      <a:r>
                        <a:rPr lang="en-US" sz="1600" b="0" dirty="0" smtClean="0">
                          <a:solidFill>
                            <a:schemeClr val="accent2">
                              <a:lumMod val="75000"/>
                            </a:schemeClr>
                          </a:solidFill>
                          <a:effectLst/>
                        </a:rPr>
                        <a:t> </a:t>
                      </a:r>
                    </a:p>
                    <a:p>
                      <a:pPr marL="0" marR="0" algn="ctr">
                        <a:lnSpc>
                          <a:spcPct val="150000"/>
                        </a:lnSpc>
                        <a:spcBef>
                          <a:spcPts val="0"/>
                        </a:spcBef>
                        <a:spcAft>
                          <a:spcPts val="0"/>
                        </a:spcAft>
                      </a:pPr>
                      <a:r>
                        <a:rPr lang="en-US" sz="1600" b="0" dirty="0" smtClean="0">
                          <a:solidFill>
                            <a:schemeClr val="accent2">
                              <a:lumMod val="75000"/>
                            </a:schemeClr>
                          </a:solidFill>
                          <a:effectLst/>
                        </a:rPr>
                        <a:t>(</a:t>
                      </a:r>
                      <a:r>
                        <a:rPr lang="en-US" sz="1600" b="0" dirty="0" smtClean="0">
                          <a:solidFill>
                            <a:srgbClr val="00B050"/>
                          </a:solidFill>
                          <a:effectLst/>
                        </a:rPr>
                        <a:t>green</a:t>
                      </a:r>
                      <a:r>
                        <a:rPr lang="en-US" sz="1600" b="0" dirty="0" smtClean="0">
                          <a:solidFill>
                            <a:schemeClr val="accent2">
                              <a:lumMod val="75000"/>
                            </a:schemeClr>
                          </a:solidFill>
                          <a:effectLst/>
                        </a:rPr>
                        <a:t> blindness)</a:t>
                      </a:r>
                      <a:endParaRPr lang="en-US" sz="1600" b="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1500" b="0" dirty="0" smtClean="0">
                          <a:effectLst/>
                        </a:rPr>
                        <a:t>A form of colorblindness characterized by insensitivity to green, moderately affecting </a:t>
                      </a:r>
                      <a:r>
                        <a:rPr lang="en-US" sz="1500" b="0" dirty="0" smtClean="0">
                          <a:solidFill>
                            <a:srgbClr val="FF0000"/>
                          </a:solidFill>
                          <a:effectLst/>
                        </a:rPr>
                        <a:t>red</a:t>
                      </a:r>
                      <a:r>
                        <a:rPr lang="en-US" sz="1500" b="0" dirty="0" smtClean="0">
                          <a:effectLst/>
                        </a:rPr>
                        <a:t>–</a:t>
                      </a:r>
                      <a:r>
                        <a:rPr lang="en-US" sz="1500" b="0" dirty="0" smtClean="0">
                          <a:solidFill>
                            <a:srgbClr val="00B050"/>
                          </a:solidFill>
                          <a:effectLst/>
                        </a:rPr>
                        <a:t>green</a:t>
                      </a:r>
                      <a:r>
                        <a:rPr lang="en-US" sz="1500" b="0" dirty="0" smtClean="0">
                          <a:effectLst/>
                        </a:rPr>
                        <a:t> hue discrimination due to the complete absence of green cones.</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1546909978"/>
                  </a:ext>
                </a:extLst>
              </a:tr>
              <a:tr h="673100">
                <a:tc>
                  <a:txBody>
                    <a:bodyPr/>
                    <a:lstStyle/>
                    <a:p>
                      <a:pPr marL="0" marR="0" algn="ctr">
                        <a:lnSpc>
                          <a:spcPct val="150000"/>
                        </a:lnSpc>
                        <a:spcBef>
                          <a:spcPts val="0"/>
                        </a:spcBef>
                        <a:spcAft>
                          <a:spcPts val="0"/>
                        </a:spcAft>
                      </a:pPr>
                      <a:r>
                        <a:rPr lang="en-US" sz="1600" b="0" dirty="0" err="1" smtClean="0">
                          <a:solidFill>
                            <a:schemeClr val="accent2">
                              <a:lumMod val="75000"/>
                            </a:schemeClr>
                          </a:solidFill>
                          <a:effectLst/>
                        </a:rPr>
                        <a:t>Tritanopia</a:t>
                      </a:r>
                      <a:endParaRPr lang="en-US" sz="1600" b="0" dirty="0" smtClean="0">
                        <a:solidFill>
                          <a:schemeClr val="accent2">
                            <a:lumMod val="75000"/>
                          </a:schemeClr>
                        </a:solidFill>
                        <a:effectLst/>
                      </a:endParaRPr>
                    </a:p>
                    <a:p>
                      <a:pPr marL="0" marR="0" algn="ctr">
                        <a:lnSpc>
                          <a:spcPct val="150000"/>
                        </a:lnSpc>
                        <a:spcBef>
                          <a:spcPts val="0"/>
                        </a:spcBef>
                        <a:spcAft>
                          <a:spcPts val="0"/>
                        </a:spcAft>
                      </a:pPr>
                      <a:r>
                        <a:rPr lang="en-US" sz="1600" b="0" dirty="0" smtClean="0">
                          <a:solidFill>
                            <a:schemeClr val="accent2">
                              <a:lumMod val="75000"/>
                            </a:schemeClr>
                          </a:solidFill>
                          <a:effectLst/>
                        </a:rPr>
                        <a:t>(</a:t>
                      </a:r>
                      <a:r>
                        <a:rPr lang="en-US" sz="1600" b="0" dirty="0" smtClean="0">
                          <a:solidFill>
                            <a:srgbClr val="0070C0"/>
                          </a:solidFill>
                          <a:effectLst/>
                        </a:rPr>
                        <a:t>Blue</a:t>
                      </a:r>
                      <a:r>
                        <a:rPr lang="en-US" sz="1600" b="0" dirty="0" smtClean="0">
                          <a:solidFill>
                            <a:schemeClr val="accent2">
                              <a:lumMod val="75000"/>
                            </a:schemeClr>
                          </a:solidFill>
                          <a:effectLst/>
                        </a:rPr>
                        <a:t> blindness)</a:t>
                      </a:r>
                      <a:endParaRPr lang="en-US" sz="1600" b="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1500" b="0" dirty="0" smtClean="0">
                          <a:effectLst/>
                        </a:rPr>
                        <a:t>A very rare visual defect characterized by the inability to differentiate between </a:t>
                      </a:r>
                      <a:r>
                        <a:rPr lang="en-US" sz="1500" b="0" dirty="0" smtClean="0">
                          <a:solidFill>
                            <a:srgbClr val="0070C0"/>
                          </a:solidFill>
                          <a:effectLst/>
                        </a:rPr>
                        <a:t>blue</a:t>
                      </a:r>
                      <a:r>
                        <a:rPr lang="en-US" sz="1500" b="0" dirty="0" smtClean="0">
                          <a:effectLst/>
                        </a:rPr>
                        <a:t> and </a:t>
                      </a:r>
                      <a:r>
                        <a:rPr lang="en-US" sz="1500" b="0" dirty="0" smtClean="0">
                          <a:solidFill>
                            <a:schemeClr val="accent4"/>
                          </a:solidFill>
                          <a:effectLst/>
                        </a:rPr>
                        <a:t>yellow</a:t>
                      </a:r>
                      <a:r>
                        <a:rPr lang="en-US" sz="1500" b="0" dirty="0" smtClean="0">
                          <a:effectLst/>
                        </a:rPr>
                        <a:t> due to the complete absence of </a:t>
                      </a:r>
                      <a:r>
                        <a:rPr lang="en-US" sz="1500" b="0" dirty="0" smtClean="0">
                          <a:solidFill>
                            <a:srgbClr val="0070C0"/>
                          </a:solidFill>
                          <a:effectLst/>
                        </a:rPr>
                        <a:t>blue</a:t>
                      </a:r>
                      <a:r>
                        <a:rPr lang="en-US" sz="1500" b="0" dirty="0" smtClean="0">
                          <a:effectLst/>
                        </a:rPr>
                        <a:t> cones.</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4285280897"/>
                  </a:ext>
                </a:extLst>
              </a:tr>
              <a:tr h="501650">
                <a:tc>
                  <a:txBody>
                    <a:bodyPr/>
                    <a:lstStyle/>
                    <a:p>
                      <a:pPr marL="0" marR="0" algn="ctr">
                        <a:lnSpc>
                          <a:spcPct val="150000"/>
                        </a:lnSpc>
                        <a:spcBef>
                          <a:spcPts val="0"/>
                        </a:spcBef>
                        <a:spcAft>
                          <a:spcPts val="0"/>
                        </a:spcAft>
                      </a:pPr>
                      <a:r>
                        <a:rPr lang="en-US" sz="1600" b="0" dirty="0" err="1" smtClean="0">
                          <a:solidFill>
                            <a:schemeClr val="accent2">
                              <a:lumMod val="75000"/>
                            </a:schemeClr>
                          </a:solidFill>
                          <a:effectLst/>
                        </a:rPr>
                        <a:t>Protanomaly</a:t>
                      </a:r>
                      <a:endParaRPr lang="en-US" sz="1600" b="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1500" b="0" dirty="0" smtClean="0">
                          <a:effectLst/>
                        </a:rPr>
                        <a:t>A type of </a:t>
                      </a:r>
                      <a:r>
                        <a:rPr lang="en-US" sz="1500" b="0" u="none" strike="noStrike" dirty="0" smtClean="0">
                          <a:effectLst/>
                        </a:rPr>
                        <a:t>anomalous trichromatic vision</a:t>
                      </a:r>
                      <a:r>
                        <a:rPr lang="en-US" sz="1500" b="0" dirty="0" smtClean="0">
                          <a:effectLst/>
                        </a:rPr>
                        <a:t> with defective perception of red due to less sensitivity of </a:t>
                      </a:r>
                      <a:r>
                        <a:rPr lang="en-US" sz="1500" b="0" dirty="0" smtClean="0">
                          <a:solidFill>
                            <a:srgbClr val="FF0000"/>
                          </a:solidFill>
                          <a:effectLst/>
                        </a:rPr>
                        <a:t>red</a:t>
                      </a:r>
                      <a:r>
                        <a:rPr lang="en-US" sz="1500" b="0" dirty="0" smtClean="0">
                          <a:effectLst/>
                        </a:rPr>
                        <a:t> cones.</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2795024694"/>
                  </a:ext>
                </a:extLst>
              </a:tr>
              <a:tr h="673100">
                <a:tc>
                  <a:txBody>
                    <a:bodyPr/>
                    <a:lstStyle/>
                    <a:p>
                      <a:pPr marL="0" marR="0" algn="ctr">
                        <a:lnSpc>
                          <a:spcPct val="150000"/>
                        </a:lnSpc>
                        <a:spcBef>
                          <a:spcPts val="0"/>
                        </a:spcBef>
                        <a:spcAft>
                          <a:spcPts val="0"/>
                        </a:spcAft>
                      </a:pPr>
                      <a:r>
                        <a:rPr lang="en-US" sz="1600" b="0" dirty="0" smtClean="0">
                          <a:solidFill>
                            <a:schemeClr val="accent2">
                              <a:lumMod val="75000"/>
                            </a:schemeClr>
                          </a:solidFill>
                          <a:effectLst/>
                        </a:rPr>
                        <a:t>Deuteranomaly</a:t>
                      </a:r>
                      <a:endParaRPr lang="en-US" sz="1600" b="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1500" b="0" dirty="0" smtClean="0">
                          <a:effectLst/>
                        </a:rPr>
                        <a:t>A type of anomalous trichromatic vision in which the </a:t>
                      </a:r>
                      <a:r>
                        <a:rPr lang="en-US" sz="1500" b="0" dirty="0" smtClean="0">
                          <a:solidFill>
                            <a:srgbClr val="00B050"/>
                          </a:solidFill>
                          <a:effectLst/>
                        </a:rPr>
                        <a:t>green</a:t>
                      </a:r>
                      <a:r>
                        <a:rPr lang="en-US" sz="1500" b="0" dirty="0" smtClean="0">
                          <a:effectLst/>
                        </a:rPr>
                        <a:t> cones have decreased sensitivity, mildly affecting </a:t>
                      </a:r>
                      <a:r>
                        <a:rPr lang="en-US" sz="1500" b="0" dirty="0" smtClean="0">
                          <a:solidFill>
                            <a:srgbClr val="FF0000"/>
                          </a:solidFill>
                          <a:effectLst/>
                        </a:rPr>
                        <a:t>red</a:t>
                      </a:r>
                      <a:r>
                        <a:rPr lang="en-US" sz="1500" b="0" dirty="0" smtClean="0">
                          <a:effectLst/>
                        </a:rPr>
                        <a:t>–</a:t>
                      </a:r>
                      <a:r>
                        <a:rPr lang="en-US" sz="1500" b="0" dirty="0" smtClean="0">
                          <a:solidFill>
                            <a:srgbClr val="00B050"/>
                          </a:solidFill>
                          <a:effectLst/>
                        </a:rPr>
                        <a:t>green</a:t>
                      </a:r>
                      <a:r>
                        <a:rPr lang="en-US" sz="1500" b="0" dirty="0" smtClean="0">
                          <a:effectLst/>
                        </a:rPr>
                        <a:t> hue discrimination.</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4129754467"/>
                  </a:ext>
                </a:extLst>
              </a:tr>
              <a:tr h="615950">
                <a:tc>
                  <a:txBody>
                    <a:bodyPr/>
                    <a:lstStyle/>
                    <a:p>
                      <a:pPr marL="0" marR="0" algn="ctr">
                        <a:lnSpc>
                          <a:spcPct val="150000"/>
                        </a:lnSpc>
                        <a:spcBef>
                          <a:spcPts val="0"/>
                        </a:spcBef>
                        <a:spcAft>
                          <a:spcPts val="0"/>
                        </a:spcAft>
                      </a:pPr>
                      <a:r>
                        <a:rPr lang="en-US" sz="1600" b="0" dirty="0" err="1" smtClean="0">
                          <a:solidFill>
                            <a:schemeClr val="accent2">
                              <a:lumMod val="75000"/>
                            </a:schemeClr>
                          </a:solidFill>
                          <a:effectLst/>
                        </a:rPr>
                        <a:t>Tritanomaly</a:t>
                      </a:r>
                      <a:endParaRPr lang="en-US" sz="1600" b="0" dirty="0">
                        <a:solidFill>
                          <a:schemeClr val="accent2">
                            <a:lumMod val="7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1500" b="0" dirty="0" smtClean="0">
                          <a:effectLst/>
                        </a:rPr>
                        <a:t>A rare type of </a:t>
                      </a:r>
                      <a:r>
                        <a:rPr lang="en-US" sz="1500" b="0" u="none" strike="noStrike" dirty="0" smtClean="0">
                          <a:effectLst/>
                        </a:rPr>
                        <a:t>anomalous trichromatic vision</a:t>
                      </a:r>
                      <a:r>
                        <a:rPr lang="en-US" sz="1500" b="0" dirty="0" smtClean="0">
                          <a:effectLst/>
                        </a:rPr>
                        <a:t> in which the </a:t>
                      </a:r>
                      <a:r>
                        <a:rPr lang="en-US" sz="1500" b="0" dirty="0" smtClean="0">
                          <a:solidFill>
                            <a:srgbClr val="0070C0"/>
                          </a:solidFill>
                          <a:effectLst/>
                        </a:rPr>
                        <a:t>blue</a:t>
                      </a:r>
                      <a:r>
                        <a:rPr lang="en-US" sz="1500" b="0" dirty="0" smtClean="0">
                          <a:effectLst/>
                        </a:rPr>
                        <a:t> cones have decreased sensitivity, affecting </a:t>
                      </a:r>
                      <a:r>
                        <a:rPr lang="en-US" sz="1500" b="0" dirty="0" smtClean="0">
                          <a:solidFill>
                            <a:srgbClr val="0070C0"/>
                          </a:solidFill>
                          <a:effectLst/>
                        </a:rPr>
                        <a:t>blue–</a:t>
                      </a:r>
                      <a:r>
                        <a:rPr lang="en-US" sz="1500" b="0" dirty="0" smtClean="0">
                          <a:solidFill>
                            <a:schemeClr val="accent4"/>
                          </a:solidFill>
                          <a:effectLst/>
                        </a:rPr>
                        <a:t>yellow </a:t>
                      </a:r>
                      <a:r>
                        <a:rPr lang="en-US" sz="1500" b="0" dirty="0" smtClean="0">
                          <a:effectLst/>
                        </a:rPr>
                        <a:t>hue discrimination.</a:t>
                      </a:r>
                      <a:endParaRPr lang="en-US" sz="15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761799420"/>
                  </a:ext>
                </a:extLst>
              </a:tr>
            </a:tbl>
          </a:graphicData>
        </a:graphic>
      </p:graphicFrame>
      <p:sp>
        <p:nvSpPr>
          <p:cNvPr id="6" name="Rectangle 15"/>
          <p:cNvSpPr/>
          <p:nvPr/>
        </p:nvSpPr>
        <p:spPr>
          <a:xfrm>
            <a:off x="10227936" y="0"/>
            <a:ext cx="1960889" cy="404664"/>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lumMod val="65000"/>
                  </a:schemeClr>
                </a:solidFill>
              </a:rPr>
              <a:t>Just read it </a:t>
            </a:r>
            <a:r>
              <a:rPr lang="en-US"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Tree>
    <p:extLst>
      <p:ext uri="{BB962C8B-B14F-4D97-AF65-F5344CB8AC3E}">
        <p14:creationId xmlns:p14="http://schemas.microsoft.com/office/powerpoint/2010/main" val="812010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Demonstration of Blind Spot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43</a:t>
            </a:fld>
            <a:endParaRPr lang="en-US" dirty="0"/>
          </a:p>
        </p:txBody>
      </p:sp>
      <p:sp>
        <p:nvSpPr>
          <p:cNvPr id="4" name="Content Placeholder 3"/>
          <p:cNvSpPr>
            <a:spLocks noGrp="1"/>
          </p:cNvSpPr>
          <p:nvPr>
            <p:ph sz="quarter" idx="1"/>
          </p:nvPr>
        </p:nvSpPr>
        <p:spPr>
          <a:xfrm>
            <a:off x="609460" y="1219200"/>
            <a:ext cx="10969943" cy="5137150"/>
          </a:xfrm>
        </p:spPr>
        <p:txBody>
          <a:bodyPr>
            <a:normAutofit/>
          </a:bodyPr>
          <a:lstStyle/>
          <a:p>
            <a:pPr>
              <a:lnSpc>
                <a:spcPct val="150000"/>
              </a:lnSpc>
              <a:buClr>
                <a:schemeClr val="accent2">
                  <a:lumMod val="75000"/>
                </a:schemeClr>
              </a:buClr>
            </a:pPr>
            <a:r>
              <a:rPr lang="en-US" sz="1500" dirty="0" smtClean="0">
                <a:solidFill>
                  <a:schemeClr val="accent2">
                    <a:lumMod val="75000"/>
                  </a:schemeClr>
                </a:solidFill>
              </a:rPr>
              <a:t>What is Blind Spot ? </a:t>
            </a:r>
          </a:p>
          <a:p>
            <a:pPr lvl="1">
              <a:lnSpc>
                <a:spcPct val="150000"/>
              </a:lnSpc>
              <a:buClr>
                <a:schemeClr val="accent2">
                  <a:lumMod val="75000"/>
                </a:schemeClr>
              </a:buClr>
            </a:pPr>
            <a:r>
              <a:rPr lang="en-US" sz="1500" dirty="0">
                <a:solidFill>
                  <a:srgbClr val="FF0000"/>
                </a:solidFill>
              </a:rPr>
              <a:t>T</a:t>
            </a:r>
            <a:r>
              <a:rPr lang="en-US" sz="1500" dirty="0" smtClean="0">
                <a:solidFill>
                  <a:srgbClr val="FF0000"/>
                </a:solidFill>
              </a:rPr>
              <a:t>he </a:t>
            </a:r>
            <a:r>
              <a:rPr lang="en-US" sz="1500" dirty="0">
                <a:solidFill>
                  <a:srgbClr val="FF0000"/>
                </a:solidFill>
              </a:rPr>
              <a:t>place in the visual field where an object cannot be seen keeping one eye closed. </a:t>
            </a:r>
            <a:r>
              <a:rPr lang="en-US" sz="1500" dirty="0" smtClean="0">
                <a:solidFill>
                  <a:srgbClr val="FF0000"/>
                </a:solidFill>
              </a:rPr>
              <a:t> This </a:t>
            </a:r>
            <a:r>
              <a:rPr lang="en-US" sz="1500" dirty="0">
                <a:solidFill>
                  <a:srgbClr val="FF0000"/>
                </a:solidFill>
              </a:rPr>
              <a:t>is due to the light rays from that part of the visual field focus on the optic disc of the retina which lacks the light-detecting photoreceptor </a:t>
            </a:r>
            <a:r>
              <a:rPr lang="en-US" sz="1500" dirty="0" smtClean="0">
                <a:solidFill>
                  <a:srgbClr val="FF0000"/>
                </a:solidFill>
              </a:rPr>
              <a:t>cells.</a:t>
            </a:r>
          </a:p>
          <a:p>
            <a:pPr lvl="1">
              <a:lnSpc>
                <a:spcPct val="150000"/>
              </a:lnSpc>
              <a:buClr>
                <a:schemeClr val="accent2">
                  <a:lumMod val="75000"/>
                </a:schemeClr>
              </a:buClr>
            </a:pPr>
            <a:r>
              <a:rPr lang="en-US" sz="1500" dirty="0" smtClean="0">
                <a:solidFill>
                  <a:srgbClr val="FF0000"/>
                </a:solidFill>
              </a:rPr>
              <a:t>When both eyes are open, normally there will be no Blind Spot, because one eye will cover the other one.</a:t>
            </a:r>
            <a:endParaRPr lang="en-US" sz="1500" dirty="0">
              <a:solidFill>
                <a:schemeClr val="accent2">
                  <a:lumMod val="75000"/>
                </a:schemeClr>
              </a:solidFill>
            </a:endParaRPr>
          </a:p>
          <a:p>
            <a:pPr>
              <a:lnSpc>
                <a:spcPct val="150000"/>
              </a:lnSpc>
              <a:buClr>
                <a:schemeClr val="accent2">
                  <a:lumMod val="75000"/>
                </a:schemeClr>
              </a:buClr>
            </a:pPr>
            <a:r>
              <a:rPr lang="en-US" sz="1500" dirty="0" smtClean="0">
                <a:solidFill>
                  <a:schemeClr val="accent2">
                    <a:lumMod val="75000"/>
                  </a:schemeClr>
                </a:solidFill>
              </a:rPr>
              <a:t>Procedure:</a:t>
            </a:r>
          </a:p>
          <a:p>
            <a:pPr marL="647669" lvl="1" indent="-342900">
              <a:lnSpc>
                <a:spcPct val="150000"/>
              </a:lnSpc>
              <a:buClr>
                <a:schemeClr val="accent2">
                  <a:lumMod val="75000"/>
                </a:schemeClr>
              </a:buClr>
              <a:buFont typeface="+mj-lt"/>
              <a:buAutoNum type="arabicPeriod"/>
            </a:pPr>
            <a:r>
              <a:rPr lang="en-US" sz="1500" dirty="0" smtClean="0">
                <a:solidFill>
                  <a:schemeClr val="tx1"/>
                </a:solidFill>
              </a:rPr>
              <a:t>Hold the card </a:t>
            </a:r>
            <a:r>
              <a:rPr lang="en-US" sz="1500" dirty="0" smtClean="0">
                <a:solidFill>
                  <a:schemeClr val="accent4">
                    <a:lumMod val="75000"/>
                  </a:schemeClr>
                </a:solidFill>
              </a:rPr>
              <a:t>20</a:t>
            </a:r>
            <a:r>
              <a:rPr lang="en-US" sz="1500" dirty="0" smtClean="0">
                <a:solidFill>
                  <a:schemeClr val="tx1"/>
                </a:solidFill>
              </a:rPr>
              <a:t> inch from your face.</a:t>
            </a:r>
          </a:p>
          <a:p>
            <a:pPr marL="647669" lvl="1" indent="-342900">
              <a:lnSpc>
                <a:spcPct val="150000"/>
              </a:lnSpc>
              <a:buClr>
                <a:schemeClr val="accent2">
                  <a:lumMod val="75000"/>
                </a:schemeClr>
              </a:buClr>
              <a:buFont typeface="+mj-lt"/>
              <a:buAutoNum type="arabicPeriod"/>
            </a:pPr>
            <a:r>
              <a:rPr lang="en-US" sz="1500" dirty="0" smtClean="0">
                <a:solidFill>
                  <a:schemeClr val="tx1"/>
                </a:solidFill>
              </a:rPr>
              <a:t>Cover the R eye; focus the L eye on the +.</a:t>
            </a:r>
          </a:p>
          <a:p>
            <a:pPr marL="647669" lvl="1" indent="-342900">
              <a:lnSpc>
                <a:spcPct val="150000"/>
              </a:lnSpc>
              <a:buClr>
                <a:schemeClr val="accent2">
                  <a:lumMod val="75000"/>
                </a:schemeClr>
              </a:buClr>
              <a:buFont typeface="+mj-lt"/>
              <a:buAutoNum type="arabicPeriod"/>
            </a:pPr>
            <a:r>
              <a:rPr lang="en-US" sz="1500" dirty="0" smtClean="0">
                <a:solidFill>
                  <a:schemeClr val="tx1"/>
                </a:solidFill>
              </a:rPr>
              <a:t>Slowly bring the card closer until the dot disappears.</a:t>
            </a:r>
          </a:p>
          <a:p>
            <a:pPr marL="647669" lvl="1" indent="-342900">
              <a:lnSpc>
                <a:spcPct val="150000"/>
              </a:lnSpc>
              <a:buClr>
                <a:schemeClr val="accent2">
                  <a:lumMod val="75000"/>
                </a:schemeClr>
              </a:buClr>
              <a:buFont typeface="+mj-lt"/>
              <a:buAutoNum type="arabicPeriod"/>
            </a:pPr>
            <a:r>
              <a:rPr lang="en-US" sz="1500" dirty="0" smtClean="0">
                <a:solidFill>
                  <a:schemeClr val="tx1"/>
                </a:solidFill>
              </a:rPr>
              <a:t>Continue to move the image closer until the dot reappears .</a:t>
            </a:r>
          </a:p>
          <a:p>
            <a:pPr marL="647669" lvl="1" indent="-342900">
              <a:lnSpc>
                <a:spcPct val="150000"/>
              </a:lnSpc>
              <a:buClr>
                <a:schemeClr val="accent2">
                  <a:lumMod val="75000"/>
                </a:schemeClr>
              </a:buClr>
              <a:buFont typeface="+mj-lt"/>
              <a:buAutoNum type="arabicPeriod"/>
            </a:pPr>
            <a:r>
              <a:rPr lang="en-US" sz="1500" dirty="0" smtClean="0">
                <a:solidFill>
                  <a:schemeClr val="tx1"/>
                </a:solidFill>
              </a:rPr>
              <a:t>Cover the L eye; focus on the dot with the R eye. </a:t>
            </a:r>
          </a:p>
          <a:p>
            <a:pPr marL="647669" lvl="1" indent="-342900">
              <a:lnSpc>
                <a:spcPct val="150000"/>
              </a:lnSpc>
              <a:buClr>
                <a:schemeClr val="accent2">
                  <a:lumMod val="75000"/>
                </a:schemeClr>
              </a:buClr>
              <a:buFont typeface="+mj-lt"/>
              <a:buAutoNum type="arabicPeriod"/>
            </a:pPr>
            <a:r>
              <a:rPr lang="en-US" sz="1500" dirty="0" smtClean="0">
                <a:solidFill>
                  <a:schemeClr val="tx1"/>
                </a:solidFill>
              </a:rPr>
              <a:t>Move the image slowly closer to you and the plus should disappear.</a:t>
            </a:r>
          </a:p>
          <a:p>
            <a:pPr>
              <a:lnSpc>
                <a:spcPct val="150000"/>
              </a:lnSpc>
              <a:buClr>
                <a:schemeClr val="accent2">
                  <a:lumMod val="75000"/>
                </a:schemeClr>
              </a:buClr>
            </a:pPr>
            <a:endParaRPr lang="en-US" sz="1500" dirty="0"/>
          </a:p>
        </p:txBody>
      </p:sp>
      <p:pic>
        <p:nvPicPr>
          <p:cNvPr id="5" name="Picture 236" descr="C:\Users\Mustafa\Pictures\blind4.jpg"/>
          <p:cNvPicPr/>
          <p:nvPr/>
        </p:nvPicPr>
        <p:blipFill>
          <a:blip r:embed="rId2" cstate="print"/>
          <a:srcRect/>
          <a:stretch>
            <a:fillRect/>
          </a:stretch>
        </p:blipFill>
        <p:spPr bwMode="auto">
          <a:xfrm>
            <a:off x="8832387" y="3445748"/>
            <a:ext cx="2302585" cy="919356"/>
          </a:xfrm>
          <a:prstGeom prst="rect">
            <a:avLst/>
          </a:prstGeom>
          <a:noFill/>
          <a:ln w="9525">
            <a:noFill/>
            <a:miter lim="800000"/>
            <a:headEnd/>
            <a:tailEnd/>
          </a:ln>
        </p:spPr>
      </p:pic>
      <p:sp>
        <p:nvSpPr>
          <p:cNvPr id="6" name="مربع نص 5"/>
          <p:cNvSpPr txBox="1"/>
          <p:nvPr/>
        </p:nvSpPr>
        <p:spPr>
          <a:xfrm>
            <a:off x="8832387" y="4365104"/>
            <a:ext cx="2302585" cy="400110"/>
          </a:xfrm>
          <a:prstGeom prst="rect">
            <a:avLst/>
          </a:prstGeom>
          <a:noFill/>
        </p:spPr>
        <p:txBody>
          <a:bodyPr wrap="square" rtlCol="1">
            <a:spAutoFit/>
          </a:bodyPr>
          <a:lstStyle/>
          <a:p>
            <a:pPr algn="ctr"/>
            <a:r>
              <a:rPr lang="en-US" dirty="0" smtClean="0">
                <a:solidFill>
                  <a:schemeClr val="bg1">
                    <a:lumMod val="50000"/>
                  </a:schemeClr>
                </a:solidFill>
              </a:rPr>
              <a:t>Blind Spot Card</a:t>
            </a:r>
            <a:endParaRPr lang="ar-SA" dirty="0">
              <a:solidFill>
                <a:schemeClr val="bg1">
                  <a:lumMod val="50000"/>
                </a:schemeClr>
              </a:solidFill>
            </a:endParaRPr>
          </a:p>
        </p:txBody>
      </p:sp>
      <p:sp>
        <p:nvSpPr>
          <p:cNvPr id="7" name="Rectangle 6"/>
          <p:cNvSpPr/>
          <p:nvPr/>
        </p:nvSpPr>
        <p:spPr>
          <a:xfrm>
            <a:off x="1305899" y="5873080"/>
            <a:ext cx="9577064" cy="40707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ar-SA" sz="1800" dirty="0" smtClean="0">
                <a:solidFill>
                  <a:schemeClr val="bg2">
                    <a:lumMod val="50000"/>
                  </a:schemeClr>
                </a:solidFill>
                <a:latin typeface="Calibri" panose="020F0502020204030204" pitchFamily="34" charset="0"/>
                <a:cs typeface="Calibri" panose="020F0502020204030204" pitchFamily="34" charset="0"/>
              </a:rPr>
              <a:t>آخر محاضرة فيسيولوجي عملي في سنوات العلوم الأساسية </a:t>
            </a:r>
            <a:r>
              <a:rPr lang="ar-SA" sz="1800" dirty="0" smtClean="0">
                <a:solidFill>
                  <a:schemeClr val="bg2">
                    <a:lumMod val="50000"/>
                  </a:schemeClr>
                </a:solidFill>
                <a:latin typeface="Calibri" panose="020F0502020204030204" pitchFamily="34" charset="0"/>
                <a:cs typeface="Calibri" panose="020F0502020204030204" pitchFamily="34" charset="0"/>
                <a:sym typeface="Wingdings" panose="05000000000000000000" pitchFamily="2" charset="2"/>
              </a:rPr>
              <a:t> </a:t>
            </a:r>
            <a:endParaRPr lang="en-US" sz="1800" dirty="0">
              <a:solidFill>
                <a:schemeClr val="bg2">
                  <a:lumMod val="50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1197868" y="6350233"/>
            <a:ext cx="7200800" cy="338554"/>
          </a:xfrm>
          <a:prstGeom prst="rect">
            <a:avLst/>
          </a:prstGeom>
          <a:noFill/>
        </p:spPr>
        <p:txBody>
          <a:bodyPr wrap="square" rtlCol="0">
            <a:spAutoFit/>
          </a:bodyPr>
          <a:lstStyle/>
          <a:p>
            <a:r>
              <a:rPr lang="ar-SA" sz="1600" dirty="0">
                <a:solidFill>
                  <a:schemeClr val="tx2"/>
                </a:solidFill>
                <a:latin typeface="Calibri" panose="020F0502020204030204" pitchFamily="34" charset="0"/>
                <a:cs typeface="Calibri" panose="020F0502020204030204" pitchFamily="34" charset="0"/>
              </a:rPr>
              <a:t>اللهم إني استودعك ما قرأت وما حفظت وما تعلمت فرده عند حاجتي إنك على كل شيء قدير</a:t>
            </a:r>
            <a:endParaRPr lang="en-US" sz="16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4886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1587294" cy="461665"/>
          </a:xfrm>
          <a:prstGeom prst="rect">
            <a:avLst/>
          </a:prstGeom>
        </p:spPr>
        <p:txBody>
          <a:bodyPr wrap="none">
            <a:spAutoFit/>
          </a:bodyPr>
          <a:lstStyle/>
          <a:p>
            <a:pPr defTabSz="914400">
              <a:spcBef>
                <a:spcPct val="20000"/>
              </a:spcBef>
            </a:pPr>
            <a:r>
              <a:rPr lang="en-US" sz="2400" b="1" dirty="0" smtClean="0">
                <a:solidFill>
                  <a:schemeClr val="accent1">
                    <a:lumMod val="75000"/>
                  </a:schemeClr>
                </a:solidFill>
                <a:latin typeface="+mj-lt"/>
                <a:ea typeface="+mj-ea"/>
                <a:cs typeface="+mj-cs"/>
              </a:rPr>
              <a:t>Done by:</a:t>
            </a:r>
            <a:endParaRPr lang="en-US" sz="2400" b="1" dirty="0">
              <a:solidFill>
                <a:schemeClr val="accent1">
                  <a:lumMod val="75000"/>
                </a:schemeClr>
              </a:solidFill>
              <a:latin typeface="+mj-lt"/>
              <a:ea typeface="+mj-ea"/>
              <a:cs typeface="+mj-cs"/>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44</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922610"/>
            <a:ext cx="1965375" cy="2595572"/>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Lama </a:t>
            </a:r>
            <a:r>
              <a:rPr lang="en-US" sz="1800" dirty="0" err="1">
                <a:solidFill>
                  <a:srgbClr val="DDE9EC">
                    <a:lumMod val="75000"/>
                  </a:srgbClr>
                </a:solidFill>
              </a:rPr>
              <a:t>AlTamimi</a:t>
            </a:r>
            <a:endParaRPr lang="en-US" sz="1800" dirty="0">
              <a:solidFill>
                <a:srgbClr val="DDE9EC">
                  <a:lumMod val="75000"/>
                </a:srgbClr>
              </a:solidFill>
            </a:endParaRPr>
          </a:p>
          <a:p>
            <a:pPr>
              <a:lnSpc>
                <a:spcPct val="150000"/>
              </a:lnSpc>
            </a:pPr>
            <a:r>
              <a:rPr lang="en-US" sz="1800" dirty="0">
                <a:solidFill>
                  <a:srgbClr val="DDE9EC">
                    <a:lumMod val="75000"/>
                  </a:srgbClr>
                </a:solidFill>
              </a:rPr>
              <a:t>Allulu </a:t>
            </a:r>
            <a:r>
              <a:rPr lang="en-US" sz="1800" dirty="0" err="1">
                <a:solidFill>
                  <a:srgbClr val="DDE9EC">
                    <a:lumMod val="75000"/>
                  </a:srgbClr>
                </a:solidFill>
              </a:rPr>
              <a:t>Alsulayhim</a:t>
            </a:r>
            <a:r>
              <a:rPr lang="en-US" sz="1800" dirty="0">
                <a:solidFill>
                  <a:srgbClr val="DDE9EC">
                    <a:lumMod val="75000"/>
                  </a:srgbClr>
                </a:solidFill>
              </a:rPr>
              <a:t> </a:t>
            </a:r>
          </a:p>
          <a:p>
            <a:pPr>
              <a:lnSpc>
                <a:spcPct val="150000"/>
              </a:lnSpc>
            </a:pPr>
            <a:r>
              <a:rPr lang="en-US" sz="1800" dirty="0">
                <a:solidFill>
                  <a:srgbClr val="DDE9EC">
                    <a:lumMod val="75000"/>
                  </a:srgbClr>
                </a:solidFill>
              </a:rPr>
              <a:t>Rana </a:t>
            </a:r>
            <a:r>
              <a:rPr lang="en-US" sz="1800" dirty="0" err="1">
                <a:solidFill>
                  <a:srgbClr val="DDE9EC">
                    <a:lumMod val="75000"/>
                  </a:srgbClr>
                </a:solidFill>
              </a:rPr>
              <a:t>Barasain</a:t>
            </a:r>
            <a:endParaRPr lang="en-US" sz="1800" dirty="0">
              <a:solidFill>
                <a:srgbClr val="DDE9EC">
                  <a:lumMod val="75000"/>
                </a:srgbClr>
              </a:solidFill>
            </a:endParaRPr>
          </a:p>
          <a:p>
            <a:pPr>
              <a:lnSpc>
                <a:spcPct val="150000"/>
              </a:lnSpc>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Alshayea</a:t>
            </a:r>
            <a:r>
              <a:rPr lang="en-US" sz="1800" dirty="0">
                <a:solidFill>
                  <a:srgbClr val="DDE9EC">
                    <a:lumMod val="75000"/>
                  </a:srgbClr>
                </a:solidFill>
              </a:rPr>
              <a:t> </a:t>
            </a:r>
          </a:p>
          <a:p>
            <a:pPr>
              <a:lnSpc>
                <a:spcPct val="150000"/>
              </a:lnSpc>
            </a:pPr>
            <a:r>
              <a:rPr lang="en-US" sz="1800" dirty="0" err="1">
                <a:solidFill>
                  <a:srgbClr val="DDE9EC">
                    <a:lumMod val="75000"/>
                  </a:srgbClr>
                </a:solidFill>
              </a:rPr>
              <a:t>Wejdan</a:t>
            </a:r>
            <a:r>
              <a:rPr lang="en-US" sz="1800" dirty="0">
                <a:solidFill>
                  <a:srgbClr val="DDE9EC">
                    <a:lumMod val="75000"/>
                  </a:srgbClr>
                </a:solidFill>
              </a:rPr>
              <a:t> </a:t>
            </a:r>
            <a:r>
              <a:rPr lang="en-US" sz="1800" dirty="0" err="1" smtClean="0">
                <a:solidFill>
                  <a:srgbClr val="DDE9EC">
                    <a:lumMod val="75000"/>
                  </a:srgbClr>
                </a:solidFill>
              </a:rPr>
              <a:t>Alzaid</a:t>
            </a:r>
            <a:r>
              <a:rPr lang="en-US" sz="1800" dirty="0" smtClean="0">
                <a:solidFill>
                  <a:srgbClr val="DDE9EC">
                    <a:lumMod val="75000"/>
                  </a:srgbClr>
                </a:solidFill>
              </a:rPr>
              <a:t> </a:t>
            </a:r>
          </a:p>
          <a:p>
            <a:pPr>
              <a:lnSpc>
                <a:spcPct val="150000"/>
              </a:lnSpc>
            </a:pPr>
            <a:r>
              <a:rPr lang="en-US" sz="1800" dirty="0" smtClean="0">
                <a:solidFill>
                  <a:srgbClr val="DDE9EC">
                    <a:lumMod val="75000"/>
                  </a:srgbClr>
                </a:solidFill>
              </a:rPr>
              <a:t>Laila Mathkour</a:t>
            </a: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4" name="Picture 23">
            <a:hlinkClick r:id="rId11"/>
          </p:cNvPr>
          <p:cNvPicPr>
            <a:picLocks noChangeAspect="1"/>
          </p:cNvPicPr>
          <p:nvPr/>
        </p:nvPicPr>
        <p:blipFill>
          <a:blip r:embed="rId1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مربع نص 1"/>
          <p:cNvSpPr txBox="1"/>
          <p:nvPr/>
        </p:nvSpPr>
        <p:spPr>
          <a:xfrm>
            <a:off x="571427" y="5527416"/>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slides.</a:t>
            </a:r>
            <a:endParaRPr lang="en-US" sz="1200" dirty="0">
              <a:solidFill>
                <a:srgbClr val="464653"/>
              </a:solidFill>
            </a:endParaRPr>
          </a:p>
          <a:p>
            <a:pPr marL="285750" indent="-285750" defTabSz="914400">
              <a:buFont typeface="Arial" panose="020B0604020202020204" pitchFamily="34" charset="0"/>
              <a:buChar char="•"/>
            </a:pPr>
            <a:r>
              <a:rPr lang="en-US" sz="1200" dirty="0" smtClean="0">
                <a:solidFill>
                  <a:srgbClr val="464653"/>
                </a:solidFill>
              </a:rPr>
              <a:t>Doctors’ notes and handouts.</a:t>
            </a:r>
            <a:endParaRPr lang="en-US" sz="1200" dirty="0">
              <a:solidFill>
                <a:srgbClr val="464653"/>
              </a:solidFill>
            </a:endParaRPr>
          </a:p>
        </p:txBody>
      </p:sp>
      <p:sp>
        <p:nvSpPr>
          <p:cNvPr id="26" name="Rectangle 25"/>
          <p:cNvSpPr/>
          <p:nvPr/>
        </p:nvSpPr>
        <p:spPr>
          <a:xfrm>
            <a:off x="3027286" y="2928766"/>
            <a:ext cx="2141563" cy="2598650"/>
          </a:xfrm>
          <a:prstGeom prst="rect">
            <a:avLst/>
          </a:prstGeom>
        </p:spPr>
        <p:txBody>
          <a:bodyPr wrap="square" lIns="101590" tIns="50795" rIns="101590" bIns="50795">
            <a:spAutoFit/>
          </a:bodyPr>
          <a:lstStyle/>
          <a:p>
            <a:pPr lvl="0" fontAlgn="t">
              <a:lnSpc>
                <a:spcPct val="150000"/>
              </a:lnSpc>
              <a:spcBef>
                <a:spcPct val="20000"/>
              </a:spcBef>
            </a:pPr>
            <a:r>
              <a:rPr lang="en-US" sz="1800" dirty="0">
                <a:solidFill>
                  <a:srgbClr val="DDE9EC">
                    <a:lumMod val="75000"/>
                  </a:srgbClr>
                </a:solidFill>
              </a:rPr>
              <a:t>Hassan </a:t>
            </a:r>
            <a:r>
              <a:rPr lang="en-US" sz="1800" dirty="0" err="1">
                <a:solidFill>
                  <a:srgbClr val="DDE9EC">
                    <a:lumMod val="75000"/>
                  </a:srgbClr>
                </a:solidFill>
              </a:rPr>
              <a:t>Alshammari</a:t>
            </a:r>
            <a:endParaRPr lang="en-US" sz="1800" dirty="0">
              <a:solidFill>
                <a:srgbClr val="DDE9EC">
                  <a:lumMod val="75000"/>
                </a:srgbClr>
              </a:solidFill>
            </a:endParaRPr>
          </a:p>
          <a:p>
            <a:pPr lvl="0" fontAlgn="t">
              <a:lnSpc>
                <a:spcPct val="150000"/>
              </a:lnSpc>
              <a:spcBef>
                <a:spcPct val="20000"/>
              </a:spcBef>
            </a:pPr>
            <a:r>
              <a:rPr lang="en-US" sz="1800" dirty="0">
                <a:solidFill>
                  <a:srgbClr val="DDE9EC">
                    <a:lumMod val="75000"/>
                  </a:srgbClr>
                </a:solidFill>
              </a:rPr>
              <a:t>Mohammad </a:t>
            </a:r>
            <a:r>
              <a:rPr lang="en-US" sz="1800" dirty="0" err="1" smtClean="0">
                <a:solidFill>
                  <a:srgbClr val="DDE9EC">
                    <a:lumMod val="75000"/>
                  </a:srgbClr>
                </a:solidFill>
              </a:rPr>
              <a:t>Nusser</a:t>
            </a:r>
            <a:endParaRPr lang="en-US" sz="1800" dirty="0" smtClean="0">
              <a:solidFill>
                <a:srgbClr val="DDE9EC">
                  <a:lumMod val="75000"/>
                </a:srgbClr>
              </a:solidFill>
            </a:endParaRPr>
          </a:p>
          <a:p>
            <a:pPr lvl="0" fontAlgn="t">
              <a:lnSpc>
                <a:spcPct val="150000"/>
              </a:lnSpc>
              <a:spcBef>
                <a:spcPct val="20000"/>
              </a:spcBef>
            </a:pPr>
            <a:r>
              <a:rPr lang="en-US" sz="1800" dirty="0" err="1" smtClean="0">
                <a:solidFill>
                  <a:srgbClr val="DDE9EC">
                    <a:lumMod val="75000"/>
                  </a:srgbClr>
                </a:solidFill>
              </a:rPr>
              <a:t>Talal</a:t>
            </a:r>
            <a:r>
              <a:rPr lang="en-US" sz="1800" dirty="0" smtClean="0">
                <a:solidFill>
                  <a:srgbClr val="DDE9EC">
                    <a:lumMod val="75000"/>
                  </a:srgbClr>
                </a:solidFill>
              </a:rPr>
              <a:t> </a:t>
            </a:r>
            <a:r>
              <a:rPr lang="en-US" sz="1800" dirty="0" err="1" smtClean="0">
                <a:solidFill>
                  <a:srgbClr val="DDE9EC">
                    <a:lumMod val="75000"/>
                  </a:srgbClr>
                </a:solidFill>
              </a:rPr>
              <a:t>Alenezi</a:t>
            </a:r>
            <a:r>
              <a:rPr lang="en-US" dirty="0" smtClean="0">
                <a:solidFill>
                  <a:prstClr val="black"/>
                </a:solidFill>
              </a:rPr>
              <a:t> </a:t>
            </a:r>
          </a:p>
          <a:p>
            <a:r>
              <a:rPr lang="en-US" dirty="0" smtClean="0"/>
              <a:t>	</a:t>
            </a:r>
          </a:p>
          <a:p>
            <a:r>
              <a:rPr lang="en-US" dirty="0"/>
              <a:t>	</a:t>
            </a:r>
          </a:p>
          <a:p>
            <a:pPr fontAlgn="t">
              <a:lnSpc>
                <a:spcPct val="150000"/>
              </a:lnSpc>
              <a:spcBef>
                <a:spcPct val="20000"/>
              </a:spcBef>
            </a:pPr>
            <a:endParaRPr lang="en-US" sz="1800" dirty="0" smtClean="0">
              <a:solidFill>
                <a:srgbClr val="DDE9EC">
                  <a:lumMod val="75000"/>
                </a:srgbClr>
              </a:solidFill>
            </a:endParaRPr>
          </a:p>
        </p:txBody>
      </p:sp>
    </p:spTree>
    <p:extLst>
      <p:ext uri="{BB962C8B-B14F-4D97-AF65-F5344CB8AC3E}">
        <p14:creationId xmlns:p14="http://schemas.microsoft.com/office/powerpoint/2010/main" val="428062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a:cs typeface="Arial"/>
              </a:rPr>
              <a:t>Cont.</a:t>
            </a:r>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60" y="1232182"/>
            <a:ext cx="5397540" cy="5087589"/>
          </a:xfrm>
        </p:spPr>
        <p:txBody>
          <a:bodyPr>
            <a:normAutofit/>
          </a:bodyPr>
          <a:lstStyle/>
          <a:p>
            <a:pPr lvl="0">
              <a:lnSpc>
                <a:spcPct val="150000"/>
              </a:lnSpc>
            </a:pPr>
            <a:r>
              <a:rPr lang="en-US" sz="1800" dirty="0">
                <a:solidFill>
                  <a:schemeClr val="accent2">
                    <a:lumMod val="75000"/>
                  </a:schemeClr>
                </a:solidFill>
              </a:rPr>
              <a:t>Motor Nerve Conduction Velocity (MNCV):</a:t>
            </a:r>
            <a:endParaRPr lang="en-US" altLang="en-US" sz="1800" dirty="0">
              <a:solidFill>
                <a:schemeClr val="accent2">
                  <a:lumMod val="75000"/>
                </a:schemeClr>
              </a:solidFill>
            </a:endParaRPr>
          </a:p>
          <a:p>
            <a:pPr lvl="1">
              <a:lnSpc>
                <a:spcPct val="150000"/>
              </a:lnSpc>
              <a:buClr>
                <a:schemeClr val="accent2">
                  <a:lumMod val="75000"/>
                </a:schemeClr>
              </a:buClr>
            </a:pPr>
            <a:r>
              <a:rPr lang="en-US" altLang="en-US" sz="1600" dirty="0">
                <a:solidFill>
                  <a:schemeClr val="tx1"/>
                </a:solidFill>
              </a:rPr>
              <a:t>Standard nerve conduction studies typically include motor nerve conduction, sensory nerve conduction.</a:t>
            </a:r>
          </a:p>
          <a:p>
            <a:pPr lvl="1">
              <a:lnSpc>
                <a:spcPct val="150000"/>
              </a:lnSpc>
              <a:buClr>
                <a:schemeClr val="accent2">
                  <a:lumMod val="75000"/>
                </a:schemeClr>
              </a:buClr>
            </a:pPr>
            <a:r>
              <a:rPr lang="en-US" altLang="en-US" sz="1600" dirty="0">
                <a:solidFill>
                  <a:schemeClr val="tx1"/>
                </a:solidFill>
              </a:rPr>
              <a:t>Sensory and motor nerve conduction studies involve analysis of specific parameters, including latency, conduction velocity, and amplitude. </a:t>
            </a:r>
            <a:r>
              <a:rPr lang="en-US" altLang="en-US" sz="1400" dirty="0">
                <a:solidFill>
                  <a:srgbClr val="00B050"/>
                </a:solidFill>
              </a:rPr>
              <a:t>(</a:t>
            </a:r>
            <a:r>
              <a:rPr lang="en-US" sz="1400" dirty="0">
                <a:solidFill>
                  <a:srgbClr val="00B050"/>
                </a:solidFill>
              </a:rPr>
              <a:t>The amplitude depends on the number of axons</a:t>
            </a:r>
            <a:r>
              <a:rPr lang="en-US" sz="1400" dirty="0" smtClean="0">
                <a:solidFill>
                  <a:srgbClr val="00B050"/>
                </a:solidFill>
              </a:rPr>
              <a:t>).</a:t>
            </a:r>
            <a:endParaRPr lang="en-US" sz="1400" dirty="0">
              <a:solidFill>
                <a:srgbClr val="00B050"/>
              </a:solidFill>
            </a:endParaRPr>
          </a:p>
          <a:p>
            <a:pPr>
              <a:lnSpc>
                <a:spcPct val="150000"/>
              </a:lnSpc>
              <a:buClr>
                <a:schemeClr val="accent2">
                  <a:lumMod val="75000"/>
                </a:schemeClr>
              </a:buClr>
            </a:pPr>
            <a:r>
              <a:rPr lang="en-US" sz="1800" dirty="0">
                <a:solidFill>
                  <a:schemeClr val="accent2">
                    <a:lumMod val="75000"/>
                  </a:schemeClr>
                </a:solidFill>
              </a:rPr>
              <a:t>Abnormalities:</a:t>
            </a:r>
          </a:p>
          <a:p>
            <a:pPr lvl="2">
              <a:lnSpc>
                <a:spcPct val="150000"/>
              </a:lnSpc>
              <a:buClr>
                <a:schemeClr val="accent2">
                  <a:lumMod val="75000"/>
                </a:schemeClr>
              </a:buClr>
              <a:defRPr/>
            </a:pPr>
            <a:r>
              <a:rPr lang="en-US" altLang="en-US" sz="1600" dirty="0"/>
              <a:t>Axonal degeneration / segmental demyelination.</a:t>
            </a:r>
          </a:p>
          <a:p>
            <a:pPr lvl="2">
              <a:lnSpc>
                <a:spcPct val="150000"/>
              </a:lnSpc>
              <a:buClr>
                <a:schemeClr val="accent2">
                  <a:lumMod val="75000"/>
                </a:schemeClr>
              </a:buClr>
              <a:defRPr/>
            </a:pPr>
            <a:r>
              <a:rPr lang="en-US" altLang="en-US" sz="1600" dirty="0"/>
              <a:t>Focal / multifocal / generalized.</a:t>
            </a:r>
          </a:p>
          <a:p>
            <a:pPr lvl="2">
              <a:lnSpc>
                <a:spcPct val="150000"/>
              </a:lnSpc>
              <a:buClr>
                <a:schemeClr val="accent2">
                  <a:lumMod val="75000"/>
                </a:schemeClr>
              </a:buClr>
              <a:defRPr/>
            </a:pPr>
            <a:r>
              <a:rPr lang="en-US" altLang="en-US" sz="1600" dirty="0"/>
              <a:t>Purely / predominantly sensory or motor.</a:t>
            </a:r>
          </a:p>
          <a:p>
            <a:pPr lvl="2">
              <a:lnSpc>
                <a:spcPct val="150000"/>
              </a:lnSpc>
              <a:buClr>
                <a:schemeClr val="accent2">
                  <a:lumMod val="75000"/>
                </a:schemeClr>
              </a:buClr>
              <a:defRPr/>
            </a:pPr>
            <a:r>
              <a:rPr lang="en-US" altLang="en-US" sz="1600" dirty="0"/>
              <a:t>The severity.</a:t>
            </a:r>
          </a:p>
          <a:p>
            <a:endParaRPr lang="en-US" sz="1600" dirty="0"/>
          </a:p>
        </p:txBody>
      </p:sp>
      <p:sp>
        <p:nvSpPr>
          <p:cNvPr id="5" name="Content Placeholder 4"/>
          <p:cNvSpPr>
            <a:spLocks noGrp="1"/>
          </p:cNvSpPr>
          <p:nvPr>
            <p:ph sz="quarter" idx="2"/>
          </p:nvPr>
        </p:nvSpPr>
        <p:spPr>
          <a:xfrm>
            <a:off x="6104741" y="1232182"/>
            <a:ext cx="5536378" cy="5113893"/>
          </a:xfrm>
        </p:spPr>
        <p:txBody>
          <a:bodyPr>
            <a:normAutofit/>
          </a:bodyPr>
          <a:lstStyle/>
          <a:p>
            <a:pPr>
              <a:lnSpc>
                <a:spcPct val="150000"/>
              </a:lnSpc>
              <a:defRPr/>
            </a:pPr>
            <a:r>
              <a:rPr lang="en-US" sz="1800" dirty="0">
                <a:solidFill>
                  <a:schemeClr val="accent2">
                    <a:lumMod val="75000"/>
                  </a:schemeClr>
                </a:solidFill>
              </a:rPr>
              <a:t>Site of pathology:</a:t>
            </a:r>
          </a:p>
          <a:p>
            <a:pPr lvl="2">
              <a:lnSpc>
                <a:spcPct val="150000"/>
              </a:lnSpc>
              <a:buClr>
                <a:schemeClr val="accent2">
                  <a:lumMod val="75000"/>
                </a:schemeClr>
              </a:buClr>
              <a:defRPr/>
            </a:pPr>
            <a:r>
              <a:rPr lang="en-US" altLang="en-US" sz="1600" dirty="0"/>
              <a:t>Nerve </a:t>
            </a:r>
            <a:r>
              <a:rPr lang="en-US" altLang="en-US" sz="1600" dirty="0">
                <a:solidFill>
                  <a:schemeClr val="bg2">
                    <a:lumMod val="75000"/>
                  </a:schemeClr>
                </a:solidFill>
              </a:rPr>
              <a:t>(cell body, nerve root, peripheral nerves</a:t>
            </a:r>
            <a:r>
              <a:rPr lang="en-US" altLang="en-US" sz="1600" dirty="0" smtClean="0">
                <a:solidFill>
                  <a:schemeClr val="bg2">
                    <a:lumMod val="75000"/>
                  </a:schemeClr>
                </a:solidFill>
              </a:rPr>
              <a:t>).</a:t>
            </a:r>
            <a:endParaRPr lang="en-US" altLang="en-US" sz="1600" dirty="0">
              <a:solidFill>
                <a:schemeClr val="bg2">
                  <a:lumMod val="75000"/>
                </a:schemeClr>
              </a:solidFill>
            </a:endParaRPr>
          </a:p>
          <a:p>
            <a:pPr lvl="2">
              <a:lnSpc>
                <a:spcPct val="150000"/>
              </a:lnSpc>
              <a:buClr>
                <a:schemeClr val="accent2">
                  <a:lumMod val="75000"/>
                </a:schemeClr>
              </a:buClr>
              <a:defRPr/>
            </a:pPr>
            <a:r>
              <a:rPr lang="en-US" altLang="en-US" sz="1600" dirty="0" smtClean="0"/>
              <a:t>Muscle.</a:t>
            </a:r>
            <a:endParaRPr lang="en-US" altLang="en-US" sz="1600" dirty="0"/>
          </a:p>
          <a:p>
            <a:pPr lvl="2">
              <a:lnSpc>
                <a:spcPct val="150000"/>
              </a:lnSpc>
              <a:buClr>
                <a:schemeClr val="accent2">
                  <a:lumMod val="75000"/>
                </a:schemeClr>
              </a:buClr>
              <a:defRPr/>
            </a:pPr>
            <a:r>
              <a:rPr lang="en-US" altLang="en-US" sz="1600" dirty="0"/>
              <a:t>Neuromuscular junction </a:t>
            </a:r>
            <a:r>
              <a:rPr lang="en-US" altLang="en-US" sz="1600" dirty="0" smtClean="0"/>
              <a:t>NMJ.</a:t>
            </a:r>
            <a:endParaRPr lang="en-US" altLang="en-US" sz="1600" dirty="0"/>
          </a:p>
          <a:p>
            <a:pPr>
              <a:lnSpc>
                <a:spcPct val="150000"/>
              </a:lnSpc>
              <a:buClr>
                <a:schemeClr val="accent2">
                  <a:lumMod val="75000"/>
                </a:schemeClr>
              </a:buClr>
              <a:defRPr/>
            </a:pPr>
            <a:r>
              <a:rPr lang="en-US" sz="1800" dirty="0" err="1">
                <a:solidFill>
                  <a:schemeClr val="accent2">
                    <a:lumMod val="75000"/>
                  </a:schemeClr>
                </a:solidFill>
              </a:rPr>
              <a:t>Electromyograph</a:t>
            </a:r>
            <a:r>
              <a:rPr lang="en-US" sz="1800" dirty="0">
                <a:solidFill>
                  <a:schemeClr val="accent2">
                    <a:lumMod val="75000"/>
                  </a:schemeClr>
                </a:solidFill>
              </a:rPr>
              <a:t> (</a:t>
            </a:r>
            <a:r>
              <a:rPr lang="en-US" altLang="en-US" sz="1800" dirty="0">
                <a:solidFill>
                  <a:schemeClr val="accent2">
                    <a:lumMod val="75000"/>
                  </a:schemeClr>
                </a:solidFill>
              </a:rPr>
              <a:t>EMG): </a:t>
            </a:r>
          </a:p>
          <a:p>
            <a:pPr marL="660334" lvl="2" indent="0">
              <a:lnSpc>
                <a:spcPct val="150000"/>
              </a:lnSpc>
              <a:buClr>
                <a:schemeClr val="accent2">
                  <a:lumMod val="75000"/>
                </a:schemeClr>
              </a:buClr>
              <a:buNone/>
              <a:defRPr/>
            </a:pPr>
            <a:r>
              <a:rPr lang="en-US" sz="1600" dirty="0"/>
              <a:t>Electro-diagnostic technique for recording the electrical activity (AP) of skeletal muscle.</a:t>
            </a:r>
            <a:endParaRPr lang="en-US" altLang="en-US" sz="1600" dirty="0"/>
          </a:p>
          <a:p>
            <a:pPr lvl="1">
              <a:lnSpc>
                <a:spcPct val="150000"/>
              </a:lnSpc>
              <a:buClr>
                <a:schemeClr val="accent2">
                  <a:lumMod val="75000"/>
                </a:schemeClr>
              </a:buClr>
              <a:defRPr/>
            </a:pPr>
            <a:endParaRPr lang="en-US" altLang="en-US" sz="2200" dirty="0"/>
          </a:p>
        </p:txBody>
      </p:sp>
      <p:cxnSp>
        <p:nvCxnSpPr>
          <p:cNvPr id="6" name="Straight Connector 5"/>
          <p:cNvCxnSpPr/>
          <p:nvPr/>
        </p:nvCxnSpPr>
        <p:spPr>
          <a:xfrm flipH="1">
            <a:off x="6022404"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Rectangle 15"/>
          <p:cNvSpPr/>
          <p:nvPr/>
        </p:nvSpPr>
        <p:spPr>
          <a:xfrm>
            <a:off x="10227936" y="0"/>
            <a:ext cx="1960889" cy="404664"/>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lumMod val="65000"/>
                  </a:schemeClr>
                </a:solidFill>
              </a:rPr>
              <a:t>Just read it </a:t>
            </a:r>
            <a:r>
              <a:rPr lang="en-US"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Tree>
    <p:extLst>
      <p:ext uri="{BB962C8B-B14F-4D97-AF65-F5344CB8AC3E}">
        <p14:creationId xmlns:p14="http://schemas.microsoft.com/office/powerpoint/2010/main" val="1312883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buFont typeface="+mj-lt"/>
              <a:buAutoNum type="arabicParenR"/>
            </a:pPr>
            <a:r>
              <a:rPr lang="en-US" sz="3200" spc="-5" dirty="0" smtClean="0">
                <a:cs typeface="Arial"/>
              </a:rPr>
              <a:t>Motor </a:t>
            </a:r>
            <a:r>
              <a:rPr lang="en-US" sz="3200" spc="-5" dirty="0">
                <a:cs typeface="Arial"/>
              </a:rPr>
              <a:t>Nerve Conduction </a:t>
            </a:r>
            <a:r>
              <a:rPr lang="en-US" sz="3200" dirty="0">
                <a:cs typeface="Arial"/>
              </a:rPr>
              <a:t>Velocity </a:t>
            </a:r>
            <a:r>
              <a:rPr lang="en-US" sz="3200" spc="-5" dirty="0">
                <a:cs typeface="Arial"/>
              </a:rPr>
              <a:t>(MNCV)</a:t>
            </a:r>
            <a:r>
              <a:rPr lang="en-US" sz="3200" spc="-35" dirty="0">
                <a:cs typeface="Arial"/>
              </a:rPr>
              <a:t> </a:t>
            </a:r>
            <a:r>
              <a:rPr lang="en-US" sz="3200" dirty="0">
                <a:cs typeface="Arial"/>
              </a:rPr>
              <a:t>Study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4" name="Content Placeholder 3"/>
          <p:cNvSpPr>
            <a:spLocks noGrp="1"/>
          </p:cNvSpPr>
          <p:nvPr>
            <p:ph sz="quarter" idx="1"/>
          </p:nvPr>
        </p:nvSpPr>
        <p:spPr>
          <a:xfrm>
            <a:off x="609442" y="1268760"/>
            <a:ext cx="5484989" cy="4937760"/>
          </a:xfrm>
        </p:spPr>
        <p:txBody>
          <a:bodyPr>
            <a:normAutofit/>
          </a:bodyPr>
          <a:lstStyle/>
          <a:p>
            <a:r>
              <a:rPr lang="en-US" sz="1800" dirty="0">
                <a:solidFill>
                  <a:schemeClr val="accent2">
                    <a:lumMod val="75000"/>
                  </a:schemeClr>
                </a:solidFill>
              </a:rPr>
              <a:t>What is MNCV</a:t>
            </a:r>
            <a:r>
              <a:rPr lang="en-US" sz="1800" dirty="0" smtClean="0">
                <a:solidFill>
                  <a:schemeClr val="accent2">
                    <a:lumMod val="75000"/>
                  </a:schemeClr>
                </a:solidFill>
              </a:rPr>
              <a:t>:</a:t>
            </a:r>
          </a:p>
          <a:p>
            <a:endParaRPr lang="en-US" sz="100" dirty="0" smtClean="0">
              <a:solidFill>
                <a:srgbClr val="528693"/>
              </a:solidFill>
            </a:endParaRPr>
          </a:p>
          <a:p>
            <a:pPr marL="654014" lvl="2" indent="-285750">
              <a:spcBef>
                <a:spcPts val="105"/>
              </a:spcBef>
              <a:buClr>
                <a:schemeClr val="accent2">
                  <a:lumMod val="75000"/>
                </a:schemeClr>
              </a:buClr>
            </a:pPr>
            <a:r>
              <a:rPr lang="en-US" sz="1600" dirty="0">
                <a:cs typeface="Arial"/>
              </a:rPr>
              <a:t>MNCV </a:t>
            </a:r>
            <a:r>
              <a:rPr lang="en-US" sz="1600" spc="-5" dirty="0">
                <a:cs typeface="Arial"/>
              </a:rPr>
              <a:t>is </a:t>
            </a:r>
            <a:r>
              <a:rPr lang="en-US" sz="1600" dirty="0">
                <a:cs typeface="Arial"/>
              </a:rPr>
              <a:t>a test to </a:t>
            </a:r>
            <a:r>
              <a:rPr lang="en-US" sz="1600" spc="-5" dirty="0">
                <a:cs typeface="Arial"/>
              </a:rPr>
              <a:t>evaluate the</a:t>
            </a:r>
            <a:r>
              <a:rPr lang="en-US" sz="1600" spc="-95" dirty="0">
                <a:cs typeface="Arial"/>
              </a:rPr>
              <a:t> </a:t>
            </a:r>
            <a:r>
              <a:rPr lang="en-US" sz="1600" spc="-5" dirty="0">
                <a:cs typeface="Arial"/>
              </a:rPr>
              <a:t>function,</a:t>
            </a:r>
            <a:r>
              <a:rPr lang="en-US" sz="1600" dirty="0">
                <a:cs typeface="Arial"/>
              </a:rPr>
              <a:t> </a:t>
            </a:r>
            <a:r>
              <a:rPr lang="en-US" sz="1600" spc="-5" dirty="0">
                <a:cs typeface="Arial"/>
              </a:rPr>
              <a:t>especially </a:t>
            </a:r>
            <a:r>
              <a:rPr lang="en-US" sz="1600" dirty="0">
                <a:cs typeface="Arial"/>
              </a:rPr>
              <a:t>the </a:t>
            </a:r>
            <a:r>
              <a:rPr lang="en-US" sz="1600" spc="-5" dirty="0">
                <a:cs typeface="Arial"/>
              </a:rPr>
              <a:t>ability of electrical conduction, of </a:t>
            </a:r>
            <a:r>
              <a:rPr lang="en-US" sz="1600" dirty="0">
                <a:cs typeface="Arial"/>
              </a:rPr>
              <a:t>a </a:t>
            </a:r>
            <a:r>
              <a:rPr lang="en-US" sz="1600" spc="-5" dirty="0">
                <a:cs typeface="Arial"/>
              </a:rPr>
              <a:t>nerve; </a:t>
            </a:r>
            <a:r>
              <a:rPr lang="en-US" sz="1600" spc="-5" dirty="0" smtClean="0">
                <a:cs typeface="Arial"/>
              </a:rPr>
              <a:t>or </a:t>
            </a:r>
            <a:r>
              <a:rPr lang="en-US" sz="1600" dirty="0" smtClean="0">
                <a:cs typeface="Arial"/>
              </a:rPr>
              <a:t>the </a:t>
            </a:r>
            <a:r>
              <a:rPr lang="en-US" sz="1600" dirty="0">
                <a:cs typeface="Arial"/>
              </a:rPr>
              <a:t>speed </a:t>
            </a:r>
            <a:r>
              <a:rPr lang="en-US" sz="1600" spc="-5" dirty="0">
                <a:cs typeface="Arial"/>
              </a:rPr>
              <a:t>of </a:t>
            </a:r>
            <a:r>
              <a:rPr lang="en-US" sz="1600" spc="-10" dirty="0">
                <a:cs typeface="Arial"/>
              </a:rPr>
              <a:t>propagation </a:t>
            </a:r>
            <a:r>
              <a:rPr lang="en-US" sz="1600" spc="-5" dirty="0">
                <a:cs typeface="Arial"/>
              </a:rPr>
              <a:t>of </a:t>
            </a:r>
            <a:r>
              <a:rPr lang="en-US" sz="1600" spc="-10" dirty="0">
                <a:cs typeface="Arial"/>
              </a:rPr>
              <a:t>an  </a:t>
            </a:r>
            <a:r>
              <a:rPr lang="en-US" sz="1600" spc="-5" dirty="0">
                <a:cs typeface="Arial"/>
              </a:rPr>
              <a:t>action </a:t>
            </a:r>
            <a:r>
              <a:rPr lang="en-US" sz="1600" spc="-10" dirty="0">
                <a:cs typeface="Arial"/>
              </a:rPr>
              <a:t>potential </a:t>
            </a:r>
            <a:r>
              <a:rPr lang="en-US" sz="1600" spc="-5" dirty="0" smtClean="0">
                <a:cs typeface="Arial"/>
              </a:rPr>
              <a:t>along </a:t>
            </a:r>
            <a:r>
              <a:rPr lang="en-US" sz="1600" dirty="0">
                <a:cs typeface="Arial"/>
              </a:rPr>
              <a:t>a</a:t>
            </a:r>
            <a:r>
              <a:rPr lang="en-US" sz="1600" spc="-40" dirty="0">
                <a:cs typeface="Arial"/>
              </a:rPr>
              <a:t> </a:t>
            </a:r>
            <a:r>
              <a:rPr lang="en-US" sz="1600" spc="-5" dirty="0">
                <a:cs typeface="Arial"/>
              </a:rPr>
              <a:t>nerve</a:t>
            </a:r>
            <a:r>
              <a:rPr lang="en-US" sz="1600" spc="-5" dirty="0" smtClean="0">
                <a:cs typeface="Arial"/>
              </a:rPr>
              <a:t>.</a:t>
            </a:r>
          </a:p>
          <a:p>
            <a:pPr marL="539714" lvl="2" indent="-171450">
              <a:spcBef>
                <a:spcPts val="105"/>
              </a:spcBef>
              <a:buClr>
                <a:schemeClr val="accent2">
                  <a:lumMod val="75000"/>
                </a:schemeClr>
              </a:buClr>
            </a:pPr>
            <a:endParaRPr lang="en-US" sz="500" spc="-5" dirty="0">
              <a:cs typeface="Arial"/>
            </a:endParaRPr>
          </a:p>
          <a:p>
            <a:pPr marL="654014" lvl="2" indent="-285750">
              <a:spcBef>
                <a:spcPts val="105"/>
              </a:spcBef>
              <a:buClr>
                <a:schemeClr val="accent2">
                  <a:lumMod val="75000"/>
                </a:schemeClr>
              </a:buClr>
            </a:pPr>
            <a:r>
              <a:rPr lang="en-US" altLang="en-US" sz="1600" dirty="0"/>
              <a:t>The motor nerve conduction is abnormal in both preganglionic and postganglionic </a:t>
            </a:r>
            <a:r>
              <a:rPr lang="en-US" altLang="en-US" sz="1600" dirty="0" smtClean="0"/>
              <a:t>injuries.</a:t>
            </a:r>
            <a:endParaRPr lang="en-US" sz="1600" dirty="0">
              <a:cs typeface="Arial"/>
            </a:endParaRPr>
          </a:p>
          <a:p>
            <a:pPr marL="0" indent="0">
              <a:buNone/>
            </a:pPr>
            <a:endParaRPr lang="en-US" sz="1600" dirty="0">
              <a:solidFill>
                <a:srgbClr val="528693"/>
              </a:solidFill>
            </a:endParaRPr>
          </a:p>
          <a:p>
            <a:r>
              <a:rPr lang="en-US" sz="1800" dirty="0">
                <a:solidFill>
                  <a:schemeClr val="accent2">
                    <a:lumMod val="75000"/>
                  </a:schemeClr>
                </a:solidFill>
              </a:rPr>
              <a:t>Procedure</a:t>
            </a:r>
            <a:r>
              <a:rPr lang="en-US" sz="1800" dirty="0" smtClean="0">
                <a:solidFill>
                  <a:schemeClr val="accent2">
                    <a:lumMod val="75000"/>
                  </a:schemeClr>
                </a:solidFill>
              </a:rPr>
              <a:t>:</a:t>
            </a:r>
          </a:p>
          <a:p>
            <a:endParaRPr lang="en-US" sz="100" dirty="0">
              <a:solidFill>
                <a:srgbClr val="528693"/>
              </a:solidFill>
            </a:endParaRPr>
          </a:p>
          <a:p>
            <a:pPr marL="641349" lvl="1" indent="-285750">
              <a:spcBef>
                <a:spcPts val="100"/>
              </a:spcBef>
              <a:buClr>
                <a:schemeClr val="accent2">
                  <a:lumMod val="75000"/>
                </a:schemeClr>
              </a:buClr>
            </a:pPr>
            <a:r>
              <a:rPr lang="en-US" sz="1600" spc="-10" dirty="0">
                <a:solidFill>
                  <a:schemeClr val="tx1"/>
                </a:solidFill>
                <a:cs typeface="Arial"/>
              </a:rPr>
              <a:t>Stimulation </a:t>
            </a:r>
            <a:r>
              <a:rPr lang="en-US" sz="1600" spc="-10" dirty="0" smtClean="0">
                <a:solidFill>
                  <a:schemeClr val="tx1"/>
                </a:solidFill>
                <a:cs typeface="Arial"/>
              </a:rPr>
              <a:t>of median </a:t>
            </a:r>
            <a:r>
              <a:rPr lang="en-US" sz="1600" spc="-10" dirty="0">
                <a:solidFill>
                  <a:schemeClr val="tx1"/>
                </a:solidFill>
                <a:cs typeface="Arial"/>
              </a:rPr>
              <a:t>nerve </a:t>
            </a:r>
            <a:r>
              <a:rPr lang="en-US" sz="1600" spc="-10" dirty="0" smtClean="0">
                <a:solidFill>
                  <a:schemeClr val="tx1"/>
                </a:solidFill>
                <a:cs typeface="Arial"/>
              </a:rPr>
              <a:t>at two </a:t>
            </a:r>
            <a:r>
              <a:rPr lang="en-US" sz="1600" spc="-10" dirty="0">
                <a:solidFill>
                  <a:schemeClr val="tx1"/>
                </a:solidFill>
                <a:cs typeface="Arial"/>
              </a:rPr>
              <a:t>points until visible muscle contraction is seen and a reproducible Compound Muscle Action Potential (CMAP) is recorded</a:t>
            </a:r>
            <a:r>
              <a:rPr lang="en-US" sz="1600" spc="-10" dirty="0" smtClean="0">
                <a:solidFill>
                  <a:schemeClr val="tx1"/>
                </a:solidFill>
                <a:cs typeface="Arial"/>
              </a:rPr>
              <a:t>.</a:t>
            </a:r>
          </a:p>
          <a:p>
            <a:pPr marL="527049" lvl="1" indent="-171450">
              <a:spcBef>
                <a:spcPts val="100"/>
              </a:spcBef>
              <a:buClr>
                <a:schemeClr val="accent2">
                  <a:lumMod val="75000"/>
                </a:schemeClr>
              </a:buClr>
            </a:pPr>
            <a:endParaRPr lang="en-US" sz="500" spc="-10" dirty="0">
              <a:solidFill>
                <a:schemeClr val="tx1"/>
              </a:solidFill>
              <a:cs typeface="Arial"/>
            </a:endParaRPr>
          </a:p>
          <a:p>
            <a:pPr marL="641349" lvl="1" indent="-285750">
              <a:spcBef>
                <a:spcPts val="100"/>
              </a:spcBef>
              <a:buClr>
                <a:schemeClr val="accent2">
                  <a:lumMod val="75000"/>
                </a:schemeClr>
              </a:buClr>
            </a:pPr>
            <a:r>
              <a:rPr lang="en-US" sz="1600" spc="-10" dirty="0" smtClean="0">
                <a:solidFill>
                  <a:schemeClr val="tx1"/>
                </a:solidFill>
                <a:cs typeface="Arial"/>
              </a:rPr>
              <a:t>Recording electrode over the thinner eminence.</a:t>
            </a:r>
          </a:p>
          <a:p>
            <a:pPr marL="527049" lvl="1" indent="-171450">
              <a:spcBef>
                <a:spcPts val="100"/>
              </a:spcBef>
              <a:buClr>
                <a:schemeClr val="accent2">
                  <a:lumMod val="75000"/>
                </a:schemeClr>
              </a:buClr>
            </a:pPr>
            <a:endParaRPr lang="en-US" sz="1000" spc="-10" dirty="0" smtClean="0">
              <a:solidFill>
                <a:schemeClr val="tx1"/>
              </a:solidFill>
              <a:cs typeface="Arial"/>
            </a:endParaRPr>
          </a:p>
          <a:p>
            <a:pPr marL="641349" lvl="1" indent="-285750">
              <a:spcBef>
                <a:spcPts val="100"/>
              </a:spcBef>
              <a:buClr>
                <a:schemeClr val="accent2">
                  <a:lumMod val="75000"/>
                </a:schemeClr>
              </a:buClr>
            </a:pPr>
            <a:r>
              <a:rPr lang="en-US" sz="1600" spc="-10" dirty="0" smtClean="0">
                <a:solidFill>
                  <a:schemeClr val="tx1"/>
                </a:solidFill>
                <a:cs typeface="Arial"/>
              </a:rPr>
              <a:t>CMAP: summated potentials from all Motor Units in a muscle.</a:t>
            </a:r>
          </a:p>
          <a:p>
            <a:endParaRPr lang="en-US" sz="1600" dirty="0"/>
          </a:p>
        </p:txBody>
      </p:sp>
      <p:sp>
        <p:nvSpPr>
          <p:cNvPr id="5" name="Content Placeholder 4"/>
          <p:cNvSpPr>
            <a:spLocks noGrp="1"/>
          </p:cNvSpPr>
          <p:nvPr>
            <p:ph sz="quarter" idx="2"/>
          </p:nvPr>
        </p:nvSpPr>
        <p:spPr>
          <a:xfrm>
            <a:off x="6174658" y="1216154"/>
            <a:ext cx="5536378" cy="5140195"/>
          </a:xfrm>
        </p:spPr>
        <p:txBody>
          <a:bodyPr>
            <a:normAutofit/>
          </a:bodyPr>
          <a:lstStyle/>
          <a:p>
            <a:r>
              <a:rPr lang="en-US" sz="1800" dirty="0">
                <a:solidFill>
                  <a:schemeClr val="accent2">
                    <a:lumMod val="75000"/>
                  </a:schemeClr>
                </a:solidFill>
              </a:rPr>
              <a:t>Abnormalities:</a:t>
            </a:r>
          </a:p>
          <a:p>
            <a:endParaRPr lang="en-US" dirty="0" smtClean="0"/>
          </a:p>
          <a:p>
            <a:endParaRPr lang="en-US" dirty="0"/>
          </a:p>
          <a:p>
            <a:endParaRPr lang="en-US" dirty="0" smtClean="0"/>
          </a:p>
          <a:p>
            <a:endParaRPr lang="en-US" dirty="0"/>
          </a:p>
          <a:p>
            <a:pPr marL="0" indent="0">
              <a:buNone/>
            </a:pPr>
            <a:endParaRPr lang="en-US" sz="500" dirty="0" smtClean="0"/>
          </a:p>
          <a:p>
            <a:pPr marL="0" indent="0">
              <a:buNone/>
            </a:pPr>
            <a:endParaRPr lang="en-US" sz="500" dirty="0">
              <a:solidFill>
                <a:srgbClr val="528693"/>
              </a:solidFill>
            </a:endParaRPr>
          </a:p>
          <a:p>
            <a:r>
              <a:rPr lang="en-US" sz="1800" dirty="0" smtClean="0">
                <a:solidFill>
                  <a:schemeClr val="accent2">
                    <a:lumMod val="75000"/>
                  </a:schemeClr>
                </a:solidFill>
              </a:rPr>
              <a:t>Comparing </a:t>
            </a:r>
            <a:r>
              <a:rPr lang="en-US" sz="1800" dirty="0">
                <a:solidFill>
                  <a:schemeClr val="accent2">
                    <a:lumMod val="75000"/>
                  </a:schemeClr>
                </a:solidFill>
              </a:rPr>
              <a:t>results</a:t>
            </a:r>
            <a:r>
              <a:rPr lang="en-US" sz="1800" dirty="0" smtClean="0">
                <a:solidFill>
                  <a:schemeClr val="accent2">
                    <a:lumMod val="75000"/>
                  </a:schemeClr>
                </a:solidFill>
              </a:rPr>
              <a:t>:</a:t>
            </a:r>
          </a:p>
          <a:p>
            <a:endParaRPr lang="en-US" sz="100" dirty="0">
              <a:solidFill>
                <a:srgbClr val="528693"/>
              </a:solidFill>
            </a:endParaRPr>
          </a:p>
          <a:p>
            <a:pPr lvl="1">
              <a:buClr>
                <a:schemeClr val="accent2">
                  <a:lumMod val="75000"/>
                </a:schemeClr>
              </a:buClr>
            </a:pPr>
            <a:r>
              <a:rPr lang="en-US" sz="1500" dirty="0">
                <a:solidFill>
                  <a:schemeClr val="tx1"/>
                </a:solidFill>
              </a:rPr>
              <a:t>Compare nerves same limb (hand median vs ulnar or radial</a:t>
            </a:r>
            <a:r>
              <a:rPr lang="en-US" sz="1500" dirty="0" smtClean="0">
                <a:solidFill>
                  <a:schemeClr val="tx1"/>
                </a:solidFill>
              </a:rPr>
              <a:t>).</a:t>
            </a:r>
            <a:endParaRPr lang="en-US" sz="1500" dirty="0">
              <a:solidFill>
                <a:schemeClr val="tx1"/>
              </a:solidFill>
            </a:endParaRPr>
          </a:p>
          <a:p>
            <a:pPr lvl="1">
              <a:buClr>
                <a:schemeClr val="accent2">
                  <a:lumMod val="75000"/>
                </a:schemeClr>
              </a:buClr>
            </a:pPr>
            <a:r>
              <a:rPr lang="en-US" sz="1500" dirty="0">
                <a:solidFill>
                  <a:schemeClr val="tx1"/>
                </a:solidFill>
              </a:rPr>
              <a:t>Compare left and right </a:t>
            </a:r>
            <a:r>
              <a:rPr lang="en-US" sz="1500" dirty="0" smtClean="0">
                <a:solidFill>
                  <a:schemeClr val="tx1"/>
                </a:solidFill>
              </a:rPr>
              <a:t>limb.</a:t>
            </a:r>
            <a:endParaRPr lang="en-US" sz="1500" dirty="0">
              <a:solidFill>
                <a:schemeClr val="tx1"/>
              </a:solidFill>
            </a:endParaRPr>
          </a:p>
          <a:p>
            <a:pPr lvl="1">
              <a:buClr>
                <a:schemeClr val="accent2">
                  <a:lumMod val="75000"/>
                </a:schemeClr>
              </a:buClr>
            </a:pPr>
            <a:r>
              <a:rPr lang="en-US" sz="1500" dirty="0">
                <a:solidFill>
                  <a:schemeClr val="tx1"/>
                </a:solidFill>
              </a:rPr>
              <a:t>Compare upper and lower </a:t>
            </a:r>
            <a:r>
              <a:rPr lang="en-US" sz="1500" dirty="0" smtClean="0">
                <a:solidFill>
                  <a:schemeClr val="tx1"/>
                </a:solidFill>
              </a:rPr>
              <a:t>limbs.</a:t>
            </a:r>
            <a:endParaRPr lang="en-US" sz="1500" dirty="0">
              <a:solidFill>
                <a:schemeClr val="tx1"/>
              </a:solidFill>
            </a:endParaRPr>
          </a:p>
          <a:p>
            <a:pPr lvl="1">
              <a:buClr>
                <a:schemeClr val="accent2">
                  <a:lumMod val="75000"/>
                </a:schemeClr>
              </a:buClr>
            </a:pPr>
            <a:r>
              <a:rPr lang="en-US" sz="1500" dirty="0">
                <a:solidFill>
                  <a:schemeClr val="tx1"/>
                </a:solidFill>
              </a:rPr>
              <a:t>Compare to previous results in same </a:t>
            </a:r>
            <a:r>
              <a:rPr lang="en-US" sz="1500" dirty="0" smtClean="0">
                <a:solidFill>
                  <a:schemeClr val="tx1"/>
                </a:solidFill>
              </a:rPr>
              <a:t>subject.</a:t>
            </a:r>
            <a:endParaRPr lang="en-US" sz="1500" dirty="0">
              <a:solidFill>
                <a:schemeClr val="tx1"/>
              </a:solidFill>
            </a:endParaRPr>
          </a:p>
          <a:p>
            <a:pPr lvl="1">
              <a:buClr>
                <a:schemeClr val="accent2">
                  <a:lumMod val="75000"/>
                </a:schemeClr>
              </a:buClr>
            </a:pPr>
            <a:r>
              <a:rPr lang="en-US" sz="1500" dirty="0">
                <a:solidFill>
                  <a:schemeClr val="tx1"/>
                </a:solidFill>
              </a:rPr>
              <a:t>Compare to </a:t>
            </a:r>
            <a:r>
              <a:rPr lang="en-US" sz="1500" dirty="0" smtClean="0">
                <a:solidFill>
                  <a:schemeClr val="tx1"/>
                </a:solidFill>
              </a:rPr>
              <a:t>normal </a:t>
            </a:r>
            <a:r>
              <a:rPr lang="en-US" sz="1500" dirty="0">
                <a:solidFill>
                  <a:schemeClr val="tx1"/>
                </a:solidFill>
              </a:rPr>
              <a:t>reference </a:t>
            </a:r>
            <a:r>
              <a:rPr lang="en-US" sz="1500" dirty="0" smtClean="0">
                <a:solidFill>
                  <a:schemeClr val="tx1"/>
                </a:solidFill>
              </a:rPr>
              <a:t>values.</a:t>
            </a:r>
            <a:endParaRPr lang="en-US" sz="1500" dirty="0">
              <a:solidFill>
                <a:schemeClr val="tx1"/>
              </a:solidFill>
            </a:endParaRPr>
          </a:p>
        </p:txBody>
      </p:sp>
      <p:cxnSp>
        <p:nvCxnSpPr>
          <p:cNvPr id="6" name="Straight Connector 5"/>
          <p:cNvCxnSpPr/>
          <p:nvPr/>
        </p:nvCxnSpPr>
        <p:spPr>
          <a:xfrm flipH="1">
            <a:off x="6022404" y="1143000"/>
            <a:ext cx="1"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graphicFrame>
        <p:nvGraphicFramePr>
          <p:cNvPr id="8" name="Content Placeholder 7"/>
          <p:cNvGraphicFramePr>
            <a:graphicFrameLocks/>
          </p:cNvGraphicFramePr>
          <p:nvPr>
            <p:extLst>
              <p:ext uri="{D42A27DB-BD31-4B8C-83A1-F6EECF244321}">
                <p14:modId xmlns:p14="http://schemas.microsoft.com/office/powerpoint/2010/main" val="3218711241"/>
              </p:ext>
            </p:extLst>
          </p:nvPr>
        </p:nvGraphicFramePr>
        <p:xfrm>
          <a:off x="6191960" y="1700808"/>
          <a:ext cx="5372172" cy="2209800"/>
        </p:xfrm>
        <a:graphic>
          <a:graphicData uri="http://schemas.openxmlformats.org/drawingml/2006/table">
            <a:tbl>
              <a:tblPr firstRow="1" bandRow="1">
                <a:tableStyleId>{5DA37D80-6434-44D0-A028-1B22A696006F}</a:tableStyleId>
              </a:tblPr>
              <a:tblGrid>
                <a:gridCol w="2686086">
                  <a:extLst>
                    <a:ext uri="{9D8B030D-6E8A-4147-A177-3AD203B41FA5}">
                      <a16:colId xmlns:a16="http://schemas.microsoft.com/office/drawing/2014/main" xmlns="" val="20000"/>
                    </a:ext>
                  </a:extLst>
                </a:gridCol>
                <a:gridCol w="2686086">
                  <a:extLst>
                    <a:ext uri="{9D8B030D-6E8A-4147-A177-3AD203B41FA5}">
                      <a16:colId xmlns:a16="http://schemas.microsoft.com/office/drawing/2014/main" xmlns=""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bg1"/>
                          </a:solidFill>
                          <a:latin typeface="+mn-lt"/>
                          <a:ea typeface="+mn-ea"/>
                          <a:cs typeface="+mn-cs"/>
                        </a:rPr>
                        <a:t>Abnormalities</a:t>
                      </a:r>
                    </a:p>
                  </a:txBody>
                  <a:tcP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bg1"/>
                        </a:solidFill>
                      </a:endParaRPr>
                    </a:p>
                  </a:txBody>
                  <a:tcPr anchor="ctr">
                    <a:solidFill>
                      <a:schemeClr val="bg1"/>
                    </a:solidFill>
                  </a:tcPr>
                </a:tc>
                <a:extLst>
                  <a:ext uri="{0D108BD9-81ED-4DB2-BD59-A6C34878D82A}">
                    <a16:rowId xmlns:a16="http://schemas.microsoft.com/office/drawing/2014/main" xmlns="" val="378831635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lumMod val="75000"/>
                            </a:schemeClr>
                          </a:solidFill>
                        </a:rPr>
                        <a:t>Axonal degeneration neuropathy</a:t>
                      </a:r>
                      <a:r>
                        <a:rPr lang="en-US" sz="1600" baseline="0" dirty="0" smtClean="0">
                          <a:solidFill>
                            <a:schemeClr val="accent2">
                              <a:lumMod val="75000"/>
                            </a:schemeClr>
                          </a:solidFill>
                        </a:rPr>
                        <a:t> features</a:t>
                      </a:r>
                      <a:endParaRPr lang="en-US" sz="1600" b="0" dirty="0" smtClean="0">
                        <a:solidFill>
                          <a:schemeClr val="accent2">
                            <a:lumMod val="75000"/>
                          </a:schemeClr>
                        </a:solidFil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2">
                              <a:lumMod val="75000"/>
                            </a:schemeClr>
                          </a:solidFill>
                        </a:rPr>
                        <a:t>Demyelinating neuropathy  features</a:t>
                      </a:r>
                      <a:endParaRPr lang="en-US" sz="1600" b="0" dirty="0" smtClean="0">
                        <a:solidFill>
                          <a:schemeClr val="accent2">
                            <a:lumMod val="75000"/>
                          </a:schemeClr>
                        </a:solidFill>
                      </a:endParaRPr>
                    </a:p>
                  </a:txBody>
                  <a:tcPr anchor="ctr">
                    <a:solidFill>
                      <a:schemeClr val="bg1"/>
                    </a:solidFill>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Low amplitudes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Normal amplitudes</a:t>
                      </a:r>
                    </a:p>
                  </a:txBody>
                  <a:tcPr>
                    <a:solidFill>
                      <a:schemeClr val="bg1"/>
                    </a:solid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Normal / slight delay in latency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Significant delay</a:t>
                      </a:r>
                      <a:r>
                        <a:rPr lang="en-US" sz="1400" baseline="0" dirty="0" smtClean="0"/>
                        <a:t> in</a:t>
                      </a:r>
                      <a:r>
                        <a:rPr lang="en-US" sz="1400" dirty="0" smtClean="0"/>
                        <a:t> latency</a:t>
                      </a:r>
                    </a:p>
                  </a:txBody>
                  <a:tcPr>
                    <a:solidFill>
                      <a:schemeClr val="bg1"/>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Normal / slightly low conduction</a:t>
                      </a:r>
                      <a:r>
                        <a:rPr lang="en-US" sz="1400" baseline="0" dirty="0" smtClean="0"/>
                        <a:t> </a:t>
                      </a:r>
                      <a:r>
                        <a:rPr lang="en-US" sz="1400" dirty="0" smtClean="0"/>
                        <a:t>velocity</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Significantly low conduction velocity</a:t>
                      </a:r>
                    </a:p>
                  </a:txBody>
                  <a:tcPr>
                    <a:solidFill>
                      <a:schemeClr val="bg1"/>
                    </a:solidFill>
                  </a:tcPr>
                </a:tc>
                <a:extLst>
                  <a:ext uri="{0D108BD9-81ED-4DB2-BD59-A6C34878D82A}">
                    <a16:rowId xmlns:a16="http://schemas.microsoft.com/office/drawing/2014/main" xmlns="" val="10003"/>
                  </a:ext>
                </a:extLst>
              </a:tr>
            </a:tbl>
          </a:graphicData>
        </a:graphic>
      </p:graphicFrame>
      <p:sp>
        <p:nvSpPr>
          <p:cNvPr id="10" name="Rectangle 15"/>
          <p:cNvSpPr/>
          <p:nvPr/>
        </p:nvSpPr>
        <p:spPr>
          <a:xfrm>
            <a:off x="10227936" y="0"/>
            <a:ext cx="1960889" cy="404664"/>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bg1">
                    <a:lumMod val="65000"/>
                  </a:schemeClr>
                </a:solidFill>
              </a:rPr>
              <a:t>Just read it </a:t>
            </a:r>
            <a:r>
              <a:rPr lang="en-US" dirty="0" smtClean="0">
                <a:solidFill>
                  <a:schemeClr val="bg1">
                    <a:lumMod val="65000"/>
                  </a:schemeClr>
                </a:solidFill>
                <a:sym typeface="Wingdings" panose="05000000000000000000" pitchFamily="2" charset="2"/>
              </a:rPr>
              <a:t></a:t>
            </a:r>
            <a:endParaRPr lang="en-US" dirty="0">
              <a:solidFill>
                <a:schemeClr val="bg1">
                  <a:lumMod val="65000"/>
                </a:schemeClr>
              </a:solidFill>
            </a:endParaRPr>
          </a:p>
        </p:txBody>
      </p:sp>
    </p:spTree>
    <p:extLst>
      <p:ext uri="{BB962C8B-B14F-4D97-AF65-F5344CB8AC3E}">
        <p14:creationId xmlns:p14="http://schemas.microsoft.com/office/powerpoint/2010/main" val="18550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5" dirty="0" smtClean="0">
                <a:solidFill>
                  <a:srgbClr val="FF0000"/>
                </a:solidFill>
              </a:rPr>
              <a:t>Cont</a:t>
            </a:r>
            <a:r>
              <a:rPr lang="en-US" sz="3200" spc="-5" dirty="0">
                <a:solidFill>
                  <a:srgbClr val="FF0000"/>
                </a:solidFill>
              </a:rPr>
              <a:t>.</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7" name="Rectangle 6"/>
          <p:cNvSpPr/>
          <p:nvPr/>
        </p:nvSpPr>
        <p:spPr>
          <a:xfrm>
            <a:off x="609460" y="1196752"/>
            <a:ext cx="10969943" cy="129614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770" lvl="0" indent="-304770" defTabSz="914400">
              <a:spcBef>
                <a:spcPts val="667"/>
              </a:spcBef>
              <a:buClr>
                <a:srgbClr val="727CA3"/>
              </a:buClr>
              <a:buSzPct val="76000"/>
              <a:buFont typeface="Wingdings 3"/>
              <a:buChar char=""/>
            </a:pPr>
            <a:r>
              <a:rPr lang="en-US" sz="1800" spc="-5" dirty="0">
                <a:solidFill>
                  <a:schemeClr val="tx1"/>
                </a:solidFill>
                <a:cs typeface="Arial"/>
              </a:rPr>
              <a:t>The latency is the </a:t>
            </a:r>
            <a:r>
              <a:rPr lang="en-US" sz="1800" spc="-10" dirty="0">
                <a:solidFill>
                  <a:schemeClr val="tx1"/>
                </a:solidFill>
                <a:cs typeface="Arial"/>
              </a:rPr>
              <a:t>interval </a:t>
            </a:r>
            <a:r>
              <a:rPr lang="en-US" sz="1800" spc="-5" dirty="0">
                <a:solidFill>
                  <a:schemeClr val="tx1"/>
                </a:solidFill>
                <a:cs typeface="Arial"/>
              </a:rPr>
              <a:t>between </a:t>
            </a:r>
            <a:r>
              <a:rPr lang="en-US" sz="1800" spc="-10" dirty="0">
                <a:solidFill>
                  <a:schemeClr val="tx1"/>
                </a:solidFill>
                <a:cs typeface="Arial"/>
              </a:rPr>
              <a:t>the </a:t>
            </a:r>
            <a:r>
              <a:rPr lang="en-US" sz="1800" spc="-5" dirty="0">
                <a:solidFill>
                  <a:schemeClr val="tx1"/>
                </a:solidFill>
                <a:cs typeface="Arial"/>
              </a:rPr>
              <a:t>onset  </a:t>
            </a:r>
            <a:r>
              <a:rPr lang="en-US" sz="1800" dirty="0">
                <a:solidFill>
                  <a:schemeClr val="tx1"/>
                </a:solidFill>
                <a:cs typeface="Arial"/>
              </a:rPr>
              <a:t>of </a:t>
            </a:r>
            <a:r>
              <a:rPr lang="en-US" sz="1800" spc="-5" dirty="0">
                <a:solidFill>
                  <a:schemeClr val="tx1"/>
                </a:solidFill>
                <a:cs typeface="Arial"/>
              </a:rPr>
              <a:t>the </a:t>
            </a:r>
            <a:r>
              <a:rPr lang="en-US" sz="1800" spc="-10" dirty="0">
                <a:solidFill>
                  <a:schemeClr val="tx1"/>
                </a:solidFill>
                <a:cs typeface="Arial"/>
              </a:rPr>
              <a:t>stimulus </a:t>
            </a:r>
            <a:r>
              <a:rPr lang="en-US" sz="1800" spc="-5" dirty="0">
                <a:solidFill>
                  <a:schemeClr val="tx1"/>
                </a:solidFill>
                <a:cs typeface="Arial"/>
              </a:rPr>
              <a:t>and the onset </a:t>
            </a:r>
            <a:r>
              <a:rPr lang="en-US" sz="1800" dirty="0">
                <a:solidFill>
                  <a:schemeClr val="tx1"/>
                </a:solidFill>
                <a:cs typeface="Arial"/>
              </a:rPr>
              <a:t>of </a:t>
            </a:r>
            <a:r>
              <a:rPr lang="en-US" sz="1800" spc="-10" dirty="0">
                <a:solidFill>
                  <a:schemeClr val="tx1"/>
                </a:solidFill>
                <a:cs typeface="Arial"/>
              </a:rPr>
              <a:t>the </a:t>
            </a:r>
          </a:p>
          <a:p>
            <a:pPr lvl="0" defTabSz="914400">
              <a:spcBef>
                <a:spcPts val="667"/>
              </a:spcBef>
              <a:buClr>
                <a:srgbClr val="727CA3"/>
              </a:buClr>
              <a:buSzPct val="76000"/>
            </a:pPr>
            <a:r>
              <a:rPr lang="en-US" sz="1800" spc="-10" dirty="0">
                <a:solidFill>
                  <a:schemeClr val="tx1"/>
                </a:solidFill>
                <a:cs typeface="Arial"/>
              </a:rPr>
              <a:t>     </a:t>
            </a:r>
            <a:r>
              <a:rPr lang="en-US" sz="1800" spc="-5" dirty="0">
                <a:solidFill>
                  <a:schemeClr val="tx1"/>
                </a:solidFill>
                <a:cs typeface="Arial"/>
              </a:rPr>
              <a:t>initial  deflection from baseline </a:t>
            </a:r>
            <a:r>
              <a:rPr lang="en-US" sz="1800" spc="-10" dirty="0">
                <a:solidFill>
                  <a:schemeClr val="tx1"/>
                </a:solidFill>
                <a:cs typeface="Arial"/>
              </a:rPr>
              <a:t>of </a:t>
            </a:r>
            <a:r>
              <a:rPr lang="en-US" sz="1800" spc="-5" dirty="0">
                <a:solidFill>
                  <a:schemeClr val="tx1"/>
                </a:solidFill>
                <a:cs typeface="Arial"/>
              </a:rPr>
              <a:t>the resultant </a:t>
            </a:r>
            <a:r>
              <a:rPr lang="en-US" sz="1800" spc="-5" dirty="0" smtClean="0">
                <a:solidFill>
                  <a:schemeClr val="tx1"/>
                </a:solidFill>
                <a:cs typeface="Arial"/>
              </a:rPr>
              <a:t>CMAP </a:t>
            </a:r>
            <a:r>
              <a:rPr lang="en-US" sz="1800" spc="-5" dirty="0">
                <a:solidFill>
                  <a:schemeClr val="tx1"/>
                </a:solidFill>
                <a:cs typeface="Arial"/>
              </a:rPr>
              <a:t>(in</a:t>
            </a:r>
            <a:r>
              <a:rPr lang="en-US" sz="1800" spc="-35" dirty="0">
                <a:solidFill>
                  <a:schemeClr val="tx1"/>
                </a:solidFill>
                <a:cs typeface="Arial"/>
              </a:rPr>
              <a:t> </a:t>
            </a:r>
            <a:r>
              <a:rPr lang="en-US" sz="1800" spc="-5" dirty="0" err="1">
                <a:solidFill>
                  <a:schemeClr val="tx1"/>
                </a:solidFill>
                <a:cs typeface="Arial"/>
              </a:rPr>
              <a:t>ms</a:t>
            </a:r>
            <a:r>
              <a:rPr lang="en-US" sz="1800" spc="-5" dirty="0">
                <a:solidFill>
                  <a:schemeClr val="tx1"/>
                </a:solidFill>
                <a:cs typeface="Arial"/>
              </a:rPr>
              <a:t>).</a:t>
            </a:r>
            <a:endParaRPr lang="en-US" sz="1800" dirty="0">
              <a:solidFill>
                <a:schemeClr val="tx1"/>
              </a:solidFill>
            </a:endParaRPr>
          </a:p>
        </p:txBody>
      </p:sp>
      <p:sp>
        <p:nvSpPr>
          <p:cNvPr id="9" name="object 5"/>
          <p:cNvSpPr/>
          <p:nvPr/>
        </p:nvSpPr>
        <p:spPr>
          <a:xfrm>
            <a:off x="9479290" y="1243081"/>
            <a:ext cx="2087730" cy="1185183"/>
          </a:xfrm>
          <a:prstGeom prst="rect">
            <a:avLst/>
          </a:prstGeom>
          <a:blipFill>
            <a:blip r:embed="rId2" cstate="print"/>
            <a:stretch>
              <a:fillRect/>
            </a:stretch>
          </a:blipFill>
        </p:spPr>
        <p:txBody>
          <a:bodyPr wrap="square" lIns="0" tIns="0" rIns="0" bIns="0" rtlCol="0"/>
          <a:lstStyle/>
          <a:p>
            <a:endParaRPr/>
          </a:p>
        </p:txBody>
      </p:sp>
      <p:sp>
        <p:nvSpPr>
          <p:cNvPr id="10" name="Rectangle 9"/>
          <p:cNvSpPr/>
          <p:nvPr/>
        </p:nvSpPr>
        <p:spPr>
          <a:xfrm>
            <a:off x="5950396" y="2564904"/>
            <a:ext cx="5629007" cy="1944216"/>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object 3"/>
          <p:cNvSpPr/>
          <p:nvPr/>
        </p:nvSpPr>
        <p:spPr>
          <a:xfrm>
            <a:off x="6574306" y="2852400"/>
            <a:ext cx="1293930" cy="687117"/>
          </a:xfrm>
          <a:prstGeom prst="rect">
            <a:avLst/>
          </a:prstGeom>
          <a:blipFill>
            <a:blip r:embed="rId3" cstate="print"/>
            <a:srcRect/>
            <a:stretch>
              <a:fillRect l="-2165" t="-12950" r="-3143" b="-12208"/>
            </a:stretch>
          </a:blipFill>
        </p:spPr>
        <p:txBody>
          <a:bodyPr wrap="square" lIns="0" tIns="0" rIns="0" bIns="0" rtlCol="0"/>
          <a:lstStyle/>
          <a:p>
            <a:endParaRPr/>
          </a:p>
        </p:txBody>
      </p:sp>
      <p:sp>
        <p:nvSpPr>
          <p:cNvPr id="20" name="object 4"/>
          <p:cNvSpPr/>
          <p:nvPr/>
        </p:nvSpPr>
        <p:spPr>
          <a:xfrm>
            <a:off x="8463520" y="2849346"/>
            <a:ext cx="784046" cy="690172"/>
          </a:xfrm>
          <a:prstGeom prst="rect">
            <a:avLst/>
          </a:prstGeom>
          <a:blipFill>
            <a:blip r:embed="rId4" cstate="print"/>
            <a:srcRect/>
            <a:stretch>
              <a:fillRect l="-7235" t="-6794" r="-7279" b="-5864"/>
            </a:stretch>
          </a:blipFill>
        </p:spPr>
        <p:txBody>
          <a:bodyPr wrap="square" lIns="0" tIns="0" rIns="0" bIns="0" rtlCol="0"/>
          <a:lstStyle/>
          <a:p>
            <a:endParaRPr/>
          </a:p>
        </p:txBody>
      </p:sp>
      <p:sp>
        <p:nvSpPr>
          <p:cNvPr id="21" name="object 5"/>
          <p:cNvSpPr/>
          <p:nvPr/>
        </p:nvSpPr>
        <p:spPr>
          <a:xfrm>
            <a:off x="9875394" y="2852400"/>
            <a:ext cx="792088" cy="690172"/>
          </a:xfrm>
          <a:prstGeom prst="rect">
            <a:avLst/>
          </a:prstGeom>
          <a:blipFill>
            <a:blip r:embed="rId5" cstate="print"/>
            <a:srcRect/>
            <a:stretch>
              <a:fillRect l="-5063" t="-6219" r="-5203" b="-3525"/>
            </a:stretch>
          </a:blipFill>
        </p:spPr>
        <p:txBody>
          <a:bodyPr wrap="square" lIns="0" tIns="0" rIns="0" bIns="0" rtlCol="0"/>
          <a:lstStyle/>
          <a:p>
            <a:endParaRPr/>
          </a:p>
        </p:txBody>
      </p:sp>
      <p:sp>
        <p:nvSpPr>
          <p:cNvPr id="22" name="TextBox 21"/>
          <p:cNvSpPr txBox="1"/>
          <p:nvPr/>
        </p:nvSpPr>
        <p:spPr>
          <a:xfrm>
            <a:off x="6656874" y="3651120"/>
            <a:ext cx="1211362" cy="276999"/>
          </a:xfrm>
          <a:prstGeom prst="rect">
            <a:avLst/>
          </a:prstGeom>
          <a:noFill/>
        </p:spPr>
        <p:txBody>
          <a:bodyPr wrap="square" rtlCol="0">
            <a:spAutoFit/>
          </a:bodyPr>
          <a:lstStyle/>
          <a:p>
            <a:r>
              <a:rPr lang="en-US" sz="1200" dirty="0" smtClean="0"/>
              <a:t>Distance: </a:t>
            </a:r>
            <a:r>
              <a:rPr lang="en-US" sz="1200" dirty="0" smtClean="0">
                <a:solidFill>
                  <a:srgbClr val="FFC000"/>
                </a:solidFill>
              </a:rPr>
              <a:t>24</a:t>
            </a:r>
            <a:r>
              <a:rPr lang="en-US" sz="1200" dirty="0" smtClean="0"/>
              <a:t> cm</a:t>
            </a:r>
            <a:endParaRPr lang="en-US" sz="1200" dirty="0"/>
          </a:p>
        </p:txBody>
      </p:sp>
      <p:sp>
        <p:nvSpPr>
          <p:cNvPr id="23" name="TextBox 22"/>
          <p:cNvSpPr txBox="1"/>
          <p:nvPr/>
        </p:nvSpPr>
        <p:spPr>
          <a:xfrm>
            <a:off x="8385066" y="3574177"/>
            <a:ext cx="1089298" cy="430887"/>
          </a:xfrm>
          <a:prstGeom prst="rect">
            <a:avLst/>
          </a:prstGeom>
          <a:noFill/>
        </p:spPr>
        <p:txBody>
          <a:bodyPr wrap="square" rtlCol="0">
            <a:spAutoFit/>
          </a:bodyPr>
          <a:lstStyle/>
          <a:p>
            <a:r>
              <a:rPr lang="en-US" sz="1100" dirty="0" smtClean="0"/>
              <a:t>Latency at elbow: </a:t>
            </a:r>
            <a:r>
              <a:rPr lang="en-US" sz="1100" dirty="0" smtClean="0">
                <a:solidFill>
                  <a:schemeClr val="accent4">
                    <a:lumMod val="75000"/>
                  </a:schemeClr>
                </a:solidFill>
              </a:rPr>
              <a:t>6.5</a:t>
            </a:r>
            <a:r>
              <a:rPr lang="en-US" sz="1100" dirty="0" smtClean="0"/>
              <a:t> </a:t>
            </a:r>
            <a:r>
              <a:rPr lang="en-US" sz="1100" dirty="0" err="1" smtClean="0"/>
              <a:t>ms</a:t>
            </a:r>
            <a:endParaRPr lang="en-US" sz="1100" dirty="0"/>
          </a:p>
        </p:txBody>
      </p:sp>
      <p:sp>
        <p:nvSpPr>
          <p:cNvPr id="24" name="TextBox 23"/>
          <p:cNvSpPr txBox="1"/>
          <p:nvPr/>
        </p:nvSpPr>
        <p:spPr>
          <a:xfrm>
            <a:off x="9842850" y="3542572"/>
            <a:ext cx="1076098" cy="430887"/>
          </a:xfrm>
          <a:prstGeom prst="rect">
            <a:avLst/>
          </a:prstGeom>
          <a:noFill/>
        </p:spPr>
        <p:txBody>
          <a:bodyPr wrap="square" rtlCol="0">
            <a:spAutoFit/>
          </a:bodyPr>
          <a:lstStyle/>
          <a:p>
            <a:r>
              <a:rPr lang="en-US" sz="1100" dirty="0" smtClean="0"/>
              <a:t>Latency at wrist: </a:t>
            </a:r>
            <a:r>
              <a:rPr lang="en-US" sz="1100" dirty="0" smtClean="0">
                <a:solidFill>
                  <a:schemeClr val="accent4">
                    <a:lumMod val="75000"/>
                  </a:schemeClr>
                </a:solidFill>
              </a:rPr>
              <a:t>2.5</a:t>
            </a:r>
            <a:r>
              <a:rPr lang="en-US" sz="1100" dirty="0" smtClean="0"/>
              <a:t> </a:t>
            </a:r>
            <a:r>
              <a:rPr lang="en-US" sz="1100" dirty="0" err="1" smtClean="0"/>
              <a:t>ms</a:t>
            </a:r>
            <a:endParaRPr lang="en-US" sz="1100" dirty="0"/>
          </a:p>
        </p:txBody>
      </p:sp>
      <mc:AlternateContent xmlns:mc="http://schemas.openxmlformats.org/markup-compatibility/2006" xmlns:a14="http://schemas.microsoft.com/office/drawing/2010/main">
        <mc:Choice Requires="a14">
          <p:sp>
            <p:nvSpPr>
              <p:cNvPr id="25" name="TextBox 24"/>
              <p:cNvSpPr txBox="1"/>
              <p:nvPr/>
            </p:nvSpPr>
            <p:spPr>
              <a:xfrm>
                <a:off x="5988825" y="4016337"/>
                <a:ext cx="5472608" cy="4442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solidFill>
                            <a:srgbClr val="FF0000"/>
                          </a:solidFill>
                          <a:latin typeface="Cambria Math" charset="0"/>
                        </a:rPr>
                        <m:t>𝑀𝑁𝐶𝑉</m:t>
                      </m:r>
                      <m:r>
                        <a:rPr lang="en-US" sz="1200" b="0" i="1" smtClean="0">
                          <a:solidFill>
                            <a:srgbClr val="FF0000"/>
                          </a:solidFill>
                          <a:latin typeface="Cambria Math" charset="0"/>
                        </a:rPr>
                        <m:t>= </m:t>
                      </m:r>
                      <m:f>
                        <m:fPr>
                          <m:ctrlPr>
                            <a:rPr lang="bg-BG" sz="1200" b="0" i="1" smtClean="0">
                              <a:solidFill>
                                <a:srgbClr val="FF0000"/>
                              </a:solidFill>
                              <a:latin typeface="Cambria Math"/>
                            </a:rPr>
                          </m:ctrlPr>
                        </m:fPr>
                        <m:num>
                          <m:r>
                            <a:rPr lang="en-US" sz="1200" b="0" i="1" smtClean="0">
                              <a:solidFill>
                                <a:srgbClr val="FF0000"/>
                              </a:solidFill>
                              <a:latin typeface="Cambria Math" charset="0"/>
                            </a:rPr>
                            <m:t>𝑑</m:t>
                          </m:r>
                        </m:num>
                        <m:den>
                          <m:r>
                            <a:rPr lang="en-US" sz="1200" b="0" i="1" smtClean="0">
                              <a:solidFill>
                                <a:srgbClr val="FF0000"/>
                              </a:solidFill>
                              <a:latin typeface="Cambria Math" charset="0"/>
                            </a:rPr>
                            <m:t>𝑙</m:t>
                          </m:r>
                          <m:r>
                            <a:rPr lang="en-US" sz="1200" b="0" i="1" baseline="-25000" smtClean="0">
                              <a:solidFill>
                                <a:srgbClr val="FF0000"/>
                              </a:solidFill>
                              <a:latin typeface="Cambria Math" charset="0"/>
                            </a:rPr>
                            <m:t>1</m:t>
                          </m:r>
                          <m:r>
                            <a:rPr lang="en-US" sz="1200" b="0" i="1" smtClean="0">
                              <a:solidFill>
                                <a:srgbClr val="FF0000"/>
                              </a:solidFill>
                              <a:latin typeface="Cambria Math" charset="0"/>
                            </a:rPr>
                            <m:t> −</m:t>
                          </m:r>
                          <m:r>
                            <a:rPr lang="en-US" sz="1200" b="0" i="1" smtClean="0">
                              <a:solidFill>
                                <a:srgbClr val="FF0000"/>
                              </a:solidFill>
                              <a:latin typeface="Cambria Math" charset="0"/>
                            </a:rPr>
                            <m:t>𝑙</m:t>
                          </m:r>
                          <m:r>
                            <a:rPr lang="en-US" sz="1200" b="0" i="1" baseline="-25000" smtClean="0">
                              <a:solidFill>
                                <a:srgbClr val="FF0000"/>
                              </a:solidFill>
                              <a:latin typeface="Cambria Math" charset="0"/>
                            </a:rPr>
                            <m:t>2</m:t>
                          </m:r>
                        </m:den>
                      </m:f>
                      <m:r>
                        <a:rPr lang="en-US" sz="1200" b="0" i="1" smtClean="0">
                          <a:latin typeface="Cambria Math" charset="0"/>
                        </a:rPr>
                        <m:t>= </m:t>
                      </m:r>
                      <m:f>
                        <m:fPr>
                          <m:ctrlPr>
                            <a:rPr lang="bg-BG" sz="1200" b="0" i="1" smtClean="0">
                              <a:latin typeface="Cambria Math"/>
                            </a:rPr>
                          </m:ctrlPr>
                        </m:fPr>
                        <m:num>
                          <m:r>
                            <a:rPr lang="en-US" sz="1200" b="0" i="1" smtClean="0">
                              <a:solidFill>
                                <a:schemeClr val="tx1"/>
                              </a:solidFill>
                              <a:latin typeface="Cambria Math" charset="0"/>
                            </a:rPr>
                            <m:t>24</m:t>
                          </m:r>
                          <m:r>
                            <a:rPr lang="en-US" sz="1200" b="0" i="1" smtClean="0">
                              <a:solidFill>
                                <a:schemeClr val="accent4">
                                  <a:lumMod val="75000"/>
                                </a:schemeClr>
                              </a:solidFill>
                              <a:latin typeface="Cambria Math" charset="0"/>
                            </a:rPr>
                            <m:t> </m:t>
                          </m:r>
                          <m:r>
                            <a:rPr lang="en-US" sz="1200" b="0" i="1" smtClean="0">
                              <a:solidFill>
                                <a:schemeClr val="tx1"/>
                              </a:solidFill>
                              <a:latin typeface="Cambria Math" charset="0"/>
                            </a:rPr>
                            <m:t>×</m:t>
                          </m:r>
                          <m:r>
                            <a:rPr lang="en-US" sz="1200" b="0" i="1" smtClean="0">
                              <a:solidFill>
                                <a:schemeClr val="accent4">
                                  <a:lumMod val="75000"/>
                                </a:schemeClr>
                              </a:solidFill>
                              <a:latin typeface="Cambria Math" charset="0"/>
                            </a:rPr>
                            <m:t> </m:t>
                          </m:r>
                          <m:r>
                            <a:rPr lang="en-US" sz="1200" b="0" i="1" smtClean="0">
                              <a:solidFill>
                                <a:schemeClr val="tx1"/>
                              </a:solidFill>
                              <a:latin typeface="Cambria Math" charset="0"/>
                              <a:ea typeface="Cambria Math" charset="0"/>
                              <a:cs typeface="Cambria Math" charset="0"/>
                            </a:rPr>
                            <m:t>10</m:t>
                          </m:r>
                          <m:r>
                            <a:rPr lang="ar-SA" sz="1200" b="0" i="1" smtClean="0">
                              <a:solidFill>
                                <a:schemeClr val="tx1"/>
                              </a:solidFill>
                              <a:latin typeface="Cambria Math" charset="0"/>
                              <a:ea typeface="Cambria Math" charset="0"/>
                              <a:cs typeface="Cambria Math" charset="0"/>
                            </a:rPr>
                            <m:t> </m:t>
                          </m:r>
                          <m:r>
                            <a:rPr lang="en-US" sz="1200" b="0" i="0" smtClean="0">
                              <a:solidFill>
                                <a:srgbClr val="FF0000"/>
                              </a:solidFill>
                              <a:latin typeface="Cambria Math" charset="0"/>
                              <a:ea typeface="Cambria Math" charset="0"/>
                              <a:cs typeface="Cambria Math" charset="0"/>
                            </a:rPr>
                            <m:t>“</m:t>
                          </m:r>
                          <m:r>
                            <m:rPr>
                              <m:sty m:val="p"/>
                            </m:rPr>
                            <a:rPr lang="en-US" sz="1200" b="0" i="0" smtClean="0">
                              <a:solidFill>
                                <a:srgbClr val="FF0000"/>
                              </a:solidFill>
                              <a:latin typeface="Cambria Math" charset="0"/>
                              <a:ea typeface="Cambria Math" charset="0"/>
                              <a:cs typeface="Cambria Math" charset="0"/>
                            </a:rPr>
                            <m:t>the</m:t>
                          </m:r>
                          <m:r>
                            <a:rPr lang="en-US" sz="1200" b="0" i="0" smtClean="0">
                              <a:solidFill>
                                <a:schemeClr val="bg1">
                                  <a:lumMod val="65000"/>
                                </a:schemeClr>
                              </a:solidFill>
                              <a:latin typeface="Cambria Math" charset="0"/>
                              <a:ea typeface="Cambria Math" charset="0"/>
                              <a:cs typeface="Cambria Math" charset="0"/>
                            </a:rPr>
                            <m:t> </m:t>
                          </m:r>
                          <m:r>
                            <m:rPr>
                              <m:sty m:val="p"/>
                            </m:rPr>
                            <a:rPr lang="en-US" sz="1200" b="0" i="0" smtClean="0">
                              <a:solidFill>
                                <a:srgbClr val="FF0000"/>
                              </a:solidFill>
                              <a:latin typeface="Cambria Math" charset="0"/>
                              <a:ea typeface="Cambria Math" charset="0"/>
                              <a:cs typeface="Cambria Math" charset="0"/>
                            </a:rPr>
                            <m:t>unit</m:t>
                          </m:r>
                          <m:r>
                            <a:rPr lang="en-US" sz="1200" b="0" i="0" smtClean="0">
                              <a:solidFill>
                                <a:schemeClr val="bg1">
                                  <a:lumMod val="65000"/>
                                </a:schemeClr>
                              </a:solidFill>
                              <a:latin typeface="Cambria Math" charset="0"/>
                              <a:ea typeface="Cambria Math" charset="0"/>
                              <a:cs typeface="Cambria Math" charset="0"/>
                            </a:rPr>
                            <m:t> </m:t>
                          </m:r>
                          <m:r>
                            <m:rPr>
                              <m:sty m:val="p"/>
                            </m:rPr>
                            <a:rPr lang="en-US" sz="1200" b="0" i="0" smtClean="0">
                              <a:solidFill>
                                <a:srgbClr val="FF0000"/>
                              </a:solidFill>
                              <a:latin typeface="Cambria Math" charset="0"/>
                              <a:ea typeface="Cambria Math" charset="0"/>
                              <a:cs typeface="Cambria Math" charset="0"/>
                            </a:rPr>
                            <m:t>must</m:t>
                          </m:r>
                          <m:r>
                            <a:rPr lang="en-US" sz="1200" b="0" i="0" smtClean="0">
                              <a:solidFill>
                                <a:schemeClr val="bg1">
                                  <a:lumMod val="65000"/>
                                </a:schemeClr>
                              </a:solidFill>
                              <a:latin typeface="Cambria Math" charset="0"/>
                              <a:ea typeface="Cambria Math" charset="0"/>
                              <a:cs typeface="Cambria Math" charset="0"/>
                            </a:rPr>
                            <m:t> </m:t>
                          </m:r>
                          <m:r>
                            <m:rPr>
                              <m:sty m:val="p"/>
                            </m:rPr>
                            <a:rPr lang="en-US" sz="1200" b="0" i="0" smtClean="0">
                              <a:solidFill>
                                <a:srgbClr val="FF0000"/>
                              </a:solidFill>
                              <a:latin typeface="Cambria Math" charset="0"/>
                              <a:ea typeface="Cambria Math" charset="0"/>
                              <a:cs typeface="Cambria Math" charset="0"/>
                            </a:rPr>
                            <m:t>be</m:t>
                          </m:r>
                          <m:r>
                            <a:rPr lang="en-US" sz="1200" b="0" i="0" smtClean="0">
                              <a:solidFill>
                                <a:schemeClr val="bg1">
                                  <a:lumMod val="65000"/>
                                </a:schemeClr>
                              </a:solidFill>
                              <a:latin typeface="Cambria Math" charset="0"/>
                              <a:ea typeface="Cambria Math" charset="0"/>
                              <a:cs typeface="Cambria Math" charset="0"/>
                            </a:rPr>
                            <m:t> </m:t>
                          </m:r>
                          <m:r>
                            <m:rPr>
                              <m:sty m:val="p"/>
                            </m:rPr>
                            <a:rPr lang="en-US" sz="1200" b="0" i="0" smtClean="0">
                              <a:solidFill>
                                <a:srgbClr val="FF0000"/>
                              </a:solidFill>
                              <a:latin typeface="Cambria Math" charset="0"/>
                              <a:ea typeface="Cambria Math" charset="0"/>
                              <a:cs typeface="Cambria Math" charset="0"/>
                            </a:rPr>
                            <m:t>in</m:t>
                          </m:r>
                          <m:r>
                            <a:rPr lang="en-US" sz="1200" b="0" i="0" smtClean="0">
                              <a:solidFill>
                                <a:schemeClr val="bg1">
                                  <a:lumMod val="65000"/>
                                </a:schemeClr>
                              </a:solidFill>
                              <a:latin typeface="Cambria Math" charset="0"/>
                              <a:ea typeface="Cambria Math" charset="0"/>
                              <a:cs typeface="Cambria Math" charset="0"/>
                            </a:rPr>
                            <m:t> </m:t>
                          </m:r>
                          <m:r>
                            <m:rPr>
                              <m:sty m:val="p"/>
                            </m:rPr>
                            <a:rPr lang="en-US" sz="1200" b="0" i="0" smtClean="0">
                              <a:solidFill>
                                <a:srgbClr val="FF0000"/>
                              </a:solidFill>
                              <a:latin typeface="Cambria Math" charset="0"/>
                              <a:ea typeface="Cambria Math" charset="0"/>
                              <a:cs typeface="Cambria Math" charset="0"/>
                            </a:rPr>
                            <m:t>mm</m:t>
                          </m:r>
                          <m:r>
                            <a:rPr lang="en-US" sz="1200" b="0" i="0" smtClean="0">
                              <a:solidFill>
                                <a:srgbClr val="FF0000"/>
                              </a:solidFill>
                              <a:latin typeface="Cambria Math" charset="0"/>
                              <a:ea typeface="Cambria Math" charset="0"/>
                              <a:cs typeface="Cambria Math" charset="0"/>
                            </a:rPr>
                            <m:t>”</m:t>
                          </m:r>
                        </m:num>
                        <m:den>
                          <m:r>
                            <a:rPr lang="en-US" sz="1200" b="0" i="1" smtClean="0">
                              <a:latin typeface="Cambria Math" charset="0"/>
                            </a:rPr>
                            <m:t>6</m:t>
                          </m:r>
                          <m:r>
                            <a:rPr lang="en-US" sz="1200" b="0" i="1" smtClean="0">
                              <a:latin typeface="Cambria Math" charset="0"/>
                            </a:rPr>
                            <m:t>.</m:t>
                          </m:r>
                          <m:r>
                            <a:rPr lang="en-US" sz="1200" b="0" i="1" smtClean="0">
                              <a:latin typeface="Cambria Math" charset="0"/>
                            </a:rPr>
                            <m:t>5</m:t>
                          </m:r>
                          <m:r>
                            <a:rPr lang="en-US" sz="1200" b="0" i="1" smtClean="0">
                              <a:latin typeface="Cambria Math" charset="0"/>
                            </a:rPr>
                            <m:t> −</m:t>
                          </m:r>
                          <m:r>
                            <a:rPr lang="en-US" sz="1200" b="0" i="1" smtClean="0">
                              <a:latin typeface="Cambria Math" charset="0"/>
                              <a:ea typeface="Cambria Math" charset="0"/>
                              <a:cs typeface="Cambria Math" charset="0"/>
                            </a:rPr>
                            <m:t>2</m:t>
                          </m:r>
                          <m:r>
                            <a:rPr lang="en-US" sz="1200" b="0" i="1" smtClean="0">
                              <a:latin typeface="Cambria Math" charset="0"/>
                              <a:ea typeface="Cambria Math" charset="0"/>
                              <a:cs typeface="Cambria Math" charset="0"/>
                            </a:rPr>
                            <m:t>.</m:t>
                          </m:r>
                          <m:r>
                            <a:rPr lang="en-US" sz="1200" b="0" i="1" smtClean="0">
                              <a:latin typeface="Cambria Math" charset="0"/>
                              <a:ea typeface="Cambria Math" charset="0"/>
                              <a:cs typeface="Cambria Math" charset="0"/>
                            </a:rPr>
                            <m:t>5</m:t>
                          </m:r>
                        </m:den>
                      </m:f>
                      <m:r>
                        <a:rPr lang="en-US" sz="1200" b="0" i="1" smtClean="0">
                          <a:latin typeface="Cambria Math" charset="0"/>
                        </a:rPr>
                        <m:t> </m:t>
                      </m:r>
                      <m:r>
                        <a:rPr lang="en-US" sz="1200" b="0" i="1" smtClean="0">
                          <a:latin typeface="Cambria Math" charset="0"/>
                          <a:ea typeface="Cambria Math" charset="0"/>
                          <a:cs typeface="Cambria Math" charset="0"/>
                        </a:rPr>
                        <m:t>= </m:t>
                      </m:r>
                      <m:f>
                        <m:fPr>
                          <m:ctrlPr>
                            <a:rPr lang="bg-BG" sz="1200" b="0" i="1" smtClean="0">
                              <a:solidFill>
                                <a:schemeClr val="tx1"/>
                              </a:solidFill>
                              <a:latin typeface="Cambria Math"/>
                              <a:ea typeface="Cambria Math" charset="0"/>
                              <a:cs typeface="Cambria Math" charset="0"/>
                            </a:rPr>
                          </m:ctrlPr>
                        </m:fPr>
                        <m:num>
                          <m:r>
                            <a:rPr lang="en-US" sz="1200" b="0" i="1" smtClean="0">
                              <a:solidFill>
                                <a:schemeClr val="tx1"/>
                              </a:solidFill>
                              <a:latin typeface="Cambria Math" charset="0"/>
                              <a:ea typeface="Cambria Math" charset="0"/>
                              <a:cs typeface="Cambria Math" charset="0"/>
                            </a:rPr>
                            <m:t>240</m:t>
                          </m:r>
                        </m:num>
                        <m:den>
                          <m:r>
                            <a:rPr lang="en-US" sz="1200" b="0" i="1" smtClean="0">
                              <a:solidFill>
                                <a:schemeClr val="tx1"/>
                              </a:solidFill>
                              <a:latin typeface="Cambria Math" charset="0"/>
                              <a:ea typeface="Cambria Math" charset="0"/>
                              <a:cs typeface="Cambria Math" charset="0"/>
                            </a:rPr>
                            <m:t>4</m:t>
                          </m:r>
                        </m:den>
                      </m:f>
                      <m:r>
                        <a:rPr lang="en-US" sz="1200" b="0" i="1" smtClean="0">
                          <a:solidFill>
                            <a:schemeClr val="tx1"/>
                          </a:solidFill>
                          <a:latin typeface="Cambria Math" charset="0"/>
                          <a:ea typeface="Cambria Math" charset="0"/>
                          <a:cs typeface="Cambria Math" charset="0"/>
                        </a:rPr>
                        <m:t>=</m:t>
                      </m:r>
                      <m:r>
                        <a:rPr lang="en-US" sz="1200" b="0" i="1" smtClean="0">
                          <a:solidFill>
                            <a:schemeClr val="tx1"/>
                          </a:solidFill>
                          <a:latin typeface="Cambria Math" charset="0"/>
                          <a:ea typeface="Cambria Math" charset="0"/>
                          <a:cs typeface="Cambria Math" charset="0"/>
                        </a:rPr>
                        <m:t>60</m:t>
                      </m:r>
                      <m:r>
                        <a:rPr lang="en-US" sz="1200" b="0" i="1" smtClean="0">
                          <a:solidFill>
                            <a:schemeClr val="tx1"/>
                          </a:solidFill>
                          <a:latin typeface="Cambria Math" charset="0"/>
                          <a:ea typeface="Cambria Math" charset="0"/>
                          <a:cs typeface="Cambria Math" charset="0"/>
                        </a:rPr>
                        <m:t> </m:t>
                      </m:r>
                      <m:r>
                        <a:rPr lang="en-US" sz="1200" b="0" i="1" smtClean="0">
                          <a:latin typeface="Cambria Math" charset="0"/>
                          <a:ea typeface="Cambria Math" charset="0"/>
                          <a:cs typeface="Cambria Math" charset="0"/>
                        </a:rPr>
                        <m:t>𝑚</m:t>
                      </m:r>
                      <m:r>
                        <a:rPr lang="en-US" sz="1200" b="0" i="1" smtClean="0">
                          <a:latin typeface="Cambria Math" charset="0"/>
                          <a:ea typeface="Cambria Math" charset="0"/>
                          <a:cs typeface="Cambria Math" charset="0"/>
                        </a:rPr>
                        <m:t>/</m:t>
                      </m:r>
                      <m:r>
                        <a:rPr lang="en-US" sz="1200" b="0" i="1" smtClean="0">
                          <a:latin typeface="Cambria Math" charset="0"/>
                          <a:ea typeface="Cambria Math" charset="0"/>
                          <a:cs typeface="Cambria Math" charset="0"/>
                        </a:rPr>
                        <m:t>𝑠</m:t>
                      </m:r>
                    </m:oMath>
                  </m:oMathPara>
                </a14:m>
                <a:endParaRPr lang="en-US"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988825" y="4016337"/>
                <a:ext cx="5472608" cy="444289"/>
              </a:xfrm>
              <a:prstGeom prst="rect">
                <a:avLst/>
              </a:prstGeom>
              <a:blipFill rotWithShape="0">
                <a:blip r:embed="rId6"/>
                <a:stretch>
                  <a:fillRect t="-52055" b="-71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09460" y="2564904"/>
                <a:ext cx="5268928" cy="1944216"/>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solidFill>
                            <a:srgbClr val="FF0000"/>
                          </a:solidFill>
                          <a:latin typeface="Cambria Math" charset="0"/>
                        </a:rPr>
                        <m:t>𝑀𝑁𝐶𝑉</m:t>
                      </m:r>
                      <m:r>
                        <a:rPr lang="en-US" sz="1600" i="1" smtClean="0">
                          <a:solidFill>
                            <a:srgbClr val="FF0000"/>
                          </a:solidFill>
                          <a:latin typeface="Cambria Math" charset="0"/>
                        </a:rPr>
                        <m:t> = </m:t>
                      </m:r>
                      <m:f>
                        <m:fPr>
                          <m:ctrlPr>
                            <a:rPr lang="bg-BG" sz="1600" i="1">
                              <a:solidFill>
                                <a:srgbClr val="FF0000"/>
                              </a:solidFill>
                              <a:latin typeface="Cambria Math"/>
                              <a:ea typeface="Cambria Math" charset="0"/>
                              <a:cs typeface="Cambria Math" charset="0"/>
                            </a:rPr>
                          </m:ctrlPr>
                        </m:fPr>
                        <m:num>
                          <m:r>
                            <a:rPr lang="en-US" sz="1600" i="1">
                              <a:solidFill>
                                <a:srgbClr val="FF0000"/>
                              </a:solidFill>
                              <a:latin typeface="Cambria Math" charset="0"/>
                              <a:ea typeface="Cambria Math" charset="0"/>
                              <a:cs typeface="Cambria Math" charset="0"/>
                            </a:rPr>
                            <m:t>𝑑</m:t>
                          </m:r>
                          <m:r>
                            <a:rPr lang="en-US" sz="1600" i="1">
                              <a:solidFill>
                                <a:srgbClr val="FF0000"/>
                              </a:solidFill>
                              <a:latin typeface="Cambria Math" charset="0"/>
                              <a:ea typeface="Cambria Math" charset="0"/>
                              <a:cs typeface="Cambria Math" charset="0"/>
                            </a:rPr>
                            <m:t> (</m:t>
                          </m:r>
                          <m:r>
                            <a:rPr lang="en-US" sz="1600" i="1">
                              <a:solidFill>
                                <a:srgbClr val="FF0000"/>
                              </a:solidFill>
                              <a:latin typeface="Cambria Math" charset="0"/>
                              <a:ea typeface="Cambria Math" charset="0"/>
                              <a:cs typeface="Cambria Math" charset="0"/>
                            </a:rPr>
                            <m:t>𝑚𝑚</m:t>
                          </m:r>
                          <m:r>
                            <a:rPr lang="en-US" sz="1600" i="1">
                              <a:solidFill>
                                <a:srgbClr val="FF0000"/>
                              </a:solidFill>
                              <a:latin typeface="Cambria Math" charset="0"/>
                              <a:ea typeface="Cambria Math" charset="0"/>
                              <a:cs typeface="Cambria Math" charset="0"/>
                            </a:rPr>
                            <m:t>)</m:t>
                          </m:r>
                        </m:num>
                        <m:den>
                          <m:r>
                            <a:rPr lang="en-US" sz="1600" i="1">
                              <a:solidFill>
                                <a:srgbClr val="FF0000"/>
                              </a:solidFill>
                              <a:latin typeface="Cambria Math" charset="0"/>
                              <a:ea typeface="Cambria Math" charset="0"/>
                              <a:cs typeface="Cambria Math" charset="0"/>
                            </a:rPr>
                            <m:t>𝑙</m:t>
                          </m:r>
                          <m:r>
                            <a:rPr lang="en-US" sz="1600" i="1" baseline="-25000">
                              <a:solidFill>
                                <a:srgbClr val="FF0000"/>
                              </a:solidFill>
                              <a:latin typeface="Cambria Math" charset="0"/>
                              <a:ea typeface="Cambria Math" charset="0"/>
                              <a:cs typeface="Cambria Math" charset="0"/>
                            </a:rPr>
                            <m:t>1</m:t>
                          </m:r>
                          <m:r>
                            <a:rPr lang="en-US" sz="1600" i="1">
                              <a:solidFill>
                                <a:srgbClr val="FF0000"/>
                              </a:solidFill>
                              <a:latin typeface="Cambria Math" charset="0"/>
                              <a:ea typeface="Cambria Math" charset="0"/>
                              <a:cs typeface="Cambria Math" charset="0"/>
                            </a:rPr>
                            <m:t> −</m:t>
                          </m:r>
                          <m:r>
                            <a:rPr lang="en-US" sz="1600" i="1">
                              <a:solidFill>
                                <a:srgbClr val="FF0000"/>
                              </a:solidFill>
                              <a:latin typeface="Cambria Math" charset="0"/>
                              <a:ea typeface="Cambria Math" charset="0"/>
                              <a:cs typeface="Cambria Math" charset="0"/>
                            </a:rPr>
                            <m:t>𝑙</m:t>
                          </m:r>
                          <m:r>
                            <a:rPr lang="en-US" sz="1600" i="1" baseline="-25000">
                              <a:solidFill>
                                <a:srgbClr val="FF0000"/>
                              </a:solidFill>
                              <a:latin typeface="Cambria Math" charset="0"/>
                              <a:ea typeface="Cambria Math" charset="0"/>
                              <a:cs typeface="Cambria Math" charset="0"/>
                            </a:rPr>
                            <m:t>2</m:t>
                          </m:r>
                          <m:r>
                            <a:rPr lang="en-US" sz="1600" i="1">
                              <a:solidFill>
                                <a:srgbClr val="FF0000"/>
                              </a:solidFill>
                              <a:latin typeface="Cambria Math" charset="0"/>
                              <a:ea typeface="Cambria Math" charset="0"/>
                              <a:cs typeface="Cambria Math" charset="0"/>
                            </a:rPr>
                            <m:t> (</m:t>
                          </m:r>
                          <m:r>
                            <a:rPr lang="en-US" sz="1600" i="1">
                              <a:solidFill>
                                <a:srgbClr val="FF0000"/>
                              </a:solidFill>
                              <a:latin typeface="Cambria Math" charset="0"/>
                              <a:ea typeface="Cambria Math" charset="0"/>
                              <a:cs typeface="Cambria Math" charset="0"/>
                            </a:rPr>
                            <m:t>𝑚𝑠</m:t>
                          </m:r>
                          <m:r>
                            <a:rPr lang="en-US" sz="1600" i="1">
                              <a:solidFill>
                                <a:srgbClr val="FF0000"/>
                              </a:solidFill>
                              <a:latin typeface="Cambria Math" charset="0"/>
                              <a:ea typeface="Cambria Math" charset="0"/>
                              <a:cs typeface="Cambria Math" charset="0"/>
                            </a:rPr>
                            <m:t>)</m:t>
                          </m:r>
                        </m:den>
                      </m:f>
                      <m:r>
                        <a:rPr lang="en-US" sz="1600" i="1">
                          <a:solidFill>
                            <a:srgbClr val="FF0000"/>
                          </a:solidFill>
                          <a:latin typeface="Cambria Math" charset="0"/>
                          <a:ea typeface="Cambria Math" charset="0"/>
                          <a:cs typeface="Cambria Math" charset="0"/>
                        </a:rPr>
                        <m:t> (</m:t>
                      </m:r>
                      <m:f>
                        <m:fPr>
                          <m:type m:val="skw"/>
                          <m:ctrlPr>
                            <a:rPr lang="en-US" sz="1600" i="1">
                              <a:solidFill>
                                <a:srgbClr val="FF0000"/>
                              </a:solidFill>
                              <a:latin typeface="Cambria Math"/>
                              <a:ea typeface="Cambria Math" charset="0"/>
                              <a:cs typeface="Cambria Math" charset="0"/>
                            </a:rPr>
                          </m:ctrlPr>
                        </m:fPr>
                        <m:num>
                          <m:r>
                            <a:rPr lang="en-US" sz="1600" i="1">
                              <a:solidFill>
                                <a:srgbClr val="FF0000"/>
                              </a:solidFill>
                              <a:latin typeface="Cambria Math" charset="0"/>
                              <a:ea typeface="Cambria Math" charset="0"/>
                              <a:cs typeface="Cambria Math" charset="0"/>
                            </a:rPr>
                            <m:t>𝑚</m:t>
                          </m:r>
                        </m:num>
                        <m:den>
                          <m:r>
                            <a:rPr lang="en-US" sz="1600" i="1">
                              <a:solidFill>
                                <a:srgbClr val="FF0000"/>
                              </a:solidFill>
                              <a:latin typeface="Cambria Math" charset="0"/>
                              <a:ea typeface="Cambria Math" charset="0"/>
                              <a:cs typeface="Cambria Math" charset="0"/>
                            </a:rPr>
                            <m:t>𝑠</m:t>
                          </m:r>
                        </m:den>
                      </m:f>
                      <m:r>
                        <a:rPr lang="en-US" sz="1600" i="1">
                          <a:solidFill>
                            <a:srgbClr val="FF0000"/>
                          </a:solidFill>
                          <a:latin typeface="Cambria Math" charset="0"/>
                          <a:ea typeface="Cambria Math" charset="0"/>
                          <a:cs typeface="Cambria Math" charset="0"/>
                        </a:rPr>
                        <m:t>)</m:t>
                      </m:r>
                    </m:oMath>
                  </m:oMathPara>
                </a14:m>
                <a:endParaRPr lang="en-US" sz="1600" dirty="0" smtClean="0">
                  <a:solidFill>
                    <a:srgbClr val="FF0000"/>
                  </a:solidFill>
                </a:endParaRPr>
              </a:p>
              <a:p>
                <a:pPr marL="285750" indent="-285750">
                  <a:buClr>
                    <a:schemeClr val="accent1"/>
                  </a:buClr>
                  <a:buFont typeface=".LucidaGrandeUI" charset="0"/>
                  <a:buChar char="▸"/>
                </a:pPr>
                <a:endParaRPr lang="en-US" sz="1600" i="1" dirty="0">
                  <a:solidFill>
                    <a:schemeClr val="tx1"/>
                  </a:solidFill>
                  <a:ea typeface="Cambria Math" charset="0"/>
                  <a:cs typeface="Cambria Math" charset="0"/>
                </a:endParaRPr>
              </a:p>
              <a:p>
                <a:pPr marL="285750" indent="-285750">
                  <a:buClr>
                    <a:schemeClr val="accent1"/>
                  </a:buClr>
                  <a:buFont typeface=".LucidaGrandeUI" charset="0"/>
                  <a:buChar char="▸"/>
                </a:pPr>
                <a14:m>
                  <m:oMath xmlns:m="http://schemas.openxmlformats.org/officeDocument/2006/math">
                    <m:r>
                      <a:rPr lang="en-US" sz="1600" i="1">
                        <a:solidFill>
                          <a:schemeClr val="tx1"/>
                        </a:solidFill>
                        <a:latin typeface="Cambria Math" charset="0"/>
                        <a:ea typeface="Cambria Math" charset="0"/>
                        <a:cs typeface="Cambria Math" charset="0"/>
                      </a:rPr>
                      <m:t>𝑙</m:t>
                    </m:r>
                    <m:r>
                      <a:rPr lang="en-US" sz="1600" i="1" baseline="-25000">
                        <a:solidFill>
                          <a:schemeClr val="tx1"/>
                        </a:solidFill>
                        <a:latin typeface="Cambria Math" charset="0"/>
                        <a:ea typeface="Cambria Math" charset="0"/>
                        <a:cs typeface="Cambria Math" charset="0"/>
                      </a:rPr>
                      <m:t>1</m:t>
                    </m:r>
                  </m:oMath>
                </a14:m>
                <a:r>
                  <a:rPr lang="en-US" sz="1600" dirty="0">
                    <a:solidFill>
                      <a:schemeClr val="tx1"/>
                    </a:solidFill>
                  </a:rPr>
                  <a:t> : </a:t>
                </a:r>
                <a:r>
                  <a:rPr lang="en-US" sz="1600" dirty="0" smtClean="0">
                    <a:solidFill>
                      <a:schemeClr val="tx1"/>
                    </a:solidFill>
                  </a:rPr>
                  <a:t>latency </a:t>
                </a:r>
                <a:r>
                  <a:rPr lang="en-US" sz="1600" dirty="0">
                    <a:solidFill>
                      <a:schemeClr val="tx1"/>
                    </a:solidFill>
                  </a:rPr>
                  <a:t>at elbow (in first CMAP</a:t>
                </a:r>
                <a:r>
                  <a:rPr lang="en-US" sz="1600" dirty="0" smtClean="0">
                    <a:solidFill>
                      <a:schemeClr val="tx1"/>
                    </a:solidFill>
                  </a:rPr>
                  <a:t>).</a:t>
                </a:r>
                <a:endParaRPr lang="en-US" sz="1600" dirty="0">
                  <a:solidFill>
                    <a:schemeClr val="tx1"/>
                  </a:solidFill>
                </a:endParaRPr>
              </a:p>
              <a:p>
                <a:pPr marL="285750" indent="-285750">
                  <a:buClr>
                    <a:schemeClr val="accent1"/>
                  </a:buClr>
                  <a:buFont typeface=".LucidaGrandeUI" charset="0"/>
                  <a:buChar char="▸"/>
                </a:pPr>
                <a14:m>
                  <m:oMath xmlns:m="http://schemas.openxmlformats.org/officeDocument/2006/math">
                    <m:r>
                      <a:rPr lang="en-US" sz="1600" i="1">
                        <a:solidFill>
                          <a:schemeClr val="tx1"/>
                        </a:solidFill>
                        <a:latin typeface="Cambria Math" charset="0"/>
                        <a:ea typeface="Cambria Math" charset="0"/>
                        <a:cs typeface="Cambria Math" charset="0"/>
                      </a:rPr>
                      <m:t>𝑙</m:t>
                    </m:r>
                    <m:r>
                      <a:rPr lang="en-US" sz="1600" i="1" baseline="-25000">
                        <a:solidFill>
                          <a:schemeClr val="tx1"/>
                        </a:solidFill>
                        <a:latin typeface="Cambria Math" charset="0"/>
                        <a:ea typeface="Cambria Math" charset="0"/>
                        <a:cs typeface="Cambria Math" charset="0"/>
                      </a:rPr>
                      <m:t>2</m:t>
                    </m:r>
                  </m:oMath>
                </a14:m>
                <a:r>
                  <a:rPr lang="en-US" sz="1600" dirty="0">
                    <a:solidFill>
                      <a:schemeClr val="tx1"/>
                    </a:solidFill>
                  </a:rPr>
                  <a:t> : latency at wrist (in next CAMP</a:t>
                </a:r>
                <a:r>
                  <a:rPr lang="en-US" sz="1600" dirty="0" smtClean="0">
                    <a:solidFill>
                      <a:schemeClr val="tx1"/>
                    </a:solidFill>
                  </a:rPr>
                  <a:t>).</a:t>
                </a:r>
                <a:endParaRPr lang="en-US" sz="1600" dirty="0">
                  <a:solidFill>
                    <a:schemeClr val="tx1"/>
                  </a:solidFill>
                </a:endParaRPr>
              </a:p>
              <a:p>
                <a:pPr marL="285750" indent="-285750">
                  <a:buClr>
                    <a:schemeClr val="accent1"/>
                  </a:buClr>
                  <a:buFont typeface=".LucidaGrandeUI" charset="0"/>
                  <a:buChar char="▸"/>
                </a:pPr>
                <a14:m>
                  <m:oMath xmlns:m="http://schemas.openxmlformats.org/officeDocument/2006/math">
                    <m:r>
                      <a:rPr lang="en-US" sz="1600" i="1">
                        <a:solidFill>
                          <a:schemeClr val="tx1"/>
                        </a:solidFill>
                        <a:latin typeface="Cambria Math" charset="0"/>
                        <a:ea typeface="Cambria Math" charset="0"/>
                        <a:cs typeface="Cambria Math" charset="0"/>
                      </a:rPr>
                      <m:t>𝑑</m:t>
                    </m:r>
                  </m:oMath>
                </a14:m>
                <a:r>
                  <a:rPr lang="en-US" sz="1600" dirty="0">
                    <a:solidFill>
                      <a:schemeClr val="tx1"/>
                    </a:solidFill>
                  </a:rPr>
                  <a:t> : distance between the two stimulating electrodes; from elbow to </a:t>
                </a:r>
                <a:r>
                  <a:rPr lang="en-US" sz="1600" dirty="0" smtClean="0">
                    <a:solidFill>
                      <a:schemeClr val="tx1"/>
                    </a:solidFill>
                  </a:rPr>
                  <a:t>wrist.</a:t>
                </a:r>
                <a:endParaRPr lang="en-US" sz="1600" dirty="0">
                  <a:solidFill>
                    <a:schemeClr val="tx1"/>
                  </a:solidFill>
                </a:endParaRPr>
              </a:p>
              <a:p>
                <a:pPr marL="285750" indent="-285750">
                  <a:buClr>
                    <a:schemeClr val="accent1"/>
                  </a:buClr>
                  <a:buFont typeface=".LucidaGrandeUI" charset="0"/>
                  <a:buChar char="▸"/>
                </a:pPr>
                <a:r>
                  <a:rPr lang="en-US" sz="1600" dirty="0">
                    <a:solidFill>
                      <a:schemeClr val="tx1"/>
                    </a:solidFill>
                  </a:rPr>
                  <a:t>Abnormal : </a:t>
                </a:r>
                <a:r>
                  <a:rPr lang="en-US" sz="1600" dirty="0">
                    <a:solidFill>
                      <a:srgbClr val="FFC000"/>
                    </a:solidFill>
                  </a:rPr>
                  <a:t>&lt; 40 </a:t>
                </a:r>
                <a:r>
                  <a:rPr lang="en-US" sz="1600" dirty="0">
                    <a:solidFill>
                      <a:schemeClr val="tx1"/>
                    </a:solidFill>
                  </a:rPr>
                  <a:t>m/s</a:t>
                </a:r>
              </a:p>
            </p:txBody>
          </p:sp>
        </mc:Choice>
        <mc:Fallback xmlns="">
          <p:sp>
            <p:nvSpPr>
              <p:cNvPr id="26" name="Rectangle 25"/>
              <p:cNvSpPr>
                <a:spLocks noRot="1" noChangeAspect="1" noMove="1" noResize="1" noEditPoints="1" noAdjustHandles="1" noChangeArrowheads="1" noChangeShapeType="1" noTextEdit="1"/>
              </p:cNvSpPr>
              <p:nvPr/>
            </p:nvSpPr>
            <p:spPr>
              <a:xfrm>
                <a:off x="609460" y="2564904"/>
                <a:ext cx="5268928" cy="1944216"/>
              </a:xfrm>
              <a:prstGeom prst="rect">
                <a:avLst/>
              </a:prstGeom>
              <a:blipFill rotWithShape="0">
                <a:blip r:embed="rId7"/>
                <a:stretch>
                  <a:fillRect l="-461" r="-115" b="-6211"/>
                </a:stretch>
              </a:blipFill>
              <a:ln>
                <a:solidFill>
                  <a:schemeClr val="accent2"/>
                </a:solidFill>
              </a:ln>
            </p:spPr>
            <p:txBody>
              <a:bodyPr/>
              <a:lstStyle/>
              <a:p>
                <a:r>
                  <a:rPr lang="en-US">
                    <a:noFill/>
                  </a:rPr>
                  <a:t> </a:t>
                </a:r>
              </a:p>
            </p:txBody>
          </p:sp>
        </mc:Fallback>
      </mc:AlternateContent>
      <p:sp>
        <p:nvSpPr>
          <p:cNvPr id="27" name="Rectangle 26"/>
          <p:cNvSpPr/>
          <p:nvPr/>
        </p:nvSpPr>
        <p:spPr>
          <a:xfrm>
            <a:off x="5950395" y="4581128"/>
            <a:ext cx="5629007" cy="1703214"/>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marL="355600" indent="-342900">
              <a:spcBef>
                <a:spcPts val="95"/>
              </a:spcBef>
              <a:buClr>
                <a:schemeClr val="accent2">
                  <a:lumMod val="75000"/>
                </a:schemeClr>
              </a:buClr>
              <a:buFont typeface=".LucidaGrandeUI" charset="0"/>
              <a:buChar char="▸"/>
            </a:pPr>
            <a:r>
              <a:rPr lang="en-US" sz="1600" spc="-10" dirty="0">
                <a:solidFill>
                  <a:schemeClr val="tx1"/>
                </a:solidFill>
                <a:cs typeface="Verdana"/>
              </a:rPr>
              <a:t>Conduction is </a:t>
            </a:r>
            <a:r>
              <a:rPr lang="en-US" sz="1600" spc="-5" dirty="0">
                <a:solidFill>
                  <a:schemeClr val="tx1"/>
                </a:solidFill>
                <a:cs typeface="Verdana"/>
              </a:rPr>
              <a:t>faster </a:t>
            </a:r>
            <a:r>
              <a:rPr lang="en-US" sz="1600" spc="-10" dirty="0">
                <a:solidFill>
                  <a:schemeClr val="tx1"/>
                </a:solidFill>
                <a:cs typeface="Verdana"/>
              </a:rPr>
              <a:t>in </a:t>
            </a:r>
            <a:r>
              <a:rPr lang="en-US" sz="1600" spc="-5" dirty="0">
                <a:solidFill>
                  <a:schemeClr val="tx1"/>
                </a:solidFill>
                <a:cs typeface="Verdana"/>
              </a:rPr>
              <a:t>myelinated</a:t>
            </a:r>
            <a:r>
              <a:rPr lang="en-US" sz="1600" spc="150" dirty="0">
                <a:solidFill>
                  <a:schemeClr val="tx1"/>
                </a:solidFill>
                <a:cs typeface="Verdana"/>
              </a:rPr>
              <a:t> </a:t>
            </a:r>
            <a:r>
              <a:rPr lang="en-US" sz="1600" spc="-10" dirty="0">
                <a:solidFill>
                  <a:schemeClr val="tx1"/>
                </a:solidFill>
                <a:cs typeface="Verdana"/>
              </a:rPr>
              <a:t>fibers.</a:t>
            </a:r>
            <a:endParaRPr lang="en-US" sz="1600" dirty="0">
              <a:solidFill>
                <a:schemeClr val="tx1"/>
              </a:solidFill>
              <a:cs typeface="Verdana"/>
            </a:endParaRPr>
          </a:p>
          <a:p>
            <a:pPr marL="355600" marR="5080" indent="-342900">
              <a:spcBef>
                <a:spcPts val="675"/>
              </a:spcBef>
              <a:buClr>
                <a:schemeClr val="accent2">
                  <a:lumMod val="75000"/>
                </a:schemeClr>
              </a:buClr>
              <a:buFont typeface=".LucidaGrandeUI" charset="0"/>
              <a:buChar char="▸"/>
            </a:pPr>
            <a:r>
              <a:rPr lang="en-US" sz="1600" spc="-10" dirty="0">
                <a:solidFill>
                  <a:schemeClr val="tx1"/>
                </a:solidFill>
                <a:cs typeface="Verdana"/>
              </a:rPr>
              <a:t>Conduction is dramatically </a:t>
            </a:r>
            <a:r>
              <a:rPr lang="en-US" sz="1600" spc="-5" dirty="0">
                <a:solidFill>
                  <a:schemeClr val="tx1"/>
                </a:solidFill>
                <a:cs typeface="Verdana"/>
              </a:rPr>
              <a:t>slowed</a:t>
            </a:r>
            <a:r>
              <a:rPr lang="ar-SA" sz="1600" spc="-5" dirty="0">
                <a:solidFill>
                  <a:schemeClr val="tx1"/>
                </a:solidFill>
                <a:cs typeface="Verdana"/>
              </a:rPr>
              <a:t> </a:t>
            </a:r>
            <a:r>
              <a:rPr lang="en-US" sz="1600" spc="-5" dirty="0">
                <a:solidFill>
                  <a:schemeClr val="tx1"/>
                </a:solidFill>
                <a:cs typeface="Verdana"/>
              </a:rPr>
              <a:t>(</a:t>
            </a:r>
            <a:r>
              <a:rPr lang="en-US" sz="1600" spc="-5" dirty="0">
                <a:solidFill>
                  <a:schemeClr val="accent4">
                    <a:lumMod val="75000"/>
                  </a:schemeClr>
                </a:solidFill>
                <a:cs typeface="Verdana"/>
              </a:rPr>
              <a:t>20-30</a:t>
            </a:r>
            <a:r>
              <a:rPr lang="en-US" sz="1600" spc="-5" dirty="0">
                <a:solidFill>
                  <a:schemeClr val="tx1"/>
                </a:solidFill>
                <a:cs typeface="Verdana"/>
              </a:rPr>
              <a:t> m/s) </a:t>
            </a:r>
            <a:r>
              <a:rPr lang="en-US" sz="1600" spc="-10" dirty="0" smtClean="0">
                <a:solidFill>
                  <a:schemeClr val="tx1"/>
                </a:solidFill>
                <a:cs typeface="Verdana"/>
              </a:rPr>
              <a:t>in demyelinating </a:t>
            </a:r>
            <a:r>
              <a:rPr lang="en-US" sz="1600" spc="-10" dirty="0">
                <a:solidFill>
                  <a:schemeClr val="tx1"/>
                </a:solidFill>
                <a:cs typeface="Verdana"/>
              </a:rPr>
              <a:t>peripheral neuropathies </a:t>
            </a:r>
            <a:r>
              <a:rPr lang="en-US" sz="1600" spc="-5" dirty="0">
                <a:solidFill>
                  <a:schemeClr val="tx1"/>
                </a:solidFill>
                <a:cs typeface="Verdana"/>
              </a:rPr>
              <a:t>(diabetes, </a:t>
            </a:r>
            <a:r>
              <a:rPr lang="en-US" sz="1600" spc="-10" dirty="0" err="1">
                <a:solidFill>
                  <a:schemeClr val="tx1"/>
                </a:solidFill>
                <a:cs typeface="Verdana"/>
              </a:rPr>
              <a:t>Gillain</a:t>
            </a:r>
            <a:r>
              <a:rPr lang="en-US" sz="1600" spc="-10" dirty="0">
                <a:solidFill>
                  <a:schemeClr val="tx1"/>
                </a:solidFill>
                <a:cs typeface="Verdana"/>
              </a:rPr>
              <a:t> </a:t>
            </a:r>
            <a:r>
              <a:rPr lang="en-US" sz="1600" spc="-5" dirty="0" err="1">
                <a:solidFill>
                  <a:schemeClr val="tx1"/>
                </a:solidFill>
                <a:cs typeface="Verdana"/>
              </a:rPr>
              <a:t>Barré</a:t>
            </a:r>
            <a:r>
              <a:rPr lang="en-US" sz="1600" spc="-5" dirty="0">
                <a:solidFill>
                  <a:schemeClr val="tx1"/>
                </a:solidFill>
                <a:cs typeface="Verdana"/>
              </a:rPr>
              <a:t>) and </a:t>
            </a:r>
            <a:r>
              <a:rPr lang="en-US" sz="1600" spc="-10" dirty="0">
                <a:solidFill>
                  <a:schemeClr val="tx1"/>
                </a:solidFill>
                <a:cs typeface="Verdana"/>
              </a:rPr>
              <a:t>in some nerve  </a:t>
            </a:r>
            <a:r>
              <a:rPr lang="en-US" sz="1600" spc="-5" dirty="0">
                <a:solidFill>
                  <a:schemeClr val="tx1"/>
                </a:solidFill>
                <a:cs typeface="Verdana"/>
              </a:rPr>
              <a:t>compression/entrapment </a:t>
            </a:r>
            <a:r>
              <a:rPr lang="en-US" sz="1600" spc="-10" dirty="0">
                <a:solidFill>
                  <a:schemeClr val="tx1"/>
                </a:solidFill>
                <a:cs typeface="Verdana"/>
              </a:rPr>
              <a:t>(carpal tunnel  </a:t>
            </a:r>
            <a:r>
              <a:rPr lang="en-US" sz="1600" spc="-5" dirty="0">
                <a:solidFill>
                  <a:schemeClr val="tx1"/>
                </a:solidFill>
                <a:cs typeface="Verdana"/>
              </a:rPr>
              <a:t>syndrome).</a:t>
            </a:r>
          </a:p>
        </p:txBody>
      </p:sp>
      <p:sp>
        <p:nvSpPr>
          <p:cNvPr id="28" name="Rectangle 27"/>
          <p:cNvSpPr/>
          <p:nvPr/>
        </p:nvSpPr>
        <p:spPr>
          <a:xfrm>
            <a:off x="609460" y="4581128"/>
            <a:ext cx="5268928" cy="1703214"/>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rgbClr val="FF0000"/>
                </a:solidFill>
              </a:rPr>
              <a:t>Normal values for </a:t>
            </a:r>
            <a:r>
              <a:rPr lang="en-US" sz="1800" dirty="0" smtClean="0">
                <a:solidFill>
                  <a:srgbClr val="FF0000"/>
                </a:solidFill>
              </a:rPr>
              <a:t>MNCV</a:t>
            </a:r>
          </a:p>
          <a:p>
            <a:pPr algn="ctr"/>
            <a:endParaRPr lang="en-US" sz="1800" dirty="0">
              <a:solidFill>
                <a:srgbClr val="FF0000"/>
              </a:solidFill>
            </a:endParaRPr>
          </a:p>
          <a:p>
            <a:pPr algn="ctr"/>
            <a:endParaRPr lang="en-US" sz="1800" dirty="0" smtClean="0">
              <a:solidFill>
                <a:srgbClr val="FF0000"/>
              </a:solidFill>
            </a:endParaRPr>
          </a:p>
          <a:p>
            <a:pPr algn="ctr"/>
            <a:endParaRPr lang="en-US" sz="1800" dirty="0">
              <a:solidFill>
                <a:srgbClr val="FF0000"/>
              </a:solidFill>
            </a:endParaRPr>
          </a:p>
        </p:txBody>
      </p:sp>
      <p:graphicFrame>
        <p:nvGraphicFramePr>
          <p:cNvPr id="29" name="Table 28"/>
          <p:cNvGraphicFramePr>
            <a:graphicFrameLocks noGrp="1"/>
          </p:cNvGraphicFramePr>
          <p:nvPr>
            <p:extLst>
              <p:ext uri="{D42A27DB-BD31-4B8C-83A1-F6EECF244321}">
                <p14:modId xmlns:p14="http://schemas.microsoft.com/office/powerpoint/2010/main" val="2809988730"/>
              </p:ext>
            </p:extLst>
          </p:nvPr>
        </p:nvGraphicFramePr>
        <p:xfrm>
          <a:off x="1485900" y="5373216"/>
          <a:ext cx="3314988" cy="731520"/>
        </p:xfrm>
        <a:graphic>
          <a:graphicData uri="http://schemas.openxmlformats.org/drawingml/2006/table">
            <a:tbl>
              <a:tblPr firstRow="1" bandRow="1">
                <a:tableStyleId>{5DA37D80-6434-44D0-A028-1B22A696006F}</a:tableStyleId>
              </a:tblPr>
              <a:tblGrid>
                <a:gridCol w="1657494">
                  <a:extLst>
                    <a:ext uri="{9D8B030D-6E8A-4147-A177-3AD203B41FA5}">
                      <a16:colId xmlns:a16="http://schemas.microsoft.com/office/drawing/2014/main" xmlns="" val="20000"/>
                    </a:ext>
                  </a:extLst>
                </a:gridCol>
                <a:gridCol w="1657494">
                  <a:extLst>
                    <a:ext uri="{9D8B030D-6E8A-4147-A177-3AD203B41FA5}">
                      <a16:colId xmlns:a16="http://schemas.microsoft.com/office/drawing/2014/main" xmlns="" val="20001"/>
                    </a:ext>
                  </a:extLst>
                </a:gridCol>
              </a:tblGrid>
              <a:tr h="329756">
                <a:tc>
                  <a:txBody>
                    <a:bodyPr/>
                    <a:lstStyle/>
                    <a:p>
                      <a:r>
                        <a:rPr lang="en-US" b="0" dirty="0" smtClean="0">
                          <a:solidFill>
                            <a:schemeClr val="accent2">
                              <a:lumMod val="75000"/>
                            </a:schemeClr>
                          </a:solidFill>
                        </a:rPr>
                        <a:t>In</a:t>
                      </a:r>
                      <a:r>
                        <a:rPr lang="en-US" b="0" baseline="0" dirty="0" smtClean="0">
                          <a:solidFill>
                            <a:schemeClr val="accent2">
                              <a:lumMod val="75000"/>
                            </a:schemeClr>
                          </a:solidFill>
                        </a:rPr>
                        <a:t> arm</a:t>
                      </a:r>
                      <a:endParaRPr lang="en-US" b="0" dirty="0">
                        <a:solidFill>
                          <a:schemeClr val="accent2">
                            <a:lumMod val="75000"/>
                          </a:schemeClr>
                        </a:solidFill>
                      </a:endParaRPr>
                    </a:p>
                  </a:txBody>
                  <a:tcPr>
                    <a:solidFill>
                      <a:schemeClr val="bg1"/>
                    </a:solidFill>
                  </a:tcPr>
                </a:tc>
                <a:tc>
                  <a:txBody>
                    <a:bodyPr/>
                    <a:lstStyle/>
                    <a:p>
                      <a:r>
                        <a:rPr lang="en-US" b="0" dirty="0" smtClean="0">
                          <a:solidFill>
                            <a:schemeClr val="accent4">
                              <a:lumMod val="75000"/>
                            </a:schemeClr>
                          </a:solidFill>
                        </a:rPr>
                        <a:t>50 – 70</a:t>
                      </a:r>
                      <a:r>
                        <a:rPr lang="en-US" b="0" baseline="0" dirty="0" smtClean="0">
                          <a:solidFill>
                            <a:schemeClr val="accent4">
                              <a:lumMod val="75000"/>
                            </a:schemeClr>
                          </a:solidFill>
                        </a:rPr>
                        <a:t> </a:t>
                      </a:r>
                      <a:r>
                        <a:rPr lang="en-US" b="0" baseline="0" dirty="0" smtClean="0"/>
                        <a:t>m/s</a:t>
                      </a:r>
                      <a:endParaRPr lang="en-US" b="0" dirty="0">
                        <a:solidFill>
                          <a:schemeClr val="tx1"/>
                        </a:solidFill>
                      </a:endParaRPr>
                    </a:p>
                  </a:txBody>
                  <a:tcPr>
                    <a:solidFill>
                      <a:schemeClr val="bg1"/>
                    </a:solidFill>
                  </a:tcPr>
                </a:tc>
                <a:extLst>
                  <a:ext uri="{0D108BD9-81ED-4DB2-BD59-A6C34878D82A}">
                    <a16:rowId xmlns:a16="http://schemas.microsoft.com/office/drawing/2014/main" xmlns="" val="10000"/>
                  </a:ext>
                </a:extLst>
              </a:tr>
              <a:tr h="329756">
                <a:tc>
                  <a:txBody>
                    <a:bodyPr/>
                    <a:lstStyle/>
                    <a:p>
                      <a:r>
                        <a:rPr lang="en-US" b="0" dirty="0" smtClean="0">
                          <a:solidFill>
                            <a:schemeClr val="accent2">
                              <a:lumMod val="75000"/>
                            </a:schemeClr>
                          </a:solidFill>
                        </a:rPr>
                        <a:t>In leg</a:t>
                      </a:r>
                      <a:endParaRPr lang="en-US" b="0" dirty="0">
                        <a:solidFill>
                          <a:schemeClr val="accent2">
                            <a:lumMod val="75000"/>
                          </a:schemeClr>
                        </a:solidFill>
                      </a:endParaRPr>
                    </a:p>
                  </a:txBody>
                  <a:tcPr>
                    <a:solidFill>
                      <a:schemeClr val="bg1"/>
                    </a:solidFill>
                  </a:tcPr>
                </a:tc>
                <a:tc>
                  <a:txBody>
                    <a:bodyPr/>
                    <a:lstStyle/>
                    <a:p>
                      <a:r>
                        <a:rPr lang="en-US" b="0" dirty="0" smtClean="0">
                          <a:solidFill>
                            <a:schemeClr val="accent4">
                              <a:lumMod val="75000"/>
                            </a:schemeClr>
                          </a:solidFill>
                        </a:rPr>
                        <a:t>40 – 60 </a:t>
                      </a:r>
                      <a:r>
                        <a:rPr lang="en-US" b="0" dirty="0" smtClean="0"/>
                        <a:t>m/s</a:t>
                      </a:r>
                      <a:endParaRPr lang="en-US" b="0" dirty="0">
                        <a:solidFill>
                          <a:schemeClr val="tx1"/>
                        </a:solidFill>
                      </a:endParaRPr>
                    </a:p>
                  </a:txBody>
                  <a:tcPr>
                    <a:solidFill>
                      <a:schemeClr val="bg1"/>
                    </a:solidFill>
                  </a:tcPr>
                </a:tc>
                <a:extLst>
                  <a:ext uri="{0D108BD9-81ED-4DB2-BD59-A6C34878D82A}">
                    <a16:rowId xmlns:a16="http://schemas.microsoft.com/office/drawing/2014/main" xmlns="" val="10001"/>
                  </a:ext>
                </a:extLst>
              </a:tr>
            </a:tbl>
          </a:graphicData>
        </a:graphic>
      </p:graphicFrame>
      <p:sp>
        <p:nvSpPr>
          <p:cNvPr id="30" name="Rectangle 15"/>
          <p:cNvSpPr/>
          <p:nvPr/>
        </p:nvSpPr>
        <p:spPr>
          <a:xfrm>
            <a:off x="9842850" y="2564904"/>
            <a:ext cx="1729593" cy="23900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dirty="0">
                <a:solidFill>
                  <a:srgbClr val="FF0000"/>
                </a:solidFill>
              </a:rPr>
              <a:t>VERY IMPORTANT </a:t>
            </a:r>
            <a:endParaRPr lang="ar-SA" sz="1200" b="1" dirty="0">
              <a:solidFill>
                <a:srgbClr val="FF0000"/>
              </a:solidFill>
            </a:endParaRPr>
          </a:p>
        </p:txBody>
      </p:sp>
    </p:spTree>
    <p:extLst>
      <p:ext uri="{BB962C8B-B14F-4D97-AF65-F5344CB8AC3E}">
        <p14:creationId xmlns:p14="http://schemas.microsoft.com/office/powerpoint/2010/main" val="334440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Motor Unit Potential (</a:t>
            </a:r>
            <a:r>
              <a:rPr lang="en-US" sz="3200" dirty="0"/>
              <a:t>MUP</a:t>
            </a:r>
            <a:r>
              <a:rPr lang="en-US" sz="3200" dirty="0" smtClean="0"/>
              <a:t>)</a:t>
            </a:r>
            <a:endParaRPr lang="en-US" sz="1600" b="1"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Rectangle 4"/>
          <p:cNvSpPr/>
          <p:nvPr/>
        </p:nvSpPr>
        <p:spPr>
          <a:xfrm>
            <a:off x="612707" y="3068960"/>
            <a:ext cx="5412944" cy="50405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2">
                    <a:lumMod val="75000"/>
                  </a:schemeClr>
                </a:solidFill>
              </a:rPr>
              <a:t>Mild to moderate contraction</a:t>
            </a:r>
            <a:endParaRPr lang="en-US" sz="1800" dirty="0">
              <a:solidFill>
                <a:schemeClr val="accent2">
                  <a:lumMod val="75000"/>
                </a:schemeClr>
              </a:solidFill>
            </a:endParaRPr>
          </a:p>
        </p:txBody>
      </p:sp>
      <p:sp>
        <p:nvSpPr>
          <p:cNvPr id="6" name="Rectangle 5"/>
          <p:cNvSpPr/>
          <p:nvPr/>
        </p:nvSpPr>
        <p:spPr>
          <a:xfrm>
            <a:off x="609460" y="3743304"/>
            <a:ext cx="2316600" cy="240675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spc="-5" dirty="0">
                <a:solidFill>
                  <a:schemeClr val="tx1"/>
                </a:solidFill>
                <a:cs typeface="Verdana"/>
              </a:rPr>
              <a:t>With </a:t>
            </a:r>
            <a:r>
              <a:rPr lang="en-US" sz="1600" dirty="0">
                <a:solidFill>
                  <a:schemeClr val="tx1"/>
                </a:solidFill>
                <a:cs typeface="Verdana"/>
              </a:rPr>
              <a:t>increasing strength of </a:t>
            </a:r>
            <a:r>
              <a:rPr lang="en-US" sz="1600" dirty="0" smtClean="0">
                <a:solidFill>
                  <a:schemeClr val="tx1"/>
                </a:solidFill>
                <a:cs typeface="Verdana"/>
              </a:rPr>
              <a:t>contraction </a:t>
            </a:r>
            <a:r>
              <a:rPr lang="en-US" sz="1600" spc="-505" dirty="0" smtClean="0">
                <a:solidFill>
                  <a:schemeClr val="tx1"/>
                </a:solidFill>
                <a:cs typeface="Verdana"/>
              </a:rPr>
              <a:t>    </a:t>
            </a:r>
            <a:r>
              <a:rPr lang="en-US" sz="1600" dirty="0" smtClean="0">
                <a:solidFill>
                  <a:schemeClr val="tx1"/>
                </a:solidFill>
                <a:cs typeface="Arial"/>
              </a:rPr>
              <a:t>→  </a:t>
            </a:r>
            <a:r>
              <a:rPr lang="en-US" sz="1600" spc="-5" dirty="0" smtClean="0">
                <a:solidFill>
                  <a:schemeClr val="tx1"/>
                </a:solidFill>
                <a:cs typeface="Verdana"/>
              </a:rPr>
              <a:t>recruitment </a:t>
            </a:r>
            <a:r>
              <a:rPr lang="en-US" sz="1600" dirty="0">
                <a:solidFill>
                  <a:schemeClr val="tx1"/>
                </a:solidFill>
                <a:cs typeface="Verdana"/>
              </a:rPr>
              <a:t>of MUs </a:t>
            </a:r>
            <a:r>
              <a:rPr lang="en-US" sz="1600" dirty="0">
                <a:solidFill>
                  <a:schemeClr val="tx1"/>
                </a:solidFill>
                <a:cs typeface="Arial"/>
              </a:rPr>
              <a:t>→ </a:t>
            </a:r>
            <a:r>
              <a:rPr lang="en-US" sz="1600" dirty="0" smtClean="0">
                <a:solidFill>
                  <a:schemeClr val="tx1"/>
                </a:solidFill>
                <a:cs typeface="Arial"/>
              </a:rPr>
              <a:t>↑ </a:t>
            </a:r>
            <a:r>
              <a:rPr lang="en-US" sz="1600" dirty="0" smtClean="0">
                <a:solidFill>
                  <a:schemeClr val="tx1"/>
                </a:solidFill>
                <a:cs typeface="Verdana"/>
              </a:rPr>
              <a:t>number </a:t>
            </a:r>
            <a:r>
              <a:rPr lang="en-US" sz="1600" dirty="0">
                <a:solidFill>
                  <a:schemeClr val="tx1"/>
                </a:solidFill>
                <a:cs typeface="Verdana"/>
              </a:rPr>
              <a:t>&amp; </a:t>
            </a:r>
            <a:r>
              <a:rPr lang="en-US" sz="1600" spc="-5" dirty="0">
                <a:solidFill>
                  <a:schemeClr val="tx1"/>
                </a:solidFill>
                <a:cs typeface="Verdana"/>
              </a:rPr>
              <a:t>size </a:t>
            </a:r>
            <a:r>
              <a:rPr lang="en-US" sz="1600" dirty="0">
                <a:solidFill>
                  <a:schemeClr val="tx1"/>
                </a:solidFill>
                <a:cs typeface="Verdana"/>
              </a:rPr>
              <a:t>of  </a:t>
            </a:r>
            <a:r>
              <a:rPr lang="en-US" sz="1600" dirty="0" smtClean="0">
                <a:solidFill>
                  <a:schemeClr val="tx1"/>
                </a:solidFill>
                <a:cs typeface="Verdana"/>
              </a:rPr>
              <a:t>motor unit action potential.</a:t>
            </a:r>
            <a:endParaRPr lang="en-US" sz="1600" dirty="0">
              <a:solidFill>
                <a:schemeClr val="tx1"/>
              </a:solidFill>
              <a:cs typeface="Verdana"/>
            </a:endParaRPr>
          </a:p>
        </p:txBody>
      </p:sp>
      <p:sp>
        <p:nvSpPr>
          <p:cNvPr id="7" name="Rectangle 6"/>
          <p:cNvSpPr/>
          <p:nvPr/>
        </p:nvSpPr>
        <p:spPr>
          <a:xfrm>
            <a:off x="3080418" y="3743303"/>
            <a:ext cx="2941985" cy="240675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cs typeface="Verdana"/>
            </a:endParaRPr>
          </a:p>
        </p:txBody>
      </p:sp>
      <p:sp>
        <p:nvSpPr>
          <p:cNvPr id="8" name="Rectangle 7"/>
          <p:cNvSpPr/>
          <p:nvPr/>
        </p:nvSpPr>
        <p:spPr>
          <a:xfrm>
            <a:off x="6206574" y="3068960"/>
            <a:ext cx="5412944" cy="50405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accent2">
                    <a:lumMod val="75000"/>
                  </a:schemeClr>
                </a:solidFill>
              </a:rPr>
              <a:t>Full contraction</a:t>
            </a:r>
            <a:endParaRPr lang="en-US" sz="1800" dirty="0">
              <a:solidFill>
                <a:schemeClr val="accent2">
                  <a:lumMod val="75000"/>
                </a:schemeClr>
              </a:solidFill>
            </a:endParaRPr>
          </a:p>
        </p:txBody>
      </p:sp>
      <p:sp>
        <p:nvSpPr>
          <p:cNvPr id="9" name="Rectangle 8"/>
          <p:cNvSpPr/>
          <p:nvPr/>
        </p:nvSpPr>
        <p:spPr>
          <a:xfrm>
            <a:off x="6206573" y="3743303"/>
            <a:ext cx="2316600" cy="240675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spc="-5" dirty="0" smtClean="0">
                <a:solidFill>
                  <a:schemeClr val="tx1"/>
                </a:solidFill>
                <a:cs typeface="Verdana"/>
              </a:rPr>
              <a:t>At full contraction separate motor unit AP will be indistinguishable resulting in a complete recruitment = </a:t>
            </a:r>
            <a:r>
              <a:rPr lang="en-US" sz="1600" b="1" spc="-5" dirty="0" smtClean="0">
                <a:solidFill>
                  <a:schemeClr val="tx1"/>
                </a:solidFill>
                <a:cs typeface="Verdana"/>
              </a:rPr>
              <a:t>interference pattern</a:t>
            </a:r>
            <a:r>
              <a:rPr lang="en-US" sz="1600" spc="-5" dirty="0" smtClean="0">
                <a:solidFill>
                  <a:schemeClr val="tx1"/>
                </a:solidFill>
                <a:cs typeface="Verdana"/>
              </a:rPr>
              <a:t>.</a:t>
            </a:r>
            <a:endParaRPr lang="en-US" sz="1600" dirty="0">
              <a:solidFill>
                <a:schemeClr val="tx1"/>
              </a:solidFill>
              <a:cs typeface="Verdana"/>
            </a:endParaRPr>
          </a:p>
        </p:txBody>
      </p:sp>
      <p:sp>
        <p:nvSpPr>
          <p:cNvPr id="10" name="Rectangle 9"/>
          <p:cNvSpPr/>
          <p:nvPr/>
        </p:nvSpPr>
        <p:spPr>
          <a:xfrm>
            <a:off x="8707343" y="3743302"/>
            <a:ext cx="2912175" cy="240675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cs typeface="Verdana"/>
            </a:endParaRPr>
          </a:p>
        </p:txBody>
      </p:sp>
      <p:sp>
        <p:nvSpPr>
          <p:cNvPr id="11" name="Rectangle 10"/>
          <p:cNvSpPr/>
          <p:nvPr/>
        </p:nvSpPr>
        <p:spPr>
          <a:xfrm>
            <a:off x="609460" y="1241280"/>
            <a:ext cx="10969943" cy="168366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spc="-5" dirty="0">
                <a:solidFill>
                  <a:schemeClr val="accent2">
                    <a:lumMod val="75000"/>
                  </a:schemeClr>
                </a:solidFill>
                <a:cs typeface="Verdana"/>
              </a:rPr>
              <a:t>Motor unit potential</a:t>
            </a:r>
            <a:r>
              <a:rPr lang="en-US" sz="1800" spc="-5" dirty="0" smtClean="0">
                <a:solidFill>
                  <a:schemeClr val="accent2">
                    <a:lumMod val="75000"/>
                  </a:schemeClr>
                </a:solidFill>
                <a:cs typeface="Verdana"/>
              </a:rPr>
              <a:t>:</a:t>
            </a:r>
          </a:p>
          <a:p>
            <a:r>
              <a:rPr lang="en-US" sz="1800" spc="-5" dirty="0" smtClean="0">
                <a:solidFill>
                  <a:schemeClr val="tx1"/>
                </a:solidFill>
                <a:cs typeface="Verdana"/>
              </a:rPr>
              <a:t> Represents </a:t>
            </a:r>
            <a:r>
              <a:rPr lang="en-US" sz="1800" spc="-10" dirty="0">
                <a:solidFill>
                  <a:schemeClr val="tx1"/>
                </a:solidFill>
                <a:cs typeface="Verdana"/>
              </a:rPr>
              <a:t>the summation </a:t>
            </a:r>
            <a:r>
              <a:rPr lang="en-US" sz="1800" spc="-5" dirty="0">
                <a:solidFill>
                  <a:schemeClr val="tx1"/>
                </a:solidFill>
                <a:cs typeface="Verdana"/>
              </a:rPr>
              <a:t>of the </a:t>
            </a:r>
            <a:r>
              <a:rPr lang="en-US" sz="1800" spc="-10" dirty="0">
                <a:solidFill>
                  <a:schemeClr val="tx1"/>
                </a:solidFill>
                <a:cs typeface="Verdana"/>
              </a:rPr>
              <a:t>potentials generated by muscle fibers belonging </a:t>
            </a:r>
            <a:r>
              <a:rPr lang="en-US" sz="1800" spc="-5" dirty="0">
                <a:solidFill>
                  <a:schemeClr val="tx1"/>
                </a:solidFill>
                <a:cs typeface="Verdana"/>
              </a:rPr>
              <a:t>to </a:t>
            </a:r>
            <a:r>
              <a:rPr lang="en-US" sz="1800" spc="-10" dirty="0">
                <a:solidFill>
                  <a:schemeClr val="tx1"/>
                </a:solidFill>
                <a:cs typeface="Verdana"/>
              </a:rPr>
              <a:t>the</a:t>
            </a:r>
            <a:r>
              <a:rPr lang="en-US" sz="1800" spc="190" dirty="0">
                <a:solidFill>
                  <a:schemeClr val="tx1"/>
                </a:solidFill>
                <a:cs typeface="Verdana"/>
              </a:rPr>
              <a:t> </a:t>
            </a:r>
            <a:r>
              <a:rPr lang="en-US" sz="1800" spc="-5" dirty="0">
                <a:solidFill>
                  <a:schemeClr val="tx1"/>
                </a:solidFill>
                <a:cs typeface="Verdana"/>
              </a:rPr>
              <a:t>MU</a:t>
            </a:r>
            <a:r>
              <a:rPr lang="en-US" sz="1800" spc="-5" dirty="0" smtClean="0">
                <a:solidFill>
                  <a:schemeClr val="tx1"/>
                </a:solidFill>
                <a:cs typeface="Verdana"/>
              </a:rPr>
              <a:t>.</a:t>
            </a:r>
            <a:endParaRPr lang="en-US" sz="1800" dirty="0" smtClean="0">
              <a:solidFill>
                <a:schemeClr val="tx1"/>
              </a:solidFill>
              <a:cs typeface="Verdana"/>
            </a:endParaRPr>
          </a:p>
          <a:p>
            <a:endParaRPr lang="en-US" altLang="en-US" sz="1800" dirty="0" smtClean="0">
              <a:solidFill>
                <a:schemeClr val="accent2">
                  <a:lumMod val="75000"/>
                </a:schemeClr>
              </a:solidFill>
            </a:endParaRPr>
          </a:p>
          <a:p>
            <a:r>
              <a:rPr lang="en-US" altLang="en-US" sz="1800" dirty="0" smtClean="0">
                <a:solidFill>
                  <a:schemeClr val="accent2">
                    <a:lumMod val="75000"/>
                  </a:schemeClr>
                </a:solidFill>
              </a:rPr>
              <a:t>Voluntary Muscle contraction:</a:t>
            </a:r>
          </a:p>
          <a:p>
            <a:endParaRPr lang="en-US" altLang="en-US" sz="500" dirty="0" smtClean="0">
              <a:solidFill>
                <a:schemeClr val="accent2">
                  <a:lumMod val="75000"/>
                </a:schemeClr>
              </a:solidFill>
            </a:endParaRPr>
          </a:p>
          <a:p>
            <a:r>
              <a:rPr lang="en-US" altLang="en-US" sz="1800" dirty="0" smtClean="0">
                <a:solidFill>
                  <a:schemeClr val="tx1"/>
                </a:solidFill>
              </a:rPr>
              <a:t>The potentials recorded on voluntary effort are derived from motor units of the muscle, </a:t>
            </a:r>
          </a:p>
          <a:p>
            <a:r>
              <a:rPr lang="en-US" altLang="en-US" sz="1800" dirty="0" smtClean="0">
                <a:solidFill>
                  <a:schemeClr val="tx1"/>
                </a:solidFill>
              </a:rPr>
              <a:t>hence known as motor unit potentials (MUPs). </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6780" y="1403902"/>
            <a:ext cx="2137422" cy="1368152"/>
          </a:xfrm>
          <a:prstGeom prst="rect">
            <a:avLst/>
          </a:prstGeom>
          <a:ln>
            <a:solidFill>
              <a:schemeClr val="accent2"/>
            </a:solidFill>
          </a:ln>
        </p:spPr>
      </p:pic>
      <p:sp>
        <p:nvSpPr>
          <p:cNvPr id="12" name="TextBox 11"/>
          <p:cNvSpPr txBox="1"/>
          <p:nvPr/>
        </p:nvSpPr>
        <p:spPr>
          <a:xfrm>
            <a:off x="7114906" y="517621"/>
            <a:ext cx="4464497" cy="58477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solidFill>
                  <a:schemeClr val="bg1">
                    <a:lumMod val="65000"/>
                  </a:schemeClr>
                </a:solidFill>
              </a:rPr>
              <a:t>You have to know the MUP before moving to the 2</a:t>
            </a:r>
            <a:r>
              <a:rPr lang="en-US" sz="1600" baseline="30000" dirty="0" smtClean="0">
                <a:solidFill>
                  <a:schemeClr val="bg1">
                    <a:lumMod val="65000"/>
                  </a:schemeClr>
                </a:solidFill>
              </a:rPr>
              <a:t>nd</a:t>
            </a:r>
            <a:r>
              <a:rPr lang="en-US" sz="1600" dirty="0" smtClean="0">
                <a:solidFill>
                  <a:schemeClr val="bg1">
                    <a:lumMod val="65000"/>
                  </a:schemeClr>
                </a:solidFill>
              </a:rPr>
              <a:t> type of nerve conduction study (The EMG)</a:t>
            </a:r>
            <a:endParaRPr lang="en-US" sz="1600" dirty="0">
              <a:solidFill>
                <a:schemeClr val="bg1">
                  <a:lumMod val="65000"/>
                </a:schemeClr>
              </a:solidFill>
            </a:endParaRPr>
          </a:p>
        </p:txBody>
      </p:sp>
    </p:spTree>
    <p:extLst>
      <p:ext uri="{BB962C8B-B14F-4D97-AF65-F5344CB8AC3E}">
        <p14:creationId xmlns:p14="http://schemas.microsoft.com/office/powerpoint/2010/main" val="2928644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4" name="Content Placeholder 3"/>
          <p:cNvSpPr>
            <a:spLocks noGrp="1"/>
          </p:cNvSpPr>
          <p:nvPr>
            <p:ph sz="quarter" idx="1"/>
          </p:nvPr>
        </p:nvSpPr>
        <p:spPr/>
        <p:txBody>
          <a:bodyPr>
            <a:normAutofit/>
          </a:bodyPr>
          <a:lstStyle/>
          <a:p>
            <a:r>
              <a:rPr lang="en-US" sz="2000" dirty="0" smtClean="0">
                <a:solidFill>
                  <a:schemeClr val="accent2">
                    <a:lumMod val="75000"/>
                  </a:schemeClr>
                </a:solidFill>
              </a:rPr>
              <a:t>Normal Motor Unit Potential (MUP):</a:t>
            </a:r>
          </a:p>
          <a:p>
            <a:endParaRPr lang="en-US" sz="2000" dirty="0">
              <a:solidFill>
                <a:schemeClr val="accent2">
                  <a:lumMod val="75000"/>
                </a:schemeClr>
              </a:solidFill>
            </a:endParaRPr>
          </a:p>
          <a:p>
            <a:pPr lvl="1">
              <a:lnSpc>
                <a:spcPct val="150000"/>
              </a:lnSpc>
            </a:pPr>
            <a:r>
              <a:rPr lang="en-US" sz="2000" spc="-5" dirty="0" smtClean="0">
                <a:cs typeface="Verdana"/>
              </a:rPr>
              <a:t>Amplitude: </a:t>
            </a:r>
            <a:r>
              <a:rPr lang="en-US" sz="2000" dirty="0" smtClean="0">
                <a:solidFill>
                  <a:schemeClr val="accent4">
                    <a:lumMod val="75000"/>
                  </a:schemeClr>
                </a:solidFill>
                <a:cs typeface="Verdana"/>
              </a:rPr>
              <a:t>300</a:t>
            </a:r>
            <a:r>
              <a:rPr lang="en-US" sz="2000" dirty="0" smtClean="0">
                <a:cs typeface="Verdana"/>
              </a:rPr>
              <a:t>μV </a:t>
            </a:r>
            <a:r>
              <a:rPr lang="en-US" sz="2000" dirty="0">
                <a:cs typeface="Verdana"/>
              </a:rPr>
              <a:t>–</a:t>
            </a:r>
            <a:r>
              <a:rPr lang="en-US" sz="2000" dirty="0">
                <a:solidFill>
                  <a:srgbClr val="00B050"/>
                </a:solidFill>
                <a:cs typeface="Verdana"/>
              </a:rPr>
              <a:t> </a:t>
            </a:r>
            <a:r>
              <a:rPr lang="en-US" sz="2000" dirty="0">
                <a:solidFill>
                  <a:schemeClr val="accent4">
                    <a:lumMod val="75000"/>
                  </a:schemeClr>
                </a:solidFill>
                <a:cs typeface="Verdana"/>
              </a:rPr>
              <a:t>5</a:t>
            </a:r>
            <a:r>
              <a:rPr lang="en-US" sz="2000" spc="-60" dirty="0">
                <a:solidFill>
                  <a:srgbClr val="00B050"/>
                </a:solidFill>
                <a:cs typeface="Verdana"/>
              </a:rPr>
              <a:t> </a:t>
            </a:r>
            <a:r>
              <a:rPr lang="en-US" sz="2000" dirty="0" smtClean="0">
                <a:cs typeface="Verdana"/>
              </a:rPr>
              <a:t>mV</a:t>
            </a:r>
            <a:endParaRPr lang="en-US" sz="2000" dirty="0"/>
          </a:p>
          <a:p>
            <a:pPr lvl="1">
              <a:lnSpc>
                <a:spcPct val="150000"/>
              </a:lnSpc>
            </a:pPr>
            <a:r>
              <a:rPr lang="en-US" sz="2000" dirty="0">
                <a:cs typeface="Verdana"/>
              </a:rPr>
              <a:t>Bi –</a:t>
            </a:r>
            <a:r>
              <a:rPr lang="en-US" sz="2000" spc="-10" dirty="0">
                <a:cs typeface="Verdana"/>
              </a:rPr>
              <a:t> </a:t>
            </a:r>
            <a:r>
              <a:rPr lang="en-US" sz="2000" spc="-5" dirty="0" smtClean="0">
                <a:cs typeface="Verdana"/>
              </a:rPr>
              <a:t>Triphasic</a:t>
            </a:r>
            <a:r>
              <a:rPr lang="en-US" sz="2000" spc="-5" dirty="0">
                <a:cs typeface="Verdana"/>
              </a:rPr>
              <a:t> </a:t>
            </a:r>
            <a:r>
              <a:rPr lang="en-US" sz="1400" spc="-5" dirty="0" smtClean="0">
                <a:solidFill>
                  <a:srgbClr val="00B050"/>
                </a:solidFill>
                <a:cs typeface="Verdana"/>
              </a:rPr>
              <a:t>(</a:t>
            </a:r>
            <a:r>
              <a:rPr lang="en-US" sz="1400" spc="-5" dirty="0">
                <a:solidFill>
                  <a:srgbClr val="00B050"/>
                </a:solidFill>
                <a:cs typeface="Verdana"/>
              </a:rPr>
              <a:t>phase: portion of the wave from </a:t>
            </a:r>
            <a:r>
              <a:rPr lang="en-US" sz="1400" spc="-5" dirty="0" smtClean="0">
                <a:solidFill>
                  <a:srgbClr val="00B050"/>
                </a:solidFill>
                <a:cs typeface="Verdana"/>
              </a:rPr>
              <a:t>a baseline </a:t>
            </a:r>
            <a:r>
              <a:rPr lang="en-US" sz="1400" spc="-5" dirty="0">
                <a:solidFill>
                  <a:srgbClr val="00B050"/>
                </a:solidFill>
                <a:cs typeface="Verdana"/>
              </a:rPr>
              <a:t>to the </a:t>
            </a:r>
            <a:r>
              <a:rPr lang="en-US" sz="1400" spc="-5" dirty="0" smtClean="0">
                <a:solidFill>
                  <a:srgbClr val="00B050"/>
                </a:solidFill>
                <a:cs typeface="Verdana"/>
              </a:rPr>
              <a:t>other)</a:t>
            </a:r>
            <a:endParaRPr lang="en-US" sz="2400" dirty="0">
              <a:solidFill>
                <a:srgbClr val="00B050"/>
              </a:solidFill>
            </a:endParaRPr>
          </a:p>
          <a:p>
            <a:pPr lvl="1">
              <a:lnSpc>
                <a:spcPct val="150000"/>
              </a:lnSpc>
            </a:pPr>
            <a:r>
              <a:rPr lang="en-US" sz="2000" dirty="0" smtClean="0">
                <a:cs typeface="Verdana"/>
              </a:rPr>
              <a:t>Duration: </a:t>
            </a:r>
            <a:r>
              <a:rPr lang="en-US" sz="2000" dirty="0" smtClean="0">
                <a:solidFill>
                  <a:schemeClr val="accent4">
                    <a:lumMod val="75000"/>
                  </a:schemeClr>
                </a:solidFill>
                <a:cs typeface="Verdana"/>
              </a:rPr>
              <a:t>3 </a:t>
            </a:r>
            <a:r>
              <a:rPr lang="en-US" sz="2000" dirty="0">
                <a:solidFill>
                  <a:schemeClr val="accent4">
                    <a:lumMod val="75000"/>
                  </a:schemeClr>
                </a:solidFill>
                <a:cs typeface="Verdana"/>
              </a:rPr>
              <a:t>– 16</a:t>
            </a:r>
            <a:r>
              <a:rPr lang="en-US" sz="2000" spc="-75" dirty="0">
                <a:solidFill>
                  <a:schemeClr val="accent4">
                    <a:lumMod val="75000"/>
                  </a:schemeClr>
                </a:solidFill>
                <a:cs typeface="Verdana"/>
              </a:rPr>
              <a:t> </a:t>
            </a:r>
            <a:r>
              <a:rPr lang="en-US" sz="2000" dirty="0" smtClean="0">
                <a:cs typeface="Verdana"/>
              </a:rPr>
              <a:t>msec</a:t>
            </a:r>
            <a:endParaRPr lang="en-US" sz="2000" dirty="0">
              <a:cs typeface="Verdana"/>
            </a:endParaRPr>
          </a:p>
          <a:p>
            <a:pPr lvl="1"/>
            <a:endParaRPr lang="en-US" sz="2000" dirty="0"/>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r="20973"/>
          <a:stretch/>
        </p:blipFill>
        <p:spPr>
          <a:xfrm>
            <a:off x="6958508" y="1295400"/>
            <a:ext cx="4514311" cy="4937760"/>
          </a:xfrm>
          <a:prstGeom prst="rect">
            <a:avLst/>
          </a:prstGeom>
        </p:spPr>
      </p:pic>
      <p:cxnSp>
        <p:nvCxnSpPr>
          <p:cNvPr id="16" name="Straight Connector 15"/>
          <p:cNvCxnSpPr/>
          <p:nvPr/>
        </p:nvCxnSpPr>
        <p:spPr>
          <a:xfrm>
            <a:off x="1269876" y="2420888"/>
            <a:ext cx="1152128" cy="0"/>
          </a:xfrm>
          <a:prstGeom prst="line">
            <a:avLst/>
          </a:prstGeom>
          <a:ln w="28575">
            <a:solidFill>
              <a:srgbClr val="FEF73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69876" y="3501008"/>
            <a:ext cx="100811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69876" y="2996952"/>
            <a:ext cx="13681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286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4436</TotalTime>
  <Words>6441</Words>
  <Application>Microsoft Office PowerPoint</Application>
  <PresentationFormat>مخصص</PresentationFormat>
  <Paragraphs>862</Paragraphs>
  <Slides>44</Slides>
  <Notes>13</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Origin</vt:lpstr>
      <vt:lpstr>عرض تقديمي في PowerPoint</vt:lpstr>
      <vt:lpstr>عرض تقديمي في PowerPoint</vt:lpstr>
      <vt:lpstr>عرض تقديمي في PowerPoint</vt:lpstr>
      <vt:lpstr>عرض تقديمي في PowerPoint</vt:lpstr>
      <vt:lpstr>Cont.</vt:lpstr>
      <vt:lpstr>Motor Nerve Conduction Velocity (MNCV) Study</vt:lpstr>
      <vt:lpstr>Cont.</vt:lpstr>
      <vt:lpstr>Motor Unit Potential (MUP)</vt:lpstr>
      <vt:lpstr>Cont.</vt:lpstr>
      <vt:lpstr>Analysis of Motor Unit Potential (MUP)</vt:lpstr>
      <vt:lpstr>Electromyography (EMG)</vt:lpstr>
      <vt:lpstr>Analysis of EMG</vt:lpstr>
      <vt:lpstr>Abnormal EMG Potentials</vt:lpstr>
      <vt:lpstr>Cont.</vt:lpstr>
      <vt:lpstr>Extra Images</vt:lpstr>
      <vt:lpstr>Extra Explanation</vt:lpstr>
      <vt:lpstr>EMG Cases ‘’ Examine Yourself !!‘’</vt:lpstr>
      <vt:lpstr>Questions</vt:lpstr>
      <vt:lpstr>عرض تقديمي في PowerPoint</vt:lpstr>
      <vt:lpstr>Introduction ‘’ Terminology ‘’</vt:lpstr>
      <vt:lpstr>Cont.</vt:lpstr>
      <vt:lpstr>Pure Tone Audiometry</vt:lpstr>
      <vt:lpstr>Audiogram Paper</vt:lpstr>
      <vt:lpstr>Extra Explanation</vt:lpstr>
      <vt:lpstr>Procedure</vt:lpstr>
      <vt:lpstr>Audiogram Interpretation</vt:lpstr>
      <vt:lpstr>Extra Images</vt:lpstr>
      <vt:lpstr>Types of Impairment</vt:lpstr>
      <vt:lpstr>عرض تقديمي في PowerPoint</vt:lpstr>
      <vt:lpstr>Degrees of hearing loss </vt:lpstr>
      <vt:lpstr>Cont.</vt:lpstr>
      <vt:lpstr>Tests</vt:lpstr>
      <vt:lpstr>عرض تقديمي في PowerPoint</vt:lpstr>
      <vt:lpstr>Visual acuity </vt:lpstr>
      <vt:lpstr>Visual Acuity </vt:lpstr>
      <vt:lpstr>Test For Visual Acuity (VA)</vt:lpstr>
      <vt:lpstr>Cont.</vt:lpstr>
      <vt:lpstr>Test For Astigmatism</vt:lpstr>
      <vt:lpstr>عرض تقديمي في PowerPoint</vt:lpstr>
      <vt:lpstr>Cont.</vt:lpstr>
      <vt:lpstr>Test for color vision </vt:lpstr>
      <vt:lpstr>Type of color blindness</vt:lpstr>
      <vt:lpstr>Demonstration of Blind Spot</vt:lpstr>
      <vt:lpstr>Thank you!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lenovo</cp:lastModifiedBy>
  <cp:revision>951</cp:revision>
  <dcterms:created xsi:type="dcterms:W3CDTF">2016-09-07T16:15:34Z</dcterms:created>
  <dcterms:modified xsi:type="dcterms:W3CDTF">2017-11-13T06:26:21Z</dcterms:modified>
</cp:coreProperties>
</file>