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30"/>
  </p:notesMasterIdLst>
  <p:sldIdLst>
    <p:sldId id="273" r:id="rId2"/>
    <p:sldId id="296" r:id="rId3"/>
    <p:sldId id="297" r:id="rId4"/>
    <p:sldId id="299" r:id="rId5"/>
    <p:sldId id="300" r:id="rId6"/>
    <p:sldId id="301" r:id="rId7"/>
    <p:sldId id="323" r:id="rId8"/>
    <p:sldId id="302" r:id="rId9"/>
    <p:sldId id="303" r:id="rId10"/>
    <p:sldId id="307" r:id="rId11"/>
    <p:sldId id="304" r:id="rId12"/>
    <p:sldId id="305" r:id="rId13"/>
    <p:sldId id="306" r:id="rId14"/>
    <p:sldId id="320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26" r:id="rId26"/>
    <p:sldId id="324" r:id="rId27"/>
    <p:sldId id="325" r:id="rId28"/>
    <p:sldId id="270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0082"/>
    <a:srgbClr val="34AC8B"/>
    <a:srgbClr val="CC3399"/>
    <a:srgbClr val="FFCC00"/>
    <a:srgbClr val="FFAFA9"/>
    <a:srgbClr val="993366"/>
    <a:srgbClr val="FF3399"/>
    <a:srgbClr val="CA8349"/>
    <a:srgbClr val="E5CFA5"/>
    <a:srgbClr val="377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7" autoAdjust="0"/>
    <p:restoredTop sz="95897"/>
  </p:normalViewPr>
  <p:slideViewPr>
    <p:cSldViewPr snapToGrid="0">
      <p:cViewPr varScale="1">
        <p:scale>
          <a:sx n="67" d="100"/>
          <a:sy n="67" d="100"/>
        </p:scale>
        <p:origin x="72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4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https://docs.google.com/presentation/d/1zHrbVvovKY0lGbOycITFqoig6qjfsi2AoJUTEhHuXw0/edit?usp=sha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D1zkVBHPh5c&amp;t=2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9e9Lo0OPON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channel/UCXm7p9EPl93gEqwDzVguKVA/playlists?view_as=subscriber" TargetMode="External"/><Relationship Id="rId5" Type="http://schemas.openxmlformats.org/officeDocument/2006/relationships/hyperlink" Target="https://docs.google.com/forms/d/e/1FAIpQLSfTgIrOMmzB1ZJy71h4Y3c3OhsuzwAJl2hHbdQ8znVz1XM4sA/viewform?usp=sf_link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D1zkVBHPh5c&amp;t=2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.sa/url?sa=i&amp;rct=j&amp;q=&amp;esrc=s&amp;source=images&amp;cd=&amp;cad=rja&amp;uact=8&amp;ved=0ahUKEwjNssvPmaXWAhUEtBoKHYcbAogQjRwIBw&amp;url=http://neuroanatomyblog.tumblr.com/post/22467484310/basic-struc-tural-com-po-nents-of-the-periph-eral&amp;psig=AFQjCNHPUVfYiBCj_uz1nszwt_BUHb51fA&amp;ust=150549648995733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455965" y="5524746"/>
            <a:ext cx="7758953" cy="91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GB" sz="40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Organization of t</a:t>
            </a:r>
            <a:r>
              <a:rPr lang="en-GB" sz="4000" dirty="0" smtClean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he </a:t>
            </a:r>
            <a:r>
              <a:rPr lang="en-GB" sz="40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Nervous System</a:t>
            </a:r>
            <a:endParaRPr lang="en-GB" sz="4800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 smtClean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rgbClr val="C00000"/>
                  </a:solidFill>
                </a:rPr>
                <a:t>Important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</a:t>
              </a:r>
              <a:r>
                <a:rPr lang="en-US" sz="1600" b="1" dirty="0" smtClean="0">
                  <a:solidFill>
                    <a:srgbClr val="92D050"/>
                  </a:solidFill>
                </a:rPr>
                <a:t>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127112"/>
            <a:ext cx="12192000" cy="5212320"/>
            <a:chOff x="0" y="127112"/>
            <a:chExt cx="12192000" cy="5212320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377261"/>
              <a:ext cx="2946400" cy="496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Please view our </a:t>
            </a:r>
            <a:r>
              <a:rPr lang="en-US" sz="1600" dirty="0" smtClean="0">
                <a:latin typeface="+mn-lt"/>
                <a:hlinkClick r:id="rId7"/>
              </a:rPr>
              <a:t>Editing File</a:t>
            </a:r>
            <a:r>
              <a:rPr lang="en-US" sz="1600" dirty="0" smtClean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98" y="3780381"/>
            <a:ext cx="1564729" cy="13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7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427" y="1737410"/>
            <a:ext cx="7650480" cy="4951035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The neuron has cell body with multiple  processes</a:t>
            </a:r>
            <a:r>
              <a:rPr lang="en-GB" sz="2200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 smtClean="0"/>
              <a:t>Most </a:t>
            </a:r>
            <a:r>
              <a:rPr lang="en-GB" sz="2200" dirty="0"/>
              <a:t>of the processes of the cell body are short with variable numbers and are </a:t>
            </a:r>
            <a:r>
              <a:rPr lang="en-GB" sz="2200" u="sng" dirty="0"/>
              <a:t>receptive</a:t>
            </a:r>
            <a:r>
              <a:rPr lang="en-GB" sz="2200" dirty="0"/>
              <a:t> in function</a:t>
            </a:r>
            <a:r>
              <a:rPr lang="en-GB" sz="2200" dirty="0" smtClean="0"/>
              <a:t>.</a:t>
            </a:r>
            <a:endParaRPr lang="en-GB" sz="22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They are known as </a:t>
            </a:r>
            <a:r>
              <a:rPr lang="en-GB" sz="2200" b="1" dirty="0"/>
              <a:t>Dendrites</a:t>
            </a:r>
            <a:r>
              <a:rPr lang="en-GB" sz="2200" dirty="0"/>
              <a:t>. </a:t>
            </a:r>
            <a:endParaRPr lang="en-GB" sz="2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One of these processes leaving the cell body is called the </a:t>
            </a:r>
            <a:r>
              <a:rPr lang="en-GB" sz="2200" b="1" dirty="0"/>
              <a:t>axon</a:t>
            </a:r>
            <a:r>
              <a:rPr lang="en-GB" sz="2200" dirty="0"/>
              <a:t> which carries information </a:t>
            </a:r>
            <a:r>
              <a:rPr lang="en-GB" sz="2200" b="1" dirty="0"/>
              <a:t>away</a:t>
            </a:r>
            <a:r>
              <a:rPr lang="en-GB" sz="2200" dirty="0"/>
              <a:t> from the cell body.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Axons are highly </a:t>
            </a:r>
            <a:r>
              <a:rPr lang="en-GB" sz="2200" i="1" dirty="0"/>
              <a:t>variable in length </a:t>
            </a:r>
            <a:r>
              <a:rPr lang="en-GB" sz="2200" dirty="0"/>
              <a:t>and may </a:t>
            </a:r>
            <a:r>
              <a:rPr lang="en-GB" sz="2200" i="1" dirty="0"/>
              <a:t>divide</a:t>
            </a:r>
            <a:r>
              <a:rPr lang="en-GB" sz="2200" dirty="0"/>
              <a:t> into several branches or </a:t>
            </a:r>
            <a:r>
              <a:rPr lang="en-GB" sz="2200" b="1" dirty="0"/>
              <a:t>collaterals</a:t>
            </a:r>
            <a:r>
              <a:rPr lang="en-GB" sz="2200" dirty="0"/>
              <a:t> through which information can be distributed to a number of different destinations.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At the end of the axon, specializations called </a:t>
            </a:r>
            <a:r>
              <a:rPr lang="en-GB" sz="2200" b="1" dirty="0"/>
              <a:t>terminal buttons </a:t>
            </a:r>
            <a:r>
              <a:rPr lang="en-GB" sz="2200" dirty="0" smtClean="0"/>
              <a:t>occur where </a:t>
            </a:r>
            <a:r>
              <a:rPr lang="en-GB" sz="2200" dirty="0"/>
              <a:t>information </a:t>
            </a:r>
            <a:r>
              <a:rPr lang="en-GB" sz="2200" dirty="0" smtClean="0"/>
              <a:t>is </a:t>
            </a:r>
            <a:r>
              <a:rPr lang="en-GB" sz="2200" dirty="0"/>
              <a:t>transferred </a:t>
            </a:r>
            <a:r>
              <a:rPr lang="en-GB" sz="2000" dirty="0">
                <a:solidFill>
                  <a:schemeClr val="accent3">
                    <a:lumMod val="75000"/>
                  </a:schemeClr>
                </a:solidFill>
              </a:rPr>
              <a:t>(neurotransmission) </a:t>
            </a:r>
            <a:r>
              <a:rPr lang="en-GB" sz="2200" dirty="0"/>
              <a:t>to the dendrites of other neurones. </a:t>
            </a:r>
            <a:endParaRPr lang="en-GB" sz="2200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159387" y="3204262"/>
            <a:ext cx="11887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474338" y="3649843"/>
            <a:ext cx="54864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89291" y="5394008"/>
            <a:ext cx="192024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566248" y="365125"/>
            <a:ext cx="3115872" cy="5028883"/>
            <a:chOff x="8236070" y="197206"/>
            <a:chExt cx="3115872" cy="6234112"/>
          </a:xfrm>
        </p:grpSpPr>
        <p:pic>
          <p:nvPicPr>
            <p:cNvPr id="4" name="Picture 5" descr="structure_du_neurone00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79"/>
            <a:stretch/>
          </p:blipFill>
          <p:spPr bwMode="auto">
            <a:xfrm>
              <a:off x="8236070" y="197206"/>
              <a:ext cx="3115872" cy="6234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911988" y="3862316"/>
              <a:ext cx="518615" cy="220863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358651" y="464023"/>
              <a:ext cx="640080" cy="220863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93373" y="4805659"/>
              <a:ext cx="696036" cy="353195"/>
            </a:xfrm>
            <a:prstGeom prst="rect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9853684" y="2456597"/>
              <a:ext cx="0" cy="140571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Nervous Tissue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/>
              <a:t>Dendrites </a:t>
            </a:r>
            <a:endParaRPr lang="en-GB" sz="3200" b="1" dirty="0"/>
          </a:p>
        </p:txBody>
      </p:sp>
      <p:sp>
        <p:nvSpPr>
          <p:cNvPr id="13" name="Rectangle 12"/>
          <p:cNvSpPr/>
          <p:nvPr/>
        </p:nvSpPr>
        <p:spPr>
          <a:xfrm>
            <a:off x="5702106" y="553102"/>
            <a:ext cx="2694609" cy="949607"/>
          </a:xfrm>
          <a:prstGeom prst="rect">
            <a:avLst/>
          </a:prstGeom>
          <a:solidFill>
            <a:srgbClr val="FFFEFF"/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Dendrites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are like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ears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so they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receive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information.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Axons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are like the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mouth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so they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send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information.</a:t>
            </a:r>
          </a:p>
        </p:txBody>
      </p:sp>
      <p:pic>
        <p:nvPicPr>
          <p:cNvPr id="14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907" y="5713613"/>
            <a:ext cx="3717909" cy="95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59921" y="1473034"/>
            <a:ext cx="6089649" cy="39517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8575">
            <a:solidFill>
              <a:srgbClr val="F4D428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u="sng" dirty="0">
                <a:solidFill>
                  <a:schemeClr val="tx1"/>
                </a:solidFill>
                <a:latin typeface="+mn-lt"/>
                <a:cs typeface="Arial" charset="0"/>
              </a:rPr>
              <a:t>Nucleus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= A group of </a:t>
            </a:r>
            <a:r>
              <a:rPr lang="en-US" sz="2400" i="1" dirty="0">
                <a:solidFill>
                  <a:schemeClr val="tx1"/>
                </a:solidFill>
                <a:latin typeface="+mn-lt"/>
                <a:cs typeface="Arial" charset="0"/>
              </a:rPr>
              <a:t>neurons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charset="0"/>
              </a:rPr>
              <a:t>within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 the CNS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159922" y="2447834"/>
            <a:ext cx="6089649" cy="39517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8575">
            <a:solidFill>
              <a:srgbClr val="FF339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u="sng" dirty="0">
                <a:solidFill>
                  <a:schemeClr val="tx1"/>
                </a:solidFill>
                <a:latin typeface="+mn-lt"/>
                <a:cs typeface="Arial" charset="0"/>
              </a:rPr>
              <a:t>Ganglion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= A group of </a:t>
            </a:r>
            <a:r>
              <a:rPr lang="en-US" sz="2400" i="1" dirty="0">
                <a:solidFill>
                  <a:schemeClr val="tx1"/>
                </a:solidFill>
                <a:latin typeface="+mn-lt"/>
                <a:cs typeface="Arial" charset="0"/>
              </a:rPr>
              <a:t>neurons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charset="0"/>
              </a:rPr>
              <a:t>outside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 the CNS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9920" y="3790921"/>
            <a:ext cx="6089649" cy="690638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u="sng" dirty="0" smtClean="0">
                <a:solidFill>
                  <a:schemeClr val="tx1"/>
                </a:solidFill>
                <a:latin typeface="+mn-lt"/>
                <a:cs typeface="Arial" charset="0"/>
              </a:rPr>
              <a:t>Tract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cs typeface="Arial" charset="0"/>
              </a:rPr>
              <a:t>= A 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group of </a:t>
            </a:r>
            <a:r>
              <a:rPr lang="en-US" sz="2400" i="1" dirty="0">
                <a:solidFill>
                  <a:schemeClr val="tx1"/>
                </a:solidFill>
                <a:latin typeface="+mn-lt"/>
                <a:cs typeface="Arial" charset="0"/>
              </a:rPr>
              <a:t>nerve fibers (axons)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charset="0"/>
              </a:rPr>
              <a:t>within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 the CNS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159920" y="4867419"/>
            <a:ext cx="6089649" cy="690638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u="sng" dirty="0" smtClean="0">
                <a:solidFill>
                  <a:schemeClr val="tx1"/>
                </a:solidFill>
                <a:latin typeface="+mn-lt"/>
                <a:cs typeface="Arial" charset="0"/>
              </a:rPr>
              <a:t>Nerve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cs typeface="Arial" charset="0"/>
              </a:rPr>
              <a:t>= A 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group of </a:t>
            </a:r>
            <a:r>
              <a:rPr lang="en-US" sz="2400" i="1" dirty="0">
                <a:solidFill>
                  <a:schemeClr val="tx1"/>
                </a:solidFill>
                <a:latin typeface="+mn-lt"/>
                <a:cs typeface="Arial" charset="0"/>
              </a:rPr>
              <a:t>nerve fibers (axons)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charset="0"/>
              </a:rPr>
              <a:t>outside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 the CNS</a:t>
            </a:r>
          </a:p>
        </p:txBody>
      </p:sp>
      <p:pic>
        <p:nvPicPr>
          <p:cNvPr id="10" name="Picture 4" descr="http://upload.wikimedia.org/wikipedia/commons/thumb/c/c0/Medulla_spinalis_-_Substantia_grisea_-_English.svg/400px-Medulla_spinalis_-_Substantia_grisea_-_English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" y="1286710"/>
            <a:ext cx="2624138" cy="1995071"/>
          </a:xfrm>
          <a:prstGeom prst="rect">
            <a:avLst/>
          </a:prstGeom>
          <a:noFill/>
          <a:ln w="28575">
            <a:solidFill>
              <a:srgbClr val="F4D42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humanneurophysiology.com/images/fig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293" y="1314452"/>
            <a:ext cx="2551907" cy="1967330"/>
          </a:xfrm>
          <a:prstGeom prst="rect">
            <a:avLst/>
          </a:prstGeom>
          <a:noFill/>
          <a:ln w="2857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www.health.com/health/static/hw/media/medical/hw/hwkb17_032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r="1393" b="6761"/>
          <a:stretch>
            <a:fillRect/>
          </a:stretch>
        </p:blipFill>
        <p:spPr bwMode="auto">
          <a:xfrm>
            <a:off x="9335292" y="3700468"/>
            <a:ext cx="2551907" cy="1945311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img.tfd.com/MosbyMD/thumb/optic_nerv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700468"/>
            <a:ext cx="2624137" cy="1894454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10611245" y="2853782"/>
            <a:ext cx="432993" cy="221637"/>
          </a:xfrm>
          <a:prstGeom prst="straightConnector1">
            <a:avLst/>
          </a:prstGeom>
          <a:ln w="38100">
            <a:solidFill>
              <a:srgbClr val="FF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0697369" y="2486468"/>
            <a:ext cx="490537" cy="641350"/>
          </a:xfrm>
          <a:prstGeom prst="straightConnector1">
            <a:avLst/>
          </a:prstGeom>
          <a:ln w="38100">
            <a:solidFill>
              <a:srgbClr val="FF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/>
        </p:nvSpPr>
        <p:spPr>
          <a:xfrm>
            <a:off x="946944" y="450383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latin typeface="+mj-lt"/>
              </a:rPr>
              <a:t>Remember the difference!</a:t>
            </a:r>
            <a:endParaRPr lang="en-GB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4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2172"/>
            <a:ext cx="10515600" cy="646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Nervous tissue is organized as:</a:t>
            </a:r>
            <a:endParaRPr lang="en-GB" sz="240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1021" b="12453"/>
          <a:stretch>
            <a:fillRect/>
          </a:stretch>
        </p:blipFill>
        <p:spPr>
          <a:xfrm>
            <a:off x="5877102" y="1792525"/>
            <a:ext cx="5980112" cy="44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611174"/>
            <a:ext cx="10515600" cy="75079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Nervous Tissue</a:t>
            </a:r>
            <a:endParaRPr lang="en-GB" sz="32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002219"/>
              </p:ext>
            </p:extLst>
          </p:nvPr>
        </p:nvGraphicFramePr>
        <p:xfrm>
          <a:off x="838200" y="2059841"/>
          <a:ext cx="4784678" cy="3658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2339"/>
                <a:gridCol w="2392339"/>
              </a:tblGrid>
              <a:tr h="636398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dirty="0" smtClean="0">
                          <a:latin typeface="+mn-lt"/>
                        </a:rPr>
                        <a:t>Grey Matter</a:t>
                      </a:r>
                      <a:endParaRPr lang="en-GB" sz="2000" b="0" i="0" u="none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dirty="0" smtClean="0">
                          <a:latin typeface="+mn-lt"/>
                        </a:rPr>
                        <a:t>White Matter</a:t>
                      </a:r>
                      <a:endParaRPr lang="en-GB" sz="2000" b="0" i="0" u="none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74688">
                <a:tc>
                  <a:txBody>
                    <a:bodyPr/>
                    <a:lstStyle/>
                    <a:p>
                      <a:r>
                        <a:rPr lang="en-US" sz="1800" u="none" dirty="0" smtClean="0">
                          <a:latin typeface="+mn-lt"/>
                        </a:rPr>
                        <a:t>1. </a:t>
                      </a:r>
                      <a:r>
                        <a:rPr lang="en-US" sz="1800" b="1" u="none" dirty="0" smtClean="0">
                          <a:latin typeface="+mn-lt"/>
                        </a:rPr>
                        <a:t>Cell</a:t>
                      </a:r>
                      <a:r>
                        <a:rPr lang="en-US" sz="1800" b="1" u="none" baseline="0" dirty="0" smtClean="0">
                          <a:latin typeface="+mn-lt"/>
                        </a:rPr>
                        <a:t> Bodies</a:t>
                      </a:r>
                      <a:endParaRPr lang="en-GB" sz="1800" b="1" u="none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 smtClean="0">
                          <a:latin typeface="+mn-lt"/>
                        </a:rPr>
                        <a:t>No</a:t>
                      </a:r>
                      <a:r>
                        <a:rPr lang="en-US" sz="1800" b="1" u="none" dirty="0" smtClean="0">
                          <a:latin typeface="+mn-lt"/>
                        </a:rPr>
                        <a:t> cell</a:t>
                      </a:r>
                      <a:r>
                        <a:rPr lang="en-US" sz="1800" b="1" u="none" baseline="0" dirty="0" smtClean="0">
                          <a:latin typeface="+mn-lt"/>
                        </a:rPr>
                        <a:t> bodies in the white matter</a:t>
                      </a:r>
                      <a:endParaRPr lang="en-GB" sz="1800" b="1" u="none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74688">
                <a:tc>
                  <a:txBody>
                    <a:bodyPr/>
                    <a:lstStyle/>
                    <a:p>
                      <a:r>
                        <a:rPr lang="en-US" sz="180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2. Processes of the neurons</a:t>
                      </a:r>
                      <a:endParaRPr lang="en-GB" sz="1800" u="none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Processes of the neurons</a:t>
                      </a:r>
                      <a:endParaRPr lang="en-GB" sz="1800" u="none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6398">
                <a:tc>
                  <a:txBody>
                    <a:bodyPr/>
                    <a:lstStyle/>
                    <a:p>
                      <a:r>
                        <a:rPr lang="en-US" sz="1800" u="none" dirty="0" smtClean="0">
                          <a:latin typeface="+mn-lt"/>
                        </a:rPr>
                        <a:t>3. Neuroglia</a:t>
                      </a:r>
                      <a:endParaRPr lang="en-GB" sz="1800" u="none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u="none" dirty="0" smtClean="0">
                          <a:latin typeface="+mn-lt"/>
                        </a:rPr>
                        <a:t>2. Neuroglia</a:t>
                      </a:r>
                      <a:endParaRPr lang="en-GB" sz="1800" u="none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6398">
                <a:tc>
                  <a:txBody>
                    <a:bodyPr/>
                    <a:lstStyle/>
                    <a:p>
                      <a:r>
                        <a:rPr lang="en-US" sz="1800" u="none" dirty="0" smtClean="0">
                          <a:latin typeface="+mn-lt"/>
                        </a:rPr>
                        <a:t>4. Blood Vessels</a:t>
                      </a:r>
                      <a:endParaRPr lang="en-GB" sz="1800" u="none" dirty="0"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u="none" dirty="0" smtClean="0">
                          <a:latin typeface="+mn-lt"/>
                        </a:rPr>
                        <a:t>3. Blood vessels</a:t>
                      </a:r>
                      <a:endParaRPr lang="en-GB" sz="1800" u="none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1313" indent="-341313">
              <a:buFont typeface="Courier New" panose="02070309020205020404" pitchFamily="49" charset="0"/>
              <a:buChar char="o"/>
            </a:pPr>
            <a:r>
              <a:rPr lang="en-GB" sz="2400" dirty="0"/>
              <a:t>Neuroglia, or glia cells constitute the other major cellular component of the nervous tissue. </a:t>
            </a:r>
          </a:p>
          <a:p>
            <a:pPr marL="341313" indent="-341313">
              <a:buFont typeface="Courier New" panose="02070309020205020404" pitchFamily="49" charset="0"/>
              <a:buChar char="o"/>
            </a:pPr>
            <a:r>
              <a:rPr lang="en-GB" sz="2400" dirty="0"/>
              <a:t>It is a </a:t>
            </a:r>
            <a:r>
              <a:rPr lang="en-GB" sz="2400" i="1" dirty="0"/>
              <a:t>specialized connective tissue supporting framework </a:t>
            </a:r>
            <a:r>
              <a:rPr lang="en-GB" sz="2400" dirty="0"/>
              <a:t>for the nervous system.</a:t>
            </a:r>
          </a:p>
          <a:p>
            <a:pPr marL="341313" indent="-341313">
              <a:buFont typeface="Courier New" panose="02070309020205020404" pitchFamily="49" charset="0"/>
              <a:buChar char="o"/>
            </a:pPr>
            <a:r>
              <a:rPr lang="en-GB" sz="2400" dirty="0"/>
              <a:t>Unlike neurones, </a:t>
            </a:r>
            <a:r>
              <a:rPr lang="en-GB" sz="2400" b="1" dirty="0"/>
              <a:t>neuroglia </a:t>
            </a:r>
            <a:r>
              <a:rPr lang="en-GB" sz="2400" b="1" u="sng" dirty="0">
                <a:solidFill>
                  <a:srgbClr val="C00000"/>
                </a:solidFill>
              </a:rPr>
              <a:t>do not</a:t>
            </a:r>
            <a:r>
              <a:rPr lang="en-GB" sz="2400" b="1" dirty="0">
                <a:solidFill>
                  <a:srgbClr val="C00000"/>
                </a:solidFill>
              </a:rPr>
              <a:t> have a direct role in information processing</a:t>
            </a:r>
            <a:r>
              <a:rPr lang="en-GB" sz="2400" b="1" dirty="0"/>
              <a:t>  </a:t>
            </a:r>
            <a:r>
              <a:rPr lang="en-GB" sz="2400" dirty="0"/>
              <a:t>but they are essential for the normal functioning of the neurons, </a:t>
            </a:r>
            <a:r>
              <a:rPr lang="en-GB" sz="2400" b="1" dirty="0"/>
              <a:t>they act as supporting and nutrition for neurons</a:t>
            </a:r>
            <a:r>
              <a:rPr lang="en-GB" sz="24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Nervous Tissue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/>
              <a:t>Neuroglia </a:t>
            </a:r>
            <a:r>
              <a:rPr lang="en-US" sz="2800" b="1" dirty="0" smtClean="0"/>
              <a:t>(or glia or glial cells)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449347" y="328801"/>
            <a:ext cx="235032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Only on the girls slides’</a:t>
            </a:r>
            <a:endParaRPr lang="en-GB" sz="1800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52675" y="4584420"/>
            <a:ext cx="7679603" cy="2057401"/>
            <a:chOff x="2352675" y="4584420"/>
            <a:chExt cx="7679603" cy="2057401"/>
          </a:xfrm>
        </p:grpSpPr>
        <p:pic>
          <p:nvPicPr>
            <p:cNvPr id="1026" name="Picture 2" descr="Related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675" y="4584420"/>
              <a:ext cx="748665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9303538" y="6139423"/>
              <a:ext cx="728740" cy="239712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Extra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26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pinal co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7" t="17816" r="2340" b="17491"/>
          <a:stretch/>
        </p:blipFill>
        <p:spPr bwMode="auto">
          <a:xfrm>
            <a:off x="6579649" y="1022782"/>
            <a:ext cx="2869698" cy="524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539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Spinal Cord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3181"/>
            <a:ext cx="6294120" cy="5336356"/>
          </a:xfrm>
        </p:spPr>
        <p:txBody>
          <a:bodyPr>
            <a:noAutofit/>
          </a:bodyPr>
          <a:lstStyle/>
          <a:p>
            <a:pPr marL="349250" indent="-3492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dirty="0"/>
              <a:t>Elongated almost cylindrical suspended in the vertebral canal, surrounded by the </a:t>
            </a:r>
            <a:r>
              <a:rPr lang="en-GB" sz="2000" b="1" dirty="0"/>
              <a:t>meninges</a:t>
            </a:r>
            <a:r>
              <a:rPr lang="en-GB" sz="2000" dirty="0"/>
              <a:t> and </a:t>
            </a:r>
            <a:r>
              <a:rPr lang="en-GB" sz="2000" b="1" dirty="0"/>
              <a:t>cerebrospinal fluid</a:t>
            </a:r>
            <a:r>
              <a:rPr lang="en-GB" sz="2000" dirty="0"/>
              <a:t>.</a:t>
            </a:r>
          </a:p>
          <a:p>
            <a:pPr marL="349250" indent="-3492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dirty="0"/>
              <a:t>Approximately 45 cm long in adult and is about the thickness of the little finger.</a:t>
            </a:r>
          </a:p>
          <a:p>
            <a:pPr marL="349250" indent="-3492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dirty="0"/>
              <a:t>It extends from the </a:t>
            </a:r>
            <a:r>
              <a:rPr lang="en-GB" sz="2000" b="1" dirty="0"/>
              <a:t>foramen magnum </a:t>
            </a:r>
            <a:r>
              <a:rPr lang="en-GB" sz="2000" dirty="0"/>
              <a:t>to the upper border of the </a:t>
            </a:r>
            <a:r>
              <a:rPr lang="en-GB" sz="2000" b="1" dirty="0"/>
              <a:t>2nd lumbar </a:t>
            </a:r>
            <a:r>
              <a:rPr lang="en-GB" sz="2000" dirty="0"/>
              <a:t>vertebra.</a:t>
            </a:r>
          </a:p>
          <a:p>
            <a:pPr marL="349250" indent="-3492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dirty="0"/>
              <a:t>Continuous </a:t>
            </a:r>
            <a:r>
              <a:rPr lang="en-GB" sz="2000" i="1" dirty="0"/>
              <a:t>above</a:t>
            </a:r>
            <a:r>
              <a:rPr lang="en-GB" sz="2000" dirty="0"/>
              <a:t> with the </a:t>
            </a:r>
            <a:r>
              <a:rPr lang="en-GB" sz="2000" b="1" dirty="0"/>
              <a:t>medulla oblongata</a:t>
            </a:r>
            <a:r>
              <a:rPr lang="en-GB" sz="2000" dirty="0"/>
              <a:t>.</a:t>
            </a:r>
          </a:p>
          <a:p>
            <a:pPr marL="349250" indent="-3492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dirty="0"/>
              <a:t>Its lower </a:t>
            </a:r>
            <a:r>
              <a:rPr lang="en-GB" sz="2000" i="1" dirty="0"/>
              <a:t>end</a:t>
            </a:r>
            <a:r>
              <a:rPr lang="en-GB" sz="2000" dirty="0"/>
              <a:t> is called </a:t>
            </a:r>
            <a:r>
              <a:rPr lang="en-GB" sz="2000" b="1" dirty="0"/>
              <a:t>conus </a:t>
            </a:r>
            <a:r>
              <a:rPr lang="en-GB" sz="2000" b="1" dirty="0" smtClean="0"/>
              <a:t>medullaris*</a:t>
            </a:r>
            <a:r>
              <a:rPr lang="en-GB" sz="2000" dirty="0" smtClean="0"/>
              <a:t>.</a:t>
            </a:r>
            <a:endParaRPr lang="en-GB" sz="2000" dirty="0"/>
          </a:p>
          <a:p>
            <a:pPr marL="349250" indent="-3492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dirty="0"/>
              <a:t>Gives rise to 31 </a:t>
            </a:r>
            <a:r>
              <a:rPr lang="en-GB" sz="2000" b="1" u="sng" dirty="0"/>
              <a:t>pairs</a:t>
            </a:r>
            <a:r>
              <a:rPr lang="en-GB" sz="2000" dirty="0"/>
              <a:t> of spinal nerves:</a:t>
            </a:r>
          </a:p>
          <a:p>
            <a:pPr marL="457200">
              <a:spcBef>
                <a:spcPts val="600"/>
              </a:spcBef>
            </a:pPr>
            <a:r>
              <a:rPr lang="en-GB" sz="2000" dirty="0"/>
              <a:t>8 Cervical, </a:t>
            </a:r>
          </a:p>
          <a:p>
            <a:pPr marL="457200">
              <a:spcBef>
                <a:spcPts val="600"/>
              </a:spcBef>
            </a:pPr>
            <a:r>
              <a:rPr lang="en-GB" sz="2000" dirty="0"/>
              <a:t>12 Thoracic,</a:t>
            </a:r>
          </a:p>
          <a:p>
            <a:pPr marL="457200">
              <a:spcBef>
                <a:spcPts val="600"/>
              </a:spcBef>
            </a:pPr>
            <a:r>
              <a:rPr lang="en-GB" sz="2000" dirty="0"/>
              <a:t> 5 Lumbar,</a:t>
            </a:r>
          </a:p>
          <a:p>
            <a:pPr marL="457200">
              <a:spcBef>
                <a:spcPts val="600"/>
              </a:spcBef>
            </a:pPr>
            <a:r>
              <a:rPr lang="en-GB" sz="2000" dirty="0"/>
              <a:t> 5 Sacral and </a:t>
            </a:r>
          </a:p>
          <a:p>
            <a:pPr marL="457200">
              <a:spcBef>
                <a:spcPts val="600"/>
              </a:spcBef>
            </a:pPr>
            <a:r>
              <a:rPr lang="en-GB" sz="2000" dirty="0"/>
              <a:t>ONE Coccygeal.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49347" y="328801"/>
            <a:ext cx="245451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Only on the boys slides’</a:t>
            </a:r>
            <a:endParaRPr lang="en-GB" sz="18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6182" y="5524461"/>
            <a:ext cx="31281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AA84F"/>
              </a:buClr>
            </a:pP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*Recall from foundation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</a:t>
            </a:r>
          </a:p>
          <a:p>
            <a:pPr>
              <a:buClr>
                <a:srgbClr val="6AA84F"/>
              </a:buClr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End of spinal cord: conus medullaris.</a:t>
            </a:r>
          </a:p>
          <a:p>
            <a:pPr>
              <a:buClr>
                <a:srgbClr val="6AA84F"/>
              </a:buClr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End of spinal nerves: cauda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equina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.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9347" y="1272217"/>
            <a:ext cx="2564463" cy="5178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46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0535"/>
            <a:ext cx="10515600" cy="93141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Peripheral Nervous </a:t>
            </a:r>
            <a:r>
              <a:rPr lang="en-GB" sz="3600" dirty="0"/>
              <a:t>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248771"/>
            <a:ext cx="6695364" cy="176056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Spinal nerves supplying the upper or lower limbs form plexuses e.g.  brachial or lumbar plexus</a:t>
            </a:r>
            <a:r>
              <a:rPr lang="en-GB" sz="2200" dirty="0" smtClean="0"/>
              <a:t>.</a:t>
            </a:r>
            <a:endParaRPr lang="en-GB" sz="22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 Nerve cell bodies that are aggregated outside  the CNS are </a:t>
            </a:r>
            <a:r>
              <a:rPr lang="en-GB" sz="2200" dirty="0" smtClean="0"/>
              <a:t>called GANGLIA.</a:t>
            </a:r>
            <a:endParaRPr lang="en-GB" sz="2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289110"/>
            <a:ext cx="10515600" cy="931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Autonomic Nervous System</a:t>
            </a:r>
            <a:endParaRPr lang="en-GB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1" y="4316057"/>
            <a:ext cx="7173036" cy="176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GB" sz="2200" dirty="0" smtClean="0"/>
              <a:t>Neurons </a:t>
            </a:r>
            <a:r>
              <a:rPr lang="en-GB" sz="2200" dirty="0"/>
              <a:t>that </a:t>
            </a:r>
            <a:r>
              <a:rPr lang="en-GB" sz="2200" u="sng" dirty="0"/>
              <a:t>detect changes</a:t>
            </a:r>
            <a:r>
              <a:rPr lang="en-GB" sz="2200" dirty="0"/>
              <a:t> and </a:t>
            </a:r>
            <a:r>
              <a:rPr lang="en-GB" sz="2200" u="sng" dirty="0"/>
              <a:t>control the activity</a:t>
            </a:r>
            <a:r>
              <a:rPr lang="en-GB" sz="2200" dirty="0"/>
              <a:t> of the </a:t>
            </a:r>
            <a:r>
              <a:rPr lang="en-GB" sz="2200" b="1" dirty="0"/>
              <a:t>viscera</a:t>
            </a:r>
            <a:r>
              <a:rPr lang="en-GB" sz="2200" dirty="0"/>
              <a:t> are collectively referred to as the autonomic nervous system.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C00000"/>
                </a:solidFill>
              </a:rPr>
              <a:t>Its components are present in </a:t>
            </a:r>
            <a:r>
              <a:rPr lang="en-GB" sz="2200" b="1" u="sng" dirty="0" smtClean="0">
                <a:solidFill>
                  <a:srgbClr val="C00000"/>
                </a:solidFill>
              </a:rPr>
              <a:t>both</a:t>
            </a:r>
            <a:r>
              <a:rPr lang="en-GB" sz="2200" dirty="0" smtClean="0">
                <a:solidFill>
                  <a:srgbClr val="C00000"/>
                </a:solidFill>
              </a:rPr>
              <a:t> </a:t>
            </a:r>
            <a:r>
              <a:rPr lang="en-GB" sz="2200" dirty="0">
                <a:solidFill>
                  <a:srgbClr val="C00000"/>
                </a:solidFill>
              </a:rPr>
              <a:t>the central and peripheral nervous systems. </a:t>
            </a:r>
          </a:p>
        </p:txBody>
      </p:sp>
      <p:pic>
        <p:nvPicPr>
          <p:cNvPr id="8" name="Picture 4" descr="biol_03_img033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458" y="3333417"/>
            <a:ext cx="3205449" cy="343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725871" y="1858991"/>
            <a:ext cx="914400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81465" y="1858991"/>
            <a:ext cx="1645920" cy="0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16437" y="2582322"/>
            <a:ext cx="109728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8528462" y="143055"/>
            <a:ext cx="2811439" cy="3006166"/>
            <a:chOff x="8528462" y="143055"/>
            <a:chExt cx="2811439" cy="3006166"/>
          </a:xfrm>
        </p:grpSpPr>
        <p:pic>
          <p:nvPicPr>
            <p:cNvPr id="4" name="Picture 3" descr="Untitled-5"/>
            <p:cNvPicPr>
              <a:picLocks noChangeAspect="1" noChangeArrowheads="1"/>
            </p:cNvPicPr>
            <p:nvPr/>
          </p:nvPicPr>
          <p:blipFill rotWithShape="1">
            <a:blip r:embed="rId3"/>
            <a:srcRect b="11998"/>
            <a:stretch/>
          </p:blipFill>
          <p:spPr bwMode="auto">
            <a:xfrm>
              <a:off x="8528462" y="143055"/>
              <a:ext cx="2811439" cy="3006166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10385947" y="1064526"/>
              <a:ext cx="668740" cy="109182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590664" y="2661314"/>
              <a:ext cx="518615" cy="191068"/>
            </a:xfrm>
            <a:prstGeom prst="rect">
              <a:avLst/>
            </a:prstGeom>
            <a:noFill/>
            <a:ln w="285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529249" y="2074460"/>
              <a:ext cx="640080" cy="109182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586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biol_03_img033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8300" y="1731891"/>
            <a:ext cx="4203700" cy="464978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016" y="330809"/>
            <a:ext cx="10515600" cy="863173"/>
          </a:xfrm>
        </p:spPr>
        <p:txBody>
          <a:bodyPr>
            <a:normAutofit/>
          </a:bodyPr>
          <a:lstStyle/>
          <a:p>
            <a:r>
              <a:rPr lang="en-US" sz="3600" smtClean="0"/>
              <a:t>Autonomic Nervous </a:t>
            </a:r>
            <a:r>
              <a:rPr lang="en-US" sz="3600" dirty="0" smtClean="0"/>
              <a:t>System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016" y="3218914"/>
            <a:ext cx="7650707" cy="3386920"/>
          </a:xfrm>
        </p:spPr>
        <p:txBody>
          <a:bodyPr>
            <a:noAutofit/>
          </a:bodyPr>
          <a:lstStyle/>
          <a:p>
            <a:pPr marL="341313" indent="-341313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The autonomic nervous system is divided into two anatomically and functionally distinct parts:</a:t>
            </a:r>
          </a:p>
          <a:p>
            <a:pPr marL="463550">
              <a:lnSpc>
                <a:spcPct val="100000"/>
              </a:lnSpc>
            </a:pPr>
            <a:r>
              <a:rPr lang="en-GB" sz="2000" b="1" dirty="0"/>
              <a:t>Sympathetic</a:t>
            </a:r>
            <a:r>
              <a:rPr lang="en-GB" sz="2000" dirty="0"/>
              <a:t>: Or </a:t>
            </a:r>
            <a:r>
              <a:rPr lang="en-GB" sz="2000" i="1" dirty="0" smtClean="0"/>
              <a:t>Thoracolumbar</a:t>
            </a:r>
            <a:r>
              <a:rPr lang="en-GB" sz="2000" dirty="0" smtClean="0"/>
              <a:t> </a:t>
            </a:r>
            <a:r>
              <a:rPr lang="en-GB" sz="2000" dirty="0"/>
              <a:t>outflow</a:t>
            </a:r>
          </a:p>
          <a:p>
            <a:pPr marL="463550">
              <a:lnSpc>
                <a:spcPct val="100000"/>
              </a:lnSpc>
            </a:pPr>
            <a:r>
              <a:rPr lang="en-GB" sz="2000" b="1" dirty="0"/>
              <a:t>Parasympathetic</a:t>
            </a:r>
            <a:r>
              <a:rPr lang="en-GB" sz="2000" dirty="0"/>
              <a:t>: </a:t>
            </a:r>
            <a:r>
              <a:rPr lang="en-GB" sz="2000" dirty="0" smtClean="0"/>
              <a:t>Or </a:t>
            </a:r>
            <a:r>
              <a:rPr lang="en-GB" sz="2000" i="1" dirty="0" smtClean="0"/>
              <a:t>Craniosacral</a:t>
            </a:r>
            <a:r>
              <a:rPr lang="en-GB" sz="2000" dirty="0" smtClean="0"/>
              <a:t> </a:t>
            </a:r>
            <a:r>
              <a:rPr lang="en-GB" sz="2000" dirty="0"/>
              <a:t>outflow.</a:t>
            </a:r>
          </a:p>
          <a:p>
            <a:pPr marL="341313" indent="-341313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Sympathetic and parasympathetic , divisions are generally have </a:t>
            </a:r>
            <a:r>
              <a:rPr lang="en-GB" sz="2000" u="sng" dirty="0"/>
              <a:t>antagonistic</a:t>
            </a:r>
            <a:r>
              <a:rPr lang="en-GB" sz="2000" dirty="0"/>
              <a:t> effects on the structures that they innervate.</a:t>
            </a:r>
          </a:p>
          <a:p>
            <a:pPr marL="341313" indent="-341313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000" dirty="0"/>
              <a:t>E.g. Sympathetic increases the heart rate, while the parasympathetic decreases the heart rate.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92855" y="4260997"/>
            <a:ext cx="1280160" cy="0"/>
          </a:xfrm>
          <a:prstGeom prst="line">
            <a:avLst/>
          </a:prstGeom>
          <a:ln w="28575">
            <a:solidFill>
              <a:srgbClr val="AFF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92855" y="4700621"/>
            <a:ext cx="1737360" cy="0"/>
          </a:xfrm>
          <a:prstGeom prst="line">
            <a:avLst/>
          </a:prstGeom>
          <a:ln w="28575">
            <a:solidFill>
              <a:srgbClr val="FFAF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29016" y="1279922"/>
            <a:ext cx="76507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+mn-lt"/>
              </a:rPr>
              <a:t>The autonomic nervous system innervates:</a:t>
            </a:r>
          </a:p>
          <a:p>
            <a:pPr marL="682625" indent="-342900"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</a:rPr>
              <a:t>Smooth muscles, </a:t>
            </a:r>
          </a:p>
          <a:p>
            <a:pPr marL="682625" indent="-342900"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</a:rPr>
              <a:t>Cardiac muscle,</a:t>
            </a:r>
          </a:p>
          <a:p>
            <a:pPr marL="682625" indent="-342900">
              <a:buFont typeface="Arial" panose="020B0604020202020204" pitchFamily="34" charset="0"/>
              <a:buChar char="•"/>
            </a:pPr>
            <a:r>
              <a:rPr lang="en-GB" sz="2000">
                <a:latin typeface="+mn-lt"/>
              </a:rPr>
              <a:t>Secretory glands.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+mn-lt"/>
              </a:rPr>
              <a:t>It is an important part of the homeostatic mechanisms that control the internal environment of the body with the endocrine system.</a:t>
            </a:r>
          </a:p>
        </p:txBody>
      </p:sp>
    </p:spTree>
    <p:extLst>
      <p:ext uri="{BB962C8B-B14F-4D97-AF65-F5344CB8AC3E}">
        <p14:creationId xmlns:p14="http://schemas.microsoft.com/office/powerpoint/2010/main" val="393848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746" y="3348651"/>
            <a:ext cx="3746839" cy="3391127"/>
          </a:xfrm>
          <a:prstGeom prst="rect">
            <a:avLst/>
          </a:prstGeom>
        </p:spPr>
      </p:pic>
      <p:pic>
        <p:nvPicPr>
          <p:cNvPr id="4" name="Picture 7" descr="File05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7632" r="2454" b="13774"/>
          <a:stretch>
            <a:fillRect/>
          </a:stretch>
        </p:blipFill>
        <p:spPr bwMode="auto">
          <a:xfrm>
            <a:off x="5735288" y="1155485"/>
            <a:ext cx="3793343" cy="2416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3018"/>
            <a:ext cx="10515600" cy="72669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Brain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7010"/>
            <a:ext cx="10515600" cy="230964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The brain is composed of 4 parts: </a:t>
            </a:r>
          </a:p>
          <a:p>
            <a:pPr marL="514350" indent="-336550">
              <a:spcBef>
                <a:spcPts val="600"/>
              </a:spcBef>
              <a:buFont typeface="+mj-lt"/>
              <a:buAutoNum type="arabicPeriod"/>
            </a:pPr>
            <a:r>
              <a:rPr lang="en-GB" sz="2200" dirty="0"/>
              <a:t>Cerebral </a:t>
            </a:r>
            <a:r>
              <a:rPr lang="en-GB" sz="2200" dirty="0" smtClean="0"/>
              <a:t>hemispheres </a:t>
            </a:r>
            <a:r>
              <a:rPr lang="en-GB" sz="2000" dirty="0" smtClean="0">
                <a:solidFill>
                  <a:srgbClr val="92D050"/>
                </a:solidFill>
              </a:rPr>
              <a:t>(2 cerebrum)</a:t>
            </a:r>
            <a:endParaRPr lang="en-GB" sz="2000" dirty="0">
              <a:solidFill>
                <a:srgbClr val="92D050"/>
              </a:solidFill>
            </a:endParaRPr>
          </a:p>
          <a:p>
            <a:pPr marL="514350" indent="-336550">
              <a:spcBef>
                <a:spcPts val="600"/>
              </a:spcBef>
              <a:buFont typeface="+mj-lt"/>
              <a:buAutoNum type="arabicPeriod"/>
            </a:pPr>
            <a:r>
              <a:rPr lang="en-GB" sz="2200" dirty="0"/>
              <a:t>Diencephalon</a:t>
            </a:r>
          </a:p>
          <a:p>
            <a:pPr marL="514350" indent="-336550">
              <a:spcBef>
                <a:spcPts val="600"/>
              </a:spcBef>
              <a:buFont typeface="+mj-lt"/>
              <a:buAutoNum type="arabicPeriod"/>
            </a:pPr>
            <a:r>
              <a:rPr lang="en-GB" sz="2200" dirty="0" smtClean="0"/>
              <a:t>Brain stem</a:t>
            </a:r>
            <a:endParaRPr lang="en-GB" sz="2200" dirty="0"/>
          </a:p>
          <a:p>
            <a:pPr marL="514350" indent="-336550">
              <a:spcBef>
                <a:spcPts val="600"/>
              </a:spcBef>
              <a:buFont typeface="+mj-lt"/>
              <a:buAutoNum type="arabicPeriod"/>
            </a:pPr>
            <a:r>
              <a:rPr lang="en-GB" sz="2200" dirty="0" smtClean="0"/>
              <a:t>Cerebellum</a:t>
            </a:r>
            <a:endParaRPr lang="en-GB" sz="2200" dirty="0"/>
          </a:p>
          <a:p>
            <a:pPr>
              <a:spcBef>
                <a:spcPts val="600"/>
              </a:spcBef>
            </a:pPr>
            <a:endParaRPr lang="en-GB" sz="2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439569" y="1982614"/>
            <a:ext cx="2468880" cy="0"/>
          </a:xfrm>
          <a:prstGeom prst="line">
            <a:avLst/>
          </a:prstGeom>
          <a:ln w="28575">
            <a:solidFill>
              <a:srgbClr val="E5CF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25921" y="2363960"/>
            <a:ext cx="155448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66865" y="3122613"/>
            <a:ext cx="1280160" cy="0"/>
          </a:xfrm>
          <a:prstGeom prst="line">
            <a:avLst/>
          </a:prstGeom>
          <a:ln w="28575">
            <a:solidFill>
              <a:srgbClr val="CA83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53217" y="2738070"/>
            <a:ext cx="1188720" cy="0"/>
          </a:xfrm>
          <a:prstGeom prst="line">
            <a:avLst/>
          </a:prstGeom>
          <a:ln w="28575">
            <a:solidFill>
              <a:srgbClr val="377F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814729" y="3309924"/>
            <a:ext cx="10515600" cy="76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/>
              <a:t>1. Cerebral Hemisphere </a:t>
            </a:r>
            <a:endParaRPr lang="en-GB" sz="3200" b="1" dirty="0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744859" y="3962453"/>
            <a:ext cx="7566627" cy="2518720"/>
          </a:xfrm>
          <a:prstGeom prst="rect">
            <a:avLst/>
          </a:prstGeom>
          <a:noFill/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 smtClean="0"/>
              <a:t>The largest part of the brain.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 smtClean="0"/>
              <a:t>They have </a:t>
            </a:r>
            <a:r>
              <a:rPr lang="en-US" sz="2200" u="sng" dirty="0" smtClean="0"/>
              <a:t>elevations, </a:t>
            </a:r>
            <a:r>
              <a:rPr lang="en-US" sz="2200" dirty="0" smtClean="0"/>
              <a:t>called gyri </a:t>
            </a:r>
            <a:r>
              <a:rPr lang="en-US" sz="1800" dirty="0" smtClean="0">
                <a:solidFill>
                  <a:srgbClr val="92D050"/>
                </a:solidFill>
              </a:rPr>
              <a:t>(singular: gyrus)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 smtClean="0"/>
              <a:t>Gyri are separated by </a:t>
            </a:r>
            <a:r>
              <a:rPr lang="en-US" sz="2200" u="sng" dirty="0" smtClean="0"/>
              <a:t>depressions </a:t>
            </a:r>
            <a:r>
              <a:rPr lang="en-US" sz="2200" dirty="0" smtClean="0"/>
              <a:t>called sulci </a:t>
            </a:r>
            <a:r>
              <a:rPr lang="en-US" sz="1800" dirty="0" smtClean="0">
                <a:solidFill>
                  <a:srgbClr val="92D050"/>
                </a:solidFill>
              </a:rPr>
              <a:t>(singular: sulcus).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 smtClean="0"/>
              <a:t>Each hemisphere is divided into 4 lobes named according to the bone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 of the skull </a:t>
            </a:r>
            <a:r>
              <a:rPr lang="en-US" sz="2200" dirty="0" smtClean="0"/>
              <a:t>above. 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 smtClean="0"/>
              <a:t>Lobes are separated by deeper grooves called fissures or sulci. </a:t>
            </a:r>
            <a:r>
              <a:rPr lang="en-US" sz="1800" dirty="0" smtClean="0">
                <a:solidFill>
                  <a:srgbClr val="92D050"/>
                </a:solidFill>
              </a:rPr>
              <a:t>Example: central sulcus separates the frontal lobe and parietal lobe.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US" sz="1800" dirty="0">
                <a:solidFill>
                  <a:srgbClr val="92D050"/>
                </a:solidFill>
              </a:rPr>
              <a:t>	 </a:t>
            </a:r>
            <a:r>
              <a:rPr lang="en-US" sz="1800" dirty="0" smtClean="0">
                <a:solidFill>
                  <a:srgbClr val="92D050"/>
                </a:solidFill>
              </a:rPr>
              <a:t>   lateral sulcus separates frontal, parietal and temporal lobes 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4277306" y="4631406"/>
            <a:ext cx="45720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8867462" y="4932805"/>
            <a:ext cx="520654" cy="34749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947674" y="3718609"/>
            <a:ext cx="148618" cy="22554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524929" y="6082260"/>
            <a:ext cx="54864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0424324" y="834023"/>
            <a:ext cx="682625" cy="734036"/>
            <a:chOff x="6597319" y="353560"/>
            <a:chExt cx="682625" cy="734036"/>
          </a:xfrm>
        </p:grpSpPr>
        <p:pic>
          <p:nvPicPr>
            <p:cNvPr id="17" name="Picture 2" descr="Image result for youtube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11:57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6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2040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Tissue of the cerebral hemispheres:</a:t>
            </a:r>
          </a:p>
          <a:p>
            <a:pPr marL="341313" indent="-341313">
              <a:buFont typeface="Courier New" panose="02070309020205020404" pitchFamily="49" charset="0"/>
              <a:buChar char="o"/>
            </a:pPr>
            <a:r>
              <a:rPr lang="en-GB" sz="2400" dirty="0"/>
              <a:t>The outer layer is the  </a:t>
            </a:r>
            <a:r>
              <a:rPr lang="en-GB" sz="2400" dirty="0" err="1"/>
              <a:t>gray</a:t>
            </a:r>
            <a:r>
              <a:rPr lang="en-GB" sz="2400" dirty="0"/>
              <a:t> matter or </a:t>
            </a:r>
            <a:r>
              <a:rPr lang="en-GB" sz="2400" dirty="0" smtClean="0"/>
              <a:t>cortex.</a:t>
            </a:r>
            <a:endParaRPr lang="en-GB" sz="2400" dirty="0"/>
          </a:p>
          <a:p>
            <a:pPr marL="341313" indent="-341313">
              <a:buFont typeface="Courier New" panose="02070309020205020404" pitchFamily="49" charset="0"/>
              <a:buChar char="o"/>
            </a:pPr>
            <a:r>
              <a:rPr lang="en-GB" sz="2400" dirty="0"/>
              <a:t>Deeper is located the white matter, or medulla, composed of bundles of nerve </a:t>
            </a:r>
            <a:r>
              <a:rPr lang="en-GB" sz="2400" dirty="0" err="1"/>
              <a:t>fibers</a:t>
            </a:r>
            <a:r>
              <a:rPr lang="en-GB" sz="2400" dirty="0"/>
              <a:t>, carrying impulses to </a:t>
            </a:r>
            <a:r>
              <a:rPr lang="en-GB" sz="2400" u="sng" dirty="0"/>
              <a:t>and</a:t>
            </a:r>
            <a:r>
              <a:rPr lang="en-GB" sz="2400" dirty="0"/>
              <a:t> from the cortex</a:t>
            </a:r>
          </a:p>
          <a:p>
            <a:pPr marL="341313" indent="-341313">
              <a:buFont typeface="Courier New" panose="02070309020205020404" pitchFamily="49" charset="0"/>
              <a:buChar char="o"/>
            </a:pPr>
            <a:r>
              <a:rPr lang="en-GB" sz="2400" dirty="0"/>
              <a:t>Basal nuclei are </a:t>
            </a:r>
            <a:r>
              <a:rPr lang="en-GB" sz="2400" dirty="0" err="1"/>
              <a:t>gray</a:t>
            </a:r>
            <a:r>
              <a:rPr lang="en-GB" sz="2400" dirty="0"/>
              <a:t> matter that  are located deep within the white </a:t>
            </a:r>
            <a:r>
              <a:rPr lang="en-GB" sz="2400" dirty="0" smtClean="0"/>
              <a:t>matter.</a:t>
            </a:r>
            <a:r>
              <a:rPr lang="en-GB" sz="2400" dirty="0" smtClean="0">
                <a:solidFill>
                  <a:srgbClr val="92D050"/>
                </a:solidFill>
              </a:rPr>
              <a:t> </a:t>
            </a:r>
            <a:r>
              <a:rPr lang="en-GB" sz="1800" dirty="0" smtClean="0">
                <a:solidFill>
                  <a:srgbClr val="92D050"/>
                </a:solidFill>
              </a:rPr>
              <a:t>(they are an exception because white matter should only contain </a:t>
            </a:r>
            <a:r>
              <a:rPr lang="en-GB" sz="1800" dirty="0" err="1" smtClean="0">
                <a:solidFill>
                  <a:srgbClr val="92D050"/>
                </a:solidFill>
              </a:rPr>
              <a:t>fibers</a:t>
            </a:r>
            <a:r>
              <a:rPr lang="en-GB" sz="1800" dirty="0" smtClean="0">
                <a:solidFill>
                  <a:srgbClr val="92D050"/>
                </a:solidFill>
              </a:rPr>
              <a:t>)</a:t>
            </a:r>
            <a:endParaRPr lang="en-GB" sz="1800" dirty="0">
              <a:solidFill>
                <a:srgbClr val="92D050"/>
              </a:solidFill>
            </a:endParaRPr>
          </a:p>
          <a:p>
            <a:pPr marL="341313" indent="-341313">
              <a:buFont typeface="Courier New" panose="02070309020205020404" pitchFamily="49" charset="0"/>
              <a:buChar char="o"/>
            </a:pPr>
            <a:r>
              <a:rPr lang="en-GB" sz="2400" dirty="0"/>
              <a:t>They help the motor cortex in regulation of </a:t>
            </a:r>
            <a:r>
              <a:rPr lang="en-GB" sz="2400" i="1" dirty="0"/>
              <a:t>voluntary motor activities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Brain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GB" sz="3200" b="1" dirty="0"/>
              <a:t>1. Cerebral Hemispheres </a:t>
            </a:r>
            <a:endParaRPr lang="en-GB" sz="36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5867172" y="2609618"/>
            <a:ext cx="82296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042245" y="357687"/>
            <a:ext cx="4881444" cy="2935876"/>
            <a:chOff x="7042245" y="357687"/>
            <a:chExt cx="4881444" cy="2935876"/>
          </a:xfrm>
        </p:grpSpPr>
        <p:pic>
          <p:nvPicPr>
            <p:cNvPr id="17" name="Picture 7" descr="File05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245" y="357687"/>
              <a:ext cx="4881444" cy="2935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7519916" y="2565779"/>
              <a:ext cx="996287" cy="272956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982009" y="2884054"/>
              <a:ext cx="996287" cy="173044"/>
            </a:xfrm>
            <a:prstGeom prst="rect">
              <a:avLst/>
            </a:prstGeom>
            <a:noFill/>
            <a:ln w="28575">
              <a:solidFill>
                <a:srgbClr val="FFA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3983781" y="3057098"/>
            <a:ext cx="1554480" cy="0"/>
          </a:xfrm>
          <a:prstGeom prst="line">
            <a:avLst/>
          </a:prstGeom>
          <a:ln w="28575">
            <a:solidFill>
              <a:srgbClr val="FFAF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29649" b="1713"/>
          <a:stretch/>
        </p:blipFill>
        <p:spPr>
          <a:xfrm>
            <a:off x="7042244" y="3562351"/>
            <a:ext cx="4901917" cy="302895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264644" y="4508908"/>
            <a:ext cx="14630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4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Brain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GB" sz="3200" b="1" dirty="0"/>
              <a:t>2</a:t>
            </a:r>
            <a:r>
              <a:rPr lang="en-GB" sz="3200" b="1" dirty="0" smtClean="0"/>
              <a:t>. Diencephalon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3581026" cy="4351338"/>
          </a:xfrm>
        </p:spPr>
        <p:txBody>
          <a:bodyPr>
            <a:normAutofit/>
          </a:bodyPr>
          <a:lstStyle/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US" sz="2400" dirty="0">
                <a:cs typeface="Arial" charset="0"/>
              </a:rPr>
              <a:t>The diencephalon is located between the 2  cerebral hemispheres and is linked to them and to the brainstem</a:t>
            </a:r>
            <a:r>
              <a:rPr lang="en-US" sz="2400" dirty="0" smtClean="0">
                <a:cs typeface="Arial" charset="0"/>
              </a:rPr>
              <a:t>.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US" sz="2400" dirty="0">
                <a:cs typeface="Arial" charset="0"/>
              </a:rPr>
              <a:t>The major structures of the diencephalon are the</a:t>
            </a:r>
            <a:r>
              <a:rPr lang="en-US" sz="2400" b="1" dirty="0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sz="2400" b="1" dirty="0">
                <a:cs typeface="Arial" charset="0"/>
              </a:rPr>
              <a:t>Thalamus</a:t>
            </a:r>
            <a:r>
              <a:rPr lang="en-US" sz="2400" dirty="0">
                <a:cs typeface="Arial" charset="0"/>
              </a:rPr>
              <a:t>, </a:t>
            </a:r>
            <a:r>
              <a:rPr lang="en-US" sz="2400" b="1" dirty="0">
                <a:cs typeface="Arial" charset="0"/>
              </a:rPr>
              <a:t>Hypothalamus</a:t>
            </a:r>
            <a:r>
              <a:rPr lang="en-US" sz="2400" dirty="0">
                <a:cs typeface="Arial" charset="0"/>
              </a:rPr>
              <a:t>, </a:t>
            </a:r>
            <a:r>
              <a:rPr lang="en-US" sz="2400" b="1" dirty="0">
                <a:cs typeface="Arial" charset="0"/>
              </a:rPr>
              <a:t>Subthalamus </a:t>
            </a:r>
            <a:r>
              <a:rPr lang="en-US" sz="2400" dirty="0">
                <a:cs typeface="Arial" charset="0"/>
              </a:rPr>
              <a:t>and </a:t>
            </a:r>
            <a:r>
              <a:rPr lang="en-US" sz="2400" b="1" dirty="0" err="1">
                <a:cs typeface="Arial" charset="0"/>
              </a:rPr>
              <a:t>Epithalamus</a:t>
            </a:r>
            <a:r>
              <a:rPr lang="en-US" sz="2400" dirty="0">
                <a:cs typeface="Arial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400" dirty="0" smtClean="0">
              <a:cs typeface="Arial" charset="0"/>
            </a:endParaRPr>
          </a:p>
          <a:p>
            <a:endParaRPr lang="en-GB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47375" y="503670"/>
            <a:ext cx="6306425" cy="3818949"/>
            <a:chOff x="2019487" y="3229348"/>
            <a:chExt cx="8137525" cy="5035550"/>
          </a:xfrm>
        </p:grpSpPr>
        <p:pic>
          <p:nvPicPr>
            <p:cNvPr id="4" name="Picture 3" descr="File05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9" r="1833" b="8386"/>
            <a:stretch>
              <a:fillRect/>
            </a:stretch>
          </p:blipFill>
          <p:spPr bwMode="auto">
            <a:xfrm>
              <a:off x="2019487" y="3229348"/>
              <a:ext cx="8137525" cy="503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8139299" y="4885110"/>
              <a:ext cx="1800225" cy="360363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2229597" y="5678066"/>
              <a:ext cx="1081087" cy="278982"/>
            </a:xfrm>
            <a:prstGeom prst="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8139299" y="5303464"/>
              <a:ext cx="1512888" cy="302372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8139299" y="4092948"/>
              <a:ext cx="1655763" cy="36036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38823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10" name="Freeform 15"/>
            <p:cNvSpPr>
              <a:spLocks/>
            </p:cNvSpPr>
            <p:nvPr/>
          </p:nvSpPr>
          <p:spPr bwMode="auto">
            <a:xfrm>
              <a:off x="4978587" y="5415335"/>
              <a:ext cx="1301750" cy="885825"/>
            </a:xfrm>
            <a:custGeom>
              <a:avLst/>
              <a:gdLst>
                <a:gd name="T0" fmla="*/ 2147483647 w 820"/>
                <a:gd name="T1" fmla="*/ 2147483647 h 558"/>
                <a:gd name="T2" fmla="*/ 2147483647 w 820"/>
                <a:gd name="T3" fmla="*/ 2147483647 h 558"/>
                <a:gd name="T4" fmla="*/ 2147483647 w 820"/>
                <a:gd name="T5" fmla="*/ 2147483647 h 558"/>
                <a:gd name="T6" fmla="*/ 2147483647 w 820"/>
                <a:gd name="T7" fmla="*/ 2147483647 h 558"/>
                <a:gd name="T8" fmla="*/ 2147483647 w 820"/>
                <a:gd name="T9" fmla="*/ 2147483647 h 558"/>
                <a:gd name="T10" fmla="*/ 2147483647 w 820"/>
                <a:gd name="T11" fmla="*/ 2147483647 h 558"/>
                <a:gd name="T12" fmla="*/ 2147483647 w 820"/>
                <a:gd name="T13" fmla="*/ 2147483647 h 558"/>
                <a:gd name="T14" fmla="*/ 2147483647 w 820"/>
                <a:gd name="T15" fmla="*/ 2147483647 h 558"/>
                <a:gd name="T16" fmla="*/ 2147483647 w 820"/>
                <a:gd name="T17" fmla="*/ 2147483647 h 558"/>
                <a:gd name="T18" fmla="*/ 2147483647 w 820"/>
                <a:gd name="T19" fmla="*/ 2147483647 h 558"/>
                <a:gd name="T20" fmla="*/ 2147483647 w 820"/>
                <a:gd name="T21" fmla="*/ 2147483647 h 558"/>
                <a:gd name="T22" fmla="*/ 2147483647 w 820"/>
                <a:gd name="T23" fmla="*/ 2147483647 h 558"/>
                <a:gd name="T24" fmla="*/ 2147483647 w 820"/>
                <a:gd name="T25" fmla="*/ 2147483647 h 558"/>
                <a:gd name="T26" fmla="*/ 2147483647 w 820"/>
                <a:gd name="T27" fmla="*/ 2147483647 h 558"/>
                <a:gd name="T28" fmla="*/ 2147483647 w 820"/>
                <a:gd name="T29" fmla="*/ 2147483647 h 558"/>
                <a:gd name="T30" fmla="*/ 2147483647 w 820"/>
                <a:gd name="T31" fmla="*/ 2147483647 h 558"/>
                <a:gd name="T32" fmla="*/ 2147483647 w 820"/>
                <a:gd name="T33" fmla="*/ 2147483647 h 558"/>
                <a:gd name="T34" fmla="*/ 2147483647 w 820"/>
                <a:gd name="T35" fmla="*/ 2147483647 h 558"/>
                <a:gd name="T36" fmla="*/ 2147483647 w 820"/>
                <a:gd name="T37" fmla="*/ 2147483647 h 558"/>
                <a:gd name="T38" fmla="*/ 2147483647 w 820"/>
                <a:gd name="T39" fmla="*/ 2147483647 h 558"/>
                <a:gd name="T40" fmla="*/ 2147483647 w 820"/>
                <a:gd name="T41" fmla="*/ 2147483647 h 558"/>
                <a:gd name="T42" fmla="*/ 2147483647 w 820"/>
                <a:gd name="T43" fmla="*/ 2147483647 h 558"/>
                <a:gd name="T44" fmla="*/ 2147483647 w 820"/>
                <a:gd name="T45" fmla="*/ 2147483647 h 558"/>
                <a:gd name="T46" fmla="*/ 2147483647 w 820"/>
                <a:gd name="T47" fmla="*/ 2147483647 h 558"/>
                <a:gd name="T48" fmla="*/ 2147483647 w 820"/>
                <a:gd name="T49" fmla="*/ 2147483647 h 558"/>
                <a:gd name="T50" fmla="*/ 2147483647 w 820"/>
                <a:gd name="T51" fmla="*/ 2147483647 h 558"/>
                <a:gd name="T52" fmla="*/ 2147483647 w 820"/>
                <a:gd name="T53" fmla="*/ 2147483647 h 558"/>
                <a:gd name="T54" fmla="*/ 2147483647 w 820"/>
                <a:gd name="T55" fmla="*/ 2147483647 h 558"/>
                <a:gd name="T56" fmla="*/ 2147483647 w 820"/>
                <a:gd name="T57" fmla="*/ 2147483647 h 558"/>
                <a:gd name="T58" fmla="*/ 2147483647 w 820"/>
                <a:gd name="T59" fmla="*/ 2147483647 h 558"/>
                <a:gd name="T60" fmla="*/ 2147483647 w 820"/>
                <a:gd name="T61" fmla="*/ 2147483647 h 558"/>
                <a:gd name="T62" fmla="*/ 2147483647 w 820"/>
                <a:gd name="T63" fmla="*/ 2147483647 h 558"/>
                <a:gd name="T64" fmla="*/ 2147483647 w 820"/>
                <a:gd name="T65" fmla="*/ 0 h 558"/>
                <a:gd name="T66" fmla="*/ 2147483647 w 820"/>
                <a:gd name="T67" fmla="*/ 2147483647 h 558"/>
                <a:gd name="T68" fmla="*/ 2147483647 w 820"/>
                <a:gd name="T69" fmla="*/ 2147483647 h 5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20"/>
                <a:gd name="T106" fmla="*/ 0 h 558"/>
                <a:gd name="T107" fmla="*/ 820 w 820"/>
                <a:gd name="T108" fmla="*/ 558 h 5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20" h="558">
                  <a:moveTo>
                    <a:pt x="379" y="12"/>
                  </a:moveTo>
                  <a:cubicBezTo>
                    <a:pt x="319" y="32"/>
                    <a:pt x="263" y="49"/>
                    <a:pt x="211" y="84"/>
                  </a:cubicBezTo>
                  <a:cubicBezTo>
                    <a:pt x="186" y="122"/>
                    <a:pt x="160" y="148"/>
                    <a:pt x="145" y="192"/>
                  </a:cubicBezTo>
                  <a:cubicBezTo>
                    <a:pt x="143" y="198"/>
                    <a:pt x="133" y="195"/>
                    <a:pt x="127" y="198"/>
                  </a:cubicBezTo>
                  <a:cubicBezTo>
                    <a:pt x="114" y="205"/>
                    <a:pt x="91" y="222"/>
                    <a:pt x="91" y="222"/>
                  </a:cubicBezTo>
                  <a:cubicBezTo>
                    <a:pt x="99" y="256"/>
                    <a:pt x="109" y="249"/>
                    <a:pt x="127" y="276"/>
                  </a:cubicBezTo>
                  <a:cubicBezTo>
                    <a:pt x="115" y="313"/>
                    <a:pt x="112" y="320"/>
                    <a:pt x="79" y="342"/>
                  </a:cubicBezTo>
                  <a:cubicBezTo>
                    <a:pt x="60" y="371"/>
                    <a:pt x="65" y="403"/>
                    <a:pt x="49" y="432"/>
                  </a:cubicBezTo>
                  <a:cubicBezTo>
                    <a:pt x="38" y="451"/>
                    <a:pt x="25" y="468"/>
                    <a:pt x="13" y="486"/>
                  </a:cubicBezTo>
                  <a:cubicBezTo>
                    <a:pt x="11" y="489"/>
                    <a:pt x="0" y="527"/>
                    <a:pt x="1" y="528"/>
                  </a:cubicBezTo>
                  <a:cubicBezTo>
                    <a:pt x="7" y="534"/>
                    <a:pt x="17" y="524"/>
                    <a:pt x="25" y="522"/>
                  </a:cubicBezTo>
                  <a:cubicBezTo>
                    <a:pt x="37" y="518"/>
                    <a:pt x="61" y="510"/>
                    <a:pt x="61" y="510"/>
                  </a:cubicBezTo>
                  <a:cubicBezTo>
                    <a:pt x="99" y="523"/>
                    <a:pt x="81" y="547"/>
                    <a:pt x="115" y="558"/>
                  </a:cubicBezTo>
                  <a:cubicBezTo>
                    <a:pt x="127" y="550"/>
                    <a:pt x="139" y="542"/>
                    <a:pt x="151" y="534"/>
                  </a:cubicBezTo>
                  <a:cubicBezTo>
                    <a:pt x="156" y="530"/>
                    <a:pt x="153" y="521"/>
                    <a:pt x="157" y="516"/>
                  </a:cubicBezTo>
                  <a:cubicBezTo>
                    <a:pt x="162" y="510"/>
                    <a:pt x="168" y="507"/>
                    <a:pt x="175" y="504"/>
                  </a:cubicBezTo>
                  <a:cubicBezTo>
                    <a:pt x="215" y="486"/>
                    <a:pt x="260" y="470"/>
                    <a:pt x="301" y="456"/>
                  </a:cubicBezTo>
                  <a:cubicBezTo>
                    <a:pt x="332" y="446"/>
                    <a:pt x="358" y="410"/>
                    <a:pt x="391" y="402"/>
                  </a:cubicBezTo>
                  <a:cubicBezTo>
                    <a:pt x="411" y="397"/>
                    <a:pt x="431" y="398"/>
                    <a:pt x="451" y="396"/>
                  </a:cubicBezTo>
                  <a:cubicBezTo>
                    <a:pt x="476" y="404"/>
                    <a:pt x="529" y="390"/>
                    <a:pt x="529" y="390"/>
                  </a:cubicBezTo>
                  <a:cubicBezTo>
                    <a:pt x="535" y="386"/>
                    <a:pt x="542" y="383"/>
                    <a:pt x="547" y="378"/>
                  </a:cubicBezTo>
                  <a:cubicBezTo>
                    <a:pt x="552" y="373"/>
                    <a:pt x="553" y="365"/>
                    <a:pt x="559" y="360"/>
                  </a:cubicBezTo>
                  <a:cubicBezTo>
                    <a:pt x="578" y="345"/>
                    <a:pt x="617" y="347"/>
                    <a:pt x="643" y="330"/>
                  </a:cubicBezTo>
                  <a:cubicBezTo>
                    <a:pt x="647" y="319"/>
                    <a:pt x="649" y="300"/>
                    <a:pt x="667" y="300"/>
                  </a:cubicBezTo>
                  <a:cubicBezTo>
                    <a:pt x="680" y="300"/>
                    <a:pt x="703" y="312"/>
                    <a:pt x="703" y="312"/>
                  </a:cubicBezTo>
                  <a:cubicBezTo>
                    <a:pt x="732" y="356"/>
                    <a:pt x="744" y="341"/>
                    <a:pt x="805" y="336"/>
                  </a:cubicBezTo>
                  <a:cubicBezTo>
                    <a:pt x="818" y="316"/>
                    <a:pt x="820" y="300"/>
                    <a:pt x="799" y="282"/>
                  </a:cubicBezTo>
                  <a:cubicBezTo>
                    <a:pt x="788" y="273"/>
                    <a:pt x="763" y="258"/>
                    <a:pt x="763" y="258"/>
                  </a:cubicBezTo>
                  <a:cubicBezTo>
                    <a:pt x="773" y="219"/>
                    <a:pt x="778" y="241"/>
                    <a:pt x="799" y="210"/>
                  </a:cubicBezTo>
                  <a:cubicBezTo>
                    <a:pt x="785" y="167"/>
                    <a:pt x="805" y="219"/>
                    <a:pt x="775" y="174"/>
                  </a:cubicBezTo>
                  <a:cubicBezTo>
                    <a:pt x="754" y="142"/>
                    <a:pt x="759" y="133"/>
                    <a:pt x="721" y="108"/>
                  </a:cubicBezTo>
                  <a:cubicBezTo>
                    <a:pt x="702" y="80"/>
                    <a:pt x="667" y="69"/>
                    <a:pt x="637" y="54"/>
                  </a:cubicBezTo>
                  <a:cubicBezTo>
                    <a:pt x="564" y="17"/>
                    <a:pt x="537" y="7"/>
                    <a:pt x="451" y="0"/>
                  </a:cubicBezTo>
                  <a:cubicBezTo>
                    <a:pt x="435" y="2"/>
                    <a:pt x="419" y="3"/>
                    <a:pt x="403" y="6"/>
                  </a:cubicBezTo>
                  <a:cubicBezTo>
                    <a:pt x="395" y="7"/>
                    <a:pt x="379" y="12"/>
                    <a:pt x="379" y="12"/>
                  </a:cubicBezTo>
                  <a:close/>
                </a:path>
              </a:pathLst>
            </a:custGeom>
            <a:pattFill prst="wdUpDiag">
              <a:fgClr>
                <a:schemeClr val="accent1">
                  <a:alpha val="39999"/>
                </a:schemeClr>
              </a:fgClr>
              <a:bgClr>
                <a:schemeClr val="bg1">
                  <a:alpha val="39999"/>
                </a:schemeClr>
              </a:bgClr>
            </a:pattFill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1789079" y="4576143"/>
            <a:ext cx="118872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1538" y="4912319"/>
            <a:ext cx="1828800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1538" y="5584672"/>
            <a:ext cx="155448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210206" y="4465192"/>
            <a:ext cx="5957576" cy="2270283"/>
            <a:chOff x="5210206" y="4465192"/>
            <a:chExt cx="5957576" cy="2270283"/>
          </a:xfrm>
        </p:grpSpPr>
        <p:grpSp>
          <p:nvGrpSpPr>
            <p:cNvPr id="16" name="Group 15"/>
            <p:cNvGrpSpPr/>
            <p:nvPr/>
          </p:nvGrpSpPr>
          <p:grpSpPr>
            <a:xfrm>
              <a:off x="5217459" y="4491318"/>
              <a:ext cx="5950323" cy="2244157"/>
              <a:chOff x="5217459" y="4491318"/>
              <a:chExt cx="5950323" cy="2244157"/>
            </a:xfrm>
          </p:grpSpPr>
          <p:pic>
            <p:nvPicPr>
              <p:cNvPr id="2050" name="Picture 2" descr="Image result for epithalamus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" t="1423" r="292" b="884"/>
              <a:stretch/>
            </p:blipFill>
            <p:spPr bwMode="auto">
              <a:xfrm>
                <a:off x="5217459" y="4491318"/>
                <a:ext cx="5950323" cy="2070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0550799" y="6427698"/>
                <a:ext cx="5613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Extra</a:t>
                </a:r>
                <a:endPara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18" name="AutoShape 7"/>
            <p:cNvSpPr>
              <a:spLocks noChangeArrowheads="1"/>
            </p:cNvSpPr>
            <p:nvPr/>
          </p:nvSpPr>
          <p:spPr bwMode="auto">
            <a:xfrm>
              <a:off x="6911929" y="4465192"/>
              <a:ext cx="795158" cy="198248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19" name="AutoShape 5"/>
            <p:cNvSpPr>
              <a:spLocks noChangeArrowheads="1"/>
            </p:cNvSpPr>
            <p:nvPr/>
          </p:nvSpPr>
          <p:spPr bwMode="auto">
            <a:xfrm>
              <a:off x="5210206" y="4728753"/>
              <a:ext cx="628891" cy="157439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20" name="AutoShape 6"/>
            <p:cNvSpPr>
              <a:spLocks noChangeArrowheads="1"/>
            </p:cNvSpPr>
            <p:nvPr/>
          </p:nvSpPr>
          <p:spPr bwMode="auto">
            <a:xfrm>
              <a:off x="5217459" y="5917474"/>
              <a:ext cx="830569" cy="125243"/>
            </a:xfrm>
            <a:prstGeom prst="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84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r>
              <a:rPr lang="en-US" i="1" dirty="0" smtClean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2235"/>
            <a:ext cx="10515600" cy="4750453"/>
          </a:xfrm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4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512235"/>
            <a:ext cx="105156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b="1" dirty="0">
                <a:latin typeface="+mn-lt"/>
              </a:rPr>
              <a:t>At the end of the lecture, the students should be able to: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List the parts of the nervous system.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List  the function of the nervous system.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Describe the Structural &amp; Functional Organizations. 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Define the terms:</a:t>
            </a:r>
          </a:p>
          <a:p>
            <a:pPr marL="457200">
              <a:spcBef>
                <a:spcPts val="600"/>
              </a:spcBef>
            </a:pPr>
            <a:r>
              <a:rPr lang="en-GB" sz="2800" dirty="0" smtClean="0">
                <a:latin typeface="+mn-lt"/>
              </a:rPr>
              <a:t>Nervous </a:t>
            </a:r>
            <a:r>
              <a:rPr lang="en-GB" sz="2800" dirty="0">
                <a:latin typeface="+mn-lt"/>
              </a:rPr>
              <a:t>tissue, grey matter, white matter, nucleus, ganglion, tract, nerve.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List the parts of the brain.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800" dirty="0">
                <a:latin typeface="+mn-lt"/>
              </a:rPr>
              <a:t>List the structures protecting the central nervous system.</a:t>
            </a:r>
          </a:p>
        </p:txBody>
      </p:sp>
    </p:spTree>
    <p:extLst>
      <p:ext uri="{BB962C8B-B14F-4D97-AF65-F5344CB8AC3E}">
        <p14:creationId xmlns:p14="http://schemas.microsoft.com/office/powerpoint/2010/main" val="30601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190978" y="3940005"/>
            <a:ext cx="3400450" cy="2745589"/>
            <a:chOff x="14733330" y="3247292"/>
            <a:chExt cx="8521264" cy="6325416"/>
          </a:xfrm>
        </p:grpSpPr>
        <p:pic>
          <p:nvPicPr>
            <p:cNvPr id="1026" name="Picture 2" descr="Image result for peduncl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" t="4207" r="3381" b="3558"/>
            <a:stretch/>
          </p:blipFill>
          <p:spPr bwMode="auto">
            <a:xfrm>
              <a:off x="14733330" y="3247292"/>
              <a:ext cx="8521264" cy="6325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AutoShape 11"/>
            <p:cNvSpPr>
              <a:spLocks noChangeArrowheads="1"/>
            </p:cNvSpPr>
            <p:nvPr/>
          </p:nvSpPr>
          <p:spPr bwMode="auto">
            <a:xfrm>
              <a:off x="19806632" y="6126018"/>
              <a:ext cx="2575156" cy="161323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37" name="AutoShape 11"/>
            <p:cNvSpPr>
              <a:spLocks noChangeArrowheads="1"/>
            </p:cNvSpPr>
            <p:nvPr/>
          </p:nvSpPr>
          <p:spPr bwMode="auto">
            <a:xfrm>
              <a:off x="19806772" y="6576811"/>
              <a:ext cx="2377440" cy="182880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38" name="AutoShape 11"/>
            <p:cNvSpPr>
              <a:spLocks noChangeArrowheads="1"/>
            </p:cNvSpPr>
            <p:nvPr/>
          </p:nvSpPr>
          <p:spPr bwMode="auto">
            <a:xfrm>
              <a:off x="19847716" y="7025196"/>
              <a:ext cx="2377440" cy="182880"/>
            </a:xfrm>
            <a:prstGeom prst="rect">
              <a:avLst/>
            </a:prstGeom>
            <a:noFill/>
            <a:ln w="28575">
              <a:solidFill>
                <a:srgbClr val="34AC8B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1155"/>
            <a:ext cx="4093671" cy="469658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cs typeface="Arial" charset="0"/>
              </a:rPr>
              <a:t>The brainstem has three parts: </a:t>
            </a:r>
            <a:r>
              <a:rPr lang="en-US" sz="2400" b="1" dirty="0">
                <a:cs typeface="Arial" charset="0"/>
              </a:rPr>
              <a:t>midbrain</a:t>
            </a:r>
            <a:r>
              <a:rPr lang="en-US" sz="2400" dirty="0">
                <a:cs typeface="Arial" charset="0"/>
              </a:rPr>
              <a:t>, </a:t>
            </a:r>
            <a:r>
              <a:rPr lang="en-US" sz="2400" b="1" dirty="0">
                <a:cs typeface="Arial" charset="0"/>
              </a:rPr>
              <a:t>Pons</a:t>
            </a:r>
            <a:r>
              <a:rPr lang="en-US" sz="2400" dirty="0">
                <a:cs typeface="Arial" charset="0"/>
              </a:rPr>
              <a:t> and </a:t>
            </a:r>
            <a:r>
              <a:rPr lang="en-US" sz="2400" b="1" dirty="0">
                <a:cs typeface="Arial" charset="0"/>
              </a:rPr>
              <a:t>medulla </a:t>
            </a:r>
            <a:r>
              <a:rPr lang="en-US" sz="2400" b="1" dirty="0" smtClean="0">
                <a:cs typeface="Arial" charset="0"/>
              </a:rPr>
              <a:t>oblongata </a:t>
            </a:r>
            <a:r>
              <a:rPr lang="en-US" sz="1900" dirty="0" smtClean="0">
                <a:solidFill>
                  <a:srgbClr val="92D050"/>
                </a:solidFill>
                <a:cs typeface="Arial" charset="0"/>
              </a:rPr>
              <a:t>(continues as the spinal cord)</a:t>
            </a:r>
            <a:r>
              <a:rPr lang="en-US" sz="2400" dirty="0" smtClean="0">
                <a:cs typeface="Arial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dirty="0"/>
              <a:t>It is connected to the </a:t>
            </a:r>
            <a:r>
              <a:rPr lang="en-GB" sz="2400" b="1" dirty="0"/>
              <a:t>cerebellum</a:t>
            </a:r>
            <a:r>
              <a:rPr lang="en-GB" sz="2400" dirty="0"/>
              <a:t> with </a:t>
            </a:r>
            <a:r>
              <a:rPr lang="en-GB" sz="2400" dirty="0" smtClean="0"/>
              <a:t>3 </a:t>
            </a:r>
            <a:r>
              <a:rPr lang="en-GB" sz="2400" dirty="0"/>
              <a:t>paired </a:t>
            </a:r>
            <a:r>
              <a:rPr lang="en-GB" sz="2400" dirty="0" smtClean="0"/>
              <a:t>peduncles: </a:t>
            </a:r>
            <a:r>
              <a:rPr lang="en-GB" sz="2400" i="1" dirty="0" smtClean="0"/>
              <a:t>Superior</a:t>
            </a:r>
            <a:r>
              <a:rPr lang="en-GB" sz="2400" dirty="0" smtClean="0"/>
              <a:t>, </a:t>
            </a:r>
            <a:r>
              <a:rPr lang="en-GB" sz="2400" i="1" dirty="0"/>
              <a:t>middle</a:t>
            </a:r>
            <a:r>
              <a:rPr lang="en-GB" sz="2400" dirty="0"/>
              <a:t> and </a:t>
            </a:r>
            <a:r>
              <a:rPr lang="en-GB" sz="2400" i="1" dirty="0" smtClean="0"/>
              <a:t>inferior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Brain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GB" sz="3200" b="1" dirty="0" smtClean="0"/>
              <a:t>3. Brainstem</a:t>
            </a:r>
            <a:endParaRPr lang="en-GB" sz="32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920092" y="2337306"/>
            <a:ext cx="11887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24457" y="2337306"/>
            <a:ext cx="640080" cy="0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82040" y="2663877"/>
            <a:ext cx="2377440" cy="0"/>
          </a:xfrm>
          <a:prstGeom prst="line">
            <a:avLst/>
          </a:prstGeom>
          <a:ln w="28575">
            <a:solidFill>
              <a:srgbClr val="FFAF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553793" y="486003"/>
            <a:ext cx="6078089" cy="3456328"/>
            <a:chOff x="2069260" y="2837329"/>
            <a:chExt cx="7775575" cy="4764259"/>
          </a:xfrm>
        </p:grpSpPr>
        <p:pic>
          <p:nvPicPr>
            <p:cNvPr id="5" name="Picture 6" descr="File052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6" b="7760"/>
            <a:stretch/>
          </p:blipFill>
          <p:spPr bwMode="auto">
            <a:xfrm>
              <a:off x="2069260" y="2837329"/>
              <a:ext cx="7775575" cy="4764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3653585" y="6873221"/>
              <a:ext cx="1223962" cy="186485"/>
            </a:xfrm>
            <a:prstGeom prst="rect">
              <a:avLst/>
            </a:prstGeom>
            <a:noFill/>
            <a:ln w="28575">
              <a:solidFill>
                <a:srgbClr val="FFAFA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>
              <a:off x="3653585" y="6656294"/>
              <a:ext cx="358775" cy="174812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8901201" y="5364302"/>
              <a:ext cx="640080" cy="174812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57322" y="4713239"/>
            <a:ext cx="3655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92D050"/>
                </a:solidFill>
                <a:latin typeface="+mn-lt"/>
              </a:rPr>
              <a:t>Superior</a:t>
            </a:r>
            <a:r>
              <a:rPr lang="en-GB" sz="1600" dirty="0" smtClean="0">
                <a:solidFill>
                  <a:srgbClr val="92D050"/>
                </a:solidFill>
                <a:latin typeface="+mn-lt"/>
              </a:rPr>
              <a:t> peduncle connects </a:t>
            </a:r>
            <a:r>
              <a:rPr lang="en-GB" sz="1600" b="1" dirty="0" smtClean="0">
                <a:solidFill>
                  <a:srgbClr val="92D050"/>
                </a:solidFill>
                <a:latin typeface="+mn-lt"/>
              </a:rPr>
              <a:t>midbrain</a:t>
            </a:r>
            <a:r>
              <a:rPr lang="en-GB" sz="1600" dirty="0" smtClean="0">
                <a:solidFill>
                  <a:srgbClr val="92D050"/>
                </a:solidFill>
                <a:latin typeface="+mn-lt"/>
              </a:rPr>
              <a:t> with cerebellum</a:t>
            </a:r>
          </a:p>
          <a:p>
            <a:r>
              <a:rPr lang="en-GB" sz="1600" b="1" dirty="0" smtClean="0">
                <a:solidFill>
                  <a:srgbClr val="92D050"/>
                </a:solidFill>
                <a:latin typeface="+mn-lt"/>
              </a:rPr>
              <a:t>Middle</a:t>
            </a:r>
            <a:r>
              <a:rPr lang="en-GB" sz="1600" dirty="0" smtClean="0">
                <a:solidFill>
                  <a:srgbClr val="92D050"/>
                </a:solidFill>
                <a:latin typeface="+mn-lt"/>
              </a:rPr>
              <a:t> peduncle connects </a:t>
            </a:r>
            <a:r>
              <a:rPr lang="en-GB" sz="1600" b="1" dirty="0" smtClean="0">
                <a:solidFill>
                  <a:srgbClr val="92D050"/>
                </a:solidFill>
                <a:latin typeface="+mn-lt"/>
              </a:rPr>
              <a:t>pons</a:t>
            </a:r>
            <a:r>
              <a:rPr lang="en-GB" sz="1600" dirty="0" smtClean="0">
                <a:solidFill>
                  <a:srgbClr val="92D050"/>
                </a:solidFill>
                <a:latin typeface="+mn-lt"/>
              </a:rPr>
              <a:t> with cerebellum</a:t>
            </a:r>
          </a:p>
          <a:p>
            <a:r>
              <a:rPr lang="en-GB" sz="1600" b="1" dirty="0" smtClean="0">
                <a:solidFill>
                  <a:srgbClr val="92D050"/>
                </a:solidFill>
                <a:latin typeface="+mn-lt"/>
              </a:rPr>
              <a:t>Inferior</a:t>
            </a:r>
            <a:r>
              <a:rPr lang="en-GB" sz="1600" dirty="0" smtClean="0">
                <a:solidFill>
                  <a:srgbClr val="92D050"/>
                </a:solidFill>
                <a:latin typeface="+mn-lt"/>
              </a:rPr>
              <a:t> peduncle connects </a:t>
            </a:r>
            <a:r>
              <a:rPr lang="en-GB" sz="1600" b="1" dirty="0" smtClean="0">
                <a:solidFill>
                  <a:srgbClr val="92D050"/>
                </a:solidFill>
                <a:latin typeface="+mn-lt"/>
              </a:rPr>
              <a:t>medulla oblongata </a:t>
            </a:r>
            <a:r>
              <a:rPr lang="en-GB" sz="1600" dirty="0" smtClean="0">
                <a:solidFill>
                  <a:srgbClr val="92D050"/>
                </a:solidFill>
                <a:latin typeface="+mn-lt"/>
              </a:rPr>
              <a:t>with cerebellum</a:t>
            </a:r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668478" y="3890548"/>
            <a:ext cx="3311934" cy="2800732"/>
            <a:chOff x="6029450" y="3900467"/>
            <a:chExt cx="4749628" cy="2800732"/>
          </a:xfrm>
        </p:grpSpPr>
        <p:grpSp>
          <p:nvGrpSpPr>
            <p:cNvPr id="9" name="Group 8"/>
            <p:cNvGrpSpPr/>
            <p:nvPr/>
          </p:nvGrpSpPr>
          <p:grpSpPr>
            <a:xfrm>
              <a:off x="6029450" y="3900467"/>
              <a:ext cx="4749628" cy="2800732"/>
              <a:chOff x="6029450" y="3900467"/>
              <a:chExt cx="4749628" cy="280073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029450" y="3900467"/>
                <a:ext cx="4749628" cy="2800732"/>
                <a:chOff x="6029450" y="3900467"/>
                <a:chExt cx="4749628" cy="2800732"/>
              </a:xfrm>
            </p:grpSpPr>
            <p:pic>
              <p:nvPicPr>
                <p:cNvPr id="3074" name="Picture 2" descr="Image result for peduncles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29450" y="3900467"/>
                  <a:ext cx="4749628" cy="28007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9518834" y="6387737"/>
                  <a:ext cx="56137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</a:rPr>
                    <a:t>Extra</a:t>
                  </a:r>
                  <a:endParaRPr lang="en-GB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</p:grpSp>
          <p:sp>
            <p:nvSpPr>
              <p:cNvPr id="16" name="AutoShape 11"/>
              <p:cNvSpPr>
                <a:spLocks noChangeArrowheads="1"/>
              </p:cNvSpPr>
              <p:nvPr/>
            </p:nvSpPr>
            <p:spPr bwMode="auto">
              <a:xfrm>
                <a:off x="9049723" y="4551564"/>
                <a:ext cx="363820" cy="126821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ar-SA" altLang="en-US"/>
              </a:p>
            </p:txBody>
          </p:sp>
          <p:sp>
            <p:nvSpPr>
              <p:cNvPr id="18" name="AutoShape 11"/>
              <p:cNvSpPr>
                <a:spLocks noChangeArrowheads="1"/>
              </p:cNvSpPr>
              <p:nvPr/>
            </p:nvSpPr>
            <p:spPr bwMode="auto">
              <a:xfrm>
                <a:off x="7496033" y="5196385"/>
                <a:ext cx="258570" cy="110251"/>
              </a:xfrm>
              <a:prstGeom prst="rect">
                <a:avLst/>
              </a:prstGeom>
              <a:noFill/>
              <a:ln w="2857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ar-SA" altLang="en-US"/>
              </a:p>
            </p:txBody>
          </p:sp>
          <p:sp>
            <p:nvSpPr>
              <p:cNvPr id="19" name="AutoShape 10"/>
              <p:cNvSpPr>
                <a:spLocks noChangeArrowheads="1"/>
              </p:cNvSpPr>
              <p:nvPr/>
            </p:nvSpPr>
            <p:spPr bwMode="auto">
              <a:xfrm>
                <a:off x="6982090" y="5964229"/>
                <a:ext cx="722072" cy="135289"/>
              </a:xfrm>
              <a:prstGeom prst="rect">
                <a:avLst/>
              </a:prstGeom>
              <a:noFill/>
              <a:ln w="28575">
                <a:solidFill>
                  <a:srgbClr val="FFAFA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rgbClr val="000000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ar-SA" altLang="en-US"/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>
              <a:off x="7528743" y="4785202"/>
              <a:ext cx="681451" cy="5773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7357340" y="5566371"/>
              <a:ext cx="622917" cy="0"/>
            </a:xfrm>
            <a:prstGeom prst="straightConnector1">
              <a:avLst/>
            </a:prstGeom>
            <a:ln w="38100">
              <a:solidFill>
                <a:srgbClr val="CC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528743" y="5667711"/>
              <a:ext cx="619473" cy="243247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>
            <a:off x="2564782" y="4113854"/>
            <a:ext cx="100584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746095" y="4116878"/>
            <a:ext cx="82296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656765" y="4440425"/>
            <a:ext cx="9144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xmlns:lc="http://schemas.openxmlformats.org/drawingml/2006/lockedCanvas" id="{EFAD688C-0A0D-2540-B10F-E8D389A9B759}"/>
              </a:ext>
            </a:extLst>
          </p:cNvPr>
          <p:cNvSpPr/>
          <p:nvPr/>
        </p:nvSpPr>
        <p:spPr>
          <a:xfrm>
            <a:off x="6829375" y="6422322"/>
            <a:ext cx="728740" cy="239712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Extra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erebellum lateral and pos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633" y="4234815"/>
            <a:ext cx="4277014" cy="23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47447" cy="4351338"/>
          </a:xfrm>
        </p:spPr>
        <p:txBody>
          <a:bodyPr>
            <a:normAutofit/>
          </a:bodyPr>
          <a:lstStyle/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400" dirty="0"/>
              <a:t>Cerebellum has 2 cerebellar hemispheres with convoluted surface. 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400" dirty="0"/>
              <a:t>It has an </a:t>
            </a:r>
            <a:r>
              <a:rPr lang="en-GB" sz="2400" b="1" dirty="0"/>
              <a:t>outer</a:t>
            </a:r>
            <a:r>
              <a:rPr lang="en-GB" sz="2400" dirty="0"/>
              <a:t> cortex of </a:t>
            </a:r>
            <a:r>
              <a:rPr lang="en-GB" sz="2400" b="1" dirty="0" err="1"/>
              <a:t>gray</a:t>
            </a:r>
            <a:r>
              <a:rPr lang="en-GB" sz="2400" dirty="0"/>
              <a:t> matter and an </a:t>
            </a:r>
            <a:r>
              <a:rPr lang="en-GB" sz="2400" b="1" dirty="0"/>
              <a:t>inner</a:t>
            </a:r>
            <a:r>
              <a:rPr lang="en-GB" sz="2400" dirty="0"/>
              <a:t> region of </a:t>
            </a:r>
            <a:r>
              <a:rPr lang="en-GB" sz="2400" b="1" dirty="0"/>
              <a:t>white</a:t>
            </a:r>
            <a:r>
              <a:rPr lang="en-GB" sz="2400" dirty="0"/>
              <a:t> matter. 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400" dirty="0"/>
              <a:t>It provides </a:t>
            </a:r>
            <a:r>
              <a:rPr lang="en-GB" sz="2400" i="1" dirty="0"/>
              <a:t>precise coordination for body movements</a:t>
            </a:r>
            <a:r>
              <a:rPr lang="en-GB" sz="2400" dirty="0"/>
              <a:t> and helps </a:t>
            </a:r>
            <a:r>
              <a:rPr lang="en-GB" sz="2400" i="1" dirty="0"/>
              <a:t>maintain equilibrium</a:t>
            </a:r>
            <a:r>
              <a:rPr lang="en-GB" sz="24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27847" y="29181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Brain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GB" sz="3200" b="1" dirty="0" smtClean="0"/>
              <a:t>4. Cerebellum</a:t>
            </a:r>
            <a:endParaRPr lang="en-GB" sz="32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6493343" y="1721503"/>
            <a:ext cx="5192151" cy="4559581"/>
            <a:chOff x="4207343" y="1196788"/>
            <a:chExt cx="7848600" cy="5188418"/>
          </a:xfrm>
        </p:grpSpPr>
        <p:pic>
          <p:nvPicPr>
            <p:cNvPr id="6" name="Picture 5" descr="File052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6"/>
            <a:stretch/>
          </p:blipFill>
          <p:spPr bwMode="auto">
            <a:xfrm>
              <a:off x="4207343" y="1196788"/>
              <a:ext cx="7848600" cy="518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10008761" y="5096242"/>
              <a:ext cx="820184" cy="162663"/>
            </a:xfrm>
            <a:prstGeom prst="rect">
              <a:avLst/>
            </a:prstGeom>
            <a:noFill/>
            <a:ln w="28575">
              <a:solidFill>
                <a:srgbClr val="CA834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8" name="Freeform 7" descr="Dark upward diagonal"/>
            <p:cNvSpPr>
              <a:spLocks/>
            </p:cNvSpPr>
            <p:nvPr/>
          </p:nvSpPr>
          <p:spPr bwMode="auto">
            <a:xfrm>
              <a:off x="7952255" y="3762656"/>
              <a:ext cx="1928813" cy="1628775"/>
            </a:xfrm>
            <a:custGeom>
              <a:avLst/>
              <a:gdLst>
                <a:gd name="T0" fmla="*/ 2147483647 w 1215"/>
                <a:gd name="T1" fmla="*/ 2147483647 h 1026"/>
                <a:gd name="T2" fmla="*/ 2147483647 w 1215"/>
                <a:gd name="T3" fmla="*/ 0 h 1026"/>
                <a:gd name="T4" fmla="*/ 2147483647 w 1215"/>
                <a:gd name="T5" fmla="*/ 2147483647 h 1026"/>
                <a:gd name="T6" fmla="*/ 2147483647 w 1215"/>
                <a:gd name="T7" fmla="*/ 2147483647 h 1026"/>
                <a:gd name="T8" fmla="*/ 2147483647 w 1215"/>
                <a:gd name="T9" fmla="*/ 2147483647 h 1026"/>
                <a:gd name="T10" fmla="*/ 2147483647 w 1215"/>
                <a:gd name="T11" fmla="*/ 2147483647 h 1026"/>
                <a:gd name="T12" fmla="*/ 2147483647 w 1215"/>
                <a:gd name="T13" fmla="*/ 2147483647 h 1026"/>
                <a:gd name="T14" fmla="*/ 2147483647 w 1215"/>
                <a:gd name="T15" fmla="*/ 2147483647 h 1026"/>
                <a:gd name="T16" fmla="*/ 2147483647 w 1215"/>
                <a:gd name="T17" fmla="*/ 2147483647 h 1026"/>
                <a:gd name="T18" fmla="*/ 2147483647 w 1215"/>
                <a:gd name="T19" fmla="*/ 2147483647 h 1026"/>
                <a:gd name="T20" fmla="*/ 2147483647 w 1215"/>
                <a:gd name="T21" fmla="*/ 2147483647 h 1026"/>
                <a:gd name="T22" fmla="*/ 2147483647 w 1215"/>
                <a:gd name="T23" fmla="*/ 2147483647 h 1026"/>
                <a:gd name="T24" fmla="*/ 0 w 1215"/>
                <a:gd name="T25" fmla="*/ 2147483647 h 1026"/>
                <a:gd name="T26" fmla="*/ 2147483647 w 1215"/>
                <a:gd name="T27" fmla="*/ 2147483647 h 1026"/>
                <a:gd name="T28" fmla="*/ 2147483647 w 1215"/>
                <a:gd name="T29" fmla="*/ 2147483647 h 1026"/>
                <a:gd name="T30" fmla="*/ 2147483647 w 1215"/>
                <a:gd name="T31" fmla="*/ 2147483647 h 1026"/>
                <a:gd name="T32" fmla="*/ 2147483647 w 1215"/>
                <a:gd name="T33" fmla="*/ 2147483647 h 1026"/>
                <a:gd name="T34" fmla="*/ 2147483647 w 1215"/>
                <a:gd name="T35" fmla="*/ 2147483647 h 1026"/>
                <a:gd name="T36" fmla="*/ 2147483647 w 1215"/>
                <a:gd name="T37" fmla="*/ 2147483647 h 1026"/>
                <a:gd name="T38" fmla="*/ 2147483647 w 1215"/>
                <a:gd name="T39" fmla="*/ 2147483647 h 1026"/>
                <a:gd name="T40" fmla="*/ 2147483647 w 1215"/>
                <a:gd name="T41" fmla="*/ 2147483647 h 1026"/>
                <a:gd name="T42" fmla="*/ 2147483647 w 1215"/>
                <a:gd name="T43" fmla="*/ 2147483647 h 1026"/>
                <a:gd name="T44" fmla="*/ 2147483647 w 1215"/>
                <a:gd name="T45" fmla="*/ 2147483647 h 1026"/>
                <a:gd name="T46" fmla="*/ 2147483647 w 1215"/>
                <a:gd name="T47" fmla="*/ 2147483647 h 1026"/>
                <a:gd name="T48" fmla="*/ 2147483647 w 1215"/>
                <a:gd name="T49" fmla="*/ 2147483647 h 1026"/>
                <a:gd name="T50" fmla="*/ 2147483647 w 1215"/>
                <a:gd name="T51" fmla="*/ 2147483647 h 1026"/>
                <a:gd name="T52" fmla="*/ 2147483647 w 1215"/>
                <a:gd name="T53" fmla="*/ 2147483647 h 1026"/>
                <a:gd name="T54" fmla="*/ 2147483647 w 1215"/>
                <a:gd name="T55" fmla="*/ 2147483647 h 1026"/>
                <a:gd name="T56" fmla="*/ 2147483647 w 1215"/>
                <a:gd name="T57" fmla="*/ 2147483647 h 1026"/>
                <a:gd name="T58" fmla="*/ 2147483647 w 1215"/>
                <a:gd name="T59" fmla="*/ 2147483647 h 1026"/>
                <a:gd name="T60" fmla="*/ 2147483647 w 1215"/>
                <a:gd name="T61" fmla="*/ 2147483647 h 1026"/>
                <a:gd name="T62" fmla="*/ 2147483647 w 1215"/>
                <a:gd name="T63" fmla="*/ 2147483647 h 1026"/>
                <a:gd name="T64" fmla="*/ 2147483647 w 1215"/>
                <a:gd name="T65" fmla="*/ 2147483647 h 1026"/>
                <a:gd name="T66" fmla="*/ 2147483647 w 1215"/>
                <a:gd name="T67" fmla="*/ 2147483647 h 1026"/>
                <a:gd name="T68" fmla="*/ 2147483647 w 1215"/>
                <a:gd name="T69" fmla="*/ 2147483647 h 1026"/>
                <a:gd name="T70" fmla="*/ 2147483647 w 1215"/>
                <a:gd name="T71" fmla="*/ 2147483647 h 1026"/>
                <a:gd name="T72" fmla="*/ 2147483647 w 1215"/>
                <a:gd name="T73" fmla="*/ 2147483647 h 1026"/>
                <a:gd name="T74" fmla="*/ 2147483647 w 1215"/>
                <a:gd name="T75" fmla="*/ 0 h 1026"/>
                <a:gd name="T76" fmla="*/ 2147483647 w 1215"/>
                <a:gd name="T77" fmla="*/ 2147483647 h 102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15"/>
                <a:gd name="T118" fmla="*/ 0 h 1026"/>
                <a:gd name="T119" fmla="*/ 1215 w 1215"/>
                <a:gd name="T120" fmla="*/ 1026 h 102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15" h="1026">
                  <a:moveTo>
                    <a:pt x="558" y="27"/>
                  </a:moveTo>
                  <a:cubicBezTo>
                    <a:pt x="544" y="18"/>
                    <a:pt x="523" y="0"/>
                    <a:pt x="504" y="0"/>
                  </a:cubicBezTo>
                  <a:cubicBezTo>
                    <a:pt x="446" y="0"/>
                    <a:pt x="349" y="28"/>
                    <a:pt x="288" y="36"/>
                  </a:cubicBezTo>
                  <a:cubicBezTo>
                    <a:pt x="213" y="61"/>
                    <a:pt x="250" y="43"/>
                    <a:pt x="180" y="90"/>
                  </a:cubicBezTo>
                  <a:cubicBezTo>
                    <a:pt x="171" y="96"/>
                    <a:pt x="153" y="108"/>
                    <a:pt x="153" y="108"/>
                  </a:cubicBezTo>
                  <a:cubicBezTo>
                    <a:pt x="105" y="180"/>
                    <a:pt x="168" y="93"/>
                    <a:pt x="108" y="153"/>
                  </a:cubicBezTo>
                  <a:cubicBezTo>
                    <a:pt x="95" y="166"/>
                    <a:pt x="70" y="217"/>
                    <a:pt x="63" y="234"/>
                  </a:cubicBezTo>
                  <a:cubicBezTo>
                    <a:pt x="55" y="251"/>
                    <a:pt x="51" y="270"/>
                    <a:pt x="45" y="288"/>
                  </a:cubicBezTo>
                  <a:cubicBezTo>
                    <a:pt x="42" y="297"/>
                    <a:pt x="36" y="315"/>
                    <a:pt x="36" y="315"/>
                  </a:cubicBezTo>
                  <a:cubicBezTo>
                    <a:pt x="43" y="371"/>
                    <a:pt x="44" y="389"/>
                    <a:pt x="54" y="441"/>
                  </a:cubicBezTo>
                  <a:cubicBezTo>
                    <a:pt x="60" y="471"/>
                    <a:pt x="72" y="531"/>
                    <a:pt x="72" y="531"/>
                  </a:cubicBezTo>
                  <a:cubicBezTo>
                    <a:pt x="59" y="582"/>
                    <a:pt x="49" y="601"/>
                    <a:pt x="18" y="648"/>
                  </a:cubicBezTo>
                  <a:cubicBezTo>
                    <a:pt x="8" y="663"/>
                    <a:pt x="1" y="722"/>
                    <a:pt x="0" y="729"/>
                  </a:cubicBezTo>
                  <a:cubicBezTo>
                    <a:pt x="12" y="827"/>
                    <a:pt x="15" y="841"/>
                    <a:pt x="72" y="909"/>
                  </a:cubicBezTo>
                  <a:cubicBezTo>
                    <a:pt x="79" y="917"/>
                    <a:pt x="82" y="929"/>
                    <a:pt x="90" y="936"/>
                  </a:cubicBezTo>
                  <a:cubicBezTo>
                    <a:pt x="114" y="957"/>
                    <a:pt x="144" y="972"/>
                    <a:pt x="171" y="990"/>
                  </a:cubicBezTo>
                  <a:cubicBezTo>
                    <a:pt x="180" y="996"/>
                    <a:pt x="189" y="1002"/>
                    <a:pt x="198" y="1008"/>
                  </a:cubicBezTo>
                  <a:cubicBezTo>
                    <a:pt x="207" y="1014"/>
                    <a:pt x="225" y="1026"/>
                    <a:pt x="225" y="1026"/>
                  </a:cubicBezTo>
                  <a:cubicBezTo>
                    <a:pt x="293" y="1020"/>
                    <a:pt x="308" y="1024"/>
                    <a:pt x="360" y="1008"/>
                  </a:cubicBezTo>
                  <a:cubicBezTo>
                    <a:pt x="399" y="996"/>
                    <a:pt x="453" y="967"/>
                    <a:pt x="495" y="963"/>
                  </a:cubicBezTo>
                  <a:cubicBezTo>
                    <a:pt x="621" y="952"/>
                    <a:pt x="561" y="958"/>
                    <a:pt x="675" y="945"/>
                  </a:cubicBezTo>
                  <a:cubicBezTo>
                    <a:pt x="729" y="927"/>
                    <a:pt x="783" y="918"/>
                    <a:pt x="837" y="900"/>
                  </a:cubicBezTo>
                  <a:cubicBezTo>
                    <a:pt x="855" y="894"/>
                    <a:pt x="875" y="893"/>
                    <a:pt x="891" y="882"/>
                  </a:cubicBezTo>
                  <a:cubicBezTo>
                    <a:pt x="953" y="841"/>
                    <a:pt x="924" y="853"/>
                    <a:pt x="972" y="837"/>
                  </a:cubicBezTo>
                  <a:cubicBezTo>
                    <a:pt x="981" y="828"/>
                    <a:pt x="989" y="818"/>
                    <a:pt x="999" y="810"/>
                  </a:cubicBezTo>
                  <a:cubicBezTo>
                    <a:pt x="1016" y="797"/>
                    <a:pt x="1053" y="774"/>
                    <a:pt x="1053" y="774"/>
                  </a:cubicBezTo>
                  <a:cubicBezTo>
                    <a:pt x="1078" y="736"/>
                    <a:pt x="1115" y="711"/>
                    <a:pt x="1143" y="675"/>
                  </a:cubicBezTo>
                  <a:cubicBezTo>
                    <a:pt x="1156" y="658"/>
                    <a:pt x="1167" y="639"/>
                    <a:pt x="1179" y="621"/>
                  </a:cubicBezTo>
                  <a:cubicBezTo>
                    <a:pt x="1185" y="612"/>
                    <a:pt x="1197" y="594"/>
                    <a:pt x="1197" y="594"/>
                  </a:cubicBezTo>
                  <a:cubicBezTo>
                    <a:pt x="1215" y="505"/>
                    <a:pt x="1211" y="544"/>
                    <a:pt x="1197" y="396"/>
                  </a:cubicBezTo>
                  <a:cubicBezTo>
                    <a:pt x="1196" y="381"/>
                    <a:pt x="1186" y="343"/>
                    <a:pt x="1170" y="333"/>
                  </a:cubicBezTo>
                  <a:cubicBezTo>
                    <a:pt x="1139" y="314"/>
                    <a:pt x="1092" y="317"/>
                    <a:pt x="1062" y="297"/>
                  </a:cubicBezTo>
                  <a:cubicBezTo>
                    <a:pt x="1004" y="259"/>
                    <a:pt x="939" y="238"/>
                    <a:pt x="873" y="216"/>
                  </a:cubicBezTo>
                  <a:cubicBezTo>
                    <a:pt x="818" y="198"/>
                    <a:pt x="782" y="160"/>
                    <a:pt x="738" y="126"/>
                  </a:cubicBezTo>
                  <a:cubicBezTo>
                    <a:pt x="721" y="113"/>
                    <a:pt x="684" y="90"/>
                    <a:pt x="684" y="90"/>
                  </a:cubicBezTo>
                  <a:cubicBezTo>
                    <a:pt x="632" y="13"/>
                    <a:pt x="701" y="104"/>
                    <a:pt x="639" y="54"/>
                  </a:cubicBezTo>
                  <a:cubicBezTo>
                    <a:pt x="631" y="47"/>
                    <a:pt x="629" y="34"/>
                    <a:pt x="621" y="27"/>
                  </a:cubicBezTo>
                  <a:cubicBezTo>
                    <a:pt x="605" y="14"/>
                    <a:pt x="584" y="11"/>
                    <a:pt x="567" y="0"/>
                  </a:cubicBezTo>
                  <a:cubicBezTo>
                    <a:pt x="532" y="12"/>
                    <a:pt x="533" y="2"/>
                    <a:pt x="558" y="27"/>
                  </a:cubicBezTo>
                  <a:close/>
                </a:path>
              </a:pathLst>
            </a:custGeom>
            <a:pattFill prst="dkUpDiag">
              <a:fgClr>
                <a:schemeClr val="accent1">
                  <a:alpha val="38823"/>
                </a:schemeClr>
              </a:fgClr>
              <a:bgClr>
                <a:schemeClr val="bg1">
                  <a:alpha val="38823"/>
                </a:schemeClr>
              </a:bgClr>
            </a:pattFill>
            <a:ln w="28575">
              <a:solidFill>
                <a:srgbClr val="F40CCD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xmlns:lc="http://schemas.openxmlformats.org/drawingml/2006/lockedCanvas" id="{EFAD688C-0A0D-2540-B10F-E8D389A9B759}"/>
              </a:ext>
            </a:extLst>
          </p:cNvPr>
          <p:cNvSpPr/>
          <p:nvPr/>
        </p:nvSpPr>
        <p:spPr>
          <a:xfrm>
            <a:off x="5246385" y="6139116"/>
            <a:ext cx="728740" cy="239712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Extra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0263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Meninges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623" y="1425388"/>
            <a:ext cx="5414683" cy="4351338"/>
          </a:xfrm>
        </p:spPr>
        <p:txBody>
          <a:bodyPr>
            <a:normAutofit/>
          </a:bodyPr>
          <a:lstStyle/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400" dirty="0"/>
              <a:t>There are three connective tissue membranes invest the brain and the spinal cord.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400" dirty="0"/>
              <a:t>These are from </a:t>
            </a:r>
            <a:r>
              <a:rPr lang="en-GB" sz="2400" i="1" dirty="0"/>
              <a:t>outward to inward</a:t>
            </a:r>
            <a:r>
              <a:rPr lang="en-GB" sz="2400" dirty="0"/>
              <a:t> are:</a:t>
            </a:r>
          </a:p>
          <a:p>
            <a:pPr marL="403225" indent="0">
              <a:buNone/>
            </a:pPr>
            <a:r>
              <a:rPr lang="en-GB" sz="2400" dirty="0"/>
              <a:t>1- Dura mater.</a:t>
            </a:r>
          </a:p>
          <a:p>
            <a:pPr marL="403225" indent="0">
              <a:buNone/>
            </a:pPr>
            <a:r>
              <a:rPr lang="en-GB" sz="2400" dirty="0"/>
              <a:t>2- Arachnoid mater.</a:t>
            </a:r>
          </a:p>
          <a:p>
            <a:pPr marL="403225" indent="0">
              <a:buNone/>
            </a:pPr>
            <a:r>
              <a:rPr lang="en-GB" sz="2400" dirty="0"/>
              <a:t>3- Pia mater.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800" dirty="0" smtClean="0">
                <a:solidFill>
                  <a:srgbClr val="92D050"/>
                </a:solidFill>
              </a:rPr>
              <a:t>The space between the arachnoid mater and pia mater is the subarachnoid space for the CSF (cerebrospinal fluid).</a:t>
            </a:r>
            <a:endParaRPr lang="en-GB" sz="1800" dirty="0">
              <a:solidFill>
                <a:srgbClr val="92D050"/>
              </a:solidFill>
            </a:endParaRPr>
          </a:p>
        </p:txBody>
      </p:sp>
      <p:pic>
        <p:nvPicPr>
          <p:cNvPr id="4" name="Picture 5" descr="9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/>
          <a:stretch>
            <a:fillRect/>
          </a:stretch>
        </p:blipFill>
        <p:spPr>
          <a:xfrm>
            <a:off x="6524766" y="365125"/>
            <a:ext cx="4449574" cy="31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74857" y="5979021"/>
            <a:ext cx="4126213" cy="57226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To remember the order from outside to inside: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Dora Ate Pie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08481" y="3790876"/>
            <a:ext cx="210312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49425" y="3313204"/>
            <a:ext cx="137160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35777" y="4227604"/>
            <a:ext cx="118872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975848" y="3601057"/>
            <a:ext cx="3810000" cy="3048001"/>
            <a:chOff x="6975848" y="3601057"/>
            <a:chExt cx="3810000" cy="3048001"/>
          </a:xfrm>
        </p:grpSpPr>
        <p:pic>
          <p:nvPicPr>
            <p:cNvPr id="1028" name="Picture 4" descr="Image result for Mening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5848" y="3601057"/>
              <a:ext cx="3810000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975848" y="6409346"/>
              <a:ext cx="728740" cy="239712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Extra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8722257" y="3710280"/>
              <a:ext cx="822960" cy="161191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9254519" y="3960416"/>
              <a:ext cx="822960" cy="161191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>
              <a:off x="9895965" y="4196904"/>
              <a:ext cx="731520" cy="161191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36160" y="5305608"/>
            <a:ext cx="1546169" cy="57226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US" sz="1600" b="1" u="sng" dirty="0" smtClean="0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ra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O</a:t>
            </a:r>
            <a:r>
              <a:rPr lang="en-US" sz="1600" b="1" u="sng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u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tside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1600" b="1" u="sng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  </a:t>
            </a:r>
            <a:r>
              <a:rPr lang="en-US" sz="1600" b="1" u="sng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nside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8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9255"/>
            <a:ext cx="10515600" cy="96613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Brain Ventricles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880" y="1479447"/>
            <a:ext cx="5871882" cy="5063593"/>
          </a:xfrm>
        </p:spPr>
        <p:txBody>
          <a:bodyPr>
            <a:normAutofit/>
          </a:bodyPr>
          <a:lstStyle/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200" dirty="0"/>
              <a:t>Brain is bathed by the cerebrospinal fluid (CSF).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200" dirty="0"/>
              <a:t>Inside the brain, there are 4 ventricles filled with CSF.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C00000"/>
                </a:solidFill>
              </a:rPr>
              <a:t>The 4 ventricles are:</a:t>
            </a:r>
          </a:p>
          <a:p>
            <a:pPr marL="457200"/>
            <a:r>
              <a:rPr lang="en-GB" sz="2200" b="1" dirty="0">
                <a:solidFill>
                  <a:srgbClr val="C00000"/>
                </a:solidFill>
              </a:rPr>
              <a:t>2 lateral ventricles</a:t>
            </a:r>
            <a:r>
              <a:rPr lang="en-GB" sz="2200" dirty="0" smtClean="0">
                <a:solidFill>
                  <a:srgbClr val="C00000"/>
                </a:solidFill>
              </a:rPr>
              <a:t>: One </a:t>
            </a:r>
            <a:r>
              <a:rPr lang="en-GB" sz="2200" dirty="0">
                <a:solidFill>
                  <a:srgbClr val="C00000"/>
                </a:solidFill>
              </a:rPr>
              <a:t>in each hemispheres. </a:t>
            </a:r>
          </a:p>
          <a:p>
            <a:pPr marL="457200"/>
            <a:r>
              <a:rPr lang="en-GB" sz="2200" dirty="0">
                <a:solidFill>
                  <a:srgbClr val="C00000"/>
                </a:solidFill>
              </a:rPr>
              <a:t> </a:t>
            </a:r>
            <a:r>
              <a:rPr lang="en-GB" sz="2200" b="1" dirty="0">
                <a:solidFill>
                  <a:srgbClr val="C00000"/>
                </a:solidFill>
              </a:rPr>
              <a:t>3rd </a:t>
            </a:r>
            <a:r>
              <a:rPr lang="en-GB" sz="2200" b="1" dirty="0" smtClean="0">
                <a:solidFill>
                  <a:srgbClr val="C00000"/>
                </a:solidFill>
              </a:rPr>
              <a:t>ventricle</a:t>
            </a:r>
            <a:r>
              <a:rPr lang="en-GB" sz="2200" dirty="0" smtClean="0">
                <a:solidFill>
                  <a:srgbClr val="C00000"/>
                </a:solidFill>
              </a:rPr>
              <a:t>: in </a:t>
            </a:r>
            <a:r>
              <a:rPr lang="en-GB" sz="2200" dirty="0">
                <a:solidFill>
                  <a:srgbClr val="C00000"/>
                </a:solidFill>
              </a:rPr>
              <a:t>the Diencephalon. </a:t>
            </a:r>
          </a:p>
          <a:p>
            <a:pPr marL="457200"/>
            <a:r>
              <a:rPr lang="en-GB" sz="2200" dirty="0">
                <a:solidFill>
                  <a:srgbClr val="C00000"/>
                </a:solidFill>
              </a:rPr>
              <a:t> </a:t>
            </a:r>
            <a:r>
              <a:rPr lang="en-GB" sz="2200" b="1" dirty="0">
                <a:solidFill>
                  <a:srgbClr val="C00000"/>
                </a:solidFill>
              </a:rPr>
              <a:t>4th </a:t>
            </a:r>
            <a:r>
              <a:rPr lang="en-GB" sz="2200" b="1" dirty="0" smtClean="0">
                <a:solidFill>
                  <a:srgbClr val="C00000"/>
                </a:solidFill>
              </a:rPr>
              <a:t>ventricle</a:t>
            </a:r>
            <a:r>
              <a:rPr lang="en-GB" sz="2200" dirty="0" smtClean="0">
                <a:solidFill>
                  <a:srgbClr val="C00000"/>
                </a:solidFill>
              </a:rPr>
              <a:t>: between </a:t>
            </a:r>
            <a:r>
              <a:rPr lang="en-GB" sz="2200" dirty="0">
                <a:solidFill>
                  <a:srgbClr val="C00000"/>
                </a:solidFill>
              </a:rPr>
              <a:t>Pons, Medulla oblongata &amp; Cerebellum.</a:t>
            </a: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N.B. Cerebral aqueduct</a:t>
            </a:r>
            <a:r>
              <a:rPr lang="en-US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*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</a:rPr>
              <a:t>(within midbrain)</a:t>
            </a:r>
            <a:r>
              <a:rPr lang="en-GB" sz="2200" dirty="0">
                <a:solidFill>
                  <a:prstClr val="black"/>
                </a:solidFill>
              </a:rPr>
              <a:t>:  connects the 3rd to the 4th ventricle.</a:t>
            </a:r>
            <a:endParaRPr lang="en-US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000" dirty="0">
                <a:solidFill>
                  <a:srgbClr val="A7EA52"/>
                </a:solidFill>
              </a:rPr>
              <a:t>*cerebral aqueduct is also a channel for CSF but is not considered a ventricle.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845978" y="309706"/>
            <a:ext cx="4927600" cy="2883640"/>
            <a:chOff x="6873688" y="365126"/>
            <a:chExt cx="4927600" cy="3538538"/>
          </a:xfrm>
        </p:grpSpPr>
        <p:pic>
          <p:nvPicPr>
            <p:cNvPr id="5" name="Picture 7" descr="File05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688" y="365126"/>
              <a:ext cx="4927600" cy="353853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10398710" y="559293"/>
              <a:ext cx="1237477" cy="587551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10386604" y="1320231"/>
              <a:ext cx="621268" cy="406558"/>
            </a:xfrm>
            <a:prstGeom prst="rect">
              <a:avLst/>
            </a:prstGeom>
            <a:noFill/>
            <a:ln w="28575">
              <a:solidFill>
                <a:srgbClr val="FFAFA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10372872" y="2701637"/>
              <a:ext cx="635000" cy="394879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10372872" y="2052806"/>
              <a:ext cx="749300" cy="44767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570049" y="3668956"/>
            <a:ext cx="192024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30564" y="4101266"/>
            <a:ext cx="1463040" cy="0"/>
          </a:xfrm>
          <a:prstGeom prst="line">
            <a:avLst/>
          </a:prstGeom>
          <a:ln w="28575">
            <a:solidFill>
              <a:srgbClr val="FFAF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61560" y="4535219"/>
            <a:ext cx="1463040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781266" y="3291990"/>
            <a:ext cx="5140154" cy="3133681"/>
            <a:chOff x="6767411" y="3707630"/>
            <a:chExt cx="5140154" cy="3133681"/>
          </a:xfrm>
        </p:grpSpPr>
        <p:grpSp>
          <p:nvGrpSpPr>
            <p:cNvPr id="10" name="Group 9"/>
            <p:cNvGrpSpPr/>
            <p:nvPr/>
          </p:nvGrpSpPr>
          <p:grpSpPr>
            <a:xfrm>
              <a:off x="6767411" y="3707630"/>
              <a:ext cx="5140154" cy="3133681"/>
              <a:chOff x="3304988" y="3777037"/>
              <a:chExt cx="7353300" cy="3648076"/>
            </a:xfrm>
          </p:grpSpPr>
          <p:pic>
            <p:nvPicPr>
              <p:cNvPr id="5122" name="Picture 2" descr="Image result for Brain Ventricle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4988" y="3777037"/>
                <a:ext cx="7353300" cy="3648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9705894" y="7052815"/>
                <a:ext cx="952394" cy="372298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Extra</a:t>
                </a:r>
                <a:endParaRPr lang="en-GB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9" name="AutoShape 8"/>
            <p:cNvSpPr>
              <a:spLocks noChangeArrowheads="1"/>
            </p:cNvSpPr>
            <p:nvPr/>
          </p:nvSpPr>
          <p:spPr bwMode="auto">
            <a:xfrm>
              <a:off x="8714874" y="4198941"/>
              <a:ext cx="917500" cy="161191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8714873" y="5451664"/>
              <a:ext cx="762001" cy="171093"/>
            </a:xfrm>
            <a:prstGeom prst="rect">
              <a:avLst/>
            </a:prstGeom>
            <a:noFill/>
            <a:ln w="28575">
              <a:solidFill>
                <a:srgbClr val="FFAFA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23" name="AutoShape 10"/>
            <p:cNvSpPr>
              <a:spLocks noChangeArrowheads="1"/>
            </p:cNvSpPr>
            <p:nvPr/>
          </p:nvSpPr>
          <p:spPr bwMode="auto">
            <a:xfrm>
              <a:off x="8729386" y="5952705"/>
              <a:ext cx="813682" cy="14329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  <p:sp>
          <p:nvSpPr>
            <p:cNvPr id="26" name="AutoShape 9"/>
            <p:cNvSpPr>
              <a:spLocks noChangeArrowheads="1"/>
            </p:cNvSpPr>
            <p:nvPr/>
          </p:nvSpPr>
          <p:spPr bwMode="auto">
            <a:xfrm>
              <a:off x="8714874" y="5706188"/>
              <a:ext cx="957027" cy="171093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1445078" y="5274374"/>
            <a:ext cx="21031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163353" y="685322"/>
            <a:ext cx="682625" cy="734036"/>
            <a:chOff x="6597319" y="353560"/>
            <a:chExt cx="682625" cy="734036"/>
          </a:xfrm>
        </p:grpSpPr>
        <p:pic>
          <p:nvPicPr>
            <p:cNvPr id="24" name="Picture 2" descr="Image result for youtube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02:02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6935190" y="1574938"/>
            <a:ext cx="1436914" cy="1323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22026" y="2898067"/>
            <a:ext cx="1624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Interventricular foramen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80969" y="783153"/>
            <a:ext cx="5373114" cy="4072382"/>
            <a:chOff x="6538719" y="884485"/>
            <a:chExt cx="5373114" cy="5558518"/>
          </a:xfrm>
        </p:grpSpPr>
        <p:pic>
          <p:nvPicPr>
            <p:cNvPr id="5" name="Picture 8" descr="File05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719" y="884485"/>
              <a:ext cx="5373114" cy="555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9422010" y="4223028"/>
              <a:ext cx="3871" cy="809674"/>
            </a:xfrm>
            <a:prstGeom prst="line">
              <a:avLst/>
            </a:prstGeom>
            <a:noFill/>
            <a:ln w="38100">
              <a:solidFill>
                <a:srgbClr val="F40CCD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9459423" y="3989018"/>
              <a:ext cx="624391" cy="251170"/>
            </a:xfrm>
            <a:custGeom>
              <a:avLst/>
              <a:gdLst>
                <a:gd name="T0" fmla="*/ 2147483647 w 484"/>
                <a:gd name="T1" fmla="*/ 2147483647 h 161"/>
                <a:gd name="T2" fmla="*/ 2147483647 w 484"/>
                <a:gd name="T3" fmla="*/ 2147483647 h 161"/>
                <a:gd name="T4" fmla="*/ 2147483647 w 484"/>
                <a:gd name="T5" fmla="*/ 2147483647 h 161"/>
                <a:gd name="T6" fmla="*/ 2147483647 w 484"/>
                <a:gd name="T7" fmla="*/ 0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4"/>
                <a:gd name="T13" fmla="*/ 0 h 161"/>
                <a:gd name="T14" fmla="*/ 484 w 484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4" h="161">
                  <a:moveTo>
                    <a:pt x="4" y="138"/>
                  </a:moveTo>
                  <a:cubicBezTo>
                    <a:pt x="2" y="149"/>
                    <a:pt x="0" y="161"/>
                    <a:pt x="43" y="156"/>
                  </a:cubicBezTo>
                  <a:cubicBezTo>
                    <a:pt x="86" y="151"/>
                    <a:pt x="192" y="131"/>
                    <a:pt x="265" y="105"/>
                  </a:cubicBezTo>
                  <a:cubicBezTo>
                    <a:pt x="338" y="79"/>
                    <a:pt x="449" y="20"/>
                    <a:pt x="484" y="0"/>
                  </a:cubicBezTo>
                </a:path>
              </a:pathLst>
            </a:custGeom>
            <a:noFill/>
            <a:ln w="57150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10246361" y="1864207"/>
              <a:ext cx="119975" cy="173167"/>
            </a:xfrm>
            <a:custGeom>
              <a:avLst/>
              <a:gdLst>
                <a:gd name="T0" fmla="*/ 0 w 93"/>
                <a:gd name="T1" fmla="*/ 0 h 111"/>
                <a:gd name="T2" fmla="*/ 2147483647 w 93"/>
                <a:gd name="T3" fmla="*/ 2147483647 h 111"/>
                <a:gd name="T4" fmla="*/ 2147483647 w 93"/>
                <a:gd name="T5" fmla="*/ 2147483647 h 111"/>
                <a:gd name="T6" fmla="*/ 0 60000 65536"/>
                <a:gd name="T7" fmla="*/ 0 60000 65536"/>
                <a:gd name="T8" fmla="*/ 0 60000 65536"/>
                <a:gd name="T9" fmla="*/ 0 w 93"/>
                <a:gd name="T10" fmla="*/ 0 h 111"/>
                <a:gd name="T11" fmla="*/ 93 w 93"/>
                <a:gd name="T12" fmla="*/ 111 h 1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" h="111">
                  <a:moveTo>
                    <a:pt x="0" y="0"/>
                  </a:moveTo>
                  <a:cubicBezTo>
                    <a:pt x="16" y="13"/>
                    <a:pt x="33" y="27"/>
                    <a:pt x="48" y="45"/>
                  </a:cubicBezTo>
                  <a:cubicBezTo>
                    <a:pt x="63" y="63"/>
                    <a:pt x="86" y="105"/>
                    <a:pt x="93" y="111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9402660" y="1340025"/>
              <a:ext cx="170288" cy="32761"/>
            </a:xfrm>
            <a:custGeom>
              <a:avLst/>
              <a:gdLst>
                <a:gd name="T0" fmla="*/ 0 w 132"/>
                <a:gd name="T1" fmla="*/ 2147483647 h 21"/>
                <a:gd name="T2" fmla="*/ 2147483647 w 132"/>
                <a:gd name="T3" fmla="*/ 0 h 21"/>
                <a:gd name="T4" fmla="*/ 2147483647 w 132"/>
                <a:gd name="T5" fmla="*/ 2147483647 h 21"/>
                <a:gd name="T6" fmla="*/ 0 60000 65536"/>
                <a:gd name="T7" fmla="*/ 0 60000 65536"/>
                <a:gd name="T8" fmla="*/ 0 60000 65536"/>
                <a:gd name="T9" fmla="*/ 0 w 132"/>
                <a:gd name="T10" fmla="*/ 0 h 21"/>
                <a:gd name="T11" fmla="*/ 132 w 132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21">
                  <a:moveTo>
                    <a:pt x="0" y="21"/>
                  </a:moveTo>
                  <a:cubicBezTo>
                    <a:pt x="10" y="10"/>
                    <a:pt x="20" y="0"/>
                    <a:pt x="42" y="0"/>
                  </a:cubicBezTo>
                  <a:cubicBezTo>
                    <a:pt x="64" y="0"/>
                    <a:pt x="120" y="17"/>
                    <a:pt x="132" y="21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>
              <a:off x="9210440" y="3054538"/>
              <a:ext cx="170288" cy="586585"/>
            </a:xfrm>
            <a:custGeom>
              <a:avLst/>
              <a:gdLst>
                <a:gd name="T0" fmla="*/ 0 w 132"/>
                <a:gd name="T1" fmla="*/ 0 h 376"/>
                <a:gd name="T2" fmla="*/ 2147483647 w 132"/>
                <a:gd name="T3" fmla="*/ 2147483647 h 376"/>
                <a:gd name="T4" fmla="*/ 2147483647 w 132"/>
                <a:gd name="T5" fmla="*/ 2147483647 h 376"/>
                <a:gd name="T6" fmla="*/ 0 60000 65536"/>
                <a:gd name="T7" fmla="*/ 0 60000 65536"/>
                <a:gd name="T8" fmla="*/ 0 60000 65536"/>
                <a:gd name="T9" fmla="*/ 0 w 132"/>
                <a:gd name="T10" fmla="*/ 0 h 376"/>
                <a:gd name="T11" fmla="*/ 132 w 132"/>
                <a:gd name="T12" fmla="*/ 376 h 3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376">
                  <a:moveTo>
                    <a:pt x="0" y="0"/>
                  </a:moveTo>
                  <a:cubicBezTo>
                    <a:pt x="21" y="60"/>
                    <a:pt x="42" y="121"/>
                    <a:pt x="64" y="184"/>
                  </a:cubicBezTo>
                  <a:cubicBezTo>
                    <a:pt x="86" y="247"/>
                    <a:pt x="122" y="345"/>
                    <a:pt x="132" y="376"/>
                  </a:cubicBezTo>
                </a:path>
              </a:pathLst>
            </a:custGeom>
            <a:noFill/>
            <a:ln w="57150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10771417" y="2032694"/>
              <a:ext cx="586979" cy="24181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6822533" y="2205861"/>
              <a:ext cx="566337" cy="24181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AutoShape 10"/>
            <p:cNvSpPr>
              <a:spLocks noChangeArrowheads="1"/>
            </p:cNvSpPr>
            <p:nvPr/>
          </p:nvSpPr>
          <p:spPr bwMode="auto">
            <a:xfrm>
              <a:off x="7084135" y="1470328"/>
              <a:ext cx="822960" cy="18288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AutoShape 11"/>
            <p:cNvSpPr>
              <a:spLocks noChangeArrowheads="1"/>
            </p:cNvSpPr>
            <p:nvPr/>
          </p:nvSpPr>
          <p:spPr bwMode="auto">
            <a:xfrm>
              <a:off x="10246416" y="4117761"/>
              <a:ext cx="822960" cy="18288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AutoShape 15"/>
            <p:cNvSpPr>
              <a:spLocks noChangeArrowheads="1"/>
            </p:cNvSpPr>
            <p:nvPr/>
          </p:nvSpPr>
          <p:spPr bwMode="auto">
            <a:xfrm>
              <a:off x="9938680" y="4581608"/>
              <a:ext cx="735336" cy="393137"/>
            </a:xfrm>
            <a:prstGeom prst="rect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AutoShape 10"/>
            <p:cNvSpPr>
              <a:spLocks noChangeArrowheads="1"/>
            </p:cNvSpPr>
            <p:nvPr/>
          </p:nvSpPr>
          <p:spPr bwMode="auto">
            <a:xfrm>
              <a:off x="10666489" y="1861020"/>
              <a:ext cx="1005840" cy="182880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6057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cs typeface="Calibri" panose="020F0502020204030204" pitchFamily="34" charset="0"/>
              </a:rPr>
              <a:t>Cerebrospinal Fluid (CSF)</a:t>
            </a:r>
            <a:endParaRPr lang="en-GB" sz="3600" b="1" dirty="0"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082"/>
            <a:ext cx="6042575" cy="5025921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CSF is constantly </a:t>
            </a:r>
            <a:r>
              <a:rPr lang="en-GB" sz="22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produced</a:t>
            </a:r>
            <a:r>
              <a:rPr lang="en-GB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choroid plexuses inside </a:t>
            </a:r>
            <a:r>
              <a:rPr lang="en-GB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ventricles</a:t>
            </a: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latin typeface="Calibri" panose="020F0502020204030204" pitchFamily="34" charset="0"/>
                <a:ea typeface="DejaVu Serif Condensed" pitchFamily="18" charset="0"/>
                <a:cs typeface="Calibri" panose="020F0502020204030204" pitchFamily="34" charset="0"/>
              </a:rPr>
              <a:t>Inside the brain, CSF flows from the </a:t>
            </a:r>
            <a:r>
              <a:rPr lang="en-US" sz="2200" b="1" dirty="0" smtClean="0">
                <a:latin typeface="Calibri" panose="020F0502020204030204" pitchFamily="34" charset="0"/>
                <a:ea typeface="DejaVu Serif Condensed" pitchFamily="18" charset="0"/>
                <a:cs typeface="Calibri" panose="020F0502020204030204" pitchFamily="34" charset="0"/>
              </a:rPr>
              <a:t>lateral </a:t>
            </a:r>
            <a:r>
              <a:rPr lang="en-US" sz="2200" b="1" dirty="0">
                <a:latin typeface="Calibri" panose="020F0502020204030204" pitchFamily="34" charset="0"/>
                <a:ea typeface="DejaVu Serif Condensed" pitchFamily="18" charset="0"/>
                <a:cs typeface="Calibri" panose="020F0502020204030204" pitchFamily="34" charset="0"/>
              </a:rPr>
              <a:t>ventricles</a:t>
            </a:r>
            <a:r>
              <a:rPr lang="en-US" sz="2200" dirty="0">
                <a:latin typeface="Calibri" panose="020F0502020204030204" pitchFamily="34" charset="0"/>
                <a:ea typeface="DejaVu Serif Condensed" pitchFamily="18" charset="0"/>
                <a:cs typeface="Calibri" panose="020F0502020204030204" pitchFamily="34" charset="0"/>
              </a:rPr>
              <a:t> to the </a:t>
            </a:r>
            <a:r>
              <a:rPr lang="en-US" sz="2200" b="1" dirty="0">
                <a:latin typeface="Calibri" panose="020F0502020204030204" pitchFamily="34" charset="0"/>
                <a:ea typeface="DejaVu Serif Condensed" pitchFamily="18" charset="0"/>
                <a:cs typeface="Calibri" panose="020F0502020204030204" pitchFamily="34" charset="0"/>
              </a:rPr>
              <a:t>3</a:t>
            </a:r>
            <a:r>
              <a:rPr lang="en-US" sz="2200" b="1" baseline="30000" dirty="0">
                <a:latin typeface="Calibri" panose="020F0502020204030204" pitchFamily="34" charset="0"/>
                <a:ea typeface="DejaVu Serif Condensed" pitchFamily="18" charset="0"/>
                <a:cs typeface="Calibri" panose="020F0502020204030204" pitchFamily="34" charset="0"/>
              </a:rPr>
              <a:t>rd</a:t>
            </a:r>
            <a:r>
              <a:rPr lang="en-US" sz="2200" dirty="0">
                <a:latin typeface="Calibri" panose="020F0502020204030204" pitchFamily="34" charset="0"/>
                <a:ea typeface="DejaVu Serif Condensed" pitchFamily="18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ea typeface="DejaVu Serif Condensed" pitchFamily="18" charset="0"/>
                <a:cs typeface="Calibri" panose="020F0502020204030204" pitchFamily="34" charset="0"/>
              </a:rPr>
              <a:t>4</a:t>
            </a:r>
            <a:r>
              <a:rPr lang="en-US" sz="2200" b="1" baseline="30000" dirty="0">
                <a:latin typeface="Calibri" panose="020F0502020204030204" pitchFamily="34" charset="0"/>
                <a:ea typeface="DejaVu Serif Condensed" pitchFamily="18" charset="0"/>
                <a:cs typeface="Calibri" panose="020F0502020204030204" pitchFamily="34" charset="0"/>
              </a:rPr>
              <a:t>th</a:t>
            </a:r>
            <a:r>
              <a:rPr lang="en-US" sz="2200" dirty="0">
                <a:latin typeface="Calibri" panose="020F0502020204030204" pitchFamily="34" charset="0"/>
                <a:ea typeface="DejaVu Serif Condensed" pitchFamily="18" charset="0"/>
                <a:cs typeface="Calibri" panose="020F0502020204030204" pitchFamily="34" charset="0"/>
              </a:rPr>
              <a:t> </a:t>
            </a:r>
            <a:r>
              <a:rPr lang="en-US" sz="2200" b="1" dirty="0" smtClean="0">
                <a:latin typeface="Calibri" panose="020F0502020204030204" pitchFamily="34" charset="0"/>
                <a:ea typeface="DejaVu Serif Condensed" pitchFamily="18" charset="0"/>
                <a:cs typeface="Calibri" panose="020F0502020204030204" pitchFamily="34" charset="0"/>
              </a:rPr>
              <a:t>ventricles*</a:t>
            </a:r>
            <a:endParaRPr lang="en-US" sz="2200" b="1" dirty="0">
              <a:latin typeface="Calibri" panose="020F0502020204030204" pitchFamily="34" charset="0"/>
              <a:ea typeface="DejaVu Serif Condensed" pitchFamily="18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From the 4</a:t>
            </a:r>
            <a:r>
              <a:rPr lang="en-US" alt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ventricle,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en-US" sz="20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of the CSF flows down in the central canal of the spinal cord.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Most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of the CSF drains from the 4</a:t>
            </a:r>
            <a:r>
              <a:rPr lang="en-US" alt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ventricle  to distribute in the </a:t>
            </a:r>
            <a:r>
              <a:rPr lang="en-US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subarachnoid space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around the brain and returns to the </a:t>
            </a:r>
            <a:r>
              <a:rPr lang="en-US" alt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dural</a:t>
            </a:r>
            <a:r>
              <a:rPr lang="en-US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sinuses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through the </a:t>
            </a:r>
            <a:r>
              <a:rPr lang="en-US" alt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arachnoids villi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Arachnoid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villi are small protrusions of the arachnoid.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Villi absorb cerebrospinal fluid and </a:t>
            </a:r>
            <a:r>
              <a:rPr lang="en-US" sz="22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 finally to the </a:t>
            </a:r>
            <a:r>
              <a:rPr lang="en-US" sz="2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dural</a:t>
            </a:r>
            <a:r>
              <a:rPr lang="en-US" sz="2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venous circulation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271451" y="3479593"/>
            <a:ext cx="1417320" cy="0"/>
          </a:xfrm>
          <a:prstGeom prst="lin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192873" y="2018951"/>
            <a:ext cx="91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9383" y="4206769"/>
            <a:ext cx="22860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20290" y="1716465"/>
            <a:ext cx="91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458596" y="4866717"/>
            <a:ext cx="5495487" cy="1730905"/>
            <a:chOff x="6725190" y="4944542"/>
            <a:chExt cx="5495487" cy="1730905"/>
          </a:xfrm>
        </p:grpSpPr>
        <p:sp>
          <p:nvSpPr>
            <p:cNvPr id="28" name="TextBox 27"/>
            <p:cNvSpPr txBox="1"/>
            <p:nvPr/>
          </p:nvSpPr>
          <p:spPr>
            <a:xfrm>
              <a:off x="6742538" y="4944542"/>
              <a:ext cx="547813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92D050"/>
                  </a:solidFill>
                  <a:latin typeface="+mn-lt"/>
                </a:rPr>
                <a:t>Pathway of CSF: (produced by choroid plexus)</a:t>
              </a:r>
            </a:p>
            <a:p>
              <a:r>
                <a:rPr lang="en-GB" dirty="0" smtClean="0">
                  <a:solidFill>
                    <a:srgbClr val="92D050"/>
                  </a:solidFill>
                  <a:latin typeface="+mn-lt"/>
                </a:rPr>
                <a:t>Lateral ventricle </a:t>
              </a:r>
              <a:r>
                <a:rPr lang="en-GB" dirty="0" smtClean="0">
                  <a:solidFill>
                    <a:srgbClr val="92D050"/>
                  </a:solidFill>
                  <a:latin typeface="+mn-lt"/>
                  <a:sym typeface="Wingdings" panose="05000000000000000000" pitchFamily="2" charset="2"/>
                </a:rPr>
                <a:t> 3</a:t>
              </a:r>
              <a:r>
                <a:rPr lang="en-GB" baseline="30000" dirty="0" smtClean="0">
                  <a:solidFill>
                    <a:srgbClr val="92D050"/>
                  </a:solidFill>
                  <a:latin typeface="+mn-lt"/>
                  <a:sym typeface="Wingdings" panose="05000000000000000000" pitchFamily="2" charset="2"/>
                </a:rPr>
                <a:t>rd</a:t>
              </a:r>
              <a:r>
                <a:rPr lang="en-GB" dirty="0" smtClean="0">
                  <a:solidFill>
                    <a:srgbClr val="92D050"/>
                  </a:solidFill>
                  <a:latin typeface="+mn-lt"/>
                  <a:sym typeface="Wingdings" panose="05000000000000000000" pitchFamily="2" charset="2"/>
                </a:rPr>
                <a:t> ventricle  4</a:t>
              </a:r>
              <a:r>
                <a:rPr lang="en-GB" baseline="30000" dirty="0" smtClean="0">
                  <a:solidFill>
                    <a:srgbClr val="92D050"/>
                  </a:solidFill>
                  <a:latin typeface="+mn-lt"/>
                  <a:sym typeface="Wingdings" panose="05000000000000000000" pitchFamily="2" charset="2"/>
                </a:rPr>
                <a:t>th</a:t>
              </a:r>
              <a:r>
                <a:rPr lang="en-GB" dirty="0" smtClean="0">
                  <a:solidFill>
                    <a:srgbClr val="92D050"/>
                  </a:solidFill>
                  <a:latin typeface="+mn-lt"/>
                  <a:sym typeface="Wingdings" panose="05000000000000000000" pitchFamily="2" charset="2"/>
                </a:rPr>
                <a:t> ventricle  central canal (small 					portion)</a:t>
              </a:r>
              <a:endParaRPr lang="en-GB" dirty="0">
                <a:solidFill>
                  <a:srgbClr val="92D050"/>
                </a:solidFill>
                <a:latin typeface="+mn-lt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7949345" y="5499463"/>
              <a:ext cx="1864524" cy="868207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725190" y="6367670"/>
              <a:ext cx="54781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92D050"/>
                  </a:solidFill>
                  <a:latin typeface="+mn-lt"/>
                </a:rPr>
                <a:t>Subarachnoid space </a:t>
              </a:r>
              <a:r>
                <a:rPr lang="en-GB" dirty="0" smtClean="0">
                  <a:solidFill>
                    <a:srgbClr val="92D050"/>
                  </a:solidFill>
                  <a:latin typeface="+mn-lt"/>
                  <a:sym typeface="Wingdings" panose="05000000000000000000" pitchFamily="2" charset="2"/>
                </a:rPr>
                <a:t>  through arachnoid villi  </a:t>
              </a:r>
              <a:r>
                <a:rPr lang="en-GB" dirty="0" err="1" smtClean="0">
                  <a:solidFill>
                    <a:srgbClr val="92D050"/>
                  </a:solidFill>
                  <a:latin typeface="+mn-lt"/>
                  <a:sym typeface="Wingdings" panose="05000000000000000000" pitchFamily="2" charset="2"/>
                </a:rPr>
                <a:t>dural</a:t>
              </a:r>
              <a:r>
                <a:rPr lang="en-GB" dirty="0" smtClean="0">
                  <a:solidFill>
                    <a:srgbClr val="92D050"/>
                  </a:solidFill>
                  <a:latin typeface="+mn-lt"/>
                  <a:sym typeface="Wingdings" panose="05000000000000000000" pitchFamily="2" charset="2"/>
                </a:rPr>
                <a:t> venous sinuses</a:t>
              </a:r>
              <a:endParaRPr lang="en-GB" dirty="0">
                <a:solidFill>
                  <a:srgbClr val="92D050"/>
                </a:solidFill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20171250">
              <a:off x="7843908" y="5665140"/>
              <a:ext cx="2075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92D050"/>
                  </a:solidFill>
                  <a:latin typeface="+mn-lt"/>
                </a:rPr>
                <a:t>r</a:t>
              </a:r>
              <a:r>
                <a:rPr lang="en-GB" dirty="0" smtClean="0">
                  <a:solidFill>
                    <a:srgbClr val="92D050"/>
                  </a:solidFill>
                  <a:latin typeface="+mn-lt"/>
                </a:rPr>
                <a:t>emaining (large portion)</a:t>
              </a:r>
              <a:endParaRPr lang="en-GB" dirty="0">
                <a:solidFill>
                  <a:srgbClr val="92D05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49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" y="1054924"/>
            <a:ext cx="12070976" cy="5339603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518980" y="362573"/>
            <a:ext cx="475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600" b="1" dirty="0" smtClean="0"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288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38" y="308233"/>
            <a:ext cx="5629275" cy="627864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600" dirty="0"/>
              <a:t>1. </a:t>
            </a:r>
            <a:r>
              <a:rPr lang="en-US" sz="1600" dirty="0" smtClean="0"/>
              <a:t>CSF is constantly produced by: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A- </a:t>
            </a:r>
            <a:r>
              <a:rPr lang="en-US" sz="1600" dirty="0" smtClean="0"/>
              <a:t>cerebral aqueduct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B- </a:t>
            </a:r>
            <a:r>
              <a:rPr lang="en-US" sz="1600" dirty="0" smtClean="0"/>
              <a:t>choroid plexuses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C- </a:t>
            </a:r>
            <a:r>
              <a:rPr lang="en-US" sz="1600" dirty="0" smtClean="0"/>
              <a:t>diencephalon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D- </a:t>
            </a:r>
            <a:r>
              <a:rPr lang="en-US" sz="1600" dirty="0" smtClean="0"/>
              <a:t>brachial plexuses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dirty="0"/>
              <a:t>Answer: </a:t>
            </a:r>
            <a:r>
              <a:rPr lang="en-US" dirty="0" smtClean="0"/>
              <a:t>B</a:t>
            </a:r>
            <a:endParaRPr lang="en-US" dirty="0"/>
          </a:p>
          <a:p>
            <a:pPr marL="0" algn="l" defTabSz="914400" rtl="0" eaLnBrk="1" latinLnBrk="0" hangingPunct="1"/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2. </a:t>
            </a:r>
            <a:r>
              <a:rPr lang="en-US" sz="1600" dirty="0" smtClean="0"/>
              <a:t>What is the final drainage of CSF: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A- </a:t>
            </a:r>
            <a:r>
              <a:rPr lang="en-US" sz="1600" dirty="0" smtClean="0"/>
              <a:t>arachnoids villi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B- </a:t>
            </a:r>
            <a:r>
              <a:rPr lang="en-US" sz="1600" dirty="0" smtClean="0"/>
              <a:t>subarachnoid space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C- </a:t>
            </a:r>
            <a:r>
              <a:rPr lang="en-US" sz="1600" dirty="0" smtClean="0"/>
              <a:t>dural sinuses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D- </a:t>
            </a:r>
            <a:r>
              <a:rPr lang="en-US" sz="1600" dirty="0" smtClean="0"/>
              <a:t>choroid plexuses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dirty="0"/>
              <a:t>Answer: </a:t>
            </a:r>
            <a:r>
              <a:rPr lang="en-US" dirty="0" smtClean="0"/>
              <a:t>C</a:t>
            </a:r>
            <a:endParaRPr lang="en-US" dirty="0"/>
          </a:p>
          <a:p>
            <a:pPr marL="0" algn="l" defTabSz="914400" rtl="0" eaLnBrk="1" latinLnBrk="0" hangingPunct="1"/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3. </a:t>
            </a:r>
            <a:r>
              <a:rPr lang="en-US" sz="1600" dirty="0" smtClean="0"/>
              <a:t>The 3rd ventricle lies in: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A- </a:t>
            </a:r>
            <a:r>
              <a:rPr lang="en-US" sz="1600" dirty="0" smtClean="0"/>
              <a:t>cerebral hemisphere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B- </a:t>
            </a:r>
            <a:r>
              <a:rPr lang="en-US" sz="1600" dirty="0" smtClean="0"/>
              <a:t>diencephalon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C- </a:t>
            </a:r>
            <a:r>
              <a:rPr lang="en-US" sz="1600" dirty="0" smtClean="0"/>
              <a:t>cerebellum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D- </a:t>
            </a:r>
            <a:r>
              <a:rPr lang="en-US" sz="1600" dirty="0" smtClean="0"/>
              <a:t>brain stem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dirty="0"/>
              <a:t>Answer: </a:t>
            </a:r>
            <a:r>
              <a:rPr lang="en-US" dirty="0" smtClean="0"/>
              <a:t>B</a:t>
            </a:r>
            <a:endParaRPr lang="en-US" dirty="0"/>
          </a:p>
          <a:p>
            <a:pPr marL="0" algn="l" defTabSz="914400" rtl="0" eaLnBrk="1" latinLnBrk="0" hangingPunct="1"/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4. </a:t>
            </a:r>
            <a:r>
              <a:rPr lang="en-US" sz="1600" dirty="0" smtClean="0"/>
              <a:t>Autonomic nervous system is present in: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A- </a:t>
            </a:r>
            <a:r>
              <a:rPr lang="en-US" sz="1600" dirty="0" smtClean="0"/>
              <a:t>central nervous system </a:t>
            </a:r>
            <a:endParaRPr lang="en-US" sz="1600" dirty="0"/>
          </a:p>
          <a:p>
            <a:r>
              <a:rPr lang="en-US" sz="1600" dirty="0"/>
              <a:t>B- </a:t>
            </a:r>
            <a:r>
              <a:rPr lang="en-US" sz="1600" dirty="0" smtClean="0"/>
              <a:t>peripheral </a:t>
            </a:r>
            <a:r>
              <a:rPr lang="en-US" sz="1600" dirty="0"/>
              <a:t>nervous system</a:t>
            </a:r>
          </a:p>
          <a:p>
            <a:pPr marL="0" algn="l" defTabSz="914400" rtl="0" eaLnBrk="1" latinLnBrk="0" hangingPunct="1"/>
            <a:r>
              <a:rPr lang="en-US" sz="1600" dirty="0"/>
              <a:t>C- </a:t>
            </a:r>
            <a:r>
              <a:rPr lang="en-US" sz="1600" dirty="0" smtClean="0"/>
              <a:t>A&amp;B</a:t>
            </a:r>
            <a:endParaRPr lang="en-US" sz="1600" dirty="0"/>
          </a:p>
          <a:p>
            <a:r>
              <a:rPr lang="en-US" dirty="0" smtClean="0">
                <a:effectLst/>
              </a:rPr>
              <a:t>Answer</a:t>
            </a:r>
            <a:r>
              <a:rPr lang="en-US" dirty="0">
                <a:effectLst/>
              </a:rPr>
              <a:t>: </a:t>
            </a:r>
            <a:r>
              <a:rPr lang="en-US" dirty="0" smtClean="0">
                <a:effectLst/>
              </a:rPr>
              <a:t>C</a:t>
            </a:r>
            <a:endParaRPr lang="en-US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1384" y="259911"/>
            <a:ext cx="5629275" cy="63094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5. </a:t>
            </a:r>
            <a:r>
              <a:rPr lang="en-US" sz="1600" dirty="0" smtClean="0"/>
              <a:t>Which </a:t>
            </a:r>
            <a:r>
              <a:rPr lang="en-US" sz="1600" dirty="0"/>
              <a:t>one of  the following is related to the </a:t>
            </a:r>
            <a:r>
              <a:rPr lang="en-US" sz="1600" dirty="0" smtClean="0"/>
              <a:t>nucleus:</a:t>
            </a:r>
            <a:endParaRPr lang="en-US" sz="1600" dirty="0"/>
          </a:p>
          <a:p>
            <a:r>
              <a:rPr lang="en-US" sz="1600" dirty="0"/>
              <a:t>A- Neurons outside the CNS. </a:t>
            </a:r>
            <a:endParaRPr lang="en-US" sz="1600" dirty="0" smtClean="0"/>
          </a:p>
          <a:p>
            <a:r>
              <a:rPr lang="en-US" sz="1600" dirty="0" smtClean="0"/>
              <a:t>B- Neurons </a:t>
            </a:r>
            <a:r>
              <a:rPr lang="en-US" sz="1600" dirty="0"/>
              <a:t>inside the CNS. </a:t>
            </a:r>
            <a:endParaRPr lang="en-US" sz="1600" dirty="0" smtClean="0"/>
          </a:p>
          <a:p>
            <a:r>
              <a:rPr lang="en-US" sz="1600" dirty="0" smtClean="0"/>
              <a:t>C- Nerve </a:t>
            </a:r>
            <a:r>
              <a:rPr lang="en-US" sz="1600" dirty="0"/>
              <a:t>fibers within the CNS. </a:t>
            </a:r>
            <a:endParaRPr lang="en-US" sz="1600" dirty="0" smtClean="0"/>
          </a:p>
          <a:p>
            <a:r>
              <a:rPr lang="en-US" sz="1600" dirty="0" smtClean="0"/>
              <a:t>D- Nerve </a:t>
            </a:r>
            <a:r>
              <a:rPr lang="en-US" sz="1600" dirty="0"/>
              <a:t>fibers outside the CNS. </a:t>
            </a:r>
          </a:p>
          <a:p>
            <a:pPr marL="0" algn="l" defTabSz="914400" rtl="0" eaLnBrk="1" latinLnBrk="0" hangingPunct="1"/>
            <a:r>
              <a:rPr lang="en-US" dirty="0" smtClean="0"/>
              <a:t>Answer</a:t>
            </a:r>
            <a:r>
              <a:rPr lang="en-US" dirty="0"/>
              <a:t>: B</a:t>
            </a:r>
          </a:p>
          <a:p>
            <a:pPr marL="0" algn="l" defTabSz="914400" rtl="0" eaLnBrk="1" latinLnBrk="0" hangingPunct="1"/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6. </a:t>
            </a:r>
            <a:r>
              <a:rPr lang="en-US" sz="1600" dirty="0" smtClean="0"/>
              <a:t>What is the functional unit of nervous tissue:</a:t>
            </a:r>
            <a:endParaRPr lang="en-US" sz="1600" dirty="0"/>
          </a:p>
          <a:p>
            <a:r>
              <a:rPr lang="en-US" sz="1600" dirty="0"/>
              <a:t>A- </a:t>
            </a:r>
            <a:r>
              <a:rPr lang="en-US" sz="1600" dirty="0" smtClean="0"/>
              <a:t>neuron</a:t>
            </a:r>
            <a:endParaRPr lang="en-US" sz="1600" dirty="0"/>
          </a:p>
          <a:p>
            <a:r>
              <a:rPr lang="en-US" sz="1600" dirty="0"/>
              <a:t>B- </a:t>
            </a:r>
            <a:r>
              <a:rPr lang="en-US" sz="1600" dirty="0" smtClean="0"/>
              <a:t>neuroglia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 smtClean="0"/>
              <a:t>C- nephron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dirty="0"/>
              <a:t>Answer: </a:t>
            </a:r>
            <a:r>
              <a:rPr lang="en-US" dirty="0" smtClean="0"/>
              <a:t>A</a:t>
            </a:r>
            <a:endParaRPr lang="en-US" dirty="0"/>
          </a:p>
          <a:p>
            <a:pPr marL="0" algn="l" defTabSz="914400" rtl="0" eaLnBrk="1" latinLnBrk="0" hangingPunct="1"/>
            <a:endParaRPr lang="en-US" dirty="0"/>
          </a:p>
          <a:p>
            <a:r>
              <a:rPr lang="en-US" sz="1600" dirty="0"/>
              <a:t>7. </a:t>
            </a:r>
            <a:r>
              <a:rPr lang="en-US" sz="1600" dirty="0" smtClean="0"/>
              <a:t>Which component is NOT found in white matter: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A- </a:t>
            </a:r>
            <a:r>
              <a:rPr lang="en-US" sz="1600" dirty="0" smtClean="0"/>
              <a:t>cell body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B- </a:t>
            </a:r>
            <a:r>
              <a:rPr lang="en-US" sz="1600" dirty="0" smtClean="0"/>
              <a:t>Blood vessels 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C- </a:t>
            </a:r>
            <a:r>
              <a:rPr lang="en-US" sz="1600" dirty="0" smtClean="0"/>
              <a:t>processes of the neuron</a:t>
            </a:r>
            <a:endParaRPr lang="en-US" sz="1600" dirty="0"/>
          </a:p>
          <a:p>
            <a:r>
              <a:rPr lang="en-US" sz="1600" dirty="0"/>
              <a:t>D- </a:t>
            </a:r>
            <a:r>
              <a:rPr lang="en-US" sz="1600" dirty="0" smtClean="0"/>
              <a:t>neuroglia</a:t>
            </a:r>
            <a:endParaRPr lang="en-US" sz="1600" dirty="0"/>
          </a:p>
          <a:p>
            <a:r>
              <a:rPr lang="en-US" dirty="0"/>
              <a:t>Answer: </a:t>
            </a:r>
            <a:r>
              <a:rPr lang="en-US" dirty="0" smtClean="0"/>
              <a:t>A</a:t>
            </a:r>
          </a:p>
          <a:p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8. </a:t>
            </a:r>
            <a:r>
              <a:rPr lang="en-US" sz="1600" dirty="0" smtClean="0"/>
              <a:t>Which one in NOT innervated by ANS:</a:t>
            </a:r>
            <a:endParaRPr lang="en-US" sz="1600" dirty="0"/>
          </a:p>
          <a:p>
            <a:r>
              <a:rPr lang="en-US" sz="1600" dirty="0"/>
              <a:t>A- </a:t>
            </a:r>
            <a:r>
              <a:rPr lang="en-US" sz="1600" dirty="0" smtClean="0"/>
              <a:t>skeletal muscle </a:t>
            </a:r>
            <a:endParaRPr lang="en-US" sz="1600" dirty="0"/>
          </a:p>
          <a:p>
            <a:r>
              <a:rPr lang="en-US" sz="1600" dirty="0"/>
              <a:t>B- </a:t>
            </a:r>
            <a:r>
              <a:rPr lang="en-US" sz="1600" dirty="0" smtClean="0"/>
              <a:t>smooth muscle 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C- </a:t>
            </a:r>
            <a:r>
              <a:rPr lang="en-US" sz="1600" dirty="0" smtClean="0"/>
              <a:t>cardiac muscle</a:t>
            </a:r>
            <a:endParaRPr lang="en-US" sz="1600" dirty="0"/>
          </a:p>
          <a:p>
            <a:r>
              <a:rPr lang="en-US" sz="1600" dirty="0" smtClean="0"/>
              <a:t>D- secretary glands</a:t>
            </a:r>
            <a:endParaRPr lang="en-US" sz="1600" dirty="0"/>
          </a:p>
          <a:p>
            <a:r>
              <a:rPr lang="en-US" dirty="0">
                <a:effectLst/>
              </a:rPr>
              <a:t>Answer: 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93592" y="105473"/>
            <a:ext cx="3050962" cy="593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/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105279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1681"/>
          </a:xfrm>
        </p:spPr>
        <p:txBody>
          <a:bodyPr>
            <a:normAutofit/>
          </a:bodyPr>
          <a:lstStyle/>
          <a:p>
            <a:r>
              <a:rPr lang="en-US" sz="4000" b="1" dirty="0"/>
              <a:t>SAQs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116806"/>
            <a:ext cx="8715375" cy="19279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800" dirty="0" smtClean="0">
                <a:solidFill>
                  <a:schemeClr val="tx1"/>
                </a:solidFill>
              </a:rPr>
              <a:t>1. </a:t>
            </a:r>
            <a:r>
              <a:rPr lang="en-US" sz="1800" dirty="0" smtClean="0"/>
              <a:t>How </a:t>
            </a:r>
            <a:r>
              <a:rPr lang="en-US" sz="1800" dirty="0"/>
              <a:t>does the cerebrospinal fluid circulate?</a:t>
            </a:r>
            <a:r>
              <a:rPr lang="en-US" sz="1800" dirty="0" smtClean="0">
                <a:solidFill>
                  <a:schemeClr val="tx1"/>
                </a:solidFill>
              </a:rPr>
              <a:t>         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Cerebrospinal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fluid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 (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CSF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) is produced in the choroid plexus of the lateral ventricles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to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the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3rd ventricle then 4th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ventricle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via cerebral aqueduct. Part of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CSF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 then 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circulates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 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down in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the central canal of the spinal cord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 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But most of the CSF drains from the 4th ventricle to distribute in the subarachnoid space around the brain and returns to the dural sinuses through the arachnoids villi</a:t>
            </a:r>
            <a:endParaRPr lang="en-US" sz="1600" dirty="0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3090265"/>
            <a:ext cx="10188668" cy="21605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800" dirty="0">
                <a:solidFill>
                  <a:schemeClr val="tx1"/>
                </a:solidFill>
              </a:rPr>
              <a:t>2. </a:t>
            </a:r>
            <a:r>
              <a:rPr lang="en-US" sz="1800" dirty="0" smtClean="0">
                <a:solidFill>
                  <a:schemeClr val="tx1"/>
                </a:solidFill>
              </a:rPr>
              <a:t>What does peripheral nervous system consist of?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Consists of nerves, ganglia, receptors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6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199" y="4170558"/>
            <a:ext cx="8715375" cy="140334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800" dirty="0">
                <a:solidFill>
                  <a:schemeClr val="tx1"/>
                </a:solidFill>
              </a:rPr>
              <a:t>3. What </a:t>
            </a:r>
            <a:r>
              <a:rPr lang="en-US" sz="1800" dirty="0" smtClean="0"/>
              <a:t>are </a:t>
            </a:r>
            <a:r>
              <a:rPr lang="en-US" sz="1800" dirty="0"/>
              <a:t>the three layers of the </a:t>
            </a:r>
            <a:r>
              <a:rPr lang="en-US" sz="1800" dirty="0" smtClean="0"/>
              <a:t>meninges from outward to inward?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/>
              <a:t>Which </a:t>
            </a:r>
            <a:r>
              <a:rPr lang="en-US" sz="1800" dirty="0"/>
              <a:t>layer of the meninges contains the cerebrospinal fluid?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  <a:effectLst/>
            </a:endParaRP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1-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Dura mater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2-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Arachnoid mater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3-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Pia mater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Cerebrospinal fluid is located in the subarachnoid space between the arachnoid 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mater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 and the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pia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 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mater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sz="1600" b="1" dirty="0"/>
              <a:t/>
            </a:r>
            <a:br>
              <a:rPr lang="en-US" sz="1600" b="1" dirty="0"/>
            </a:br>
            <a:endParaRPr lang="en-US" sz="1600" b="1" dirty="0"/>
          </a:p>
          <a:p>
            <a:endParaRPr lang="en-US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53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611846"/>
            <a:ext cx="3969657" cy="166070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sz="2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sz="2600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GB" sz="2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Jawaher </a:t>
            </a:r>
            <a:r>
              <a:rPr lang="en-GB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Abanumy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grpSp>
        <p:nvGrpSpPr>
          <p:cNvPr id="12" name="Group 11"/>
          <p:cNvGrpSpPr/>
          <p:nvPr/>
        </p:nvGrpSpPr>
        <p:grpSpPr>
          <a:xfrm>
            <a:off x="4003978" y="4770823"/>
            <a:ext cx="3883598" cy="1869148"/>
            <a:chOff x="4030873" y="4109520"/>
            <a:chExt cx="3883598" cy="1869148"/>
          </a:xfrm>
        </p:grpSpPr>
        <p:grpSp>
          <p:nvGrpSpPr>
            <p:cNvPr id="14" name="Group 13"/>
            <p:cNvGrpSpPr/>
            <p:nvPr/>
          </p:nvGrpSpPr>
          <p:grpSpPr>
            <a:xfrm>
              <a:off x="4030873" y="4109520"/>
              <a:ext cx="3883598" cy="1372855"/>
              <a:chOff x="2927787" y="3661466"/>
              <a:chExt cx="3883598" cy="137285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446711" y="4153307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 smtClean="0">
                    <a:solidFill>
                      <a:srgbClr val="7BBF26"/>
                    </a:solidFill>
                    <a:latin typeface="+mn-lt"/>
                  </a:rPr>
                  <a:t>anatomyteam436@gmail.com</a:t>
                </a:r>
                <a:endParaRPr lang="en-GB" sz="1900" i="1" dirty="0">
                  <a:solidFill>
                    <a:srgbClr val="7BBF26"/>
                  </a:solidFill>
                  <a:latin typeface="+mn-lt"/>
                </a:endParaRPr>
              </a:p>
            </p:txBody>
          </p:sp>
          <p:pic>
            <p:nvPicPr>
              <p:cNvPr id="18" name="Picture 2" descr="https://d30y9cdsu7xlg0.cloudfront.net/png/12462-200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7787" y="4113946"/>
                <a:ext cx="448054" cy="448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 descr="Image result for twitter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501" y="4623295"/>
                <a:ext cx="393116" cy="3931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3446711" y="4649600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 smtClean="0">
                    <a:solidFill>
                      <a:srgbClr val="55ACEE"/>
                    </a:solidFill>
                    <a:latin typeface="+mn-lt"/>
                  </a:rPr>
                  <a:t>@anatomy436</a:t>
                </a:r>
                <a:endParaRPr lang="en-GB" sz="1900" i="1" dirty="0">
                  <a:solidFill>
                    <a:srgbClr val="55ACEE"/>
                  </a:solidFill>
                  <a:latin typeface="+mn-lt"/>
                </a:endParaRPr>
              </a:p>
            </p:txBody>
          </p:sp>
          <p:sp>
            <p:nvSpPr>
              <p:cNvPr id="22" name="TextBox 21">
                <a:hlinkClick r:id="rId5"/>
              </p:cNvPr>
              <p:cNvSpPr txBox="1"/>
              <p:nvPr/>
            </p:nvSpPr>
            <p:spPr>
              <a:xfrm>
                <a:off x="3446711" y="3661466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 smtClean="0">
                    <a:solidFill>
                      <a:srgbClr val="4D0082"/>
                    </a:solidFill>
                    <a:latin typeface="+mn-lt"/>
                  </a:rPr>
                  <a:t>Feedback</a:t>
                </a:r>
                <a:endParaRPr lang="en-GB" sz="1900" i="1" dirty="0">
                  <a:solidFill>
                    <a:srgbClr val="4D0082"/>
                  </a:solidFill>
                  <a:latin typeface="+mn-lt"/>
                </a:endParaRPr>
              </a:p>
            </p:txBody>
          </p:sp>
        </p:grpSp>
        <p:pic>
          <p:nvPicPr>
            <p:cNvPr id="15" name="Picture 2" descr="Image result for youtube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587" y="5627698"/>
              <a:ext cx="423340" cy="298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hlinkClick r:id="rId6"/>
            </p:cNvPr>
            <p:cNvSpPr/>
            <p:nvPr/>
          </p:nvSpPr>
          <p:spPr>
            <a:xfrm>
              <a:off x="4549797" y="5593947"/>
              <a:ext cx="1798625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i="1" dirty="0" smtClean="0">
                  <a:solidFill>
                    <a:srgbClr val="CC1F20"/>
                  </a:solidFill>
                  <a:latin typeface="+mn-lt"/>
                  <a:cs typeface="Arial" panose="020B0604020202020204" pitchFamily="34" charset="0"/>
                </a:rPr>
                <a:t>Anatomy Team</a:t>
              </a:r>
              <a:endParaRPr lang="en-GB" sz="1900" i="1" dirty="0">
                <a:solidFill>
                  <a:srgbClr val="CC1F20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3" name="Text Placeholder 4"/>
          <p:cNvSpPr txBox="1">
            <a:spLocks/>
          </p:cNvSpPr>
          <p:nvPr/>
        </p:nvSpPr>
        <p:spPr>
          <a:xfrm>
            <a:off x="7714343" y="611846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 smtClean="0">
                <a:latin typeface="Calibri" panose="020F0502020204030204" pitchFamily="34" charset="0"/>
              </a:rPr>
              <a:t>Members:  </a:t>
            </a:r>
          </a:p>
          <a:p>
            <a:pPr marL="0" indent="0" fontAlgn="t">
              <a:buNone/>
            </a:pPr>
            <a:r>
              <a:rPr lang="en-GB" sz="2600" dirty="0"/>
              <a:t>Dania </a:t>
            </a:r>
            <a:r>
              <a:rPr lang="en-GB" sz="2600" dirty="0" err="1" smtClean="0"/>
              <a:t>Alkelabi</a:t>
            </a:r>
            <a:endParaRPr lang="en-GB" sz="2600" dirty="0" smtClean="0"/>
          </a:p>
          <a:p>
            <a:pPr marL="0" indent="0" fontAlgn="t">
              <a:buNone/>
            </a:pPr>
            <a:r>
              <a:rPr lang="en-GB" sz="2600" dirty="0" err="1"/>
              <a:t>Ghaida</a:t>
            </a:r>
            <a:r>
              <a:rPr lang="en-GB" sz="2600" dirty="0"/>
              <a:t> </a:t>
            </a:r>
            <a:r>
              <a:rPr lang="en-GB" sz="2600" dirty="0" err="1" smtClean="0"/>
              <a:t>Alsaeed</a:t>
            </a:r>
            <a:endParaRPr lang="en-GB" sz="2600" dirty="0"/>
          </a:p>
          <a:p>
            <a:pPr marL="0" indent="0">
              <a:buNone/>
            </a:pPr>
            <a:r>
              <a:rPr lang="en-GB" sz="2600" dirty="0"/>
              <a:t>Lama </a:t>
            </a:r>
            <a:r>
              <a:rPr lang="en-GB" sz="2600" dirty="0" err="1"/>
              <a:t>Alfawzan</a:t>
            </a:r>
            <a:endParaRPr lang="en-GB" sz="2600" dirty="0"/>
          </a:p>
          <a:p>
            <a:pPr marL="0" indent="0" fontAlgn="t">
              <a:buNone/>
            </a:pPr>
            <a:r>
              <a:rPr lang="en-US" sz="2600" dirty="0" err="1"/>
              <a:t>Wejdan</a:t>
            </a:r>
            <a:r>
              <a:rPr lang="en-US" sz="2600" dirty="0"/>
              <a:t> </a:t>
            </a:r>
            <a:r>
              <a:rPr lang="en-US" sz="2600" dirty="0" err="1" smtClean="0"/>
              <a:t>alzaid</a:t>
            </a:r>
            <a:endParaRPr lang="en-GB" sz="2600" dirty="0"/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7988670" y="5301508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 smtClean="0">
                <a:latin typeface="Calibri" panose="020F0502020204030204" pitchFamily="34" charset="0"/>
              </a:rPr>
              <a:t>References:</a:t>
            </a:r>
            <a:endParaRPr lang="en-GB" sz="1800" i="1" dirty="0" smtClean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 smtClean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3- TeachMeAnatomy.com</a:t>
            </a:r>
            <a:endParaRPr lang="en-GB" sz="1800" dirty="0" smtClean="0">
              <a:latin typeface="Calibri" panose="020F0502020204030204" pitchFamily="34" charset="0"/>
            </a:endParaRPr>
          </a:p>
        </p:txBody>
      </p:sp>
      <p:pic>
        <p:nvPicPr>
          <p:cNvPr id="1026" name="Picture 2" descr="Image result for google form icon">
            <a:hlinkClick r:id="rId5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24" y="4605659"/>
            <a:ext cx="559076" cy="56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6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1344706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Introduction</a:t>
            </a:r>
            <a:br>
              <a:rPr lang="en-GB" sz="3600" b="1" dirty="0" smtClean="0"/>
            </a:br>
            <a:r>
              <a:rPr lang="en-GB" sz="3200" dirty="0" smtClean="0"/>
              <a:t>How does the nervous system work?</a:t>
            </a:r>
            <a:r>
              <a:rPr lang="en-GB" sz="3200" b="1" dirty="0" smtClean="0"/>
              <a:t> </a:t>
            </a:r>
            <a:endParaRPr lang="en-GB" sz="36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7326870" y="1586753"/>
            <a:ext cx="4203700" cy="4298950"/>
            <a:chOff x="7150100" y="1567237"/>
            <a:chExt cx="4203700" cy="4298950"/>
          </a:xfrm>
        </p:grpSpPr>
        <p:pic>
          <p:nvPicPr>
            <p:cNvPr id="7" name="Picture 7" descr="File05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" t="5325" b="4445"/>
            <a:stretch>
              <a:fillRect/>
            </a:stretch>
          </p:blipFill>
          <p:spPr bwMode="auto">
            <a:xfrm>
              <a:off x="7150100" y="1567237"/>
              <a:ext cx="4203700" cy="429895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821271" y="1721224"/>
              <a:ext cx="282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n w="10160">
                    <a:solidFill>
                      <a:schemeClr val="bg2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</a:rPr>
                <a:t>1</a:t>
              </a:r>
              <a:endParaRPr lang="en-GB" sz="3200" b="1" dirty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87000" y="2394403"/>
              <a:ext cx="282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n w="10160">
                    <a:solidFill>
                      <a:srgbClr val="F9D23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</a:rPr>
                <a:t>2</a:t>
              </a:r>
              <a:endParaRPr lang="en-GB" sz="3200" b="1" dirty="0">
                <a:ln w="10160">
                  <a:solidFill>
                    <a:srgbClr val="F9D23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68336" y="3888801"/>
              <a:ext cx="282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n w="10160">
                    <a:solidFill>
                      <a:srgbClr val="D5110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</a:rPr>
                <a:t>3</a:t>
              </a:r>
              <a:endParaRPr lang="en-GB" sz="3200" b="1" dirty="0">
                <a:ln w="10160">
                  <a:solidFill>
                    <a:srgbClr val="D5110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1183341" y="2548390"/>
            <a:ext cx="2745441" cy="0"/>
          </a:xfrm>
          <a:prstGeom prst="line">
            <a:avLst/>
          </a:prstGeom>
          <a:ln w="28575">
            <a:solidFill>
              <a:srgbClr val="0C8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83341" y="3911040"/>
            <a:ext cx="1133856" cy="0"/>
          </a:xfrm>
          <a:prstGeom prst="line">
            <a:avLst/>
          </a:prstGeom>
          <a:ln w="28575">
            <a:solidFill>
              <a:srgbClr val="F9D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83341" y="4986805"/>
            <a:ext cx="1463040" cy="0"/>
          </a:xfrm>
          <a:prstGeom prst="line">
            <a:avLst/>
          </a:prstGeom>
          <a:ln w="28575">
            <a:solidFill>
              <a:srgbClr val="D51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5125"/>
            <a:ext cx="61811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The </a:t>
            </a:r>
            <a:r>
              <a:rPr lang="en-GB" sz="2000" dirty="0"/>
              <a:t>nervous system has three </a:t>
            </a:r>
            <a:r>
              <a:rPr lang="en-GB" sz="2000" dirty="0" smtClean="0">
                <a:solidFill>
                  <a:schemeClr val="accent3">
                    <a:lumMod val="75000"/>
                  </a:schemeClr>
                </a:solidFill>
              </a:rPr>
              <a:t>general</a:t>
            </a:r>
            <a:r>
              <a:rPr lang="en-GB" sz="2000" dirty="0" smtClean="0"/>
              <a:t> functions</a:t>
            </a:r>
            <a:r>
              <a:rPr lang="en-GB" sz="2000" dirty="0"/>
              <a:t>:</a:t>
            </a:r>
          </a:p>
          <a:p>
            <a:pPr marL="0" indent="0">
              <a:buNone/>
            </a:pPr>
            <a:r>
              <a:rPr lang="en-GB" sz="2000" dirty="0" smtClean="0"/>
              <a:t>1. Collection </a:t>
            </a:r>
            <a:r>
              <a:rPr lang="en-GB" sz="2000" dirty="0"/>
              <a:t>of sensory input: </a:t>
            </a:r>
          </a:p>
          <a:p>
            <a:pPr marL="577850" indent="-349250">
              <a:buFont typeface="Courier New" panose="02070309020205020404" pitchFamily="49" charset="0"/>
              <a:buChar char="o"/>
            </a:pPr>
            <a:r>
              <a:rPr lang="en-GB" sz="2000" dirty="0"/>
              <a:t>Identifies changes occurring inside or outside the body </a:t>
            </a:r>
            <a:r>
              <a:rPr lang="en-GB" sz="2000" b="1" dirty="0"/>
              <a:t>by using sensory receptors</a:t>
            </a:r>
            <a:r>
              <a:rPr lang="en-GB" sz="2000" dirty="0"/>
              <a:t>. These changes are </a:t>
            </a:r>
            <a:r>
              <a:rPr lang="en-GB" sz="2000" u="sng" dirty="0"/>
              <a:t>called stimuli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r>
              <a:rPr lang="en-GB" sz="2000" dirty="0" smtClean="0"/>
              <a:t>2. Integration</a:t>
            </a:r>
            <a:r>
              <a:rPr lang="en-GB" sz="2000" dirty="0"/>
              <a:t>: </a:t>
            </a:r>
          </a:p>
          <a:p>
            <a:pPr marL="571500" indent="-342900">
              <a:buFont typeface="Courier New" panose="02070309020205020404" pitchFamily="49" charset="0"/>
              <a:buChar char="o"/>
            </a:pPr>
            <a:r>
              <a:rPr lang="en-GB" sz="2000" dirty="0"/>
              <a:t>Processes, </a:t>
            </a:r>
            <a:r>
              <a:rPr lang="en-GB" sz="2000" dirty="0" err="1" smtClean="0"/>
              <a:t>analyzes</a:t>
            </a:r>
            <a:r>
              <a:rPr lang="en-GB" sz="2000" dirty="0" smtClean="0"/>
              <a:t>, </a:t>
            </a:r>
            <a:r>
              <a:rPr lang="en-GB" sz="2000" dirty="0"/>
              <a:t>and interprets these changes and makes decisions.</a:t>
            </a:r>
          </a:p>
          <a:p>
            <a:pPr>
              <a:buNone/>
            </a:pPr>
            <a:r>
              <a:rPr lang="en-GB" sz="2000" dirty="0" smtClean="0"/>
              <a:t>3. Motor </a:t>
            </a:r>
            <a:r>
              <a:rPr lang="en-GB" sz="2000" dirty="0"/>
              <a:t>output, or response </a:t>
            </a:r>
            <a:r>
              <a:rPr lang="en-GB" sz="2000" b="1" dirty="0"/>
              <a:t>by activating muscles or glands </a:t>
            </a:r>
            <a:r>
              <a:rPr lang="en-GB" sz="2000" dirty="0"/>
              <a:t>(effectors).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1843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680" y="337636"/>
            <a:ext cx="10515600" cy="84948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Classification</a:t>
            </a:r>
            <a:endParaRPr lang="en-GB" sz="3600" b="1" dirty="0"/>
          </a:p>
        </p:txBody>
      </p:sp>
      <p:pic>
        <p:nvPicPr>
          <p:cNvPr id="7" name="Picture 11" descr="File05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t="1343" r="12228" b="4073"/>
          <a:stretch>
            <a:fillRect/>
          </a:stretch>
        </p:blipFill>
        <p:spPr bwMode="auto">
          <a:xfrm>
            <a:off x="6514865" y="3096066"/>
            <a:ext cx="3751604" cy="35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6406" y="1152966"/>
            <a:ext cx="4904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+mn-lt"/>
              </a:rPr>
              <a:t>I- </a:t>
            </a:r>
            <a:r>
              <a:rPr lang="en-GB" sz="2000" b="1" dirty="0">
                <a:latin typeface="+mn-lt"/>
              </a:rPr>
              <a:t>Anatomical</a:t>
            </a:r>
            <a:r>
              <a:rPr lang="en-GB" sz="2000" dirty="0">
                <a:latin typeface="+mn-lt"/>
              </a:rPr>
              <a:t> or </a:t>
            </a:r>
            <a:r>
              <a:rPr lang="en-GB" sz="2000" i="1" dirty="0">
                <a:latin typeface="+mn-lt"/>
              </a:rPr>
              <a:t>Structural</a:t>
            </a:r>
            <a:r>
              <a:rPr lang="en-GB" sz="2000" dirty="0">
                <a:latin typeface="+mn-lt"/>
              </a:rPr>
              <a:t> classification: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9440" y="1524527"/>
            <a:ext cx="33080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1- Central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+mn-lt"/>
              </a:rPr>
              <a:t>Nervous System</a:t>
            </a:r>
          </a:p>
          <a:p>
            <a:pPr algn="ctr">
              <a:defRPr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(brain and spinal cord)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09440" y="2051260"/>
            <a:ext cx="36765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2- Peripheral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+mn-lt"/>
              </a:rPr>
              <a:t>Nervous System</a:t>
            </a:r>
          </a:p>
          <a:p>
            <a:pPr lvl="0" algn="ctr">
              <a:defRPr/>
            </a:pPr>
            <a:r>
              <a:rPr lang="en-US" dirty="0" smtClean="0">
                <a:solidFill>
                  <a:srgbClr val="A7EA52">
                    <a:lumMod val="75000"/>
                  </a:srgbClr>
                </a:solidFill>
                <a:latin typeface="Calibri" panose="020F0502020204030204"/>
              </a:rPr>
              <a:t>(everything coming out of the CNS: cranial and spinal nerves, ganglia, and receptors)</a:t>
            </a:r>
            <a:endParaRPr lang="en-US" dirty="0">
              <a:solidFill>
                <a:srgbClr val="A7EA52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0688" y="1139989"/>
            <a:ext cx="490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+mn-lt"/>
              </a:rPr>
              <a:t>II- </a:t>
            </a:r>
            <a:r>
              <a:rPr lang="en-GB" sz="2000" b="1" dirty="0">
                <a:latin typeface="+mn-lt"/>
              </a:rPr>
              <a:t>Physiological</a:t>
            </a:r>
            <a:r>
              <a:rPr lang="en-GB" sz="2000" dirty="0">
                <a:latin typeface="+mn-lt"/>
              </a:rPr>
              <a:t> or </a:t>
            </a:r>
            <a:r>
              <a:rPr lang="en-GB" sz="2000" i="1" dirty="0">
                <a:latin typeface="+mn-lt"/>
              </a:rPr>
              <a:t>Functional</a:t>
            </a:r>
            <a:r>
              <a:rPr lang="en-GB" sz="2000" dirty="0">
                <a:latin typeface="+mn-lt"/>
              </a:rPr>
              <a:t> classification: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37443" y="1508014"/>
            <a:ext cx="4501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1-Sensory division (Afferent)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37442" y="1826927"/>
            <a:ext cx="3312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2-Motor division (Efferent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+mn-lt"/>
              </a:rPr>
              <a:t>):</a:t>
            </a:r>
            <a:endParaRPr lang="en-US" sz="2000" dirty="0">
              <a:solidFill>
                <a:schemeClr val="accent4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14866" y="2370255"/>
            <a:ext cx="4579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Courier New" panose="02070309020205020404" pitchFamily="49" charset="0"/>
              <a:buChar char="o"/>
              <a:defRPr/>
            </a:pPr>
            <a:r>
              <a:rPr lang="en-US" sz="2000" smtClean="0">
                <a:solidFill>
                  <a:schemeClr val="accent4">
                    <a:lumMod val="10000"/>
                  </a:schemeClr>
                </a:solidFill>
                <a:latin typeface="+mn-lt"/>
              </a:rPr>
              <a:t>Autonomic </a:t>
            </a:r>
            <a:r>
              <a:rPr lang="en-US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(involuntary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)</a:t>
            </a:r>
            <a:endParaRPr lang="en-US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14864" y="2113324"/>
            <a:ext cx="2777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+mn-lt"/>
              </a:rPr>
              <a:t>Somatic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(voluntary)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680" y="1152965"/>
            <a:ext cx="5131980" cy="1828800"/>
          </a:xfrm>
          <a:prstGeom prst="rect">
            <a:avLst/>
          </a:prstGeom>
          <a:noFill/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884105" y="1152965"/>
            <a:ext cx="5131980" cy="1828800"/>
          </a:xfrm>
          <a:prstGeom prst="rect">
            <a:avLst/>
          </a:prstGeom>
          <a:noFill/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>
            <a:off x="1571148" y="1841781"/>
            <a:ext cx="2468880" cy="0"/>
          </a:xfrm>
          <a:prstGeom prst="line">
            <a:avLst/>
          </a:prstGeom>
          <a:ln w="28575">
            <a:solidFill>
              <a:srgbClr val="F4D4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7018" y="2143127"/>
            <a:ext cx="1499616" cy="0"/>
          </a:xfrm>
          <a:prstGeom prst="line">
            <a:avLst/>
          </a:prstGeom>
          <a:ln w="28575">
            <a:solidFill>
              <a:srgbClr val="D51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571148" y="2367747"/>
            <a:ext cx="2770632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623571" y="1834700"/>
            <a:ext cx="1645920" cy="0"/>
          </a:xfrm>
          <a:prstGeom prst="line">
            <a:avLst/>
          </a:prstGeom>
          <a:ln w="28575">
            <a:solidFill>
              <a:srgbClr val="0C8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513443" y="3091735"/>
            <a:ext cx="3132533" cy="3640101"/>
            <a:chOff x="1513443" y="3268549"/>
            <a:chExt cx="3132533" cy="3463287"/>
          </a:xfrm>
        </p:grpSpPr>
        <p:pic>
          <p:nvPicPr>
            <p:cNvPr id="6" name="Picture 5" descr="File05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443" y="3268549"/>
              <a:ext cx="3132533" cy="346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1637071" y="3710033"/>
              <a:ext cx="331839" cy="279406"/>
            </a:xfrm>
            <a:prstGeom prst="rect">
              <a:avLst/>
            </a:prstGeom>
            <a:noFill/>
            <a:ln w="28575">
              <a:solidFill>
                <a:srgbClr val="F4D4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89746" y="4269563"/>
              <a:ext cx="457200" cy="302437"/>
            </a:xfrm>
            <a:prstGeom prst="rect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8198165" y="417344"/>
            <a:ext cx="2786792" cy="642937"/>
          </a:xfrm>
          <a:prstGeom prst="rect">
            <a:avLst/>
          </a:prstGeom>
          <a:solidFill>
            <a:srgbClr val="FFFEFF"/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To remember: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SAME</a:t>
            </a:r>
          </a:p>
          <a:p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ensory: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fferent /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otor: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fferent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105218" y="404582"/>
            <a:ext cx="682625" cy="734036"/>
            <a:chOff x="6597319" y="353560"/>
            <a:chExt cx="682625" cy="734036"/>
          </a:xfrm>
        </p:grpSpPr>
        <p:pic>
          <p:nvPicPr>
            <p:cNvPr id="27" name="Picture 2" descr="Image result for youtube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11:57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8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611200" y="3990109"/>
            <a:ext cx="3580800" cy="2743199"/>
            <a:chOff x="6041571" y="3673929"/>
            <a:chExt cx="3233058" cy="3036319"/>
          </a:xfrm>
        </p:grpSpPr>
        <p:pic>
          <p:nvPicPr>
            <p:cNvPr id="1026" name="Picture 2" descr="http://www.apsubiology.org/anatomy/2010/2010_Exam_Reviews/Exam_1_Review/01-09a_BodyCavit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1571" y="3673929"/>
              <a:ext cx="3233058" cy="3036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041571" y="4666259"/>
              <a:ext cx="653143" cy="110788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478982" y="6369468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02983"/>
            <a:ext cx="5513614" cy="4566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300" dirty="0"/>
              <a:t>Two subdivisions:</a:t>
            </a:r>
          </a:p>
          <a:p>
            <a:pPr marL="336550" indent="-336550">
              <a:buFont typeface="Courier New" panose="02070309020205020404" pitchFamily="49" charset="0"/>
              <a:buChar char="o"/>
            </a:pPr>
            <a:r>
              <a:rPr lang="en-GB" sz="2300" b="1" dirty="0"/>
              <a:t>Central Nervous System </a:t>
            </a:r>
            <a:r>
              <a:rPr lang="en-GB" sz="2300" dirty="0"/>
              <a:t>(CNS)</a:t>
            </a:r>
          </a:p>
          <a:p>
            <a:pPr marL="577850">
              <a:tabLst>
                <a:tab pos="690563" algn="l"/>
              </a:tabLst>
            </a:pPr>
            <a:r>
              <a:rPr lang="en-GB" sz="2300" dirty="0"/>
              <a:t>Consists of </a:t>
            </a:r>
            <a:r>
              <a:rPr lang="en-GB" sz="2300" u="sng" dirty="0"/>
              <a:t>Brain</a:t>
            </a:r>
            <a:r>
              <a:rPr lang="en-GB" sz="2300" dirty="0"/>
              <a:t> &amp; </a:t>
            </a:r>
            <a:r>
              <a:rPr lang="en-GB" sz="2300" u="sng" dirty="0"/>
              <a:t>Spinal cord</a:t>
            </a:r>
          </a:p>
          <a:p>
            <a:pPr marL="577850">
              <a:tabLst>
                <a:tab pos="690563" algn="l"/>
              </a:tabLst>
            </a:pPr>
            <a:r>
              <a:rPr lang="en-GB" sz="2300" dirty="0"/>
              <a:t>Occupies the </a:t>
            </a:r>
            <a:r>
              <a:rPr lang="en-GB" sz="2300" i="1" dirty="0"/>
              <a:t>dorsal body </a:t>
            </a:r>
            <a:r>
              <a:rPr lang="en-GB" sz="2300" i="1" dirty="0" smtClean="0"/>
              <a:t>cavity.</a:t>
            </a:r>
            <a:endParaRPr lang="en-GB" sz="2300" i="1" dirty="0"/>
          </a:p>
          <a:p>
            <a:pPr marL="577850">
              <a:tabLst>
                <a:tab pos="690563" algn="l"/>
              </a:tabLst>
            </a:pPr>
            <a:r>
              <a:rPr lang="en-GB" sz="2300" dirty="0"/>
              <a:t>Acts as the integrating and command </a:t>
            </a:r>
            <a:r>
              <a:rPr lang="en-GB" sz="2300" dirty="0" err="1"/>
              <a:t>centers</a:t>
            </a:r>
            <a:r>
              <a:rPr lang="en-GB" sz="2300" dirty="0"/>
              <a:t>.</a:t>
            </a:r>
          </a:p>
          <a:p>
            <a:pPr marL="336550" indent="-336550">
              <a:buFont typeface="Courier New" panose="02070309020205020404" pitchFamily="49" charset="0"/>
              <a:buChar char="o"/>
            </a:pPr>
            <a:r>
              <a:rPr lang="en-GB" sz="2300" b="1" dirty="0"/>
              <a:t>Peripheral Nervous System</a:t>
            </a:r>
            <a:r>
              <a:rPr lang="en-GB" sz="2300" dirty="0"/>
              <a:t> (PNS)</a:t>
            </a:r>
          </a:p>
          <a:p>
            <a:pPr marL="577850"/>
            <a:r>
              <a:rPr lang="en-GB" sz="2300" dirty="0"/>
              <a:t>Consists of </a:t>
            </a:r>
            <a:r>
              <a:rPr lang="en-GB" sz="2300" u="sng" dirty="0"/>
              <a:t>nerves</a:t>
            </a:r>
            <a:r>
              <a:rPr lang="en-GB" sz="2300" dirty="0"/>
              <a:t>, </a:t>
            </a:r>
            <a:r>
              <a:rPr lang="en-GB" sz="2300" u="sng" dirty="0"/>
              <a:t>ganglia</a:t>
            </a:r>
            <a:r>
              <a:rPr lang="en-GB" sz="2300" dirty="0"/>
              <a:t>, </a:t>
            </a:r>
            <a:r>
              <a:rPr lang="en-GB" sz="2300" u="sng" dirty="0" smtClean="0"/>
              <a:t>receptors</a:t>
            </a:r>
            <a:r>
              <a:rPr lang="en-GB" sz="2300" dirty="0"/>
              <a:t>.</a:t>
            </a:r>
          </a:p>
          <a:p>
            <a:pPr marL="577850"/>
            <a:r>
              <a:rPr lang="en-GB" sz="2300" dirty="0"/>
              <a:t> It is the part of the nervous </a:t>
            </a:r>
            <a:r>
              <a:rPr lang="en-GB" sz="2300" dirty="0" smtClean="0"/>
              <a:t>system </a:t>
            </a:r>
            <a:r>
              <a:rPr lang="en-GB" sz="2300" i="1" dirty="0" smtClean="0"/>
              <a:t>outside </a:t>
            </a:r>
            <a:r>
              <a:rPr lang="en-GB" sz="2300" i="1" dirty="0"/>
              <a:t>the CNS</a:t>
            </a:r>
            <a:r>
              <a:rPr lang="en-GB" sz="2300" i="1" dirty="0" smtClean="0"/>
              <a:t>.</a:t>
            </a:r>
            <a:endParaRPr lang="en-GB" sz="2300" i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Classification</a:t>
            </a:r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200" b="1" dirty="0" smtClean="0"/>
              <a:t>Structural Organization </a:t>
            </a:r>
            <a:endParaRPr lang="en-GB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15673" r="30038" b="8772"/>
          <a:stretch/>
        </p:blipFill>
        <p:spPr>
          <a:xfrm>
            <a:off x="5876518" y="959220"/>
            <a:ext cx="4004378" cy="527922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285399" y="2558315"/>
            <a:ext cx="283464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56823" y="4649931"/>
            <a:ext cx="329184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98685" y="3440058"/>
            <a:ext cx="219456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70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/>
        </p:nvSpPr>
        <p:spPr>
          <a:xfrm>
            <a:off x="838200" y="1693805"/>
            <a:ext cx="751441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000" dirty="0"/>
              <a:t>Two subdivisions: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tabLst>
                <a:tab pos="114300" algn="l"/>
              </a:tabLst>
            </a:pPr>
            <a:r>
              <a:rPr lang="en-GB" sz="2000" b="1" dirty="0"/>
              <a:t>Sensory</a:t>
            </a:r>
            <a:r>
              <a:rPr lang="en-GB" sz="2000" dirty="0"/>
              <a:t> or </a:t>
            </a:r>
            <a:r>
              <a:rPr lang="en-GB" sz="2000" i="1" u="sng" dirty="0"/>
              <a:t>a</a:t>
            </a:r>
            <a:r>
              <a:rPr lang="en-GB" sz="2000" i="1" dirty="0"/>
              <a:t>fferent</a:t>
            </a:r>
            <a:r>
              <a:rPr lang="en-GB" sz="2000" dirty="0"/>
              <a:t> division:</a:t>
            </a:r>
          </a:p>
          <a:p>
            <a:pPr marL="571500">
              <a:lnSpc>
                <a:spcPct val="100000"/>
              </a:lnSpc>
              <a:spcBef>
                <a:spcPts val="400"/>
              </a:spcBef>
            </a:pPr>
            <a:r>
              <a:rPr lang="en-GB" sz="2000" dirty="0"/>
              <a:t>Consists of nerve </a:t>
            </a:r>
            <a:r>
              <a:rPr lang="en-GB" sz="2000" dirty="0" err="1"/>
              <a:t>fibers</a:t>
            </a:r>
            <a:r>
              <a:rPr lang="en-GB" sz="2000" dirty="0"/>
              <a:t> that convey impulses </a:t>
            </a:r>
            <a:r>
              <a:rPr lang="en-GB" sz="2000" u="sng" dirty="0"/>
              <a:t>from</a:t>
            </a:r>
            <a:r>
              <a:rPr lang="en-GB" sz="2000" dirty="0"/>
              <a:t> receptors located in various parts of the body, </a:t>
            </a:r>
            <a:r>
              <a:rPr lang="en-GB" sz="2000" u="sng" dirty="0"/>
              <a:t>to</a:t>
            </a:r>
            <a:r>
              <a:rPr lang="en-GB" sz="2000" dirty="0"/>
              <a:t> the CNS.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GB" sz="2000" b="1" dirty="0"/>
              <a:t>Motor</a:t>
            </a:r>
            <a:r>
              <a:rPr lang="en-GB" sz="2000" dirty="0"/>
              <a:t> or </a:t>
            </a:r>
            <a:r>
              <a:rPr lang="en-GB" sz="2000" i="1" u="sng" dirty="0"/>
              <a:t>e</a:t>
            </a:r>
            <a:r>
              <a:rPr lang="en-GB" sz="2000" i="1" dirty="0"/>
              <a:t>fferent</a:t>
            </a:r>
            <a:r>
              <a:rPr lang="en-GB" sz="2000" dirty="0"/>
              <a:t> division: </a:t>
            </a:r>
          </a:p>
          <a:p>
            <a:pPr marL="571500">
              <a:lnSpc>
                <a:spcPct val="100000"/>
              </a:lnSpc>
              <a:spcBef>
                <a:spcPts val="400"/>
              </a:spcBef>
            </a:pPr>
            <a:r>
              <a:rPr lang="en-GB" sz="2000" dirty="0"/>
              <a:t>Consists of nerve </a:t>
            </a:r>
            <a:r>
              <a:rPr lang="en-GB" sz="2000" dirty="0" err="1"/>
              <a:t>fibers</a:t>
            </a:r>
            <a:r>
              <a:rPr lang="en-GB" sz="2000" dirty="0"/>
              <a:t> that convey impulses </a:t>
            </a:r>
            <a:r>
              <a:rPr lang="en-GB" sz="2000" u="sng" dirty="0"/>
              <a:t>from</a:t>
            </a:r>
            <a:r>
              <a:rPr lang="en-GB" sz="2000" dirty="0"/>
              <a:t> the CNS </a:t>
            </a:r>
            <a:r>
              <a:rPr lang="en-GB" sz="2000" u="sng" dirty="0"/>
              <a:t>to</a:t>
            </a:r>
            <a:r>
              <a:rPr lang="en-GB" sz="2000" dirty="0"/>
              <a:t> the effector organs, muscles and glands</a:t>
            </a:r>
            <a:r>
              <a:rPr lang="en-GB" sz="2000" dirty="0" smtClean="0"/>
              <a:t>.</a:t>
            </a:r>
          </a:p>
          <a:p>
            <a:pPr marL="342900" indent="0">
              <a:lnSpc>
                <a:spcPct val="100000"/>
              </a:lnSpc>
              <a:spcBef>
                <a:spcPts val="400"/>
              </a:spcBef>
              <a:buNone/>
            </a:pPr>
            <a:endParaRPr lang="en-GB" sz="500" dirty="0"/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000" dirty="0"/>
              <a:t>Both </a:t>
            </a:r>
            <a:r>
              <a:rPr lang="en-GB" sz="2000" u="sng" dirty="0"/>
              <a:t>sensory</a:t>
            </a:r>
            <a:r>
              <a:rPr lang="en-GB" sz="2000" dirty="0"/>
              <a:t> and </a:t>
            </a:r>
            <a:r>
              <a:rPr lang="en-GB" sz="2000" u="sng" dirty="0"/>
              <a:t>motor</a:t>
            </a:r>
            <a:r>
              <a:rPr lang="en-GB" sz="2000" dirty="0"/>
              <a:t> subdivisions are further </a:t>
            </a:r>
            <a:r>
              <a:rPr lang="en-GB" sz="2000" dirty="0" smtClean="0"/>
              <a:t>divided into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 visceral and somatic</a:t>
            </a:r>
            <a:r>
              <a:rPr lang="en-GB" sz="2000" dirty="0" smtClean="0"/>
              <a:t> </a:t>
            </a:r>
            <a:r>
              <a:rPr lang="en-GB" sz="2000" dirty="0">
                <a:solidFill>
                  <a:srgbClr val="92D050"/>
                </a:solidFill>
              </a:rPr>
              <a:t>(we will focus here on </a:t>
            </a:r>
            <a:r>
              <a:rPr lang="en-GB" sz="2000" dirty="0" smtClean="0">
                <a:solidFill>
                  <a:srgbClr val="92D050"/>
                </a:solidFill>
              </a:rPr>
              <a:t>the motor </a:t>
            </a:r>
            <a:r>
              <a:rPr lang="en-GB" sz="2000" dirty="0">
                <a:solidFill>
                  <a:srgbClr val="92D050"/>
                </a:solidFill>
              </a:rPr>
              <a:t>subdivision)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000" b="1" dirty="0" smtClean="0"/>
              <a:t>Motor </a:t>
            </a:r>
            <a:r>
              <a:rPr lang="en-GB" sz="2000" b="1" dirty="0"/>
              <a:t>subdivision is divided into</a:t>
            </a:r>
            <a:r>
              <a:rPr lang="en-GB" sz="2000" dirty="0"/>
              <a:t>:</a:t>
            </a:r>
          </a:p>
          <a:p>
            <a:pPr marL="398463" indent="-342900">
              <a:lnSpc>
                <a:spcPct val="100000"/>
              </a:lnSpc>
              <a:spcBef>
                <a:spcPts val="400"/>
              </a:spcBef>
            </a:pPr>
            <a:r>
              <a:rPr lang="en-GB" sz="2000" u="sng" dirty="0"/>
              <a:t>Somatic division</a:t>
            </a:r>
            <a:r>
              <a:rPr lang="en-GB" sz="2000" dirty="0"/>
              <a:t>: concerned with </a:t>
            </a:r>
            <a:r>
              <a:rPr lang="en-GB" sz="2000" i="1" dirty="0"/>
              <a:t>skin</a:t>
            </a:r>
            <a:r>
              <a:rPr lang="en-GB" sz="2000" dirty="0"/>
              <a:t>, </a:t>
            </a:r>
            <a:r>
              <a:rPr lang="en-GB" sz="2000" i="1" dirty="0"/>
              <a:t>skeletal muscles </a:t>
            </a:r>
            <a:r>
              <a:rPr lang="en-GB" sz="2000" dirty="0"/>
              <a:t>and </a:t>
            </a:r>
            <a:r>
              <a:rPr lang="en-GB" sz="2000" i="1" dirty="0"/>
              <a:t>joints</a:t>
            </a:r>
            <a:r>
              <a:rPr lang="en-GB" sz="2000" dirty="0"/>
              <a:t>.</a:t>
            </a:r>
          </a:p>
          <a:p>
            <a:pPr marL="398463" indent="-342900">
              <a:lnSpc>
                <a:spcPct val="100000"/>
              </a:lnSpc>
              <a:spcBef>
                <a:spcPts val="400"/>
              </a:spcBef>
            </a:pPr>
            <a:r>
              <a:rPr lang="en-GB" sz="2000" u="sng" dirty="0" smtClean="0"/>
              <a:t>Autonomic </a:t>
            </a:r>
            <a:r>
              <a:rPr lang="en-GB" sz="2000" u="sng" dirty="0" smtClean="0">
                <a:solidFill>
                  <a:schemeClr val="bg1">
                    <a:lumMod val="50000"/>
                  </a:schemeClr>
                </a:solidFill>
              </a:rPr>
              <a:t>(visceral)</a:t>
            </a:r>
            <a:r>
              <a:rPr lang="en-GB" sz="2000" u="sng" dirty="0" smtClean="0"/>
              <a:t> </a:t>
            </a:r>
            <a:r>
              <a:rPr lang="en-GB" sz="2000" u="sng" dirty="0"/>
              <a:t>division</a:t>
            </a:r>
            <a:r>
              <a:rPr lang="en-GB" sz="2000" dirty="0"/>
              <a:t>: concerned with the </a:t>
            </a:r>
            <a:r>
              <a:rPr lang="en-GB" sz="2000" i="1" dirty="0"/>
              <a:t>visceral organs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(sympathetic and parasympathetic).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Classification</a:t>
            </a:r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200" b="1" dirty="0" smtClean="0"/>
              <a:t>Functional Organization</a:t>
            </a:r>
            <a:r>
              <a:rPr lang="en-GB" sz="3200" dirty="0" smtClean="0"/>
              <a:t> </a:t>
            </a:r>
            <a:endParaRPr lang="en-GB" sz="3600" dirty="0"/>
          </a:p>
        </p:txBody>
      </p:sp>
      <p:sp>
        <p:nvSpPr>
          <p:cNvPr id="7" name="Rectangle 6"/>
          <p:cNvSpPr/>
          <p:nvPr/>
        </p:nvSpPr>
        <p:spPr>
          <a:xfrm>
            <a:off x="5217122" y="694991"/>
            <a:ext cx="2714626" cy="642937"/>
          </a:xfrm>
          <a:prstGeom prst="rect">
            <a:avLst/>
          </a:prstGeom>
          <a:solidFill>
            <a:srgbClr val="FFFEFF"/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fferent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600" u="sng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pproach the CNS</a:t>
            </a:r>
          </a:p>
          <a:p>
            <a:r>
              <a:rPr lang="en-US" sz="1600" u="sng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fferent  </a:t>
            </a:r>
            <a:r>
              <a:rPr lang="en-US" sz="1600" u="sng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xit the CNS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417489" y="736064"/>
            <a:ext cx="3393143" cy="2563369"/>
            <a:chOff x="7972425" y="687831"/>
            <a:chExt cx="4005262" cy="2563369"/>
          </a:xfrm>
        </p:grpSpPr>
        <p:pic>
          <p:nvPicPr>
            <p:cNvPr id="4098" name="Picture 2" descr="Image result for afferent and efferent fiber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425" y="687831"/>
              <a:ext cx="4005262" cy="2563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1193462" y="2985297"/>
              <a:ext cx="769938" cy="239712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Extra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417490" y="3560375"/>
            <a:ext cx="3648134" cy="3165126"/>
            <a:chOff x="7931748" y="3560375"/>
            <a:chExt cx="4133876" cy="316512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1748" y="3560375"/>
              <a:ext cx="4060361" cy="304527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1336884" y="6485789"/>
              <a:ext cx="728740" cy="239712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Extra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142402" y="5712444"/>
              <a:ext cx="747513" cy="2000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700" dirty="0">
                  <a:solidFill>
                    <a:schemeClr val="bg1">
                      <a:lumMod val="50000"/>
                    </a:schemeClr>
                  </a:solidFill>
                </a:rPr>
                <a:t>(autonomic)</a:t>
              </a:r>
              <a:endParaRPr lang="ar-SA" sz="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V="1">
            <a:off x="8104340" y="4208745"/>
            <a:ext cx="2605413" cy="25052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صورة ذات صلة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93" y="382461"/>
            <a:ext cx="9147837" cy="581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0370" y="6195421"/>
            <a:ext cx="75199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Additional 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picture by 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girls’ doctor for more 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understanding.  </a:t>
            </a:r>
            <a:endParaRPr lang="ar-SA" sz="24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6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14433"/>
            <a:ext cx="10906125" cy="2128837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300" dirty="0"/>
              <a:t>It is the major </a:t>
            </a:r>
            <a:r>
              <a:rPr lang="en-GB" sz="2300" u="sng" dirty="0"/>
              <a:t>controlling</a:t>
            </a:r>
            <a:r>
              <a:rPr lang="en-GB" sz="2300" dirty="0"/>
              <a:t>, </a:t>
            </a:r>
            <a:r>
              <a:rPr lang="en-GB" sz="2300" u="sng" dirty="0"/>
              <a:t>regulatory</a:t>
            </a:r>
            <a:r>
              <a:rPr lang="en-GB" sz="2300" dirty="0"/>
              <a:t> &amp; </a:t>
            </a:r>
            <a:r>
              <a:rPr lang="en-GB" sz="2300" u="sng" dirty="0"/>
              <a:t>communicating</a:t>
            </a:r>
            <a:r>
              <a:rPr lang="en-GB" sz="2300" dirty="0"/>
              <a:t> system in the body.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300" dirty="0"/>
              <a:t>It is the </a:t>
            </a:r>
            <a:r>
              <a:rPr lang="en-GB" sz="2300" dirty="0" err="1"/>
              <a:t>center</a:t>
            </a:r>
            <a:r>
              <a:rPr lang="en-GB" sz="2300" dirty="0"/>
              <a:t> of all mental activity </a:t>
            </a:r>
            <a:r>
              <a:rPr lang="en-GB" sz="2300" dirty="0" smtClean="0"/>
              <a:t>including: </a:t>
            </a:r>
            <a:r>
              <a:rPr lang="en-GB" sz="2300" i="1" dirty="0" smtClean="0"/>
              <a:t>Thought</a:t>
            </a:r>
            <a:r>
              <a:rPr lang="en-GB" sz="2300" dirty="0"/>
              <a:t>, </a:t>
            </a:r>
            <a:r>
              <a:rPr lang="en-GB" sz="2300" i="1" dirty="0" smtClean="0"/>
              <a:t>Learning</a:t>
            </a:r>
            <a:r>
              <a:rPr lang="en-GB" sz="2300" dirty="0" smtClean="0"/>
              <a:t>, </a:t>
            </a:r>
            <a:r>
              <a:rPr lang="en-GB" sz="2300" i="1" dirty="0" err="1" smtClean="0"/>
              <a:t>Behavior</a:t>
            </a:r>
            <a:r>
              <a:rPr lang="en-GB" sz="2300" dirty="0" smtClean="0"/>
              <a:t> </a:t>
            </a:r>
            <a:r>
              <a:rPr lang="en-GB" sz="2300" dirty="0"/>
              <a:t>and </a:t>
            </a:r>
            <a:r>
              <a:rPr lang="en-GB" sz="2300" i="1" dirty="0" smtClean="0"/>
              <a:t>Memory</a:t>
            </a:r>
            <a:r>
              <a:rPr lang="en-GB" sz="23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300" dirty="0"/>
              <a:t>Together with the endocrine system, the nervous system is responsible for regulating and maintaining </a:t>
            </a:r>
            <a:r>
              <a:rPr lang="en-GB" sz="2300" b="1" dirty="0"/>
              <a:t>homeostasis</a:t>
            </a:r>
            <a:r>
              <a:rPr lang="en-GB" sz="2300" dirty="0" smtClean="0"/>
              <a:t>.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(Nervous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ystem + Endocrine System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Homeostasis)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sz="23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The Nervous System</a:t>
            </a:r>
            <a:endParaRPr lang="en-GB" sz="3600" b="1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38201" y="3795707"/>
            <a:ext cx="6548438" cy="2488406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300" dirty="0" smtClean="0"/>
              <a:t>Nervous system is composed of nervous tissue, which </a:t>
            </a:r>
            <a:r>
              <a:rPr lang="en-US" sz="2300" u="sng" dirty="0" smtClean="0"/>
              <a:t>contains two </a:t>
            </a:r>
            <a:r>
              <a:rPr lang="en-US" sz="2300" b="1" u="sng" dirty="0" smtClean="0"/>
              <a:t>types of cells:</a:t>
            </a:r>
          </a:p>
          <a:p>
            <a:pPr lvl="1">
              <a:buClr>
                <a:schemeClr val="hlink"/>
              </a:buClr>
              <a:buFontTx/>
              <a:buNone/>
              <a:defRPr/>
            </a:pPr>
            <a:r>
              <a:rPr lang="en-US" sz="2300" dirty="0" smtClean="0"/>
              <a:t>1- Nerve cells or </a:t>
            </a:r>
            <a:r>
              <a:rPr lang="en-US" sz="2300" b="1" dirty="0" smtClean="0"/>
              <a:t>neurons </a:t>
            </a:r>
            <a:r>
              <a:rPr lang="en-US" sz="1800" dirty="0" smtClean="0">
                <a:solidFill>
                  <a:srgbClr val="92D050"/>
                </a:solidFill>
              </a:rPr>
              <a:t>(cell bodies)</a:t>
            </a:r>
            <a:endParaRPr lang="en-US" sz="1800" b="1" dirty="0" smtClean="0">
              <a:solidFill>
                <a:srgbClr val="92D050"/>
              </a:solidFill>
            </a:endParaRPr>
          </a:p>
          <a:p>
            <a:pPr lvl="1">
              <a:buClr>
                <a:schemeClr val="hlink"/>
              </a:buClr>
              <a:buFontTx/>
              <a:buNone/>
              <a:defRPr/>
            </a:pPr>
            <a:r>
              <a:rPr lang="en-US" sz="2300" dirty="0" smtClean="0"/>
              <a:t>2- Supporting cells or </a:t>
            </a:r>
            <a:r>
              <a:rPr lang="en-US" sz="2300" b="1" dirty="0" smtClean="0"/>
              <a:t>neuroglia (glia). </a:t>
            </a:r>
            <a:endParaRPr lang="en-US" sz="2300" b="1" dirty="0" smtClean="0">
              <a:solidFill>
                <a:srgbClr val="92D050"/>
              </a:solidFill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300" dirty="0" smtClean="0"/>
              <a:t> Nervous system contains millions of </a:t>
            </a:r>
            <a:r>
              <a:rPr lang="en-US" sz="2300" b="1" dirty="0" smtClean="0"/>
              <a:t>neurons</a:t>
            </a:r>
            <a:r>
              <a:rPr lang="en-US" sz="2300" dirty="0" smtClean="0"/>
              <a:t> that vary in their shape, size, and number of processes. </a:t>
            </a:r>
          </a:p>
          <a:p>
            <a:pPr>
              <a:buFont typeface="Wingdings" pitchFamily="2" charset="2"/>
              <a:buNone/>
              <a:defRPr/>
            </a:pPr>
            <a:endParaRPr lang="en-US" sz="23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034500"/>
            <a:ext cx="10515600" cy="76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Nervous Tissue</a:t>
            </a:r>
            <a:endParaRPr lang="en-GB" sz="3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685228" y="4806908"/>
            <a:ext cx="269748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85228" y="5192671"/>
            <a:ext cx="4114800" cy="0"/>
          </a:xfrm>
          <a:prstGeom prst="line">
            <a:avLst/>
          </a:prstGeom>
          <a:ln w="28575">
            <a:solidFill>
              <a:srgbClr val="99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800028" y="4870289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92D050"/>
                </a:solidFill>
                <a:latin typeface="+mn-lt"/>
              </a:rPr>
              <a:t>(supporting cells)</a:t>
            </a:r>
            <a:endParaRPr lang="en-GB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05330" y="3428989"/>
            <a:ext cx="4285996" cy="3080977"/>
            <a:chOff x="7605330" y="3428989"/>
            <a:chExt cx="4285996" cy="3080977"/>
          </a:xfrm>
        </p:grpSpPr>
        <p:grpSp>
          <p:nvGrpSpPr>
            <p:cNvPr id="2" name="Group 1"/>
            <p:cNvGrpSpPr/>
            <p:nvPr/>
          </p:nvGrpSpPr>
          <p:grpSpPr>
            <a:xfrm>
              <a:off x="7605330" y="3428989"/>
              <a:ext cx="4285996" cy="3080977"/>
              <a:chOff x="7771830" y="3428989"/>
              <a:chExt cx="4285996" cy="308097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71830" y="3428989"/>
                <a:ext cx="4285996" cy="2995258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8662093" y="6270254"/>
                <a:ext cx="728740" cy="239712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Extra</a:t>
                </a:r>
                <a:endParaRPr lang="en-GB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9103057" y="6086901"/>
              <a:ext cx="1023582" cy="183564"/>
            </a:xfrm>
            <a:prstGeom prst="rect">
              <a:avLst/>
            </a:prstGeom>
            <a:noFill/>
            <a:ln w="285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430603" y="3428989"/>
              <a:ext cx="1091821" cy="242259"/>
            </a:xfrm>
            <a:prstGeom prst="rect">
              <a:avLst/>
            </a:prstGeom>
            <a:noFill/>
            <a:ln w="28575"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64020" y="3442637"/>
              <a:ext cx="894824" cy="366718"/>
            </a:xfrm>
            <a:prstGeom prst="rect">
              <a:avLst/>
            </a:prstGeom>
            <a:noFill/>
            <a:ln w="28575">
              <a:solidFill>
                <a:srgbClr val="99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7329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Nervous Tissue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/>
              <a:t>Neurons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762128"/>
            <a:ext cx="6572534" cy="45100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 smtClean="0"/>
              <a:t>What is a neuron?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300" dirty="0"/>
              <a:t>It is the </a:t>
            </a:r>
            <a:r>
              <a:rPr lang="en-GB" sz="2300" b="1" dirty="0"/>
              <a:t>basic structural  (anatomical), functional and embryological unit </a:t>
            </a:r>
            <a:r>
              <a:rPr lang="en-GB" sz="2300" dirty="0"/>
              <a:t>of the nervous system.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300" dirty="0"/>
              <a:t>The </a:t>
            </a:r>
            <a:r>
              <a:rPr lang="en-GB" sz="2300" dirty="0" smtClean="0"/>
              <a:t>human </a:t>
            </a:r>
            <a:r>
              <a:rPr lang="en-GB" sz="2300" dirty="0"/>
              <a:t>nervous system is estimated to contain about </a:t>
            </a:r>
            <a:r>
              <a:rPr lang="en-US" sz="2300" dirty="0"/>
              <a:t>10</a:t>
            </a:r>
            <a:r>
              <a:rPr lang="en-US" sz="2300" baseline="30000" dirty="0"/>
              <a:t>10</a:t>
            </a:r>
            <a:r>
              <a:rPr lang="en-GB" sz="2300" dirty="0" smtClean="0"/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8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300" dirty="0"/>
              <a:t>The junction site of two neurons is called a “</a:t>
            </a:r>
            <a:r>
              <a:rPr lang="en-GB" sz="2300" b="1" dirty="0"/>
              <a:t>synapse or relay</a:t>
            </a:r>
            <a:r>
              <a:rPr lang="en-GB" sz="2300" dirty="0"/>
              <a:t>”.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300" dirty="0">
                <a:solidFill>
                  <a:srgbClr val="C00000"/>
                </a:solidFill>
              </a:rPr>
              <a:t>In the synapses the membranes of adjacent cells are in close </a:t>
            </a:r>
            <a:r>
              <a:rPr lang="en-GB" sz="2300" b="1" dirty="0">
                <a:solidFill>
                  <a:srgbClr val="C00000"/>
                </a:solidFill>
              </a:rPr>
              <a:t>apposition</a:t>
            </a:r>
            <a:r>
              <a:rPr lang="en-GB" sz="2300" dirty="0">
                <a:solidFill>
                  <a:srgbClr val="C00000"/>
                </a:solidFill>
              </a:rPr>
              <a:t> (contiguity=contact, not continuity</a:t>
            </a:r>
            <a:r>
              <a:rPr lang="en-GB" sz="2300" dirty="0" smtClean="0">
                <a:solidFill>
                  <a:srgbClr val="C00000"/>
                </a:solidFill>
              </a:rPr>
              <a:t>).</a:t>
            </a:r>
            <a:r>
              <a:rPr lang="en-GB" sz="2300" dirty="0"/>
              <a:t> </a:t>
            </a:r>
            <a:r>
              <a:rPr lang="en-GB" sz="1800" dirty="0" smtClean="0">
                <a:solidFill>
                  <a:schemeClr val="accent3">
                    <a:lumMod val="75000"/>
                  </a:schemeClr>
                </a:solidFill>
              </a:rPr>
              <a:t>They are adjacent to each other and may come into contact but are not continuous with one another.  </a:t>
            </a:r>
            <a:r>
              <a:rPr lang="en-GB" sz="1800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GB" sz="1800" dirty="0" smtClean="0">
                <a:solidFill>
                  <a:schemeClr val="accent3">
                    <a:lumMod val="75000"/>
                  </a:schemeClr>
                </a:solidFill>
              </a:rPr>
              <a:t>		(</a:t>
            </a:r>
            <a:r>
              <a:rPr lang="ar-SA" sz="1800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ar-SA" sz="1800" dirty="0" smtClean="0">
                <a:solidFill>
                  <a:schemeClr val="accent3">
                    <a:lumMod val="75000"/>
                  </a:schemeClr>
                </a:solidFill>
              </a:rPr>
              <a:t>متلامسه وليست متسلسة</a:t>
            </a:r>
            <a:endParaRPr lang="en-GB" sz="2000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410736" y="2422290"/>
            <a:ext cx="4617492" cy="3189760"/>
            <a:chOff x="8092539" y="1926884"/>
            <a:chExt cx="3706697" cy="2668060"/>
          </a:xfrm>
        </p:grpSpPr>
        <p:pic>
          <p:nvPicPr>
            <p:cNvPr id="7" name="Picture 6" descr="http://shp.by.ru/spravka/neurosci/synapse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9023" y="1926884"/>
              <a:ext cx="2590213" cy="26680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 l="1" r="64254"/>
            <a:stretch/>
          </p:blipFill>
          <p:spPr>
            <a:xfrm flipV="1">
              <a:off x="8092539" y="2325369"/>
              <a:ext cx="1116483" cy="208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93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" id="{6C3A8FFE-7141-47B9-9213-9895C7E1A432}" vid="{088974C7-7BA9-4A38-9875-23F266899E6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8472</TotalTime>
  <Words>2183</Words>
  <Application>Microsoft Office PowerPoint</Application>
  <PresentationFormat>Widescreen</PresentationFormat>
  <Paragraphs>306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DejaVu Serif Condensed</vt:lpstr>
      <vt:lpstr>Garamond</vt:lpstr>
      <vt:lpstr>Times New Roman</vt:lpstr>
      <vt:lpstr>Wingdings</vt:lpstr>
      <vt:lpstr>Office Theme</vt:lpstr>
      <vt:lpstr>Organization of the Nervous System</vt:lpstr>
      <vt:lpstr>Objectives</vt:lpstr>
      <vt:lpstr>Introduction How does the nervous system work? </vt:lpstr>
      <vt:lpstr>Classification</vt:lpstr>
      <vt:lpstr>Classification Structural Organization </vt:lpstr>
      <vt:lpstr>Classification Functional Organization </vt:lpstr>
      <vt:lpstr>PowerPoint Presentation</vt:lpstr>
      <vt:lpstr>The Nervous System</vt:lpstr>
      <vt:lpstr>Nervous Tissue Neurons</vt:lpstr>
      <vt:lpstr>Nervous Tissue Dendrites </vt:lpstr>
      <vt:lpstr>PowerPoint Presentation</vt:lpstr>
      <vt:lpstr>Nervous Tissue</vt:lpstr>
      <vt:lpstr>Nervous Tissue Neuroglia (or glia or glial cells)</vt:lpstr>
      <vt:lpstr>Spinal Cord</vt:lpstr>
      <vt:lpstr>Peripheral Nervous System</vt:lpstr>
      <vt:lpstr>Autonomic Nervous System</vt:lpstr>
      <vt:lpstr>The Brain</vt:lpstr>
      <vt:lpstr>The Brain 1. Cerebral Hemispheres </vt:lpstr>
      <vt:lpstr>The Brain 2. Diencephalon</vt:lpstr>
      <vt:lpstr>The Brain 3. Brainstem</vt:lpstr>
      <vt:lpstr>The Brain 4. Cerebellum</vt:lpstr>
      <vt:lpstr>Meninges</vt:lpstr>
      <vt:lpstr>Brain Ventricles</vt:lpstr>
      <vt:lpstr>Cerebrospinal Fluid (CSF)</vt:lpstr>
      <vt:lpstr>PowerPoint Presentation</vt:lpstr>
      <vt:lpstr>PowerPoint Presentation</vt:lpstr>
      <vt:lpstr>SAQs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Jawaher AbdulMohsen</dc:creator>
  <cp:lastModifiedBy>Jawaher AbdulMohsen</cp:lastModifiedBy>
  <cp:revision>120</cp:revision>
  <dcterms:created xsi:type="dcterms:W3CDTF">2017-04-30T17:35:08Z</dcterms:created>
  <dcterms:modified xsi:type="dcterms:W3CDTF">2017-09-21T22:07:17Z</dcterms:modified>
</cp:coreProperties>
</file>