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8"/>
  </p:notesMasterIdLst>
  <p:sldIdLst>
    <p:sldId id="273" r:id="rId2"/>
    <p:sldId id="297" r:id="rId3"/>
    <p:sldId id="298" r:id="rId4"/>
    <p:sldId id="301" r:id="rId5"/>
    <p:sldId id="302" r:id="rId6"/>
    <p:sldId id="312" r:id="rId7"/>
    <p:sldId id="313" r:id="rId8"/>
    <p:sldId id="306" r:id="rId9"/>
    <p:sldId id="314" r:id="rId10"/>
    <p:sldId id="315" r:id="rId11"/>
    <p:sldId id="318" r:id="rId12"/>
    <p:sldId id="316" r:id="rId13"/>
    <p:sldId id="317" r:id="rId14"/>
    <p:sldId id="325" r:id="rId15"/>
    <p:sldId id="326" r:id="rId16"/>
    <p:sldId id="327" r:id="rId17"/>
    <p:sldId id="328" r:id="rId18"/>
    <p:sldId id="338" r:id="rId19"/>
    <p:sldId id="339" r:id="rId20"/>
    <p:sldId id="340" r:id="rId21"/>
    <p:sldId id="341" r:id="rId22"/>
    <p:sldId id="342" r:id="rId23"/>
    <p:sldId id="343" r:id="rId24"/>
    <p:sldId id="345" r:id="rId25"/>
    <p:sldId id="346" r:id="rId26"/>
    <p:sldId id="344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FF"/>
    <a:srgbClr val="FF66CC"/>
    <a:srgbClr val="FF9D70"/>
    <a:srgbClr val="00BAED"/>
    <a:srgbClr val="D12FF1"/>
    <a:srgbClr val="CC3399"/>
    <a:srgbClr val="FF3399"/>
    <a:srgbClr val="00BFEE"/>
    <a:srgbClr val="308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2815" autoAdjust="0"/>
    <p:restoredTop sz="84139" autoAdjust="0"/>
  </p:normalViewPr>
  <p:slideViewPr>
    <p:cSldViewPr snapToGrid="0">
      <p:cViewPr varScale="1">
        <p:scale>
          <a:sx n="54" d="100"/>
          <a:sy n="54" d="100"/>
        </p:scale>
        <p:origin x="13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10914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en-US">
              <a:latin typeface="Arial" panose="020B0604020202020204" pitchFamily="34" charset="0"/>
            </a:endParaRPr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ar-SA" altLang="en-US" sz="1200"/>
          </a:p>
        </p:txBody>
      </p:sp>
    </p:spTree>
    <p:extLst>
      <p:ext uri="{BB962C8B-B14F-4D97-AF65-F5344CB8AC3E}">
        <p14:creationId xmlns:p14="http://schemas.microsoft.com/office/powerpoint/2010/main" val="2104669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5438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6584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1934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3785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i="1" dirty="0">
              <a:solidFill>
                <a:schemeClr val="accent6"/>
              </a:solidFill>
              <a:latin typeface="Adobe Arabic" panose="02040503050201020203" pitchFamily="18" charset="-7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328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0" y="457201"/>
            <a:ext cx="2590800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90000" y="457201"/>
            <a:ext cx="2590800" cy="2066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Prof.Makarem/ Prof. Jamila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3B4D0-F76D-4340-86F9-CF4AA3245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121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zHrbVvovKY0lGbOycITFqoig6qjfsi2AoJUTEhHuXw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Xm7p9EPl93gEqwDzVguKVA/playlists?view_as=subscriber" TargetMode="External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v9V2qna6I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455965" y="5524746"/>
            <a:ext cx="7758953" cy="9153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en-US" sz="44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Anatomy of the Ear</a:t>
            </a:r>
            <a:endParaRPr lang="en-GB" sz="5400" kern="12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7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17" name="TextBox 16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F718962-67DD-40FD-B6C3-6A3A863072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90449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Posterior Wall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908957" y="2295632"/>
            <a:ext cx="5101878" cy="301621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posterior wall  </a:t>
            </a:r>
            <a:r>
              <a:rPr lang="en-US" sz="2000" dirty="0">
                <a:latin typeface="+mn-lt"/>
              </a:rPr>
              <a:t>has in its 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i="1" dirty="0">
                <a:latin typeface="+mn-lt"/>
              </a:rPr>
              <a:t>Upper part </a:t>
            </a:r>
            <a:r>
              <a:rPr lang="en-US" sz="2000" dirty="0">
                <a:latin typeface="+mn-lt"/>
              </a:rPr>
              <a:t>a large, irregular opening, the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aditus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to the mastoid antrum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(a cavity behind the middle ear, within mastoid process, it contains air cells) </a:t>
            </a:r>
          </a:p>
          <a:p>
            <a:pPr marL="457200" indent="-2286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000" b="1" i="1" dirty="0">
                <a:latin typeface="+mn-lt"/>
              </a:rPr>
              <a:t>Below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a small, hollow, conical projection,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pyramid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which houses  the stapedius muscle and its tendon</a:t>
            </a:r>
            <a:r>
              <a:rPr lang="en-US" sz="2000" b="1" dirty="0">
                <a:latin typeface="+mn-lt"/>
              </a:rPr>
              <a:t>. </a:t>
            </a:r>
            <a:r>
              <a:rPr lang="en-US" sz="2000" dirty="0">
                <a:latin typeface="+mn-lt"/>
              </a:rPr>
              <a:t>(The tendon emerges  from  the apex of the pyramid.)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108818" y="561307"/>
            <a:ext cx="3863981" cy="3236791"/>
            <a:chOff x="6573157" y="1127566"/>
            <a:chExt cx="5102794" cy="512108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3157" y="1127566"/>
              <a:ext cx="5102794" cy="512108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31998" y="2242761"/>
              <a:ext cx="744538" cy="32226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573157" y="3510642"/>
              <a:ext cx="858838" cy="22860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452729" y="3296366"/>
            <a:ext cx="310896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83035" y="4591384"/>
            <a:ext cx="914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65188" y="4588356"/>
            <a:ext cx="100584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108818" y="4033363"/>
            <a:ext cx="4406114" cy="2529808"/>
            <a:chOff x="9348615" y="3852705"/>
            <a:chExt cx="4406114" cy="2529808"/>
          </a:xfrm>
        </p:grpSpPr>
        <p:pic>
          <p:nvPicPr>
            <p:cNvPr id="1026" name="Picture 2" descr="https://realityroots.com/images/middle_ear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66"/>
            <a:stretch/>
          </p:blipFill>
          <p:spPr bwMode="auto">
            <a:xfrm>
              <a:off x="9348615" y="3852705"/>
              <a:ext cx="4406114" cy="2529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12579026" y="5999362"/>
              <a:ext cx="56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9551709" y="5207936"/>
              <a:ext cx="345867" cy="214133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50786" y="4120608"/>
              <a:ext cx="494676" cy="214133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8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7516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Medial Wall</a:t>
            </a:r>
            <a:endParaRPr lang="en-GB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927516" y="1826438"/>
            <a:ext cx="5453619" cy="4493538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latin typeface="+mn-lt"/>
              </a:rPr>
              <a:t>Greater part o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f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medial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wall shows a rounded projection, (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Promontory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 that results from the underlying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1</a:t>
            </a:r>
            <a:r>
              <a:rPr lang="en-US" sz="2200" i="1" baseline="30000" dirty="0">
                <a:solidFill>
                  <a:schemeClr val="tx1"/>
                </a:solidFill>
                <a:latin typeface="+mn-lt"/>
              </a:rPr>
              <a:t>st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 turn of the cochlea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Above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and behind the promontory lies the Oval window*(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Fenestra </a:t>
            </a: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Vestibuli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), which is closed by the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base of the stapes</a:t>
            </a:r>
            <a:r>
              <a:rPr lang="en-US" sz="2200" dirty="0">
                <a:solidFill>
                  <a:srgbClr val="00B0F0"/>
                </a:solidFill>
                <a:latin typeface="+mn-lt"/>
              </a:rPr>
              <a:t>.</a:t>
            </a:r>
            <a:r>
              <a:rPr lang="en-US" sz="2200" b="1" dirty="0">
                <a:solidFill>
                  <a:srgbClr val="00B0F0"/>
                </a:solidFill>
                <a:latin typeface="+mn-lt"/>
              </a:rPr>
              <a:t>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Below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and behind the promontory lies the Round window (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Fenestra Cochleae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). Which is closed by the</a:t>
            </a:r>
            <a:r>
              <a:rPr lang="en-US" sz="22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secondary tympanic membrane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altLang="en-US" sz="2200" b="1" dirty="0">
                <a:latin typeface="+mn-lt"/>
              </a:rPr>
              <a:t>It is formed by the lateral wall of the inner ear</a:t>
            </a:r>
            <a:r>
              <a:rPr lang="en-US" altLang="en-US" sz="2200" dirty="0">
                <a:latin typeface="+mn-lt"/>
              </a:rPr>
              <a:t>. </a:t>
            </a:r>
          </a:p>
        </p:txBody>
      </p:sp>
      <p:pic>
        <p:nvPicPr>
          <p:cNvPr id="15" name="Picture 4" descr="F66122-008-f1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2"/>
          <a:stretch>
            <a:fillRect/>
          </a:stretch>
        </p:blipFill>
        <p:spPr>
          <a:xfrm>
            <a:off x="6649620" y="1414546"/>
            <a:ext cx="5197475" cy="485933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9078995" y="1581782"/>
            <a:ext cx="515705" cy="14734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959600" y="3248357"/>
            <a:ext cx="579264" cy="1552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997540" y="5311847"/>
            <a:ext cx="645800" cy="167599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321717" y="3860380"/>
            <a:ext cx="158191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21717" y="4892648"/>
            <a:ext cx="180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46342" y="2539671"/>
            <a:ext cx="158191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53AC927-166C-4976-A80A-341EE0A696F2}"/>
              </a:ext>
            </a:extLst>
          </p:cNvPr>
          <p:cNvSpPr txBox="1"/>
          <p:nvPr/>
        </p:nvSpPr>
        <p:spPr>
          <a:xfrm>
            <a:off x="2343703" y="6357732"/>
            <a:ext cx="2432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*also called foramen </a:t>
            </a:r>
            <a:r>
              <a:rPr lang="en-US" sz="1600" dirty="0" err="1">
                <a:solidFill>
                  <a:srgbClr val="92D050"/>
                </a:solidFill>
                <a:latin typeface="+mn-lt"/>
              </a:rPr>
              <a:t>ovale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25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7516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Lateral Wall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927516" y="1781775"/>
            <a:ext cx="63876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The lateral wall is largely formed by the tympanic membrane 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(its like a satellite to collect sound)</a:t>
            </a:r>
            <a:r>
              <a:rPr lang="en-GB" sz="2200" dirty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The membrane is </a:t>
            </a:r>
            <a:r>
              <a:rPr lang="en-GB" sz="2200" i="1" dirty="0">
                <a:latin typeface="+mn-lt"/>
              </a:rPr>
              <a:t>obliquely</a:t>
            </a:r>
            <a:r>
              <a:rPr lang="en-GB" sz="2200" dirty="0">
                <a:latin typeface="+mn-lt"/>
              </a:rPr>
              <a:t> placed, facing downward, forward, &amp; laterally.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It is extremely </a:t>
            </a:r>
            <a:r>
              <a:rPr lang="en-GB" sz="2200" b="1" dirty="0">
                <a:latin typeface="+mn-lt"/>
              </a:rPr>
              <a:t>sensitive to pain</a:t>
            </a:r>
            <a:r>
              <a:rPr lang="en-GB" sz="2200" dirty="0"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Nerve supply of ear drum:</a:t>
            </a:r>
          </a:p>
          <a:p>
            <a:pPr marL="693738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Outer surface: </a:t>
            </a:r>
          </a:p>
          <a:p>
            <a:pPr marL="576263"/>
            <a:r>
              <a:rPr lang="en-GB" sz="2200" dirty="0">
                <a:latin typeface="+mn-lt"/>
              </a:rPr>
              <a:t>1- </a:t>
            </a:r>
            <a:r>
              <a:rPr lang="en-GB" sz="2200" b="1" dirty="0" err="1">
                <a:latin typeface="+mn-lt"/>
              </a:rPr>
              <a:t>Auriculotemporal</a:t>
            </a:r>
            <a:r>
              <a:rPr lang="en-GB" sz="2200" dirty="0">
                <a:latin typeface="+mn-lt"/>
              </a:rPr>
              <a:t> nerve. </a:t>
            </a:r>
          </a:p>
          <a:p>
            <a:pPr marL="576263"/>
            <a:r>
              <a:rPr lang="en-GB" sz="2200" dirty="0">
                <a:latin typeface="+mn-lt"/>
              </a:rPr>
              <a:t>2- </a:t>
            </a:r>
            <a:r>
              <a:rPr lang="en-GB" sz="2200" b="1" dirty="0">
                <a:latin typeface="+mn-lt"/>
              </a:rPr>
              <a:t>Auricular branch </a:t>
            </a:r>
            <a:r>
              <a:rPr lang="en-GB" sz="2200" dirty="0">
                <a:latin typeface="+mn-lt"/>
              </a:rPr>
              <a:t>of </a:t>
            </a:r>
            <a:r>
              <a:rPr lang="en-GB" sz="2200" i="1" dirty="0" err="1">
                <a:latin typeface="+mn-lt"/>
              </a:rPr>
              <a:t>vagus</a:t>
            </a:r>
            <a:r>
              <a:rPr lang="en-GB" sz="2200" dirty="0">
                <a:latin typeface="+mn-lt"/>
              </a:rPr>
              <a:t>.</a:t>
            </a:r>
          </a:p>
          <a:p>
            <a:pPr marL="693738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+mn-lt"/>
              </a:rPr>
              <a:t>Inner surface:</a:t>
            </a:r>
          </a:p>
          <a:p>
            <a:pPr marL="576263"/>
            <a:r>
              <a:rPr lang="en-GB" sz="2200" b="1" dirty="0">
                <a:latin typeface="+mn-lt"/>
              </a:rPr>
              <a:t>Tympanic branch</a:t>
            </a:r>
            <a:r>
              <a:rPr lang="en-GB" sz="2200" dirty="0">
                <a:latin typeface="+mn-lt"/>
              </a:rPr>
              <a:t> of the </a:t>
            </a:r>
            <a:r>
              <a:rPr lang="en-GB" sz="2200" i="1" dirty="0">
                <a:latin typeface="+mn-lt"/>
              </a:rPr>
              <a:t>glossopharyngeal</a:t>
            </a:r>
            <a:r>
              <a:rPr lang="en-GB" sz="2200" dirty="0">
                <a:latin typeface="+mn-lt"/>
              </a:rPr>
              <a:t> nerve.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896235" y="2120210"/>
            <a:ext cx="109728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5035" y="2458877"/>
            <a:ext cx="128016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111613" y="644284"/>
            <a:ext cx="3681635" cy="3353779"/>
            <a:chOff x="7484534" y="870223"/>
            <a:chExt cx="4127916" cy="4049183"/>
          </a:xfrm>
        </p:grpSpPr>
        <p:pic>
          <p:nvPicPr>
            <p:cNvPr id="13" name="Picture 4" descr="F66122-008-f1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4" r="12804" b="2701"/>
            <a:stretch>
              <a:fillRect/>
            </a:stretch>
          </p:blipFill>
          <p:spPr>
            <a:xfrm>
              <a:off x="7484534" y="870223"/>
              <a:ext cx="4127916" cy="4049183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7815789" y="4705273"/>
              <a:ext cx="1311278" cy="214133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26477" y="4379849"/>
            <a:ext cx="3648999" cy="2260965"/>
            <a:chOff x="7814521" y="4379849"/>
            <a:chExt cx="3660956" cy="2260965"/>
          </a:xfrm>
        </p:grpSpPr>
        <p:pic>
          <p:nvPicPr>
            <p:cNvPr id="2050" name="Picture 2" descr="http://hearinghealthmatters.org/hearinginternational/files/2014/02/rfo13-300x2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1404" y="4421929"/>
              <a:ext cx="3604073" cy="2218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10878784" y="6333037"/>
              <a:ext cx="56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814521" y="4780533"/>
              <a:ext cx="1201592" cy="255061"/>
            </a:xfrm>
            <a:prstGeom prst="rect">
              <a:avLst/>
            </a:prstGeom>
            <a:noFill/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14522" y="4379849"/>
              <a:ext cx="1172816" cy="291612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1900296" y="4461415"/>
            <a:ext cx="27432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00296" y="4787263"/>
            <a:ext cx="29260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38A40D0-00A9-408D-94DD-7B478E801168}"/>
              </a:ext>
            </a:extLst>
          </p:cNvPr>
          <p:cNvSpPr txBox="1"/>
          <p:nvPr/>
        </p:nvSpPr>
        <p:spPr>
          <a:xfrm>
            <a:off x="1778889" y="5879178"/>
            <a:ext cx="39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lateral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wall is toward the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external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ear</a:t>
            </a:r>
          </a:p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The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medial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wall is toward the </a:t>
            </a:r>
            <a:r>
              <a:rPr lang="en-US" sz="1600" b="1" dirty="0">
                <a:solidFill>
                  <a:srgbClr val="92D050"/>
                </a:solidFill>
                <a:latin typeface="+mn-lt"/>
              </a:rPr>
              <a:t>inner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ear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8EB8E7-B15E-4845-8238-1355E0C5D52E}"/>
              </a:ext>
            </a:extLst>
          </p:cNvPr>
          <p:cNvGrpSpPr/>
          <p:nvPr/>
        </p:nvGrpSpPr>
        <p:grpSpPr>
          <a:xfrm>
            <a:off x="5524838" y="2266840"/>
            <a:ext cx="2488261" cy="1128800"/>
            <a:chOff x="5524838" y="2266840"/>
            <a:chExt cx="2488261" cy="1128800"/>
          </a:xfrm>
        </p:grpSpPr>
        <p:pic>
          <p:nvPicPr>
            <p:cNvPr id="2052" name="Picture 4" descr="Related image">
              <a:extLst>
                <a:ext uri="{FF2B5EF4-FFF2-40B4-BE49-F238E27FC236}">
                  <a16:creationId xmlns:a16="http://schemas.microsoft.com/office/drawing/2014/main" id="{233CFB23-59AA-4594-ABFF-2E3CF98150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47" t="21081" r="13527"/>
            <a:stretch/>
          </p:blipFill>
          <p:spPr bwMode="auto">
            <a:xfrm>
              <a:off x="6802206" y="2266840"/>
              <a:ext cx="1210893" cy="106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9D31ADF-CA30-4689-8D30-A4947B70FBF5}"/>
                </a:ext>
              </a:extLst>
            </p:cNvPr>
            <p:cNvCxnSpPr>
              <a:cxnSpLocks/>
            </p:cNvCxnSpPr>
            <p:nvPr/>
          </p:nvCxnSpPr>
          <p:spPr>
            <a:xfrm>
              <a:off x="5524838" y="2387898"/>
              <a:ext cx="1258529" cy="18082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C2F098-C4EB-41CD-BDA9-54BB674A8289}"/>
                </a:ext>
              </a:extLst>
            </p:cNvPr>
            <p:cNvSpPr txBox="1"/>
            <p:nvPr/>
          </p:nvSpPr>
          <p:spPr>
            <a:xfrm>
              <a:off x="6763774" y="3087863"/>
              <a:ext cx="5624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06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BC24234-5AE8-4E66-A965-4A2B87E8A179}"/>
              </a:ext>
            </a:extLst>
          </p:cNvPr>
          <p:cNvGrpSpPr/>
          <p:nvPr/>
        </p:nvGrpSpPr>
        <p:grpSpPr>
          <a:xfrm>
            <a:off x="6644408" y="1452748"/>
            <a:ext cx="2691194" cy="1751319"/>
            <a:chOff x="6561221" y="1401579"/>
            <a:chExt cx="2691194" cy="1751319"/>
          </a:xfrm>
        </p:grpSpPr>
        <p:pic>
          <p:nvPicPr>
            <p:cNvPr id="1028" name="Picture 4" descr="Image result for otoscope">
              <a:extLst>
                <a:ext uri="{FF2B5EF4-FFF2-40B4-BE49-F238E27FC236}">
                  <a16:creationId xmlns:a16="http://schemas.microsoft.com/office/drawing/2014/main" id="{F99F700C-F290-42AF-8624-5703DB0826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1221" y="1401579"/>
              <a:ext cx="2691194" cy="175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E1B4669-278F-463B-96FB-CAEB3F18359F}"/>
                </a:ext>
              </a:extLst>
            </p:cNvPr>
            <p:cNvSpPr/>
            <p:nvPr/>
          </p:nvSpPr>
          <p:spPr>
            <a:xfrm>
              <a:off x="6734536" y="2613177"/>
              <a:ext cx="28405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*</a:t>
              </a:r>
              <a:endParaRPr lang="en-GB" sz="2000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927516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Tympanic Membrane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927516" y="1761304"/>
            <a:ext cx="56337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Normally, It is </a:t>
            </a:r>
            <a:r>
              <a:rPr lang="en-US" sz="2200" b="1" u="sng" dirty="0">
                <a:solidFill>
                  <a:schemeClr val="tx1"/>
                </a:solidFill>
                <a:latin typeface="+mn-lt"/>
              </a:rPr>
              <a:t>concave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laterally, and at the depth of its  concavity there is a small depression, “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Umbo”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produced by the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tip of the handle of the malleus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When the membrane is illuminated through an otoscope*, the concavity produces a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“Cone of Light,"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which radiates anteriorly and inferiorly from the umbo.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 Most of the of the membrane is tense and is called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Pars </a:t>
            </a: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Tensa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small triangular area on its  upper part is slack and called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Pars </a:t>
            </a: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Flaccida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.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325284" y="3585179"/>
            <a:ext cx="3854262" cy="2744225"/>
            <a:chOff x="6971381" y="959020"/>
            <a:chExt cx="4811712" cy="5386219"/>
          </a:xfrm>
        </p:grpSpPr>
        <p:pic>
          <p:nvPicPr>
            <p:cNvPr id="7" name="Picture 6" descr="F66122-008-f109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41" r="11150" b="11426"/>
            <a:stretch>
              <a:fillRect/>
            </a:stretch>
          </p:blipFill>
          <p:spPr bwMode="auto">
            <a:xfrm>
              <a:off x="6971381" y="1011072"/>
              <a:ext cx="4811712" cy="531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241423" y="5992813"/>
              <a:ext cx="506412" cy="35242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728160" y="959020"/>
              <a:ext cx="961271" cy="336550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84042" y="5992814"/>
              <a:ext cx="914400" cy="336384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1" name="Straight Connector 10"/>
          <p:cNvCxnSpPr/>
          <p:nvPr/>
        </p:nvCxnSpPr>
        <p:spPr>
          <a:xfrm>
            <a:off x="1487330" y="4112248"/>
            <a:ext cx="155448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61600" y="2764712"/>
            <a:ext cx="10972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3014" y="5789958"/>
            <a:ext cx="146304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B604D87-BFEE-4544-A41B-16BDD3E3086B}"/>
              </a:ext>
            </a:extLst>
          </p:cNvPr>
          <p:cNvSpPr txBox="1"/>
          <p:nvPr/>
        </p:nvSpPr>
        <p:spPr>
          <a:xfrm>
            <a:off x="2092053" y="5941145"/>
            <a:ext cx="3933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Pars </a:t>
            </a:r>
            <a:r>
              <a:rPr lang="en-US" sz="1600" b="1" dirty="0" err="1">
                <a:solidFill>
                  <a:srgbClr val="92D050"/>
                </a:solidFill>
                <a:latin typeface="+mn-lt"/>
              </a:rPr>
              <a:t>Tensa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</a:t>
            </a:r>
            <a:r>
              <a:rPr lang="en-US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b="1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tense</a:t>
            </a:r>
            <a:r>
              <a:rPr lang="en-US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 end</a:t>
            </a:r>
          </a:p>
          <a:p>
            <a:r>
              <a:rPr lang="en-US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Pars </a:t>
            </a:r>
            <a:r>
              <a:rPr lang="en-US" sz="1600" b="1" dirty="0" err="1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Flaccida</a:t>
            </a:r>
            <a:r>
              <a:rPr lang="en-US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  </a:t>
            </a:r>
            <a:r>
              <a:rPr lang="en-US" sz="1600" b="1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flaccid</a:t>
            </a:r>
            <a:r>
              <a:rPr lang="en-US" sz="1600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 which means loose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26873F-4B96-4697-B8F0-868ADA7576FC}"/>
              </a:ext>
            </a:extLst>
          </p:cNvPr>
          <p:cNvGrpSpPr/>
          <p:nvPr/>
        </p:nvGrpSpPr>
        <p:grpSpPr>
          <a:xfrm>
            <a:off x="7947237" y="1464887"/>
            <a:ext cx="3957859" cy="1837830"/>
            <a:chOff x="5572419" y="3957787"/>
            <a:chExt cx="5323360" cy="2538807"/>
          </a:xfrm>
        </p:grpSpPr>
        <p:pic>
          <p:nvPicPr>
            <p:cNvPr id="1026" name="Picture 2" descr="Image result for malleus tympanic membrane">
              <a:extLst>
                <a:ext uri="{FF2B5EF4-FFF2-40B4-BE49-F238E27FC236}">
                  <a16:creationId xmlns:a16="http://schemas.microsoft.com/office/drawing/2014/main" id="{1FB28241-9C8D-4681-9D05-0BFDEB43A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007" y="3957787"/>
              <a:ext cx="3334772" cy="2385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82028B-92BF-4389-B223-8B2B6F6D2625}"/>
                </a:ext>
              </a:extLst>
            </p:cNvPr>
            <p:cNvSpPr txBox="1"/>
            <p:nvPr/>
          </p:nvSpPr>
          <p:spPr>
            <a:xfrm>
              <a:off x="9857388" y="6071426"/>
              <a:ext cx="917168" cy="425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B5DCFF7-6EB7-49FD-AB63-618D7347FE48}"/>
                </a:ext>
              </a:extLst>
            </p:cNvPr>
            <p:cNvSpPr txBox="1"/>
            <p:nvPr/>
          </p:nvSpPr>
          <p:spPr>
            <a:xfrm>
              <a:off x="5572419" y="6033390"/>
              <a:ext cx="917168" cy="425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03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27516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Auditory </a:t>
            </a:r>
            <a:r>
              <a:rPr lang="en-US" sz="3200" b="1" dirty="0" err="1"/>
              <a:t>Ossicles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927516" y="1681397"/>
            <a:ext cx="1091318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latin typeface="+mn-lt"/>
              </a:rPr>
              <a:t>The auditory </a:t>
            </a:r>
            <a:r>
              <a:rPr lang="en-GB" sz="2200" dirty="0" err="1">
                <a:latin typeface="+mn-lt"/>
              </a:rPr>
              <a:t>ossicles</a:t>
            </a:r>
            <a:r>
              <a:rPr lang="en-GB" sz="2200" dirty="0">
                <a:latin typeface="+mn-lt"/>
              </a:rPr>
              <a:t> are 3:</a:t>
            </a:r>
          </a:p>
          <a:p>
            <a:pPr marL="635000" indent="-347663"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Malleus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(hammer)</a:t>
            </a:r>
            <a:r>
              <a:rPr lang="en-GB" sz="2200" dirty="0">
                <a:latin typeface="+mn-lt"/>
              </a:rPr>
              <a:t>, </a:t>
            </a:r>
          </a:p>
          <a:p>
            <a:pPr marL="635000" indent="-347663"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Incus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(anvil)</a:t>
            </a:r>
            <a:r>
              <a:rPr lang="en-GB" sz="2200" dirty="0">
                <a:latin typeface="+mn-lt"/>
              </a:rPr>
              <a:t>, </a:t>
            </a:r>
          </a:p>
          <a:p>
            <a:pPr marL="635000" indent="-347663">
              <a:buFont typeface="+mj-lt"/>
              <a:buAutoNum type="arabicPeriod"/>
              <a:defRPr/>
            </a:pPr>
            <a:r>
              <a:rPr lang="en-GB" sz="2200" b="1" dirty="0">
                <a:latin typeface="+mn-lt"/>
              </a:rPr>
              <a:t>Stapes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(stirrup)</a:t>
            </a:r>
            <a:r>
              <a:rPr lang="en-GB" sz="2200" dirty="0">
                <a:solidFill>
                  <a:srgbClr val="92D050"/>
                </a:solidFill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latin typeface="+mn-lt"/>
              </a:rPr>
              <a:t>They transmit sound waves from </a:t>
            </a:r>
            <a:r>
              <a:rPr lang="en-GB" sz="2200" i="1" dirty="0">
                <a:latin typeface="+mn-lt"/>
              </a:rPr>
              <a:t>tympanic</a:t>
            </a:r>
            <a:r>
              <a:rPr lang="en-GB" sz="2200" dirty="0">
                <a:latin typeface="+mn-lt"/>
              </a:rPr>
              <a:t> </a:t>
            </a:r>
            <a:r>
              <a:rPr lang="en-GB" sz="2200" i="1" dirty="0">
                <a:latin typeface="+mn-lt"/>
              </a:rPr>
              <a:t>membrane</a:t>
            </a:r>
            <a:r>
              <a:rPr lang="en-GB" sz="2200" dirty="0">
                <a:latin typeface="+mn-lt"/>
              </a:rPr>
              <a:t> to the </a:t>
            </a:r>
            <a:r>
              <a:rPr lang="en-GB" sz="2200" i="1" dirty="0">
                <a:latin typeface="+mn-lt"/>
              </a:rPr>
              <a:t>perilymph</a:t>
            </a:r>
            <a:r>
              <a:rPr lang="en-GB" sz="2200" dirty="0">
                <a:latin typeface="+mn-lt"/>
              </a:rPr>
              <a:t> of the internal ear.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latin typeface="+mn-lt"/>
              </a:rPr>
              <a:t>They are covered by mucous membrane &amp; articulate by </a:t>
            </a:r>
            <a:r>
              <a:rPr lang="en-GB" sz="2200" b="1" dirty="0">
                <a:latin typeface="+mn-lt"/>
              </a:rPr>
              <a:t>synovial</a:t>
            </a:r>
            <a:r>
              <a:rPr lang="en-GB" sz="2200" dirty="0">
                <a:latin typeface="+mn-lt"/>
              </a:rPr>
              <a:t> joints</a:t>
            </a:r>
            <a:r>
              <a:rPr lang="ar-SA" sz="2200" dirty="0">
                <a:solidFill>
                  <a:srgbClr val="92D050"/>
                </a:solidFill>
                <a:latin typeface="+mn-lt"/>
              </a:rPr>
              <a:t>*</a:t>
            </a:r>
            <a:r>
              <a:rPr lang="en-GB" sz="2200" dirty="0">
                <a:latin typeface="+mn-lt"/>
              </a:rPr>
              <a:t>. 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653801" y="2359022"/>
            <a:ext cx="91440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53801" y="2700528"/>
            <a:ext cx="6400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53801" y="3025448"/>
            <a:ext cx="73152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280102" y="3982256"/>
            <a:ext cx="5008403" cy="2448226"/>
            <a:chOff x="1280102" y="3982256"/>
            <a:chExt cx="5008403" cy="2448226"/>
          </a:xfrm>
        </p:grpSpPr>
        <p:pic>
          <p:nvPicPr>
            <p:cNvPr id="24" name="Picture 6" descr="middle_ear_bones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5" t="26794" r="6984" b="8405"/>
            <a:stretch>
              <a:fillRect/>
            </a:stretch>
          </p:blipFill>
          <p:spPr>
            <a:xfrm>
              <a:off x="1280102" y="3982256"/>
              <a:ext cx="5008403" cy="2448226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5608540" y="5780867"/>
              <a:ext cx="572448" cy="27896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610339" y="5811863"/>
              <a:ext cx="460188" cy="26347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86549" y="5858357"/>
              <a:ext cx="655384" cy="273502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13759" y="3945712"/>
            <a:ext cx="5126946" cy="2725976"/>
            <a:chOff x="6713759" y="3945712"/>
            <a:chExt cx="5126946" cy="2725976"/>
          </a:xfrm>
        </p:grpSpPr>
        <p:grpSp>
          <p:nvGrpSpPr>
            <p:cNvPr id="6" name="Group 5"/>
            <p:cNvGrpSpPr/>
            <p:nvPr/>
          </p:nvGrpSpPr>
          <p:grpSpPr>
            <a:xfrm>
              <a:off x="6713759" y="3945712"/>
              <a:ext cx="5126946" cy="2725976"/>
              <a:chOff x="6713759" y="3945712"/>
              <a:chExt cx="5126946" cy="2725976"/>
            </a:xfrm>
          </p:grpSpPr>
          <p:pic>
            <p:nvPicPr>
              <p:cNvPr id="3074" name="Picture 2" descr="Image result for auditory ossicl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3759" y="3945712"/>
                <a:ext cx="5126946" cy="2695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0381479" y="6363911"/>
                <a:ext cx="5643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Extra</a:t>
                </a:r>
                <a:endParaRPr lang="en-GB" dirty="0">
                  <a:solidFill>
                    <a:schemeClr val="bg1">
                      <a:lumMod val="65000"/>
                    </a:schemeClr>
                  </a:solidFill>
                  <a:latin typeface="+mn-lt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9381988" y="5801832"/>
              <a:ext cx="285795" cy="105292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00861" y="5801832"/>
              <a:ext cx="247325" cy="107737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744504" y="5801832"/>
              <a:ext cx="322555" cy="107737"/>
            </a:xfrm>
            <a:prstGeom prst="rect">
              <a:avLst/>
            </a:prstGeom>
            <a:noFill/>
            <a:ln w="28575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957963" y="4247352"/>
              <a:ext cx="424025" cy="195555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5160794" y="3358322"/>
            <a:ext cx="2286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82534" y="2294399"/>
            <a:ext cx="29978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>
                <a:solidFill>
                  <a:srgbClr val="92D050"/>
                </a:solidFill>
              </a:rPr>
              <a:t>*المشاكل في هذه المفاصل لدى كبار السن هي سبب ضعف السمع لدى بعضهم</a:t>
            </a:r>
            <a:endParaRPr lang="en-GB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6886" y="381579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Muscles of the </a:t>
            </a:r>
            <a:r>
              <a:rPr lang="en-US" sz="3200" b="1" dirty="0" err="1"/>
              <a:t>Ossicles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1972941" y="4491612"/>
            <a:ext cx="21146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TENSOR TYMPANI</a:t>
            </a:r>
          </a:p>
        </p:txBody>
      </p:sp>
      <p:pic>
        <p:nvPicPr>
          <p:cNvPr id="7" name="Picture 4" descr="F66122-008-f1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3" b="6770"/>
          <a:stretch>
            <a:fillRect/>
          </a:stretch>
        </p:blipFill>
        <p:spPr>
          <a:xfrm>
            <a:off x="1010771" y="1537798"/>
            <a:ext cx="4484598" cy="2973284"/>
          </a:xfrm>
          <a:noFill/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6886" y="4891722"/>
            <a:ext cx="5512935" cy="2028886"/>
          </a:xfrm>
          <a:noFill/>
          <a:ln w="28575"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/>
              <a:t>Origin:</a:t>
            </a:r>
            <a:r>
              <a:rPr lang="en-US" sz="1800" b="1" dirty="0"/>
              <a:t> </a:t>
            </a:r>
            <a:r>
              <a:rPr lang="en-US" sz="1800" dirty="0"/>
              <a:t>Cartilage of the auditory tube and the bony walls of its own canal.</a:t>
            </a:r>
            <a:endParaRPr lang="en-US" sz="1800" b="1" dirty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/>
              <a:t>Insertion</a:t>
            </a:r>
            <a:r>
              <a:rPr lang="en-US" sz="1800" b="1" dirty="0"/>
              <a:t>:</a:t>
            </a:r>
            <a:r>
              <a:rPr lang="en-US" sz="1800" b="1" i="1" dirty="0"/>
              <a:t> </a:t>
            </a:r>
            <a:r>
              <a:rPr lang="en-US" sz="1800" dirty="0"/>
              <a:t>into the handle of the malleus.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/>
              <a:t>Nerve supply</a:t>
            </a:r>
            <a:r>
              <a:rPr lang="en-US" sz="1800" b="1" dirty="0"/>
              <a:t>:  </a:t>
            </a:r>
            <a:r>
              <a:rPr lang="en-US" sz="1800" dirty="0"/>
              <a:t>Mandibular nerve.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u="sng" dirty="0"/>
              <a:t>Action:</a:t>
            </a:r>
            <a:r>
              <a:rPr lang="en-US" sz="1800" dirty="0"/>
              <a:t> Contracts reflexly in response to loud sounds to limit the excursion of the tympanic membrane.</a:t>
            </a:r>
            <a:endParaRPr lang="en-US" sz="1800" i="1" dirty="0"/>
          </a:p>
        </p:txBody>
      </p:sp>
      <p:sp>
        <p:nvSpPr>
          <p:cNvPr id="9" name="Rectangle 8"/>
          <p:cNvSpPr/>
          <p:nvPr/>
        </p:nvSpPr>
        <p:spPr>
          <a:xfrm>
            <a:off x="7237939" y="4491612"/>
            <a:ext cx="40350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i="1" dirty="0">
                <a:solidFill>
                  <a:schemeClr val="tx1"/>
                </a:solidFill>
                <a:latin typeface="+mn-lt"/>
              </a:rPr>
              <a:t>STAPEDIUS (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the smallest voluntary muscle</a:t>
            </a:r>
            <a:r>
              <a:rPr lang="en-GB" sz="2000" i="1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29240" y="4891722"/>
            <a:ext cx="5258283" cy="2028886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800" b="1" u="sng" dirty="0"/>
              <a:t>Origin</a:t>
            </a:r>
            <a:r>
              <a:rPr lang="en-GB" sz="1800" dirty="0"/>
              <a:t>: Internal walls of the hollow pyramid.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800" b="1" u="sng" dirty="0"/>
              <a:t>Insertion</a:t>
            </a:r>
            <a:r>
              <a:rPr lang="en-GB" sz="1800" dirty="0"/>
              <a:t>: The tendon emerges from the apex of the pyramid and is inserted into the neck of the stapes.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800" b="1" u="sng" dirty="0"/>
              <a:t>Nerve supply</a:t>
            </a:r>
            <a:r>
              <a:rPr lang="en-GB" sz="1800" dirty="0"/>
              <a:t>: Facial nerve.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GB" sz="1800" b="1" u="sng" dirty="0"/>
              <a:t>Action</a:t>
            </a:r>
            <a:r>
              <a:rPr lang="en-GB" sz="1800" dirty="0"/>
              <a:t>: </a:t>
            </a:r>
            <a:r>
              <a:rPr lang="en-GB" sz="1800" dirty="0" err="1"/>
              <a:t>Reflexly</a:t>
            </a:r>
            <a:r>
              <a:rPr lang="en-GB" sz="1800" dirty="0"/>
              <a:t> damps down the vibrations of the stapes by pulling on the neck of that bone.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29240" y="1439676"/>
            <a:ext cx="4930151" cy="3169527"/>
            <a:chOff x="6512965" y="934192"/>
            <a:chExt cx="5889625" cy="3573462"/>
          </a:xfrm>
        </p:grpSpPr>
        <p:pic>
          <p:nvPicPr>
            <p:cNvPr id="11" name="Picture 3" descr="F66122-008-f1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5"/>
            <a:stretch>
              <a:fillRect/>
            </a:stretch>
          </p:blipFill>
          <p:spPr>
            <a:xfrm>
              <a:off x="6512965" y="934192"/>
              <a:ext cx="5815013" cy="3573462"/>
            </a:xfrm>
            <a:prstGeom prst="rect">
              <a:avLst/>
            </a:prstGeom>
            <a:noFill/>
          </p:spPr>
        </p:pic>
        <p:sp>
          <p:nvSpPr>
            <p:cNvPr id="12" name="AutoShape 4"/>
            <p:cNvSpPr>
              <a:spLocks noChangeArrowheads="1"/>
            </p:cNvSpPr>
            <p:nvPr/>
          </p:nvSpPr>
          <p:spPr bwMode="auto">
            <a:xfrm>
              <a:off x="11237365" y="2313731"/>
              <a:ext cx="1165225" cy="15089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11224664" y="1986704"/>
              <a:ext cx="1055688" cy="300038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9289503" y="2343893"/>
              <a:ext cx="712787" cy="37623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182145" y="2065677"/>
            <a:ext cx="1004275" cy="162278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86885" y="4538792"/>
            <a:ext cx="5257317" cy="2233894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30206" y="4535229"/>
            <a:ext cx="5257317" cy="2233894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BCCD90-0AE4-4B24-9950-F7E3F190CAAD}"/>
              </a:ext>
            </a:extLst>
          </p:cNvPr>
          <p:cNvGrpSpPr/>
          <p:nvPr/>
        </p:nvGrpSpPr>
        <p:grpSpPr>
          <a:xfrm>
            <a:off x="6655075" y="4279369"/>
            <a:ext cx="2298650" cy="2238507"/>
            <a:chOff x="6057354" y="4415502"/>
            <a:chExt cx="2298650" cy="2238507"/>
          </a:xfrm>
        </p:grpSpPr>
        <p:pic>
          <p:nvPicPr>
            <p:cNvPr id="1028" name="Picture 4" descr="Image result for parotid gland">
              <a:extLst>
                <a:ext uri="{FF2B5EF4-FFF2-40B4-BE49-F238E27FC236}">
                  <a16:creationId xmlns:a16="http://schemas.microsoft.com/office/drawing/2014/main" id="{92DF6AD9-50D4-4B33-9971-98A07B36CA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354" y="4415502"/>
              <a:ext cx="2298650" cy="217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679A6F-C23D-43B9-8A5A-D4C3D68E7C6B}"/>
                </a:ext>
              </a:extLst>
            </p:cNvPr>
            <p:cNvSpPr txBox="1"/>
            <p:nvPr/>
          </p:nvSpPr>
          <p:spPr>
            <a:xfrm>
              <a:off x="7094146" y="6346232"/>
              <a:ext cx="622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942F82-8AFB-4387-B9EC-FE5D6AACB235}"/>
                </a:ext>
              </a:extLst>
            </p:cNvPr>
            <p:cNvSpPr/>
            <p:nvPr/>
          </p:nvSpPr>
          <p:spPr>
            <a:xfrm>
              <a:off x="6379195" y="5501263"/>
              <a:ext cx="389839" cy="252832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975642" y="381579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Nerves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75641" y="1720073"/>
            <a:ext cx="503140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Tympanic nerve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It is a branch of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glossopharyngeal nerve.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It gives: </a:t>
            </a:r>
          </a:p>
          <a:p>
            <a:pPr marL="57785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Tympanic plexus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on the promontory </a:t>
            </a:r>
          </a:p>
          <a:p>
            <a:pPr marL="57785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The tympanic plexus gives the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, Lesser petrosal*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nerve which relays in the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otic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ganglion.</a:t>
            </a:r>
          </a:p>
          <a:p>
            <a:pPr marL="57785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It gives 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secretomotor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supply to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parotid gland</a:t>
            </a:r>
            <a:endParaRPr lang="ar-SA" sz="22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657618-F34A-46CC-BC37-98AFEDFCC109}"/>
              </a:ext>
            </a:extLst>
          </p:cNvPr>
          <p:cNvCxnSpPr/>
          <p:nvPr/>
        </p:nvCxnSpPr>
        <p:spPr>
          <a:xfrm>
            <a:off x="1643969" y="3418737"/>
            <a:ext cx="19080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4BA3FB-5270-41E8-8876-19605C6CCDD0}"/>
              </a:ext>
            </a:extLst>
          </p:cNvPr>
          <p:cNvCxnSpPr/>
          <p:nvPr/>
        </p:nvCxnSpPr>
        <p:spPr>
          <a:xfrm>
            <a:off x="5193252" y="3753033"/>
            <a:ext cx="684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9C92E-D289-47AA-A28D-BD1FD26329AC}"/>
              </a:ext>
            </a:extLst>
          </p:cNvPr>
          <p:cNvGrpSpPr/>
          <p:nvPr/>
        </p:nvGrpSpPr>
        <p:grpSpPr>
          <a:xfrm>
            <a:off x="6769034" y="785519"/>
            <a:ext cx="4722208" cy="3226043"/>
            <a:chOff x="6282812" y="1257467"/>
            <a:chExt cx="5321977" cy="475987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54866E2-2F65-4BAE-A9BA-B59599893306}"/>
                </a:ext>
              </a:extLst>
            </p:cNvPr>
            <p:cNvGrpSpPr/>
            <p:nvPr/>
          </p:nvGrpSpPr>
          <p:grpSpPr>
            <a:xfrm>
              <a:off x="6282812" y="1257467"/>
              <a:ext cx="5321977" cy="4759875"/>
              <a:chOff x="5807240" y="1257467"/>
              <a:chExt cx="5797550" cy="5054600"/>
            </a:xfrm>
          </p:grpSpPr>
          <p:pic>
            <p:nvPicPr>
              <p:cNvPr id="7" name="Picture 4" descr="F66122-008-f11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7240" y="1257467"/>
                <a:ext cx="5797550" cy="505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56269C-9C66-44B6-ADE6-5BC921872985}"/>
                  </a:ext>
                </a:extLst>
              </p:cNvPr>
              <p:cNvSpPr/>
              <p:nvPr/>
            </p:nvSpPr>
            <p:spPr>
              <a:xfrm>
                <a:off x="5903639" y="3399012"/>
                <a:ext cx="996111" cy="219262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D41F46-0C6E-49D1-8C96-2D5B7AF9B828}"/>
                </a:ext>
              </a:extLst>
            </p:cNvPr>
            <p:cNvSpPr/>
            <p:nvPr/>
          </p:nvSpPr>
          <p:spPr>
            <a:xfrm>
              <a:off x="10466438" y="2253672"/>
              <a:ext cx="1024804" cy="204394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58A3E8A-342A-40C0-97ED-C0FD578A910E}"/>
                </a:ext>
              </a:extLst>
            </p:cNvPr>
            <p:cNvSpPr/>
            <p:nvPr/>
          </p:nvSpPr>
          <p:spPr>
            <a:xfrm>
              <a:off x="9554235" y="5418292"/>
              <a:ext cx="852020" cy="1904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8661A0-E5F8-4206-A060-B009B7B6174E}"/>
              </a:ext>
            </a:extLst>
          </p:cNvPr>
          <p:cNvCxnSpPr/>
          <p:nvPr/>
        </p:nvCxnSpPr>
        <p:spPr>
          <a:xfrm>
            <a:off x="1643967" y="5106649"/>
            <a:ext cx="15480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12497A-3411-4E5F-9747-B016A8EF989E}"/>
              </a:ext>
            </a:extLst>
          </p:cNvPr>
          <p:cNvCxnSpPr/>
          <p:nvPr/>
        </p:nvCxnSpPr>
        <p:spPr>
          <a:xfrm>
            <a:off x="3639915" y="2418070"/>
            <a:ext cx="205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35A1C3A-A8D3-499C-9E18-91DA99AF9023}"/>
              </a:ext>
            </a:extLst>
          </p:cNvPr>
          <p:cNvGrpSpPr/>
          <p:nvPr/>
        </p:nvGrpSpPr>
        <p:grpSpPr>
          <a:xfrm>
            <a:off x="8677845" y="4279369"/>
            <a:ext cx="3321722" cy="2220751"/>
            <a:chOff x="5831206" y="4117681"/>
            <a:chExt cx="3557020" cy="2220751"/>
          </a:xfrm>
        </p:grpSpPr>
        <p:pic>
          <p:nvPicPr>
            <p:cNvPr id="1026" name="Picture 2" descr="Fig 1.2 - Path of the parasympathetic fibres to the parotid gland.">
              <a:extLst>
                <a:ext uri="{FF2B5EF4-FFF2-40B4-BE49-F238E27FC236}">
                  <a16:creationId xmlns:a16="http://schemas.microsoft.com/office/drawing/2014/main" id="{3332F5E6-C671-4AD5-A8DC-43756DEE0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206" y="4117681"/>
              <a:ext cx="3557020" cy="222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070D07B-BD48-45DD-BD05-C3251D000B14}"/>
                </a:ext>
              </a:extLst>
            </p:cNvPr>
            <p:cNvSpPr/>
            <p:nvPr/>
          </p:nvSpPr>
          <p:spPr>
            <a:xfrm>
              <a:off x="6820558" y="5998292"/>
              <a:ext cx="1025583" cy="3204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6CD5986-CC2B-4970-B1FC-717ECA6A11A5}"/>
                </a:ext>
              </a:extLst>
            </p:cNvPr>
            <p:cNvSpPr/>
            <p:nvPr/>
          </p:nvSpPr>
          <p:spPr>
            <a:xfrm>
              <a:off x="8728017" y="4818420"/>
              <a:ext cx="504474" cy="323851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2CBCC5-2166-43AA-96EE-D3E876D40A5E}"/>
                </a:ext>
              </a:extLst>
            </p:cNvPr>
            <p:cNvSpPr txBox="1"/>
            <p:nvPr/>
          </p:nvSpPr>
          <p:spPr>
            <a:xfrm>
              <a:off x="8565806" y="5945756"/>
              <a:ext cx="6666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15702-EECF-45CB-823A-F47479AE5A7E}"/>
              </a:ext>
            </a:extLst>
          </p:cNvPr>
          <p:cNvCxnSpPr/>
          <p:nvPr/>
        </p:nvCxnSpPr>
        <p:spPr>
          <a:xfrm>
            <a:off x="1643967" y="4092555"/>
            <a:ext cx="97200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FFA9505-F226-4BF2-8479-4BB1E6B55186}"/>
              </a:ext>
            </a:extLst>
          </p:cNvPr>
          <p:cNvSpPr txBox="1"/>
          <p:nvPr/>
        </p:nvSpPr>
        <p:spPr>
          <a:xfrm>
            <a:off x="2980338" y="5220467"/>
            <a:ext cx="1143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*Compare: </a:t>
            </a:r>
            <a:endParaRPr lang="en-GB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1E8B0CE-6ED5-4150-B31B-73FAD120E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270255"/>
              </p:ext>
            </p:extLst>
          </p:nvPr>
        </p:nvGraphicFramePr>
        <p:xfrm>
          <a:off x="826397" y="5524041"/>
          <a:ext cx="5688566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8137">
                  <a:extLst>
                    <a:ext uri="{9D8B030D-6E8A-4147-A177-3AD203B41FA5}">
                      <a16:colId xmlns:a16="http://schemas.microsoft.com/office/drawing/2014/main" val="839911714"/>
                    </a:ext>
                  </a:extLst>
                </a:gridCol>
                <a:gridCol w="1789471">
                  <a:extLst>
                    <a:ext uri="{9D8B030D-6E8A-4147-A177-3AD203B41FA5}">
                      <a16:colId xmlns:a16="http://schemas.microsoft.com/office/drawing/2014/main" val="3561142148"/>
                    </a:ext>
                  </a:extLst>
                </a:gridCol>
                <a:gridCol w="2230958">
                  <a:extLst>
                    <a:ext uri="{9D8B030D-6E8A-4147-A177-3AD203B41FA5}">
                      <a16:colId xmlns:a16="http://schemas.microsoft.com/office/drawing/2014/main" val="3259123390"/>
                    </a:ext>
                  </a:extLst>
                </a:gridCol>
              </a:tblGrid>
              <a:tr h="254867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</a:t>
                      </a:r>
                      <a:r>
                        <a:rPr lang="en-US" sz="1500" b="1" u="sng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ss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er</a:t>
                      </a: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petrosal (glo</a:t>
                      </a:r>
                      <a:r>
                        <a:rPr lang="en-US" sz="1500" u="sng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ss</a:t>
                      </a: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opharyngeal)</a:t>
                      </a:r>
                      <a:endParaRPr lang="en-GB" sz="1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Otic</a:t>
                      </a: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ganglion</a:t>
                      </a:r>
                      <a:endParaRPr lang="en-GB" sz="1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Supply </a:t>
                      </a:r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parotid </a:t>
                      </a:r>
                      <a:r>
                        <a:rPr lang="en-US" sz="15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gland</a:t>
                      </a:r>
                      <a:endParaRPr lang="en-GB" sz="15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8721"/>
                  </a:ext>
                </a:extLst>
              </a:tr>
              <a:tr h="19959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Greater</a:t>
                      </a:r>
                      <a:r>
                        <a:rPr lang="en-US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petrosal (facial) </a:t>
                      </a:r>
                      <a:r>
                        <a:rPr lang="en-US" sz="800" i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you have a great face</a:t>
                      </a:r>
                      <a:endParaRPr lang="en-GB" sz="1500" i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Geniculate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ganglion</a:t>
                      </a:r>
                      <a:endParaRPr lang="en-GB" sz="1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supply </a:t>
                      </a:r>
                      <a:r>
                        <a:rPr lang="en-GB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Lacrimal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, </a:t>
                      </a:r>
                      <a:r>
                        <a:rPr lang="en-GB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Nasal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, and </a:t>
                      </a:r>
                      <a:r>
                        <a:rPr lang="en-GB" sz="15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Palatine</a:t>
                      </a:r>
                      <a:r>
                        <a:rPr lang="en-GB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 glands</a:t>
                      </a:r>
                      <a:endParaRPr lang="en-GB" sz="1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484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21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5642" y="381579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Nerves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87723" y="1439677"/>
            <a:ext cx="1003423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Facial nerve 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(VII)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Enters through the Internal acoustic meatus with the 8</a:t>
            </a:r>
            <a:r>
              <a:rPr lang="en-US" sz="2000" baseline="30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vestibulocochlear 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nerve.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It expands to form 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Geniculate ganglion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It passes vertical </a:t>
            </a:r>
            <a:r>
              <a:rPr lang="en-US" sz="2000" u="sng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behind the pyramid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It leaves the middle ear through the </a:t>
            </a:r>
            <a:r>
              <a:rPr lang="en-US" sz="2000" b="1" dirty="0" err="1">
                <a:solidFill>
                  <a:schemeClr val="tx1"/>
                </a:solidFill>
                <a:latin typeface="+mn-lt"/>
                <a:cs typeface="Times New Roman" pitchFamily="18" charset="0"/>
              </a:rPr>
              <a:t>stylomastoid</a:t>
            </a:r>
            <a:r>
              <a:rPr lang="en-US" sz="2000" b="1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 foramen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177C48-86ED-41DF-82C8-6AD7DDF15CF2}"/>
              </a:ext>
            </a:extLst>
          </p:cNvPr>
          <p:cNvSpPr/>
          <p:nvPr/>
        </p:nvSpPr>
        <p:spPr>
          <a:xfrm>
            <a:off x="987723" y="332878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  <a:cs typeface="Times New Roman" pitchFamily="18" charset="0"/>
              </a:rPr>
              <a:t>Branches:</a:t>
            </a:r>
          </a:p>
          <a:p>
            <a:pPr marL="628650" lvl="0" indent="-274638"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Greater Petrosal nerve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717550" lvl="0" indent="-17621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Arises from Geniculate Ganglion.</a:t>
            </a:r>
          </a:p>
          <a:p>
            <a:pPr marL="717550" lvl="0" indent="-17621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Carries </a:t>
            </a:r>
            <a:r>
              <a:rPr lang="en-GB" sz="2000" i="1" dirty="0">
                <a:solidFill>
                  <a:prstClr val="black"/>
                </a:solidFill>
                <a:latin typeface="Calibri" panose="020F0502020204030204"/>
              </a:rPr>
              <a:t>preganglionic parasympathetic 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to supply: Lacrimal, Nasal, and Palatine glands.</a:t>
            </a:r>
          </a:p>
          <a:p>
            <a:pPr marL="628650" lvl="0" indent="-274638"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Nerve to Stapedius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628650" lvl="0" indent="-274638"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3.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Chorda Tympani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: </a:t>
            </a:r>
          </a:p>
          <a:p>
            <a:pPr marL="717550" lvl="0" indent="-176213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Arises just before the facial nerve exits.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65BE95-AF86-4707-98E3-ED260F6E6508}"/>
              </a:ext>
            </a:extLst>
          </p:cNvPr>
          <p:cNvCxnSpPr/>
          <p:nvPr/>
        </p:nvCxnSpPr>
        <p:spPr>
          <a:xfrm>
            <a:off x="3339480" y="2555140"/>
            <a:ext cx="2124000" cy="0"/>
          </a:xfrm>
          <a:prstGeom prst="line">
            <a:avLst/>
          </a:prstGeom>
          <a:ln w="28575">
            <a:solidFill>
              <a:srgbClr val="D12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94022B-1064-4976-8F0D-8476928F88C3}"/>
              </a:ext>
            </a:extLst>
          </p:cNvPr>
          <p:cNvCxnSpPr/>
          <p:nvPr/>
        </p:nvCxnSpPr>
        <p:spPr>
          <a:xfrm>
            <a:off x="1689847" y="3944491"/>
            <a:ext cx="2412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D22579A-FBC4-4F58-8D34-E2D69CB478EB}"/>
              </a:ext>
            </a:extLst>
          </p:cNvPr>
          <p:cNvCxnSpPr/>
          <p:nvPr/>
        </p:nvCxnSpPr>
        <p:spPr>
          <a:xfrm flipV="1">
            <a:off x="1689847" y="5149119"/>
            <a:ext cx="201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19BDDD-B667-4A6F-8D7B-72FB2D24C5E4}"/>
              </a:ext>
            </a:extLst>
          </p:cNvPr>
          <p:cNvCxnSpPr/>
          <p:nvPr/>
        </p:nvCxnSpPr>
        <p:spPr>
          <a:xfrm>
            <a:off x="1701722" y="5473183"/>
            <a:ext cx="172800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CD0F5D-D023-4F1A-851D-C86C1E814D6A}"/>
              </a:ext>
            </a:extLst>
          </p:cNvPr>
          <p:cNvCxnSpPr/>
          <p:nvPr/>
        </p:nvCxnSpPr>
        <p:spPr>
          <a:xfrm>
            <a:off x="5171683" y="3293164"/>
            <a:ext cx="230400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713A51F-7CF5-44AD-92B1-4A32DC347095}"/>
              </a:ext>
            </a:extLst>
          </p:cNvPr>
          <p:cNvGrpSpPr/>
          <p:nvPr/>
        </p:nvGrpSpPr>
        <p:grpSpPr>
          <a:xfrm>
            <a:off x="6989575" y="3586300"/>
            <a:ext cx="4734711" cy="2989007"/>
            <a:chOff x="6989575" y="3586300"/>
            <a:chExt cx="4734711" cy="298900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1A94B89-EDF7-43A9-9397-546EA42A6EBC}"/>
                </a:ext>
              </a:extLst>
            </p:cNvPr>
            <p:cNvGrpSpPr/>
            <p:nvPr/>
          </p:nvGrpSpPr>
          <p:grpSpPr>
            <a:xfrm>
              <a:off x="6989575" y="3586300"/>
              <a:ext cx="4734711" cy="2989007"/>
              <a:chOff x="6957028" y="3520329"/>
              <a:chExt cx="4734711" cy="2989007"/>
            </a:xfrm>
          </p:grpSpPr>
          <p:pic>
            <p:nvPicPr>
              <p:cNvPr id="4" name="Picture 4" descr="F66122-008-f124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48" t="4753" r="3833" b="4356"/>
              <a:stretch>
                <a:fillRect/>
              </a:stretch>
            </p:blipFill>
            <p:spPr>
              <a:xfrm>
                <a:off x="6957028" y="3520329"/>
                <a:ext cx="4734711" cy="2989007"/>
              </a:xfrm>
              <a:prstGeom prst="rect">
                <a:avLst/>
              </a:prstGeom>
              <a:noFill/>
              <a:ln>
                <a:noFill/>
                <a:miter lim="800000"/>
                <a:headEnd/>
                <a:tailEnd/>
              </a:ln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37AB103-F565-4111-8941-E180C9751C61}"/>
                  </a:ext>
                </a:extLst>
              </p:cNvPr>
              <p:cNvSpPr/>
              <p:nvPr/>
            </p:nvSpPr>
            <p:spPr>
              <a:xfrm>
                <a:off x="7083723" y="5495512"/>
                <a:ext cx="675029" cy="135267"/>
              </a:xfrm>
              <a:prstGeom prst="rect">
                <a:avLst/>
              </a:prstGeom>
              <a:noFill/>
              <a:ln w="28575">
                <a:solidFill>
                  <a:srgbClr val="FF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1C65277-50B1-4706-A26F-7C640630454E}"/>
                  </a:ext>
                </a:extLst>
              </p:cNvPr>
              <p:cNvSpPr/>
              <p:nvPr/>
            </p:nvSpPr>
            <p:spPr>
              <a:xfrm>
                <a:off x="9126436" y="6171529"/>
                <a:ext cx="903087" cy="139942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46C7F6-BCA7-43CE-BE7F-148F698E9F78}"/>
                  </a:ext>
                </a:extLst>
              </p:cNvPr>
              <p:cNvSpPr/>
              <p:nvPr/>
            </p:nvSpPr>
            <p:spPr>
              <a:xfrm>
                <a:off x="6976279" y="4853322"/>
                <a:ext cx="801724" cy="181708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582AA66-B459-446C-AFF8-AE833096BBD7}"/>
                  </a:ext>
                </a:extLst>
              </p:cNvPr>
              <p:cNvSpPr/>
              <p:nvPr/>
            </p:nvSpPr>
            <p:spPr>
              <a:xfrm>
                <a:off x="9625263" y="3558829"/>
                <a:ext cx="865526" cy="152446"/>
              </a:xfrm>
              <a:prstGeom prst="rect">
                <a:avLst/>
              </a:prstGeom>
              <a:noFill/>
              <a:ln w="28575">
                <a:solidFill>
                  <a:srgbClr val="D12FF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419139C-5BBE-4142-9BD1-87F4DCC7FFF3}"/>
                  </a:ext>
                </a:extLst>
              </p:cNvPr>
              <p:cNvSpPr/>
              <p:nvPr/>
            </p:nvSpPr>
            <p:spPr>
              <a:xfrm>
                <a:off x="10880389" y="4178224"/>
                <a:ext cx="811350" cy="139942"/>
              </a:xfrm>
              <a:prstGeom prst="rect">
                <a:avLst/>
              </a:prstGeom>
              <a:noFill/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8D0B1C-6B4B-4EA7-8C11-30D647838BEE}"/>
                </a:ext>
              </a:extLst>
            </p:cNvPr>
            <p:cNvSpPr/>
            <p:nvPr/>
          </p:nvSpPr>
          <p:spPr>
            <a:xfrm>
              <a:off x="10572236" y="3809380"/>
              <a:ext cx="756000" cy="1290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7FDE994-4FA4-421D-9BDD-08D64EFD74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356930" y="3948056"/>
              <a:ext cx="705140" cy="296139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2A4AB06-D406-487E-868A-4C8546305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9455" y="4244195"/>
              <a:ext cx="687105" cy="622803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6E1BE16F-1744-4E42-9130-BD6397B77DAE}"/>
                </a:ext>
              </a:extLst>
            </p:cNvPr>
            <p:cNvCxnSpPr>
              <a:cxnSpLocks/>
            </p:cNvCxnSpPr>
            <p:nvPr/>
          </p:nvCxnSpPr>
          <p:spPr>
            <a:xfrm>
              <a:off x="8289455" y="5293561"/>
              <a:ext cx="187951" cy="1281232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241AF0-C6A0-446B-BB4E-2118C98FD913}"/>
              </a:ext>
            </a:extLst>
          </p:cNvPr>
          <p:cNvSpPr txBox="1"/>
          <p:nvPr/>
        </p:nvSpPr>
        <p:spPr>
          <a:xfrm>
            <a:off x="902865" y="5890129"/>
            <a:ext cx="626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Recall: chorda tympani carries taste fibers. So if there was any damage to this nerve the 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patient</a:t>
            </a:r>
            <a:r>
              <a:rPr lang="en-US" sz="1600" dirty="0">
                <a:solidFill>
                  <a:srgbClr val="92D050"/>
                </a:solidFill>
                <a:latin typeface="+mn-lt"/>
              </a:rPr>
              <a:t> will experience dyspepsia Ex: during ear surgeries </a:t>
            </a:r>
            <a:r>
              <a:rPr lang="en-US" sz="1800" dirty="0">
                <a:solidFill>
                  <a:srgbClr val="92D050"/>
                </a:solidFill>
              </a:rPr>
              <a:t> </a:t>
            </a:r>
            <a:endParaRPr lang="en-US" sz="1800" dirty="0">
              <a:solidFill>
                <a:srgbClr val="92D050"/>
              </a:solidFill>
              <a:latin typeface="+mn-lt"/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remember: chorda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ch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ocolate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or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da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tes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373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8239" y="461670"/>
            <a:ext cx="10515600" cy="779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Internal Ear, Or Labyrinth</a:t>
            </a:r>
          </a:p>
        </p:txBody>
      </p:sp>
      <p:sp>
        <p:nvSpPr>
          <p:cNvPr id="3" name="Rectangle 2"/>
          <p:cNvSpPr/>
          <p:nvPr/>
        </p:nvSpPr>
        <p:spPr>
          <a:xfrm>
            <a:off x="649902" y="1188497"/>
            <a:ext cx="6096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Labyrinth is situated in the petrous part of the temporal bone, medial to the middle ear.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It consists of : </a:t>
            </a:r>
          </a:p>
        </p:txBody>
      </p:sp>
      <p:pic>
        <p:nvPicPr>
          <p:cNvPr id="4" name="Picture 4" descr="F66122-008-f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2" r="19208" b="3290"/>
          <a:stretch>
            <a:fillRect/>
          </a:stretch>
        </p:blipFill>
        <p:spPr>
          <a:xfrm>
            <a:off x="7599691" y="663384"/>
            <a:ext cx="3312814" cy="309227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7409191" y="3844254"/>
            <a:ext cx="4002374" cy="2716969"/>
            <a:chOff x="8052824" y="2940437"/>
            <a:chExt cx="4002374" cy="3210822"/>
          </a:xfrm>
        </p:grpSpPr>
        <p:pic>
          <p:nvPicPr>
            <p:cNvPr id="6148" name="Picture 4" descr="Image result for Bony &amp; Membranous labyrint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824" y="2940437"/>
              <a:ext cx="4002374" cy="3210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293839" y="5643428"/>
              <a:ext cx="7405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13D51DD-85B3-49A2-902B-1BED1CE42ACD}"/>
              </a:ext>
            </a:extLst>
          </p:cNvPr>
          <p:cNvSpPr/>
          <p:nvPr/>
        </p:nvSpPr>
        <p:spPr>
          <a:xfrm>
            <a:off x="649901" y="2364528"/>
            <a:ext cx="6377956" cy="1446550"/>
          </a:xfrm>
          <a:prstGeom prst="rect">
            <a:avLst/>
          </a:prstGeom>
          <a:ln w="28575">
            <a:solidFill>
              <a:srgbClr val="00BAED"/>
            </a:solidFill>
          </a:ln>
        </p:spPr>
        <p:txBody>
          <a:bodyPr wrap="square">
            <a:spAutoFit/>
          </a:bodyPr>
          <a:lstStyle/>
          <a:p>
            <a:pPr marL="266700" lvl="0"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Bony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labyrinth:</a:t>
            </a:r>
          </a:p>
          <a:p>
            <a:pPr marL="719138" lvl="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A series of bony chambers lined by endosteum.</a:t>
            </a:r>
          </a:p>
          <a:p>
            <a:pPr marL="719138" lvl="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They contain a clear fluid, the 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perilymph,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 in which is suspended the membranous labyrinth.</a:t>
            </a:r>
            <a:endParaRPr lang="en-US" sz="22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0798FA-8BB5-4752-91E7-09F968CCD640}"/>
              </a:ext>
            </a:extLst>
          </p:cNvPr>
          <p:cNvSpPr/>
          <p:nvPr/>
        </p:nvSpPr>
        <p:spPr>
          <a:xfrm>
            <a:off x="649902" y="3967198"/>
            <a:ext cx="6377955" cy="1446550"/>
          </a:xfrm>
          <a:prstGeom prst="rect">
            <a:avLst/>
          </a:prstGeom>
          <a:ln w="28575">
            <a:solidFill>
              <a:srgbClr val="FF9D70"/>
            </a:solidFill>
          </a:ln>
        </p:spPr>
        <p:txBody>
          <a:bodyPr wrap="square">
            <a:spAutoFit/>
          </a:bodyPr>
          <a:lstStyle/>
          <a:p>
            <a:pPr marL="266700" lvl="0"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Membranous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labyrinth: </a:t>
            </a:r>
          </a:p>
          <a:p>
            <a:pPr marL="719138" lvl="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consists of a series of membranous sacs and ducts within the bony labyrinth, it is filled with</a:t>
            </a:r>
            <a:r>
              <a:rPr lang="en-US" sz="2200" b="1" dirty="0">
                <a:solidFill>
                  <a:prstClr val="black"/>
                </a:solidFill>
                <a:latin typeface="Calibri" panose="020F0502020204030204"/>
              </a:rPr>
              <a:t> endolymph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BA9B6-082C-4FEB-AD71-B7C5171BD654}"/>
              </a:ext>
            </a:extLst>
          </p:cNvPr>
          <p:cNvSpPr txBox="1"/>
          <p:nvPr/>
        </p:nvSpPr>
        <p:spPr>
          <a:xfrm flipH="1">
            <a:off x="923129" y="5530540"/>
            <a:ext cx="5929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Note: 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middle ear was filled with air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but </a:t>
            </a:r>
            <a:r>
              <a:rPr lang="en-US" sz="1600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inner ear is filled with fluid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In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bony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labyrinth that fluid is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perilymph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and in the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membranous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labyrinth is it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endolymph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9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366832" y="1402834"/>
            <a:ext cx="3456868" cy="2386182"/>
            <a:chOff x="6259739" y="4087667"/>
            <a:chExt cx="5873850" cy="2505637"/>
          </a:xfrm>
        </p:grpSpPr>
        <p:pic>
          <p:nvPicPr>
            <p:cNvPr id="7170" name="Picture 2" descr="Three Parts of the Bony Labryint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365"/>
            <a:stretch/>
          </p:blipFill>
          <p:spPr bwMode="auto">
            <a:xfrm>
              <a:off x="6259739" y="4087667"/>
              <a:ext cx="5627662" cy="2505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0933930" y="5996772"/>
              <a:ext cx="1199659" cy="355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975642" y="484043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Internal Ear (Labyrinth)</a:t>
            </a:r>
          </a:p>
          <a:p>
            <a:r>
              <a:rPr lang="en-US" altLang="en-US" sz="3200" b="1" dirty="0"/>
              <a:t>Bony Labyrinth</a:t>
            </a:r>
          </a:p>
        </p:txBody>
      </p:sp>
      <p:sp>
        <p:nvSpPr>
          <p:cNvPr id="9" name="Rectangle 8"/>
          <p:cNvSpPr/>
          <p:nvPr/>
        </p:nvSpPr>
        <p:spPr>
          <a:xfrm>
            <a:off x="987414" y="1872650"/>
            <a:ext cx="97778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The bony labyrinth consists of: </a:t>
            </a:r>
          </a:p>
          <a:p>
            <a:pPr marL="5778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latin typeface="+mn-lt"/>
              </a:rPr>
              <a:t>Cochlea</a:t>
            </a:r>
          </a:p>
          <a:p>
            <a:pPr marL="577850" indent="-285750">
              <a:buFont typeface="Arial" panose="020B0604020202020204" pitchFamily="34" charset="0"/>
              <a:buChar char="•"/>
            </a:pPr>
            <a:r>
              <a:rPr lang="en-GB" sz="2200" b="1" dirty="0">
                <a:latin typeface="+mn-lt"/>
              </a:rPr>
              <a:t>Vestibule</a:t>
            </a:r>
            <a:r>
              <a:rPr lang="en-GB" sz="2200" dirty="0">
                <a:latin typeface="+mn-lt"/>
              </a:rPr>
              <a:t>,</a:t>
            </a:r>
            <a:r>
              <a:rPr lang="en-GB" sz="2200" b="1" dirty="0">
                <a:latin typeface="+mn-lt"/>
              </a:rPr>
              <a:t> </a:t>
            </a:r>
          </a:p>
          <a:p>
            <a:pPr marL="577850" indent="-285750">
              <a:buFont typeface="Arial" panose="020B0604020202020204" pitchFamily="34" charset="0"/>
              <a:buChar char="•"/>
            </a:pPr>
            <a:r>
              <a:rPr lang="en-GB" sz="2200" b="1" dirty="0" err="1">
                <a:latin typeface="+mn-lt"/>
              </a:rPr>
              <a:t>Semicircular</a:t>
            </a:r>
            <a:r>
              <a:rPr lang="en-GB" sz="2200" b="1" dirty="0">
                <a:latin typeface="+mn-lt"/>
              </a:rPr>
              <a:t> canals</a:t>
            </a:r>
            <a:r>
              <a:rPr lang="en-GB" sz="2200" dirty="0">
                <a:latin typeface="+mn-lt"/>
              </a:rPr>
              <a:t>,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67531" y="2537670"/>
            <a:ext cx="9144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1291" y="2874554"/>
            <a:ext cx="108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67531" y="3209477"/>
            <a:ext cx="219456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59" y="1756487"/>
            <a:ext cx="2901187" cy="1862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EB89BD-3D39-46AA-9A8D-D55EC39E16F3}"/>
              </a:ext>
            </a:extLst>
          </p:cNvPr>
          <p:cNvSpPr/>
          <p:nvPr/>
        </p:nvSpPr>
        <p:spPr>
          <a:xfrm>
            <a:off x="1083129" y="420026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Cochlea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Its first turn produces the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promontory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on the medial wall of the tympanic cavity.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It contains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cochlear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duct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(part of the membranous labyrinth).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BEDA0A1-2214-4A05-95B6-02F3AA3EE338}"/>
              </a:ext>
            </a:extLst>
          </p:cNvPr>
          <p:cNvSpPr/>
          <p:nvPr/>
        </p:nvSpPr>
        <p:spPr>
          <a:xfrm>
            <a:off x="975642" y="4097722"/>
            <a:ext cx="5845865" cy="2099878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0FEE4B-C45C-41D5-B300-817934145AFA}"/>
              </a:ext>
            </a:extLst>
          </p:cNvPr>
          <p:cNvGrpSpPr/>
          <p:nvPr/>
        </p:nvGrpSpPr>
        <p:grpSpPr>
          <a:xfrm>
            <a:off x="7286616" y="3949863"/>
            <a:ext cx="4204626" cy="2590638"/>
            <a:chOff x="6883844" y="1399146"/>
            <a:chExt cx="5101638" cy="5000507"/>
          </a:xfrm>
        </p:grpSpPr>
        <p:pic>
          <p:nvPicPr>
            <p:cNvPr id="19" name="Picture 2" descr="F66122-008-f120">
              <a:extLst>
                <a:ext uri="{FF2B5EF4-FFF2-40B4-BE49-F238E27FC236}">
                  <a16:creationId xmlns:a16="http://schemas.microsoft.com/office/drawing/2014/main" id="{52998DA2-1DF8-4E1B-BCDA-C3D8900ED8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4"/>
            <a:stretch>
              <a:fillRect/>
            </a:stretch>
          </p:blipFill>
          <p:spPr>
            <a:xfrm>
              <a:off x="6883844" y="1399146"/>
              <a:ext cx="5082182" cy="50005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5AA6B1F-E4B5-4579-99AD-061C2D636DBF}"/>
                </a:ext>
              </a:extLst>
            </p:cNvPr>
            <p:cNvSpPr/>
            <p:nvPr/>
          </p:nvSpPr>
          <p:spPr>
            <a:xfrm>
              <a:off x="11629367" y="3809319"/>
              <a:ext cx="356115" cy="187053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59E30B-4F34-43A1-BFC4-0018DCC2E59E}"/>
                </a:ext>
              </a:extLst>
            </p:cNvPr>
            <p:cNvSpPr/>
            <p:nvPr/>
          </p:nvSpPr>
          <p:spPr>
            <a:xfrm>
              <a:off x="10912212" y="4276430"/>
              <a:ext cx="704264" cy="14051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F4A83A2-F1AF-4FDD-A64D-E5B30F4109CD}"/>
              </a:ext>
            </a:extLst>
          </p:cNvPr>
          <p:cNvCxnSpPr/>
          <p:nvPr/>
        </p:nvCxnSpPr>
        <p:spPr>
          <a:xfrm>
            <a:off x="3215291" y="5564109"/>
            <a:ext cx="1548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10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5"/>
            <a:ext cx="10515600" cy="764428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210237"/>
            <a:ext cx="10632141" cy="525779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200" b="1" dirty="0"/>
              <a:t>By the end of the lecture the student should be able to:</a:t>
            </a:r>
          </a:p>
          <a:p>
            <a:pPr marL="403225" indent="-403225"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List the </a:t>
            </a:r>
            <a:r>
              <a:rPr lang="en-US" sz="2200" u="sng" dirty="0"/>
              <a:t>parts</a:t>
            </a:r>
            <a:r>
              <a:rPr lang="en-US" sz="2200" dirty="0"/>
              <a:t> of the ear: External, Middle (tympanic cavity) and Internal (labyrinth).</a:t>
            </a:r>
          </a:p>
          <a:p>
            <a:pPr marL="403225" indent="-403225"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Describe the parts of the </a:t>
            </a:r>
            <a:r>
              <a:rPr lang="en-US" sz="2200" u="sng" dirty="0"/>
              <a:t>external ear</a:t>
            </a:r>
            <a:r>
              <a:rPr lang="en-US" sz="2200" dirty="0"/>
              <a:t>: auricle and external auditory meatus.</a:t>
            </a:r>
          </a:p>
          <a:p>
            <a:pPr marL="403225" indent="-403225"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Identify the boundaries of the </a:t>
            </a:r>
            <a:r>
              <a:rPr lang="en-US" sz="2200" u="sng" dirty="0"/>
              <a:t>middle ear </a:t>
            </a:r>
            <a:r>
              <a:rPr lang="en-US" sz="2200" dirty="0"/>
              <a:t>: roof, floor and four walls (anterior, posterior, medial and lateral).</a:t>
            </a:r>
          </a:p>
          <a:p>
            <a:pPr marL="403225" indent="-403225"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Define the contents of the </a:t>
            </a:r>
            <a:r>
              <a:rPr lang="en-US" sz="2200" u="sng" dirty="0"/>
              <a:t>tympanic cavity</a:t>
            </a:r>
            <a:r>
              <a:rPr lang="en-US" sz="2200" dirty="0"/>
              <a:t>:</a:t>
            </a:r>
          </a:p>
          <a:p>
            <a:pPr marL="403225" indent="0">
              <a:buNone/>
              <a:defRPr/>
            </a:pPr>
            <a:r>
              <a:rPr lang="en-US" sz="2200" dirty="0"/>
              <a:t>I. Ear </a:t>
            </a:r>
            <a:r>
              <a:rPr lang="en-US" sz="2200" dirty="0" err="1"/>
              <a:t>ossicles</a:t>
            </a:r>
            <a:r>
              <a:rPr lang="en-US" sz="2200" dirty="0"/>
              <a:t>,: </a:t>
            </a:r>
            <a:r>
              <a:rPr lang="en-US" sz="2200" i="1" dirty="0"/>
              <a:t>(malleus, incus and stapes) </a:t>
            </a:r>
          </a:p>
          <a:p>
            <a:pPr marL="403225" indent="0">
              <a:buNone/>
              <a:defRPr/>
            </a:pPr>
            <a:r>
              <a:rPr lang="en-US" sz="2200" dirty="0"/>
              <a:t>II. Muscles, (tensor tympani and stapedius). </a:t>
            </a:r>
          </a:p>
          <a:p>
            <a:pPr marL="403225" indent="0">
              <a:buNone/>
              <a:defRPr/>
            </a:pPr>
            <a:r>
              <a:rPr lang="en-US" sz="2200" dirty="0"/>
              <a:t>III. Nerves (branches of facial and glossopharyngeal).</a:t>
            </a:r>
          </a:p>
          <a:p>
            <a:pPr marL="403225" indent="-403225"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List the parts of the </a:t>
            </a:r>
            <a:r>
              <a:rPr lang="en-US" sz="2200" u="sng" dirty="0"/>
              <a:t>inner ear</a:t>
            </a:r>
            <a:r>
              <a:rPr lang="en-US" sz="2200" dirty="0"/>
              <a:t>, </a:t>
            </a:r>
            <a:r>
              <a:rPr lang="en-US" sz="2200" i="1" dirty="0"/>
              <a:t>bony part filled </a:t>
            </a:r>
            <a:r>
              <a:rPr lang="en-US" sz="2200" dirty="0"/>
              <a:t>with perilymph (Cochlea, vestibule and semicircular canals), in which is suspended the membranous part that filled with endolymph).</a:t>
            </a:r>
          </a:p>
          <a:p>
            <a:pPr marL="403225" indent="-403225">
              <a:buFont typeface="Wingdings" panose="05000000000000000000" pitchFamily="2" charset="2"/>
              <a:buChar char="ü"/>
              <a:defRPr/>
            </a:pPr>
            <a:r>
              <a:rPr lang="en-US" sz="2200" dirty="0"/>
              <a:t> List the organs of </a:t>
            </a:r>
            <a:r>
              <a:rPr lang="en-US" sz="2200" u="sng" dirty="0"/>
              <a:t>hearing</a:t>
            </a:r>
            <a:r>
              <a:rPr lang="en-US" sz="2200" dirty="0"/>
              <a:t> and equilibrium.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5642" y="484043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Internal Ear (Labyrinth)</a:t>
            </a:r>
          </a:p>
          <a:p>
            <a:r>
              <a:rPr lang="en-US" altLang="en-US" sz="3200" b="1" dirty="0"/>
              <a:t>Bony Labyrinth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20597" y="570804"/>
            <a:ext cx="5094883" cy="3503054"/>
            <a:chOff x="7016300" y="1237007"/>
            <a:chExt cx="5094883" cy="2795853"/>
          </a:xfrm>
        </p:grpSpPr>
        <p:pic>
          <p:nvPicPr>
            <p:cNvPr id="4" name="Picture 2" descr="F66122-008-f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4"/>
            <a:stretch>
              <a:fillRect/>
            </a:stretch>
          </p:blipFill>
          <p:spPr>
            <a:xfrm>
              <a:off x="7029001" y="1237007"/>
              <a:ext cx="5082182" cy="279585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499218" y="2401159"/>
              <a:ext cx="419097" cy="104584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13618" y="3375489"/>
              <a:ext cx="642247" cy="88057"/>
            </a:xfrm>
            <a:prstGeom prst="rect">
              <a:avLst/>
            </a:prstGeom>
            <a:noFill/>
            <a:ln w="28575"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72DFC4D-8EE4-4A69-8C35-A5C27B0DCABA}"/>
                </a:ext>
              </a:extLst>
            </p:cNvPr>
            <p:cNvSpPr/>
            <p:nvPr/>
          </p:nvSpPr>
          <p:spPr>
            <a:xfrm>
              <a:off x="7016300" y="2258643"/>
              <a:ext cx="864000" cy="88057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901535-30E2-4981-BD43-0568AB5B9791}"/>
                </a:ext>
              </a:extLst>
            </p:cNvPr>
            <p:cNvSpPr/>
            <p:nvPr/>
          </p:nvSpPr>
          <p:spPr>
            <a:xfrm>
              <a:off x="7540348" y="2118646"/>
              <a:ext cx="396000" cy="8805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A1E064-CDFC-446F-AEAD-2B6FC401BA90}"/>
                </a:ext>
              </a:extLst>
            </p:cNvPr>
            <p:cNvSpPr/>
            <p:nvPr/>
          </p:nvSpPr>
          <p:spPr>
            <a:xfrm>
              <a:off x="11149531" y="1702738"/>
              <a:ext cx="396000" cy="8805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08846" y="1847735"/>
            <a:ext cx="52300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Vestibule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Is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the central part of the bony labyrinth.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Contains the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utricle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&amp; </a:t>
            </a:r>
            <a:r>
              <a:rPr lang="en-US" sz="2200" b="1" dirty="0">
                <a:solidFill>
                  <a:schemeClr val="tx1"/>
                </a:solidFill>
                <a:latin typeface="+mn-lt"/>
              </a:rPr>
              <a:t>saccule </a:t>
            </a:r>
            <a:r>
              <a:rPr lang="en-US" sz="2200" dirty="0">
                <a:solidFill>
                  <a:prstClr val="black"/>
                </a:solidFill>
                <a:latin typeface="Calibri" panose="020F0502020204030204"/>
              </a:rPr>
              <a:t>(parts of the membranous labyrinth)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In the lateral wall of the vestibule are:</a:t>
            </a:r>
          </a:p>
          <a:p>
            <a:pPr marL="533400" indent="-1778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dirty="0">
                <a:solidFill>
                  <a:srgbClr val="C00000"/>
                </a:solidFill>
                <a:latin typeface="+mn-lt"/>
              </a:rPr>
              <a:t>the </a:t>
            </a:r>
            <a:r>
              <a:rPr lang="en-GB" sz="2200" b="1" dirty="0">
                <a:solidFill>
                  <a:srgbClr val="C00000"/>
                </a:solidFill>
                <a:latin typeface="+mn-lt"/>
              </a:rPr>
              <a:t>fenestra vestibuli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(oval window)</a:t>
            </a:r>
            <a:r>
              <a:rPr lang="en-GB" sz="2200" dirty="0">
                <a:solidFill>
                  <a:srgbClr val="C00000"/>
                </a:solidFill>
                <a:latin typeface="+mn-lt"/>
              </a:rPr>
              <a:t>, which is </a:t>
            </a:r>
            <a:r>
              <a:rPr lang="en-GB" sz="2200" u="sng" dirty="0">
                <a:solidFill>
                  <a:srgbClr val="C00000"/>
                </a:solidFill>
                <a:latin typeface="+mn-lt"/>
              </a:rPr>
              <a:t>closed by</a:t>
            </a:r>
            <a:r>
              <a:rPr lang="en-GB" sz="22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200" i="1" dirty="0">
                <a:solidFill>
                  <a:srgbClr val="C00000"/>
                </a:solidFill>
                <a:latin typeface="+mn-lt"/>
              </a:rPr>
              <a:t>the base of the stapes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, and</a:t>
            </a:r>
          </a:p>
          <a:p>
            <a:pPr marL="533400" indent="-177800"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200" dirty="0">
                <a:solidFill>
                  <a:srgbClr val="C00000"/>
                </a:solidFill>
                <a:latin typeface="+mn-lt"/>
              </a:rPr>
              <a:t>the </a:t>
            </a:r>
            <a:r>
              <a:rPr lang="en-GB" sz="2200" b="1" dirty="0">
                <a:solidFill>
                  <a:srgbClr val="C00000"/>
                </a:solidFill>
                <a:latin typeface="+mn-lt"/>
              </a:rPr>
              <a:t>fenestra cochleae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(round window)</a:t>
            </a:r>
            <a:r>
              <a:rPr lang="en-GB" sz="2200" dirty="0">
                <a:solidFill>
                  <a:srgbClr val="C00000"/>
                </a:solidFill>
                <a:latin typeface="+mn-lt"/>
              </a:rPr>
              <a:t>, which is </a:t>
            </a:r>
            <a:r>
              <a:rPr lang="en-GB" sz="2200" u="sng" dirty="0">
                <a:solidFill>
                  <a:srgbClr val="C00000"/>
                </a:solidFill>
                <a:latin typeface="+mn-lt"/>
              </a:rPr>
              <a:t>closed by</a:t>
            </a:r>
            <a:r>
              <a:rPr lang="en-GB" sz="2200" dirty="0">
                <a:solidFill>
                  <a:srgbClr val="C00000"/>
                </a:solidFill>
                <a:latin typeface="+mn-lt"/>
              </a:rPr>
              <a:t> the </a:t>
            </a:r>
            <a:r>
              <a:rPr lang="en-GB" sz="2200" b="1" dirty="0">
                <a:solidFill>
                  <a:srgbClr val="C00000"/>
                </a:solidFill>
                <a:latin typeface="+mn-lt"/>
              </a:rPr>
              <a:t>secondary tympanic membrane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18523" y="1667660"/>
            <a:ext cx="5585477" cy="409377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325E1C0-9166-477F-800F-46B5050B721B}"/>
              </a:ext>
            </a:extLst>
          </p:cNvPr>
          <p:cNvGrpSpPr/>
          <p:nvPr/>
        </p:nvGrpSpPr>
        <p:grpSpPr>
          <a:xfrm>
            <a:off x="6820597" y="4273279"/>
            <a:ext cx="4418903" cy="2411642"/>
            <a:chOff x="6820597" y="4273279"/>
            <a:chExt cx="4418903" cy="2411642"/>
          </a:xfrm>
        </p:grpSpPr>
        <p:pic>
          <p:nvPicPr>
            <p:cNvPr id="2050" name="Picture 2" descr="Related image">
              <a:extLst>
                <a:ext uri="{FF2B5EF4-FFF2-40B4-BE49-F238E27FC236}">
                  <a16:creationId xmlns:a16="http://schemas.microsoft.com/office/drawing/2014/main" id="{4A31CDB7-AA79-4C10-9A27-852101100E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597" y="4273279"/>
              <a:ext cx="4418903" cy="241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9C939-018F-4F8A-A8FE-D2B155C18CEC}"/>
                </a:ext>
              </a:extLst>
            </p:cNvPr>
            <p:cNvSpPr txBox="1"/>
            <p:nvPr/>
          </p:nvSpPr>
          <p:spPr>
            <a:xfrm>
              <a:off x="10406479" y="5284534"/>
              <a:ext cx="7060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2151C96A-9F02-4518-A378-EAA123C597A2}"/>
              </a:ext>
            </a:extLst>
          </p:cNvPr>
          <p:cNvSpPr/>
          <p:nvPr/>
        </p:nvSpPr>
        <p:spPr>
          <a:xfrm>
            <a:off x="7805522" y="6028134"/>
            <a:ext cx="1116000" cy="110331"/>
          </a:xfrm>
          <a:prstGeom prst="rect">
            <a:avLst/>
          </a:prstGeom>
          <a:noFill/>
          <a:ln w="28575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208BE3-8662-4E27-8EC2-3006DED3FD3A}"/>
              </a:ext>
            </a:extLst>
          </p:cNvPr>
          <p:cNvSpPr/>
          <p:nvPr/>
        </p:nvSpPr>
        <p:spPr>
          <a:xfrm>
            <a:off x="7914048" y="6169996"/>
            <a:ext cx="1116000" cy="110331"/>
          </a:xfrm>
          <a:prstGeom prst="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32F462-443D-43D8-8264-35C85AAF28AA}"/>
              </a:ext>
            </a:extLst>
          </p:cNvPr>
          <p:cNvCxnSpPr/>
          <p:nvPr/>
        </p:nvCxnSpPr>
        <p:spPr>
          <a:xfrm>
            <a:off x="2345955" y="3880481"/>
            <a:ext cx="2016000" cy="0"/>
          </a:xfrm>
          <a:prstGeom prst="line">
            <a:avLst/>
          </a:prstGeom>
          <a:ln w="28575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6086C4-7881-45A5-AED5-6E9AA2540BAE}"/>
              </a:ext>
            </a:extLst>
          </p:cNvPr>
          <p:cNvCxnSpPr/>
          <p:nvPr/>
        </p:nvCxnSpPr>
        <p:spPr>
          <a:xfrm>
            <a:off x="2313591" y="4883781"/>
            <a:ext cx="2088000" cy="0"/>
          </a:xfrm>
          <a:prstGeom prst="line">
            <a:avLst/>
          </a:prstGeom>
          <a:ln w="28575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C489F8D-E81F-48B0-BEF2-61401FE69A67}"/>
              </a:ext>
            </a:extLst>
          </p:cNvPr>
          <p:cNvSpPr txBox="1"/>
          <p:nvPr/>
        </p:nvSpPr>
        <p:spPr>
          <a:xfrm>
            <a:off x="2681248" y="5875017"/>
            <a:ext cx="1720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remember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v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estibuli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r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und  c</a:t>
            </a: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o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chleae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5BB05BC-011D-4B59-976E-131BBDF81E60}"/>
              </a:ext>
            </a:extLst>
          </p:cNvPr>
          <p:cNvCxnSpPr/>
          <p:nvPr/>
        </p:nvCxnSpPr>
        <p:spPr>
          <a:xfrm>
            <a:off x="3122704" y="2881800"/>
            <a:ext cx="756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B7B729B-8786-43C8-AE3B-367BE613C8C9}"/>
              </a:ext>
            </a:extLst>
          </p:cNvPr>
          <p:cNvCxnSpPr/>
          <p:nvPr/>
        </p:nvCxnSpPr>
        <p:spPr>
          <a:xfrm>
            <a:off x="4194420" y="2882748"/>
            <a:ext cx="82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53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833405" y="1319160"/>
            <a:ext cx="5082207" cy="5315981"/>
            <a:chOff x="3502109" y="1235663"/>
            <a:chExt cx="7080250" cy="5436934"/>
          </a:xfrm>
        </p:grpSpPr>
        <p:pic>
          <p:nvPicPr>
            <p:cNvPr id="11" name="Picture 2" descr="F66122-008-f1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23"/>
            <a:stretch>
              <a:fillRect/>
            </a:stretch>
          </p:blipFill>
          <p:spPr>
            <a:xfrm>
              <a:off x="3502109" y="1260809"/>
              <a:ext cx="7080250" cy="5411788"/>
            </a:xfrm>
            <a:prstGeom prst="rect">
              <a:avLst/>
            </a:prstGeom>
            <a:noFill/>
          </p:spPr>
        </p:pic>
        <p:sp>
          <p:nvSpPr>
            <p:cNvPr id="19" name="AutoShape 4"/>
            <p:cNvSpPr>
              <a:spLocks noChangeArrowheads="1"/>
            </p:cNvSpPr>
            <p:nvPr/>
          </p:nvSpPr>
          <p:spPr bwMode="auto">
            <a:xfrm>
              <a:off x="3515171" y="1489889"/>
              <a:ext cx="2023481" cy="154796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962503" y="2506603"/>
              <a:ext cx="770709" cy="0"/>
            </a:xfrm>
            <a:prstGeom prst="straightConnector1">
              <a:avLst/>
            </a:prstGeom>
            <a:ln w="76200">
              <a:solidFill>
                <a:srgbClr val="FF339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6108871" y="1235663"/>
              <a:ext cx="1920240" cy="154796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25" name="AutoShape 4"/>
            <p:cNvSpPr>
              <a:spLocks noChangeArrowheads="1"/>
            </p:cNvSpPr>
            <p:nvPr/>
          </p:nvSpPr>
          <p:spPr bwMode="auto">
            <a:xfrm>
              <a:off x="7654834" y="1489312"/>
              <a:ext cx="2023481" cy="154796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975642" y="484043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Internal Ear (Labyrinth)</a:t>
            </a:r>
          </a:p>
          <a:p>
            <a:r>
              <a:rPr lang="en-US" altLang="en-US" sz="3200" b="1" dirty="0"/>
              <a:t>Bony Labyrinth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9302" y="2063799"/>
            <a:ext cx="567661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Semicircular Canals</a:t>
            </a:r>
            <a:endParaRPr lang="en-US" sz="22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Semicircular canals: superior (anterior), posterior &amp; lateral.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Each canal has a swelling at one end called the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ampulla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The canals open into the vestibule by five 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orifices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, one of which is common to two of the canals. 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GB" sz="2200" dirty="0">
                <a:solidFill>
                  <a:schemeClr val="tx1"/>
                </a:solidFill>
                <a:latin typeface="+mn-lt"/>
              </a:rPr>
              <a:t>Lodged within the canals are the </a:t>
            </a:r>
            <a:r>
              <a:rPr lang="en-GB" sz="2200" b="1" dirty="0" err="1">
                <a:solidFill>
                  <a:schemeClr val="tx1"/>
                </a:solidFill>
                <a:latin typeface="+mn-lt"/>
              </a:rPr>
              <a:t>semicircular</a:t>
            </a:r>
            <a:r>
              <a:rPr lang="en-GB" sz="2200" b="1" dirty="0">
                <a:solidFill>
                  <a:schemeClr val="tx1"/>
                </a:solidFill>
                <a:latin typeface="+mn-lt"/>
              </a:rPr>
              <a:t> ducts</a:t>
            </a:r>
            <a:r>
              <a:rPr lang="en-GB" sz="22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1816" y="1961255"/>
            <a:ext cx="5784104" cy="36559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908313" y="3763304"/>
            <a:ext cx="1005840" cy="0"/>
          </a:xfrm>
          <a:prstGeom prst="line">
            <a:avLst/>
          </a:prstGeom>
          <a:ln w="28575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55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654800" y="1280159"/>
            <a:ext cx="5171722" cy="3221883"/>
            <a:chOff x="5982225" y="2848716"/>
            <a:chExt cx="6032426" cy="3632922"/>
          </a:xfrm>
        </p:grpSpPr>
        <p:pic>
          <p:nvPicPr>
            <p:cNvPr id="5" name="Picture 8" descr="F66122-008-f1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84" b="6512"/>
            <a:stretch>
              <a:fillRect/>
            </a:stretch>
          </p:blipFill>
          <p:spPr bwMode="auto">
            <a:xfrm>
              <a:off x="6024335" y="2876426"/>
              <a:ext cx="5980112" cy="3605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6995128" y="4404298"/>
              <a:ext cx="398817" cy="17303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6" name="AutoShape 10"/>
            <p:cNvSpPr>
              <a:spLocks noChangeArrowheads="1"/>
            </p:cNvSpPr>
            <p:nvPr/>
          </p:nvSpPr>
          <p:spPr bwMode="auto">
            <a:xfrm>
              <a:off x="11362742" y="3683860"/>
              <a:ext cx="472752" cy="153702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1224994" y="5629750"/>
              <a:ext cx="789657" cy="153702"/>
            </a:xfrm>
            <a:prstGeom prst="rect">
              <a:avLst/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5982225" y="3088116"/>
              <a:ext cx="1895178" cy="173038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21" name="AutoShape 10"/>
            <p:cNvSpPr>
              <a:spLocks noChangeArrowheads="1"/>
            </p:cNvSpPr>
            <p:nvPr/>
          </p:nvSpPr>
          <p:spPr bwMode="auto">
            <a:xfrm>
              <a:off x="6358620" y="2848716"/>
              <a:ext cx="1789890" cy="173038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9828646" y="2965745"/>
              <a:ext cx="1895178" cy="173038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975642" y="548212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Internal Ear (Labyrinth)</a:t>
            </a:r>
          </a:p>
          <a:p>
            <a:r>
              <a:rPr lang="en-US" altLang="en-US" sz="3200" b="1" dirty="0"/>
              <a:t>Membranous Labyrinth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1558" y="1810618"/>
            <a:ext cx="61334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200" dirty="0">
                <a:latin typeface="+mn-lt"/>
              </a:rPr>
              <a:t>The </a:t>
            </a:r>
            <a:r>
              <a:rPr lang="en-GB" sz="2200" b="1" dirty="0">
                <a:latin typeface="+mn-lt"/>
              </a:rPr>
              <a:t>membranous labyrinth </a:t>
            </a:r>
            <a:r>
              <a:rPr lang="en-GB" sz="2200" dirty="0">
                <a:latin typeface="+mn-lt"/>
              </a:rPr>
              <a:t>consists of (Four ducts &amp; Two sacs) which are freely communicate with one another : </a:t>
            </a:r>
          </a:p>
          <a:p>
            <a:pPr marL="512763" indent="-231775">
              <a:buFont typeface="Arial" panose="020B0604020202020204" pitchFamily="34" charset="0"/>
              <a:buChar char="•"/>
            </a:pPr>
            <a:r>
              <a:rPr lang="en-GB" sz="2200" i="1" dirty="0">
                <a:latin typeface="+mn-lt"/>
              </a:rPr>
              <a:t>Sacs</a:t>
            </a:r>
            <a:r>
              <a:rPr lang="en-GB" sz="2200" dirty="0">
                <a:latin typeface="+mn-lt"/>
              </a:rPr>
              <a:t>: </a:t>
            </a:r>
            <a:r>
              <a:rPr lang="en-GB" sz="2200" b="1" dirty="0">
                <a:latin typeface="+mn-lt"/>
              </a:rPr>
              <a:t>Utricle</a:t>
            </a:r>
            <a:r>
              <a:rPr lang="en-GB" sz="2200" dirty="0">
                <a:latin typeface="+mn-lt"/>
              </a:rPr>
              <a:t> &amp; </a:t>
            </a:r>
            <a:r>
              <a:rPr lang="en-GB" sz="2200" b="1" dirty="0">
                <a:latin typeface="+mn-lt"/>
              </a:rPr>
              <a:t>Saccule</a:t>
            </a:r>
            <a:r>
              <a:rPr lang="en-GB" sz="2200" dirty="0">
                <a:latin typeface="+mn-lt"/>
              </a:rPr>
              <a:t> lodged in the bony </a:t>
            </a:r>
            <a:r>
              <a:rPr lang="en-GB" sz="2200" b="1" dirty="0">
                <a:latin typeface="+mn-lt"/>
              </a:rPr>
              <a:t>vestibule</a:t>
            </a:r>
            <a:r>
              <a:rPr lang="en-GB" sz="2200" dirty="0">
                <a:latin typeface="+mn-lt"/>
              </a:rPr>
              <a:t>.</a:t>
            </a:r>
          </a:p>
          <a:p>
            <a:pPr marL="512763" indent="-231775">
              <a:buFont typeface="Arial" panose="020B0604020202020204" pitchFamily="34" charset="0"/>
              <a:buChar char="•"/>
            </a:pPr>
            <a:r>
              <a:rPr lang="en-GB" sz="2200" i="1" dirty="0">
                <a:latin typeface="+mn-lt"/>
              </a:rPr>
              <a:t>Ducts</a:t>
            </a:r>
            <a:r>
              <a:rPr lang="en-GB" sz="2200" dirty="0">
                <a:latin typeface="+mn-lt"/>
              </a:rPr>
              <a:t>: Three </a:t>
            </a:r>
            <a:r>
              <a:rPr lang="en-GB" sz="2200" b="1" dirty="0" err="1">
                <a:latin typeface="+mn-lt"/>
              </a:rPr>
              <a:t>semicircular</a:t>
            </a:r>
            <a:r>
              <a:rPr lang="en-GB" sz="2200" dirty="0">
                <a:latin typeface="+mn-lt"/>
              </a:rPr>
              <a:t> ducts lie within the bony </a:t>
            </a:r>
            <a:r>
              <a:rPr lang="en-GB" sz="2200" b="1" dirty="0" err="1">
                <a:latin typeface="+mn-lt"/>
              </a:rPr>
              <a:t>semicircular</a:t>
            </a:r>
            <a:r>
              <a:rPr lang="en-GB" sz="2200" dirty="0">
                <a:latin typeface="+mn-lt"/>
              </a:rPr>
              <a:t> canals. </a:t>
            </a:r>
            <a:r>
              <a:rPr lang="en-GB" sz="16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(anterior, posterior, lateral)</a:t>
            </a:r>
            <a:r>
              <a:rPr lang="en-GB" sz="2200" dirty="0">
                <a:latin typeface="Calibri" panose="020F0502020204030204"/>
              </a:rPr>
              <a:t> </a:t>
            </a:r>
            <a:endParaRPr lang="en-GB" sz="2200" dirty="0">
              <a:latin typeface="+mn-lt"/>
            </a:endParaRPr>
          </a:p>
          <a:p>
            <a:pPr marL="512763" indent="-231775">
              <a:buFont typeface="Arial" panose="020B0604020202020204" pitchFamily="34" charset="0"/>
              <a:buChar char="•"/>
            </a:pPr>
            <a:r>
              <a:rPr lang="en-GB" sz="2200" b="1" dirty="0">
                <a:latin typeface="+mn-lt"/>
              </a:rPr>
              <a:t>Cochlear Duct</a:t>
            </a:r>
            <a:r>
              <a:rPr lang="en-GB" sz="2200" dirty="0">
                <a:latin typeface="+mn-lt"/>
              </a:rPr>
              <a:t>: lies within the bony </a:t>
            </a:r>
            <a:r>
              <a:rPr lang="en-GB" sz="2200" b="1" dirty="0">
                <a:latin typeface="+mn-lt"/>
              </a:rPr>
              <a:t>cochlea</a:t>
            </a:r>
            <a:r>
              <a:rPr lang="en-GB" sz="2200" dirty="0">
                <a:latin typeface="+mn-lt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12109" y="3149226"/>
            <a:ext cx="73152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88741" y="3149226"/>
            <a:ext cx="86400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86446" y="4487914"/>
            <a:ext cx="155448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00089" y="3828620"/>
            <a:ext cx="2743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325236C-B061-4464-9C4B-A53A6100A69A}"/>
              </a:ext>
            </a:extLst>
          </p:cNvPr>
          <p:cNvSpPr/>
          <p:nvPr/>
        </p:nvSpPr>
        <p:spPr>
          <a:xfrm>
            <a:off x="928304" y="4831200"/>
            <a:ext cx="10898218" cy="178510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Calibri" panose="020F0502020204030204"/>
              </a:rPr>
              <a:t>The cochlear duct divides the bony cavity into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>
                <a:latin typeface="Calibri" panose="020F0502020204030204"/>
              </a:rPr>
              <a:t>Scala Vestibuli </a:t>
            </a:r>
            <a:r>
              <a:rPr lang="en-GB" sz="2200" dirty="0">
                <a:latin typeface="Calibri" panose="020F0502020204030204"/>
              </a:rPr>
              <a:t>(the perilymph is separated from the middle ear by the </a:t>
            </a:r>
            <a:r>
              <a:rPr lang="en-GB" sz="2200" b="1" dirty="0">
                <a:latin typeface="Calibri" panose="020F0502020204030204"/>
              </a:rPr>
              <a:t>base of the stapes</a:t>
            </a:r>
            <a:r>
              <a:rPr lang="en-GB" sz="2200" dirty="0">
                <a:latin typeface="Calibri" panose="020F0502020204030204"/>
              </a:rPr>
              <a:t> at the </a:t>
            </a:r>
            <a:r>
              <a:rPr lang="en-GB" sz="2200" b="1" dirty="0">
                <a:latin typeface="Calibri" panose="020F0502020204030204"/>
              </a:rPr>
              <a:t>fenestra vestibuli)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200" b="1" u="sng" dirty="0">
                <a:latin typeface="Calibri" panose="020F0502020204030204"/>
              </a:rPr>
              <a:t>Scala Tympani </a:t>
            </a:r>
            <a:r>
              <a:rPr lang="en-GB" sz="2200" dirty="0">
                <a:latin typeface="Calibri" panose="020F0502020204030204"/>
              </a:rPr>
              <a:t>(the perilymph is separated from the middle ear by the </a:t>
            </a:r>
            <a:r>
              <a:rPr lang="en-GB" sz="2200" b="1" dirty="0">
                <a:latin typeface="Calibri" panose="020F0502020204030204"/>
              </a:rPr>
              <a:t>secondary tympanic membrane</a:t>
            </a:r>
            <a:r>
              <a:rPr lang="en-GB" sz="2200" dirty="0">
                <a:latin typeface="Calibri" panose="020F0502020204030204"/>
              </a:rPr>
              <a:t> at the </a:t>
            </a:r>
            <a:r>
              <a:rPr lang="en-GB" sz="2200" b="1" dirty="0">
                <a:latin typeface="Calibri" panose="020F0502020204030204"/>
              </a:rPr>
              <a:t>fenestra cochleae</a:t>
            </a:r>
            <a:r>
              <a:rPr lang="en-GB" sz="2200" dirty="0">
                <a:latin typeface="Calibri" panose="020F0502020204030204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56270-C8DF-4B33-ACDA-36A84E639D11}"/>
              </a:ext>
            </a:extLst>
          </p:cNvPr>
          <p:cNvSpPr txBox="1"/>
          <p:nvPr/>
        </p:nvSpPr>
        <p:spPr>
          <a:xfrm>
            <a:off x="9423300" y="4831200"/>
            <a:ext cx="2403222" cy="36933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Only on the boys’ slides</a:t>
            </a:r>
            <a:endParaRPr lang="en-GB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9311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75642" y="548212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Internal Ear (Labyrinth)</a:t>
            </a:r>
          </a:p>
          <a:p>
            <a:r>
              <a:rPr lang="en-US" altLang="en-US" sz="3200" b="1" dirty="0"/>
              <a:t>Membranous Labyrinth </a:t>
            </a:r>
          </a:p>
        </p:txBody>
      </p:sp>
      <p:sp>
        <p:nvSpPr>
          <p:cNvPr id="4" name="Rectangle 3"/>
          <p:cNvSpPr/>
          <p:nvPr/>
        </p:nvSpPr>
        <p:spPr>
          <a:xfrm>
            <a:off x="975642" y="1839872"/>
            <a:ext cx="4628522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Located on the walls of the utricle and saccule are specialized sensory receptors, which are sensitive to the orientation of the head to gravity or other acceleration forces.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+mn-lt"/>
              </a:rPr>
              <a:t>The </a:t>
            </a:r>
            <a:r>
              <a:rPr lang="en-GB" sz="2000" b="1" dirty="0">
                <a:latin typeface="+mn-lt"/>
              </a:rPr>
              <a:t>utricle</a:t>
            </a:r>
            <a:r>
              <a:rPr lang="en-GB" sz="2000" dirty="0">
                <a:latin typeface="+mn-lt"/>
              </a:rPr>
              <a:t>, </a:t>
            </a:r>
            <a:r>
              <a:rPr lang="en-GB" sz="2000" b="1" dirty="0">
                <a:latin typeface="+mn-lt"/>
              </a:rPr>
              <a:t>saccule</a:t>
            </a:r>
            <a:r>
              <a:rPr lang="en-GB" sz="2000" dirty="0">
                <a:latin typeface="+mn-lt"/>
              </a:rPr>
              <a:t> and </a:t>
            </a:r>
            <a:r>
              <a:rPr lang="en-GB" sz="2000" b="1" dirty="0" err="1">
                <a:latin typeface="+mn-lt"/>
              </a:rPr>
              <a:t>semicircular</a:t>
            </a:r>
            <a:r>
              <a:rPr lang="en-GB" sz="2000" dirty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ducts</a:t>
            </a:r>
            <a:r>
              <a:rPr lang="en-GB" sz="2000" dirty="0">
                <a:latin typeface="+mn-lt"/>
              </a:rPr>
              <a:t> are concerned with maintenance of </a:t>
            </a:r>
            <a:r>
              <a:rPr lang="en-GB" sz="2000" b="1" u="sng" dirty="0">
                <a:latin typeface="+mn-lt"/>
              </a:rPr>
              <a:t>Equilibrium.</a:t>
            </a:r>
          </a:p>
        </p:txBody>
      </p:sp>
      <p:pic>
        <p:nvPicPr>
          <p:cNvPr id="5" name="Picture 6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" r="1884" b="8432"/>
          <a:stretch>
            <a:fillRect/>
          </a:stretch>
        </p:blipFill>
        <p:spPr>
          <a:xfrm>
            <a:off x="5604164" y="548212"/>
            <a:ext cx="6018696" cy="283926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665950" y="3676496"/>
            <a:ext cx="3487448" cy="2811465"/>
            <a:chOff x="2109789" y="576264"/>
            <a:chExt cx="4448175" cy="5546725"/>
          </a:xfrm>
        </p:grpSpPr>
        <p:pic>
          <p:nvPicPr>
            <p:cNvPr id="6" name="Picture 4" descr="F66122-008-f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2" r="14313" b="3641"/>
            <a:stretch>
              <a:fillRect/>
            </a:stretch>
          </p:blipFill>
          <p:spPr>
            <a:xfrm>
              <a:off x="2109789" y="576264"/>
              <a:ext cx="4448175" cy="5546725"/>
            </a:xfrm>
            <a:prstGeom prst="rect">
              <a:avLst/>
            </a:prstGeom>
          </p:spPr>
        </p:pic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3008313" y="5508625"/>
              <a:ext cx="931862" cy="27940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pic>
        <p:nvPicPr>
          <p:cNvPr id="9" name="Picture 6" descr="sound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43" y="3952616"/>
            <a:ext cx="2730449" cy="253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FCFDF2-AF6E-48B6-AEB6-2ECF36F155D9}"/>
              </a:ext>
            </a:extLst>
          </p:cNvPr>
          <p:cNvSpPr/>
          <p:nvPr/>
        </p:nvSpPr>
        <p:spPr>
          <a:xfrm>
            <a:off x="975642" y="4627979"/>
            <a:ext cx="4628521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2000" dirty="0">
                <a:latin typeface="Calibri" panose="020F0502020204030204"/>
              </a:rPr>
              <a:t>The highly specialized epithelium on the floor of </a:t>
            </a:r>
            <a:r>
              <a:rPr lang="en-GB" sz="2000" b="1" dirty="0">
                <a:latin typeface="Calibri" panose="020F0502020204030204"/>
              </a:rPr>
              <a:t>cochlear</a:t>
            </a:r>
            <a:r>
              <a:rPr lang="en-GB" sz="2000" dirty="0">
                <a:latin typeface="Calibri" panose="020F0502020204030204"/>
              </a:rPr>
              <a:t> </a:t>
            </a:r>
            <a:r>
              <a:rPr lang="en-GB" sz="2000" b="1" dirty="0">
                <a:latin typeface="Calibri" panose="020F0502020204030204"/>
              </a:rPr>
              <a:t>duct</a:t>
            </a:r>
            <a:r>
              <a:rPr lang="en-GB" sz="2000" dirty="0">
                <a:latin typeface="Calibri" panose="020F0502020204030204"/>
              </a:rPr>
              <a:t> forms the 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/>
              </a:rPr>
              <a:t>Spiral organ of </a:t>
            </a:r>
            <a:r>
              <a:rPr lang="en-GB" sz="2000" i="1" dirty="0" err="1">
                <a:solidFill>
                  <a:schemeClr val="accent6"/>
                </a:solidFill>
                <a:latin typeface="Calibri" panose="020F0502020204030204"/>
              </a:rPr>
              <a:t>Corti</a:t>
            </a:r>
            <a:r>
              <a:rPr lang="en-GB" sz="2000" i="1" dirty="0">
                <a:solidFill>
                  <a:schemeClr val="accent6"/>
                </a:solidFill>
                <a:latin typeface="Calibri" panose="020F0502020204030204"/>
              </a:rPr>
              <a:t>  </a:t>
            </a:r>
            <a:r>
              <a:rPr lang="en-GB" sz="2000" dirty="0">
                <a:latin typeface="Calibri" panose="020F0502020204030204"/>
              </a:rPr>
              <a:t>that contains the sensory receptors for </a:t>
            </a:r>
            <a:r>
              <a:rPr lang="en-GB" sz="2000" b="1" u="sng" dirty="0">
                <a:latin typeface="Calibri" panose="020F0502020204030204"/>
              </a:rPr>
              <a:t>Hearing</a:t>
            </a:r>
            <a:r>
              <a:rPr lang="en-GB" sz="2000" dirty="0">
                <a:latin typeface="Calibri" panose="020F050202020403020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52245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3BA2D-2540-404E-B773-265FE60D5A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33" r="538" b="14122"/>
          <a:stretch/>
        </p:blipFill>
        <p:spPr>
          <a:xfrm>
            <a:off x="65548" y="480482"/>
            <a:ext cx="12126452" cy="5869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57C207-DFB1-435F-96B1-68CDD3D4CEFF}"/>
              </a:ext>
            </a:extLst>
          </p:cNvPr>
          <p:cNvSpPr txBox="1"/>
          <p:nvPr/>
        </p:nvSpPr>
        <p:spPr>
          <a:xfrm>
            <a:off x="4562167" y="275304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Summary</a:t>
            </a:r>
            <a:endParaRPr lang="en-GB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7574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8" y="308233"/>
            <a:ext cx="5629275" cy="65248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1. The </a:t>
            </a:r>
            <a:r>
              <a:rPr lang="en-GB" sz="1600" dirty="0"/>
              <a:t>outer 1/3</a:t>
            </a:r>
            <a:r>
              <a:rPr lang="en-GB" sz="1600" baseline="30000" dirty="0"/>
              <a:t>rd</a:t>
            </a:r>
            <a:r>
              <a:rPr lang="en-GB" sz="1600" dirty="0"/>
              <a:t> of the external auditory canal is</a:t>
            </a:r>
            <a:r>
              <a:rPr lang="en-US" sz="1600" dirty="0"/>
              <a:t>:</a:t>
            </a:r>
          </a:p>
          <a:p>
            <a:pPr marL="0" algn="l" defTabSz="914400" rtl="0" eaLnBrk="1" latinLnBrk="0" hangingPunct="1"/>
            <a:r>
              <a:rPr lang="en-US" sz="1600" dirty="0"/>
              <a:t>A- bony</a:t>
            </a:r>
          </a:p>
          <a:p>
            <a:pPr marL="0" algn="l" defTabSz="914400" rtl="0" eaLnBrk="1" latinLnBrk="0" hangingPunct="1"/>
            <a:r>
              <a:rPr lang="en-US" sz="1600" dirty="0"/>
              <a:t>B- elastic cartilage</a:t>
            </a:r>
          </a:p>
          <a:p>
            <a:pPr marL="0" algn="l" defTabSz="914400" rtl="0" eaLnBrk="1" latinLnBrk="0" hangingPunct="1"/>
            <a:r>
              <a:rPr lang="en-US" sz="1600" dirty="0"/>
              <a:t>C- fibrous cartilage</a:t>
            </a:r>
          </a:p>
          <a:p>
            <a:pPr marL="0" algn="l" defTabSz="914400" rtl="0" eaLnBrk="1" latinLnBrk="0" hangingPunct="1"/>
            <a:r>
              <a:rPr lang="en-US" sz="1600" dirty="0"/>
              <a:t>D- hyaline cartilage</a:t>
            </a:r>
          </a:p>
          <a:p>
            <a:pPr marL="0" algn="l" defTabSz="914400" rtl="0" eaLnBrk="1" latinLnBrk="0" hangingPunct="1"/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2.  The auditory </a:t>
            </a:r>
            <a:r>
              <a:rPr lang="en-US" sz="1600" dirty="0" err="1"/>
              <a:t>ossicles</a:t>
            </a:r>
            <a:r>
              <a:rPr lang="en-US" sz="1600" dirty="0"/>
              <a:t> are found in:</a:t>
            </a:r>
          </a:p>
          <a:p>
            <a:pPr marL="0" algn="l" defTabSz="914400" rtl="0" eaLnBrk="1" latinLnBrk="0" hangingPunct="1"/>
            <a:r>
              <a:rPr lang="en-US" sz="1600" dirty="0"/>
              <a:t>A- external ear</a:t>
            </a:r>
          </a:p>
          <a:p>
            <a:pPr marL="0" algn="l" defTabSz="914400" rtl="0" eaLnBrk="1" latinLnBrk="0" hangingPunct="1"/>
            <a:r>
              <a:rPr lang="en-US" sz="1600" dirty="0"/>
              <a:t>B- middle ear</a:t>
            </a:r>
          </a:p>
          <a:p>
            <a:pPr marL="0" algn="l" defTabSz="914400" rtl="0" eaLnBrk="1" latinLnBrk="0" hangingPunct="1"/>
            <a:r>
              <a:rPr lang="en-US" sz="1600" dirty="0"/>
              <a:t>C- internal ear</a:t>
            </a:r>
          </a:p>
          <a:p>
            <a:pPr marL="0" algn="l" defTabSz="914400" rtl="0" eaLnBrk="1" latinLnBrk="0" hangingPunct="1"/>
            <a:r>
              <a:rPr lang="en-US" sz="1600" dirty="0"/>
              <a:t>D- labyrinth</a:t>
            </a:r>
          </a:p>
          <a:p>
            <a:pPr marL="0" algn="l" defTabSz="914400" rtl="0" eaLnBrk="1" latinLnBrk="0" hangingPunct="1"/>
            <a:r>
              <a:rPr lang="en-US" dirty="0"/>
              <a:t>Answer: B</a:t>
            </a:r>
          </a:p>
          <a:p>
            <a:pPr marL="0" algn="l" defTabSz="914400" rtl="0" eaLnBrk="1" latinLnBrk="0" hangingPunct="1"/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3. The tympanic cavity communicates with the nasopharynx via:</a:t>
            </a:r>
          </a:p>
          <a:p>
            <a:r>
              <a:rPr lang="en-US" sz="1600" dirty="0"/>
              <a:t>A- </a:t>
            </a:r>
            <a:r>
              <a:rPr lang="en-US" sz="1600" dirty="0" err="1"/>
              <a:t>laryngotympanic</a:t>
            </a:r>
            <a:r>
              <a:rPr lang="en-US" sz="1600" dirty="0"/>
              <a:t> duct</a:t>
            </a:r>
          </a:p>
          <a:p>
            <a:r>
              <a:rPr lang="en-US" sz="1600" dirty="0"/>
              <a:t>B- lacrimal duct</a:t>
            </a:r>
          </a:p>
          <a:p>
            <a:r>
              <a:rPr lang="en-US" sz="1600" dirty="0"/>
              <a:t>C- internal acoustic meatus</a:t>
            </a:r>
          </a:p>
          <a:p>
            <a:r>
              <a:rPr lang="en-US" sz="1600" dirty="0"/>
              <a:t>D- eustachian tube</a:t>
            </a:r>
          </a:p>
          <a:p>
            <a:pPr marL="0" algn="l" defTabSz="914400" rtl="0" eaLnBrk="1" latinLnBrk="0" hangingPunct="1"/>
            <a:r>
              <a:rPr lang="en-US" dirty="0"/>
              <a:t>Answer: D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4. The floor of the middle ear </a:t>
            </a:r>
            <a:r>
              <a:rPr lang="en-US" sz="1600" dirty="0">
                <a:solidFill>
                  <a:schemeClr val="tx1"/>
                </a:solidFill>
              </a:rPr>
              <a:t>separates it from the bulb of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dirty="0"/>
              <a:t>:</a:t>
            </a:r>
          </a:p>
          <a:p>
            <a:pPr marL="0" algn="l" defTabSz="914400" rtl="0" eaLnBrk="1" latinLnBrk="0" hangingPunct="1"/>
            <a:r>
              <a:rPr lang="en-US" sz="1600" dirty="0"/>
              <a:t>A- internal jugular vein</a:t>
            </a:r>
          </a:p>
          <a:p>
            <a:r>
              <a:rPr lang="en-US" sz="1600" dirty="0"/>
              <a:t>B- external jugular vein</a:t>
            </a:r>
          </a:p>
          <a:p>
            <a:pPr marL="0" algn="l" defTabSz="914400" rtl="0" eaLnBrk="1" latinLnBrk="0" hangingPunct="1"/>
            <a:r>
              <a:rPr lang="en-US" sz="1600" dirty="0"/>
              <a:t>C- internal carotid </a:t>
            </a:r>
            <a:r>
              <a:rPr lang="en-US" sz="1600" dirty="0" err="1"/>
              <a:t>aretery</a:t>
            </a:r>
            <a:endParaRPr lang="en-US" sz="1600" dirty="0"/>
          </a:p>
          <a:p>
            <a:r>
              <a:rPr lang="en-US" dirty="0">
                <a:effectLst/>
              </a:rPr>
              <a:t>Answer: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9539" y="402360"/>
            <a:ext cx="5629275" cy="64017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5. The </a:t>
            </a:r>
            <a:r>
              <a:rPr lang="en-GB" sz="1600" dirty="0"/>
              <a:t>auditory </a:t>
            </a:r>
            <a:r>
              <a:rPr lang="en-GB" sz="1600" dirty="0" err="1"/>
              <a:t>ossicles</a:t>
            </a:r>
            <a:r>
              <a:rPr lang="en-GB" sz="1600" dirty="0"/>
              <a:t> articulate by _____ joints</a:t>
            </a:r>
            <a:r>
              <a:rPr lang="en-US" sz="1600" dirty="0"/>
              <a:t>:</a:t>
            </a:r>
          </a:p>
          <a:p>
            <a:r>
              <a:rPr lang="en-US" sz="1600" dirty="0"/>
              <a:t>A- fibrous. </a:t>
            </a:r>
          </a:p>
          <a:p>
            <a:r>
              <a:rPr lang="en-US" sz="1600" dirty="0"/>
              <a:t>B- cartilaginous. </a:t>
            </a:r>
          </a:p>
          <a:p>
            <a:r>
              <a:rPr lang="en-US" sz="1600" dirty="0"/>
              <a:t>C- synovial. </a:t>
            </a:r>
          </a:p>
          <a:p>
            <a:pPr marL="0" algn="l" defTabSz="914400" rtl="0" eaLnBrk="1" latinLnBrk="0" hangingPunct="1"/>
            <a:r>
              <a:rPr lang="en-US" dirty="0"/>
              <a:t>Answer: C</a:t>
            </a:r>
          </a:p>
          <a:p>
            <a:pPr marL="0" algn="l" defTabSz="914400" rtl="0" eaLnBrk="1" latinLnBrk="0" hangingPunct="1"/>
            <a:endParaRPr lang="en-US" sz="1600" dirty="0"/>
          </a:p>
          <a:p>
            <a:r>
              <a:rPr lang="en-US" sz="1600" dirty="0"/>
              <a:t>6. Stapedius is inserted into:</a:t>
            </a:r>
          </a:p>
          <a:p>
            <a:r>
              <a:rPr lang="en-US" sz="1600" dirty="0"/>
              <a:t>A- handle of the malleus </a:t>
            </a:r>
          </a:p>
          <a:p>
            <a:r>
              <a:rPr lang="en-US" sz="1600" dirty="0"/>
              <a:t>B- handle of the stapes </a:t>
            </a:r>
          </a:p>
          <a:p>
            <a:r>
              <a:rPr lang="en-US" sz="1600" dirty="0"/>
              <a:t>C- </a:t>
            </a:r>
            <a:r>
              <a:rPr lang="en-GB" sz="1600" dirty="0"/>
              <a:t>neck of the stapes </a:t>
            </a:r>
          </a:p>
          <a:p>
            <a:r>
              <a:rPr lang="en-US" sz="1600" dirty="0"/>
              <a:t>D- </a:t>
            </a:r>
            <a:r>
              <a:rPr lang="en-GB" sz="1600" dirty="0"/>
              <a:t>neck of the </a:t>
            </a:r>
            <a:r>
              <a:rPr lang="en-US" sz="1600" dirty="0"/>
              <a:t>malleus</a:t>
            </a:r>
          </a:p>
          <a:p>
            <a:pPr marL="0" algn="l" defTabSz="914400" rtl="0" eaLnBrk="1" latinLnBrk="0" hangingPunct="1"/>
            <a:r>
              <a:rPr lang="en-US" dirty="0"/>
              <a:t>Answer: C</a:t>
            </a:r>
          </a:p>
          <a:p>
            <a:pPr marL="0" algn="l" defTabSz="914400" rtl="0" eaLnBrk="1" latinLnBrk="0" hangingPunct="1"/>
            <a:endParaRPr lang="en-US" dirty="0"/>
          </a:p>
          <a:p>
            <a:r>
              <a:rPr lang="en-US" sz="1600" dirty="0"/>
              <a:t>7. </a:t>
            </a:r>
            <a:r>
              <a:rPr lang="en-US" sz="1600" dirty="0">
                <a:solidFill>
                  <a:schemeClr val="tx1"/>
                </a:solidFill>
              </a:rPr>
              <a:t>Utricle &amp; saccule are lodged within the</a:t>
            </a:r>
            <a:r>
              <a:rPr lang="en-US" sz="1600" dirty="0"/>
              <a:t>:</a:t>
            </a:r>
          </a:p>
          <a:p>
            <a:pPr marL="0" algn="l" defTabSz="914400" rtl="0" eaLnBrk="1" latinLnBrk="0" hangingPunct="1"/>
            <a:r>
              <a:rPr lang="en-US" sz="1600" dirty="0"/>
              <a:t>A- cochlea</a:t>
            </a:r>
          </a:p>
          <a:p>
            <a:pPr marL="0" algn="l" defTabSz="914400" rtl="0" eaLnBrk="1" latinLnBrk="0" hangingPunct="1"/>
            <a:r>
              <a:rPr lang="en-US" sz="1600" dirty="0"/>
              <a:t>B- vestibule</a:t>
            </a:r>
          </a:p>
          <a:p>
            <a:pPr marL="0" algn="l" defTabSz="914400" rtl="0" eaLnBrk="1" latinLnBrk="0" hangingPunct="1"/>
            <a:r>
              <a:rPr lang="en-US" sz="1600" dirty="0"/>
              <a:t>C- semicircular canal</a:t>
            </a:r>
          </a:p>
          <a:p>
            <a:r>
              <a:rPr lang="en-US" sz="1600" dirty="0"/>
              <a:t>D- tympanic cavity</a:t>
            </a:r>
          </a:p>
          <a:p>
            <a:r>
              <a:rPr lang="en-US" dirty="0"/>
              <a:t>Answer: B</a:t>
            </a:r>
          </a:p>
          <a:p>
            <a:endParaRPr lang="en-US" dirty="0"/>
          </a:p>
          <a:p>
            <a:pPr marL="0" algn="l" defTabSz="914400" rtl="0" eaLnBrk="1" latinLnBrk="0" hangingPunct="1"/>
            <a:r>
              <a:rPr lang="en-US" sz="1600" dirty="0"/>
              <a:t>8. Which of the following is responsible for hearing:</a:t>
            </a:r>
          </a:p>
          <a:p>
            <a:r>
              <a:rPr lang="en-US" sz="1600" dirty="0"/>
              <a:t>A- utricle</a:t>
            </a:r>
          </a:p>
          <a:p>
            <a:r>
              <a:rPr lang="en-US" sz="1600" dirty="0"/>
              <a:t>B- saccule</a:t>
            </a:r>
          </a:p>
          <a:p>
            <a:pPr marL="0" algn="l" defTabSz="914400" rtl="0" eaLnBrk="1" latinLnBrk="0" hangingPunct="1"/>
            <a:r>
              <a:rPr lang="en-US" sz="1600" dirty="0"/>
              <a:t>C- semicircular duct</a:t>
            </a:r>
          </a:p>
          <a:p>
            <a:r>
              <a:rPr lang="en-US" sz="1600" dirty="0"/>
              <a:t>D- cochlear duct</a:t>
            </a:r>
          </a:p>
          <a:p>
            <a:r>
              <a:rPr lang="en-US" dirty="0">
                <a:effectLst/>
              </a:rPr>
              <a:t>Answer: 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793592" y="105473"/>
            <a:ext cx="3050962" cy="5937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/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1052794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746316"/>
            <a:ext cx="5181600" cy="435133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21" name="Group 20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2" name="Group 21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8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1" name="TextBox 30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5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C6CF8EC-5B62-44C4-B652-C6A41FBD91B3}"/>
              </a:ext>
            </a:extLst>
          </p:cNvPr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6D920E8B-C213-498A-9904-4D772AF36536}"/>
              </a:ext>
            </a:extLst>
          </p:cNvPr>
          <p:cNvSpPr txBox="1"/>
          <p:nvPr/>
        </p:nvSpPr>
        <p:spPr>
          <a:xfrm>
            <a:off x="8363453" y="746316"/>
            <a:ext cx="3594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i="1" dirty="0">
                <a:latin typeface="+mn-lt"/>
              </a:rPr>
              <a:t>Members: </a:t>
            </a:r>
          </a:p>
          <a:p>
            <a:r>
              <a:rPr lang="en-US" sz="2800" dirty="0">
                <a:latin typeface="+mn-lt"/>
              </a:rPr>
              <a:t>Hamad </a:t>
            </a:r>
            <a:r>
              <a:rPr lang="en-US" sz="2800" dirty="0" err="1">
                <a:latin typeface="+mn-lt"/>
              </a:rPr>
              <a:t>Alkhudairy</a:t>
            </a:r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Abdulrahman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alrajhi</a:t>
            </a:r>
            <a:endParaRPr lang="en-US" sz="2800" dirty="0">
              <a:latin typeface="+mn-lt"/>
            </a:endParaRPr>
          </a:p>
          <a:p>
            <a:endParaRPr 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43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255"/>
            <a:ext cx="10515600" cy="858557"/>
          </a:xfrm>
        </p:spPr>
        <p:txBody>
          <a:bodyPr>
            <a:normAutofit/>
          </a:bodyPr>
          <a:lstStyle/>
          <a:p>
            <a:r>
              <a:rPr lang="en-US" sz="3600" b="1" dirty="0"/>
              <a:t>External Ear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02020"/>
            <a:ext cx="5815845" cy="512469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It is formed of the </a:t>
            </a:r>
            <a:r>
              <a:rPr lang="en-GB" sz="2400" b="1" dirty="0"/>
              <a:t>auricle</a:t>
            </a:r>
            <a:r>
              <a:rPr lang="en-GB" sz="2400" dirty="0"/>
              <a:t>, &amp; the </a:t>
            </a:r>
            <a:r>
              <a:rPr lang="en-GB" sz="2400" b="1" dirty="0"/>
              <a:t>external auditory meatus</a:t>
            </a:r>
            <a:r>
              <a:rPr lang="en-GB" sz="2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The Auricle has a characteristic shape and collects </a:t>
            </a:r>
            <a:r>
              <a:rPr lang="en-GB" sz="2400" i="1" dirty="0"/>
              <a:t>air vibrations </a:t>
            </a:r>
            <a:r>
              <a:rPr lang="en-GB" sz="1600" i="1" dirty="0">
                <a:solidFill>
                  <a:srgbClr val="92D050"/>
                </a:solidFill>
              </a:rPr>
              <a:t>reception of sound</a:t>
            </a:r>
            <a:r>
              <a:rPr lang="en-GB" sz="2400" dirty="0"/>
              <a:t>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It consists of a thin plate of </a:t>
            </a:r>
            <a:r>
              <a:rPr lang="en-GB" sz="2400" b="1" dirty="0"/>
              <a:t>elastic cartilage</a:t>
            </a:r>
            <a:r>
              <a:rPr lang="en-GB" sz="2400" dirty="0"/>
              <a:t> covered by a double layer of skin.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It receives the insertion of </a:t>
            </a:r>
            <a:r>
              <a:rPr lang="en-GB" sz="2400" i="1" dirty="0"/>
              <a:t>extrinsic muscles*</a:t>
            </a:r>
            <a:r>
              <a:rPr lang="en-GB" sz="2400" dirty="0"/>
              <a:t>, which are supplied by the </a:t>
            </a:r>
            <a:r>
              <a:rPr lang="en-GB" sz="2400" i="1" dirty="0"/>
              <a:t>facial nerve</a:t>
            </a:r>
            <a:r>
              <a:rPr lang="en-GB" sz="2400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 Sensation is carried  by </a:t>
            </a:r>
            <a:r>
              <a:rPr lang="en-GB" sz="2400" b="1" dirty="0"/>
              <a:t>great auricular </a:t>
            </a:r>
            <a:r>
              <a:rPr lang="en-GB" sz="1600" dirty="0">
                <a:solidFill>
                  <a:srgbClr val="92D050"/>
                </a:solidFill>
              </a:rPr>
              <a:t>(from cervical plexus) </a:t>
            </a:r>
            <a:r>
              <a:rPr lang="en-GB" sz="2400" dirty="0"/>
              <a:t>&amp; </a:t>
            </a:r>
            <a:r>
              <a:rPr lang="en-GB" sz="2400" b="1" dirty="0"/>
              <a:t>auriculotemporal </a:t>
            </a:r>
            <a:r>
              <a:rPr lang="en-GB" sz="1600" dirty="0">
                <a:solidFill>
                  <a:srgbClr val="92D050"/>
                </a:solidFill>
              </a:rPr>
              <a:t>(from mandibular) </a:t>
            </a:r>
            <a:r>
              <a:rPr lang="en-GB" sz="2400" dirty="0"/>
              <a:t>nerves.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517340" y="821599"/>
            <a:ext cx="4395322" cy="2405265"/>
            <a:chOff x="6199094" y="772554"/>
            <a:chExt cx="4713568" cy="5121275"/>
          </a:xfrm>
        </p:grpSpPr>
        <p:pic>
          <p:nvPicPr>
            <p:cNvPr id="4" name="Picture 4" descr="F66122-008-f1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86" t="4475" r="14436" b="4428"/>
            <a:stretch>
              <a:fillRect/>
            </a:stretch>
          </p:blipFill>
          <p:spPr>
            <a:xfrm>
              <a:off x="6199094" y="772554"/>
              <a:ext cx="4683125" cy="5121275"/>
            </a:xfrm>
            <a:prstGeom prst="rect">
              <a:avLst/>
            </a:prstGeom>
            <a:noFill/>
          </p:spPr>
        </p:pic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10068112" y="3657040"/>
              <a:ext cx="844550" cy="955301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1146614" y="1955813"/>
            <a:ext cx="216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0850469" y="459255"/>
            <a:ext cx="682625" cy="734036"/>
            <a:chOff x="6597319" y="353560"/>
            <a:chExt cx="682625" cy="734036"/>
          </a:xfrm>
        </p:grpSpPr>
        <p:pic>
          <p:nvPicPr>
            <p:cNvPr id="10" name="Picture 2" descr="Image result for youtub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649975" y="779819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05:18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428999" y="1614479"/>
            <a:ext cx="9144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6960028" y="3343666"/>
            <a:ext cx="4772001" cy="3333730"/>
            <a:chOff x="6508376" y="3609575"/>
            <a:chExt cx="4772001" cy="3157366"/>
          </a:xfrm>
        </p:grpSpPr>
        <p:pic>
          <p:nvPicPr>
            <p:cNvPr id="1026" name="Picture 2" descr="https://i.pinimg.com/736x/7d/d0/de/7dd0de0c0c20950aee7eb2da45737db1--of-the-ear-acoustic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4" t="8608" r="4824" b="11415"/>
            <a:stretch/>
          </p:blipFill>
          <p:spPr bwMode="auto">
            <a:xfrm>
              <a:off x="6508376" y="3609575"/>
              <a:ext cx="4683405" cy="3065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0719005" y="6459164"/>
              <a:ext cx="5613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664509" y="3763902"/>
              <a:ext cx="712106" cy="15300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508376" y="4333163"/>
              <a:ext cx="322730" cy="136479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7249384" y="6419667"/>
              <a:ext cx="690201" cy="219969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4548720" y="3190183"/>
            <a:ext cx="19800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01DD217-C765-4859-B261-0A207D4E985B}"/>
              </a:ext>
            </a:extLst>
          </p:cNvPr>
          <p:cNvSpPr txBox="1"/>
          <p:nvPr/>
        </p:nvSpPr>
        <p:spPr>
          <a:xfrm>
            <a:off x="1044090" y="6092621"/>
            <a:ext cx="5247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*these muscles are insignificant in humans because they don’t move but are prominent in animals, example: bunnies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EFA21C-D02B-42DF-8789-3A7BAEB02336}"/>
              </a:ext>
            </a:extLst>
          </p:cNvPr>
          <p:cNvCxnSpPr/>
          <p:nvPr/>
        </p:nvCxnSpPr>
        <p:spPr>
          <a:xfrm>
            <a:off x="5214774" y="1614479"/>
            <a:ext cx="1008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99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59255"/>
            <a:ext cx="10515600" cy="858557"/>
          </a:xfrm>
        </p:spPr>
        <p:txBody>
          <a:bodyPr>
            <a:normAutofit/>
          </a:bodyPr>
          <a:lstStyle/>
          <a:p>
            <a:r>
              <a:rPr lang="en-US" sz="3600" b="1" dirty="0"/>
              <a:t>External Ear</a:t>
            </a:r>
            <a:endParaRPr lang="en-GB" sz="36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651121" y="1653767"/>
            <a:ext cx="2651760" cy="0"/>
          </a:xfrm>
          <a:prstGeom prst="line">
            <a:avLst/>
          </a:prstGeom>
          <a:ln w="28575">
            <a:solidFill>
              <a:srgbClr val="CC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187865" y="3294475"/>
            <a:ext cx="3363230" cy="3266748"/>
            <a:chOff x="1734671" y="3435793"/>
            <a:chExt cx="4361329" cy="3266748"/>
          </a:xfrm>
        </p:grpSpPr>
        <p:pic>
          <p:nvPicPr>
            <p:cNvPr id="5" name="Picture 6" descr="external ea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49" r="25323" b="2914"/>
            <a:stretch>
              <a:fillRect/>
            </a:stretch>
          </p:blipFill>
          <p:spPr>
            <a:xfrm>
              <a:off x="1734671" y="3435793"/>
              <a:ext cx="4361329" cy="326674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2583236" y="3540843"/>
              <a:ext cx="1524069" cy="448668"/>
            </a:xfrm>
            <a:prstGeom prst="rect">
              <a:avLst/>
            </a:prstGeom>
            <a:noFill/>
            <a:ln w="28575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13" name="Straight Connector 12"/>
          <p:cNvCxnSpPr/>
          <p:nvPr/>
        </p:nvCxnSpPr>
        <p:spPr>
          <a:xfrm>
            <a:off x="6212556" y="1998540"/>
            <a:ext cx="237744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683499" y="3294475"/>
            <a:ext cx="3896485" cy="3266748"/>
            <a:chOff x="6683246" y="3435793"/>
            <a:chExt cx="4441896" cy="3266748"/>
          </a:xfrm>
        </p:grpSpPr>
        <p:pic>
          <p:nvPicPr>
            <p:cNvPr id="7" name="Picture 4" descr="F66122-008-f1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04"/>
            <a:stretch>
              <a:fillRect/>
            </a:stretch>
          </p:blipFill>
          <p:spPr bwMode="auto">
            <a:xfrm>
              <a:off x="6683246" y="3435793"/>
              <a:ext cx="4441896" cy="3266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9466162" y="4055146"/>
              <a:ext cx="1524069" cy="217051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00C8CA-1847-4285-8E01-94F5A62A08F2}"/>
              </a:ext>
            </a:extLst>
          </p:cNvPr>
          <p:cNvGrpSpPr/>
          <p:nvPr/>
        </p:nvGrpSpPr>
        <p:grpSpPr>
          <a:xfrm>
            <a:off x="614498" y="3848193"/>
            <a:ext cx="3455022" cy="2497504"/>
            <a:chOff x="1103289" y="3111723"/>
            <a:chExt cx="4932750" cy="3341574"/>
          </a:xfrm>
        </p:grpSpPr>
        <p:pic>
          <p:nvPicPr>
            <p:cNvPr id="18" name="Picture 2" descr="http://teachmeanatomy.info/wp-content/uploads/Overview-of-the-Ear-External-Middle-and-Internal.jpg">
              <a:extLst>
                <a:ext uri="{FF2B5EF4-FFF2-40B4-BE49-F238E27FC236}">
                  <a16:creationId xmlns:a16="http://schemas.microsoft.com/office/drawing/2014/main" id="{0079BBAA-75B1-43AB-BB5E-489EB2DEF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289" y="3111723"/>
              <a:ext cx="4932750" cy="3341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D5564C-DA4D-4D26-B501-D7AE5BD2B6E3}"/>
                </a:ext>
              </a:extLst>
            </p:cNvPr>
            <p:cNvSpPr txBox="1"/>
            <p:nvPr/>
          </p:nvSpPr>
          <p:spPr>
            <a:xfrm>
              <a:off x="1235241" y="6114743"/>
              <a:ext cx="9628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7812"/>
            <a:ext cx="10874188" cy="24473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The </a:t>
            </a:r>
            <a:r>
              <a:rPr lang="en-GB" sz="2200" b="1" dirty="0"/>
              <a:t>external auditory canal </a:t>
            </a:r>
            <a:r>
              <a:rPr lang="en-GB" sz="2200" dirty="0"/>
              <a:t>is a curved S-shaped tube about 2.5cm </a:t>
            </a:r>
            <a:r>
              <a:rPr lang="en-GB" sz="1600" dirty="0">
                <a:solidFill>
                  <a:srgbClr val="92D050"/>
                </a:solidFill>
              </a:rPr>
              <a:t>(one inch)</a:t>
            </a:r>
            <a:r>
              <a:rPr lang="en-GB" sz="2200" dirty="0"/>
              <a:t>, that conducts &amp; collects sound waves from the </a:t>
            </a:r>
            <a:r>
              <a:rPr lang="en-GB" sz="2200" i="1" dirty="0"/>
              <a:t>auricle</a:t>
            </a:r>
            <a:r>
              <a:rPr lang="en-GB" sz="2200" dirty="0"/>
              <a:t> to the </a:t>
            </a:r>
            <a:r>
              <a:rPr lang="en-GB" sz="2200" i="1" dirty="0"/>
              <a:t>tympanic membrane</a:t>
            </a:r>
            <a:r>
              <a:rPr lang="en-GB" sz="2200" dirty="0"/>
              <a:t>. Its outer 1/3</a:t>
            </a:r>
            <a:r>
              <a:rPr lang="en-GB" sz="2200" baseline="30000" dirty="0"/>
              <a:t>rd</a:t>
            </a:r>
            <a:r>
              <a:rPr lang="en-GB" sz="2200" dirty="0"/>
              <a:t> is  </a:t>
            </a:r>
            <a:r>
              <a:rPr lang="en-GB" sz="2200" b="1" dirty="0"/>
              <a:t>elastic cartilage</a:t>
            </a:r>
            <a:r>
              <a:rPr lang="en-GB" sz="2200" dirty="0"/>
              <a:t>, while its inner 2/3</a:t>
            </a:r>
            <a:r>
              <a:rPr lang="en-GB" sz="2200" baseline="30000" dirty="0"/>
              <a:t>rd</a:t>
            </a:r>
            <a:r>
              <a:rPr lang="en-GB" sz="2200" dirty="0"/>
              <a:t>s are </a:t>
            </a:r>
            <a:r>
              <a:rPr lang="en-GB" sz="2200" b="1" dirty="0"/>
              <a:t>bony</a:t>
            </a:r>
            <a:r>
              <a:rPr lang="en-GB" sz="2200" dirty="0"/>
              <a:t>. 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It is lined by skin, and its outer 1/3rd is provided with </a:t>
            </a:r>
            <a:r>
              <a:rPr lang="en-GB" sz="2200" i="1" dirty="0"/>
              <a:t>hairs</a:t>
            </a:r>
            <a:r>
              <a:rPr lang="en-GB" sz="2200" dirty="0"/>
              <a:t>, </a:t>
            </a:r>
            <a:r>
              <a:rPr lang="en-GB" sz="2200" i="1" dirty="0"/>
              <a:t>sebaceous</a:t>
            </a:r>
            <a:r>
              <a:rPr lang="en-GB" sz="2200" dirty="0"/>
              <a:t> </a:t>
            </a:r>
            <a:r>
              <a:rPr lang="en-GB" sz="2200" i="1" dirty="0"/>
              <a:t>and Ceruminous Glands</a:t>
            </a:r>
            <a:r>
              <a:rPr lang="en-GB" sz="2200" dirty="0"/>
              <a:t>: (modified sweat glands that secrete a yellowish brownish substance called the ear wax). </a:t>
            </a:r>
            <a:r>
              <a:rPr lang="ar-SA" sz="1800" dirty="0">
                <a:solidFill>
                  <a:srgbClr val="92D050"/>
                </a:solidFill>
              </a:rPr>
              <a:t>يمنع دخول الأتربة والحشرات الصغيرة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63549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8239" y="719527"/>
            <a:ext cx="10515600" cy="779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Middle Ear (Tympanic Cavity)</a:t>
            </a:r>
            <a:endParaRPr lang="en-GB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58250" y="1514007"/>
            <a:ext cx="10724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Middle ear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is a narrow, oblique, slit- like cavity (air-filled) in the 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petrous temporal bone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&amp; lined with mucous membrane. 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It contains the </a:t>
            </a:r>
            <a:r>
              <a:rPr lang="en-US" sz="2400" b="1" i="1" dirty="0">
                <a:solidFill>
                  <a:schemeClr val="tx1"/>
                </a:solidFill>
                <a:latin typeface="+mn-lt"/>
              </a:rPr>
              <a:t>auditory </a:t>
            </a:r>
            <a:r>
              <a:rPr lang="en-US" sz="2400" b="1" i="1" dirty="0" err="1">
                <a:solidFill>
                  <a:schemeClr val="tx1"/>
                </a:solidFill>
                <a:latin typeface="+mn-lt"/>
              </a:rPr>
              <a:t>ossicles</a:t>
            </a:r>
            <a:r>
              <a:rPr lang="en-US" sz="24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(the ear bones)</a:t>
            </a:r>
            <a:r>
              <a:rPr lang="en-US" sz="2400" i="1" dirty="0">
                <a:solidFill>
                  <a:schemeClr val="tx1"/>
                </a:solidFill>
                <a:latin typeface="+mn-lt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which transmit the vibrations of the tympanic membrane (eardrum) to the internal ear. </a:t>
            </a:r>
          </a:p>
        </p:txBody>
      </p:sp>
      <p:pic>
        <p:nvPicPr>
          <p:cNvPr id="10" name="Picture 4" descr="F66122-008-f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2" r="16292" b="3290"/>
          <a:stretch>
            <a:fillRect/>
          </a:stretch>
        </p:blipFill>
        <p:spPr bwMode="auto">
          <a:xfrm>
            <a:off x="7903785" y="2965340"/>
            <a:ext cx="3951567" cy="34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58250" y="3457623"/>
            <a:ext cx="4045668" cy="3132148"/>
            <a:chOff x="6762240" y="554635"/>
            <a:chExt cx="4233863" cy="2938073"/>
          </a:xfrm>
        </p:grpSpPr>
        <p:pic>
          <p:nvPicPr>
            <p:cNvPr id="11" name="Picture 8" descr="middle ea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0" t="6421"/>
            <a:stretch>
              <a:fillRect/>
            </a:stretch>
          </p:blipFill>
          <p:spPr>
            <a:xfrm>
              <a:off x="6762240" y="554635"/>
              <a:ext cx="4233863" cy="2938073"/>
            </a:xfrm>
            <a:prstGeom prst="rect">
              <a:avLst/>
            </a:prstGeom>
            <a:solidFill>
              <a:schemeClr val="tx1"/>
            </a:solidFill>
            <a:ln w="38100">
              <a:noFill/>
              <a:miter lim="800000"/>
              <a:headEnd/>
              <a:tailEnd/>
            </a:ln>
          </p:spPr>
        </p:pic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7172070" y="719527"/>
              <a:ext cx="817687" cy="23984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0148992" y="2702178"/>
              <a:ext cx="638128" cy="191428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3904521" y="2965340"/>
            <a:ext cx="10972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982935" y="3989930"/>
            <a:ext cx="2920850" cy="2414535"/>
            <a:chOff x="4931535" y="4029193"/>
            <a:chExt cx="2857500" cy="2464737"/>
          </a:xfrm>
        </p:grpSpPr>
        <p:pic>
          <p:nvPicPr>
            <p:cNvPr id="2050" name="Picture 2" descr="Image result for auditory ossicl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1535" y="4029193"/>
              <a:ext cx="2857500" cy="2228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04352" y="6168961"/>
              <a:ext cx="561372" cy="32496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5890697" y="6009858"/>
              <a:ext cx="1188720" cy="174093"/>
            </a:xfrm>
            <a:prstGeom prst="rect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2975131" y="2605576"/>
            <a:ext cx="210312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42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8239" y="719527"/>
            <a:ext cx="10515600" cy="779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Middle Ear (Tympanic Cavity)</a:t>
            </a:r>
            <a:endParaRPr lang="en-GB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928141" y="1687192"/>
            <a:ext cx="56237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solidFill>
                  <a:srgbClr val="C00000"/>
                </a:solidFill>
                <a:latin typeface="+mn-lt"/>
              </a:rPr>
              <a:t>Communicates 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anteriorly </a:t>
            </a:r>
            <a:r>
              <a:rPr lang="en-GB" sz="2400" dirty="0">
                <a:solidFill>
                  <a:srgbClr val="C00000"/>
                </a:solidFill>
                <a:latin typeface="+mn-lt"/>
              </a:rPr>
              <a:t>with the </a:t>
            </a:r>
            <a:r>
              <a:rPr lang="en-GB" sz="2400" i="1" dirty="0">
                <a:solidFill>
                  <a:srgbClr val="C00000"/>
                </a:solidFill>
                <a:latin typeface="+mn-lt"/>
              </a:rPr>
              <a:t>Nasopharynx*</a:t>
            </a:r>
            <a:r>
              <a:rPr lang="en-GB" sz="2400" dirty="0">
                <a:solidFill>
                  <a:srgbClr val="C00000"/>
                </a:solidFill>
                <a:latin typeface="+mn-lt"/>
              </a:rPr>
              <a:t> through the </a:t>
            </a:r>
            <a:r>
              <a:rPr lang="en-GB" sz="2400" b="1" dirty="0">
                <a:solidFill>
                  <a:srgbClr val="C00000"/>
                </a:solidFill>
                <a:latin typeface="+mn-lt"/>
              </a:rPr>
              <a:t>Auditory Tube 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(also called pharyngotympanic or eustachian tube)**, </a:t>
            </a:r>
            <a:r>
              <a:rPr lang="en-GB" sz="2400" dirty="0">
                <a:latin typeface="+mn-lt"/>
              </a:rPr>
              <a:t>which extends from the anterior wall </a:t>
            </a:r>
            <a:r>
              <a:rPr lang="en-GB" sz="2400" i="1" dirty="0">
                <a:latin typeface="+mn-lt"/>
              </a:rPr>
              <a:t>downward</a:t>
            </a:r>
            <a:r>
              <a:rPr lang="en-GB" sz="2400" dirty="0">
                <a:latin typeface="+mn-lt"/>
              </a:rPr>
              <a:t>, </a:t>
            </a:r>
            <a:r>
              <a:rPr lang="en-GB" sz="2400" i="1" dirty="0">
                <a:latin typeface="+mn-lt"/>
              </a:rPr>
              <a:t>forward</a:t>
            </a:r>
            <a:r>
              <a:rPr lang="en-GB" sz="2400" dirty="0">
                <a:latin typeface="+mn-lt"/>
              </a:rPr>
              <a:t>, and </a:t>
            </a:r>
            <a:r>
              <a:rPr lang="en-GB" sz="2400" i="1" dirty="0">
                <a:latin typeface="+mn-lt"/>
              </a:rPr>
              <a:t>medially</a:t>
            </a:r>
            <a:r>
              <a:rPr lang="en-GB" sz="2400" dirty="0">
                <a:latin typeface="+mn-lt"/>
              </a:rPr>
              <a:t> to the nasopharynx).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The posterior 1/3</a:t>
            </a:r>
            <a:r>
              <a:rPr lang="en-GB" sz="2400" baseline="30000" dirty="0">
                <a:latin typeface="+mn-lt"/>
              </a:rPr>
              <a:t>rd</a:t>
            </a:r>
            <a:r>
              <a:rPr lang="en-GB" sz="2400" dirty="0">
                <a:latin typeface="+mn-lt"/>
              </a:rPr>
              <a:t> of the canal is </a:t>
            </a:r>
            <a:r>
              <a:rPr lang="en-GB" sz="2400" b="1" dirty="0">
                <a:latin typeface="+mn-lt"/>
              </a:rPr>
              <a:t>bony</a:t>
            </a:r>
            <a:r>
              <a:rPr lang="en-GB" sz="2400" dirty="0">
                <a:latin typeface="+mn-lt"/>
              </a:rPr>
              <a:t>, and its anterior  2/3</a:t>
            </a:r>
            <a:r>
              <a:rPr lang="en-GB" sz="2400" baseline="30000" dirty="0">
                <a:latin typeface="+mn-lt"/>
              </a:rPr>
              <a:t>rd</a:t>
            </a:r>
            <a:r>
              <a:rPr lang="en-GB" sz="2400" dirty="0">
                <a:latin typeface="+mn-lt"/>
              </a:rPr>
              <a:t>s are </a:t>
            </a:r>
            <a:r>
              <a:rPr lang="en-GB" sz="2400" b="1" dirty="0">
                <a:latin typeface="+mn-lt"/>
              </a:rPr>
              <a:t>cartilaginous</a:t>
            </a:r>
            <a:r>
              <a:rPr lang="en-GB" sz="2400" dirty="0">
                <a:latin typeface="+mn-lt"/>
              </a:rPr>
              <a:t>. </a:t>
            </a:r>
            <a:r>
              <a:rPr lang="en-GB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(the external ear was the opposite)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2400" dirty="0">
                <a:latin typeface="+mn-lt"/>
              </a:rPr>
              <a:t>Its function is to </a:t>
            </a:r>
            <a:r>
              <a:rPr lang="en-GB" sz="2400" i="1" dirty="0">
                <a:latin typeface="+mn-lt"/>
              </a:rPr>
              <a:t>equalize the pressure </a:t>
            </a:r>
            <a:r>
              <a:rPr lang="en-GB" sz="2400" dirty="0">
                <a:latin typeface="+mn-lt"/>
              </a:rPr>
              <a:t>on both sides of the ear drum. </a:t>
            </a:r>
            <a:r>
              <a:rPr lang="en-GB" sz="1600" dirty="0">
                <a:solidFill>
                  <a:srgbClr val="92D050"/>
                </a:solidFill>
                <a:latin typeface="+mn-lt"/>
              </a:rPr>
              <a:t>(normally it is closed but it opens to balance the pressure)</a:t>
            </a:r>
            <a:endParaRPr lang="en-GB" sz="2400" dirty="0">
              <a:solidFill>
                <a:srgbClr val="92D050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58500" y="2410703"/>
            <a:ext cx="109728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52766" y="2770943"/>
            <a:ext cx="548640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259590" y="3430033"/>
            <a:ext cx="4510791" cy="3275738"/>
            <a:chOff x="7259590" y="3430033"/>
            <a:chExt cx="4510791" cy="3275738"/>
          </a:xfrm>
        </p:grpSpPr>
        <p:pic>
          <p:nvPicPr>
            <p:cNvPr id="4098" name="Picture 2" descr="http://www.painneck.com/images/nasopharynx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590" y="3430033"/>
              <a:ext cx="4394677" cy="327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1206049" y="6345844"/>
              <a:ext cx="56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8902638" y="6252486"/>
              <a:ext cx="1126734" cy="133741"/>
            </a:xfrm>
            <a:prstGeom prst="rect">
              <a:avLst/>
            </a:prstGeom>
            <a:noFill/>
            <a:ln w="28575">
              <a:solidFill>
                <a:schemeClr val="bg2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10167105" y="5421151"/>
              <a:ext cx="426820" cy="221899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36667" y="1144597"/>
            <a:ext cx="4069382" cy="2532211"/>
            <a:chOff x="6723266" y="719527"/>
            <a:chExt cx="4713287" cy="2915641"/>
          </a:xfrm>
        </p:grpSpPr>
        <p:grpSp>
          <p:nvGrpSpPr>
            <p:cNvPr id="9" name="Group 8"/>
            <p:cNvGrpSpPr/>
            <p:nvPr/>
          </p:nvGrpSpPr>
          <p:grpSpPr>
            <a:xfrm>
              <a:off x="6723266" y="719527"/>
              <a:ext cx="4713287" cy="2915640"/>
              <a:chOff x="6708751" y="719527"/>
              <a:chExt cx="4713287" cy="5443538"/>
            </a:xfrm>
          </p:grpSpPr>
          <p:pic>
            <p:nvPicPr>
              <p:cNvPr id="5" name="Picture 7" descr="F66122-008-f1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38"/>
              <a:stretch>
                <a:fillRect/>
              </a:stretch>
            </p:blipFill>
            <p:spPr>
              <a:xfrm>
                <a:off x="6708751" y="719527"/>
                <a:ext cx="4713287" cy="5443538"/>
              </a:xfrm>
              <a:prstGeom prst="rect">
                <a:avLst/>
              </a:prstGeom>
              <a:noFill/>
              <a:ln w="57150">
                <a:noFill/>
                <a:miter lim="800000"/>
                <a:headEnd/>
                <a:tailEnd/>
              </a:ln>
            </p:spPr>
          </p:pic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8032002" y="5459419"/>
                <a:ext cx="1776105" cy="409695"/>
              </a:xfrm>
              <a:prstGeom prst="rect">
                <a:avLst/>
              </a:prstGeom>
              <a:noFill/>
              <a:ln w="2857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ar-SA" altLang="en-US"/>
              </a:p>
            </p:txBody>
          </p:sp>
        </p:grp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10303025" y="3477724"/>
              <a:ext cx="975316" cy="15744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ar-SA" altLang="en-US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337268" y="2410703"/>
            <a:ext cx="15544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86D846F-8C41-4C54-B7E7-FDBE1EF3F0AF}"/>
              </a:ext>
            </a:extLst>
          </p:cNvPr>
          <p:cNvSpPr txBox="1"/>
          <p:nvPr/>
        </p:nvSpPr>
        <p:spPr>
          <a:xfrm>
            <a:off x="7862428" y="485896"/>
            <a:ext cx="2874398" cy="338554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**you have to know all 3 names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A8610-B9FF-42E8-A29B-D9ACC422FB42}"/>
              </a:ext>
            </a:extLst>
          </p:cNvPr>
          <p:cNvSpPr txBox="1"/>
          <p:nvPr/>
        </p:nvSpPr>
        <p:spPr>
          <a:xfrm>
            <a:off x="1627086" y="6120996"/>
            <a:ext cx="3940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  <a:latin typeface="+mn-lt"/>
              </a:rPr>
              <a:t>*this is significant clinically because recurrent throat infections can travel to the ear</a:t>
            </a:r>
            <a:endParaRPr lang="en-GB" sz="1600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4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8239" y="719527"/>
            <a:ext cx="10515600" cy="7794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Middle Ear (Tympanic Cavity)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926763" y="1672513"/>
            <a:ext cx="44046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The middle ear has:</a:t>
            </a:r>
          </a:p>
          <a:p>
            <a:pPr marL="341313" indent="-341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Roof, </a:t>
            </a:r>
          </a:p>
          <a:p>
            <a:pPr marL="341313" indent="-341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Floor,</a:t>
            </a:r>
          </a:p>
          <a:p>
            <a:pPr marL="341313" indent="-341313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US" sz="2800" u="sng" dirty="0">
                <a:solidFill>
                  <a:schemeClr val="tx1"/>
                </a:solidFill>
                <a:latin typeface="+mn-lt"/>
              </a:rPr>
              <a:t>4</a:t>
            </a:r>
            <a:r>
              <a:rPr lang="en-US" sz="2800" dirty="0">
                <a:solidFill>
                  <a:schemeClr val="tx1"/>
                </a:solidFill>
                <a:latin typeface="+mn-lt"/>
              </a:rPr>
              <a:t> walls: </a:t>
            </a:r>
          </a:p>
          <a:p>
            <a:pPr marL="682625" indent="-403225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Anterior, </a:t>
            </a:r>
          </a:p>
          <a:p>
            <a:pPr marL="682625" indent="-403225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Posterior, </a:t>
            </a:r>
          </a:p>
          <a:p>
            <a:pPr marL="682625" indent="-403225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Lateral, and </a:t>
            </a:r>
          </a:p>
          <a:p>
            <a:pPr marL="682625" indent="-403225">
              <a:buFont typeface="+mj-lt"/>
              <a:buAutoNum type="arabicPeriod"/>
              <a:defRPr/>
            </a:pPr>
            <a:r>
              <a:rPr lang="en-US" sz="2800" dirty="0">
                <a:solidFill>
                  <a:schemeClr val="tx1"/>
                </a:solidFill>
                <a:latin typeface="+mn-lt"/>
              </a:rPr>
              <a:t>Medial.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82162" y="1355212"/>
            <a:ext cx="5824590" cy="5035634"/>
            <a:chOff x="5823677" y="835348"/>
            <a:chExt cx="5702300" cy="5697538"/>
          </a:xfrm>
        </p:grpSpPr>
        <p:pic>
          <p:nvPicPr>
            <p:cNvPr id="4" name="Picture 7" descr="F66122-008-f11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23677" y="835348"/>
              <a:ext cx="5702300" cy="5697538"/>
            </a:xfrm>
            <a:prstGeom prst="rect">
              <a:avLst/>
            </a:prstGeom>
            <a:noFill/>
            <a:ln>
              <a:noFill/>
              <a:miter lim="800000"/>
              <a:headEnd/>
              <a:tailEnd/>
            </a:ln>
          </p:spPr>
        </p:pic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9808529" y="1796231"/>
              <a:ext cx="973976" cy="3482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7030A0"/>
                  </a:solidFill>
                  <a:latin typeface="Arial" charset="0"/>
                </a:rPr>
                <a:t>Anterior</a:t>
              </a:r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6168398" y="1796231"/>
              <a:ext cx="1005840" cy="3482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chemeClr val="accent3">
                      <a:lumMod val="50000"/>
                    </a:schemeClr>
                  </a:solidFill>
                  <a:latin typeface="Arial" charset="0"/>
                </a:rPr>
                <a:t>Posterior</a:t>
              </a:r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7855677" y="1749749"/>
              <a:ext cx="1606550" cy="52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0070C0"/>
                  </a:solidFill>
                </a:rPr>
                <a:t>ROOF</a:t>
              </a:r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7469914" y="4454849"/>
              <a:ext cx="2266950" cy="522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FFFF00"/>
                  </a:solidFill>
                </a:rPr>
                <a:t>FLOOR</a:t>
              </a: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8004903" y="2691136"/>
              <a:ext cx="1209675" cy="417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800" b="1" dirty="0">
                  <a:solidFill>
                    <a:srgbClr val="FF0000"/>
                  </a:solidFill>
                </a:rPr>
                <a:t>MEDIAL</a:t>
              </a: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1383763" y="2530531"/>
            <a:ext cx="6400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02051" y="2947639"/>
            <a:ext cx="64008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03803" y="3807175"/>
            <a:ext cx="118872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40379" y="4227799"/>
            <a:ext cx="128016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03803" y="5087198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1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52418" y="3056460"/>
            <a:ext cx="1560108" cy="1578710"/>
            <a:chOff x="10327092" y="250955"/>
            <a:chExt cx="1560108" cy="1578710"/>
          </a:xfrm>
        </p:grpSpPr>
        <p:pic>
          <p:nvPicPr>
            <p:cNvPr id="5122" name="Picture 2" descr="https://thumbor.kenhub.com/RrHznD46-fXnQu5H3DjAzXuGyzM=/fit-in/800x800/filters:fill(FFFFFF):watermark(/images/watermark_only.png,0,0,0):watermark(/images/logo_url.png,-10,-10,0)/images/anatomy_term/tegmen-tympani-2/cCmHI3t9meeBCAJjl90Jw_Tegmen_tympani_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7092" y="250955"/>
              <a:ext cx="1560108" cy="1560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0923883" y="1521888"/>
              <a:ext cx="564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65000"/>
                  </a:schemeClr>
                </a:solidFill>
                <a:latin typeface="+mn-lt"/>
              </a:endParaRPr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690449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Roof &amp; Floor</a:t>
            </a:r>
            <a:endParaRPr lang="en-GB" sz="32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1944145"/>
            <a:ext cx="11887200" cy="4913855"/>
            <a:chOff x="0" y="1944145"/>
            <a:chExt cx="11887200" cy="4913855"/>
          </a:xfrm>
        </p:grpSpPr>
        <p:pic>
          <p:nvPicPr>
            <p:cNvPr id="21" name="Picture 7" descr="Untitled-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0" y="2122487"/>
              <a:ext cx="5654675" cy="4735513"/>
            </a:xfrm>
            <a:prstGeom prst="rect">
              <a:avLst/>
            </a:prstGeom>
            <a:noFill/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4277532" y="1944145"/>
              <a:ext cx="7609668" cy="1109021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GB" sz="2000" dirty="0"/>
                <a:t>The </a:t>
              </a:r>
              <a:r>
                <a:rPr lang="en-GB" sz="2000" b="1" dirty="0"/>
                <a:t>Roof </a:t>
              </a:r>
              <a:r>
                <a:rPr lang="en-GB" sz="2000" dirty="0"/>
                <a:t> is formed by a </a:t>
              </a:r>
              <a:r>
                <a:rPr lang="en-GB" sz="2000" u="sng" dirty="0"/>
                <a:t>thin plate</a:t>
              </a:r>
              <a:r>
                <a:rPr lang="en-GB" sz="2000" dirty="0"/>
                <a:t> of bone, called  </a:t>
              </a:r>
              <a:r>
                <a:rPr lang="en-GB" sz="2000" b="1" dirty="0"/>
                <a:t>tegmen tympani</a:t>
              </a:r>
              <a:r>
                <a:rPr lang="en-GB" sz="2000" dirty="0"/>
                <a:t>, which is part of the </a:t>
              </a:r>
              <a:r>
                <a:rPr lang="en-GB" sz="2000" i="1" dirty="0"/>
                <a:t>petrous temporal  bone</a:t>
              </a:r>
              <a:r>
                <a:rPr lang="en-GB" sz="2000" dirty="0"/>
                <a:t>.</a:t>
              </a:r>
              <a:r>
                <a:rPr lang="en-US" sz="2000" dirty="0"/>
                <a:t> </a:t>
              </a:r>
            </a:p>
            <a:p>
              <a:pPr>
                <a:buFont typeface="Courier New" panose="02070309020205020404" pitchFamily="49" charset="0"/>
                <a:buChar char="o"/>
                <a:defRPr/>
              </a:pPr>
              <a:r>
                <a:rPr lang="en-US" sz="2000" dirty="0"/>
                <a:t>It separates the tympanic cavity from the temporal lobe of the brain.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54675" y="4844076"/>
              <a:ext cx="6232525" cy="1015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The</a:t>
              </a: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 Floor  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is formed by a </a:t>
              </a:r>
              <a:r>
                <a:rPr lang="en-US" sz="2000" u="sng" dirty="0">
                  <a:solidFill>
                    <a:schemeClr val="tx1"/>
                  </a:solidFill>
                  <a:latin typeface="+mn-lt"/>
                </a:rPr>
                <a:t>thin plate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 of bone, which separates the </a:t>
              </a:r>
              <a:r>
                <a:rPr lang="en-US" sz="2000" i="1" dirty="0">
                  <a:solidFill>
                    <a:schemeClr val="tx1"/>
                  </a:solidFill>
                  <a:latin typeface="+mn-lt"/>
                </a:rPr>
                <a:t>middle ear </a:t>
              </a:r>
              <a:r>
                <a:rPr lang="en-US" sz="2000" dirty="0">
                  <a:solidFill>
                    <a:schemeClr val="tx1"/>
                  </a:solidFill>
                  <a:latin typeface="+mn-lt"/>
                </a:rPr>
                <a:t>from </a:t>
              </a:r>
              <a:r>
                <a:rPr lang="en-US" sz="2000" b="1" dirty="0">
                  <a:solidFill>
                    <a:schemeClr val="tx1"/>
                  </a:solidFill>
                  <a:latin typeface="+mn-lt"/>
                </a:rPr>
                <a:t>the bulb of the internal jugular vein.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H="1" flipV="1">
              <a:off x="3239670" y="4844076"/>
              <a:ext cx="2415005" cy="2217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2809876" y="2648147"/>
              <a:ext cx="1467656" cy="953891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861335" y="2223303"/>
              <a:ext cx="1737360" cy="0"/>
            </a:xfrm>
            <a:prstGeom prst="line">
              <a:avLst/>
            </a:prstGeom>
            <a:ln w="28575">
              <a:solidFill>
                <a:srgbClr val="308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57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 descr="Untitled-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3532" r="1846" b="12772"/>
          <a:stretch>
            <a:fillRect/>
          </a:stretch>
        </p:blipFill>
        <p:spPr>
          <a:xfrm>
            <a:off x="6309360" y="964249"/>
            <a:ext cx="5295900" cy="5316537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>
            <a:off x="5614416" y="2505456"/>
            <a:ext cx="2707894" cy="6670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690449" y="561307"/>
            <a:ext cx="10515600" cy="10580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Middle Ear (Tympanic Cavity)</a:t>
            </a:r>
          </a:p>
          <a:p>
            <a:r>
              <a:rPr lang="en-US" sz="3200" b="1" dirty="0"/>
              <a:t>Anterior Wall</a:t>
            </a:r>
            <a:endParaRPr lang="en-GB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2620" y="2264753"/>
            <a:ext cx="5306116" cy="278537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anterior</a:t>
            </a:r>
            <a:r>
              <a:rPr lang="en-US" sz="2000" b="1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wall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is formed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below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by a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thin plate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of bone that separates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tympanic cavity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 the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internal carotid artery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There are 2 canals at the upper part of the anterior wall.</a:t>
            </a:r>
          </a:p>
          <a:p>
            <a:pPr marL="566738" indent="-27463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upper, smaller is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canal for the tensor tympani muscle. </a:t>
            </a:r>
          </a:p>
          <a:p>
            <a:pPr marL="566738" indent="-27463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lower, larger is for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auditory tube.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15707" y="4937183"/>
            <a:ext cx="14630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1481" y="4551795"/>
            <a:ext cx="164592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36361" y="3537020"/>
            <a:ext cx="1039613" cy="25120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41864" y="2379851"/>
            <a:ext cx="731520" cy="182880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963717" y="3188789"/>
            <a:ext cx="2286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940982" y="5447463"/>
            <a:ext cx="888820" cy="218551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972133" y="2878547"/>
            <a:ext cx="164592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717785" y="4200187"/>
            <a:ext cx="731520" cy="21855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0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5705</TotalTime>
  <Words>2253</Words>
  <Application>Microsoft Office PowerPoint</Application>
  <PresentationFormat>Widescreen</PresentationFormat>
  <Paragraphs>285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Courier New</vt:lpstr>
      <vt:lpstr>Arial</vt:lpstr>
      <vt:lpstr>Wingdings</vt:lpstr>
      <vt:lpstr>Times New Roman</vt:lpstr>
      <vt:lpstr>Adobe Arabic</vt:lpstr>
      <vt:lpstr>Calibri Light</vt:lpstr>
      <vt:lpstr>Office Theme</vt:lpstr>
      <vt:lpstr>Anatomy of the Ear</vt:lpstr>
      <vt:lpstr>Objectives</vt:lpstr>
      <vt:lpstr>External Ear</vt:lpstr>
      <vt:lpstr>External 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Jawaher AbdulMohsen</dc:creator>
  <cp:lastModifiedBy>Jawaher</cp:lastModifiedBy>
  <cp:revision>120</cp:revision>
  <dcterms:created xsi:type="dcterms:W3CDTF">2017-04-30T17:35:08Z</dcterms:created>
  <dcterms:modified xsi:type="dcterms:W3CDTF">2017-10-07T09:30:26Z</dcterms:modified>
</cp:coreProperties>
</file>