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ink/ink7.xml" ContentType="application/inkml+xml"/>
  <Override PartName="/ppt/ink/ink8.xml" ContentType="application/inkml+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5" r:id="rId1"/>
  </p:sldMasterIdLst>
  <p:notesMasterIdLst>
    <p:notesMasterId r:id="rId24"/>
  </p:notesMasterIdLst>
  <p:sldIdLst>
    <p:sldId id="322" r:id="rId2"/>
    <p:sldId id="297" r:id="rId3"/>
    <p:sldId id="298" r:id="rId4"/>
    <p:sldId id="299" r:id="rId5"/>
    <p:sldId id="311" r:id="rId6"/>
    <p:sldId id="324" r:id="rId7"/>
    <p:sldId id="319" r:id="rId8"/>
    <p:sldId id="320" r:id="rId9"/>
    <p:sldId id="321" r:id="rId10"/>
    <p:sldId id="316" r:id="rId11"/>
    <p:sldId id="347" r:id="rId12"/>
    <p:sldId id="339" r:id="rId13"/>
    <p:sldId id="306" r:id="rId14"/>
    <p:sldId id="307" r:id="rId15"/>
    <p:sldId id="308" r:id="rId16"/>
    <p:sldId id="309" r:id="rId17"/>
    <p:sldId id="348" r:id="rId18"/>
    <p:sldId id="328" r:id="rId19"/>
    <p:sldId id="317" r:id="rId20"/>
    <p:sldId id="345" r:id="rId21"/>
    <p:sldId id="350" r:id="rId22"/>
    <p:sldId id="323" r:id="rId23"/>
  </p:sldIdLst>
  <p:sldSz cx="12192000" cy="6858000"/>
  <p:notesSz cx="6858000" cy="9144000"/>
  <p:embeddedFontLs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6600"/>
    <a:srgbClr val="D155A8"/>
    <a:srgbClr val="FF3399"/>
    <a:srgbClr val="F3D5E9"/>
    <a:srgbClr val="CC99FF"/>
    <a:srgbClr val="FFCC00"/>
    <a:srgbClr val="CC9900"/>
    <a:srgbClr val="FF660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9314" autoAdjust="0"/>
  </p:normalViewPr>
  <p:slideViewPr>
    <p:cSldViewPr snapToGrid="0">
      <p:cViewPr varScale="1">
        <p:scale>
          <a:sx n="58" d="100"/>
          <a:sy n="58" d="100"/>
        </p:scale>
        <p:origin x="91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7-10-08T19:44:16.696"/>
    </inkml:context>
    <inkml:brush xml:id="br0">
      <inkml:brushProperty name="width" value="0.35" units="cm"/>
      <inkml:brushProperty name="height" value="0.7" units="cm"/>
      <inkml:brushProperty name="color" value="#FFFF00"/>
      <inkml:brushProperty name="tip" value="rectangle"/>
      <inkml:brushProperty name="rasterOp" value="maskPen"/>
      <inkml:brushProperty name="fitToCurve" value="1"/>
    </inkml:brush>
  </inkml:definitions>
  <inkml:trace contextRef="#ctx0" brushRef="#br0">0 225 0,'91'0'172,"32"0"-156,-62 0 0,31 0-16,30 0 15,-30 0 1,0 0-16,0 0 15,-1 0 1,32 0 0,-93 0-16,32 0 15,-1 0 1,0 0-16,0 0 16,0 0-1,1 0 1,-1 0-16,0 0 15,0 0 1,0 0-16,31 0 16,-31 0-1,1 0-15,-1 0 16,0 0 0,-30 0-1,30 0-15,-30 0 16,30 0-1,-31 0-15,1 0 16,0 0 0,-1 0 15,1 0-15,-1 0-16,1 0 31,0 0-31,-1 0 15,-30-31 1,61 31 0,-30 0-1,30 0 1,-30 0-16,-1 0 16,1 0-1,0 0-15,-1 0 16,31 0-1,-30 0 1,0 0 0,-1 0-1,1 0 720,-1 0-735,32-30 15,-32 30 1,31 0-16,-30 0 16,0-31-1,-1 31 1,31 0-16,-30 0 15,30-31 1,-30 31-16,30 0 31,-30-30-15,-1 30-16,31 0 16,-30-31-1,0 31-15,-1 0 16,31 0-1,31-30 1,-31 30-16,1 0 16,-1 0-1,31 0-15,-62 0 16,62 0 0,-31 0-16,-30 0 15,30 0 1,0 0-1,-30 0-15,30 0 32,-30 0-32,-1 0 15,32 0 1,-32 0 0,1 0-1,30 0 1,-30 0-1,-1 0 17,1 0-32,-1 0 15,1 0 1,30 30 15,-30-30-15,-1 31-16,1-31 15,30 0 1,-30 30-16,-1 1 31,1-31-31,30 0 16,-61 31 0,61-31-1,-30 0 1,0 30-1,-1-30 17,1 31-17,-1-31-15,-30 31 16,31-31 0,0 30-16,-31 1 46,30-31-46,1 0 32,-31 30-17,30-30 1,1 0 0,0 0-16,-1 0 31,1 0-31,-1 0 15,32 0 1,-32 0-16,1 0 16,-1 0-1,1 0 1,30 0-16,-30 0 16,-1 0-1,32 0-15,-32 0 16,31 0 15,1 0-15,-32 0-1,1 0 17,-1 0-17,1 0 1,0-30 46,-31-1 126,-31 31-188,31-30 15,-61 30 1,30 0 0,-30 0-16,30 0 15,-30 0 1,31 0 0,-32 0-16,1 0 15,0 0 1,30 0-16,-30 0 15,0 0 1,0 0 0,30 0-16,1 0 15,-1 0 1,-30 0-16,0 0 16,30 0-1,0 0 1,-30 0-16,31 0 31,-32 0-31,32 0 16,-1 0-1,1 0 1,-1 0-16,0 0 31,1 0-15,-31 0-1,30 0 1,-30 0-16,30 0 16,1 0-1,-32-31 1,1 31-16,0 0 16,30-31-1,-30 31-15,31 0 16,-1 0-1,-30-30 1,30 30-16,0 0 16,1 0-1,-31 0 1,30 0-16,0 0 16,-30 0-1,31 0 1,-1 0-1,0 0 1,1 0-16,-31 0 47,30 0-47,-30 0 16,30 0-1,1 0-15,-1 0 31,0 0-15,1 0-16,-1 0 16,1 0-1,-1 0 1,0 0 46,1 0-46,-1 0 15,1 0-15,-1 0 15,0 0-15,1 0 46,-1 0-46,1 0 31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7-10-08T19:44:20.243"/>
    </inkml:context>
    <inkml:brush xml:id="br0">
      <inkml:brushProperty name="width" value="0.35" units="cm"/>
      <inkml:brushProperty name="height" value="0.7" units="cm"/>
      <inkml:brushProperty name="color" value="#FFFF00"/>
      <inkml:brushProperty name="tip" value="rectangle"/>
      <inkml:brushProperty name="rasterOp" value="maskPen"/>
      <inkml:brushProperty name="fitToCurve" value="1"/>
    </inkml:brush>
  </inkml:definitions>
  <inkml:trace contextRef="#ctx0" brushRef="#br0">0 98 0,'31'0'63,"-1"0"-32,1 0-16,0 0 1,-1 0-16,1 0 16,30 0-1,0 0 1,92 0-16,-61 0 16,0 0-1,61 0 1,-61 0-16,30 0 15,1 0 1,-93 0-16,93 0 16,-62 0-1,-31 0 1,32 0 0,-1 0-16,-31 0 15,32 0 1,-1 0-1,0 0-15,-30 0 16,-1 0 0,1 0-1,-1 0-15,1 0 16,0 0 0,-1 0-1,1 0 1,30 0 15,-30 0-15,-1 0-16,1 0 15,30 0 1,0 0 0,0 0-1,-30 0 1,30 0-1,0 0 1,1-31-16,-32 31 16,31 0-1,-30 0 1,0-30-16,30 30 16,-31 0-1,32-31 1,-1 31-16,-30 0 15,-1 0 1,31 0 0,-30 0-16,0 0 15,30 0 1,0 0 0,0 0 15,-30 0-16,-1 0 1,1 0 0,30 0-1,-30 0 1,-1 0 15,1 0 16,0 0-16,-1 0 1,1 0-17,-1 0 32,1 0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7-10-08T19:46:31.896"/>
    </inkml:context>
    <inkml:brush xml:id="br0">
      <inkml:brushProperty name="width" value="0.35" units="cm"/>
      <inkml:brushProperty name="height" value="0.7" units="cm"/>
      <inkml:brushProperty name="color" value="#FFFF00"/>
      <inkml:brushProperty name="tip" value="rectangle"/>
      <inkml:brushProperty name="rasterOp" value="maskPen"/>
      <inkml:brushProperty name="fitToCurve" value="1"/>
    </inkml:brush>
  </inkml:definitions>
  <inkml:trace contextRef="#ctx0" brushRef="#br0">188 65 0,'30'30'203,"1"-30"-187,91 0 0,-60 31-1,60-31-15,-30 0 16,61 31-1,-61-31-15,61 0 16,-61 30 0,30-30-1,31 0-15,-61 31 16,-31-31 0,0 0-16,0 0 15,1 0 1,-1 0-1,0 0-15,0 0 16,0 0 0,1 0-1,29 0 1,-29 0 0,91 0-16,-62 0 15,1 0 1,61 0-1,-30 0-15,-32 0 16,62 0 0,-61 0-1,0-31-15,-31 31 16,31 0 0,30 0-16,-30-30 15,0 30 1,61-31-16,92 31 15,-61-31 1,30 31 0,-92-61-16,31 61 15,-61 0 1,30 0 0,-60 0-16,60 0 15,-91 0 1,30 0-16,0 0 15,-30 0 1,-1 0 0,31 0-16,-30 0 218,91 31-202,-30-31-16,61 30 16,-61 32-1,30-62 1,1 30-16,-31-30 16,0 31-1,-1-1-15,32-30 16,-31 31-1,-31-31 1,31 31-16,-62-31 16,31 0-1,1 0 1,-1 30-16,0-30 16,0 0-1,0 0 1,1 0-1,-1 0 1,-31 0-16,32 0 16,-1 0-1,0 0 1,0-30-16,31 30 16,-31 0-1,0-31-15,1 31 16,29 0-1,-29-31 1,29 31-16,-29-30 16,60-1-1,-61 31-15,31-30 16,-31 30 0,0-31-1,1 31-15,-1-31 16,0 31-1,0 0-15,1-30 16,-1 30 0,0-31-1,0 31-15,0-30 16,1 30 0,-32 0-1,31 0-15,1 0 16,-32 0-1,62 0-15,-61 0 16,30 0 0,0 0-1,0 0-15,0 0 16,1 0 0,-62 30-16,61-30 15,-31 0 1,32 0-1,-32 0-15,1 0 32,-1 0 15,1 0-32,0 0 1,-1 0-1,1 0 1,-1 0 15,-30 31-31,31-31 32,30 30-1,-30-30-16,-1 31 32,1 0-15,-31-1-1,31-30-31,-31 31 47,-62-31 62,1 30-109,-31-30 16,-30 31-1,61-31 1,-31 0-16,0 0 16,0 31-1,-61-31-15,62 0 16,-32 0-1,1 0 1,-1 0-16,-30 30 16,31-30-1,30 0-15,-30 31 16,30-31 0,0 0-1,31 0-15,0 0 16,-31 30-1,31-30 1,-31 0-16,31 0 16,-62 0-1,93 0-15,-93 0 16,62 0 0,0 0-1,-31 0-15,0 0 16,31 0-1,-31 0-15,0 31 16,31-31 0,-31 0-1,1 31 1,-1-31-16,0 0 16,0 0-1,0 0 1,-30 0-16,30 0 15,31 0 1,-31 0 0,31 0-16,-31 0 15,31 0 1,0 0 0,-1 0-16,-29 0 15,60 0 1,-30 0-16,0 0 15,30 0 1,0 0 0,1 0-16,-1 0 15,-30 0 1,30 0-16,1 0 16,-1 0-1,1 0 1,-32 0-16,1 0 15,0 0 1,30 0-16,-30 0 16,0 0-1,-31 0 1,31 30-16,0-30 16,-31 31-1,0-31 1,0 30-16,31-30 15,-61 62 1,91-62-16,1 0 16,-1 0 15,0 0 266,1 0-282,-62 0 1,31 0-16,0 0 16,-31 0-1,0-62 1,0 62-16,-61 0 16,92 0-1,-31 0-15,31 0 16,-31 0-1,31 0 1,0 0-16,-31 0 16,31 0-1,-1 0-15,-29 0 16,29 31 0,1-31-1,0 61-15,-92-61 16,92 31-1,0-31 1,-1 0-16,1 30 16,0-30-1,0 0-15,0 31 16,-1-31 0,1 0-1,0 0-15,0 0 31,0 0-31,-1 0 16,32 0 0,-1 0-16,-30 31 15,30-31 17,1 0-32,-31 0 15,30 0 1,-30 0-16,30 0 15,1 0 1,-1 0 0,-30 30-16,0-30 15,30 0 1,-30 0-16,30 0 16,0 0-1,-30 0 1,31 0-1,-1 0-15,-30 0 16,30 0 15,1 0-15,-1 0 0,0 0-1,1 0 1,-1 0-16,31 31 15,-30-1 1,-1-30 0,-30 31-1,30 0-15,1-31 16,-1 30 0,31 1-1,-31-31-15,1 0 16,-31 30-1,30 1-15,0-31 16,1 0 0,30 31-16,-31-31 31,1 30 0,-1-30-15,0 0-1,1 0 1,-1 0 78,62 0 15,30-30-93,0 30-16,62-31 15,-93 31 1,31 0 0,-30-31-16,61 31 15,-31 0 1,0-30-16,31 30 16,-31-31-1,62 31-15,-93 0 16,93 0-1,-31 0-15,-1 0 16,1 0 0,0 0-1,30 0-15,-30 0 16,0 0 0,-31 0-1,31 0-15,-31 0 16,0 0-1,1 0-15,-1 0 16,0 0 0,31 0-16,0 0 15,-1 0 1,32 0 0,-1 0-16,-30 0 15,30 0 1,1 0-16,-31 0 15,61 0 1,-62 0 0,1 0-16,61 0 15,-61 0 1,31 0 0,30 0-16,30 0 15,-91 0 1,92 0-1,-31 0-15,-62 0 16,32 0 0,-1 0-16,-30 0 15,0 0 1,0 0 0,-1 0-16,-29 0 15,29 0 1,1 31-16,0-31 15,-31 0 1,0 0 0,-61 30-16,62-30 15,-1 0 1,-31 0 0,-30 31-1,92-31 298,0-31-313,31 1 15,-32 30 1,1-61 0,61 61-16,-61-31 15,30 31 1,1-31-1,-1 31-15,-30 0 16,61-30 0,-61 30-1,61 0-15,-61-31 16,-1 31 0,-29 0-16,29 0 15,1 0 1,31 0-1,-62 0 1,31 0-16,-31-30 16,31 30-1,-31 0 1,0 0-16,0 0 16,-30 0-1,-1 0 1,1 0-16,30 0 15,1 0 1,-1 0 0,0 0-16,0 0 15,0 0 1,1 0 0,-1 0-16,-31 0 15,93 0 1,-31 0-16,-31 30 15,31-30 1,-31 31 0,31-31-16,-31 30 15,0-30 1,0 0-16,0 31 16,1-31-1,-1 0 1,-31 0-16,62 31 15,-31-31 1,1 0 0,-1 0-16,31 0 15,-31 0 1,0 0-16,0 0 16,31 0-1,-31 0 1,0 0-16,1 0 15,-32 0 1,1 0-16,-1 0 16,1 0-1,0 0 1,-1 0-16,31 0 31,-30 30 0,0-30-15,-1 0-16,1 31 16,0-31-1,30 0 1,0 30 15,-30-30-15,-1 31-1,-30 0 1,31-31-16,-1 0 31,-30 30-15,31-30 0,-31 31-1,31-31-15,-31 30 16,30-30-1,1 31 1,-1 0 0,1-1-1,0-30 17,-1 0 30,-60 0 63,-93 61-125,1-61 16,-31 0-1,30 0-15,-60 0 16,30 0 0,-31 31-1,0-31-15,1 0 16,-1 0-1,1 0-15,-32 0 16,32 0 0,-1 0-1,-30 31-15,-31-31 16,62 30 0,-1-30-1,-30 61-15,61-30 16,30-31-1,31 0-15,1 31 16,-32-31 0,31 0-1,1 0-15,29 30 16,1-30 0,0 0-1,-31 31-15,0-31 16,-30 0-1,0 0-15,30 0 16,-31 0 0,1 0-1,-31 0-15,61 0 16,-30 0 0,30 0-16,-31 0 15,62 0 1,0 0-1,-31 0-15,62 0 16,-32 0-16,1 0 297,31 0-297,-93 0 16,31 30-1,1-30-15,-1 0 16,-61 0-1,61 31 1,0-31-16,-61 0 16,61 31-1,-61-31-15,62 30 16,-1-30 0,0 0-1,-30 61-15,30-61 16,31 31-1,-1-31-15,-29 0 16,29 31 0,-29-31-1,29 0-15,-30 30 16,-30-30 0,0 0-16,30 0 15,-61 0 1,61 0-1,-61 0-15,31 0 16,30 0 0,-61 0-1,61 0-15,0 0 16,0 0 0,-30 0-1,91 0-15,-30 0 16,0 0-1,0 0-15,0 0 16,-1 0 0,1 0-1,0 0-15,0 0 16,30 0 0,1 0-16,-1 0 15,0 0 1,1 0-1,-31 0-15,30 0 32,0 0-32,1-30 47,-1 30-47,1 0 15,-1 0 1,-30 0-16,30 0 15,0 0 1,-30 0 0,0 0-16,0 0 15,30 0 1,-30 0-16,0 0 16,-31 0-1,61 0 1,-30 0-16,0 0 15,30 0 1,1 0 0,-1 0-1,1 0 1,-1 0 15,0 0 16,31-31-31,-30 31-1,-1 0 17,31-31 14,92 1 33,0-1-79,0 31 15,30-30 1,0-1-16,31 0 15,31 31 1,-31-30 0,-30 30-16,30-31 15,30 31 1,-91 0 0,61 0-16,-31 0 15,62 0 1,0 0-16,60 0 15,1 0 1,31 0 0,-93 0-16,31 31 15,-30-31 1,-61 30 0,30 1-16,30-31 15,31 61 1,-30-30-16,30-1 15,-30-30 1,122 0 0,-61 62-16,30-62 15,-30 30 1,61-30-16,61 0 16,-61 61-1,92-61 1,-92 0-16,61 31 15,-122-31 1,-61 0 0,-31 31-16,-31-31 15,1 30 1,-32 31-16,-29-30 16,-1 0-1,0-31 1,-30 0-16,-1 30 15,1 1 17,-1-31-32,-30 31 15,31-31 1,0 0 15,-31 30-15,30-30-1,1 0 1,-31 31 0,61-31-1,-30 0 1,30 0-16,0 0 16,0 0-1,-30 0-15,30 0 16,-30 0-1,30-31 1,0 31-16,0 0 16,-30 0-1,30 0-15,-30 0 16,-1 0 0,1 0-16,-31-30 15,30 30 16,1 0-15,0 0 15,-31-31-15,30 31 0,1 0 93,-1-31-93,1 1-16,0 30 15,30-31 1,-31 31-16,1-31 15,0 31 17,-1 0-32,1-30 31,-1 30-15,1-31-1,0 1 1,-1 30 31,-30-31-47,-61 0 78,-31 31-78,-61-30 15,0 30 1,61 0-16,-91-31 16,60 31-1,-30 0 1,-30 0-16,-123 0 16,61 0-1,-122 0 1,61 0-16,61 0 15,-122 0 1,30 0-16,31 0 16,61 0-1,0 0 1,-61 0-16,31 61 16,30-61-1,61 31-15,31 0 16,-30-31-1,30 30 1,-31 31-16,-30 1 16,0-1-1,30-30-15,-30-1 16,30 31 0,31-30-1,31 0-15,-1-31 16,32 30-1,-1-30 1,31 31-16,-1-31 16,1 0-1,0 30-15,30-30 16,-30 0 0,0 31-1,0-31-15,-31 31 16,31-31-1,0 0-15,-1 0 16,32 0 15,-1 0-15,62 0 15,152 0-15,185-62-1,60-29-15,31 60 16,-30-30 0,-123 61-1,61-31-15,-122 31 16,91-61 0,-91 61-1,0 0-15,61 0 16,-61 0-1,0 0-15,-92 61 16,0-61 0,-92 31-1,0-31-15,-30 0 16,30 0 0,0 30-1,0-30-15,0 0 16,-30 0-1,30 0-15,-30 0 16,-1 0 0,-30 31-1,31-31 1,-31 31 0,31-31-1,-31 30 1,30 1-1,-30-1 17,0 1-1,-30 0 0,-1-1-31,-30 1 16,-31-1-1,31 1 1,-31 0 0,-61 30-16,61-31 15,0-30 1,-30 31-16,0 0 16,30-31-1,-61 0 1,61 0-16,0 0 15,-30 0 1,91 0 0,-30 0-16,-61 0 15,60 0 1,1 30 0,0-30-1,30 0 1,-30 0-1,0 31-15,0-31 16,-1 0 0,32 0-1,-1 30-15,-30-30 16,30 0 0,-30 0-16,31 0 15,-32 0 1,32 0-1,-1 0 1,1 0-16,-1 0 16,-30 0-1,30 0 1,-30 0-16,0 0 31,30 0-15,-30 0-1,30 0-15,-30 0 16,31 0 0,-32 0-1,1 0-15,0 0 16,0 0 0,0 0-1,-1 0-15,1 0 16,0 0-1,0 0 1,0 0-16,30-30 16,0 30-1,1 0 1,-1 0-16,-30 0 16,30 0-1,1 0-15,-31 0 31,30 0-15,-30 0-16,30 0 16,-30 0-1,61-31 1,-31 31-16,-30 0 16,31 0-1,-1 0 1,-30 0-16,30 0 31,0 0-31,1 0 16,-1 0-1,1 0 1,-1 0 0,0 0 421,-30 0-421,31 0-1,-32 31-15,32-31 16,-31 0 0,-1 0-1,-29 0-15,29 0 16,1 0-1,0 30 1,0-30 0,0 0-1,30 0-15,0 0 16,-30 0 0,31 0 15,-32 0-16,32 0-15,-31 0 16,-1 0 0,32 0-16,-31 0 31,30 0-15,0 0-1,1 0 1,-1 0-1,1 0 17,-1 0-32,0 0 15,1 0 1,-1 0 0,1 0-16,-1 0 15,0 0 16,1 0-15,-1 0 0,1 0-16,-1 0 31,0 0-15,1 0 15,-31-30-16,30 30 1,-30 0 0,30 0-16,1 0 15,-1 0 1,0 0 15,1 0-15,-1 0-16,1 0 15,-1 0 1,0 0 0,1 0-1,-1 0 1,1 0 0,-1 0-1,0 0 1,1 0 15,-1 0-15,0 0-16,1 0 15,-31 0 1,30 0 15,0 0-15,1 0-16,-1 0 31,1 30-15,-1-30 15,0 31 0,1-31-31,-1 0 31,1 0-15,-1 0-16,0 0 16,1 0-1,-1 0 1,1 0 15,-1 0-31,0 0 31,1 0 1,-1 0-17,1 0 1,-1 0 0,0 0 15,1 0-16,-1 0 48,1 0-16,-1 0 0,0 0 109,1 0-140,-1 0 30,31-31-30,0 1 31,0-1 31,0 1-47,0-1-15,0 0 0,0 1-1,0-1 16,0 1 32,0-1-47,0 0 15,0 1-16,0-1 17,31 1-32,-31-1 31,0 0-15,0 1-16,30-1 15,-30 1 1,0-1-1,0 0 17,0 1 46,31 30-78,30 0 156,31-31-140,-31 31-1,31 0 1,61-30-16,-61 30 16,30-62-1,1 62-15,-32 0 16,32-30-1,-1 30 1,-30 0-16,0 0 16,0 0-1,0 0 1,30 0-16,-30 0 16,0 0-1,-31 30 1,0-30-16,0 0 15,0 31 1,1-31 0,-1 0-1,0 31-15,0-31 16,0 30 0,1-30-1,-32 0-15,1 31 16,-1-31 15,1 0-15,0 0-16,-1 30 15,1 1 1,-1-31 0,1 31 15,0-31 0,-1 30-31,1 1 31,-1-31-15,1 0 0,0 30 15,-1-30-31,1 31 15,30-31 1,-30 31 0,-1-1-1,31-30 1,-30 0 0,30 31-16,-30-31 15,-1 0 1,1 0 15,0 30-31,-1-30 16,1 0 15,-1 0-31,1 0 16,0 0 15,-1 0-16,1 0 17,0 0 15</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7-10-08T19:46:45.641"/>
    </inkml:context>
    <inkml:brush xml:id="br0">
      <inkml:brushProperty name="width" value="0.35" units="cm"/>
      <inkml:brushProperty name="height" value="0.7" units="cm"/>
      <inkml:brushProperty name="color" value="#FFFF00"/>
      <inkml:brushProperty name="tip" value="rectangle"/>
      <inkml:brushProperty name="rasterOp" value="maskPen"/>
      <inkml:brushProperty name="fitToCurve" value="1"/>
    </inkml:brush>
  </inkml:definitions>
  <inkml:trace contextRef="#ctx0" brushRef="#br0">0 220 0,'30'0'16,"1"0"-1,0 0 1,30 0 0,31-31-1,-1 31-15,93 0 16,61-61-1,30 61 1,-30-31 0,-61 31-16,-1 0 15,-30 0 1,-30 0 0,30 0-16,-31 0 15,31 0 1,-61 0-1,0 0 1,30 31 0,-91-31-16,-1 0 15,1 0 1,0 0 0,91 30 374,31-30-374,-31 0-1,62 31 1,-31-31 0,-61 31-16,30-31 15,31 61 1,-91-61 0,29 0-1,-29 0-15,29 30 16,-29-30-1,-1 0 1,0 0 0,0 31-16,-30-31 15,30 0 1,-30 0-16,-1 0 16,1 0-1,-1 0 1,32 0-1,29 0-15,1 0 16,31 0 0,-32 0-1,1 0-15,0 0 16,-31 0 0,62 0-1,-93 0-15,31 0 16,62-31-1,-62 31 1,0 0-16,-30 0 16,30 0-1,-30 0-15,30 0 16,-31 0 0,32 0-1,-1 0-15,0 0 31,0 0-15,-30 0-16,0 0 16,-1 0-1,31 0 267,1 0-282,-1 0 15,0-30 1,-30 30-1,30-31-15,0 1 16,61 30 0,-60-31-1,29 31-15,-29 0 16,-1-31 0,0 31-1,31 0-15,-31 0 16,31-30-1,-31 30 1,0 0 0,0 0-16,1 0 15,-1 0 1,-31 0 0,32 0-16,-1-31 15,31 31 1,-31 0-1,31-30 1,-31 30-16,31 0 16,-1 0-1,62-31 1,-30 31-16,61 0 16,30 0-1,-92 0 1,31 0-16,-30-31 15,-32 31 1,32 0 0,-31 0-16,30 0 15,-61 0 1,31 0-16,-31 0 16,0 0-1,1 0 1,-32 0-16,31 0 15,-30 0 1,0 31 15,-1-31 1,1 0-1,-1 0 0,1 0 78,30 31-109,0-31 32,-30 0-32,30 0 15,0 0 1,1 0 0,-1 0-16,0 0 15,0 0 1,-30 0-1,30 0-15,0 0 16,-30 0 0,0 0-16,30 0 15,-31 0 17,1 0-1,-31 30 47,0 1-16,0-1-46,0 1 0,31 0-1,-31-1 17,0 31-17,0-30 1,0 0-1,30-1 1,-30 1 0,31-1 15,-31 1-15,30 0-16,1-1 15,0 1 1,-1-1-1,1 32 1,-1-32 0,1 1-1,0 0-15,-31 30 16,30-61 0,-30 30-1,0 1 1,31 0 15,-31-1 0,0 1 32,0-1-16,0 1 15,-31-31-46,1 0-1,-32 0 1,32 31-16,-31-31 16,-1 0-1,32 0 1,-31 0-16,-62 0 16,93 0-1,-93 0-15,31 0 16,-30 0-1,-31 0 1,0-31-16,-31 31 16,62-31-1,-31-30 1,-61 31-16,91-1 16,31 31-1,-30-31-15,30 31 16,31 0-1,0-30 1,30 30-16,-30 0 16,30 0 15,-30 0-15,0 0-16,30 0 15,-30 0 1,31 0 15,-1 0 16,62-31-16,60 31-15,32-30-16,275-32 15,-31 62 1,-61-30 0,-61-32-16,30 62 15,-153 0 1,31-30 0,-30 30-1,30 0-15,-61 0 16,0-31-1,-1 31 1,-29 0-16,-32 0 16,1 0-1,-1 0 1,1 0 0,-62 0 93,-244 0-109,-123 31 16,31-1-1,-62 32 1,-121 30-16,-1-31 15,0-31 1,0 93-16,-61-93 16,61 32-1,92-1 1,31-31-16,183-30 16,61 0-1,92 0 1,-30 0-16,91 0 15,-30 0 1,31 0-16,-1 0 16,0 0-1,1 0 1,-1 0 31,1 0 47,91 0 202,275-91-280,32-1-16,-1 61 16,31-61-1,-92 1 1,-31 29-16,-152 32 16,30-1-1,-31 31 1,-30-31-16,0 31 15,-31-30 1,0 30 0,-30 0-16,-1 0 15,1 0 1,-1 0-16,1 0 16,0 0-1,-1 0 1,1 0 31,-1 0 0,-121-31 171,-93 31-202,-61 0 0,-61 0-16,61 0 15,-30 0 1,-92 0-1,0 0-15,-1 61 16,123-61 0,-30 31-16,91 30 15,31-61 1,62 0 0,-1 0-16,-61 0 15,61 0 1,31 0-1,0 0-15,30 0 16,0 0 0,-30 0-16,0 0 15,-31 0 1,0 0 0,-30 0-16,30 0 15,0 0 1,1 0-1,29 0-15,1 0 16,30 0 0,1 0-16,-1 0 15,1 0 17,60 0 61,31 0-93,62 0 16,-92 0 0,91-61-1,-61 61-15,0-31 16,1 31-1,-1 0 1,61-30 0,1 30-1,60-31-15,123 31 16,92-30 0,-31 30-16,62 0 15,-62 0 1,61 0-1,-60 0-15,-62 0 16,-62 0 0,1 0-1,-61 0-15,-31 0 16,-31 0 0,-30 0-1,-31 0-15,0 0 16,1 0-1,-1 0-15,-30 0 16,30 0 0,-31 0-1,1 0-15,0 0 32,-1 0-17,1 0 1,-1 0 15,1 0 0,0 0 1,-1 0-17,1 0-15,30 0 16,-30 0-1,30 0-15,-31 0 16,1 0 0,0 0-1,-1 0-15,1 0 16,-1 0 15,-121 0 32,-93 61-48,-122-61-15,61 0 16,-30 30 0,-31-30-1,183 0-15,-91 31 16,92-31-1,-62 0 1,31 31-16,31-31 16,-31 0-1,30 0-15,31 0 16,-61 61 0,31-61-1,-31 0-15,31 31 16,-32-31-1,32 0 1,0 0-16,30 0 16,0 0-1,0 0-15,-61 0 16,61 0 0,-30 0-1,0 0-15,30 0 16,0 0-1,0 0 1,-30 0-16,30-31 16,0 31-1,0 0-15,-30-61 16,30 61 0,0 0-1,1 0-15,29-31 16,-29 31-1,-32-31 1,31 31-16,31-30 16,-31 30-1,0-31-15,-30 31 16,61 0 0,0-30-1,-1 30-15,32 0 31,-31 0-15,30 0-16,0 0 31,93 30 329,-1 1-345,0-1 1,31 1-16,61 0 16,30 30-1,32-30 1,60 60-16,-91-60 15,30 0 1,-30 30 0,-93-31-16,62-30 15,0 31 1,-122-31 0,61 31-16,-62-31 15,1 0 1,0 30-1,-1-30-15,1 0 32,-1 0-1,-60 31 63,-154-31-79,-122 0 1,-61 0-16,0 0 16,61 0-1,-123 0 1,1 0-1,-1 0-15,62 0 16,0 0 0,153 0-1,30 0-15,92 0 16,1 0 0,-1 0-1,30 0-15,1 0 16,31 0-1,-1 0-15,0 0 16,1 0 15,-1 0 1,1 0-1,30-31 63,122 31-94,31 0 15,123 0 1,91 0-1,-61 0-15,30 61 16,-152-61 0,0 0-1,-62 0 1,0 0-16,-30 0 16,0 0-1,0 0 1,0 0-16,-31 0 15,0 0 1,-30 0 0,30 0-1,-31 0 1,1 0 15,-62 0 32,-122 0-48,62-30 1,-93 30 0,0-61-1,-30 30-15,31 31 16,-32-31-1,93 31 1,-62-61-16,31 31 16,62 30-1,-1-31 1,-31 31-16,93-31 16,-1 31-1,-30 0-15,30 0 16,-30 0-1,31-30 1,-1 30-16,0 0 16,31-31-1,-61 31-15,31 0 16,-1-30 0,-30 30-1,-1-31-15,32 0 16,-1 31-1,1-30 1,-1 30 15,0 0-15,1 0 15,-1 0-31,1 0 16,30-31-1,-31 31 1,-30 0-16,30 0 16,-30 0-1,30 0-15,1 0 32,-1 31-17,1-31-15,-1 0 16,0 0 15,1 0 16,60 30 187,32-30-234,-1 0 16,0 0 0,31 0-1,30 0-15,-91 0 16,91 0-1,-30 0 1,0 0-16,61 0 16,-31 0-1,-30-30-15,61 30 16,-61 0 0,0-31-1,30 31-15,-30 0 16,0 0-1,0 0 1,61 0-16,-31 0 16,-30 0-1,30 0-15,-30 0 16,-31 0 0,0 0-1,-30 0-15,30 0 16,-30 0-1,61 0 1,-31 0-16,0 0 16,-30 0-1,30 0 1,0 0-16,-30 0 31,30 0-15,-31 0-16,1 0 15,0 0 1,-1 0 15,-60 0 32,-62 0-48,-92 31 1,-61-1-16,-91 32 16,91-62-1,61 30 1,31-30-16,62 0 16,-1 31-1,0-31 1,31 0-16,0 0 15,-62 0 1,62 30 0,30-30-16,-30 0 15,0 0 1,-61 31 0,60-31-16,32 0 15,-62 31 1,61-31-16,-30 0 15,0 0 1,0 0 0,-1 0-16,32 0 15,-31 0 1,30 0 0,0 0 30,1 0-14,-1 0-17,1 0 17,-1 0-17,0 0 1,1 0 15,-1 0-15,1 0 15,-1 0-15,0 0 15,1 0 16,30 30 437,-31-30-453,1 0-15,-1 0 62,0 0-15,1 0-17,-1 0-14,1 0 61</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7-10-08T19:49:53.679"/>
    </inkml:context>
    <inkml:brush xml:id="br0">
      <inkml:brushProperty name="width" value="0.4" units="cm"/>
      <inkml:brushProperty name="height" value="0.8" units="cm"/>
      <inkml:brushProperty name="color" value="#FFC000"/>
      <inkml:brushProperty name="tip" value="rectangle"/>
      <inkml:brushProperty name="rasterOp" value="maskPen"/>
      <inkml:brushProperty name="fitToCurve" value="1"/>
    </inkml:brush>
  </inkml:definitions>
  <inkml:trace contextRef="#ctx0" brushRef="#br0">0 1 0,'31'0'234,"30"0"-218,0 0-16,0 0 16,1 0-1,-1 0 1,-31 0-1,32 0-15,-32 0 16,31 0 0,1 0-1,-32 0-15,31 0 16,1 0 15,-32 0-31,31 0 16,-30 0-1,30 0 1,0 0-16,-30 0 16,30 0-1,0 0 1,1 0-16,-1 0 16,0 0-1,0 31 1,0-31-16,1 0 15,-1 0 1,-30 30 0,30-30-1,0 0 1,-30 31 0,30-31-1,-31 0-15,1 0 16,0 0-1,-1 0 1,31 0-16,1 0 16,-1 0-1,0 0 1,-30 0-16,-1 0 16,1 0-1,-1 0 1,1 0-1,0 0-15,-1 0 16,1 0 0,-1 0-1,1 0 1,0 0 0,-1 0-1,1 0-15,30 0 16,0 0 15,-30 0-31,30 0 16,-30 0-1,30 0 1,0 0 0,0 0-1,0 0 1,1 0-16,-1 0 15,31 0 1,-31 0 0,31 0-16,-31 0 15,0 0 1,0 0 0,0 0-16,-30 0 15,30 0 1,0 0-1,-30 0-15,0 0 16,-1 0 0,31 0-1,-30 0-15,30 0 16,1 0 0,-1 0-1,-31 0 1,93 0-16,-31 0 15,30 0 1,-61 0 0,31 0-16,-31 30 15,0-30 1,1 0 0,-1 0-16,0 31 15,0-31 1,0 0-1,1 0-15,-32 0 16,31 0 0,-30 0-1,0 0-15,30 0 16,0 0 0,0 0-1,0 0-15,31 0 16,-31 0-1,1 0 1,-1 0-16,0 0 16,0 0-1,0 0 1,1 0-16,-1 0 16,0 0-1,0 0 1,0 0-16,1 0 15,-32 0 1,93 0 0,-62 0-16,0 0 15,-30 0 1,30 0 0,0 0-16,62 0 15,-93 0 1,93 0-1,-32 0-15,-29 0 16,-1 0 0,0 0-1,0 0-15,-30 0 16,91 0 0,-61 0-1,-30 0 1,30 0-16,0 0 15,1 0 1,29 0-16,-29 0 16,60 0-1,-30 0 1,30-31-16,1 31 16,-62 0-1,31-30 1,-31 30-16,0 0 15,0 0 1,0 0 0,-30 0-1,0 0 1,-1 0-16,1 0 16,30 0-1,-30 0 16,30 0-31,-30 0 16,30 0 0,31 0-1,-1 0-15,1 0 16,31 0 0,-32-31-1,1 31-15,-31 0 16,1-30-1,-1 30 1,0 0 0,0 0-16,0 0 15,-30 0 1,0 0 0,30 0-16,0 0 15,-30 0 1,60 0-1,-29 0-15,-1 0 16,0 30 0,0 1-16,-30-1 15,30 1 1,0-31 0,-30 31-16,-1-31 15,1 30 1,61 1-1,-62-31-15,62 30 16,-61-30 0,61 0-16,-62 31 15,1-31 1,30 0 0,0 0-16,0 0 15,1 0 1,-1 0-1,0 0-15,0 0 16,-30 0 0,0 0-16,-1 0 15,31 0 1,1 0 0,29 0-16,-60-31 15,30 31 1,0 0-1,-30-30-15,0 30 16,-1 0 15,1-31 1,-1 31-32,1-30 15,0-1 1,-1 31 31,31 0 109,-30 0-140,0 0 15,-1 0 0,1 0 47</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7-10-08T19:49:58.482"/>
    </inkml:context>
    <inkml:brush xml:id="br0">
      <inkml:brushProperty name="width" value="0.4" units="cm"/>
      <inkml:brushProperty name="height" value="0.8" units="cm"/>
      <inkml:brushProperty name="color" value="#FFC000"/>
      <inkml:brushProperty name="tip" value="rectangle"/>
      <inkml:brushProperty name="rasterOp" value="maskPen"/>
      <inkml:brushProperty name="fitToCurve" value="1"/>
    </inkml:brush>
  </inkml:definitions>
  <inkml:trace contextRef="#ctx0" brushRef="#br0">9364 984 0,'-30'-31'94,"30"0"-63,-62 31-31,-29 0 16,-62-30 0,61 30-1,-61 0-15,30-31 16,32 31 0,-32 0-16,93 0 15,-1-30 1,-30 30-1,0 0-15,-31 0 16,-31 0 0,32 0-1,-1 0 1,-61 0-16,61 0 16,0 0-1,31 0 1,0 30-16,30-30 15,-30 0 1,0 0 0,0 0-16,30 0 15,-61 31 1,31-31 0,30 0-1,1 0 1,-1 0-1,-30 0-15,-31 30 16,0-30 0,-61 31-1,61 30 1,1-61-16,-1 31 16,31-31-1,-1 0 1,32 0-16,-1 0 15,-30 0 1,0 0-16,-62 0 16,32 0-1,-32 0 1,31 0-16,1 0 16,29 0-1,1 0 1,0 0-16,0 0 15,-31-61 1,0 61 0,0 0-1,-30 0-15,61-31 16,0 31 0,30 0-1,0 0-15,1 0 16,-31-31-1,-1 31 1,1 0 0,0-30-1,0 30-15,-31-31 16,31 31 0,-1 0-1,1-30 1,0 30-1,-31-31-15,31 0 16,-61 31 0,91 0-1,-30-30 1,0 30-16,-62 0 16,62-31-1,0 31 1,0 0-1,30 0 1,-30-30-16,0 30 16,-1 0-1,1 0 1,0 0-16,0 0 16,0 0-1,-1 0 1,32 0-1,-31 0 1,-31 0 0,-31-31-1,32 31 1,-1 0 0,0 0-1,0 0-15,-30 0 16,30 0-1,0 0 1,31 0 0,-31-31-1,31 31-15,0 0 16,-1 0 0,-29 0-1,29 0 1,1 0-1,0 0 1,-61 0-16,60 0 16,-60 0-1,30 0 1,31 0 0,0 0-16,-31 0 15,61 0 1,-30 0-1,31 0 1,-1 0-16,0 0 16,1 0-1,-31 0 1,30 0 0,0 0-1,1 0 1,-1 0-1,1 0 17,-1 0-32,0 0 15,62 0 95,30 0-95,31 0-15,92-30 16,60 30 0,32-61-1,-93 30 1,93 0-16,-93 31 15,1-61 1,92 31 0,-32-32-1,32 32-15,-31-1 16,30-30 0,-91 30-1,-31 31-15,30-30 16,62 30-1,0-61 1,122 61-16,-122 0 16,-31-31-1,-30 31 1,-31-31-16,-31 31 16,31 0-1,-30 0 1,30 0-1,30 0-15,1 0 16,-1 0 0,-30 0-1,-61 0-15,31 0 16,30 0 0,-62 0-1,1 0-15,0 0 16,-31 0-1,31 0 1,-31 0-16,-30 0 16,30 0-1,-30 0 1,-1 31 0,1-31-1,0 0 16,-31 31-31,0-1 94,-62 1-78,-29-1-1,-32 32 1,-30-32-16,-61 1 16,122-1-1,-30 1 1,-31 0 0,0-31-16,61 61 15,0-61 1,-61 30-1,61-30 1,0 31-16,1-31 16,29 0-1,1 0 1,0 0 0,0 0-16,0 0 15,-1 0 1,1 0-1,0 0 1,-31 31-16,31-31 16,0 0-1,30 0-15,1 0 16,-1 0 15,0 0-15,1 0-1,-1 0 1,-30 30 0,0-30-1,0 0 1,30 0-16,0 0 16,1 0-1,-31 0 1,30 0-1,0 0 1,-30 31-16,30-31 31,1 0-15,-1 0 0,1 0-16,-1 0 15,0 0 16,1 0-15,-31 30-16,30-30 16,-30 31-1,0-31 1,-1 0 0,32 0-16,-1 0 15,1 31 1,-1-31 15</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7-10-08T19:54:00.88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12792 10 0,'-30'31'969,"-1"-31"-938,0 0-31,1 30 16,-1-30 0,1 0-1,-1 0-15,31 31 16,-31-31 0,1 0-1,-1 0 1,1 0-1,-1 0 1,0 0 0,1 0-1,-1 0 17,1 0-32,-1 30 31,0-30-16,1 0 1,-1 0 0,1 0 15,-1 0-15,0 0-16,1 0 15,-1 0 16,0 0-15,1 0 0,-1 0-1,1 0-15,-1 0 16,-30 0 15,61 31-15,-31-31-1,1 0-15,-1 0 16,0 0 0,1 0-1,-1 0 17,1 0-17,-1 0 1,0 0-16,1 0 15,-1 0 1,-30 0 0,30 0-1,1 0 1,-1 0 0,1 0-16,-1 0 15,0 0 1,-30 31-1,31-31-15,-1 0 16,-30 0 0,30 0-1,1 0-15,-32 0 16,1 0 0,31 30-1,-32-30-15,32 0 16,-1 0-1,1 0 17,-1 0-17,0 0-15,1 0 16,-1 0 0,1 0-1,-1 0 1,0 0-1,1 0 1,-1 0-16,1 0 16,-1 0-1,0 0-15,1 0 32,-1 0-17,1 0-15,-1 0 16,0 0-1,1 0 1,-1 0 0,1 0-1,-1 0 1,0 0-16,1 0 31,-1 31-15,1-31-1,-1 0 1,0 0-16,1 0 16,-1 0-1,1 0 1,-32 0 0,1 0-1,31 0-15,-32 0 16,32 0-1,-1 0 1,0 0 0,1 0-1,-31 0-15,-1 0 32,32 0-17,-1 0 1,1 0-1,-1 0-15,0 0 16,1 0 0,-1 0-1,1 30 1,-1-30 0,0 0-1,1 0-15,-1 0 16,1 0 15,-1 0-15,0 31-1,1-31-15,-1 0 16,1 0 0,-1 0-1,0 0 1,1 0-1,-1 0 1,1 0 0,-1 0-16,0 0 31,1 0-15,-1 0-1,1 31-15,-1-31 16,0 0-1,1 0-15,-1 0 16,1 0 0,-1 0-1,0 0-15,1 30 16,-1-30 0,1 0-1,-1 0 1,0 0-1,1 0-15,-1 0 16,1 0 15,-1 0-15,0 0 0,1 0-1,-1 0 1,1 0-1,-1 0 1,0 0 0,1 0-1,-1-30 1,1 30 0,-32-31 15,32 31-16,-1 0-15,1 0 16,-32 0 0,32 0-16,-1 0 31,1 0-31,-1 0 16,0 0-1,1 0 1,-1 0-16,1 0 31,-1 0 0,0 0-15,1 0 15,-1 0-15,1 0 15,-1 0 32,0 0-32,1 0 0,-1 0-15,0 0-1,1-31 17,-1 31-1,1 0-16,-1-30 17,0 30-32,1 0 31,-1 0-31,1-31 47,-1 31-32,0 0 1,1 0-16,-1 0 16,1 0-1,-1 0 32,0 0-47,1 0 16,-1 0-1,-30 0-15,0 0 32,30 0-17,1 0 1,-1 0 0,0 0-16,1 0 31,-1 0 0,1 0-15,-1 0-16,0 0 15,1 0 1,-1 0 531,-30 0-532,0 0 1,0 0 0,-1 0-1,1 0-15,0 0 16,0 0 0,0 0-16,30 0 15,0 0 1,-30 0-1,31 0-15,-1 0 16,-30 0 0,30 0-1,1 0-15,-1 0 32,0 0-17,1 0-15,-1 0 31,1 0-15,-1 0 15,0 0 1,1 0-17,-1 0-15,1 0 16,-1 0-1,0 0 1,1 0 15,-1 0-15,1 0-16,-32 0 16,32 0-1,-1 0 1,-61-30-16,62 30 15,-1 0 1,0 0 0,1-31-16,-1 31 15,-30 0 1,30 0 0,1 0 15,-1 0-31,1 0 15,-1 0 1,0 0-16,1 0 47,-1 0-47,1 0 16,-1 0-1,31-31 1,-31 31-16,1 0 15,-1 0 32,1 0-31,30-30-16,-31 30 16,0 0-1,1 0-15,-1 0 16,1 0 15,-1 0-15,0 0-1,1 0-15,-1 0 32,1 0-17,-1 0 1,-30 0-1,30 0-15,1 0 16,-1 0 0,0 0-1,1 0 1,-1 0 0,1 0-16,-1 0 15,0 0 1,1 0 15,-1 0-15,1 0-1,-1 0 1,0 0 0,1 0-1,-1 0 1,1 0-1,-1 0 1,0 0 0,1-31-1,-1 31-15,1 0 32,-1 0-17,0 0-15,1 0 16,-1 0-1,1 0 1,-1 0 15,0 0-15,1 0 0,-1 0-1,1 0 1,-1 0-16,0 0 47,1 0-47,-1 0 15,1 0 1,-1 0 0,0 0 30,1 0-30,-1 0 0,1 0-1,-1 0 1,0 0-16,1 0 31,-1 0-15,1 0-1,-1 0 1,0 0-16,1 0 16,-1 0 15,0 0-15,-30 0-16,31 0 15,-32 0 1,32 0-16,-1 0 31,1 0-15,-1 0-16,0 0 15,1 0 1,-1 0-16,1 0 31,-1 0-15,0 0-16,-30 0 15,31 0 1,-1 0 0,0 0-1,1 0-15,-1 0 16,1 0 0,-1 0-1,0 0 16,1 0-31,-1 0 16,1 0 15,-1 0-31,0 0 32,1 0-17,-1 0 1,1 0-1,-1-30-15,0 30 32,1 0-32,-1-31 31,1 31-31,-32 0 31,32 0-31,-1 0 16,1 0 15,-1 0-15,0 0-1,1 0 1,-1 0 15,1 0 0,-1 0 16,0 0-15,1 0 14,-1 0-14,1 0 30,-1 0 94,0 0-109,1 0 94,-1 0-79,1 0-15,-1 0 31,31 31 1,-31-31-64,31 30 110,0 1 125,0-1-234,0 1-1,31-31 157,0 0-109,-1 0-32,1 0 0,-1 0-15,32 0 109,-32 0-125,1 0 16,-1 0-1,1 0 16,0 0 16</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7-10-08T19:56:32.538"/>
    </inkml:context>
    <inkml:brush xml:id="br0">
      <inkml:brushProperty name="width" value="0.4" units="cm"/>
      <inkml:brushProperty name="height" value="0.8" units="cm"/>
      <inkml:brushProperty name="color" value="#FFC000"/>
      <inkml:brushProperty name="tip" value="rectangle"/>
      <inkml:brushProperty name="rasterOp" value="maskPen"/>
      <inkml:brushProperty name="fitToCurve" value="1"/>
    </inkml:brush>
  </inkml:definitions>
  <inkml:trace contextRef="#ctx0" brushRef="#br0">245 433 0,'428'-31'422,"184"-30"-422,62 61 15,-62 0 1,61 92-16,-122-31 16,0-30-1,-62 30 1,1-30-16,-62-31 16,31 61-1,-30 0 1,-62-30-16,0 30 15,0-31 1,31 32-16,-30-32 16,-62-30-1,61 0 1,0 0-16,0 0 16,0 0-1,1 0-15,60 0 16,-61 0-1,62 0 1,-62 0-16,61 0 16,-60 0-1,60 61 1,-30-30-16,-31 30 16,0-30-1,1-31-15,-62 0 16,61 0-1,0 0 1,-91 0-16,-32 0 16,1 0-1,0 0-15,0 0 16,0 0 0,-1 0-16,1 0 15,-31 0 1,31 0-1,-61 0-15,-31 0 16,-31 0 0,-30 0-1,61 0-15,-61 0 16,61 0 0,-61 0-1,0 0-15,-1 0 16,-29 0-1,29 0-15,-29 0 16,60 0 0,-30 0-16,0 0 15,30 0 1,0 0 0,1 0-16,30 0 15,30 0 1,-91 0-16,31 0 15,-31 0 1,-31 0 0,0 0-16,0-31 187,92 31-171,31-30-16,-1 30 15,154-62 1,-92 62 0,-123 0-16,62-30 15,-31 30 1,30-31 0,32 1-16,-93 30 15,31-62 1,-61 62-1,0-30-15,0-1 16,-31 31 0,0 0-16,0 0 15,0-30 1,-30 30 0,30 0-16,-30 0 15,-1 0 16,1 0 1,0 0-17,-1 0 17,1 0-1,-1-31-16,1 31 1,0 0 15,-1 0-15,-30-31 15,0 1 0,0-1-15,-30 1 0,-1-1-1,0 0 1,1 31 0,-1 0-16,1 0 15,-1 0 1,0 0-1,-30 0 1,31 0 0,-32 0-16,32 0 15,-1 0 1,1 0 0,-1 0-16,-30 0 15,-31 0 1,-30 0-1,30 0-15,-92 0 16,92 0 0,-91 0-16,30 0 15,-31 0 1,0 0 0,1-61-16,-62 61 15,0 0 1,-91 0-1,91-30-15,0 30 16,-61-62 0,30 62-1,-30-30-15,123-1 16,-31 31 0,30-61-1,31 30 1,31 31-16,-31-30 15,91 30 1,1 0-16,31 0 16,30 30 390,-31-30-390,0 31 15,1-31-16,-1 0 17,31 31-32,-30-31 15,30 30 17,-31-30-17,31 31 16,0-1-15,0 32 0,31-32-16,-1 1 15,1-1 1,-1 32 0,1-62-16,0 30 15,-1 1 1,1-31 15,-1 0-15,32 0-16,-32 0 15,1 0 1,30 0 0,-30 0-1,-1 0 1,1 0-16,-1 0 31,1 0-15,0 0 15,-62-31 47,-122 31-62,61-30-16,-91-1 15,-1 31 1,-30 0-16,-92 0 16,61 0-1,-61 0 1,61 0-16,31 0 15,30 31 1,31 30 0,-30-61-16,30 30 15,30 1 1,31-31 0,-30 0-16,61 31 15,0-31 1,30 0-16,0 0 31,1 0-15,-1 0-1,62 0 110,-1 0-125,32 0 16,-1 0 0,92 0-16,-61 0 15,61-31 1,-92 31-1,31-31-15,-31 31 16,0-30 0,31 30-1,-31-61-15,0 61 16,-30 0 0,30 0-16,-30 0 31,-31-31 0,0 0-15,-92 31-1,0-30-15,-153-31 16,-122 61 0,0-31-16,-62 31 15,-60 0 1,121 0-1,1 0-15,92 0 16,91 0 0,62 0-16,30 0 15,31 0 1,0 0 0,30 0-16,-30 0 15,30 0 1,-30 0-16,30 0 31,1 0-15,-1 0-16,1 0 31,91 0 63,31 31-79,61-31 1,-62 30 0,62 1-16,-91-1 15,-1-30 1,0 31-16,-30-31 31,-123 0 16,-31-31-31,-213 1-1,-32-93 1,-29 32-16,29 60 15,1-61 1,0 31 0,30 30-1,154-30-15,60 61 16,32-30 0,29 30-1,1 0 1,31 0-16,-32 0 31,1 0-15,0 0-16,-31 0 15,-30 0 1,30 61-16,0-61 16,0 30-1,-30-30 1,91 0-16,-30 0 15,-61 31 1,60-31-16,-29 0 16,29 0-1,1 31 1,31-31-16,-1 0 16,0 0-1,1 0 1,-31 30-16,30-30 15,-30 31 1,0-31-16,-1 30 16,1-30-1,31 0 1,30 31 0,-31-31-1,62 0 48,60 31-48,32-31 1,91 61-16,-30-31 16,-1-30-1,-60 31 1,-1-31-16,-30 0 15,-31 0 1,31 0-16,30 0 16,-30 0-1,0 0 1,0 0-16,-31 31 16,0-31-1,-30 0 1,30 0-16,0 30 15,-30-30 1,30 0 0,0 31-16,-30-31 31,-1 0-31,-30 30 16,31-30-1,0 0 1,-62 0 62,-61 0-62,-214-61-16,-122 31 15,-62-32 1,-61 32-16,62 30 15,60-61 1,62 61 0,0 0-16,122 0 15,61 0 1,62 0 0,30 0-16,31 0 15,30 0 1,1 0-1,-1 0 1,0 0 0,1 0-1,-1 0 17,1 0-17,-1 0 48,0 0-48,1 0 1,-1 0 0,-30 0-16,30 0 15,1 0 1,-31 0-1,-1 0-15,1 0 16,31 0 0,-32 0-1,32 0-15,-93 0 735,1 0-735,30 0 15,0 0 1,31 0 0,0 0-16,0 30 15,-1-30 1,1 0-1,0 0 1,30 0-16,1 0 16,-1 31-1,-30-31 1,30 0 0,1 0-16,-1 0 15,1 0 1,-1 0-1,0 30 1,1-30 0,-31 0-1,30 0 1,0 31-16,1-31 16,-1 0-1,31 31-15,-30-31 281,-32 0-281,-182-31 16,60 0 0,-91 1-1,30-31-15,-122 30 16,91-30 0,92 30-16,1 31 15,-31-30 1,30 30-1,62 0 1,-1 0-16,1 0 16,-31 0-1,30 0 1,1 30-16,30 1 16,0-1-1,1-30 1,29 31-16,1-31 15,31 0 1,-1 31 0,0-31-1,-30 0 1,31 30 0,-1-30-16,0 31 15,1-31 1,-1 0-1,1 0-15,-1 0 16,31 30 0,-31-30-16,1 31 15,-31 0 1,-1 30 0,-60-31-16,61 1 15,-1 61 1,1-62-16,0 1 15,-31 0 1,31-1 0,0 31-16,-62-61 15,123 31 1,-30 0 0,-1-31-16,1 0 15,-1 0 16,31 30 48,0 1-64,92-1 1,0 1-1,-31 0-15,61 30 16,-61-61 0,31 61-16,-31-30 15,93-1 1,-63-30 0,93 31-16,0-31 15,60 30 1,32-30-1,30 62-15,0-62 16,0 30 0,61-30-16,31 61 15,-31-61 1,62 31 0,-123 30-16,122-61 15,-61 31 1,0-31-16,62 0 15,-1 0 1,62 0 0,0 0-16,-1 0 15,-60 0 1,-1 0 0,-61 0-16,1 0 15,-32 61 1,31-30-16,-122-31 15,31 91 1,30-29-16,-61-32 16,-31-30-1,-92 31 1,31 30-16,-61-61 16,0 0-1,-31 0-15,0 0 16,0 0-1,1 0 1,-1-31-16,0 31 16,0-30-1,31-1-15,-61 31 16,30-30 0,0 30-1,0-31-15,-30 31 16,-1 0-1,32-31 1,-32 31 0,31 0-1,-30 0-15,0 0 16,30 0 0,0-61-1,0 61-15,31-30 16,31 30-1,91-31 1,-31 0-16,62-30 16,31 61-1,-32-30-15,-60 30 16,0 0 0,30-31-1,-92 31-15,31 0 16,-30-31-1,-1 31-15,0 0 16,-30 0 0,31 0-1,-31 0-15,-1 0 16,1 0 0,0 0-16,30 0 15,-30 0 1,-31 0-1,1 0-15,-32 0 16,1 0 0,-1 0 187,32 0-203,213 0 15,123-61 1,-31 61 0,61 0-16,1-30 15,61 30 1,-62 0-16,0 0 16,-60 0-1,-62 0 1,-61 0-16,-1 0 15,-60 0 1,-92 0 0,91 0-16,-30 0 15,-30 0 1,-1 0-16,1 0 16,-32 0-1,32 0 1,-1 0-16,1 0 15,30 0 1,0 0 0,-62 0-16,32 0 15,-1 30 1,-30-30-16,0 0 16,0 0-1,0 0 1,30 31-16,-30-31 15,0 0 1,61 0 0,-31 0-16,31 0 15,-61 0 1,30 0 0,-30 0-16,61 0 15,-92 0 1,31 0-16,-31 0 15,-30 0 1,-1 0 0,1 0-16,0 0 31,-1 0-15,1 0-1,-1 0 1,1 0 15,0 0 32,-31 30-48,30-30 1,-60 0 46,-32-30-46,-29-1-16,-1-30 16,31 30-1,-1-30 1,32 61-16,-1 0 15,1-30 1,-1 30 0,-30-31-16,0 31 15,-1-31 1,-29 31 0,-1 0-16,-61 0 15,61 0 1,-122 0-16,-31 0 15,-30 0 1,-93 62 0,1-62-16,61 30 15,-92-30 1,92 61 0,-61-30-16,0 30 15,-1-61 1,-29 31-16,-32 30 15,62-61 1,0 0 0,0 0-16,-1 0 15,-60 0 1,-1 31 0,1-31-16,0 0 15,-62 0 1,123 0-16,-1 0 15,93-31 1,91 31 0,62 0-16,-31-61 15,61 61 1,0 0 0,-91 0-16,30 0 15,-31 0 1,92 0-16,31 0 15,0 0 235,-61 0-250,-123 0 16,-123 0 0,-121-31-1,-1-30-15,123 61 16,-61-31 0,91 31-16,92 0 15,61 0 1,62 0-1,-31 0-15,61 0 16,31 0 0,0 0-16,-31 0 15,31 0 1,-92 31 0,61-31-16,0 0 15,-91 0 1,-32 31-16,-91-31 15,123 30 1,-154 31 0,153-61-16,62 0 15,-31 0 1,61 0 0,31 0-16,30 0 15,1 0 1,30 31-16,-31-31 250,-61 0-235,1 0-15,-62 0 16,61 0 0,-61-61-16,61 30 15,0 1 1,-91 30 0,30-31-16,0 0 15,61 31 1,0-30-1,31 30-15,0 0 16,-1 0 0,1-31-1,-31 31-15,31 0 16,0 0 0,0 0-16,-1 0 15,32 0 1,-1 0-1,1 0-15,-32 0 16,-29-30 0,-32 30-16,31 0 15,1 0 1,29 0 0,1 0-16,0 0 15,0 0 1,-31 0-1,0 0-15,0-31 16,-61 31 0,62 0-16,-1 0 15,0 0 1,-30 0 0,30 0-16,0 0 15,-61 0 1,61 0-1,0 0-15,31 0 16,-31 0 0,31 0-16,0 0 15,-31 0 1,31 0 0,0 0-16,-1 0 15,1 0 1,0 0-1,30 0-15,1-31 16,-1 31 0,1 0-16,-1 0 15,0 0 1,1-30 0,-1 30-1,-30-31 1,30 31-1,1 0 1,-1-30-16,1 30 16,-1 0 15,0 0-31,1-31 16,-31 31-1,30 0 1,0 0-16,-30 0 15,0 0 1,0 0 0,30 0-1,-30 0 1,30 0-16,1 0 16,-1 0-1,1 0 1,-32 0-1,32 0-15,-31 0 16,30-31 0,0 31-1,1 0 17,-1 0-17,1 0 1,30-30-16,-31 30 15,0 0 1,1 0 15,-1 0-15,1 0 0,-1 0-1,-30 0-15,30 0 31,1 0-15,-32 0-16,32 0 16,-1 0-1,1 0 1,-1 0 0,0 0-16,1 0 15,-1 0 1,1 0-1,-1 0 17,0 30-17,31 1 1,-30-31 0,30 31-16,-31-1 15,31 1 16,-30-31-15,-1 30 15,31 1-31,-31 0 32,31-1-17,0 1 1,-30-1-1,30 32 1,-31-32 0,31 1-1,-31-1 1,31 1-16,-30-31 31,30 31-15,0-1 15,-31 1 0,31-1-31,0 1 16,0 0 0,-30-1-1,30 1 1,0-1-1,0 32 1,0-32 0,0 1-1,-31-31 1,31 30 0,0 1-1,0 0-15,0-1 16,-31 1-1,31-1 1,-30 1-16,30 30 16,-31-30-1,31-1-15,0 1 32,-30 30-17,30-30-15,-31-31 16,31 31-1,0-1-15,-31 1 32,31-1-17,0 1 17,0 0-1,62-31 203,60-62-218,-30 32-16,0-1 15,30 1 1,-30 30 0,-31-31-16,0 0 15,-30 31 1,30-30 0,0 30-16,-30 0 15,30 0 1,0-31-1,-30 31-15,30 0 16,-30 0 0,-1-31-16,32 31 15,-62-30 1,61 30 0,0-31-16,61 31 15,-60-30 1,-32 30-1,93-31-15,-32 0 16,1 31 0,31-30-1,60-1-15,-60 31 16,60-61 0,31 30-16,-30 31 15,0 0 1,-1 0-1,32 0-15,-32 0 16,1 0 0,30 62-16,-92-62 15,93 30 1,-93 1 0,62-31-16,-31 30 15,-31-30 1,0 31-1,1-31-15,-62 31 16,31-31 0,30 0-1,-60 0-15,29 0 16,-29 0 0,29 30-1,62-30-15,-61 61 16,31-61-1,30 31-15,-62-31 16,93 0 0,-31 0-1,-31 0-15,31 0 16,-61 0 0,0 0-1,0 0-15,0 0 16,30 0-1,-30 0-15,0 0 16,-1 0 0,32-31-1,-1 31-15,31-61 16,31 31 0,-92 30-1,61-31-15,-61 0 16,-1 31-1,32 0 1,-31-30-16,-1 30 16,1-31-1,31 31-15,-32-30 16,32 30 0,-1-62-1,1 62-15,30 0 16,-62 0-1,1 0 1,0 0-16,30 0 16,-30 0-1,0 0-15,0 0 16,0 31 0,-31-31-1,61 31-15,-30-31 16,-61 0-1,61 0 1,-92 30-16,91-30 16,-29 0-1,-1 0 1,0 0-16,0 0 16,0 31-1,1-31-15,-1 30 16,0-30-1,0 0 1,0 31-16,1-31 16,-1 0-1,-31 31 1,1-31-16,30 0 16,0 0-1,-30 30-15,30-30 16,0 0-1,1 31 1,-32-31-16,31 30 16,1-30-1,-32 0-15,31 0 16,1 31 0,-1-31-1,-31 0-15,32 0 16,-32 0-1,1 0-15,-1 0 16,1 0 15,0 0-31,30 0 32,-31 0-32,1 0 15,0 31 1,-1-31-1,1 0 17,0 0-32,30 0 15,-31 0 1,1 30 0,0-30-16,30 0 15,-31 0 1,1 31-16,30-31 15,-30 0 1,-1 0-16,1 0 16,0 0-1,30 0 1,0 0 0,-30 0 15,-1 0 31,1 0-30,-1 0-17,1 0 32,-123 0 156,0 0-187,31 0-16,-31-31 15,31 31 1,0 0-16,0-30 16,30 30-1,1 0 1,-1 0-16,0 0 16,1 0-1,-31 0-15,-62 0 16,31 0-1,0 0 1,1 0-16,29 0 16,1 0-1,0 0-15,0 0 16,-31 0 0,0 0-1,-61-62-15,61 62 16,1 0-1,-32 0 1,93 0-16,-32 0 16,-91 0-1,62 0-15,-62 0 16,30 0 0,31 0-1,1 0-15,29 0 16,32 0-1,-62 0 1,31 0-16,-31 0 16,0 0-1,-30 0-15,30-30 16,31 30 0,30 0-1,0 0-15,-30 0 31,0 0-15,0 0-16,-31 0 16,-30 0-1,30 0-15,31 0 16,-1 0 0,32 0-1,-1 0 1,1 0-1,-32 0 1,1 0-16,0 0 16,-31 0-1,31 0-15,0 0 16,0 0 0,30 0-1,0 0 16,1 0-15,-31 0-16,-1 0 16,1 0-1,0 0-15,0 0 16,30 0 0,1 0-1,-1 0 1,0 0-1,-30 0 1,0 0-16,-61 0 16,60 0-1,1 0-15,0 0 16,30 0 0,-30 0-1,31 0 1,-1 0-1,0 0 1,-61 0-16,31 0 16,-31 0-1,31 0-15,0 0 16,0 0 0,30 0-1,1 0-15,-1 0 16,0 30-1,-30-30 1,0 0-16,-92 0 16,92 0-1,0 0-15,30 0 16,0 0 0,-30 0-1,0 0-15,0 0 16,0 0-1,-62 0 1,1 0-16,30 0 16,31 0-1,0 0-15,-1 0 16,32 0 0,-93 0-1,32 0-15,-1 0 16,0 0-1,0 0 1,-61 0-16,61 0 16,-30-30-1,-1 30-15,32 0 16,-62 0 0,61 0-1,0 0-15,0 0 16,-61 0-1,61 0 1,1 0-16,29-31 16,-60 31-1,91 0-15,-30-30 16,0 30 0,0 0-1,0 0-15,-1-31 16,1 31-1,31 0 1,-32-31-16,32 31 16,-1 0-1,1 0-15,-1-30 16,-30 30 0,30 0-1,-30 0-15,30-31 16,1 31-1,-1 0 1,-30 0-16,30 0 16,-60-30-1,29 30-15,1 0 16,0 0 0,0 0-1,-1 0 1,1 0-1,0 0-15,0 0 16,30 0 0,-30 0-1,0 0-15,0 0 32,-1 0-17,1 0-15,0 0 16,0 0-1,30 0-15,-61 30 16,31-30 0,0 31-1,0-31-15,30 0 16,1 30 0,-32-30-16,1 0 15,0 0 1,30 31-1,-30-31-15,31 0 16,-1 0 0,0 0-16,1 0 15,-1 0 17,1 0-32,-1 0 15,0 0 1,1 0-16,-1 0 47,1 0-32,-1 0 17,0 0-17,1 0 1,-1-31-16,1 31 31,-1 0-15,0-30-1,1 30 1,-1 0 0,31-31-1,-30 31 1,-1-30-1,-30 30 17,30-31-32,-30 31 15,0 0 1,61-31-16,-61 31 16,-1-30-1,32 30 1,-31-31-16,30 31 31,0-30-15,1 30 15,-1 0 141,0 0-157,1 0 17,-1 0-32,1 0 31,-1 0-15,0 30 30,1-30-14,-1 0-17,1 0 17,-1 0-17,0 0 16,31 31 126,0-1-142,0 1-15,0 30 16,62-30 0,-32-31-16,1 30 15,30 1 1,-30-31-1,30 31-15,-31-1 16,1 1 0,0-31-16,30 30 15,-30-30 1,30 0 0,-31 0-16,32 31 15,-1-31 1,0 31-1,0-31 1,0 0 0,1 0-16,-1 0 15,0 0 1,31 0-16,-31 0 16,0 0-1,31 0 1,-31 0-16,0 0 15,31 0 1,-31 0-16,31 0 16,31 0-1,-62 0 1,61 0-16,-30 0 16,61 0-1,-31-31 1,31 31-16,-61 0 15,31 0 1,-1 0 0,-30 0-16,0 0 15,0 0 1,61 0-16,-62-31 16,62 31-1,-61-61 1,31 31-16,30-1 15,-62 31 1,62-31-16,-61 1 16,-31 30-1,92-31 1,-91 31-16,29-30 16,-60 30-1,30 0 1,0-31-16,1 31 15,-32 0 1,1-31 0,30 31-16,0 0 15,-30 0 1,30-30-16,-30 30 16,-1 0-1,1 0 1,-1-31-16,1 31 15,0 0 1,-1 0-16,1 0 31,-1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222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add:</a:t>
            </a:r>
            <a:r>
              <a:rPr lang="en-US" baseline="0" dirty="0" smtClean="0"/>
              <a:t> </a:t>
            </a:r>
            <a:r>
              <a:rPr lang="en-US" sz="1100" dirty="0" smtClean="0">
                <a:latin typeface="+mn-lt"/>
              </a:rPr>
              <a:t>Both colliculi are inter-connected by </a:t>
            </a:r>
            <a:r>
              <a:rPr lang="en-US" sz="1100" b="1" dirty="0" smtClean="0">
                <a:solidFill>
                  <a:schemeClr val="accent1">
                    <a:lumMod val="75000"/>
                  </a:schemeClr>
                </a:solidFill>
                <a:latin typeface="+mn-lt"/>
              </a:rPr>
              <a:t>commissural fibers</a:t>
            </a:r>
          </a:p>
          <a:p>
            <a:endParaRPr lang="ar-SA" dirty="0"/>
          </a:p>
        </p:txBody>
      </p:sp>
    </p:spTree>
    <p:extLst>
      <p:ext uri="{BB962C8B-B14F-4D97-AF65-F5344CB8AC3E}">
        <p14:creationId xmlns:p14="http://schemas.microsoft.com/office/powerpoint/2010/main" val="4030856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highlighted text is found only in Female slides.</a:t>
            </a:r>
            <a:endParaRPr lang="ar-SA" dirty="0"/>
          </a:p>
        </p:txBody>
      </p:sp>
    </p:spTree>
    <p:extLst>
      <p:ext uri="{BB962C8B-B14F-4D97-AF65-F5344CB8AC3E}">
        <p14:creationId xmlns:p14="http://schemas.microsoft.com/office/powerpoint/2010/main" val="1113827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text highlighted with yellow is found only in Female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The</a:t>
            </a:r>
            <a:r>
              <a:rPr lang="en-US" baseline="0" dirty="0" smtClean="0"/>
              <a:t> text highlighted with orange is repeated in slide No.5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ar-SA" dirty="0" smtClean="0"/>
          </a:p>
          <a:p>
            <a:endParaRPr lang="ar-SA" dirty="0"/>
          </a:p>
        </p:txBody>
      </p:sp>
    </p:spTree>
    <p:extLst>
      <p:ext uri="{BB962C8B-B14F-4D97-AF65-F5344CB8AC3E}">
        <p14:creationId xmlns:p14="http://schemas.microsoft.com/office/powerpoint/2010/main" val="184017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SA" dirty="0" smtClean="0"/>
              <a:t>1- النص المضلل بالأصفر: في سلايد الدكتور</a:t>
            </a:r>
            <a:r>
              <a:rPr lang="ar-SA" baseline="0" dirty="0" smtClean="0"/>
              <a:t> ما فرق بينهم, أتمنى ترجعون للمرجع ولو كان خطأ على الدكتور نصحح له. </a:t>
            </a:r>
          </a:p>
          <a:p>
            <a:pPr algn="r" rtl="1"/>
            <a:r>
              <a:rPr lang="ar-SA" baseline="0" dirty="0" smtClean="0"/>
              <a:t>2- النص المضلل بالرتقالي: غير موجود في سلايد الدكتور </a:t>
            </a:r>
            <a:endParaRPr lang="ar-SA" dirty="0"/>
          </a:p>
        </p:txBody>
      </p:sp>
    </p:spTree>
    <p:extLst>
      <p:ext uri="{BB962C8B-B14F-4D97-AF65-F5344CB8AC3E}">
        <p14:creationId xmlns:p14="http://schemas.microsoft.com/office/powerpoint/2010/main" val="264588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8A14EE-1895-A04A-98D6-D7F0D02BD51A}" type="slidenum">
              <a:rPr lang="en-US" smtClean="0"/>
              <a:t>21</a:t>
            </a:fld>
            <a:endParaRPr lang="en-US"/>
          </a:p>
        </p:txBody>
      </p:sp>
    </p:spTree>
    <p:extLst>
      <p:ext uri="{BB962C8B-B14F-4D97-AF65-F5344CB8AC3E}">
        <p14:creationId xmlns:p14="http://schemas.microsoft.com/office/powerpoint/2010/main" val="2569628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docs.google.com/presentation/d/1zHrbVvovKY0lGbOycITFqoig6qjfsi2AoJUTEhHuXw0/edit?usp=shari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customXml" Target="../ink/ink8.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hyperlink" Target="https://www.youtube.com/channel/UCXm7p9EPl93gEqwDzVguKVA/playlists?view_as=subscriber" TargetMode="External"/><Relationship Id="rId5" Type="http://schemas.openxmlformats.org/officeDocument/2006/relationships/hyperlink" Target="https://docs.google.com/forms/d/e/1FAIpQLSe5fXv00313pt-bu_7cteBdzQAoHkhw6R86sJUYg-L2qalpWA/viewform?usp=sf_link"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H1B3_qZ-HRU" TargetMode="Externa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ataglanceseries.com/neuroscience/flashcards/flashcard27.asp" TargetMode="Externa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notesSlide" Target="../notesSlides/notesSlide3.xml"/><Relationship Id="rId7" Type="http://schemas.openxmlformats.org/officeDocument/2006/relationships/image" Target="../media/image16.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customXml" Target="../ink/ink1.xml"/><Relationship Id="rId5" Type="http://schemas.openxmlformats.org/officeDocument/2006/relationships/image" Target="../media/image15.png"/><Relationship Id="rId4" Type="http://schemas.openxmlformats.org/officeDocument/2006/relationships/oleObject" Target="../embeddings/oleObject2.bin"/><Relationship Id="rId9" Type="http://schemas.openxmlformats.org/officeDocument/2006/relationships/image" Target="../media/image17.emf"/></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8.jpeg"/><Relationship Id="rId7" Type="http://schemas.openxmlformats.org/officeDocument/2006/relationships/customXml" Target="../ink/ink4.xml"/><Relationship Id="rId12"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emf"/><Relationship Id="rId11" Type="http://schemas.openxmlformats.org/officeDocument/2006/relationships/customXml" Target="../ink/ink6.xml"/><Relationship Id="rId5" Type="http://schemas.openxmlformats.org/officeDocument/2006/relationships/customXml" Target="../ink/ink3.xml"/><Relationship Id="rId10" Type="http://schemas.openxmlformats.org/officeDocument/2006/relationships/image" Target="../media/image22.emf"/><Relationship Id="rId4" Type="http://schemas.openxmlformats.org/officeDocument/2006/relationships/image" Target="../media/image19.png"/><Relationship Id="rId9"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4" name="Group 3"/>
          <p:cNvGrpSpPr/>
          <p:nvPr/>
        </p:nvGrpSpPr>
        <p:grpSpPr>
          <a:xfrm>
            <a:off x="0" y="127112"/>
            <a:ext cx="12192000" cy="5212320"/>
            <a:chOff x="0" y="127112"/>
            <a:chExt cx="12192000" cy="5212320"/>
          </a:xfrm>
        </p:grpSpPr>
        <p:pic>
          <p:nvPicPr>
            <p:cNvPr id="85" name="Shape 85" descr="Image result for ‫بسم الله الرحمن الرحيم‬‎"/>
            <p:cNvPicPr preferRelativeResize="0"/>
            <p:nvPr/>
          </p:nvPicPr>
          <p:blipFill rotWithShape="1">
            <a:blip r:embed="rId3">
              <a:alphaModFix/>
            </a:blip>
            <a:srcRect/>
            <a:stretch/>
          </p:blipFill>
          <p:spPr>
            <a:xfrm>
              <a:off x="3891554" y="127112"/>
              <a:ext cx="3669927" cy="361555"/>
            </a:xfrm>
            <a:prstGeom prst="rect">
              <a:avLst/>
            </a:prstGeom>
            <a:noFill/>
            <a:ln>
              <a:no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7196" b="33122"/>
            <a:stretch/>
          </p:blipFill>
          <p:spPr>
            <a:xfrm>
              <a:off x="0" y="562574"/>
              <a:ext cx="12192000" cy="4693295"/>
            </a:xfrm>
            <a:prstGeom prst="rect">
              <a:avLst/>
            </a:prstGeom>
          </p:spPr>
        </p:pic>
        <p:sp>
          <p:nvSpPr>
            <p:cNvPr id="12" name="Rectangle 11"/>
            <p:cNvSpPr/>
            <p:nvPr/>
          </p:nvSpPr>
          <p:spPr>
            <a:xfrm>
              <a:off x="7866744" y="377261"/>
              <a:ext cx="2946400" cy="4962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Med436 - KSU"/>
            <p:cNvPicPr>
              <a:picLocks noChangeAspect="1" noChangeArrowheads="1"/>
            </p:cNvPicPr>
            <p:nvPr/>
          </p:nvPicPr>
          <p:blipFill rotWithShape="1">
            <a:blip r:embed="rId5">
              <a:extLst>
                <a:ext uri="{28A0092B-C50C-407E-A947-70E740481C1C}">
                  <a14:useLocalDpi xmlns:a14="http://schemas.microsoft.com/office/drawing/2010/main" val="0"/>
                </a:ext>
              </a:extLst>
            </a:blip>
            <a:srcRect t="8558"/>
            <a:stretch/>
          </p:blipFill>
          <p:spPr bwMode="auto">
            <a:xfrm>
              <a:off x="8308002" y="2103341"/>
              <a:ext cx="1920882" cy="1756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8164" t="11343" r="9894" b="25826"/>
            <a:stretch/>
          </p:blipFill>
          <p:spPr>
            <a:xfrm>
              <a:off x="8379502" y="377261"/>
              <a:ext cx="1835935" cy="1862353"/>
            </a:xfrm>
            <a:prstGeom prst="rect">
              <a:avLst/>
            </a:prstGeom>
            <a:ln>
              <a:noFill/>
            </a:ln>
          </p:spPr>
        </p:pic>
      </p:grpSp>
      <p:sp>
        <p:nvSpPr>
          <p:cNvPr id="6" name="TextBox 5"/>
          <p:cNvSpPr txBox="1"/>
          <p:nvPr/>
        </p:nvSpPr>
        <p:spPr>
          <a:xfrm>
            <a:off x="948773" y="6460974"/>
            <a:ext cx="6944530" cy="338554"/>
          </a:xfrm>
          <a:prstGeom prst="rect">
            <a:avLst/>
          </a:prstGeom>
          <a:noFill/>
        </p:spPr>
        <p:txBody>
          <a:bodyPr wrap="none" rtlCol="0">
            <a:spAutoFit/>
          </a:bodyPr>
          <a:lstStyle/>
          <a:p>
            <a:r>
              <a:rPr lang="en-US" sz="1600" dirty="0">
                <a:latin typeface="+mn-lt"/>
              </a:rPr>
              <a:t>Please view our </a:t>
            </a:r>
            <a:r>
              <a:rPr lang="en-US" sz="1600" dirty="0">
                <a:latin typeface="+mn-lt"/>
                <a:hlinkClick r:id="rId7"/>
              </a:rPr>
              <a:t>Editing File</a:t>
            </a:r>
            <a:r>
              <a:rPr lang="en-US" sz="1600" dirty="0">
                <a:latin typeface="+mn-lt"/>
              </a:rPr>
              <a:t> before studying this lecture to check for any changes.</a:t>
            </a:r>
            <a:endParaRPr lang="en-GB" sz="1600" dirty="0">
              <a:latin typeface="+mn-lt"/>
            </a:endParaRPr>
          </a:p>
        </p:txBody>
      </p:sp>
      <p:grpSp>
        <p:nvGrpSpPr>
          <p:cNvPr id="16" name="Group 15"/>
          <p:cNvGrpSpPr/>
          <p:nvPr/>
        </p:nvGrpSpPr>
        <p:grpSpPr>
          <a:xfrm>
            <a:off x="8536534" y="5392689"/>
            <a:ext cx="2766400" cy="1272143"/>
            <a:chOff x="8563428" y="5284999"/>
            <a:chExt cx="2766400" cy="1272143"/>
          </a:xfrm>
        </p:grpSpPr>
        <p:sp>
          <p:nvSpPr>
            <p:cNvPr id="17" name="TextBox 16"/>
            <p:cNvSpPr txBox="1"/>
            <p:nvPr/>
          </p:nvSpPr>
          <p:spPr>
            <a:xfrm>
              <a:off x="8563428" y="5284999"/>
              <a:ext cx="2766400" cy="1272143"/>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2300"/>
                </a:lnSpc>
              </a:pPr>
              <a:r>
                <a:rPr lang="en-US" sz="1600" b="1" dirty="0"/>
                <a:t>Color Code</a:t>
              </a:r>
            </a:p>
            <a:p>
              <a:pPr marL="406400">
                <a:lnSpc>
                  <a:spcPts val="2300"/>
                </a:lnSpc>
              </a:pPr>
              <a:r>
                <a:rPr lang="en-US" sz="1600" b="1" dirty="0">
                  <a:solidFill>
                    <a:srgbClr val="C00000"/>
                  </a:solidFill>
                </a:rPr>
                <a:t>Important</a:t>
              </a:r>
              <a:r>
                <a:rPr lang="en-US" sz="1600" b="1" dirty="0">
                  <a:solidFill>
                    <a:srgbClr val="FF0000"/>
                  </a:solidFill>
                </a:rPr>
                <a:t> </a:t>
              </a:r>
            </a:p>
            <a:p>
              <a:pPr marL="406400">
                <a:lnSpc>
                  <a:spcPts val="2300"/>
                </a:lnSpc>
              </a:pPr>
              <a:r>
                <a:rPr lang="en-US" sz="1600" b="1" dirty="0">
                  <a:solidFill>
                    <a:srgbClr val="92D050"/>
                  </a:solidFill>
                </a:rPr>
                <a:t>Doctors Notes</a:t>
              </a:r>
            </a:p>
            <a:p>
              <a:pPr marL="406400">
                <a:lnSpc>
                  <a:spcPts val="2300"/>
                </a:lnSpc>
              </a:pPr>
              <a:r>
                <a:rPr lang="en-US" sz="1600" b="1" dirty="0">
                  <a:solidFill>
                    <a:schemeClr val="bg1">
                      <a:lumMod val="50000"/>
                    </a:schemeClr>
                  </a:solidFill>
                </a:rPr>
                <a:t>Notes/Extra explanation</a:t>
              </a:r>
            </a:p>
          </p:txBody>
        </p:sp>
        <p:sp>
          <p:nvSpPr>
            <p:cNvPr id="18" name="Oval 17"/>
            <p:cNvSpPr/>
            <p:nvPr/>
          </p:nvSpPr>
          <p:spPr>
            <a:xfrm>
              <a:off x="8772178" y="5700560"/>
              <a:ext cx="123372" cy="1257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Oval 18"/>
            <p:cNvSpPr/>
            <p:nvPr/>
          </p:nvSpPr>
          <p:spPr>
            <a:xfrm>
              <a:off x="8772178" y="6011649"/>
              <a:ext cx="123372" cy="12577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772178" y="6274585"/>
              <a:ext cx="123372" cy="12577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Shape 84">
            <a:extLst>
              <a:ext uri="{FF2B5EF4-FFF2-40B4-BE49-F238E27FC236}">
                <a16:creationId xmlns:a16="http://schemas.microsoft.com/office/drawing/2014/main" id="{D9E1F3D7-C214-43E5-9BDA-F60A2F51F6E3}"/>
              </a:ext>
            </a:extLst>
          </p:cNvPr>
          <p:cNvSpPr txBox="1">
            <a:spLocks/>
          </p:cNvSpPr>
          <p:nvPr/>
        </p:nvSpPr>
        <p:spPr>
          <a:xfrm>
            <a:off x="455965" y="5444064"/>
            <a:ext cx="7758953" cy="915339"/>
          </a:xfrm>
          <a:prstGeom prst="rect">
            <a:avLst/>
          </a:prstGeom>
          <a:noFill/>
          <a:ln>
            <a:noFill/>
          </a:ln>
        </p:spPr>
        <p:txBody>
          <a:bodyPr vert="horz"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SzPct val="25000"/>
            </a:pPr>
            <a:r>
              <a:rPr lang="en-US" sz="3800">
                <a:ln w="0"/>
                <a:solidFill>
                  <a:srgbClr val="8D9EDB"/>
                </a:solidFill>
                <a:effectLst>
                  <a:outerShdw blurRad="38100" dist="25400" dir="5400000" algn="ctr" rotWithShape="0">
                    <a:srgbClr val="6E747A">
                      <a:alpha val="43000"/>
                    </a:srgbClr>
                  </a:outerShdw>
                </a:effectLst>
                <a:latin typeface="+mn-lt"/>
                <a:ea typeface="+mn-ea"/>
                <a:cs typeface="+mn-cs"/>
              </a:rPr>
              <a:t>Cranial Nerve VIII </a:t>
            </a:r>
            <a:br>
              <a:rPr lang="en-US" sz="3800">
                <a:ln w="0"/>
                <a:solidFill>
                  <a:srgbClr val="8D9EDB"/>
                </a:solidFill>
                <a:effectLst>
                  <a:outerShdw blurRad="38100" dist="25400" dir="5400000" algn="ctr" rotWithShape="0">
                    <a:srgbClr val="6E747A">
                      <a:alpha val="43000"/>
                    </a:srgbClr>
                  </a:outerShdw>
                </a:effectLst>
                <a:latin typeface="+mn-lt"/>
                <a:ea typeface="+mn-ea"/>
                <a:cs typeface="+mn-cs"/>
              </a:rPr>
            </a:br>
            <a:r>
              <a:rPr lang="en-US" sz="3800">
                <a:ln w="0"/>
                <a:solidFill>
                  <a:srgbClr val="8D9EDB"/>
                </a:solidFill>
                <a:effectLst>
                  <a:outerShdw blurRad="38100" dist="25400" dir="5400000" algn="ctr" rotWithShape="0">
                    <a:srgbClr val="6E747A">
                      <a:alpha val="43000"/>
                    </a:srgbClr>
                  </a:outerShdw>
                </a:effectLst>
                <a:latin typeface="+mn-lt"/>
                <a:ea typeface="+mn-ea"/>
                <a:cs typeface="+mn-cs"/>
              </a:rPr>
              <a:t>(The Vestibulo-Cochlear Nerve)</a:t>
            </a:r>
            <a:endParaRPr lang="en-GB" sz="3800" dirty="0">
              <a:ln w="0"/>
              <a:solidFill>
                <a:srgbClr val="8D9EDB"/>
              </a:solidFill>
              <a:effectLst>
                <a:outerShdw blurRad="38100" dist="25400" dir="5400000" algn="ctr" rotWithShape="0">
                  <a:srgbClr val="6E747A">
                    <a:alpha val="43000"/>
                  </a:srgbClr>
                </a:outerShdw>
              </a:effectLst>
              <a:latin typeface="+mn-lt"/>
              <a:ea typeface="+mn-ea"/>
              <a:cs typeface="+mn-cs"/>
            </a:endParaRPr>
          </a:p>
        </p:txBody>
      </p:sp>
      <p:pic>
        <p:nvPicPr>
          <p:cNvPr id="22" name="Picture 21">
            <a:extLst>
              <a:ext uri="{FF2B5EF4-FFF2-40B4-BE49-F238E27FC236}">
                <a16:creationId xmlns:a16="http://schemas.microsoft.com/office/drawing/2014/main" id="{B8EB3017-429D-43D0-86DA-4C96AEF11F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9398" y="3780381"/>
            <a:ext cx="1564729" cy="1386881"/>
          </a:xfrm>
          <a:prstGeom prst="rect">
            <a:avLst/>
          </a:prstGeom>
        </p:spPr>
      </p:pic>
    </p:spTree>
    <p:extLst>
      <p:ext uri="{BB962C8B-B14F-4D97-AF65-F5344CB8AC3E}">
        <p14:creationId xmlns:p14="http://schemas.microsoft.com/office/powerpoint/2010/main" val="2999593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4294967295"/>
          </p:nvPr>
        </p:nvSpPr>
        <p:spPr>
          <a:xfrm>
            <a:off x="967435" y="1728936"/>
            <a:ext cx="9727083" cy="4740690"/>
          </a:xfrm>
          <a:noFill/>
          <a:ln>
            <a:noFill/>
            <a:miter lim="800000"/>
            <a:headEnd/>
            <a:tailEnd/>
          </a:ln>
        </p:spPr>
        <p:txBody>
          <a:bodyPr>
            <a:normAutofit/>
          </a:bodyPr>
          <a:lstStyle/>
          <a:p>
            <a:pPr marL="341313" indent="-341313">
              <a:buFont typeface="Courier New" panose="02070309020205020404" pitchFamily="49" charset="0"/>
              <a:buChar char="o"/>
            </a:pPr>
            <a:r>
              <a:rPr lang="en-US" altLang="en-US" sz="2400" b="1" dirty="0"/>
              <a:t>Superior </a:t>
            </a:r>
            <a:r>
              <a:rPr lang="en-US" altLang="en-US" sz="2400" b="1" dirty="0" err="1"/>
              <a:t>olivary</a:t>
            </a:r>
            <a:r>
              <a:rPr lang="en-US" altLang="en-US" sz="2400" b="1" dirty="0"/>
              <a:t> nucleus </a:t>
            </a:r>
            <a:r>
              <a:rPr lang="en-US" altLang="en-US" sz="2400" dirty="0"/>
              <a:t>&amp; the </a:t>
            </a:r>
            <a:r>
              <a:rPr lang="en-US" altLang="en-US" sz="2400" b="1" dirty="0"/>
              <a:t>nucleus of the lateral lemniscus </a:t>
            </a:r>
            <a:r>
              <a:rPr lang="en-US" altLang="en-US" sz="2400" dirty="0" smtClean="0"/>
              <a:t>sends </a:t>
            </a:r>
            <a:r>
              <a:rPr lang="en-US" altLang="en-US" sz="2400" u="sng" dirty="0" err="1"/>
              <a:t>olivocochlear</a:t>
            </a:r>
            <a:r>
              <a:rPr lang="en-US" altLang="en-US" sz="2400" dirty="0"/>
              <a:t> fibers to end in </a:t>
            </a:r>
            <a:r>
              <a:rPr lang="en-US" altLang="en-US" sz="2400" b="1" dirty="0"/>
              <a:t>organ of </a:t>
            </a:r>
            <a:r>
              <a:rPr lang="en-US" altLang="en-US" sz="2400" b="1" dirty="0" err="1"/>
              <a:t>Corti</a:t>
            </a:r>
            <a:r>
              <a:rPr lang="en-US" altLang="en-US" sz="2400" dirty="0"/>
              <a:t> through the </a:t>
            </a:r>
            <a:r>
              <a:rPr lang="en-US" altLang="en-US" sz="2400" u="sng" dirty="0"/>
              <a:t>vestibulocochlear nerve</a:t>
            </a:r>
            <a:r>
              <a:rPr lang="en-US" altLang="en-US" sz="2400" dirty="0"/>
              <a:t>. These fibers are </a:t>
            </a:r>
            <a:r>
              <a:rPr lang="en-US" altLang="en-US" sz="2400" b="1" dirty="0"/>
              <a:t>inhibitory</a:t>
            </a:r>
            <a:r>
              <a:rPr lang="en-US" altLang="en-US" sz="2400" dirty="0"/>
              <a:t> in function and serve to modulate transmission of sound to the cochlear nerve.</a:t>
            </a:r>
          </a:p>
          <a:p>
            <a:pPr marL="341313" indent="-341313" eaLnBrk="1" hangingPunct="1">
              <a:lnSpc>
                <a:spcPct val="90000"/>
              </a:lnSpc>
              <a:buFont typeface="Courier New" panose="02070309020205020404" pitchFamily="49" charset="0"/>
              <a:buChar char="o"/>
            </a:pPr>
            <a:r>
              <a:rPr lang="en-US" altLang="en-US" sz="2400" b="1" dirty="0"/>
              <a:t>Superior </a:t>
            </a:r>
            <a:r>
              <a:rPr lang="en-US" altLang="en-US" sz="2400" b="1" dirty="0" err="1"/>
              <a:t>olivary</a:t>
            </a:r>
            <a:r>
              <a:rPr lang="en-US" altLang="en-US" sz="2400" b="1" dirty="0"/>
              <a:t> nucleus </a:t>
            </a:r>
            <a:r>
              <a:rPr lang="en-US" altLang="en-US" sz="2400" dirty="0"/>
              <a:t>&amp; the </a:t>
            </a:r>
            <a:r>
              <a:rPr lang="en-US" altLang="en-US" sz="2400" b="1" dirty="0"/>
              <a:t>nucleus of the lateral lemniscus </a:t>
            </a:r>
            <a:r>
              <a:rPr lang="en-US" altLang="en-US" sz="2400" dirty="0"/>
              <a:t>establish reflex connections with </a:t>
            </a:r>
            <a:r>
              <a:rPr lang="en-US" altLang="en-US" sz="2400" u="sng" dirty="0"/>
              <a:t>motor neurons of trigeminal and facial motor nuclei</a:t>
            </a:r>
            <a:r>
              <a:rPr lang="en-US" altLang="en-US" sz="2400" dirty="0"/>
              <a:t> mediating contraction of </a:t>
            </a:r>
            <a:r>
              <a:rPr lang="en-US" altLang="en-US" sz="2400" b="1" dirty="0"/>
              <a:t>tensor tympani </a:t>
            </a:r>
            <a:r>
              <a:rPr lang="en-US" altLang="en-US" sz="2400" dirty="0"/>
              <a:t>and </a:t>
            </a:r>
            <a:r>
              <a:rPr lang="en-US" altLang="en-US" sz="2400" b="1" dirty="0"/>
              <a:t>stapedius muscles </a:t>
            </a:r>
            <a:r>
              <a:rPr lang="en-US" altLang="en-US" sz="2400" dirty="0"/>
              <a:t>as </a:t>
            </a:r>
            <a:r>
              <a:rPr lang="en-US" altLang="en-US" sz="2400" i="1" dirty="0"/>
              <a:t>They reduce the amount of sound that gets into the inner ear in response to loud noise</a:t>
            </a:r>
          </a:p>
          <a:p>
            <a:pPr marL="341313" indent="-341313" eaLnBrk="1" hangingPunct="1">
              <a:lnSpc>
                <a:spcPct val="90000"/>
              </a:lnSpc>
              <a:buFont typeface="Courier New" panose="02070309020205020404" pitchFamily="49" charset="0"/>
              <a:buChar char="o"/>
            </a:pPr>
            <a:r>
              <a:rPr lang="en-US" altLang="en-US" sz="2400" dirty="0"/>
              <a:t>Inferior colliculi establish </a:t>
            </a:r>
            <a:r>
              <a:rPr lang="en-US" altLang="en-US" sz="2400" u="sng" dirty="0"/>
              <a:t>reflex connections</a:t>
            </a:r>
            <a:r>
              <a:rPr lang="en-US" altLang="en-US" sz="2400" dirty="0"/>
              <a:t> with motor neurons in the cervical spinal segments (</a:t>
            </a:r>
            <a:r>
              <a:rPr lang="en-US" altLang="en-US" sz="2400" b="1" dirty="0" err="1"/>
              <a:t>tectospinal</a:t>
            </a:r>
            <a:r>
              <a:rPr lang="en-US" altLang="en-US" sz="2400" b="1" dirty="0"/>
              <a:t> tract</a:t>
            </a:r>
            <a:r>
              <a:rPr lang="en-US" altLang="en-US" sz="2400" dirty="0"/>
              <a:t>) for the </a:t>
            </a:r>
            <a:r>
              <a:rPr lang="en-US" altLang="en-US" sz="2400" i="1" dirty="0"/>
              <a:t>movement of head and neck in response to auditory stimulation</a:t>
            </a:r>
            <a:r>
              <a:rPr lang="en-US" altLang="en-US" sz="2400" dirty="0"/>
              <a:t>. </a:t>
            </a:r>
          </a:p>
        </p:txBody>
      </p:sp>
      <p:sp>
        <p:nvSpPr>
          <p:cNvPr id="4" name="Title 1">
            <a:extLst>
              <a:ext uri="{FF2B5EF4-FFF2-40B4-BE49-F238E27FC236}">
                <a16:creationId xmlns:a16="http://schemas.microsoft.com/office/drawing/2014/main" id="{AF0C8B01-E6A1-4D51-9A9C-7FD7B923AD26}"/>
              </a:ext>
            </a:extLst>
          </p:cNvPr>
          <p:cNvSpPr txBox="1">
            <a:spLocks/>
          </p:cNvSpPr>
          <p:nvPr/>
        </p:nvSpPr>
        <p:spPr>
          <a:xfrm>
            <a:off x="1121398" y="375958"/>
            <a:ext cx="7600458" cy="1317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Auditory Pathway</a:t>
            </a:r>
          </a:p>
          <a:p>
            <a:r>
              <a:rPr lang="en-US" altLang="en-US" sz="3200" b="1" dirty="0"/>
              <a:t>Other Functions of some nuclei : </a:t>
            </a: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4560857" y="1858238"/>
              <a:ext cx="4605480" cy="136800"/>
            </p14:xfrm>
          </p:contentPart>
        </mc:Choice>
        <mc:Fallback>
          <p:pic>
            <p:nvPicPr>
              <p:cNvPr id="3" name="Ink 2"/>
              <p:cNvPicPr/>
              <p:nvPr/>
            </p:nvPicPr>
            <p:blipFill>
              <a:blip r:embed="rId4"/>
              <a:stretch>
                <a:fillRect/>
              </a:stretch>
            </p:blipFill>
            <p:spPr>
              <a:xfrm>
                <a:off x="4488857" y="1714238"/>
                <a:ext cx="4749480" cy="4248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p14:cNvContentPartPr/>
              <p14:nvPr/>
            </p14:nvContentPartPr>
            <p14:xfrm>
              <a:off x="1355057" y="4977998"/>
              <a:ext cx="9157320" cy="916560"/>
            </p14:xfrm>
          </p:contentPart>
        </mc:Choice>
        <mc:Fallback>
          <p:pic>
            <p:nvPicPr>
              <p:cNvPr id="5" name="Ink 4"/>
              <p:cNvPicPr/>
              <p:nvPr/>
            </p:nvPicPr>
            <p:blipFill>
              <a:blip r:embed="rId6"/>
              <a:stretch>
                <a:fillRect/>
              </a:stretch>
            </p:blipFill>
            <p:spPr>
              <a:xfrm>
                <a:off x="1283057" y="4833998"/>
                <a:ext cx="9301320" cy="1204560"/>
              </a:xfrm>
              <a:prstGeom prst="rect">
                <a:avLst/>
              </a:prstGeom>
            </p:spPr>
          </p:pic>
        </mc:Fallback>
      </mc:AlternateContent>
    </p:spTree>
    <p:extLst>
      <p:ext uri="{BB962C8B-B14F-4D97-AF65-F5344CB8AC3E}">
        <p14:creationId xmlns:p14="http://schemas.microsoft.com/office/powerpoint/2010/main" val="1385105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C8C5-9AEB-4563-8EED-535288830AD7}"/>
              </a:ext>
            </a:extLst>
          </p:cNvPr>
          <p:cNvSpPr txBox="1">
            <a:spLocks/>
          </p:cNvSpPr>
          <p:nvPr/>
        </p:nvSpPr>
        <p:spPr>
          <a:xfrm>
            <a:off x="2172927" y="145207"/>
            <a:ext cx="8229601" cy="7940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Auditory Pathway </a:t>
            </a:r>
            <a:r>
              <a:rPr lang="en-US" sz="1800" dirty="0"/>
              <a:t>(summary arranged according to boys slides)</a:t>
            </a:r>
            <a:endParaRPr lang="en-GB" sz="3600" dirty="0"/>
          </a:p>
        </p:txBody>
      </p:sp>
      <p:sp>
        <p:nvSpPr>
          <p:cNvPr id="3" name="TextBox 2">
            <a:extLst>
              <a:ext uri="{FF2B5EF4-FFF2-40B4-BE49-F238E27FC236}">
                <a16:creationId xmlns:a16="http://schemas.microsoft.com/office/drawing/2014/main" id="{137439E3-9173-4E7B-96D0-BDA7746B4D52}"/>
              </a:ext>
            </a:extLst>
          </p:cNvPr>
          <p:cNvSpPr txBox="1"/>
          <p:nvPr/>
        </p:nvSpPr>
        <p:spPr>
          <a:xfrm>
            <a:off x="491611" y="1042157"/>
            <a:ext cx="3362634" cy="1200329"/>
          </a:xfrm>
          <a:prstGeom prst="rect">
            <a:avLst/>
          </a:prstGeom>
          <a:noFill/>
          <a:ln w="28575">
            <a:solidFill>
              <a:schemeClr val="tx1"/>
            </a:solidFill>
          </a:ln>
        </p:spPr>
        <p:txBody>
          <a:bodyPr wrap="square" rtlCol="0">
            <a:spAutoFit/>
          </a:bodyPr>
          <a:lstStyle/>
          <a:p>
            <a:r>
              <a:rPr lang="en-US" sz="1800" b="1" u="sng" dirty="0">
                <a:latin typeface="+mn-lt"/>
              </a:rPr>
              <a:t>First order neurons:</a:t>
            </a:r>
          </a:p>
          <a:p>
            <a:r>
              <a:rPr lang="en-US" sz="1800" b="1" dirty="0">
                <a:solidFill>
                  <a:schemeClr val="accent2">
                    <a:lumMod val="75000"/>
                  </a:schemeClr>
                </a:solidFill>
                <a:latin typeface="+mn-lt"/>
              </a:rPr>
              <a:t>Cells of spiral ganglion in the cochlea</a:t>
            </a:r>
            <a:r>
              <a:rPr lang="en-US" sz="1800" dirty="0">
                <a:latin typeface="+mn-lt"/>
              </a:rPr>
              <a:t>.</a:t>
            </a:r>
          </a:p>
          <a:p>
            <a:r>
              <a:rPr lang="en-US" sz="1800" dirty="0">
                <a:latin typeface="+mn-lt"/>
              </a:rPr>
              <a:t>Axons form </a:t>
            </a:r>
            <a:r>
              <a:rPr lang="en-US" sz="1800" b="1" dirty="0">
                <a:solidFill>
                  <a:srgbClr val="FF6600"/>
                </a:solidFill>
                <a:latin typeface="+mn-lt"/>
              </a:rPr>
              <a:t>cochlear nerve</a:t>
            </a:r>
            <a:r>
              <a:rPr lang="en-US" sz="1800" dirty="0">
                <a:solidFill>
                  <a:schemeClr val="accent5">
                    <a:lumMod val="75000"/>
                  </a:schemeClr>
                </a:solidFill>
                <a:latin typeface="+mn-lt"/>
              </a:rPr>
              <a:t>.</a:t>
            </a:r>
            <a:endParaRPr lang="en-GB" sz="1800" dirty="0">
              <a:solidFill>
                <a:schemeClr val="accent5">
                  <a:lumMod val="75000"/>
                </a:schemeClr>
              </a:solidFill>
              <a:latin typeface="+mn-lt"/>
            </a:endParaRPr>
          </a:p>
        </p:txBody>
      </p:sp>
      <p:sp>
        <p:nvSpPr>
          <p:cNvPr id="4" name="TextBox 3">
            <a:extLst>
              <a:ext uri="{FF2B5EF4-FFF2-40B4-BE49-F238E27FC236}">
                <a16:creationId xmlns:a16="http://schemas.microsoft.com/office/drawing/2014/main" id="{984623FF-882B-4DA5-B38E-3585CF24A0A9}"/>
              </a:ext>
            </a:extLst>
          </p:cNvPr>
          <p:cNvSpPr txBox="1"/>
          <p:nvPr/>
        </p:nvSpPr>
        <p:spPr>
          <a:xfrm>
            <a:off x="491611" y="2594763"/>
            <a:ext cx="3362634" cy="923330"/>
          </a:xfrm>
          <a:prstGeom prst="rect">
            <a:avLst/>
          </a:prstGeom>
          <a:noFill/>
          <a:ln w="28575">
            <a:solidFill>
              <a:schemeClr val="tx1"/>
            </a:solidFill>
          </a:ln>
        </p:spPr>
        <p:txBody>
          <a:bodyPr wrap="square" rtlCol="0">
            <a:spAutoFit/>
          </a:bodyPr>
          <a:lstStyle/>
          <a:p>
            <a:r>
              <a:rPr lang="en-US" sz="1800" dirty="0">
                <a:latin typeface="+mn-lt"/>
              </a:rPr>
              <a:t>Cochlear nerve makes dendritic contact with hair cells of organ of </a:t>
            </a:r>
            <a:r>
              <a:rPr lang="en-US" sz="1800" dirty="0" err="1">
                <a:latin typeface="+mn-lt"/>
              </a:rPr>
              <a:t>corti</a:t>
            </a:r>
            <a:r>
              <a:rPr lang="en-US" sz="1800" dirty="0">
                <a:latin typeface="+mn-lt"/>
              </a:rPr>
              <a:t> in cochlear duct.</a:t>
            </a:r>
            <a:endParaRPr lang="en-GB" sz="1800" dirty="0">
              <a:latin typeface="+mn-lt"/>
            </a:endParaRPr>
          </a:p>
        </p:txBody>
      </p:sp>
      <p:sp>
        <p:nvSpPr>
          <p:cNvPr id="5" name="TextBox 4">
            <a:extLst>
              <a:ext uri="{FF2B5EF4-FFF2-40B4-BE49-F238E27FC236}">
                <a16:creationId xmlns:a16="http://schemas.microsoft.com/office/drawing/2014/main" id="{2A016363-A2ED-4EFE-A31B-25D9D1F9C278}"/>
              </a:ext>
            </a:extLst>
          </p:cNvPr>
          <p:cNvSpPr txBox="1"/>
          <p:nvPr/>
        </p:nvSpPr>
        <p:spPr>
          <a:xfrm>
            <a:off x="491611" y="3791715"/>
            <a:ext cx="3362634" cy="1200329"/>
          </a:xfrm>
          <a:prstGeom prst="rect">
            <a:avLst/>
          </a:prstGeom>
          <a:noFill/>
          <a:ln w="28575">
            <a:solidFill>
              <a:schemeClr val="tx1"/>
            </a:solidFill>
          </a:ln>
        </p:spPr>
        <p:txBody>
          <a:bodyPr wrap="square" rtlCol="0">
            <a:spAutoFit/>
          </a:bodyPr>
          <a:lstStyle/>
          <a:p>
            <a:r>
              <a:rPr lang="en-US" sz="1800" dirty="0">
                <a:latin typeface="+mn-lt"/>
              </a:rPr>
              <a:t>Both cochlear &amp; vestibular nerves meet and emerge through internal auditory meatus to cranial cavity.</a:t>
            </a:r>
            <a:endParaRPr lang="en-GB" sz="1800" dirty="0">
              <a:latin typeface="+mn-lt"/>
            </a:endParaRPr>
          </a:p>
        </p:txBody>
      </p:sp>
      <p:sp>
        <p:nvSpPr>
          <p:cNvPr id="6" name="TextBox 5">
            <a:extLst>
              <a:ext uri="{FF2B5EF4-FFF2-40B4-BE49-F238E27FC236}">
                <a16:creationId xmlns:a16="http://schemas.microsoft.com/office/drawing/2014/main" id="{51FDD6B5-F795-42BB-8AA6-80FE9D5148D5}"/>
              </a:ext>
            </a:extLst>
          </p:cNvPr>
          <p:cNvSpPr txBox="1"/>
          <p:nvPr/>
        </p:nvSpPr>
        <p:spPr>
          <a:xfrm>
            <a:off x="491611" y="5300028"/>
            <a:ext cx="3362634" cy="1200329"/>
          </a:xfrm>
          <a:prstGeom prst="rect">
            <a:avLst/>
          </a:prstGeom>
          <a:noFill/>
          <a:ln w="28575">
            <a:solidFill>
              <a:schemeClr val="tx1"/>
            </a:solidFill>
          </a:ln>
        </p:spPr>
        <p:txBody>
          <a:bodyPr wrap="square" rtlCol="0">
            <a:spAutoFit/>
          </a:bodyPr>
          <a:lstStyle/>
          <a:p>
            <a:r>
              <a:rPr lang="en-US" sz="1800" dirty="0">
                <a:latin typeface="+mn-lt"/>
              </a:rPr>
              <a:t>Both cochlear &amp; vestibular nerves enter pons through pontocerebellar angle. (lateral to facial nerve)</a:t>
            </a:r>
            <a:endParaRPr lang="en-GB" sz="1800" dirty="0">
              <a:latin typeface="+mn-lt"/>
            </a:endParaRPr>
          </a:p>
        </p:txBody>
      </p:sp>
      <p:sp>
        <p:nvSpPr>
          <p:cNvPr id="7" name="TextBox 6">
            <a:extLst>
              <a:ext uri="{FF2B5EF4-FFF2-40B4-BE49-F238E27FC236}">
                <a16:creationId xmlns:a16="http://schemas.microsoft.com/office/drawing/2014/main" id="{2E216A94-0187-43A8-B4D3-B3839CD0498D}"/>
              </a:ext>
            </a:extLst>
          </p:cNvPr>
          <p:cNvSpPr txBox="1"/>
          <p:nvPr/>
        </p:nvSpPr>
        <p:spPr>
          <a:xfrm>
            <a:off x="4365520" y="1071718"/>
            <a:ext cx="3470790" cy="923330"/>
          </a:xfrm>
          <a:prstGeom prst="rect">
            <a:avLst/>
          </a:prstGeom>
          <a:noFill/>
          <a:ln w="28575">
            <a:solidFill>
              <a:schemeClr val="tx1"/>
            </a:solidFill>
          </a:ln>
        </p:spPr>
        <p:txBody>
          <a:bodyPr wrap="square" rtlCol="0">
            <a:spAutoFit/>
          </a:bodyPr>
          <a:lstStyle/>
          <a:p>
            <a:r>
              <a:rPr lang="en-US" sz="1800" b="1" u="sng" dirty="0">
                <a:latin typeface="+mn-lt"/>
              </a:rPr>
              <a:t>Second order neurons:</a:t>
            </a:r>
          </a:p>
          <a:p>
            <a:r>
              <a:rPr lang="en-US" sz="1800" b="1" dirty="0">
                <a:solidFill>
                  <a:srgbClr val="D155A8"/>
                </a:solidFill>
                <a:latin typeface="+mn-lt"/>
              </a:rPr>
              <a:t>Cells of dorsal and ventral cochlear nuclei</a:t>
            </a:r>
            <a:r>
              <a:rPr lang="en-US" sz="1800" b="1" dirty="0">
                <a:latin typeface="+mn-lt"/>
              </a:rPr>
              <a:t> </a:t>
            </a:r>
            <a:r>
              <a:rPr lang="en-US" sz="1800" dirty="0">
                <a:latin typeface="+mn-lt"/>
              </a:rPr>
              <a:t>in pons.</a:t>
            </a:r>
          </a:p>
        </p:txBody>
      </p:sp>
      <p:sp>
        <p:nvSpPr>
          <p:cNvPr id="8" name="TextBox 7">
            <a:extLst>
              <a:ext uri="{FF2B5EF4-FFF2-40B4-BE49-F238E27FC236}">
                <a16:creationId xmlns:a16="http://schemas.microsoft.com/office/drawing/2014/main" id="{D44BED07-2021-4FA6-888D-1018694DBC12}"/>
              </a:ext>
            </a:extLst>
          </p:cNvPr>
          <p:cNvSpPr txBox="1"/>
          <p:nvPr/>
        </p:nvSpPr>
        <p:spPr>
          <a:xfrm>
            <a:off x="4365519" y="2133098"/>
            <a:ext cx="3470790" cy="923330"/>
          </a:xfrm>
          <a:prstGeom prst="rect">
            <a:avLst/>
          </a:prstGeom>
          <a:noFill/>
          <a:ln w="28575">
            <a:solidFill>
              <a:schemeClr val="tx1"/>
            </a:solidFill>
          </a:ln>
        </p:spPr>
        <p:txBody>
          <a:bodyPr wrap="square" rtlCol="0">
            <a:spAutoFit/>
          </a:bodyPr>
          <a:lstStyle/>
          <a:p>
            <a:r>
              <a:rPr lang="en-US" sz="1800" dirty="0">
                <a:latin typeface="+mn-lt"/>
              </a:rPr>
              <a:t>On ascending most axons decussate in the </a:t>
            </a:r>
            <a:r>
              <a:rPr lang="en-US" sz="1800" b="1" dirty="0">
                <a:solidFill>
                  <a:srgbClr val="00B050"/>
                </a:solidFill>
                <a:latin typeface="+mn-lt"/>
              </a:rPr>
              <a:t>trapezoid body </a:t>
            </a:r>
            <a:r>
              <a:rPr lang="en-US" sz="1800" dirty="0">
                <a:latin typeface="+mn-lt"/>
              </a:rPr>
              <a:t>and form </a:t>
            </a:r>
            <a:r>
              <a:rPr lang="en-US" sz="1800" b="1" dirty="0">
                <a:solidFill>
                  <a:srgbClr val="FF0000"/>
                </a:solidFill>
                <a:latin typeface="+mn-lt"/>
              </a:rPr>
              <a:t>lateral lemniscus</a:t>
            </a:r>
            <a:r>
              <a:rPr lang="en-US" sz="1800" dirty="0">
                <a:latin typeface="+mn-lt"/>
              </a:rPr>
              <a:t>.</a:t>
            </a:r>
          </a:p>
        </p:txBody>
      </p:sp>
      <p:sp>
        <p:nvSpPr>
          <p:cNvPr id="9" name="TextBox 8">
            <a:extLst>
              <a:ext uri="{FF2B5EF4-FFF2-40B4-BE49-F238E27FC236}">
                <a16:creationId xmlns:a16="http://schemas.microsoft.com/office/drawing/2014/main" id="{54A46DC3-8AA8-4ED1-BF67-0970BD307D7E}"/>
              </a:ext>
            </a:extLst>
          </p:cNvPr>
          <p:cNvSpPr txBox="1"/>
          <p:nvPr/>
        </p:nvSpPr>
        <p:spPr>
          <a:xfrm>
            <a:off x="4365520" y="3179753"/>
            <a:ext cx="3470790" cy="1477328"/>
          </a:xfrm>
          <a:prstGeom prst="rect">
            <a:avLst/>
          </a:prstGeom>
          <a:noFill/>
          <a:ln w="28575">
            <a:solidFill>
              <a:schemeClr val="accent1"/>
            </a:solidFill>
          </a:ln>
        </p:spPr>
        <p:txBody>
          <a:bodyPr wrap="square" rtlCol="0">
            <a:spAutoFit/>
          </a:bodyPr>
          <a:lstStyle/>
          <a:p>
            <a:r>
              <a:rPr lang="en-US" sz="1800" dirty="0">
                <a:latin typeface="+mn-lt"/>
              </a:rPr>
              <a:t>Some fibers end in </a:t>
            </a:r>
            <a:r>
              <a:rPr lang="en-US" sz="1800" b="1" dirty="0">
                <a:solidFill>
                  <a:srgbClr val="7030A0"/>
                </a:solidFill>
                <a:latin typeface="+mn-lt"/>
              </a:rPr>
              <a:t>superior olivary nucleus</a:t>
            </a:r>
            <a:r>
              <a:rPr lang="en-US" sz="1800" b="1" dirty="0">
                <a:latin typeface="+mn-lt"/>
              </a:rPr>
              <a:t> </a:t>
            </a:r>
            <a:r>
              <a:rPr lang="en-US" sz="1800" dirty="0">
                <a:latin typeface="+mn-lt"/>
              </a:rPr>
              <a:t>&amp; </a:t>
            </a:r>
            <a:r>
              <a:rPr lang="en-US" sz="1800" b="1" dirty="0">
                <a:solidFill>
                  <a:schemeClr val="accent5">
                    <a:lumMod val="50000"/>
                  </a:schemeClr>
                </a:solidFill>
                <a:latin typeface="+mn-lt"/>
              </a:rPr>
              <a:t>nucleus of lateral lemniscus </a:t>
            </a:r>
            <a:r>
              <a:rPr lang="en-US" sz="1800" dirty="0">
                <a:latin typeface="+mn-lt"/>
              </a:rPr>
              <a:t>which modulate transmission of auditory information to cochlear nerve by:</a:t>
            </a:r>
          </a:p>
        </p:txBody>
      </p:sp>
      <p:sp>
        <p:nvSpPr>
          <p:cNvPr id="11" name="TextBox 10">
            <a:extLst>
              <a:ext uri="{FF2B5EF4-FFF2-40B4-BE49-F238E27FC236}">
                <a16:creationId xmlns:a16="http://schemas.microsoft.com/office/drawing/2014/main" id="{94B5CA5D-7C66-427B-8E00-7D923DC47626}"/>
              </a:ext>
            </a:extLst>
          </p:cNvPr>
          <p:cNvSpPr txBox="1"/>
          <p:nvPr/>
        </p:nvSpPr>
        <p:spPr>
          <a:xfrm>
            <a:off x="4365519" y="4664613"/>
            <a:ext cx="1661655" cy="1836000"/>
          </a:xfrm>
          <a:prstGeom prst="rect">
            <a:avLst/>
          </a:prstGeom>
          <a:noFill/>
          <a:ln w="28575">
            <a:solidFill>
              <a:schemeClr val="accent1"/>
            </a:solidFill>
          </a:ln>
        </p:spPr>
        <p:txBody>
          <a:bodyPr wrap="square" rtlCol="0">
            <a:spAutoFit/>
          </a:bodyPr>
          <a:lstStyle/>
          <a:p>
            <a:r>
              <a:rPr lang="en-US" sz="1750" b="1" dirty="0">
                <a:latin typeface="+mn-lt"/>
              </a:rPr>
              <a:t>1.</a:t>
            </a:r>
            <a:r>
              <a:rPr lang="en-US" sz="1750" dirty="0">
                <a:latin typeface="+mn-lt"/>
              </a:rPr>
              <a:t> Sending inhibitory fibers through vestibulocochlear nerve ending in organ of </a:t>
            </a:r>
            <a:r>
              <a:rPr lang="en-US" sz="1750" dirty="0" err="1">
                <a:latin typeface="+mn-lt"/>
              </a:rPr>
              <a:t>corti</a:t>
            </a:r>
            <a:endParaRPr lang="en-US" sz="1750" dirty="0">
              <a:latin typeface="+mn-lt"/>
            </a:endParaRPr>
          </a:p>
        </p:txBody>
      </p:sp>
      <p:sp>
        <p:nvSpPr>
          <p:cNvPr id="12" name="TextBox 11">
            <a:extLst>
              <a:ext uri="{FF2B5EF4-FFF2-40B4-BE49-F238E27FC236}">
                <a16:creationId xmlns:a16="http://schemas.microsoft.com/office/drawing/2014/main" id="{C4E4ACAC-44EE-47AC-8128-7A07A4F8DF86}"/>
              </a:ext>
            </a:extLst>
          </p:cNvPr>
          <p:cNvSpPr txBox="1"/>
          <p:nvPr/>
        </p:nvSpPr>
        <p:spPr>
          <a:xfrm>
            <a:off x="6027174" y="4664614"/>
            <a:ext cx="1809135" cy="1836000"/>
          </a:xfrm>
          <a:prstGeom prst="rect">
            <a:avLst/>
          </a:prstGeom>
          <a:noFill/>
          <a:ln w="28575">
            <a:solidFill>
              <a:schemeClr val="accent1"/>
            </a:solidFill>
          </a:ln>
        </p:spPr>
        <p:txBody>
          <a:bodyPr wrap="square" rtlCol="0">
            <a:spAutoFit/>
          </a:bodyPr>
          <a:lstStyle/>
          <a:p>
            <a:r>
              <a:rPr lang="en-US" sz="1800" b="1" dirty="0">
                <a:latin typeface="+mn-lt"/>
              </a:rPr>
              <a:t>2. </a:t>
            </a:r>
            <a:r>
              <a:rPr lang="en-US" sz="1800" dirty="0">
                <a:latin typeface="+mn-lt"/>
              </a:rPr>
              <a:t>Establishing connection with motor neurons suppling tensor tympani &amp; stapedius muscle</a:t>
            </a:r>
          </a:p>
        </p:txBody>
      </p:sp>
      <p:sp>
        <p:nvSpPr>
          <p:cNvPr id="14" name="TextBox 13">
            <a:extLst>
              <a:ext uri="{FF2B5EF4-FFF2-40B4-BE49-F238E27FC236}">
                <a16:creationId xmlns:a16="http://schemas.microsoft.com/office/drawing/2014/main" id="{D98A7543-21F7-4006-8334-68CA99B1CD06}"/>
              </a:ext>
            </a:extLst>
          </p:cNvPr>
          <p:cNvSpPr txBox="1"/>
          <p:nvPr/>
        </p:nvSpPr>
        <p:spPr>
          <a:xfrm>
            <a:off x="8396746" y="1071718"/>
            <a:ext cx="3352801" cy="1200329"/>
          </a:xfrm>
          <a:prstGeom prst="rect">
            <a:avLst/>
          </a:prstGeom>
          <a:noFill/>
          <a:ln w="28575">
            <a:solidFill>
              <a:schemeClr val="tx1"/>
            </a:solidFill>
          </a:ln>
        </p:spPr>
        <p:txBody>
          <a:bodyPr wrap="square" rtlCol="0">
            <a:spAutoFit/>
          </a:bodyPr>
          <a:lstStyle/>
          <a:p>
            <a:r>
              <a:rPr lang="en-US" sz="1800" b="1" u="sng" dirty="0">
                <a:latin typeface="+mn-lt"/>
              </a:rPr>
              <a:t>Third order neurons:</a:t>
            </a:r>
          </a:p>
          <a:p>
            <a:r>
              <a:rPr lang="en-US" sz="1800" dirty="0">
                <a:latin typeface="+mn-lt"/>
              </a:rPr>
              <a:t>Cells of </a:t>
            </a:r>
            <a:r>
              <a:rPr lang="en-US" sz="1800" b="1" dirty="0">
                <a:solidFill>
                  <a:srgbClr val="66FF33"/>
                </a:solidFill>
                <a:latin typeface="+mn-lt"/>
              </a:rPr>
              <a:t>inferior colliculus </a:t>
            </a:r>
            <a:r>
              <a:rPr lang="en-US" sz="1200" dirty="0">
                <a:latin typeface="+mn-lt"/>
              </a:rPr>
              <a:t>(midbrain). </a:t>
            </a:r>
            <a:endParaRPr lang="en-US" sz="1800" dirty="0">
              <a:latin typeface="+mn-lt"/>
            </a:endParaRPr>
          </a:p>
          <a:p>
            <a:r>
              <a:rPr lang="en-US" sz="1800" dirty="0">
                <a:latin typeface="+mn-lt"/>
              </a:rPr>
              <a:t>Both colliculi are inter-connected by </a:t>
            </a:r>
            <a:r>
              <a:rPr lang="en-US" sz="1800" b="1" dirty="0">
                <a:solidFill>
                  <a:schemeClr val="accent1">
                    <a:lumMod val="75000"/>
                  </a:schemeClr>
                </a:solidFill>
                <a:latin typeface="+mn-lt"/>
              </a:rPr>
              <a:t>commissural fibers</a:t>
            </a:r>
          </a:p>
        </p:txBody>
      </p:sp>
      <p:sp>
        <p:nvSpPr>
          <p:cNvPr id="15" name="TextBox 14">
            <a:extLst>
              <a:ext uri="{FF2B5EF4-FFF2-40B4-BE49-F238E27FC236}">
                <a16:creationId xmlns:a16="http://schemas.microsoft.com/office/drawing/2014/main" id="{FFD5739A-FE42-448E-BA1E-3627BA1A801B}"/>
              </a:ext>
            </a:extLst>
          </p:cNvPr>
          <p:cNvSpPr txBox="1"/>
          <p:nvPr/>
        </p:nvSpPr>
        <p:spPr>
          <a:xfrm>
            <a:off x="8396744" y="2594763"/>
            <a:ext cx="3352801" cy="923330"/>
          </a:xfrm>
          <a:prstGeom prst="rect">
            <a:avLst/>
          </a:prstGeom>
          <a:noFill/>
          <a:ln w="28575">
            <a:solidFill>
              <a:schemeClr val="tx1"/>
            </a:solidFill>
          </a:ln>
        </p:spPr>
        <p:txBody>
          <a:bodyPr wrap="square" rtlCol="0">
            <a:spAutoFit/>
          </a:bodyPr>
          <a:lstStyle/>
          <a:p>
            <a:r>
              <a:rPr lang="en-US" sz="1800" b="1" u="sng" dirty="0">
                <a:latin typeface="+mn-lt"/>
              </a:rPr>
              <a:t>Fourth order neurons:</a:t>
            </a:r>
          </a:p>
          <a:p>
            <a:r>
              <a:rPr lang="en-US" sz="1800" dirty="0">
                <a:latin typeface="+mn-lt"/>
              </a:rPr>
              <a:t>Cells of </a:t>
            </a:r>
            <a:r>
              <a:rPr lang="en-US" sz="1800" b="1" dirty="0">
                <a:solidFill>
                  <a:srgbClr val="CC99FF"/>
                </a:solidFill>
                <a:latin typeface="+mn-lt"/>
              </a:rPr>
              <a:t>medial geniculate nucleus </a:t>
            </a:r>
            <a:r>
              <a:rPr lang="en-US" sz="1800" dirty="0">
                <a:latin typeface="+mn-lt"/>
              </a:rPr>
              <a:t>(thalamus).</a:t>
            </a:r>
          </a:p>
        </p:txBody>
      </p:sp>
      <p:sp>
        <p:nvSpPr>
          <p:cNvPr id="16" name="TextBox 15">
            <a:extLst>
              <a:ext uri="{FF2B5EF4-FFF2-40B4-BE49-F238E27FC236}">
                <a16:creationId xmlns:a16="http://schemas.microsoft.com/office/drawing/2014/main" id="{9A761EA3-DAA4-49A7-A4AB-070D5479FC5E}"/>
              </a:ext>
            </a:extLst>
          </p:cNvPr>
          <p:cNvSpPr txBox="1"/>
          <p:nvPr/>
        </p:nvSpPr>
        <p:spPr>
          <a:xfrm>
            <a:off x="8396744" y="3822229"/>
            <a:ext cx="3352801" cy="923330"/>
          </a:xfrm>
          <a:prstGeom prst="rect">
            <a:avLst/>
          </a:prstGeom>
          <a:noFill/>
          <a:ln w="28575">
            <a:solidFill>
              <a:schemeClr val="tx1"/>
            </a:solidFill>
          </a:ln>
        </p:spPr>
        <p:txBody>
          <a:bodyPr wrap="square" rtlCol="0">
            <a:spAutoFit/>
          </a:bodyPr>
          <a:lstStyle/>
          <a:p>
            <a:r>
              <a:rPr lang="en-US" sz="1800" dirty="0">
                <a:latin typeface="+mn-lt"/>
              </a:rPr>
              <a:t>Axons form auditory radiation that pass through </a:t>
            </a:r>
            <a:r>
              <a:rPr lang="en-US" sz="1800" dirty="0" err="1">
                <a:latin typeface="+mn-lt"/>
              </a:rPr>
              <a:t>retrolenticular</a:t>
            </a:r>
            <a:r>
              <a:rPr lang="en-US" sz="1800" dirty="0">
                <a:latin typeface="+mn-lt"/>
              </a:rPr>
              <a:t> part of internal capsule</a:t>
            </a:r>
          </a:p>
        </p:txBody>
      </p:sp>
      <p:sp>
        <p:nvSpPr>
          <p:cNvPr id="17" name="TextBox 16">
            <a:extLst>
              <a:ext uri="{FF2B5EF4-FFF2-40B4-BE49-F238E27FC236}">
                <a16:creationId xmlns:a16="http://schemas.microsoft.com/office/drawing/2014/main" id="{3EEAB5D9-173A-457F-B434-BB23F5E6F5B4}"/>
              </a:ext>
            </a:extLst>
          </p:cNvPr>
          <p:cNvSpPr txBox="1"/>
          <p:nvPr/>
        </p:nvSpPr>
        <p:spPr>
          <a:xfrm>
            <a:off x="8396744" y="5023029"/>
            <a:ext cx="3352801" cy="1477328"/>
          </a:xfrm>
          <a:prstGeom prst="rect">
            <a:avLst/>
          </a:prstGeom>
          <a:noFill/>
          <a:ln w="28575">
            <a:solidFill>
              <a:schemeClr val="tx1"/>
            </a:solidFill>
          </a:ln>
        </p:spPr>
        <p:txBody>
          <a:bodyPr wrap="square" rtlCol="0">
            <a:spAutoFit/>
          </a:bodyPr>
          <a:lstStyle/>
          <a:p>
            <a:r>
              <a:rPr lang="en-US" sz="1800" dirty="0">
                <a:latin typeface="+mn-lt"/>
              </a:rPr>
              <a:t>Auditory radiation ends in </a:t>
            </a:r>
            <a:r>
              <a:rPr lang="en-US" sz="1800" b="1" dirty="0">
                <a:solidFill>
                  <a:srgbClr val="CC9900"/>
                </a:solidFill>
                <a:latin typeface="+mn-lt"/>
              </a:rPr>
              <a:t>primary auditory cortex </a:t>
            </a:r>
            <a:r>
              <a:rPr lang="en-US" sz="1800" dirty="0">
                <a:latin typeface="+mn-lt"/>
              </a:rPr>
              <a:t>(superior temporal gyrus) which is connected to </a:t>
            </a:r>
            <a:r>
              <a:rPr lang="en-US" sz="1800" b="1" dirty="0">
                <a:solidFill>
                  <a:schemeClr val="bg1">
                    <a:lumMod val="65000"/>
                  </a:schemeClr>
                </a:solidFill>
                <a:latin typeface="+mn-lt"/>
              </a:rPr>
              <a:t>auditory association center</a:t>
            </a:r>
            <a:r>
              <a:rPr lang="en-US" sz="1800" dirty="0">
                <a:latin typeface="+mn-lt"/>
              </a:rPr>
              <a:t>.</a:t>
            </a:r>
          </a:p>
        </p:txBody>
      </p:sp>
      <p:cxnSp>
        <p:nvCxnSpPr>
          <p:cNvPr id="13" name="Straight Arrow Connector 12">
            <a:extLst>
              <a:ext uri="{FF2B5EF4-FFF2-40B4-BE49-F238E27FC236}">
                <a16:creationId xmlns:a16="http://schemas.microsoft.com/office/drawing/2014/main" id="{272DB92B-1FC2-4AE4-A646-A279A1BCFFAB}"/>
              </a:ext>
            </a:extLst>
          </p:cNvPr>
          <p:cNvCxnSpPr>
            <a:stCxn id="3" idx="2"/>
            <a:endCxn id="4" idx="0"/>
          </p:cNvCxnSpPr>
          <p:nvPr/>
        </p:nvCxnSpPr>
        <p:spPr>
          <a:xfrm>
            <a:off x="2172928" y="2242486"/>
            <a:ext cx="0" cy="3522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CDF2A60-5C58-4947-9835-067F4E451AE6}"/>
              </a:ext>
            </a:extLst>
          </p:cNvPr>
          <p:cNvCxnSpPr>
            <a:cxnSpLocks/>
            <a:stCxn id="4" idx="2"/>
            <a:endCxn id="5" idx="0"/>
          </p:cNvCxnSpPr>
          <p:nvPr/>
        </p:nvCxnSpPr>
        <p:spPr>
          <a:xfrm>
            <a:off x="2172928" y="3518093"/>
            <a:ext cx="0" cy="2736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1EF93C3-9C9D-409E-98F9-51DE48BFF070}"/>
              </a:ext>
            </a:extLst>
          </p:cNvPr>
          <p:cNvCxnSpPr>
            <a:cxnSpLocks/>
            <a:stCxn id="5" idx="2"/>
            <a:endCxn id="6" idx="0"/>
          </p:cNvCxnSpPr>
          <p:nvPr/>
        </p:nvCxnSpPr>
        <p:spPr>
          <a:xfrm>
            <a:off x="2172928" y="4992044"/>
            <a:ext cx="0" cy="307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E2BB775-2FB0-4D01-B5B2-22B9D53A53BF}"/>
              </a:ext>
            </a:extLst>
          </p:cNvPr>
          <p:cNvCxnSpPr>
            <a:cxnSpLocks/>
            <a:stCxn id="7" idx="2"/>
            <a:endCxn id="8" idx="0"/>
          </p:cNvCxnSpPr>
          <p:nvPr/>
        </p:nvCxnSpPr>
        <p:spPr>
          <a:xfrm flipH="1">
            <a:off x="6100914" y="1995048"/>
            <a:ext cx="1" cy="1380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075CB7F-C5FC-49E4-82D0-D93C17B35B6A}"/>
              </a:ext>
            </a:extLst>
          </p:cNvPr>
          <p:cNvCxnSpPr>
            <a:cxnSpLocks/>
            <a:stCxn id="15" idx="2"/>
            <a:endCxn id="16" idx="0"/>
          </p:cNvCxnSpPr>
          <p:nvPr/>
        </p:nvCxnSpPr>
        <p:spPr>
          <a:xfrm>
            <a:off x="10073145" y="3518093"/>
            <a:ext cx="0" cy="3041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5AB888C-2B87-4CFF-9E07-CAFEB87FAE71}"/>
              </a:ext>
            </a:extLst>
          </p:cNvPr>
          <p:cNvCxnSpPr>
            <a:cxnSpLocks/>
            <a:stCxn id="14" idx="2"/>
            <a:endCxn id="15" idx="0"/>
          </p:cNvCxnSpPr>
          <p:nvPr/>
        </p:nvCxnSpPr>
        <p:spPr>
          <a:xfrm flipH="1">
            <a:off x="10073145" y="2272047"/>
            <a:ext cx="2" cy="3227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8D6E422-0D5E-43BD-83A1-A4D7CC397889}"/>
              </a:ext>
            </a:extLst>
          </p:cNvPr>
          <p:cNvCxnSpPr>
            <a:cxnSpLocks/>
            <a:stCxn id="16" idx="2"/>
            <a:endCxn id="17" idx="0"/>
          </p:cNvCxnSpPr>
          <p:nvPr/>
        </p:nvCxnSpPr>
        <p:spPr>
          <a:xfrm>
            <a:off x="10073145" y="4745559"/>
            <a:ext cx="0" cy="2774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208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215063"/>
            <a:ext cx="4637088" cy="400050"/>
          </a:xfrm>
          <a:prstGeom prst="rect">
            <a:avLst/>
          </a:prstGeom>
          <a:noFill/>
        </p:spPr>
        <p:txBody>
          <a:bodyPr wrap="none">
            <a:spAutoFit/>
          </a:bodyPr>
          <a:lstStyle/>
          <a:p>
            <a:pPr>
              <a:defRPr/>
            </a:pPr>
            <a:r>
              <a:rPr lang="en-US" sz="2000" b="1" dirty="0">
                <a:solidFill>
                  <a:schemeClr val="accent2">
                    <a:lumMod val="75000"/>
                  </a:schemeClr>
                </a:solidFill>
                <a:effectLst>
                  <a:outerShdw blurRad="38100" dist="38100" dir="2700000" algn="tl">
                    <a:srgbClr val="000000">
                      <a:alpha val="43137"/>
                    </a:srgbClr>
                  </a:outerShdw>
                </a:effectLst>
              </a:rPr>
              <a:t> Cells of Spiral Ganglion (in cochlea)</a:t>
            </a:r>
          </a:p>
        </p:txBody>
      </p:sp>
      <p:sp>
        <p:nvSpPr>
          <p:cNvPr id="5" name="TextBox 4"/>
          <p:cNvSpPr txBox="1"/>
          <p:nvPr/>
        </p:nvSpPr>
        <p:spPr>
          <a:xfrm>
            <a:off x="1524001" y="5429250"/>
            <a:ext cx="3052439" cy="400110"/>
          </a:xfrm>
          <a:prstGeom prst="rect">
            <a:avLst/>
          </a:prstGeom>
          <a:noFill/>
        </p:spPr>
        <p:txBody>
          <a:bodyPr wrap="none">
            <a:spAutoFit/>
          </a:bodyPr>
          <a:lstStyle/>
          <a:p>
            <a:pPr>
              <a:defRPr/>
            </a:pPr>
            <a:r>
              <a:rPr lang="en-US" sz="2000" b="1" dirty="0">
                <a:solidFill>
                  <a:srgbClr val="D155A8"/>
                </a:solidFill>
                <a:effectLst>
                  <a:outerShdw blurRad="38100" dist="38100" dir="2700000" algn="tl">
                    <a:srgbClr val="000000">
                      <a:alpha val="43137"/>
                    </a:srgbClr>
                  </a:outerShdw>
                </a:effectLst>
              </a:rPr>
              <a:t> </a:t>
            </a:r>
            <a:r>
              <a:rPr lang="en-US" b="1" dirty="0">
                <a:solidFill>
                  <a:srgbClr val="D155A8"/>
                </a:solidFill>
                <a:effectLst>
                  <a:outerShdw blurRad="38100" dist="38100" dir="2700000" algn="tl">
                    <a:srgbClr val="000000">
                      <a:alpha val="43137"/>
                    </a:srgbClr>
                  </a:outerShdw>
                </a:effectLst>
              </a:rPr>
              <a:t>Dorsal &amp; Ventral Cochlear Nuclei</a:t>
            </a:r>
          </a:p>
        </p:txBody>
      </p:sp>
      <p:sp>
        <p:nvSpPr>
          <p:cNvPr id="6" name="TextBox 5"/>
          <p:cNvSpPr txBox="1"/>
          <p:nvPr/>
        </p:nvSpPr>
        <p:spPr>
          <a:xfrm>
            <a:off x="4595813" y="4572000"/>
            <a:ext cx="2095500" cy="400050"/>
          </a:xfrm>
          <a:prstGeom prst="rect">
            <a:avLst/>
          </a:prstGeom>
          <a:noFill/>
        </p:spPr>
        <p:txBody>
          <a:bodyPr wrap="none">
            <a:spAutoFit/>
          </a:bodyPr>
          <a:lstStyle/>
          <a:p>
            <a:pPr>
              <a:defRPr/>
            </a:pPr>
            <a:r>
              <a:rPr lang="en-US" sz="2000" b="1" dirty="0">
                <a:solidFill>
                  <a:srgbClr val="00B050"/>
                </a:solidFill>
                <a:effectLst>
                  <a:outerShdw blurRad="38100" dist="38100" dir="2700000" algn="tl">
                    <a:srgbClr val="000000">
                      <a:alpha val="43137"/>
                    </a:srgbClr>
                  </a:outerShdw>
                </a:effectLst>
              </a:rPr>
              <a:t>Trapezoid Body</a:t>
            </a:r>
          </a:p>
        </p:txBody>
      </p:sp>
      <p:sp>
        <p:nvSpPr>
          <p:cNvPr id="7" name="TextBox 6"/>
          <p:cNvSpPr txBox="1"/>
          <p:nvPr/>
        </p:nvSpPr>
        <p:spPr>
          <a:xfrm>
            <a:off x="4095750" y="3500439"/>
            <a:ext cx="3441700" cy="523875"/>
          </a:xfrm>
          <a:prstGeom prst="rect">
            <a:avLst/>
          </a:prstGeom>
          <a:noFill/>
        </p:spPr>
        <p:txBody>
          <a:bodyPr wrap="none">
            <a:spAutoFit/>
          </a:bodyPr>
          <a:lstStyle/>
          <a:p>
            <a:pPr>
              <a:defRPr/>
            </a:pPr>
            <a:r>
              <a:rPr lang="en-US" sz="2800" b="1" dirty="0">
                <a:solidFill>
                  <a:srgbClr val="FF0000"/>
                </a:solidFill>
                <a:effectLst>
                  <a:outerShdw blurRad="38100" dist="38100" dir="2700000" algn="tl">
                    <a:srgbClr val="000000">
                      <a:alpha val="43137"/>
                    </a:srgbClr>
                  </a:outerShdw>
                </a:effectLst>
              </a:rPr>
              <a:t>Lateral </a:t>
            </a:r>
            <a:r>
              <a:rPr lang="en-US" sz="2800" b="1" dirty="0" err="1">
                <a:solidFill>
                  <a:srgbClr val="FF0000"/>
                </a:solidFill>
                <a:effectLst>
                  <a:outerShdw blurRad="38100" dist="38100" dir="2700000" algn="tl">
                    <a:srgbClr val="000000">
                      <a:alpha val="43137"/>
                    </a:srgbClr>
                  </a:outerShdw>
                </a:effectLst>
              </a:rPr>
              <a:t>Leminiscus</a:t>
            </a:r>
            <a:endParaRPr lang="en-US" sz="2800" b="1" dirty="0">
              <a:solidFill>
                <a:srgbClr val="FF0000"/>
              </a:solidFill>
              <a:effectLst>
                <a:outerShdw blurRad="38100" dist="38100" dir="2700000" algn="tl">
                  <a:srgbClr val="000000">
                    <a:alpha val="43137"/>
                  </a:srgbClr>
                </a:outerShdw>
              </a:effectLst>
            </a:endParaRPr>
          </a:p>
        </p:txBody>
      </p:sp>
      <p:sp>
        <p:nvSpPr>
          <p:cNvPr id="8" name="TextBox 7"/>
          <p:cNvSpPr txBox="1"/>
          <p:nvPr/>
        </p:nvSpPr>
        <p:spPr>
          <a:xfrm>
            <a:off x="9310689" y="3643314"/>
            <a:ext cx="1000125" cy="738187"/>
          </a:xfrm>
          <a:prstGeom prst="rect">
            <a:avLst/>
          </a:prstGeom>
          <a:noFill/>
        </p:spPr>
        <p:txBody>
          <a:bodyPr>
            <a:spAutoFit/>
          </a:bodyPr>
          <a:lstStyle/>
          <a:p>
            <a:pPr algn="ctr">
              <a:defRPr/>
            </a:pPr>
            <a:r>
              <a:rPr lang="en-US" b="1" dirty="0">
                <a:solidFill>
                  <a:srgbClr val="7030A0"/>
                </a:solidFill>
                <a:effectLst>
                  <a:outerShdw blurRad="38100" dist="38100" dir="2700000" algn="tl">
                    <a:srgbClr val="000000">
                      <a:alpha val="43137"/>
                    </a:srgbClr>
                  </a:outerShdw>
                </a:effectLst>
              </a:rPr>
              <a:t>Superior </a:t>
            </a:r>
            <a:r>
              <a:rPr lang="en-US" b="1" dirty="0" err="1">
                <a:solidFill>
                  <a:srgbClr val="7030A0"/>
                </a:solidFill>
                <a:effectLst>
                  <a:outerShdw blurRad="38100" dist="38100" dir="2700000" algn="tl">
                    <a:srgbClr val="000000">
                      <a:alpha val="43137"/>
                    </a:srgbClr>
                  </a:outerShdw>
                </a:effectLst>
              </a:rPr>
              <a:t>Olivary</a:t>
            </a:r>
            <a:r>
              <a:rPr lang="en-US" b="1" dirty="0">
                <a:solidFill>
                  <a:srgbClr val="7030A0"/>
                </a:solidFill>
                <a:effectLst>
                  <a:outerShdw blurRad="38100" dist="38100" dir="2700000" algn="tl">
                    <a:srgbClr val="000000">
                      <a:alpha val="43137"/>
                    </a:srgbClr>
                  </a:outerShdw>
                </a:effectLst>
              </a:rPr>
              <a:t> </a:t>
            </a:r>
          </a:p>
          <a:p>
            <a:pPr algn="ctr">
              <a:defRPr/>
            </a:pPr>
            <a:r>
              <a:rPr lang="en-US" b="1" dirty="0">
                <a:solidFill>
                  <a:srgbClr val="7030A0"/>
                </a:solidFill>
                <a:effectLst>
                  <a:outerShdw blurRad="38100" dist="38100" dir="2700000" algn="tl">
                    <a:srgbClr val="000000">
                      <a:alpha val="43137"/>
                    </a:srgbClr>
                  </a:outerShdw>
                </a:effectLst>
              </a:rPr>
              <a:t>Nucleus</a:t>
            </a:r>
          </a:p>
        </p:txBody>
      </p:sp>
      <p:sp>
        <p:nvSpPr>
          <p:cNvPr id="9" name="TextBox 8"/>
          <p:cNvSpPr txBox="1"/>
          <p:nvPr/>
        </p:nvSpPr>
        <p:spPr>
          <a:xfrm>
            <a:off x="1524001" y="3286125"/>
            <a:ext cx="1173163" cy="738188"/>
          </a:xfrm>
          <a:prstGeom prst="rect">
            <a:avLst/>
          </a:prstGeom>
          <a:noFill/>
        </p:spPr>
        <p:txBody>
          <a:bodyPr>
            <a:spAutoFit/>
          </a:bodyPr>
          <a:lstStyle/>
          <a:p>
            <a:pPr algn="ctr">
              <a:defRPr/>
            </a:pPr>
            <a:r>
              <a:rPr lang="en-US" b="1" dirty="0">
                <a:solidFill>
                  <a:schemeClr val="accent5">
                    <a:lumMod val="50000"/>
                  </a:schemeClr>
                </a:solidFill>
                <a:effectLst>
                  <a:outerShdw blurRad="38100" dist="38100" dir="2700000" algn="tl">
                    <a:srgbClr val="000000">
                      <a:alpha val="43137"/>
                    </a:srgbClr>
                  </a:outerShdw>
                </a:effectLst>
              </a:rPr>
              <a:t>Nucleus of </a:t>
            </a:r>
          </a:p>
          <a:p>
            <a:pPr algn="ctr">
              <a:defRPr/>
            </a:pPr>
            <a:r>
              <a:rPr lang="en-US" b="1" dirty="0">
                <a:solidFill>
                  <a:schemeClr val="accent5">
                    <a:lumMod val="50000"/>
                  </a:schemeClr>
                </a:solidFill>
                <a:effectLst>
                  <a:outerShdw blurRad="38100" dist="38100" dir="2700000" algn="tl">
                    <a:srgbClr val="000000">
                      <a:alpha val="43137"/>
                    </a:srgbClr>
                  </a:outerShdw>
                </a:effectLst>
              </a:rPr>
              <a:t>Lateral </a:t>
            </a:r>
          </a:p>
          <a:p>
            <a:pPr algn="ctr">
              <a:defRPr/>
            </a:pPr>
            <a:r>
              <a:rPr lang="en-US" b="1" dirty="0" err="1">
                <a:solidFill>
                  <a:schemeClr val="accent5">
                    <a:lumMod val="50000"/>
                  </a:schemeClr>
                </a:solidFill>
                <a:effectLst>
                  <a:outerShdw blurRad="38100" dist="38100" dir="2700000" algn="tl">
                    <a:srgbClr val="000000">
                      <a:alpha val="43137"/>
                    </a:srgbClr>
                  </a:outerShdw>
                </a:effectLst>
              </a:rPr>
              <a:t>Leminiscus</a:t>
            </a:r>
            <a:endParaRPr lang="en-US" b="1" dirty="0">
              <a:solidFill>
                <a:schemeClr val="accent5">
                  <a:lumMod val="50000"/>
                </a:schemeClr>
              </a:solidFill>
              <a:effectLst>
                <a:outerShdw blurRad="38100" dist="38100" dir="2700000" algn="tl">
                  <a:srgbClr val="000000">
                    <a:alpha val="43137"/>
                  </a:srgbClr>
                </a:outerShdw>
              </a:effectLst>
            </a:endParaRPr>
          </a:p>
        </p:txBody>
      </p:sp>
      <p:sp>
        <p:nvSpPr>
          <p:cNvPr id="10" name="TextBox 9"/>
          <p:cNvSpPr txBox="1"/>
          <p:nvPr/>
        </p:nvSpPr>
        <p:spPr>
          <a:xfrm>
            <a:off x="1524000" y="2286000"/>
            <a:ext cx="2501900" cy="400050"/>
          </a:xfrm>
          <a:prstGeom prst="rect">
            <a:avLst/>
          </a:prstGeom>
          <a:noFill/>
        </p:spPr>
        <p:txBody>
          <a:bodyPr wrap="none">
            <a:spAutoFit/>
          </a:bodyPr>
          <a:lstStyle/>
          <a:p>
            <a:pPr>
              <a:defRPr/>
            </a:pPr>
            <a:r>
              <a:rPr lang="en-US" sz="2000" b="1" dirty="0">
                <a:solidFill>
                  <a:srgbClr val="66FF33"/>
                </a:solidFill>
                <a:effectLst>
                  <a:outerShdw blurRad="38100" dist="38100" dir="2700000" algn="tl">
                    <a:srgbClr val="000000">
                      <a:alpha val="43137"/>
                    </a:srgbClr>
                  </a:outerShdw>
                </a:effectLst>
              </a:rPr>
              <a:t>  Inferior </a:t>
            </a:r>
            <a:r>
              <a:rPr lang="en-US" sz="2000" b="1" dirty="0" err="1">
                <a:solidFill>
                  <a:srgbClr val="66FF33"/>
                </a:solidFill>
                <a:effectLst>
                  <a:outerShdw blurRad="38100" dist="38100" dir="2700000" algn="tl">
                    <a:srgbClr val="000000">
                      <a:alpha val="43137"/>
                    </a:srgbClr>
                  </a:outerShdw>
                </a:effectLst>
              </a:rPr>
              <a:t>Colliculus</a:t>
            </a:r>
            <a:endParaRPr lang="en-US" sz="2000" b="1" dirty="0">
              <a:solidFill>
                <a:srgbClr val="66FF33"/>
              </a:solidFill>
              <a:effectLst>
                <a:outerShdw blurRad="38100" dist="38100" dir="2700000" algn="tl">
                  <a:srgbClr val="000000">
                    <a:alpha val="43137"/>
                  </a:srgbClr>
                </a:outerShdw>
              </a:effectLst>
            </a:endParaRPr>
          </a:p>
        </p:txBody>
      </p:sp>
      <p:sp>
        <p:nvSpPr>
          <p:cNvPr id="11" name="TextBox 10"/>
          <p:cNvSpPr txBox="1"/>
          <p:nvPr/>
        </p:nvSpPr>
        <p:spPr>
          <a:xfrm>
            <a:off x="1524001" y="1643063"/>
            <a:ext cx="3502025" cy="400050"/>
          </a:xfrm>
          <a:prstGeom prst="rect">
            <a:avLst/>
          </a:prstGeom>
          <a:noFill/>
        </p:spPr>
        <p:txBody>
          <a:bodyPr wrap="none">
            <a:spAutoFit/>
          </a:bodyPr>
          <a:lstStyle/>
          <a:p>
            <a:pPr>
              <a:defRPr/>
            </a:pPr>
            <a:r>
              <a:rPr lang="en-US" sz="2000" b="1" dirty="0">
                <a:solidFill>
                  <a:srgbClr val="CC99FF"/>
                </a:solidFill>
                <a:effectLst>
                  <a:outerShdw blurRad="38100" dist="38100" dir="2700000" algn="tl">
                    <a:srgbClr val="000000">
                      <a:alpha val="43137"/>
                    </a:srgbClr>
                  </a:outerShdw>
                </a:effectLst>
              </a:rPr>
              <a:t> Medial </a:t>
            </a:r>
            <a:r>
              <a:rPr lang="en-US" sz="2000" b="1" dirty="0" err="1">
                <a:solidFill>
                  <a:srgbClr val="CC99FF"/>
                </a:solidFill>
                <a:effectLst>
                  <a:outerShdw blurRad="38100" dist="38100" dir="2700000" algn="tl">
                    <a:srgbClr val="000000">
                      <a:alpha val="43137"/>
                    </a:srgbClr>
                  </a:outerShdw>
                </a:effectLst>
              </a:rPr>
              <a:t>Geniculate</a:t>
            </a:r>
            <a:r>
              <a:rPr lang="en-US" sz="2000" b="1" dirty="0">
                <a:solidFill>
                  <a:srgbClr val="CC99FF"/>
                </a:solidFill>
                <a:effectLst>
                  <a:outerShdw blurRad="38100" dist="38100" dir="2700000" algn="tl">
                    <a:srgbClr val="000000">
                      <a:alpha val="43137"/>
                    </a:srgbClr>
                  </a:outerShdw>
                </a:effectLst>
              </a:rPr>
              <a:t> Nucleus</a:t>
            </a:r>
          </a:p>
        </p:txBody>
      </p:sp>
      <p:sp>
        <p:nvSpPr>
          <p:cNvPr id="12" name="TextBox 11"/>
          <p:cNvSpPr txBox="1"/>
          <p:nvPr/>
        </p:nvSpPr>
        <p:spPr>
          <a:xfrm>
            <a:off x="1524000" y="642938"/>
            <a:ext cx="3208338" cy="400050"/>
          </a:xfrm>
          <a:prstGeom prst="rect">
            <a:avLst/>
          </a:prstGeom>
          <a:noFill/>
        </p:spPr>
        <p:txBody>
          <a:bodyPr wrap="none">
            <a:spAutoFit/>
          </a:bodyPr>
          <a:lstStyle/>
          <a:p>
            <a:pPr>
              <a:defRPr/>
            </a:pPr>
            <a:r>
              <a:rPr lang="en-US" sz="2000" b="1" dirty="0">
                <a:solidFill>
                  <a:srgbClr val="CC9900"/>
                </a:solidFill>
                <a:effectLst>
                  <a:outerShdw blurRad="38100" dist="38100" dir="2700000" algn="tl">
                    <a:srgbClr val="000000">
                      <a:alpha val="43137"/>
                    </a:srgbClr>
                  </a:outerShdw>
                </a:effectLst>
              </a:rPr>
              <a:t> Primary Auditory Cortex</a:t>
            </a:r>
          </a:p>
        </p:txBody>
      </p:sp>
      <p:sp>
        <p:nvSpPr>
          <p:cNvPr id="13" name="TextBox 12"/>
          <p:cNvSpPr txBox="1"/>
          <p:nvPr/>
        </p:nvSpPr>
        <p:spPr>
          <a:xfrm>
            <a:off x="1524001" y="0"/>
            <a:ext cx="3698875" cy="400050"/>
          </a:xfrm>
          <a:prstGeom prst="rect">
            <a:avLst/>
          </a:prstGeom>
          <a:noFill/>
        </p:spPr>
        <p:txBody>
          <a:bodyPr wrap="none">
            <a:spAutoFit/>
          </a:bodyPr>
          <a:lstStyle/>
          <a:p>
            <a:pPr>
              <a:defRPr/>
            </a:pPr>
            <a:r>
              <a:rPr lang="en-US" sz="2000" b="1" dirty="0">
                <a:solidFill>
                  <a:schemeClr val="bg1">
                    <a:lumMod val="65000"/>
                  </a:schemeClr>
                </a:solidFill>
                <a:effectLst>
                  <a:outerShdw blurRad="38100" dist="38100" dir="2700000" algn="tl">
                    <a:srgbClr val="000000">
                      <a:alpha val="43137"/>
                    </a:srgbClr>
                  </a:outerShdw>
                </a:effectLst>
              </a:rPr>
              <a:t> Auditory Association Cortex</a:t>
            </a:r>
          </a:p>
        </p:txBody>
      </p:sp>
      <p:cxnSp>
        <p:nvCxnSpPr>
          <p:cNvPr id="24" name="Straight Connector 23"/>
          <p:cNvCxnSpPr/>
          <p:nvPr/>
        </p:nvCxnSpPr>
        <p:spPr>
          <a:xfrm rot="5400000" flipH="1" flipV="1">
            <a:off x="2523332" y="5144294"/>
            <a:ext cx="428625"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38439" y="4929189"/>
            <a:ext cx="6072187"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9204325" y="4965700"/>
            <a:ext cx="64293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2738438" y="4643439"/>
            <a:ext cx="6786562"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488951" y="4106864"/>
            <a:ext cx="2500313"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flipH="1" flipV="1">
            <a:off x="1843882" y="3750469"/>
            <a:ext cx="1787525"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6200000" flipV="1">
            <a:off x="8882064" y="3929064"/>
            <a:ext cx="2643187" cy="714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flipH="1" flipV="1">
            <a:off x="7703344" y="3821906"/>
            <a:ext cx="221615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953375" y="2214563"/>
            <a:ext cx="2362200" cy="400050"/>
          </a:xfrm>
          <a:prstGeom prst="rect">
            <a:avLst/>
          </a:prstGeom>
          <a:noFill/>
        </p:spPr>
        <p:txBody>
          <a:bodyPr wrap="none">
            <a:spAutoFit/>
          </a:bodyPr>
          <a:lstStyle/>
          <a:p>
            <a:pPr>
              <a:defRPr/>
            </a:pPr>
            <a:r>
              <a:rPr lang="en-US" sz="2000" b="1" dirty="0">
                <a:solidFill>
                  <a:srgbClr val="66FF33"/>
                </a:solidFill>
                <a:effectLst>
                  <a:outerShdw blurRad="38100" dist="38100" dir="2700000" algn="tl">
                    <a:srgbClr val="000000">
                      <a:alpha val="43137"/>
                    </a:srgbClr>
                  </a:outerShdw>
                </a:effectLst>
              </a:rPr>
              <a:t>Inferior </a:t>
            </a:r>
            <a:r>
              <a:rPr lang="en-US" sz="2000" b="1" dirty="0" err="1">
                <a:solidFill>
                  <a:srgbClr val="66FF33"/>
                </a:solidFill>
                <a:effectLst>
                  <a:outerShdw blurRad="38100" dist="38100" dir="2700000" algn="tl">
                    <a:srgbClr val="000000">
                      <a:alpha val="43137"/>
                    </a:srgbClr>
                  </a:outerShdw>
                </a:effectLst>
              </a:rPr>
              <a:t>Colliculus</a:t>
            </a:r>
            <a:endParaRPr lang="en-US" sz="2000" b="1" dirty="0">
              <a:solidFill>
                <a:srgbClr val="66FF33"/>
              </a:solidFill>
              <a:effectLst>
                <a:outerShdw blurRad="38100" dist="38100" dir="2700000" algn="tl">
                  <a:srgbClr val="000000">
                    <a:alpha val="43137"/>
                  </a:srgbClr>
                </a:outerShdw>
              </a:effectLst>
            </a:endParaRPr>
          </a:p>
        </p:txBody>
      </p:sp>
      <p:cxnSp>
        <p:nvCxnSpPr>
          <p:cNvPr id="61" name="Straight Arrow Connector 60"/>
          <p:cNvCxnSpPr/>
          <p:nvPr/>
        </p:nvCxnSpPr>
        <p:spPr>
          <a:xfrm rot="5400000" flipH="1" flipV="1">
            <a:off x="9418638" y="4822826"/>
            <a:ext cx="928688"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flipH="1" flipV="1">
            <a:off x="1594645" y="4787108"/>
            <a:ext cx="1285875"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74" name="Right Arrow 73"/>
          <p:cNvSpPr/>
          <p:nvPr/>
        </p:nvSpPr>
        <p:spPr>
          <a:xfrm>
            <a:off x="7739064" y="3786189"/>
            <a:ext cx="642937" cy="71437"/>
          </a:xfrm>
          <a:prstGeom prs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Left Arrow 75"/>
          <p:cNvSpPr/>
          <p:nvPr/>
        </p:nvSpPr>
        <p:spPr>
          <a:xfrm>
            <a:off x="3309939" y="3786189"/>
            <a:ext cx="642937" cy="71437"/>
          </a:xfrm>
          <a:prstGeom prst="lef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8" name="Straight Arrow Connector 77"/>
          <p:cNvCxnSpPr/>
          <p:nvPr/>
        </p:nvCxnSpPr>
        <p:spPr>
          <a:xfrm rot="5400000" flipH="1" flipV="1">
            <a:off x="1666082" y="6072982"/>
            <a:ext cx="428625"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2023270" y="6072983"/>
            <a:ext cx="428625"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5400000" flipH="1" flipV="1">
            <a:off x="2594770" y="6001545"/>
            <a:ext cx="428625"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4167189" y="2500314"/>
            <a:ext cx="3571875" cy="1587"/>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flipH="1" flipV="1">
            <a:off x="2237582" y="2142332"/>
            <a:ext cx="28575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5400000" flipH="1" flipV="1">
            <a:off x="2201863" y="1392238"/>
            <a:ext cx="500063"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524125" y="1000125"/>
            <a:ext cx="2294218" cy="523220"/>
          </a:xfrm>
          <a:prstGeom prst="rect">
            <a:avLst/>
          </a:prstGeom>
          <a:noFill/>
        </p:spPr>
        <p:txBody>
          <a:bodyPr wrap="none">
            <a:spAutoFit/>
          </a:bodyPr>
          <a:lstStyle/>
          <a:p>
            <a:pPr>
              <a:defRPr/>
            </a:pPr>
            <a:r>
              <a:rPr lang="en-US" b="1" dirty="0">
                <a:solidFill>
                  <a:srgbClr val="0000CC"/>
                </a:solidFill>
                <a:effectLst>
                  <a:outerShdw blurRad="38100" dist="38100" dir="2700000" algn="tl">
                    <a:srgbClr val="000000">
                      <a:alpha val="43137"/>
                    </a:srgbClr>
                  </a:outerShdw>
                </a:effectLst>
              </a:rPr>
              <a:t>Auditory Radiation</a:t>
            </a:r>
          </a:p>
          <a:p>
            <a:pPr>
              <a:defRPr/>
            </a:pPr>
            <a:r>
              <a:rPr lang="en-US" b="1" dirty="0" err="1">
                <a:solidFill>
                  <a:srgbClr val="0000CC"/>
                </a:solidFill>
                <a:effectLst>
                  <a:outerShdw blurRad="38100" dist="38100" dir="2700000" algn="tl">
                    <a:srgbClr val="000000">
                      <a:alpha val="43137"/>
                    </a:srgbClr>
                  </a:outerShdw>
                </a:effectLst>
              </a:rPr>
              <a:t>Retrolenticular</a:t>
            </a:r>
            <a:r>
              <a:rPr lang="en-US" b="1" dirty="0">
                <a:solidFill>
                  <a:srgbClr val="0000CC"/>
                </a:solidFill>
                <a:effectLst>
                  <a:outerShdw blurRad="38100" dist="38100" dir="2700000" algn="tl">
                    <a:srgbClr val="000000">
                      <a:alpha val="43137"/>
                    </a:srgbClr>
                  </a:outerShdw>
                </a:effectLst>
              </a:rPr>
              <a:t> Part of IC</a:t>
            </a:r>
          </a:p>
        </p:txBody>
      </p:sp>
      <p:cxnSp>
        <p:nvCxnSpPr>
          <p:cNvPr id="99" name="Straight Arrow Connector 98"/>
          <p:cNvCxnSpPr/>
          <p:nvPr/>
        </p:nvCxnSpPr>
        <p:spPr>
          <a:xfrm rot="5400000" flipH="1" flipV="1">
            <a:off x="2380457" y="570707"/>
            <a:ext cx="428625" cy="1588"/>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5400000" flipH="1" flipV="1">
            <a:off x="3630614" y="534989"/>
            <a:ext cx="357187" cy="1587"/>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5400000" flipH="1" flipV="1">
            <a:off x="8775700" y="2035175"/>
            <a:ext cx="357188"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6892926" y="5429251"/>
            <a:ext cx="2981907" cy="307777"/>
          </a:xfrm>
          <a:prstGeom prst="rect">
            <a:avLst/>
          </a:prstGeom>
          <a:noFill/>
        </p:spPr>
        <p:txBody>
          <a:bodyPr wrap="none">
            <a:spAutoFit/>
          </a:bodyPr>
          <a:lstStyle/>
          <a:p>
            <a:pPr>
              <a:defRPr/>
            </a:pPr>
            <a:r>
              <a:rPr lang="en-US" b="1" dirty="0">
                <a:solidFill>
                  <a:srgbClr val="D155A8"/>
                </a:solidFill>
                <a:effectLst>
                  <a:outerShdw blurRad="38100" dist="38100" dir="2700000" algn="tl">
                    <a:srgbClr val="000000">
                      <a:alpha val="43137"/>
                    </a:srgbClr>
                  </a:outerShdw>
                </a:effectLst>
              </a:rPr>
              <a:t>Dorsal &amp; Ventral Cochlear Nuclei</a:t>
            </a:r>
            <a:endParaRPr lang="en-US" dirty="0">
              <a:solidFill>
                <a:srgbClr val="D155A8"/>
              </a:solidFill>
            </a:endParaRPr>
          </a:p>
        </p:txBody>
      </p:sp>
      <p:sp>
        <p:nvSpPr>
          <p:cNvPr id="106" name="TextBox 105"/>
          <p:cNvSpPr txBox="1"/>
          <p:nvPr/>
        </p:nvSpPr>
        <p:spPr>
          <a:xfrm>
            <a:off x="7524750" y="6215064"/>
            <a:ext cx="2252540" cy="307777"/>
          </a:xfrm>
          <a:prstGeom prst="rect">
            <a:avLst/>
          </a:prstGeom>
          <a:noFill/>
        </p:spPr>
        <p:txBody>
          <a:bodyPr wrap="none">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 Cells of Spiral Ganglion</a:t>
            </a:r>
            <a:endParaRPr lang="en-US" dirty="0">
              <a:solidFill>
                <a:schemeClr val="accent2">
                  <a:lumMod val="75000"/>
                </a:schemeClr>
              </a:solidFill>
            </a:endParaRPr>
          </a:p>
        </p:txBody>
      </p:sp>
      <p:cxnSp>
        <p:nvCxnSpPr>
          <p:cNvPr id="108" name="Straight Arrow Connector 107"/>
          <p:cNvCxnSpPr/>
          <p:nvPr/>
        </p:nvCxnSpPr>
        <p:spPr>
          <a:xfrm rot="5400000" flipH="1" flipV="1">
            <a:off x="9311482" y="6001544"/>
            <a:ext cx="428625"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5400000" flipH="1" flipV="1">
            <a:off x="9668670" y="6001545"/>
            <a:ext cx="428625"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5400000" flipH="1" flipV="1">
            <a:off x="10025857" y="6001544"/>
            <a:ext cx="428625"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0800000">
            <a:off x="9096375" y="4000500"/>
            <a:ext cx="357188" cy="158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5400000">
            <a:off x="7989888" y="5108575"/>
            <a:ext cx="2214562" cy="158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52688" y="3643314"/>
            <a:ext cx="571500" cy="158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5400000">
            <a:off x="1737519" y="4929981"/>
            <a:ext cx="2571750" cy="158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559675" y="1500189"/>
            <a:ext cx="2449710" cy="307777"/>
          </a:xfrm>
          <a:prstGeom prst="rect">
            <a:avLst/>
          </a:prstGeom>
          <a:noFill/>
        </p:spPr>
        <p:txBody>
          <a:bodyPr wrap="none">
            <a:spAutoFit/>
          </a:bodyPr>
          <a:lstStyle/>
          <a:p>
            <a:pPr>
              <a:defRPr/>
            </a:pPr>
            <a:r>
              <a:rPr lang="en-US" b="1" dirty="0">
                <a:solidFill>
                  <a:srgbClr val="CC99FF"/>
                </a:solidFill>
                <a:effectLst>
                  <a:outerShdw blurRad="38100" dist="38100" dir="2700000" algn="tl">
                    <a:srgbClr val="000000">
                      <a:alpha val="43137"/>
                    </a:srgbClr>
                  </a:outerShdw>
                </a:effectLst>
              </a:rPr>
              <a:t>Medial </a:t>
            </a:r>
            <a:r>
              <a:rPr lang="en-US" b="1" dirty="0" err="1">
                <a:solidFill>
                  <a:srgbClr val="CC99FF"/>
                </a:solidFill>
                <a:effectLst>
                  <a:outerShdw blurRad="38100" dist="38100" dir="2700000" algn="tl">
                    <a:srgbClr val="000000">
                      <a:alpha val="43137"/>
                    </a:srgbClr>
                  </a:outerShdw>
                </a:effectLst>
              </a:rPr>
              <a:t>Geniculate</a:t>
            </a:r>
            <a:r>
              <a:rPr lang="en-US" b="1" dirty="0">
                <a:solidFill>
                  <a:srgbClr val="CC99FF"/>
                </a:solidFill>
                <a:effectLst>
                  <a:outerShdw blurRad="38100" dist="38100" dir="2700000" algn="tl">
                    <a:srgbClr val="000000">
                      <a:alpha val="43137"/>
                    </a:srgbClr>
                  </a:outerShdw>
                </a:effectLst>
              </a:rPr>
              <a:t> Nucleus</a:t>
            </a:r>
            <a:endParaRPr lang="en-US" dirty="0">
              <a:solidFill>
                <a:srgbClr val="CC99FF"/>
              </a:solidFill>
            </a:endParaRPr>
          </a:p>
        </p:txBody>
      </p:sp>
      <p:sp>
        <p:nvSpPr>
          <p:cNvPr id="46" name="TextBox 45"/>
          <p:cNvSpPr txBox="1"/>
          <p:nvPr/>
        </p:nvSpPr>
        <p:spPr>
          <a:xfrm>
            <a:off x="7596189" y="785814"/>
            <a:ext cx="2257349" cy="307777"/>
          </a:xfrm>
          <a:prstGeom prst="rect">
            <a:avLst/>
          </a:prstGeom>
          <a:noFill/>
        </p:spPr>
        <p:txBody>
          <a:bodyPr wrap="none">
            <a:spAutoFit/>
          </a:bodyPr>
          <a:lstStyle/>
          <a:p>
            <a:pPr>
              <a:defRPr/>
            </a:pPr>
            <a:r>
              <a:rPr lang="en-US" b="1" dirty="0">
                <a:solidFill>
                  <a:srgbClr val="CC9900"/>
                </a:solidFill>
                <a:effectLst>
                  <a:outerShdw blurRad="38100" dist="38100" dir="2700000" algn="tl">
                    <a:srgbClr val="000000">
                      <a:alpha val="43137"/>
                    </a:srgbClr>
                  </a:outerShdw>
                </a:effectLst>
              </a:rPr>
              <a:t>Primary Auditory Cortex</a:t>
            </a:r>
            <a:endParaRPr lang="en-US" dirty="0">
              <a:solidFill>
                <a:srgbClr val="CC9900"/>
              </a:solidFill>
            </a:endParaRPr>
          </a:p>
        </p:txBody>
      </p:sp>
      <p:sp>
        <p:nvSpPr>
          <p:cNvPr id="47" name="TextBox 46"/>
          <p:cNvSpPr txBox="1"/>
          <p:nvPr/>
        </p:nvSpPr>
        <p:spPr>
          <a:xfrm>
            <a:off x="7375525" y="1"/>
            <a:ext cx="2600392" cy="307777"/>
          </a:xfrm>
          <a:prstGeom prst="rect">
            <a:avLst/>
          </a:prstGeom>
          <a:noFill/>
        </p:spPr>
        <p:txBody>
          <a:bodyPr wrap="none">
            <a:spAutoFit/>
          </a:bodyPr>
          <a:lstStyle/>
          <a:p>
            <a:pPr>
              <a:defRPr/>
            </a:pPr>
            <a:r>
              <a:rPr lang="en-US" b="1" dirty="0">
                <a:solidFill>
                  <a:schemeClr val="bg1">
                    <a:lumMod val="65000"/>
                  </a:schemeClr>
                </a:solidFill>
                <a:effectLst>
                  <a:outerShdw blurRad="38100" dist="38100" dir="2700000" algn="tl">
                    <a:srgbClr val="000000">
                      <a:alpha val="43137"/>
                    </a:srgbClr>
                  </a:outerShdw>
                </a:effectLst>
              </a:rPr>
              <a:t>Auditory Association Cortex</a:t>
            </a:r>
            <a:endParaRPr lang="en-US" dirty="0">
              <a:solidFill>
                <a:schemeClr val="bg1">
                  <a:lumMod val="65000"/>
                </a:schemeClr>
              </a:solidFill>
            </a:endParaRPr>
          </a:p>
        </p:txBody>
      </p:sp>
      <p:cxnSp>
        <p:nvCxnSpPr>
          <p:cNvPr id="50" name="Straight Arrow Connector 49"/>
          <p:cNvCxnSpPr/>
          <p:nvPr/>
        </p:nvCxnSpPr>
        <p:spPr>
          <a:xfrm rot="5400000" flipH="1" flipV="1">
            <a:off x="8739982" y="1285082"/>
            <a:ext cx="28575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8239920" y="570708"/>
            <a:ext cx="428625" cy="1587"/>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flipH="1" flipV="1">
            <a:off x="9097170" y="570708"/>
            <a:ext cx="428625" cy="1587"/>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881563" y="2500314"/>
            <a:ext cx="2101850" cy="338137"/>
          </a:xfrm>
          <a:prstGeom prst="rect">
            <a:avLst/>
          </a:prstGeom>
          <a:noFill/>
        </p:spPr>
        <p:txBody>
          <a:bodyPr wrap="none">
            <a:spAutoFit/>
          </a:bodyPr>
          <a:lstStyle/>
          <a:p>
            <a:pPr>
              <a:defRPr/>
            </a:pPr>
            <a:r>
              <a:rPr lang="en-US" sz="1600" b="1" dirty="0">
                <a:solidFill>
                  <a:schemeClr val="accent1">
                    <a:lumMod val="75000"/>
                  </a:schemeClr>
                </a:solidFill>
                <a:effectLst>
                  <a:outerShdw blurRad="38100" dist="38100" dir="2700000" algn="tl">
                    <a:srgbClr val="000000">
                      <a:alpha val="43137"/>
                    </a:srgbClr>
                  </a:outerShdw>
                </a:effectLst>
              </a:rPr>
              <a:t>Commissural fibers</a:t>
            </a:r>
          </a:p>
        </p:txBody>
      </p:sp>
      <p:sp>
        <p:nvSpPr>
          <p:cNvPr id="63" name="TextBox 62"/>
          <p:cNvSpPr txBox="1"/>
          <p:nvPr/>
        </p:nvSpPr>
        <p:spPr>
          <a:xfrm>
            <a:off x="1524000" y="5857875"/>
            <a:ext cx="1665288" cy="338138"/>
          </a:xfrm>
          <a:prstGeom prst="rect">
            <a:avLst/>
          </a:prstGeom>
          <a:noFill/>
        </p:spPr>
        <p:txBody>
          <a:bodyPr wrap="none">
            <a:spAutoFit/>
          </a:bodyPr>
          <a:lstStyle/>
          <a:p>
            <a:pPr>
              <a:defRPr/>
            </a:pPr>
            <a:r>
              <a:rPr lang="en-US" sz="1600" b="1" dirty="0">
                <a:solidFill>
                  <a:schemeClr val="accent5">
                    <a:lumMod val="75000"/>
                  </a:schemeClr>
                </a:solidFill>
                <a:effectLst>
                  <a:outerShdw blurRad="38100" dist="38100" dir="2700000" algn="tl">
                    <a:srgbClr val="000000">
                      <a:alpha val="43137"/>
                    </a:srgbClr>
                  </a:outerShdw>
                </a:effectLst>
              </a:rPr>
              <a:t>Cochlear nerve</a:t>
            </a:r>
          </a:p>
        </p:txBody>
      </p:sp>
      <p:sp>
        <p:nvSpPr>
          <p:cNvPr id="64" name="TextBox 63"/>
          <p:cNvSpPr txBox="1"/>
          <p:nvPr/>
        </p:nvSpPr>
        <p:spPr>
          <a:xfrm>
            <a:off x="8596314" y="5786438"/>
            <a:ext cx="1665841" cy="553998"/>
          </a:xfrm>
          <a:prstGeom prst="rect">
            <a:avLst/>
          </a:prstGeom>
          <a:noFill/>
        </p:spPr>
        <p:txBody>
          <a:bodyPr wrap="none">
            <a:spAutoFit/>
          </a:bodyPr>
          <a:lstStyle/>
          <a:p>
            <a:pPr>
              <a:defRPr/>
            </a:pPr>
            <a:r>
              <a:rPr lang="en-US" sz="1600" b="1" dirty="0">
                <a:solidFill>
                  <a:schemeClr val="accent5">
                    <a:lumMod val="75000"/>
                  </a:schemeClr>
                </a:solidFill>
                <a:effectLst>
                  <a:outerShdw blurRad="38100" dist="38100" dir="2700000" algn="tl">
                    <a:srgbClr val="000000">
                      <a:alpha val="43137"/>
                    </a:srgbClr>
                  </a:outerShdw>
                </a:effectLst>
              </a:rPr>
              <a:t>Cochlear nerve</a:t>
            </a:r>
          </a:p>
          <a:p>
            <a:pPr>
              <a:defRPr/>
            </a:pPr>
            <a:endParaRPr lang="en-US" dirty="0">
              <a:solidFill>
                <a:schemeClr val="accent5">
                  <a:lumMod val="75000"/>
                </a:schemeClr>
              </a:solidFill>
            </a:endParaRPr>
          </a:p>
        </p:txBody>
      </p:sp>
      <p:sp>
        <p:nvSpPr>
          <p:cNvPr id="55" name="TextBox 54">
            <a:extLst>
              <a:ext uri="{FF2B5EF4-FFF2-40B4-BE49-F238E27FC236}">
                <a16:creationId xmlns:a16="http://schemas.microsoft.com/office/drawing/2014/main" id="{AA43EBE6-5E15-4686-9F14-B168EC12B49D}"/>
              </a:ext>
            </a:extLst>
          </p:cNvPr>
          <p:cNvSpPr txBox="1"/>
          <p:nvPr/>
        </p:nvSpPr>
        <p:spPr>
          <a:xfrm>
            <a:off x="9975917" y="95252"/>
            <a:ext cx="2124299" cy="338554"/>
          </a:xfrm>
          <a:prstGeom prst="rect">
            <a:avLst/>
          </a:prstGeom>
          <a:noFill/>
          <a:ln w="38100">
            <a:solidFill>
              <a:schemeClr val="accent2">
                <a:lumMod val="60000"/>
                <a:lumOff val="40000"/>
              </a:schemeClr>
            </a:solidFill>
          </a:ln>
        </p:spPr>
        <p:txBody>
          <a:bodyPr wrap="none" rtlCol="0">
            <a:spAutoFit/>
          </a:bodyPr>
          <a:lstStyle/>
          <a:p>
            <a:r>
              <a:rPr lang="en-US" sz="1600" i="1" dirty="0">
                <a:latin typeface="+mn-lt"/>
              </a:rPr>
              <a:t>Only on the boys’ slides</a:t>
            </a:r>
            <a:endParaRPr lang="en-GB" sz="1600" i="1" dirty="0">
              <a:latin typeface="+mn-lt"/>
            </a:endParaRPr>
          </a:p>
        </p:txBody>
      </p:sp>
      <p:sp>
        <p:nvSpPr>
          <p:cNvPr id="56" name="TextBox 55">
            <a:extLst>
              <a:ext uri="{FF2B5EF4-FFF2-40B4-BE49-F238E27FC236}">
                <a16:creationId xmlns:a16="http://schemas.microsoft.com/office/drawing/2014/main" id="{0A645552-454F-4314-A1B2-5C4D150E4B23}"/>
              </a:ext>
            </a:extLst>
          </p:cNvPr>
          <p:cNvSpPr txBox="1"/>
          <p:nvPr/>
        </p:nvSpPr>
        <p:spPr>
          <a:xfrm>
            <a:off x="7612063" y="6495213"/>
            <a:ext cx="4613764" cy="338554"/>
          </a:xfrm>
          <a:prstGeom prst="rect">
            <a:avLst/>
          </a:prstGeom>
          <a:noFill/>
        </p:spPr>
        <p:txBody>
          <a:bodyPr wrap="none" rtlCol="0">
            <a:spAutoFit/>
          </a:bodyPr>
          <a:lstStyle/>
          <a:p>
            <a:r>
              <a:rPr lang="en-US" sz="1600" i="1" dirty="0">
                <a:solidFill>
                  <a:schemeClr val="bg1">
                    <a:lumMod val="65000"/>
                  </a:schemeClr>
                </a:solidFill>
                <a:latin typeface="+mn-lt"/>
              </a:rPr>
              <a:t>In the PowerPoint presentation this slide is animated.</a:t>
            </a:r>
            <a:endParaRPr lang="en-GB" sz="1600" i="1" dirty="0">
              <a:solidFill>
                <a:schemeClr val="bg1">
                  <a:lumMod val="65000"/>
                </a:schemeClr>
              </a:solidFill>
              <a:latin typeface="+mn-lt"/>
            </a:endParaRPr>
          </a:p>
        </p:txBody>
      </p:sp>
    </p:spTree>
    <p:extLst>
      <p:ext uri="{BB962C8B-B14F-4D97-AF65-F5344CB8AC3E}">
        <p14:creationId xmlns:p14="http://schemas.microsoft.com/office/powerpoint/2010/main" val="5013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06">
                                            <p:txEl>
                                              <p:pRg st="0" end="0"/>
                                            </p:txEl>
                                          </p:spTgt>
                                        </p:tgtEl>
                                        <p:attrNameLst>
                                          <p:attrName>style.visibility</p:attrName>
                                        </p:attrNameLst>
                                      </p:cBhvr>
                                      <p:to>
                                        <p:strVal val="visible"/>
                                      </p:to>
                                    </p:set>
                                    <p:anim calcmode="discrete" valueType="clr">
                                      <p:cBhvr override="childStyle">
                                        <p:cTn id="14" dur="80"/>
                                        <p:tgtEl>
                                          <p:spTgt spid="10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06">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1000"/>
                                        <p:tgtEl>
                                          <p:spTgt spid="78"/>
                                        </p:tgtEl>
                                      </p:cBhvr>
                                    </p:animEffect>
                                    <p:anim calcmode="lin" valueType="num">
                                      <p:cBhvr>
                                        <p:cTn id="22" dur="1000" fill="hold"/>
                                        <p:tgtEl>
                                          <p:spTgt spid="78"/>
                                        </p:tgtEl>
                                        <p:attrNameLst>
                                          <p:attrName>ppt_x</p:attrName>
                                        </p:attrNameLst>
                                      </p:cBhvr>
                                      <p:tavLst>
                                        <p:tav tm="0">
                                          <p:val>
                                            <p:strVal val="#ppt_x"/>
                                          </p:val>
                                        </p:tav>
                                        <p:tav tm="100000">
                                          <p:val>
                                            <p:strVal val="#ppt_x"/>
                                          </p:val>
                                        </p:tav>
                                      </p:tavLst>
                                    </p:anim>
                                    <p:anim calcmode="lin" valueType="num">
                                      <p:cBhvr>
                                        <p:cTn id="23"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1000"/>
                                        <p:tgtEl>
                                          <p:spTgt spid="80"/>
                                        </p:tgtEl>
                                      </p:cBhvr>
                                    </p:animEffect>
                                    <p:anim calcmode="lin" valueType="num">
                                      <p:cBhvr>
                                        <p:cTn id="29" dur="1000" fill="hold"/>
                                        <p:tgtEl>
                                          <p:spTgt spid="80"/>
                                        </p:tgtEl>
                                        <p:attrNameLst>
                                          <p:attrName>ppt_x</p:attrName>
                                        </p:attrNameLst>
                                      </p:cBhvr>
                                      <p:tavLst>
                                        <p:tav tm="0">
                                          <p:val>
                                            <p:strVal val="#ppt_x"/>
                                          </p:val>
                                        </p:tav>
                                        <p:tav tm="100000">
                                          <p:val>
                                            <p:strVal val="#ppt_x"/>
                                          </p:val>
                                        </p:tav>
                                      </p:tavLst>
                                    </p:anim>
                                    <p:anim calcmode="lin" valueType="num">
                                      <p:cBhvr>
                                        <p:cTn id="30"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1000"/>
                                        <p:tgtEl>
                                          <p:spTgt spid="84"/>
                                        </p:tgtEl>
                                      </p:cBhvr>
                                    </p:animEffect>
                                    <p:anim calcmode="lin" valueType="num">
                                      <p:cBhvr>
                                        <p:cTn id="36" dur="1000" fill="hold"/>
                                        <p:tgtEl>
                                          <p:spTgt spid="84"/>
                                        </p:tgtEl>
                                        <p:attrNameLst>
                                          <p:attrName>ppt_x</p:attrName>
                                        </p:attrNameLst>
                                      </p:cBhvr>
                                      <p:tavLst>
                                        <p:tav tm="0">
                                          <p:val>
                                            <p:strVal val="#ppt_x"/>
                                          </p:val>
                                        </p:tav>
                                        <p:tav tm="100000">
                                          <p:val>
                                            <p:strVal val="#ppt_x"/>
                                          </p:val>
                                        </p:tav>
                                      </p:tavLst>
                                    </p:anim>
                                    <p:anim calcmode="lin" valueType="num">
                                      <p:cBhvr>
                                        <p:cTn id="37"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1000"/>
                                        <p:tgtEl>
                                          <p:spTgt spid="108"/>
                                        </p:tgtEl>
                                      </p:cBhvr>
                                    </p:animEffect>
                                    <p:anim calcmode="lin" valueType="num">
                                      <p:cBhvr>
                                        <p:cTn id="43" dur="1000" fill="hold"/>
                                        <p:tgtEl>
                                          <p:spTgt spid="108"/>
                                        </p:tgtEl>
                                        <p:attrNameLst>
                                          <p:attrName>ppt_x</p:attrName>
                                        </p:attrNameLst>
                                      </p:cBhvr>
                                      <p:tavLst>
                                        <p:tav tm="0">
                                          <p:val>
                                            <p:strVal val="#ppt_x"/>
                                          </p:val>
                                        </p:tav>
                                        <p:tav tm="100000">
                                          <p:val>
                                            <p:strVal val="#ppt_x"/>
                                          </p:val>
                                        </p:tav>
                                      </p:tavLst>
                                    </p:anim>
                                    <p:anim calcmode="lin" valueType="num">
                                      <p:cBhvr>
                                        <p:cTn id="44"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fade">
                                      <p:cBhvr>
                                        <p:cTn id="49" dur="1000"/>
                                        <p:tgtEl>
                                          <p:spTgt spid="110"/>
                                        </p:tgtEl>
                                      </p:cBhvr>
                                    </p:animEffect>
                                    <p:anim calcmode="lin" valueType="num">
                                      <p:cBhvr>
                                        <p:cTn id="50" dur="1000" fill="hold"/>
                                        <p:tgtEl>
                                          <p:spTgt spid="110"/>
                                        </p:tgtEl>
                                        <p:attrNameLst>
                                          <p:attrName>ppt_x</p:attrName>
                                        </p:attrNameLst>
                                      </p:cBhvr>
                                      <p:tavLst>
                                        <p:tav tm="0">
                                          <p:val>
                                            <p:strVal val="#ppt_x"/>
                                          </p:val>
                                        </p:tav>
                                        <p:tav tm="100000">
                                          <p:val>
                                            <p:strVal val="#ppt_x"/>
                                          </p:val>
                                        </p:tav>
                                      </p:tavLst>
                                    </p:anim>
                                    <p:anim calcmode="lin" valueType="num">
                                      <p:cBhvr>
                                        <p:cTn id="51"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2"/>
                                        </p:tgtEl>
                                        <p:attrNameLst>
                                          <p:attrName>style.visibility</p:attrName>
                                        </p:attrNameLst>
                                      </p:cBhvr>
                                      <p:to>
                                        <p:strVal val="visible"/>
                                      </p:to>
                                    </p:set>
                                    <p:animEffect transition="in" filter="fade">
                                      <p:cBhvr>
                                        <p:cTn id="56" dur="1000"/>
                                        <p:tgtEl>
                                          <p:spTgt spid="112"/>
                                        </p:tgtEl>
                                      </p:cBhvr>
                                    </p:animEffect>
                                    <p:anim calcmode="lin" valueType="num">
                                      <p:cBhvr>
                                        <p:cTn id="57" dur="1000" fill="hold"/>
                                        <p:tgtEl>
                                          <p:spTgt spid="112"/>
                                        </p:tgtEl>
                                        <p:attrNameLst>
                                          <p:attrName>ppt_x</p:attrName>
                                        </p:attrNameLst>
                                      </p:cBhvr>
                                      <p:tavLst>
                                        <p:tav tm="0">
                                          <p:val>
                                            <p:strVal val="#ppt_x"/>
                                          </p:val>
                                        </p:tav>
                                        <p:tav tm="100000">
                                          <p:val>
                                            <p:strVal val="#ppt_x"/>
                                          </p:val>
                                        </p:tav>
                                      </p:tavLst>
                                    </p:anim>
                                    <p:anim calcmode="lin" valueType="num">
                                      <p:cBhvr>
                                        <p:cTn id="58"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63"/>
                                        </p:tgtEl>
                                        <p:attrNameLst>
                                          <p:attrName>style.visibility</p:attrName>
                                        </p:attrNameLst>
                                      </p:cBhvr>
                                      <p:to>
                                        <p:strVal val="visible"/>
                                      </p:to>
                                    </p:set>
                                    <p:anim calcmode="discrete" valueType="clr">
                                      <p:cBhvr override="childStyle">
                                        <p:cTn id="63" dur="80"/>
                                        <p:tgtEl>
                                          <p:spTgt spid="63"/>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63"/>
                                        </p:tgtEl>
                                        <p:attrNameLst>
                                          <p:attrName>fillcolor</p:attrName>
                                        </p:attrNameLst>
                                      </p:cBhvr>
                                      <p:tavLst>
                                        <p:tav tm="0">
                                          <p:val>
                                            <p:clrVal>
                                              <a:schemeClr val="accent2"/>
                                            </p:clrVal>
                                          </p:val>
                                        </p:tav>
                                        <p:tav tm="50000">
                                          <p:val>
                                            <p:clrVal>
                                              <a:schemeClr val="hlink"/>
                                            </p:clrVal>
                                          </p:val>
                                        </p:tav>
                                      </p:tavLst>
                                    </p:anim>
                                    <p:set>
                                      <p:cBhvr>
                                        <p:cTn id="65" dur="80"/>
                                        <p:tgtEl>
                                          <p:spTgt spid="63"/>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64"/>
                                        </p:tgtEl>
                                        <p:attrNameLst>
                                          <p:attrName>style.visibility</p:attrName>
                                        </p:attrNameLst>
                                      </p:cBhvr>
                                      <p:to>
                                        <p:strVal val="visible"/>
                                      </p:to>
                                    </p:set>
                                    <p:anim calcmode="discrete" valueType="clr">
                                      <p:cBhvr override="childStyle">
                                        <p:cTn id="70" dur="80"/>
                                        <p:tgtEl>
                                          <p:spTgt spid="64"/>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64"/>
                                        </p:tgtEl>
                                        <p:attrNameLst>
                                          <p:attrName>fillcolor</p:attrName>
                                        </p:attrNameLst>
                                      </p:cBhvr>
                                      <p:tavLst>
                                        <p:tav tm="0">
                                          <p:val>
                                            <p:clrVal>
                                              <a:schemeClr val="accent2"/>
                                            </p:clrVal>
                                          </p:val>
                                        </p:tav>
                                        <p:tav tm="50000">
                                          <p:val>
                                            <p:clrVal>
                                              <a:schemeClr val="hlink"/>
                                            </p:clrVal>
                                          </p:val>
                                        </p:tav>
                                      </p:tavLst>
                                    </p:anim>
                                    <p:set>
                                      <p:cBhvr>
                                        <p:cTn id="72" dur="80"/>
                                        <p:tgtEl>
                                          <p:spTgt spid="64"/>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5"/>
                                        </p:tgtEl>
                                        <p:attrNameLst>
                                          <p:attrName>style.visibility</p:attrName>
                                        </p:attrNameLst>
                                      </p:cBhvr>
                                      <p:to>
                                        <p:strVal val="visible"/>
                                      </p:to>
                                    </p:set>
                                    <p:anim calcmode="discrete" valueType="clr">
                                      <p:cBhvr override="childStyle">
                                        <p:cTn id="7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5"/>
                                        </p:tgtEl>
                                        <p:attrNameLst>
                                          <p:attrName>fillcolor</p:attrName>
                                        </p:attrNameLst>
                                      </p:cBhvr>
                                      <p:tavLst>
                                        <p:tav tm="0">
                                          <p:val>
                                            <p:clrVal>
                                              <a:schemeClr val="accent2"/>
                                            </p:clrVal>
                                          </p:val>
                                        </p:tav>
                                        <p:tav tm="50000">
                                          <p:val>
                                            <p:clrVal>
                                              <a:schemeClr val="hlink"/>
                                            </p:clrVal>
                                          </p:val>
                                        </p:tav>
                                      </p:tavLst>
                                    </p:anim>
                                    <p:set>
                                      <p:cBhvr>
                                        <p:cTn id="79" dur="80"/>
                                        <p:tgtEl>
                                          <p:spTgt spid="5"/>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grpId="0" nodeType="clickEffect">
                                  <p:stCondLst>
                                    <p:cond delay="0"/>
                                  </p:stCondLst>
                                  <p:iterate type="lt">
                                    <p:tmPct val="50000"/>
                                  </p:iterate>
                                  <p:childTnLst>
                                    <p:set>
                                      <p:cBhvr>
                                        <p:cTn id="83" dur="1" fill="hold">
                                          <p:stCondLst>
                                            <p:cond delay="0"/>
                                          </p:stCondLst>
                                        </p:cTn>
                                        <p:tgtEl>
                                          <p:spTgt spid="105"/>
                                        </p:tgtEl>
                                        <p:attrNameLst>
                                          <p:attrName>style.visibility</p:attrName>
                                        </p:attrNameLst>
                                      </p:cBhvr>
                                      <p:to>
                                        <p:strVal val="visible"/>
                                      </p:to>
                                    </p:set>
                                    <p:anim calcmode="discrete" valueType="clr">
                                      <p:cBhvr override="childStyle">
                                        <p:cTn id="84" dur="80"/>
                                        <p:tgtEl>
                                          <p:spTgt spid="105"/>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105"/>
                                        </p:tgtEl>
                                        <p:attrNameLst>
                                          <p:attrName>fillcolor</p:attrName>
                                        </p:attrNameLst>
                                      </p:cBhvr>
                                      <p:tavLst>
                                        <p:tav tm="0">
                                          <p:val>
                                            <p:clrVal>
                                              <a:schemeClr val="accent2"/>
                                            </p:clrVal>
                                          </p:val>
                                        </p:tav>
                                        <p:tav tm="50000">
                                          <p:val>
                                            <p:clrVal>
                                              <a:schemeClr val="hlink"/>
                                            </p:clrVal>
                                          </p:val>
                                        </p:tav>
                                      </p:tavLst>
                                    </p:anim>
                                    <p:set>
                                      <p:cBhvr>
                                        <p:cTn id="86" dur="80"/>
                                        <p:tgtEl>
                                          <p:spTgt spid="105"/>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1000"/>
                                        <p:tgtEl>
                                          <p:spTgt spid="48"/>
                                        </p:tgtEl>
                                      </p:cBhvr>
                                    </p:animEffect>
                                    <p:anim calcmode="lin" valueType="num">
                                      <p:cBhvr>
                                        <p:cTn id="92" dur="1000" fill="hold"/>
                                        <p:tgtEl>
                                          <p:spTgt spid="48"/>
                                        </p:tgtEl>
                                        <p:attrNameLst>
                                          <p:attrName>ppt_x</p:attrName>
                                        </p:attrNameLst>
                                      </p:cBhvr>
                                      <p:tavLst>
                                        <p:tav tm="0">
                                          <p:val>
                                            <p:strVal val="#ppt_x"/>
                                          </p:val>
                                        </p:tav>
                                        <p:tav tm="100000">
                                          <p:val>
                                            <p:strVal val="#ppt_x"/>
                                          </p:val>
                                        </p:tav>
                                      </p:tavLst>
                                    </p:anim>
                                    <p:anim calcmode="lin" valueType="num">
                                      <p:cBhvr>
                                        <p:cTn id="9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1000"/>
                                        <p:tgtEl>
                                          <p:spTgt spid="28"/>
                                        </p:tgtEl>
                                      </p:cBhvr>
                                    </p:animEffect>
                                    <p:anim calcmode="lin" valueType="num">
                                      <p:cBhvr>
                                        <p:cTn id="113" dur="1000" fill="hold"/>
                                        <p:tgtEl>
                                          <p:spTgt spid="28"/>
                                        </p:tgtEl>
                                        <p:attrNameLst>
                                          <p:attrName>ppt_x</p:attrName>
                                        </p:attrNameLst>
                                      </p:cBhvr>
                                      <p:tavLst>
                                        <p:tav tm="0">
                                          <p:val>
                                            <p:strVal val="#ppt_x"/>
                                          </p:val>
                                        </p:tav>
                                        <p:tav tm="100000">
                                          <p:val>
                                            <p:strVal val="#ppt_x"/>
                                          </p:val>
                                        </p:tav>
                                      </p:tavLst>
                                    </p:anim>
                                    <p:anim calcmode="lin" valueType="num">
                                      <p:cBhvr>
                                        <p:cTn id="1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fade">
                                      <p:cBhvr>
                                        <p:cTn id="119" dur="1000"/>
                                        <p:tgtEl>
                                          <p:spTgt spid="58"/>
                                        </p:tgtEl>
                                      </p:cBhvr>
                                    </p:animEffect>
                                    <p:anim calcmode="lin" valueType="num">
                                      <p:cBhvr>
                                        <p:cTn id="120" dur="1000" fill="hold"/>
                                        <p:tgtEl>
                                          <p:spTgt spid="58"/>
                                        </p:tgtEl>
                                        <p:attrNameLst>
                                          <p:attrName>ppt_x</p:attrName>
                                        </p:attrNameLst>
                                      </p:cBhvr>
                                      <p:tavLst>
                                        <p:tav tm="0">
                                          <p:val>
                                            <p:strVal val="#ppt_x"/>
                                          </p:val>
                                        </p:tav>
                                        <p:tav tm="100000">
                                          <p:val>
                                            <p:strVal val="#ppt_x"/>
                                          </p:val>
                                        </p:tav>
                                      </p:tavLst>
                                    </p:anim>
                                    <p:anim calcmode="lin" valueType="num">
                                      <p:cBhvr>
                                        <p:cTn id="12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fade">
                                      <p:cBhvr>
                                        <p:cTn id="126" dur="1000"/>
                                        <p:tgtEl>
                                          <p:spTgt spid="36"/>
                                        </p:tgtEl>
                                      </p:cBhvr>
                                    </p:animEffect>
                                    <p:anim calcmode="lin" valueType="num">
                                      <p:cBhvr>
                                        <p:cTn id="127" dur="1000" fill="hold"/>
                                        <p:tgtEl>
                                          <p:spTgt spid="36"/>
                                        </p:tgtEl>
                                        <p:attrNameLst>
                                          <p:attrName>ppt_x</p:attrName>
                                        </p:attrNameLst>
                                      </p:cBhvr>
                                      <p:tavLst>
                                        <p:tav tm="0">
                                          <p:val>
                                            <p:strVal val="#ppt_x"/>
                                          </p:val>
                                        </p:tav>
                                        <p:tav tm="100000">
                                          <p:val>
                                            <p:strVal val="#ppt_x"/>
                                          </p:val>
                                        </p:tav>
                                      </p:tavLst>
                                    </p:anim>
                                    <p:anim calcmode="lin" valueType="num">
                                      <p:cBhvr>
                                        <p:cTn id="1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44"/>
                                        </p:tgtEl>
                                        <p:attrNameLst>
                                          <p:attrName>style.visibility</p:attrName>
                                        </p:attrNameLst>
                                      </p:cBhvr>
                                      <p:to>
                                        <p:strVal val="visible"/>
                                      </p:to>
                                    </p:set>
                                    <p:animEffect transition="in" filter="fade">
                                      <p:cBhvr>
                                        <p:cTn id="133" dur="1000"/>
                                        <p:tgtEl>
                                          <p:spTgt spid="44"/>
                                        </p:tgtEl>
                                      </p:cBhvr>
                                    </p:animEffect>
                                    <p:anim calcmode="lin" valueType="num">
                                      <p:cBhvr>
                                        <p:cTn id="134" dur="1000" fill="hold"/>
                                        <p:tgtEl>
                                          <p:spTgt spid="44"/>
                                        </p:tgtEl>
                                        <p:attrNameLst>
                                          <p:attrName>ppt_x</p:attrName>
                                        </p:attrNameLst>
                                      </p:cBhvr>
                                      <p:tavLst>
                                        <p:tav tm="0">
                                          <p:val>
                                            <p:strVal val="#ppt_x"/>
                                          </p:val>
                                        </p:tav>
                                        <p:tav tm="100000">
                                          <p:val>
                                            <p:strVal val="#ppt_x"/>
                                          </p:val>
                                        </p:tav>
                                      </p:tavLst>
                                    </p:anim>
                                    <p:anim calcmode="lin" valueType="num">
                                      <p:cBhvr>
                                        <p:cTn id="13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nodeType="clickEffect">
                                  <p:stCondLst>
                                    <p:cond delay="0"/>
                                  </p:stCondLst>
                                  <p:childTnLst>
                                    <p:set>
                                      <p:cBhvr>
                                        <p:cTn id="139" dur="1" fill="hold">
                                          <p:stCondLst>
                                            <p:cond delay="0"/>
                                          </p:stCondLst>
                                        </p:cTn>
                                        <p:tgtEl>
                                          <p:spTgt spid="52"/>
                                        </p:tgtEl>
                                        <p:attrNameLst>
                                          <p:attrName>style.visibility</p:attrName>
                                        </p:attrNameLst>
                                      </p:cBhvr>
                                      <p:to>
                                        <p:strVal val="visible"/>
                                      </p:to>
                                    </p:set>
                                    <p:animEffect transition="in" filter="fade">
                                      <p:cBhvr>
                                        <p:cTn id="140" dur="1000"/>
                                        <p:tgtEl>
                                          <p:spTgt spid="52"/>
                                        </p:tgtEl>
                                      </p:cBhvr>
                                    </p:animEffect>
                                    <p:anim calcmode="lin" valueType="num">
                                      <p:cBhvr>
                                        <p:cTn id="141" dur="1000" fill="hold"/>
                                        <p:tgtEl>
                                          <p:spTgt spid="52"/>
                                        </p:tgtEl>
                                        <p:attrNameLst>
                                          <p:attrName>ppt_x</p:attrName>
                                        </p:attrNameLst>
                                      </p:cBhvr>
                                      <p:tavLst>
                                        <p:tav tm="0">
                                          <p:val>
                                            <p:strVal val="#ppt_x"/>
                                          </p:val>
                                        </p:tav>
                                        <p:tav tm="100000">
                                          <p:val>
                                            <p:strVal val="#ppt_x"/>
                                          </p:val>
                                        </p:tav>
                                      </p:tavLst>
                                    </p:anim>
                                    <p:anim calcmode="lin" valueType="num">
                                      <p:cBhvr>
                                        <p:cTn id="1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7" presetClass="entr" presetSubtype="0" fill="hold" grpId="0" nodeType="clickEffect">
                                  <p:stCondLst>
                                    <p:cond delay="0"/>
                                  </p:stCondLst>
                                  <p:iterate type="lt">
                                    <p:tmPct val="50000"/>
                                  </p:iterate>
                                  <p:childTnLst>
                                    <p:set>
                                      <p:cBhvr>
                                        <p:cTn id="146" dur="1" fill="hold">
                                          <p:stCondLst>
                                            <p:cond delay="0"/>
                                          </p:stCondLst>
                                        </p:cTn>
                                        <p:tgtEl>
                                          <p:spTgt spid="6"/>
                                        </p:tgtEl>
                                        <p:attrNameLst>
                                          <p:attrName>style.visibility</p:attrName>
                                        </p:attrNameLst>
                                      </p:cBhvr>
                                      <p:to>
                                        <p:strVal val="visible"/>
                                      </p:to>
                                    </p:set>
                                    <p:anim calcmode="discrete" valueType="clr">
                                      <p:cBhvr override="childStyle">
                                        <p:cTn id="14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48" dur="80"/>
                                        <p:tgtEl>
                                          <p:spTgt spid="6"/>
                                        </p:tgtEl>
                                        <p:attrNameLst>
                                          <p:attrName>fillcolor</p:attrName>
                                        </p:attrNameLst>
                                      </p:cBhvr>
                                      <p:tavLst>
                                        <p:tav tm="0">
                                          <p:val>
                                            <p:clrVal>
                                              <a:schemeClr val="accent2"/>
                                            </p:clrVal>
                                          </p:val>
                                        </p:tav>
                                        <p:tav tm="50000">
                                          <p:val>
                                            <p:clrVal>
                                              <a:schemeClr val="hlink"/>
                                            </p:clrVal>
                                          </p:val>
                                        </p:tav>
                                      </p:tavLst>
                                    </p:anim>
                                    <p:set>
                                      <p:cBhvr>
                                        <p:cTn id="149" dur="80"/>
                                        <p:tgtEl>
                                          <p:spTgt spid="6"/>
                                        </p:tgtEl>
                                        <p:attrNameLst>
                                          <p:attrName>fill.type</p:attrName>
                                        </p:attrNameLst>
                                      </p:cBhvr>
                                      <p:to>
                                        <p:strVal val="solid"/>
                                      </p:to>
                                    </p:set>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74"/>
                                        </p:tgtEl>
                                        <p:attrNameLst>
                                          <p:attrName>style.visibility</p:attrName>
                                        </p:attrNameLst>
                                      </p:cBhvr>
                                      <p:to>
                                        <p:strVal val="visible"/>
                                      </p:to>
                                    </p:set>
                                    <p:animEffect transition="in" filter="fade">
                                      <p:cBhvr>
                                        <p:cTn id="154" dur="1000"/>
                                        <p:tgtEl>
                                          <p:spTgt spid="74"/>
                                        </p:tgtEl>
                                      </p:cBhvr>
                                    </p:animEffect>
                                    <p:anim calcmode="lin" valueType="num">
                                      <p:cBhvr>
                                        <p:cTn id="155" dur="1000" fill="hold"/>
                                        <p:tgtEl>
                                          <p:spTgt spid="74"/>
                                        </p:tgtEl>
                                        <p:attrNameLst>
                                          <p:attrName>ppt_x</p:attrName>
                                        </p:attrNameLst>
                                      </p:cBhvr>
                                      <p:tavLst>
                                        <p:tav tm="0">
                                          <p:val>
                                            <p:strVal val="#ppt_x"/>
                                          </p:val>
                                        </p:tav>
                                        <p:tav tm="100000">
                                          <p:val>
                                            <p:strVal val="#ppt_x"/>
                                          </p:val>
                                        </p:tav>
                                      </p:tavLst>
                                    </p:anim>
                                    <p:anim calcmode="lin" valueType="num">
                                      <p:cBhvr>
                                        <p:cTn id="15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76"/>
                                        </p:tgtEl>
                                        <p:attrNameLst>
                                          <p:attrName>style.visibility</p:attrName>
                                        </p:attrNameLst>
                                      </p:cBhvr>
                                      <p:to>
                                        <p:strVal val="visible"/>
                                      </p:to>
                                    </p:set>
                                    <p:animEffect transition="in" filter="fade">
                                      <p:cBhvr>
                                        <p:cTn id="161" dur="1000"/>
                                        <p:tgtEl>
                                          <p:spTgt spid="76"/>
                                        </p:tgtEl>
                                      </p:cBhvr>
                                    </p:animEffect>
                                    <p:anim calcmode="lin" valueType="num">
                                      <p:cBhvr>
                                        <p:cTn id="162" dur="1000" fill="hold"/>
                                        <p:tgtEl>
                                          <p:spTgt spid="76"/>
                                        </p:tgtEl>
                                        <p:attrNameLst>
                                          <p:attrName>ppt_x</p:attrName>
                                        </p:attrNameLst>
                                      </p:cBhvr>
                                      <p:tavLst>
                                        <p:tav tm="0">
                                          <p:val>
                                            <p:strVal val="#ppt_x"/>
                                          </p:val>
                                        </p:tav>
                                        <p:tav tm="100000">
                                          <p:val>
                                            <p:strVal val="#ppt_x"/>
                                          </p:val>
                                        </p:tav>
                                      </p:tavLst>
                                    </p:anim>
                                    <p:anim calcmode="lin" valueType="num">
                                      <p:cBhvr>
                                        <p:cTn id="163"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27" presetClass="entr" presetSubtype="0" fill="hold" grpId="0" nodeType="clickEffect">
                                  <p:stCondLst>
                                    <p:cond delay="0"/>
                                  </p:stCondLst>
                                  <p:iterate type="lt">
                                    <p:tmPct val="50000"/>
                                  </p:iterate>
                                  <p:childTnLst>
                                    <p:set>
                                      <p:cBhvr>
                                        <p:cTn id="167" dur="1" fill="hold">
                                          <p:stCondLst>
                                            <p:cond delay="0"/>
                                          </p:stCondLst>
                                        </p:cTn>
                                        <p:tgtEl>
                                          <p:spTgt spid="7"/>
                                        </p:tgtEl>
                                        <p:attrNameLst>
                                          <p:attrName>style.visibility</p:attrName>
                                        </p:attrNameLst>
                                      </p:cBhvr>
                                      <p:to>
                                        <p:strVal val="visible"/>
                                      </p:to>
                                    </p:set>
                                    <p:anim calcmode="discrete" valueType="clr">
                                      <p:cBhvr override="childStyle">
                                        <p:cTn id="16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69" dur="80"/>
                                        <p:tgtEl>
                                          <p:spTgt spid="7"/>
                                        </p:tgtEl>
                                        <p:attrNameLst>
                                          <p:attrName>fillcolor</p:attrName>
                                        </p:attrNameLst>
                                      </p:cBhvr>
                                      <p:tavLst>
                                        <p:tav tm="0">
                                          <p:val>
                                            <p:clrVal>
                                              <a:schemeClr val="accent2"/>
                                            </p:clrVal>
                                          </p:val>
                                        </p:tav>
                                        <p:tav tm="50000">
                                          <p:val>
                                            <p:clrVal>
                                              <a:schemeClr val="hlink"/>
                                            </p:clrVal>
                                          </p:val>
                                        </p:tav>
                                      </p:tavLst>
                                    </p:anim>
                                    <p:set>
                                      <p:cBhvr>
                                        <p:cTn id="170" dur="80"/>
                                        <p:tgtEl>
                                          <p:spTgt spid="7"/>
                                        </p:tgtEl>
                                        <p:attrNameLst>
                                          <p:attrName>fill.type</p:attrName>
                                        </p:attrNameLst>
                                      </p:cBhvr>
                                      <p:to>
                                        <p:strVal val="solid"/>
                                      </p:to>
                                    </p:set>
                                  </p:childTnLst>
                                </p:cTn>
                              </p:par>
                            </p:childTnLst>
                          </p:cTn>
                        </p:par>
                      </p:childTnLst>
                    </p:cTn>
                  </p:par>
                  <p:par>
                    <p:cTn id="171" fill="hold">
                      <p:stCondLst>
                        <p:cond delay="indefinite"/>
                      </p:stCondLst>
                      <p:childTnLst>
                        <p:par>
                          <p:cTn id="172" fill="hold">
                            <p:stCondLst>
                              <p:cond delay="0"/>
                            </p:stCondLst>
                            <p:childTnLst>
                              <p:par>
                                <p:cTn id="173" presetID="27" presetClass="entr" presetSubtype="0" fill="hold" grpId="0" nodeType="clickEffect">
                                  <p:stCondLst>
                                    <p:cond delay="0"/>
                                  </p:stCondLst>
                                  <p:iterate type="lt">
                                    <p:tmPct val="50000"/>
                                  </p:iterate>
                                  <p:childTnLst>
                                    <p:set>
                                      <p:cBhvr>
                                        <p:cTn id="174" dur="1" fill="hold">
                                          <p:stCondLst>
                                            <p:cond delay="0"/>
                                          </p:stCondLst>
                                        </p:cTn>
                                        <p:tgtEl>
                                          <p:spTgt spid="10"/>
                                        </p:tgtEl>
                                        <p:attrNameLst>
                                          <p:attrName>style.visibility</p:attrName>
                                        </p:attrNameLst>
                                      </p:cBhvr>
                                      <p:to>
                                        <p:strVal val="visible"/>
                                      </p:to>
                                    </p:set>
                                    <p:anim calcmode="discrete" valueType="clr">
                                      <p:cBhvr override="childStyle">
                                        <p:cTn id="175"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76" dur="80"/>
                                        <p:tgtEl>
                                          <p:spTgt spid="10"/>
                                        </p:tgtEl>
                                        <p:attrNameLst>
                                          <p:attrName>fillcolor</p:attrName>
                                        </p:attrNameLst>
                                      </p:cBhvr>
                                      <p:tavLst>
                                        <p:tav tm="0">
                                          <p:val>
                                            <p:clrVal>
                                              <a:schemeClr val="accent2"/>
                                            </p:clrVal>
                                          </p:val>
                                        </p:tav>
                                        <p:tav tm="50000">
                                          <p:val>
                                            <p:clrVal>
                                              <a:schemeClr val="hlink"/>
                                            </p:clrVal>
                                          </p:val>
                                        </p:tav>
                                      </p:tavLst>
                                    </p:anim>
                                    <p:set>
                                      <p:cBhvr>
                                        <p:cTn id="177" dur="80"/>
                                        <p:tgtEl>
                                          <p:spTgt spid="10"/>
                                        </p:tgtEl>
                                        <p:attrNameLst>
                                          <p:attrName>fill.type</p:attrName>
                                        </p:attrNameLst>
                                      </p:cBhvr>
                                      <p:to>
                                        <p:strVal val="solid"/>
                                      </p:to>
                                    </p:set>
                                  </p:childTnLst>
                                </p:cTn>
                              </p:par>
                            </p:childTnLst>
                          </p:cTn>
                        </p:par>
                      </p:childTnLst>
                    </p:cTn>
                  </p:par>
                  <p:par>
                    <p:cTn id="178" fill="hold">
                      <p:stCondLst>
                        <p:cond delay="indefinite"/>
                      </p:stCondLst>
                      <p:childTnLst>
                        <p:par>
                          <p:cTn id="179" fill="hold">
                            <p:stCondLst>
                              <p:cond delay="0"/>
                            </p:stCondLst>
                            <p:childTnLst>
                              <p:par>
                                <p:cTn id="180" presetID="27" presetClass="entr" presetSubtype="0" fill="hold" grpId="0" nodeType="clickEffect">
                                  <p:stCondLst>
                                    <p:cond delay="0"/>
                                  </p:stCondLst>
                                  <p:iterate type="lt">
                                    <p:tmPct val="50000"/>
                                  </p:iterate>
                                  <p:childTnLst>
                                    <p:set>
                                      <p:cBhvr>
                                        <p:cTn id="181" dur="1" fill="hold">
                                          <p:stCondLst>
                                            <p:cond delay="0"/>
                                          </p:stCondLst>
                                        </p:cTn>
                                        <p:tgtEl>
                                          <p:spTgt spid="59"/>
                                        </p:tgtEl>
                                        <p:attrNameLst>
                                          <p:attrName>style.visibility</p:attrName>
                                        </p:attrNameLst>
                                      </p:cBhvr>
                                      <p:to>
                                        <p:strVal val="visible"/>
                                      </p:to>
                                    </p:set>
                                    <p:anim calcmode="discrete" valueType="clr">
                                      <p:cBhvr override="childStyle">
                                        <p:cTn id="182"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183" dur="80"/>
                                        <p:tgtEl>
                                          <p:spTgt spid="59"/>
                                        </p:tgtEl>
                                        <p:attrNameLst>
                                          <p:attrName>fillcolor</p:attrName>
                                        </p:attrNameLst>
                                      </p:cBhvr>
                                      <p:tavLst>
                                        <p:tav tm="0">
                                          <p:val>
                                            <p:clrVal>
                                              <a:schemeClr val="accent2"/>
                                            </p:clrVal>
                                          </p:val>
                                        </p:tav>
                                        <p:tav tm="50000">
                                          <p:val>
                                            <p:clrVal>
                                              <a:schemeClr val="hlink"/>
                                            </p:clrVal>
                                          </p:val>
                                        </p:tav>
                                      </p:tavLst>
                                    </p:anim>
                                    <p:set>
                                      <p:cBhvr>
                                        <p:cTn id="184" dur="80"/>
                                        <p:tgtEl>
                                          <p:spTgt spid="59"/>
                                        </p:tgtEl>
                                        <p:attrNameLst>
                                          <p:attrName>fill.type</p:attrName>
                                        </p:attrNameLst>
                                      </p:cBhvr>
                                      <p:to>
                                        <p:strVal val="solid"/>
                                      </p:to>
                                    </p:set>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nodeType="clickEffect">
                                  <p:stCondLst>
                                    <p:cond delay="0"/>
                                  </p:stCondLst>
                                  <p:childTnLst>
                                    <p:set>
                                      <p:cBhvr>
                                        <p:cTn id="188" dur="1" fill="hold">
                                          <p:stCondLst>
                                            <p:cond delay="0"/>
                                          </p:stCondLst>
                                        </p:cTn>
                                        <p:tgtEl>
                                          <p:spTgt spid="86"/>
                                        </p:tgtEl>
                                        <p:attrNameLst>
                                          <p:attrName>style.visibility</p:attrName>
                                        </p:attrNameLst>
                                      </p:cBhvr>
                                      <p:to>
                                        <p:strVal val="visible"/>
                                      </p:to>
                                    </p:set>
                                    <p:animEffect transition="in" filter="fade">
                                      <p:cBhvr>
                                        <p:cTn id="189" dur="1000"/>
                                        <p:tgtEl>
                                          <p:spTgt spid="86"/>
                                        </p:tgtEl>
                                      </p:cBhvr>
                                    </p:animEffect>
                                    <p:anim calcmode="lin" valueType="num">
                                      <p:cBhvr>
                                        <p:cTn id="190" dur="1000" fill="hold"/>
                                        <p:tgtEl>
                                          <p:spTgt spid="86"/>
                                        </p:tgtEl>
                                        <p:attrNameLst>
                                          <p:attrName>ppt_x</p:attrName>
                                        </p:attrNameLst>
                                      </p:cBhvr>
                                      <p:tavLst>
                                        <p:tav tm="0">
                                          <p:val>
                                            <p:strVal val="#ppt_x"/>
                                          </p:val>
                                        </p:tav>
                                        <p:tav tm="100000">
                                          <p:val>
                                            <p:strVal val="#ppt_x"/>
                                          </p:val>
                                        </p:tav>
                                      </p:tavLst>
                                    </p:anim>
                                    <p:anim calcmode="lin" valueType="num">
                                      <p:cBhvr>
                                        <p:cTn id="191"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27" presetClass="entr" presetSubtype="0" fill="hold" grpId="0" nodeType="clickEffect">
                                  <p:stCondLst>
                                    <p:cond delay="0"/>
                                  </p:stCondLst>
                                  <p:iterate type="lt">
                                    <p:tmPct val="50000"/>
                                  </p:iterate>
                                  <p:childTnLst>
                                    <p:set>
                                      <p:cBhvr>
                                        <p:cTn id="195" dur="1" fill="hold">
                                          <p:stCondLst>
                                            <p:cond delay="0"/>
                                          </p:stCondLst>
                                        </p:cTn>
                                        <p:tgtEl>
                                          <p:spTgt spid="62"/>
                                        </p:tgtEl>
                                        <p:attrNameLst>
                                          <p:attrName>style.visibility</p:attrName>
                                        </p:attrNameLst>
                                      </p:cBhvr>
                                      <p:to>
                                        <p:strVal val="visible"/>
                                      </p:to>
                                    </p:set>
                                    <p:anim calcmode="discrete" valueType="clr">
                                      <p:cBhvr override="childStyle">
                                        <p:cTn id="196" dur="80"/>
                                        <p:tgtEl>
                                          <p:spTgt spid="62"/>
                                        </p:tgtEl>
                                        <p:attrNameLst>
                                          <p:attrName>style.color</p:attrName>
                                        </p:attrNameLst>
                                      </p:cBhvr>
                                      <p:tavLst>
                                        <p:tav tm="0">
                                          <p:val>
                                            <p:clrVal>
                                              <a:schemeClr val="accent2"/>
                                            </p:clrVal>
                                          </p:val>
                                        </p:tav>
                                        <p:tav tm="50000">
                                          <p:val>
                                            <p:clrVal>
                                              <a:schemeClr val="hlink"/>
                                            </p:clrVal>
                                          </p:val>
                                        </p:tav>
                                      </p:tavLst>
                                    </p:anim>
                                    <p:anim calcmode="discrete" valueType="clr">
                                      <p:cBhvr>
                                        <p:cTn id="197" dur="80"/>
                                        <p:tgtEl>
                                          <p:spTgt spid="62"/>
                                        </p:tgtEl>
                                        <p:attrNameLst>
                                          <p:attrName>fillcolor</p:attrName>
                                        </p:attrNameLst>
                                      </p:cBhvr>
                                      <p:tavLst>
                                        <p:tav tm="0">
                                          <p:val>
                                            <p:clrVal>
                                              <a:schemeClr val="accent2"/>
                                            </p:clrVal>
                                          </p:val>
                                        </p:tav>
                                        <p:tav tm="50000">
                                          <p:val>
                                            <p:clrVal>
                                              <a:schemeClr val="hlink"/>
                                            </p:clrVal>
                                          </p:val>
                                        </p:tav>
                                      </p:tavLst>
                                    </p:anim>
                                    <p:set>
                                      <p:cBhvr>
                                        <p:cTn id="198" dur="80"/>
                                        <p:tgtEl>
                                          <p:spTgt spid="62"/>
                                        </p:tgtEl>
                                        <p:attrNameLst>
                                          <p:attrName>fill.type</p:attrName>
                                        </p:attrNameLst>
                                      </p:cBhvr>
                                      <p:to>
                                        <p:strVal val="solid"/>
                                      </p:to>
                                    </p:set>
                                  </p:childTnLst>
                                </p:cTn>
                              </p:par>
                            </p:childTnLst>
                          </p:cTn>
                        </p:par>
                      </p:childTnLst>
                    </p:cTn>
                  </p:par>
                  <p:par>
                    <p:cTn id="199" fill="hold">
                      <p:stCondLst>
                        <p:cond delay="indefinite"/>
                      </p:stCondLst>
                      <p:childTnLst>
                        <p:par>
                          <p:cTn id="200" fill="hold">
                            <p:stCondLst>
                              <p:cond delay="0"/>
                            </p:stCondLst>
                            <p:childTnLst>
                              <p:par>
                                <p:cTn id="201" presetID="42" presetClass="entr" presetSubtype="0" fill="hold" nodeType="clickEffect">
                                  <p:stCondLst>
                                    <p:cond delay="0"/>
                                  </p:stCondLst>
                                  <p:childTnLst>
                                    <p:set>
                                      <p:cBhvr>
                                        <p:cTn id="202" dur="1" fill="hold">
                                          <p:stCondLst>
                                            <p:cond delay="0"/>
                                          </p:stCondLst>
                                        </p:cTn>
                                        <p:tgtEl>
                                          <p:spTgt spid="61"/>
                                        </p:tgtEl>
                                        <p:attrNameLst>
                                          <p:attrName>style.visibility</p:attrName>
                                        </p:attrNameLst>
                                      </p:cBhvr>
                                      <p:to>
                                        <p:strVal val="visible"/>
                                      </p:to>
                                    </p:set>
                                    <p:animEffect transition="in" filter="fade">
                                      <p:cBhvr>
                                        <p:cTn id="203" dur="1000"/>
                                        <p:tgtEl>
                                          <p:spTgt spid="61"/>
                                        </p:tgtEl>
                                      </p:cBhvr>
                                    </p:animEffect>
                                    <p:anim calcmode="lin" valueType="num">
                                      <p:cBhvr>
                                        <p:cTn id="204" dur="1000" fill="hold"/>
                                        <p:tgtEl>
                                          <p:spTgt spid="61"/>
                                        </p:tgtEl>
                                        <p:attrNameLst>
                                          <p:attrName>ppt_x</p:attrName>
                                        </p:attrNameLst>
                                      </p:cBhvr>
                                      <p:tavLst>
                                        <p:tav tm="0">
                                          <p:val>
                                            <p:strVal val="#ppt_x"/>
                                          </p:val>
                                        </p:tav>
                                        <p:tav tm="100000">
                                          <p:val>
                                            <p:strVal val="#ppt_x"/>
                                          </p:val>
                                        </p:tav>
                                      </p:tavLst>
                                    </p:anim>
                                    <p:anim calcmode="lin" valueType="num">
                                      <p:cBhvr>
                                        <p:cTn id="20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27" presetClass="entr" presetSubtype="0" fill="hold" grpId="0" nodeType="clickEffect">
                                  <p:stCondLst>
                                    <p:cond delay="0"/>
                                  </p:stCondLst>
                                  <p:iterate type="lt">
                                    <p:tmPct val="50000"/>
                                  </p:iterate>
                                  <p:childTnLst>
                                    <p:set>
                                      <p:cBhvr>
                                        <p:cTn id="209" dur="1" fill="hold">
                                          <p:stCondLst>
                                            <p:cond delay="0"/>
                                          </p:stCondLst>
                                        </p:cTn>
                                        <p:tgtEl>
                                          <p:spTgt spid="8"/>
                                        </p:tgtEl>
                                        <p:attrNameLst>
                                          <p:attrName>style.visibility</p:attrName>
                                        </p:attrNameLst>
                                      </p:cBhvr>
                                      <p:to>
                                        <p:strVal val="visible"/>
                                      </p:to>
                                    </p:set>
                                    <p:anim calcmode="discrete" valueType="clr">
                                      <p:cBhvr override="childStyle">
                                        <p:cTn id="210"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11" dur="80"/>
                                        <p:tgtEl>
                                          <p:spTgt spid="8"/>
                                        </p:tgtEl>
                                        <p:attrNameLst>
                                          <p:attrName>fillcolor</p:attrName>
                                        </p:attrNameLst>
                                      </p:cBhvr>
                                      <p:tavLst>
                                        <p:tav tm="0">
                                          <p:val>
                                            <p:clrVal>
                                              <a:schemeClr val="accent2"/>
                                            </p:clrVal>
                                          </p:val>
                                        </p:tav>
                                        <p:tav tm="50000">
                                          <p:val>
                                            <p:clrVal>
                                              <a:schemeClr val="hlink"/>
                                            </p:clrVal>
                                          </p:val>
                                        </p:tav>
                                      </p:tavLst>
                                    </p:anim>
                                    <p:set>
                                      <p:cBhvr>
                                        <p:cTn id="212" dur="80"/>
                                        <p:tgtEl>
                                          <p:spTgt spid="8"/>
                                        </p:tgtEl>
                                        <p:attrNameLst>
                                          <p:attrName>fill.type</p:attrName>
                                        </p:attrNameLst>
                                      </p:cBhvr>
                                      <p:to>
                                        <p:strVal val="solid"/>
                                      </p:to>
                                    </p:set>
                                  </p:childTnLst>
                                </p:cTn>
                              </p:par>
                            </p:childTnLst>
                          </p:cTn>
                        </p:par>
                      </p:childTnLst>
                    </p:cTn>
                  </p:par>
                  <p:par>
                    <p:cTn id="213" fill="hold">
                      <p:stCondLst>
                        <p:cond delay="indefinite"/>
                      </p:stCondLst>
                      <p:childTnLst>
                        <p:par>
                          <p:cTn id="214" fill="hold">
                            <p:stCondLst>
                              <p:cond delay="0"/>
                            </p:stCondLst>
                            <p:childTnLst>
                              <p:par>
                                <p:cTn id="215" presetID="42" presetClass="entr" presetSubtype="0" fill="hold" nodeType="clickEffect">
                                  <p:stCondLst>
                                    <p:cond delay="0"/>
                                  </p:stCondLst>
                                  <p:childTnLst>
                                    <p:set>
                                      <p:cBhvr>
                                        <p:cTn id="216" dur="1" fill="hold">
                                          <p:stCondLst>
                                            <p:cond delay="0"/>
                                          </p:stCondLst>
                                        </p:cTn>
                                        <p:tgtEl>
                                          <p:spTgt spid="114"/>
                                        </p:tgtEl>
                                        <p:attrNameLst>
                                          <p:attrName>style.visibility</p:attrName>
                                        </p:attrNameLst>
                                      </p:cBhvr>
                                      <p:to>
                                        <p:strVal val="visible"/>
                                      </p:to>
                                    </p:set>
                                    <p:animEffect transition="in" filter="fade">
                                      <p:cBhvr>
                                        <p:cTn id="217" dur="1000"/>
                                        <p:tgtEl>
                                          <p:spTgt spid="114"/>
                                        </p:tgtEl>
                                      </p:cBhvr>
                                    </p:animEffect>
                                    <p:anim calcmode="lin" valueType="num">
                                      <p:cBhvr>
                                        <p:cTn id="218" dur="1000" fill="hold"/>
                                        <p:tgtEl>
                                          <p:spTgt spid="114"/>
                                        </p:tgtEl>
                                        <p:attrNameLst>
                                          <p:attrName>ppt_x</p:attrName>
                                        </p:attrNameLst>
                                      </p:cBhvr>
                                      <p:tavLst>
                                        <p:tav tm="0">
                                          <p:val>
                                            <p:strVal val="#ppt_x"/>
                                          </p:val>
                                        </p:tav>
                                        <p:tav tm="100000">
                                          <p:val>
                                            <p:strVal val="#ppt_x"/>
                                          </p:val>
                                        </p:tav>
                                      </p:tavLst>
                                    </p:anim>
                                    <p:anim calcmode="lin" valueType="num">
                                      <p:cBhvr>
                                        <p:cTn id="219"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7" presetClass="entr" presetSubtype="0" fill="hold" nodeType="clickEffect">
                                  <p:stCondLst>
                                    <p:cond delay="0"/>
                                  </p:stCondLst>
                                  <p:childTnLst>
                                    <p:set>
                                      <p:cBhvr>
                                        <p:cTn id="223" dur="1" fill="hold">
                                          <p:stCondLst>
                                            <p:cond delay="0"/>
                                          </p:stCondLst>
                                        </p:cTn>
                                        <p:tgtEl>
                                          <p:spTgt spid="118"/>
                                        </p:tgtEl>
                                        <p:attrNameLst>
                                          <p:attrName>style.visibility</p:attrName>
                                        </p:attrNameLst>
                                      </p:cBhvr>
                                      <p:to>
                                        <p:strVal val="visible"/>
                                      </p:to>
                                    </p:set>
                                    <p:animEffect transition="in" filter="fade">
                                      <p:cBhvr>
                                        <p:cTn id="224" dur="1000"/>
                                        <p:tgtEl>
                                          <p:spTgt spid="118"/>
                                        </p:tgtEl>
                                      </p:cBhvr>
                                    </p:animEffect>
                                    <p:anim calcmode="lin" valueType="num">
                                      <p:cBhvr>
                                        <p:cTn id="225" dur="1000" fill="hold"/>
                                        <p:tgtEl>
                                          <p:spTgt spid="118"/>
                                        </p:tgtEl>
                                        <p:attrNameLst>
                                          <p:attrName>ppt_x</p:attrName>
                                        </p:attrNameLst>
                                      </p:cBhvr>
                                      <p:tavLst>
                                        <p:tav tm="0">
                                          <p:val>
                                            <p:strVal val="#ppt_x"/>
                                          </p:val>
                                        </p:tav>
                                        <p:tav tm="100000">
                                          <p:val>
                                            <p:strVal val="#ppt_x"/>
                                          </p:val>
                                        </p:tav>
                                      </p:tavLst>
                                    </p:anim>
                                    <p:anim calcmode="lin" valueType="num">
                                      <p:cBhvr>
                                        <p:cTn id="226"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nodeType="clickEffect">
                                  <p:stCondLst>
                                    <p:cond delay="0"/>
                                  </p:stCondLst>
                                  <p:childTnLst>
                                    <p:set>
                                      <p:cBhvr>
                                        <p:cTn id="230" dur="1" fill="hold">
                                          <p:stCondLst>
                                            <p:cond delay="0"/>
                                          </p:stCondLst>
                                        </p:cTn>
                                        <p:tgtEl>
                                          <p:spTgt spid="69"/>
                                        </p:tgtEl>
                                        <p:attrNameLst>
                                          <p:attrName>style.visibility</p:attrName>
                                        </p:attrNameLst>
                                      </p:cBhvr>
                                      <p:to>
                                        <p:strVal val="visible"/>
                                      </p:to>
                                    </p:set>
                                    <p:animEffect transition="in" filter="fade">
                                      <p:cBhvr>
                                        <p:cTn id="231" dur="1000"/>
                                        <p:tgtEl>
                                          <p:spTgt spid="69"/>
                                        </p:tgtEl>
                                      </p:cBhvr>
                                    </p:animEffect>
                                    <p:anim calcmode="lin" valueType="num">
                                      <p:cBhvr>
                                        <p:cTn id="232" dur="1000" fill="hold"/>
                                        <p:tgtEl>
                                          <p:spTgt spid="69"/>
                                        </p:tgtEl>
                                        <p:attrNameLst>
                                          <p:attrName>ppt_x</p:attrName>
                                        </p:attrNameLst>
                                      </p:cBhvr>
                                      <p:tavLst>
                                        <p:tav tm="0">
                                          <p:val>
                                            <p:strVal val="#ppt_x"/>
                                          </p:val>
                                        </p:tav>
                                        <p:tav tm="100000">
                                          <p:val>
                                            <p:strVal val="#ppt_x"/>
                                          </p:val>
                                        </p:tav>
                                      </p:tavLst>
                                    </p:anim>
                                    <p:anim calcmode="lin" valueType="num">
                                      <p:cBhvr>
                                        <p:cTn id="23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27" presetClass="entr" presetSubtype="0" fill="hold" grpId="0" nodeType="clickEffect">
                                  <p:stCondLst>
                                    <p:cond delay="0"/>
                                  </p:stCondLst>
                                  <p:iterate type="lt">
                                    <p:tmPct val="50000"/>
                                  </p:iterate>
                                  <p:childTnLst>
                                    <p:set>
                                      <p:cBhvr>
                                        <p:cTn id="237" dur="1" fill="hold">
                                          <p:stCondLst>
                                            <p:cond delay="0"/>
                                          </p:stCondLst>
                                        </p:cTn>
                                        <p:tgtEl>
                                          <p:spTgt spid="9"/>
                                        </p:tgtEl>
                                        <p:attrNameLst>
                                          <p:attrName>style.visibility</p:attrName>
                                        </p:attrNameLst>
                                      </p:cBhvr>
                                      <p:to>
                                        <p:strVal val="visible"/>
                                      </p:to>
                                    </p:set>
                                    <p:anim calcmode="discrete" valueType="clr">
                                      <p:cBhvr override="childStyle">
                                        <p:cTn id="23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39" dur="80"/>
                                        <p:tgtEl>
                                          <p:spTgt spid="9"/>
                                        </p:tgtEl>
                                        <p:attrNameLst>
                                          <p:attrName>fillcolor</p:attrName>
                                        </p:attrNameLst>
                                      </p:cBhvr>
                                      <p:tavLst>
                                        <p:tav tm="0">
                                          <p:val>
                                            <p:clrVal>
                                              <a:schemeClr val="accent2"/>
                                            </p:clrVal>
                                          </p:val>
                                        </p:tav>
                                        <p:tav tm="50000">
                                          <p:val>
                                            <p:clrVal>
                                              <a:schemeClr val="hlink"/>
                                            </p:clrVal>
                                          </p:val>
                                        </p:tav>
                                      </p:tavLst>
                                    </p:anim>
                                    <p:set>
                                      <p:cBhvr>
                                        <p:cTn id="240" dur="80"/>
                                        <p:tgtEl>
                                          <p:spTgt spid="9"/>
                                        </p:tgtEl>
                                        <p:attrNameLst>
                                          <p:attrName>fill.type</p:attrName>
                                        </p:attrNameLst>
                                      </p:cBhvr>
                                      <p:to>
                                        <p:strVal val="solid"/>
                                      </p:to>
                                    </p:set>
                                  </p:childTnLst>
                                </p:cTn>
                              </p:par>
                            </p:childTnLst>
                          </p:cTn>
                        </p:par>
                      </p:childTnLst>
                    </p:cTn>
                  </p:par>
                  <p:par>
                    <p:cTn id="241" fill="hold">
                      <p:stCondLst>
                        <p:cond delay="indefinite"/>
                      </p:stCondLst>
                      <p:childTnLst>
                        <p:par>
                          <p:cTn id="242" fill="hold">
                            <p:stCondLst>
                              <p:cond delay="0"/>
                            </p:stCondLst>
                            <p:childTnLst>
                              <p:par>
                                <p:cTn id="243" presetID="42" presetClass="entr" presetSubtype="0" fill="hold" nodeType="clickEffect">
                                  <p:stCondLst>
                                    <p:cond delay="0"/>
                                  </p:stCondLst>
                                  <p:childTnLst>
                                    <p:set>
                                      <p:cBhvr>
                                        <p:cTn id="244" dur="1" fill="hold">
                                          <p:stCondLst>
                                            <p:cond delay="0"/>
                                          </p:stCondLst>
                                        </p:cTn>
                                        <p:tgtEl>
                                          <p:spTgt spid="120"/>
                                        </p:tgtEl>
                                        <p:attrNameLst>
                                          <p:attrName>style.visibility</p:attrName>
                                        </p:attrNameLst>
                                      </p:cBhvr>
                                      <p:to>
                                        <p:strVal val="visible"/>
                                      </p:to>
                                    </p:set>
                                    <p:animEffect transition="in" filter="fade">
                                      <p:cBhvr>
                                        <p:cTn id="245" dur="1000"/>
                                        <p:tgtEl>
                                          <p:spTgt spid="120"/>
                                        </p:tgtEl>
                                      </p:cBhvr>
                                    </p:animEffect>
                                    <p:anim calcmode="lin" valueType="num">
                                      <p:cBhvr>
                                        <p:cTn id="246" dur="1000" fill="hold"/>
                                        <p:tgtEl>
                                          <p:spTgt spid="120"/>
                                        </p:tgtEl>
                                        <p:attrNameLst>
                                          <p:attrName>ppt_x</p:attrName>
                                        </p:attrNameLst>
                                      </p:cBhvr>
                                      <p:tavLst>
                                        <p:tav tm="0">
                                          <p:val>
                                            <p:strVal val="#ppt_x"/>
                                          </p:val>
                                        </p:tav>
                                        <p:tav tm="100000">
                                          <p:val>
                                            <p:strVal val="#ppt_x"/>
                                          </p:val>
                                        </p:tav>
                                      </p:tavLst>
                                    </p:anim>
                                    <p:anim calcmode="lin" valueType="num">
                                      <p:cBhvr>
                                        <p:cTn id="247"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248" fill="hold">
                      <p:stCondLst>
                        <p:cond delay="indefinite"/>
                      </p:stCondLst>
                      <p:childTnLst>
                        <p:par>
                          <p:cTn id="249" fill="hold">
                            <p:stCondLst>
                              <p:cond delay="0"/>
                            </p:stCondLst>
                            <p:childTnLst>
                              <p:par>
                                <p:cTn id="250" presetID="47" presetClass="entr" presetSubtype="0" fill="hold" nodeType="clickEffect">
                                  <p:stCondLst>
                                    <p:cond delay="0"/>
                                  </p:stCondLst>
                                  <p:childTnLst>
                                    <p:set>
                                      <p:cBhvr>
                                        <p:cTn id="251" dur="1" fill="hold">
                                          <p:stCondLst>
                                            <p:cond delay="0"/>
                                          </p:stCondLst>
                                        </p:cTn>
                                        <p:tgtEl>
                                          <p:spTgt spid="122"/>
                                        </p:tgtEl>
                                        <p:attrNameLst>
                                          <p:attrName>style.visibility</p:attrName>
                                        </p:attrNameLst>
                                      </p:cBhvr>
                                      <p:to>
                                        <p:strVal val="visible"/>
                                      </p:to>
                                    </p:set>
                                    <p:animEffect transition="in" filter="fade">
                                      <p:cBhvr>
                                        <p:cTn id="252" dur="1000"/>
                                        <p:tgtEl>
                                          <p:spTgt spid="122"/>
                                        </p:tgtEl>
                                      </p:cBhvr>
                                    </p:animEffect>
                                    <p:anim calcmode="lin" valueType="num">
                                      <p:cBhvr>
                                        <p:cTn id="253" dur="1000" fill="hold"/>
                                        <p:tgtEl>
                                          <p:spTgt spid="122"/>
                                        </p:tgtEl>
                                        <p:attrNameLst>
                                          <p:attrName>ppt_x</p:attrName>
                                        </p:attrNameLst>
                                      </p:cBhvr>
                                      <p:tavLst>
                                        <p:tav tm="0">
                                          <p:val>
                                            <p:strVal val="#ppt_x"/>
                                          </p:val>
                                        </p:tav>
                                        <p:tav tm="100000">
                                          <p:val>
                                            <p:strVal val="#ppt_x"/>
                                          </p:val>
                                        </p:tav>
                                      </p:tavLst>
                                    </p:anim>
                                    <p:anim calcmode="lin" valueType="num">
                                      <p:cBhvr>
                                        <p:cTn id="254"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42" presetClass="entr" presetSubtype="0" fill="hold" nodeType="clickEffect">
                                  <p:stCondLst>
                                    <p:cond delay="0"/>
                                  </p:stCondLst>
                                  <p:childTnLst>
                                    <p:set>
                                      <p:cBhvr>
                                        <p:cTn id="258" dur="1" fill="hold">
                                          <p:stCondLst>
                                            <p:cond delay="0"/>
                                          </p:stCondLst>
                                        </p:cTn>
                                        <p:tgtEl>
                                          <p:spTgt spid="88"/>
                                        </p:tgtEl>
                                        <p:attrNameLst>
                                          <p:attrName>style.visibility</p:attrName>
                                        </p:attrNameLst>
                                      </p:cBhvr>
                                      <p:to>
                                        <p:strVal val="visible"/>
                                      </p:to>
                                    </p:set>
                                    <p:animEffect transition="in" filter="fade">
                                      <p:cBhvr>
                                        <p:cTn id="259" dur="1000"/>
                                        <p:tgtEl>
                                          <p:spTgt spid="88"/>
                                        </p:tgtEl>
                                      </p:cBhvr>
                                    </p:animEffect>
                                    <p:anim calcmode="lin" valueType="num">
                                      <p:cBhvr>
                                        <p:cTn id="260" dur="1000" fill="hold"/>
                                        <p:tgtEl>
                                          <p:spTgt spid="88"/>
                                        </p:tgtEl>
                                        <p:attrNameLst>
                                          <p:attrName>ppt_x</p:attrName>
                                        </p:attrNameLst>
                                      </p:cBhvr>
                                      <p:tavLst>
                                        <p:tav tm="0">
                                          <p:val>
                                            <p:strVal val="#ppt_x"/>
                                          </p:val>
                                        </p:tav>
                                        <p:tav tm="100000">
                                          <p:val>
                                            <p:strVal val="#ppt_x"/>
                                          </p:val>
                                        </p:tav>
                                      </p:tavLst>
                                    </p:anim>
                                    <p:anim calcmode="lin" valueType="num">
                                      <p:cBhvr>
                                        <p:cTn id="261"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262" fill="hold">
                      <p:stCondLst>
                        <p:cond delay="indefinite"/>
                      </p:stCondLst>
                      <p:childTnLst>
                        <p:par>
                          <p:cTn id="263" fill="hold">
                            <p:stCondLst>
                              <p:cond delay="0"/>
                            </p:stCondLst>
                            <p:childTnLst>
                              <p:par>
                                <p:cTn id="264" presetID="42" presetClass="entr" presetSubtype="0" fill="hold" nodeType="clickEffect">
                                  <p:stCondLst>
                                    <p:cond delay="0"/>
                                  </p:stCondLst>
                                  <p:childTnLst>
                                    <p:set>
                                      <p:cBhvr>
                                        <p:cTn id="265" dur="1" fill="hold">
                                          <p:stCondLst>
                                            <p:cond delay="0"/>
                                          </p:stCondLst>
                                        </p:cTn>
                                        <p:tgtEl>
                                          <p:spTgt spid="103"/>
                                        </p:tgtEl>
                                        <p:attrNameLst>
                                          <p:attrName>style.visibility</p:attrName>
                                        </p:attrNameLst>
                                      </p:cBhvr>
                                      <p:to>
                                        <p:strVal val="visible"/>
                                      </p:to>
                                    </p:set>
                                    <p:animEffect transition="in" filter="fade">
                                      <p:cBhvr>
                                        <p:cTn id="266" dur="1000"/>
                                        <p:tgtEl>
                                          <p:spTgt spid="103"/>
                                        </p:tgtEl>
                                      </p:cBhvr>
                                    </p:animEffect>
                                    <p:anim calcmode="lin" valueType="num">
                                      <p:cBhvr>
                                        <p:cTn id="267" dur="1000" fill="hold"/>
                                        <p:tgtEl>
                                          <p:spTgt spid="103"/>
                                        </p:tgtEl>
                                        <p:attrNameLst>
                                          <p:attrName>ppt_x</p:attrName>
                                        </p:attrNameLst>
                                      </p:cBhvr>
                                      <p:tavLst>
                                        <p:tav tm="0">
                                          <p:val>
                                            <p:strVal val="#ppt_x"/>
                                          </p:val>
                                        </p:tav>
                                        <p:tav tm="100000">
                                          <p:val>
                                            <p:strVal val="#ppt_x"/>
                                          </p:val>
                                        </p:tav>
                                      </p:tavLst>
                                    </p:anim>
                                    <p:anim calcmode="lin" valueType="num">
                                      <p:cBhvr>
                                        <p:cTn id="268"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7" presetClass="entr" presetSubtype="0" fill="hold" grpId="0" nodeType="clickEffect">
                                  <p:stCondLst>
                                    <p:cond delay="0"/>
                                  </p:stCondLst>
                                  <p:iterate type="lt">
                                    <p:tmPct val="50000"/>
                                  </p:iterate>
                                  <p:childTnLst>
                                    <p:set>
                                      <p:cBhvr>
                                        <p:cTn id="272" dur="1" fill="hold">
                                          <p:stCondLst>
                                            <p:cond delay="0"/>
                                          </p:stCondLst>
                                        </p:cTn>
                                        <p:tgtEl>
                                          <p:spTgt spid="11"/>
                                        </p:tgtEl>
                                        <p:attrNameLst>
                                          <p:attrName>style.visibility</p:attrName>
                                        </p:attrNameLst>
                                      </p:cBhvr>
                                      <p:to>
                                        <p:strVal val="visible"/>
                                      </p:to>
                                    </p:set>
                                    <p:anim calcmode="discrete" valueType="clr">
                                      <p:cBhvr override="childStyle">
                                        <p:cTn id="27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74" dur="80"/>
                                        <p:tgtEl>
                                          <p:spTgt spid="11"/>
                                        </p:tgtEl>
                                        <p:attrNameLst>
                                          <p:attrName>fillcolor</p:attrName>
                                        </p:attrNameLst>
                                      </p:cBhvr>
                                      <p:tavLst>
                                        <p:tav tm="0">
                                          <p:val>
                                            <p:clrVal>
                                              <a:schemeClr val="accent2"/>
                                            </p:clrVal>
                                          </p:val>
                                        </p:tav>
                                        <p:tav tm="50000">
                                          <p:val>
                                            <p:clrVal>
                                              <a:schemeClr val="hlink"/>
                                            </p:clrVal>
                                          </p:val>
                                        </p:tav>
                                      </p:tavLst>
                                    </p:anim>
                                    <p:set>
                                      <p:cBhvr>
                                        <p:cTn id="275" dur="80"/>
                                        <p:tgtEl>
                                          <p:spTgt spid="11"/>
                                        </p:tgtEl>
                                        <p:attrNameLst>
                                          <p:attrName>fill.type</p:attrName>
                                        </p:attrNameLst>
                                      </p:cBhvr>
                                      <p:to>
                                        <p:strVal val="solid"/>
                                      </p:to>
                                    </p:set>
                                  </p:childTnLst>
                                </p:cTn>
                              </p:par>
                            </p:childTnLst>
                          </p:cTn>
                        </p:par>
                      </p:childTnLst>
                    </p:cTn>
                  </p:par>
                  <p:par>
                    <p:cTn id="276" fill="hold">
                      <p:stCondLst>
                        <p:cond delay="indefinite"/>
                      </p:stCondLst>
                      <p:childTnLst>
                        <p:par>
                          <p:cTn id="277" fill="hold">
                            <p:stCondLst>
                              <p:cond delay="0"/>
                            </p:stCondLst>
                            <p:childTnLst>
                              <p:par>
                                <p:cTn id="278" presetID="27" presetClass="entr" presetSubtype="0" fill="hold" grpId="0" nodeType="clickEffect">
                                  <p:stCondLst>
                                    <p:cond delay="0"/>
                                  </p:stCondLst>
                                  <p:iterate type="lt">
                                    <p:tmPct val="50000"/>
                                  </p:iterate>
                                  <p:childTnLst>
                                    <p:set>
                                      <p:cBhvr>
                                        <p:cTn id="279" dur="1" fill="hold">
                                          <p:stCondLst>
                                            <p:cond delay="0"/>
                                          </p:stCondLst>
                                        </p:cTn>
                                        <p:tgtEl>
                                          <p:spTgt spid="45"/>
                                        </p:tgtEl>
                                        <p:attrNameLst>
                                          <p:attrName>style.visibility</p:attrName>
                                        </p:attrNameLst>
                                      </p:cBhvr>
                                      <p:to>
                                        <p:strVal val="visible"/>
                                      </p:to>
                                    </p:set>
                                    <p:anim calcmode="discrete" valueType="clr">
                                      <p:cBhvr override="childStyle">
                                        <p:cTn id="280" dur="80"/>
                                        <p:tgtEl>
                                          <p:spTgt spid="45"/>
                                        </p:tgtEl>
                                        <p:attrNameLst>
                                          <p:attrName>style.color</p:attrName>
                                        </p:attrNameLst>
                                      </p:cBhvr>
                                      <p:tavLst>
                                        <p:tav tm="0">
                                          <p:val>
                                            <p:clrVal>
                                              <a:schemeClr val="accent2"/>
                                            </p:clrVal>
                                          </p:val>
                                        </p:tav>
                                        <p:tav tm="50000">
                                          <p:val>
                                            <p:clrVal>
                                              <a:schemeClr val="hlink"/>
                                            </p:clrVal>
                                          </p:val>
                                        </p:tav>
                                      </p:tavLst>
                                    </p:anim>
                                    <p:anim calcmode="discrete" valueType="clr">
                                      <p:cBhvr>
                                        <p:cTn id="281" dur="80"/>
                                        <p:tgtEl>
                                          <p:spTgt spid="45"/>
                                        </p:tgtEl>
                                        <p:attrNameLst>
                                          <p:attrName>fillcolor</p:attrName>
                                        </p:attrNameLst>
                                      </p:cBhvr>
                                      <p:tavLst>
                                        <p:tav tm="0">
                                          <p:val>
                                            <p:clrVal>
                                              <a:schemeClr val="accent2"/>
                                            </p:clrVal>
                                          </p:val>
                                        </p:tav>
                                        <p:tav tm="50000">
                                          <p:val>
                                            <p:clrVal>
                                              <a:schemeClr val="hlink"/>
                                            </p:clrVal>
                                          </p:val>
                                        </p:tav>
                                      </p:tavLst>
                                    </p:anim>
                                    <p:set>
                                      <p:cBhvr>
                                        <p:cTn id="282" dur="80"/>
                                        <p:tgtEl>
                                          <p:spTgt spid="45"/>
                                        </p:tgtEl>
                                        <p:attrNameLst>
                                          <p:attrName>fill.type</p:attrName>
                                        </p:attrNameLst>
                                      </p:cBhvr>
                                      <p:to>
                                        <p:strVal val="solid"/>
                                      </p:to>
                                    </p:set>
                                  </p:childTnLst>
                                </p:cTn>
                              </p:par>
                            </p:childTnLst>
                          </p:cTn>
                        </p:par>
                      </p:childTnLst>
                    </p:cTn>
                  </p:par>
                  <p:par>
                    <p:cTn id="283" fill="hold">
                      <p:stCondLst>
                        <p:cond delay="indefinite"/>
                      </p:stCondLst>
                      <p:childTnLst>
                        <p:par>
                          <p:cTn id="284" fill="hold">
                            <p:stCondLst>
                              <p:cond delay="0"/>
                            </p:stCondLst>
                            <p:childTnLst>
                              <p:par>
                                <p:cTn id="285" presetID="42" presetClass="entr" presetSubtype="0" fill="hold" nodeType="clickEffect">
                                  <p:stCondLst>
                                    <p:cond delay="0"/>
                                  </p:stCondLst>
                                  <p:childTnLst>
                                    <p:set>
                                      <p:cBhvr>
                                        <p:cTn id="286" dur="1" fill="hold">
                                          <p:stCondLst>
                                            <p:cond delay="0"/>
                                          </p:stCondLst>
                                        </p:cTn>
                                        <p:tgtEl>
                                          <p:spTgt spid="90"/>
                                        </p:tgtEl>
                                        <p:attrNameLst>
                                          <p:attrName>style.visibility</p:attrName>
                                        </p:attrNameLst>
                                      </p:cBhvr>
                                      <p:to>
                                        <p:strVal val="visible"/>
                                      </p:to>
                                    </p:set>
                                    <p:animEffect transition="in" filter="fade">
                                      <p:cBhvr>
                                        <p:cTn id="287" dur="1000"/>
                                        <p:tgtEl>
                                          <p:spTgt spid="90"/>
                                        </p:tgtEl>
                                      </p:cBhvr>
                                    </p:animEffect>
                                    <p:anim calcmode="lin" valueType="num">
                                      <p:cBhvr>
                                        <p:cTn id="288" dur="1000" fill="hold"/>
                                        <p:tgtEl>
                                          <p:spTgt spid="90"/>
                                        </p:tgtEl>
                                        <p:attrNameLst>
                                          <p:attrName>ppt_x</p:attrName>
                                        </p:attrNameLst>
                                      </p:cBhvr>
                                      <p:tavLst>
                                        <p:tav tm="0">
                                          <p:val>
                                            <p:strVal val="#ppt_x"/>
                                          </p:val>
                                        </p:tav>
                                        <p:tav tm="100000">
                                          <p:val>
                                            <p:strVal val="#ppt_x"/>
                                          </p:val>
                                        </p:tav>
                                      </p:tavLst>
                                    </p:anim>
                                    <p:anim calcmode="lin" valueType="num">
                                      <p:cBhvr>
                                        <p:cTn id="289"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290" fill="hold">
                      <p:stCondLst>
                        <p:cond delay="indefinite"/>
                      </p:stCondLst>
                      <p:childTnLst>
                        <p:par>
                          <p:cTn id="291" fill="hold">
                            <p:stCondLst>
                              <p:cond delay="0"/>
                            </p:stCondLst>
                            <p:childTnLst>
                              <p:par>
                                <p:cTn id="292" presetID="42" presetClass="entr" presetSubtype="0" fill="hold" nodeType="clickEffect">
                                  <p:stCondLst>
                                    <p:cond delay="0"/>
                                  </p:stCondLst>
                                  <p:childTnLst>
                                    <p:set>
                                      <p:cBhvr>
                                        <p:cTn id="293" dur="1" fill="hold">
                                          <p:stCondLst>
                                            <p:cond delay="0"/>
                                          </p:stCondLst>
                                        </p:cTn>
                                        <p:tgtEl>
                                          <p:spTgt spid="50"/>
                                        </p:tgtEl>
                                        <p:attrNameLst>
                                          <p:attrName>style.visibility</p:attrName>
                                        </p:attrNameLst>
                                      </p:cBhvr>
                                      <p:to>
                                        <p:strVal val="visible"/>
                                      </p:to>
                                    </p:set>
                                    <p:animEffect transition="in" filter="fade">
                                      <p:cBhvr>
                                        <p:cTn id="294" dur="1000"/>
                                        <p:tgtEl>
                                          <p:spTgt spid="50"/>
                                        </p:tgtEl>
                                      </p:cBhvr>
                                    </p:animEffect>
                                    <p:anim calcmode="lin" valueType="num">
                                      <p:cBhvr>
                                        <p:cTn id="295" dur="1000" fill="hold"/>
                                        <p:tgtEl>
                                          <p:spTgt spid="50"/>
                                        </p:tgtEl>
                                        <p:attrNameLst>
                                          <p:attrName>ppt_x</p:attrName>
                                        </p:attrNameLst>
                                      </p:cBhvr>
                                      <p:tavLst>
                                        <p:tav tm="0">
                                          <p:val>
                                            <p:strVal val="#ppt_x"/>
                                          </p:val>
                                        </p:tav>
                                        <p:tav tm="100000">
                                          <p:val>
                                            <p:strVal val="#ppt_x"/>
                                          </p:val>
                                        </p:tav>
                                      </p:tavLst>
                                    </p:anim>
                                    <p:anim calcmode="lin" valueType="num">
                                      <p:cBhvr>
                                        <p:cTn id="29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7" fill="hold">
                      <p:stCondLst>
                        <p:cond delay="indefinite"/>
                      </p:stCondLst>
                      <p:childTnLst>
                        <p:par>
                          <p:cTn id="298" fill="hold">
                            <p:stCondLst>
                              <p:cond delay="0"/>
                            </p:stCondLst>
                            <p:childTnLst>
                              <p:par>
                                <p:cTn id="299" presetID="27" presetClass="entr" presetSubtype="0" fill="hold" grpId="0" nodeType="clickEffect">
                                  <p:stCondLst>
                                    <p:cond delay="0"/>
                                  </p:stCondLst>
                                  <p:iterate type="lt">
                                    <p:tmPct val="50000"/>
                                  </p:iterate>
                                  <p:childTnLst>
                                    <p:set>
                                      <p:cBhvr>
                                        <p:cTn id="300" dur="1" fill="hold">
                                          <p:stCondLst>
                                            <p:cond delay="0"/>
                                          </p:stCondLst>
                                        </p:cTn>
                                        <p:tgtEl>
                                          <p:spTgt spid="95"/>
                                        </p:tgtEl>
                                        <p:attrNameLst>
                                          <p:attrName>style.visibility</p:attrName>
                                        </p:attrNameLst>
                                      </p:cBhvr>
                                      <p:to>
                                        <p:strVal val="visible"/>
                                      </p:to>
                                    </p:set>
                                    <p:anim calcmode="discrete" valueType="clr">
                                      <p:cBhvr override="childStyle">
                                        <p:cTn id="301" dur="80"/>
                                        <p:tgtEl>
                                          <p:spTgt spid="95"/>
                                        </p:tgtEl>
                                        <p:attrNameLst>
                                          <p:attrName>style.color</p:attrName>
                                        </p:attrNameLst>
                                      </p:cBhvr>
                                      <p:tavLst>
                                        <p:tav tm="0">
                                          <p:val>
                                            <p:clrVal>
                                              <a:schemeClr val="accent2"/>
                                            </p:clrVal>
                                          </p:val>
                                        </p:tav>
                                        <p:tav tm="50000">
                                          <p:val>
                                            <p:clrVal>
                                              <a:schemeClr val="hlink"/>
                                            </p:clrVal>
                                          </p:val>
                                        </p:tav>
                                      </p:tavLst>
                                    </p:anim>
                                    <p:anim calcmode="discrete" valueType="clr">
                                      <p:cBhvr>
                                        <p:cTn id="302" dur="80"/>
                                        <p:tgtEl>
                                          <p:spTgt spid="95"/>
                                        </p:tgtEl>
                                        <p:attrNameLst>
                                          <p:attrName>fillcolor</p:attrName>
                                        </p:attrNameLst>
                                      </p:cBhvr>
                                      <p:tavLst>
                                        <p:tav tm="0">
                                          <p:val>
                                            <p:clrVal>
                                              <a:schemeClr val="accent2"/>
                                            </p:clrVal>
                                          </p:val>
                                        </p:tav>
                                        <p:tav tm="50000">
                                          <p:val>
                                            <p:clrVal>
                                              <a:schemeClr val="hlink"/>
                                            </p:clrVal>
                                          </p:val>
                                        </p:tav>
                                      </p:tavLst>
                                    </p:anim>
                                    <p:set>
                                      <p:cBhvr>
                                        <p:cTn id="303" dur="80"/>
                                        <p:tgtEl>
                                          <p:spTgt spid="95"/>
                                        </p:tgtEl>
                                        <p:attrNameLst>
                                          <p:attrName>fill.type</p:attrName>
                                        </p:attrNameLst>
                                      </p:cBhvr>
                                      <p:to>
                                        <p:strVal val="solid"/>
                                      </p:to>
                                    </p:set>
                                  </p:childTnLst>
                                </p:cTn>
                              </p:par>
                            </p:childTnLst>
                          </p:cTn>
                        </p:par>
                      </p:childTnLst>
                    </p:cTn>
                  </p:par>
                  <p:par>
                    <p:cTn id="304" fill="hold">
                      <p:stCondLst>
                        <p:cond delay="indefinite"/>
                      </p:stCondLst>
                      <p:childTnLst>
                        <p:par>
                          <p:cTn id="305" fill="hold">
                            <p:stCondLst>
                              <p:cond delay="0"/>
                            </p:stCondLst>
                            <p:childTnLst>
                              <p:par>
                                <p:cTn id="306" presetID="27" presetClass="entr" presetSubtype="0" fill="hold" grpId="0" nodeType="clickEffect">
                                  <p:stCondLst>
                                    <p:cond delay="0"/>
                                  </p:stCondLst>
                                  <p:iterate type="lt">
                                    <p:tmPct val="50000"/>
                                  </p:iterate>
                                  <p:childTnLst>
                                    <p:set>
                                      <p:cBhvr>
                                        <p:cTn id="307" dur="1" fill="hold">
                                          <p:stCondLst>
                                            <p:cond delay="0"/>
                                          </p:stCondLst>
                                        </p:cTn>
                                        <p:tgtEl>
                                          <p:spTgt spid="12"/>
                                        </p:tgtEl>
                                        <p:attrNameLst>
                                          <p:attrName>style.visibility</p:attrName>
                                        </p:attrNameLst>
                                      </p:cBhvr>
                                      <p:to>
                                        <p:strVal val="visible"/>
                                      </p:to>
                                    </p:set>
                                    <p:anim calcmode="discrete" valueType="clr">
                                      <p:cBhvr override="childStyle">
                                        <p:cTn id="30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09" dur="80"/>
                                        <p:tgtEl>
                                          <p:spTgt spid="12"/>
                                        </p:tgtEl>
                                        <p:attrNameLst>
                                          <p:attrName>fillcolor</p:attrName>
                                        </p:attrNameLst>
                                      </p:cBhvr>
                                      <p:tavLst>
                                        <p:tav tm="0">
                                          <p:val>
                                            <p:clrVal>
                                              <a:schemeClr val="accent2"/>
                                            </p:clrVal>
                                          </p:val>
                                        </p:tav>
                                        <p:tav tm="50000">
                                          <p:val>
                                            <p:clrVal>
                                              <a:schemeClr val="hlink"/>
                                            </p:clrVal>
                                          </p:val>
                                        </p:tav>
                                      </p:tavLst>
                                    </p:anim>
                                    <p:set>
                                      <p:cBhvr>
                                        <p:cTn id="310" dur="80"/>
                                        <p:tgtEl>
                                          <p:spTgt spid="12"/>
                                        </p:tgtEl>
                                        <p:attrNameLst>
                                          <p:attrName>fill.type</p:attrName>
                                        </p:attrNameLst>
                                      </p:cBhvr>
                                      <p:to>
                                        <p:strVal val="solid"/>
                                      </p:to>
                                    </p:set>
                                  </p:childTnLst>
                                </p:cTn>
                              </p:par>
                            </p:childTnLst>
                          </p:cTn>
                        </p:par>
                      </p:childTnLst>
                    </p:cTn>
                  </p:par>
                  <p:par>
                    <p:cTn id="311" fill="hold">
                      <p:stCondLst>
                        <p:cond delay="indefinite"/>
                      </p:stCondLst>
                      <p:childTnLst>
                        <p:par>
                          <p:cTn id="312" fill="hold">
                            <p:stCondLst>
                              <p:cond delay="0"/>
                            </p:stCondLst>
                            <p:childTnLst>
                              <p:par>
                                <p:cTn id="313" presetID="27" presetClass="entr" presetSubtype="0" fill="hold" grpId="0" nodeType="clickEffect">
                                  <p:stCondLst>
                                    <p:cond delay="0"/>
                                  </p:stCondLst>
                                  <p:iterate type="lt">
                                    <p:tmPct val="50000"/>
                                  </p:iterate>
                                  <p:childTnLst>
                                    <p:set>
                                      <p:cBhvr>
                                        <p:cTn id="314" dur="1" fill="hold">
                                          <p:stCondLst>
                                            <p:cond delay="0"/>
                                          </p:stCondLst>
                                        </p:cTn>
                                        <p:tgtEl>
                                          <p:spTgt spid="46"/>
                                        </p:tgtEl>
                                        <p:attrNameLst>
                                          <p:attrName>style.visibility</p:attrName>
                                        </p:attrNameLst>
                                      </p:cBhvr>
                                      <p:to>
                                        <p:strVal val="visible"/>
                                      </p:to>
                                    </p:set>
                                    <p:anim calcmode="discrete" valueType="clr">
                                      <p:cBhvr override="childStyle">
                                        <p:cTn id="315"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316" dur="80"/>
                                        <p:tgtEl>
                                          <p:spTgt spid="46"/>
                                        </p:tgtEl>
                                        <p:attrNameLst>
                                          <p:attrName>fillcolor</p:attrName>
                                        </p:attrNameLst>
                                      </p:cBhvr>
                                      <p:tavLst>
                                        <p:tav tm="0">
                                          <p:val>
                                            <p:clrVal>
                                              <a:schemeClr val="accent2"/>
                                            </p:clrVal>
                                          </p:val>
                                        </p:tav>
                                        <p:tav tm="50000">
                                          <p:val>
                                            <p:clrVal>
                                              <a:schemeClr val="hlink"/>
                                            </p:clrVal>
                                          </p:val>
                                        </p:tav>
                                      </p:tavLst>
                                    </p:anim>
                                    <p:set>
                                      <p:cBhvr>
                                        <p:cTn id="317" dur="80"/>
                                        <p:tgtEl>
                                          <p:spTgt spid="46"/>
                                        </p:tgtEl>
                                        <p:attrNameLst>
                                          <p:attrName>fill.type</p:attrName>
                                        </p:attrNameLst>
                                      </p:cBhvr>
                                      <p:to>
                                        <p:strVal val="solid"/>
                                      </p:to>
                                    </p:set>
                                  </p:childTnLst>
                                </p:cTn>
                              </p:par>
                            </p:childTnLst>
                          </p:cTn>
                        </p:par>
                      </p:childTnLst>
                    </p:cTn>
                  </p:par>
                  <p:par>
                    <p:cTn id="318" fill="hold">
                      <p:stCondLst>
                        <p:cond delay="indefinite"/>
                      </p:stCondLst>
                      <p:childTnLst>
                        <p:par>
                          <p:cTn id="319" fill="hold">
                            <p:stCondLst>
                              <p:cond delay="0"/>
                            </p:stCondLst>
                            <p:childTnLst>
                              <p:par>
                                <p:cTn id="320" presetID="42" presetClass="entr" presetSubtype="0" fill="hold" nodeType="clickEffect">
                                  <p:stCondLst>
                                    <p:cond delay="0"/>
                                  </p:stCondLst>
                                  <p:childTnLst>
                                    <p:set>
                                      <p:cBhvr>
                                        <p:cTn id="321" dur="1" fill="hold">
                                          <p:stCondLst>
                                            <p:cond delay="0"/>
                                          </p:stCondLst>
                                        </p:cTn>
                                        <p:tgtEl>
                                          <p:spTgt spid="99"/>
                                        </p:tgtEl>
                                        <p:attrNameLst>
                                          <p:attrName>style.visibility</p:attrName>
                                        </p:attrNameLst>
                                      </p:cBhvr>
                                      <p:to>
                                        <p:strVal val="visible"/>
                                      </p:to>
                                    </p:set>
                                    <p:animEffect transition="in" filter="fade">
                                      <p:cBhvr>
                                        <p:cTn id="322" dur="1000"/>
                                        <p:tgtEl>
                                          <p:spTgt spid="99"/>
                                        </p:tgtEl>
                                      </p:cBhvr>
                                    </p:animEffect>
                                    <p:anim calcmode="lin" valueType="num">
                                      <p:cBhvr>
                                        <p:cTn id="323" dur="1000" fill="hold"/>
                                        <p:tgtEl>
                                          <p:spTgt spid="99"/>
                                        </p:tgtEl>
                                        <p:attrNameLst>
                                          <p:attrName>ppt_x</p:attrName>
                                        </p:attrNameLst>
                                      </p:cBhvr>
                                      <p:tavLst>
                                        <p:tav tm="0">
                                          <p:val>
                                            <p:strVal val="#ppt_x"/>
                                          </p:val>
                                        </p:tav>
                                        <p:tav tm="100000">
                                          <p:val>
                                            <p:strVal val="#ppt_x"/>
                                          </p:val>
                                        </p:tav>
                                      </p:tavLst>
                                    </p:anim>
                                    <p:anim calcmode="lin" valueType="num">
                                      <p:cBhvr>
                                        <p:cTn id="3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325" fill="hold">
                      <p:stCondLst>
                        <p:cond delay="indefinite"/>
                      </p:stCondLst>
                      <p:childTnLst>
                        <p:par>
                          <p:cTn id="326" fill="hold">
                            <p:stCondLst>
                              <p:cond delay="0"/>
                            </p:stCondLst>
                            <p:childTnLst>
                              <p:par>
                                <p:cTn id="327" presetID="47" presetClass="entr" presetSubtype="0" fill="hold" nodeType="clickEffect">
                                  <p:stCondLst>
                                    <p:cond delay="0"/>
                                  </p:stCondLst>
                                  <p:childTnLst>
                                    <p:set>
                                      <p:cBhvr>
                                        <p:cTn id="328" dur="1" fill="hold">
                                          <p:stCondLst>
                                            <p:cond delay="0"/>
                                          </p:stCondLst>
                                        </p:cTn>
                                        <p:tgtEl>
                                          <p:spTgt spid="101"/>
                                        </p:tgtEl>
                                        <p:attrNameLst>
                                          <p:attrName>style.visibility</p:attrName>
                                        </p:attrNameLst>
                                      </p:cBhvr>
                                      <p:to>
                                        <p:strVal val="visible"/>
                                      </p:to>
                                    </p:set>
                                    <p:animEffect transition="in" filter="fade">
                                      <p:cBhvr>
                                        <p:cTn id="329" dur="1000"/>
                                        <p:tgtEl>
                                          <p:spTgt spid="101"/>
                                        </p:tgtEl>
                                      </p:cBhvr>
                                    </p:animEffect>
                                    <p:anim calcmode="lin" valueType="num">
                                      <p:cBhvr>
                                        <p:cTn id="330" dur="1000" fill="hold"/>
                                        <p:tgtEl>
                                          <p:spTgt spid="101"/>
                                        </p:tgtEl>
                                        <p:attrNameLst>
                                          <p:attrName>ppt_x</p:attrName>
                                        </p:attrNameLst>
                                      </p:cBhvr>
                                      <p:tavLst>
                                        <p:tav tm="0">
                                          <p:val>
                                            <p:strVal val="#ppt_x"/>
                                          </p:val>
                                        </p:tav>
                                        <p:tav tm="100000">
                                          <p:val>
                                            <p:strVal val="#ppt_x"/>
                                          </p:val>
                                        </p:tav>
                                      </p:tavLst>
                                    </p:anim>
                                    <p:anim calcmode="lin" valueType="num">
                                      <p:cBhvr>
                                        <p:cTn id="331"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332" fill="hold">
                      <p:stCondLst>
                        <p:cond delay="indefinite"/>
                      </p:stCondLst>
                      <p:childTnLst>
                        <p:par>
                          <p:cTn id="333" fill="hold">
                            <p:stCondLst>
                              <p:cond delay="0"/>
                            </p:stCondLst>
                            <p:childTnLst>
                              <p:par>
                                <p:cTn id="334" presetID="42" presetClass="entr" presetSubtype="0" fill="hold" nodeType="clickEffect">
                                  <p:stCondLst>
                                    <p:cond delay="0"/>
                                  </p:stCondLst>
                                  <p:childTnLst>
                                    <p:set>
                                      <p:cBhvr>
                                        <p:cTn id="335" dur="1" fill="hold">
                                          <p:stCondLst>
                                            <p:cond delay="0"/>
                                          </p:stCondLst>
                                        </p:cTn>
                                        <p:tgtEl>
                                          <p:spTgt spid="53"/>
                                        </p:tgtEl>
                                        <p:attrNameLst>
                                          <p:attrName>style.visibility</p:attrName>
                                        </p:attrNameLst>
                                      </p:cBhvr>
                                      <p:to>
                                        <p:strVal val="visible"/>
                                      </p:to>
                                    </p:set>
                                    <p:animEffect transition="in" filter="fade">
                                      <p:cBhvr>
                                        <p:cTn id="336" dur="1000"/>
                                        <p:tgtEl>
                                          <p:spTgt spid="53"/>
                                        </p:tgtEl>
                                      </p:cBhvr>
                                    </p:animEffect>
                                    <p:anim calcmode="lin" valueType="num">
                                      <p:cBhvr>
                                        <p:cTn id="337" dur="1000" fill="hold"/>
                                        <p:tgtEl>
                                          <p:spTgt spid="53"/>
                                        </p:tgtEl>
                                        <p:attrNameLst>
                                          <p:attrName>ppt_x</p:attrName>
                                        </p:attrNameLst>
                                      </p:cBhvr>
                                      <p:tavLst>
                                        <p:tav tm="0">
                                          <p:val>
                                            <p:strVal val="#ppt_x"/>
                                          </p:val>
                                        </p:tav>
                                        <p:tav tm="100000">
                                          <p:val>
                                            <p:strVal val="#ppt_x"/>
                                          </p:val>
                                        </p:tav>
                                      </p:tavLst>
                                    </p:anim>
                                    <p:anim calcmode="lin" valueType="num">
                                      <p:cBhvr>
                                        <p:cTn id="33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39" fill="hold">
                      <p:stCondLst>
                        <p:cond delay="indefinite"/>
                      </p:stCondLst>
                      <p:childTnLst>
                        <p:par>
                          <p:cTn id="340" fill="hold">
                            <p:stCondLst>
                              <p:cond delay="0"/>
                            </p:stCondLst>
                            <p:childTnLst>
                              <p:par>
                                <p:cTn id="341" presetID="47" presetClass="entr" presetSubtype="0" fill="hold" nodeType="clickEffect">
                                  <p:stCondLst>
                                    <p:cond delay="0"/>
                                  </p:stCondLst>
                                  <p:childTnLst>
                                    <p:set>
                                      <p:cBhvr>
                                        <p:cTn id="342" dur="1" fill="hold">
                                          <p:stCondLst>
                                            <p:cond delay="0"/>
                                          </p:stCondLst>
                                        </p:cTn>
                                        <p:tgtEl>
                                          <p:spTgt spid="60"/>
                                        </p:tgtEl>
                                        <p:attrNameLst>
                                          <p:attrName>style.visibility</p:attrName>
                                        </p:attrNameLst>
                                      </p:cBhvr>
                                      <p:to>
                                        <p:strVal val="visible"/>
                                      </p:to>
                                    </p:set>
                                    <p:animEffect transition="in" filter="fade">
                                      <p:cBhvr>
                                        <p:cTn id="343" dur="1000"/>
                                        <p:tgtEl>
                                          <p:spTgt spid="60"/>
                                        </p:tgtEl>
                                      </p:cBhvr>
                                    </p:animEffect>
                                    <p:anim calcmode="lin" valueType="num">
                                      <p:cBhvr>
                                        <p:cTn id="344" dur="1000" fill="hold"/>
                                        <p:tgtEl>
                                          <p:spTgt spid="60"/>
                                        </p:tgtEl>
                                        <p:attrNameLst>
                                          <p:attrName>ppt_x</p:attrName>
                                        </p:attrNameLst>
                                      </p:cBhvr>
                                      <p:tavLst>
                                        <p:tav tm="0">
                                          <p:val>
                                            <p:strVal val="#ppt_x"/>
                                          </p:val>
                                        </p:tav>
                                        <p:tav tm="100000">
                                          <p:val>
                                            <p:strVal val="#ppt_x"/>
                                          </p:val>
                                        </p:tav>
                                      </p:tavLst>
                                    </p:anim>
                                    <p:anim calcmode="lin" valueType="num">
                                      <p:cBhvr>
                                        <p:cTn id="34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46" fill="hold">
                      <p:stCondLst>
                        <p:cond delay="indefinite"/>
                      </p:stCondLst>
                      <p:childTnLst>
                        <p:par>
                          <p:cTn id="347" fill="hold">
                            <p:stCondLst>
                              <p:cond delay="0"/>
                            </p:stCondLst>
                            <p:childTnLst>
                              <p:par>
                                <p:cTn id="348" presetID="27" presetClass="entr" presetSubtype="0" fill="hold" grpId="0" nodeType="clickEffect">
                                  <p:stCondLst>
                                    <p:cond delay="0"/>
                                  </p:stCondLst>
                                  <p:iterate type="lt">
                                    <p:tmPct val="50000"/>
                                  </p:iterate>
                                  <p:childTnLst>
                                    <p:set>
                                      <p:cBhvr>
                                        <p:cTn id="349" dur="1" fill="hold">
                                          <p:stCondLst>
                                            <p:cond delay="0"/>
                                          </p:stCondLst>
                                        </p:cTn>
                                        <p:tgtEl>
                                          <p:spTgt spid="13"/>
                                        </p:tgtEl>
                                        <p:attrNameLst>
                                          <p:attrName>style.visibility</p:attrName>
                                        </p:attrNameLst>
                                      </p:cBhvr>
                                      <p:to>
                                        <p:strVal val="visible"/>
                                      </p:to>
                                    </p:set>
                                    <p:anim calcmode="discrete" valueType="clr">
                                      <p:cBhvr override="childStyle">
                                        <p:cTn id="35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51" dur="80"/>
                                        <p:tgtEl>
                                          <p:spTgt spid="13"/>
                                        </p:tgtEl>
                                        <p:attrNameLst>
                                          <p:attrName>fillcolor</p:attrName>
                                        </p:attrNameLst>
                                      </p:cBhvr>
                                      <p:tavLst>
                                        <p:tav tm="0">
                                          <p:val>
                                            <p:clrVal>
                                              <a:schemeClr val="accent2"/>
                                            </p:clrVal>
                                          </p:val>
                                        </p:tav>
                                        <p:tav tm="50000">
                                          <p:val>
                                            <p:clrVal>
                                              <a:schemeClr val="hlink"/>
                                            </p:clrVal>
                                          </p:val>
                                        </p:tav>
                                      </p:tavLst>
                                    </p:anim>
                                    <p:set>
                                      <p:cBhvr>
                                        <p:cTn id="352" dur="80"/>
                                        <p:tgtEl>
                                          <p:spTgt spid="13"/>
                                        </p:tgtEl>
                                        <p:attrNameLst>
                                          <p:attrName>fill.type</p:attrName>
                                        </p:attrNameLst>
                                      </p:cBhvr>
                                      <p:to>
                                        <p:strVal val="solid"/>
                                      </p:to>
                                    </p:set>
                                  </p:childTnLst>
                                </p:cTn>
                              </p:par>
                            </p:childTnLst>
                          </p:cTn>
                        </p:par>
                      </p:childTnLst>
                    </p:cTn>
                  </p:par>
                  <p:par>
                    <p:cTn id="353" fill="hold">
                      <p:stCondLst>
                        <p:cond delay="indefinite"/>
                      </p:stCondLst>
                      <p:childTnLst>
                        <p:par>
                          <p:cTn id="354" fill="hold">
                            <p:stCondLst>
                              <p:cond delay="0"/>
                            </p:stCondLst>
                            <p:childTnLst>
                              <p:par>
                                <p:cTn id="355" presetID="27" presetClass="entr" presetSubtype="0" fill="hold" grpId="0" nodeType="clickEffect">
                                  <p:stCondLst>
                                    <p:cond delay="0"/>
                                  </p:stCondLst>
                                  <p:iterate type="lt">
                                    <p:tmPct val="50000"/>
                                  </p:iterate>
                                  <p:childTnLst>
                                    <p:set>
                                      <p:cBhvr>
                                        <p:cTn id="356" dur="1" fill="hold">
                                          <p:stCondLst>
                                            <p:cond delay="0"/>
                                          </p:stCondLst>
                                        </p:cTn>
                                        <p:tgtEl>
                                          <p:spTgt spid="47"/>
                                        </p:tgtEl>
                                        <p:attrNameLst>
                                          <p:attrName>style.visibility</p:attrName>
                                        </p:attrNameLst>
                                      </p:cBhvr>
                                      <p:to>
                                        <p:strVal val="visible"/>
                                      </p:to>
                                    </p:set>
                                    <p:anim calcmode="discrete" valueType="clr">
                                      <p:cBhvr override="childStyle">
                                        <p:cTn id="357"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58" dur="80"/>
                                        <p:tgtEl>
                                          <p:spTgt spid="47"/>
                                        </p:tgtEl>
                                        <p:attrNameLst>
                                          <p:attrName>fillcolor</p:attrName>
                                        </p:attrNameLst>
                                      </p:cBhvr>
                                      <p:tavLst>
                                        <p:tav tm="0">
                                          <p:val>
                                            <p:clrVal>
                                              <a:schemeClr val="accent2"/>
                                            </p:clrVal>
                                          </p:val>
                                        </p:tav>
                                        <p:tav tm="50000">
                                          <p:val>
                                            <p:clrVal>
                                              <a:schemeClr val="hlink"/>
                                            </p:clrVal>
                                          </p:val>
                                        </p:tav>
                                      </p:tavLst>
                                    </p:anim>
                                    <p:set>
                                      <p:cBhvr>
                                        <p:cTn id="359" dur="80"/>
                                        <p:tgtEl>
                                          <p:spTgt spid="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59" grpId="0"/>
      <p:bldP spid="74" grpId="0" animBg="1"/>
      <p:bldP spid="76" grpId="0" animBg="1"/>
      <p:bldP spid="95" grpId="0"/>
      <p:bldP spid="105" grpId="0"/>
      <p:bldP spid="45" grpId="0"/>
      <p:bldP spid="46" grpId="0"/>
      <p:bldP spid="47" grpId="0"/>
      <p:bldP spid="62" grpId="0"/>
      <p:bldP spid="63" grpId="0"/>
      <p:bldP spid="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014064" y="1075629"/>
            <a:ext cx="3956872" cy="4817897"/>
            <a:chOff x="7714801" y="2511188"/>
            <a:chExt cx="3449068" cy="3684896"/>
          </a:xfrm>
        </p:grpSpPr>
        <p:pic>
          <p:nvPicPr>
            <p:cNvPr id="6" name="Picture 8" descr="C:\Users\Zeenat\Pictures\qas.jpg"/>
            <p:cNvPicPr>
              <a:picLocks noChangeAspect="1" noChangeArrowheads="1"/>
            </p:cNvPicPr>
            <p:nvPr/>
          </p:nvPicPr>
          <p:blipFill rotWithShape="1">
            <a:blip r:embed="rId2">
              <a:extLst>
                <a:ext uri="{28A0092B-C50C-407E-A947-70E740481C1C}">
                  <a14:useLocalDpi xmlns:a14="http://schemas.microsoft.com/office/drawing/2010/main" val="0"/>
                </a:ext>
              </a:extLst>
            </a:blip>
            <a:srcRect l="1637" t="1088" r="1905" b="1096"/>
            <a:stretch/>
          </p:blipFill>
          <p:spPr>
            <a:xfrm>
              <a:off x="7724633" y="2511188"/>
              <a:ext cx="3439236" cy="3684896"/>
            </a:xfrm>
            <a:prstGeom prst="rect">
              <a:avLst/>
            </a:prstGeom>
            <a:noFill/>
            <a:ln>
              <a:noFill/>
            </a:ln>
          </p:spPr>
        </p:pic>
        <p:sp>
          <p:nvSpPr>
            <p:cNvPr id="7" name="TextBox 6"/>
            <p:cNvSpPr txBox="1">
              <a:spLocks noChangeArrowheads="1"/>
            </p:cNvSpPr>
            <p:nvPr/>
          </p:nvSpPr>
          <p:spPr bwMode="auto">
            <a:xfrm>
              <a:off x="9839173" y="4191805"/>
              <a:ext cx="304800" cy="38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7030A0"/>
                  </a:solidFill>
                </a:rPr>
                <a:t>1</a:t>
              </a:r>
            </a:p>
          </p:txBody>
        </p:sp>
        <p:sp>
          <p:nvSpPr>
            <p:cNvPr id="8" name="TextBox 7"/>
            <p:cNvSpPr txBox="1">
              <a:spLocks noChangeArrowheads="1"/>
            </p:cNvSpPr>
            <p:nvPr/>
          </p:nvSpPr>
          <p:spPr bwMode="auto">
            <a:xfrm>
              <a:off x="9971909" y="3044908"/>
              <a:ext cx="228600" cy="38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FF66CC"/>
                  </a:solidFill>
                </a:rPr>
                <a:t>2</a:t>
              </a:r>
            </a:p>
          </p:txBody>
        </p:sp>
        <p:sp>
          <p:nvSpPr>
            <p:cNvPr id="10" name="Rectangle 9"/>
            <p:cNvSpPr/>
            <p:nvPr/>
          </p:nvSpPr>
          <p:spPr>
            <a:xfrm>
              <a:off x="7828803" y="4043881"/>
              <a:ext cx="822960" cy="13685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8403EC0-3ED6-42C6-9F19-F978BF6A1DDF}"/>
                </a:ext>
              </a:extLst>
            </p:cNvPr>
            <p:cNvSpPr/>
            <p:nvPr/>
          </p:nvSpPr>
          <p:spPr>
            <a:xfrm>
              <a:off x="7714801" y="5302365"/>
              <a:ext cx="489346" cy="27502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p:cNvSpPr/>
          <p:nvPr/>
        </p:nvSpPr>
        <p:spPr>
          <a:xfrm>
            <a:off x="929156" y="1085495"/>
            <a:ext cx="6780171" cy="1015663"/>
          </a:xfrm>
          <a:prstGeom prst="rect">
            <a:avLst/>
          </a:prstGeom>
        </p:spPr>
        <p:txBody>
          <a:bodyPr wrap="square">
            <a:spAutoFit/>
          </a:bodyPr>
          <a:lstStyle/>
          <a:p>
            <a:pPr algn="ctr" eaLnBrk="1" hangingPunct="1">
              <a:defRPr/>
            </a:pPr>
            <a:r>
              <a:rPr lang="en-US" sz="2000" b="1" dirty="0">
                <a:solidFill>
                  <a:schemeClr val="tx1"/>
                </a:solidFill>
                <a:latin typeface="+mn-lt"/>
                <a:cs typeface="Arial" charset="0"/>
              </a:rPr>
              <a:t>1</a:t>
            </a:r>
            <a:r>
              <a:rPr lang="en-US" sz="2000" b="1" baseline="30000" dirty="0">
                <a:solidFill>
                  <a:schemeClr val="tx1"/>
                </a:solidFill>
                <a:latin typeface="+mn-lt"/>
                <a:cs typeface="Arial" charset="0"/>
              </a:rPr>
              <a:t>st</a:t>
            </a:r>
            <a:r>
              <a:rPr lang="en-US" sz="2000" b="1" dirty="0">
                <a:solidFill>
                  <a:schemeClr val="tx1"/>
                </a:solidFill>
                <a:latin typeface="+mn-lt"/>
                <a:cs typeface="Arial" charset="0"/>
              </a:rPr>
              <a:t> order neurons</a:t>
            </a:r>
            <a:r>
              <a:rPr lang="en-US" sz="2000" dirty="0">
                <a:solidFill>
                  <a:schemeClr val="tx1"/>
                </a:solidFill>
                <a:latin typeface="+mn-lt"/>
                <a:cs typeface="Arial" charset="0"/>
              </a:rPr>
              <a:t> </a:t>
            </a:r>
          </a:p>
          <a:p>
            <a:pPr marL="342900" indent="-342900" eaLnBrk="1" hangingPunct="1">
              <a:buFont typeface="Courier New" panose="02070309020205020404" pitchFamily="49" charset="0"/>
              <a:buChar char="o"/>
              <a:defRPr/>
            </a:pPr>
            <a:r>
              <a:rPr lang="en-US" sz="2000" dirty="0">
                <a:solidFill>
                  <a:schemeClr val="tx1"/>
                </a:solidFill>
                <a:latin typeface="+mn-lt"/>
                <a:cs typeface="Arial" charset="0"/>
              </a:rPr>
              <a:t>The cell bodies are located in the </a:t>
            </a:r>
            <a:r>
              <a:rPr lang="en-US" sz="2000" b="1" dirty="0">
                <a:solidFill>
                  <a:schemeClr val="tx1"/>
                </a:solidFill>
                <a:latin typeface="+mn-lt"/>
                <a:cs typeface="Arial" charset="0"/>
              </a:rPr>
              <a:t>vestibular ganglion </a:t>
            </a:r>
            <a:r>
              <a:rPr lang="en-US" sz="2000" dirty="0">
                <a:solidFill>
                  <a:schemeClr val="tx1"/>
                </a:solidFill>
                <a:latin typeface="+mn-lt"/>
                <a:cs typeface="Arial" charset="0"/>
              </a:rPr>
              <a:t>within the </a:t>
            </a:r>
            <a:r>
              <a:rPr lang="en-US" sz="2000" i="1" dirty="0">
                <a:solidFill>
                  <a:schemeClr val="tx1"/>
                </a:solidFill>
                <a:latin typeface="+mn-lt"/>
                <a:cs typeface="Arial" charset="0"/>
              </a:rPr>
              <a:t>internal auditory meatus</a:t>
            </a:r>
            <a:r>
              <a:rPr lang="en-US" sz="2000" dirty="0">
                <a:solidFill>
                  <a:schemeClr val="tx1"/>
                </a:solidFill>
                <a:latin typeface="+mn-lt"/>
                <a:cs typeface="Arial" charset="0"/>
              </a:rPr>
              <a:t>.</a:t>
            </a:r>
          </a:p>
        </p:txBody>
      </p:sp>
      <p:sp>
        <p:nvSpPr>
          <p:cNvPr id="16" name="Title 1"/>
          <p:cNvSpPr txBox="1">
            <a:spLocks/>
          </p:cNvSpPr>
          <p:nvPr/>
        </p:nvSpPr>
        <p:spPr>
          <a:xfrm>
            <a:off x="830305" y="273695"/>
            <a:ext cx="7600458" cy="763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Vestibular Pathway</a:t>
            </a:r>
          </a:p>
        </p:txBody>
      </p:sp>
      <p:sp>
        <p:nvSpPr>
          <p:cNvPr id="3" name="Rectangle 2">
            <a:extLst>
              <a:ext uri="{FF2B5EF4-FFF2-40B4-BE49-F238E27FC236}">
                <a16:creationId xmlns:a16="http://schemas.microsoft.com/office/drawing/2014/main" id="{DBD674DA-55F4-45AC-90D2-7C03D3DA11DB}"/>
              </a:ext>
            </a:extLst>
          </p:cNvPr>
          <p:cNvSpPr/>
          <p:nvPr/>
        </p:nvSpPr>
        <p:spPr>
          <a:xfrm>
            <a:off x="862115" y="2165902"/>
            <a:ext cx="6847213" cy="1323439"/>
          </a:xfrm>
          <a:prstGeom prst="rect">
            <a:avLst/>
          </a:prstGeom>
        </p:spPr>
        <p:txBody>
          <a:bodyPr wrap="square">
            <a:spAutoFit/>
          </a:bodyPr>
          <a:lstStyle/>
          <a:p>
            <a:pPr marL="342900" lvl="0" indent="-342900">
              <a:buFont typeface="Courier New" panose="02070309020205020404" pitchFamily="49" charset="0"/>
              <a:buChar char="o"/>
              <a:defRPr/>
            </a:pPr>
            <a:r>
              <a:rPr lang="en-US" sz="2000" dirty="0">
                <a:solidFill>
                  <a:prstClr val="black"/>
                </a:solidFill>
                <a:latin typeface="Calibri" panose="020F0502020204030204"/>
                <a:cs typeface="Arial" charset="0"/>
              </a:rPr>
              <a:t>The </a:t>
            </a:r>
            <a:r>
              <a:rPr lang="en-US" sz="2000" u="sng" dirty="0">
                <a:solidFill>
                  <a:prstClr val="black"/>
                </a:solidFill>
                <a:latin typeface="Calibri" panose="020F0502020204030204"/>
                <a:cs typeface="Arial" charset="0"/>
              </a:rPr>
              <a:t>Peripheral</a:t>
            </a:r>
            <a:r>
              <a:rPr lang="en-US" sz="2000" dirty="0">
                <a:solidFill>
                  <a:prstClr val="black"/>
                </a:solidFill>
                <a:latin typeface="Calibri" panose="020F0502020204030204"/>
                <a:cs typeface="Arial" charset="0"/>
              </a:rPr>
              <a:t> processes/axons (vestibular nerve fibers) make dendritic contact with hair cells in vestibule &amp; semicircular canals of the </a:t>
            </a:r>
            <a:r>
              <a:rPr lang="en-US" sz="2000" i="1" dirty="0">
                <a:solidFill>
                  <a:prstClr val="black"/>
                </a:solidFill>
                <a:latin typeface="Calibri" panose="020F0502020204030204"/>
                <a:cs typeface="Arial" charset="0"/>
              </a:rPr>
              <a:t>membranous labyrinth </a:t>
            </a:r>
            <a:r>
              <a:rPr lang="en-US" sz="2000" dirty="0">
                <a:solidFill>
                  <a:prstClr val="black"/>
                </a:solidFill>
                <a:latin typeface="Calibri" panose="020F0502020204030204"/>
                <a:cs typeface="Arial" charset="0"/>
              </a:rPr>
              <a:t>(inner ear).  </a:t>
            </a:r>
          </a:p>
        </p:txBody>
      </p:sp>
      <p:sp>
        <p:nvSpPr>
          <p:cNvPr id="17" name="Rectangle 16">
            <a:extLst>
              <a:ext uri="{FF2B5EF4-FFF2-40B4-BE49-F238E27FC236}">
                <a16:creationId xmlns:a16="http://schemas.microsoft.com/office/drawing/2014/main" id="{3A397005-8DBA-445E-B3CD-D952C863B41D}"/>
              </a:ext>
            </a:extLst>
          </p:cNvPr>
          <p:cNvSpPr/>
          <p:nvPr/>
        </p:nvSpPr>
        <p:spPr>
          <a:xfrm>
            <a:off x="830305" y="3324602"/>
            <a:ext cx="6879023" cy="2477601"/>
          </a:xfrm>
          <a:prstGeom prst="rect">
            <a:avLst/>
          </a:prstGeom>
        </p:spPr>
        <p:txBody>
          <a:bodyPr wrap="square">
            <a:spAutoFit/>
          </a:bodyPr>
          <a:lstStyle/>
          <a:p>
            <a:pPr marL="342900" lvl="0" indent="-342900">
              <a:spcBef>
                <a:spcPts val="900"/>
              </a:spcBef>
              <a:buFont typeface="Courier New" panose="02070309020205020404" pitchFamily="49" charset="0"/>
              <a:buChar char="o"/>
              <a:defRPr/>
            </a:pPr>
            <a:r>
              <a:rPr lang="en-US" sz="2000" dirty="0">
                <a:solidFill>
                  <a:prstClr val="black"/>
                </a:solidFill>
                <a:latin typeface="Calibri" panose="020F0502020204030204"/>
                <a:cs typeface="Arial" charset="0"/>
              </a:rPr>
              <a:t>The </a:t>
            </a:r>
            <a:r>
              <a:rPr lang="en-US" sz="2000" u="sng" dirty="0">
                <a:solidFill>
                  <a:prstClr val="black"/>
                </a:solidFill>
                <a:latin typeface="Calibri" panose="020F0502020204030204"/>
                <a:cs typeface="Arial" charset="0"/>
              </a:rPr>
              <a:t>central</a:t>
            </a:r>
            <a:r>
              <a:rPr lang="en-US" sz="2000" dirty="0">
                <a:solidFill>
                  <a:prstClr val="black"/>
                </a:solidFill>
                <a:latin typeface="Calibri" panose="020F0502020204030204"/>
                <a:cs typeface="Arial" charset="0"/>
              </a:rPr>
              <a:t> processes</a:t>
            </a:r>
            <a:r>
              <a:rPr lang="en-US" sz="1600" dirty="0">
                <a:solidFill>
                  <a:prstClr val="black"/>
                </a:solidFill>
                <a:latin typeface="Calibri" panose="020F0502020204030204"/>
                <a:cs typeface="Arial" charset="0"/>
              </a:rPr>
              <a:t> </a:t>
            </a:r>
            <a:r>
              <a:rPr lang="en-US" sz="2000" dirty="0">
                <a:solidFill>
                  <a:prstClr val="black"/>
                </a:solidFill>
                <a:latin typeface="Calibri" panose="020F0502020204030204"/>
                <a:cs typeface="Arial" charset="0"/>
              </a:rPr>
              <a:t>form the vestibular nerve </a:t>
            </a:r>
            <a:r>
              <a:rPr lang="en-US" sz="1600" dirty="0">
                <a:solidFill>
                  <a:schemeClr val="bg1">
                    <a:lumMod val="50000"/>
                  </a:schemeClr>
                </a:solidFill>
                <a:latin typeface="Calibri" panose="020F0502020204030204"/>
                <a:cs typeface="Arial" charset="0"/>
              </a:rPr>
              <a:t>and go to</a:t>
            </a:r>
            <a:r>
              <a:rPr lang="en-US" sz="2000" dirty="0">
                <a:solidFill>
                  <a:schemeClr val="bg1">
                    <a:lumMod val="50000"/>
                  </a:schemeClr>
                </a:solidFill>
                <a:latin typeface="Calibri" panose="020F0502020204030204"/>
                <a:cs typeface="Arial" charset="0"/>
              </a:rPr>
              <a:t> </a:t>
            </a:r>
            <a:r>
              <a:rPr lang="en-US" sz="2000" dirty="0">
                <a:solidFill>
                  <a:prstClr val="black"/>
                </a:solidFill>
                <a:latin typeface="Calibri" panose="020F0502020204030204"/>
                <a:cs typeface="Arial" charset="0"/>
              </a:rPr>
              <a:t>:</a:t>
            </a:r>
          </a:p>
          <a:p>
            <a:pPr lvl="0" algn="ctr">
              <a:defRPr/>
            </a:pPr>
            <a:r>
              <a:rPr lang="en-US" sz="2000" b="1" dirty="0">
                <a:solidFill>
                  <a:prstClr val="black"/>
                </a:solidFill>
                <a:latin typeface="Calibri" panose="020F0502020204030204"/>
                <a:cs typeface="Arial" charset="0"/>
              </a:rPr>
              <a:t>2</a:t>
            </a:r>
            <a:r>
              <a:rPr lang="en-US" sz="2000" b="1" baseline="30000" dirty="0">
                <a:solidFill>
                  <a:prstClr val="black"/>
                </a:solidFill>
                <a:latin typeface="Calibri" panose="020F0502020204030204"/>
                <a:cs typeface="Arial" charset="0"/>
              </a:rPr>
              <a:t>nd</a:t>
            </a:r>
            <a:r>
              <a:rPr lang="en-US" sz="2000" b="1" dirty="0">
                <a:solidFill>
                  <a:prstClr val="black"/>
                </a:solidFill>
                <a:latin typeface="Calibri" panose="020F0502020204030204"/>
                <a:cs typeface="Arial" charset="0"/>
              </a:rPr>
              <a:t> order neurons</a:t>
            </a:r>
            <a:r>
              <a:rPr lang="en-US" sz="2000" dirty="0">
                <a:solidFill>
                  <a:prstClr val="black"/>
                </a:solidFill>
                <a:latin typeface="Calibri" panose="020F0502020204030204"/>
                <a:cs typeface="Arial" charset="0"/>
              </a:rPr>
              <a:t> </a:t>
            </a:r>
          </a:p>
          <a:p>
            <a:pPr marL="533400" lvl="1" indent="-274638">
              <a:spcBef>
                <a:spcPts val="900"/>
              </a:spcBef>
              <a:buFont typeface="+mj-lt"/>
              <a:buAutoNum type="arabicPeriod"/>
              <a:defRPr/>
            </a:pPr>
            <a:r>
              <a:rPr lang="en-US" sz="2000" dirty="0">
                <a:solidFill>
                  <a:prstClr val="black"/>
                </a:solidFill>
                <a:latin typeface="Calibri" panose="020F0502020204030204"/>
                <a:cs typeface="Arial" charset="0"/>
              </a:rPr>
              <a:t>Mostly end up in the </a:t>
            </a:r>
            <a:r>
              <a:rPr lang="en-US" sz="2000" b="1" dirty="0">
                <a:solidFill>
                  <a:prstClr val="black"/>
                </a:solidFill>
                <a:latin typeface="Calibri" panose="020F0502020204030204"/>
                <a:cs typeface="Arial" charset="0"/>
              </a:rPr>
              <a:t>lateral, medial, inferior and superior vestibular nuclei </a:t>
            </a:r>
            <a:r>
              <a:rPr lang="en-US" sz="2000" dirty="0">
                <a:solidFill>
                  <a:prstClr val="black"/>
                </a:solidFill>
                <a:latin typeface="Calibri" panose="020F0502020204030204"/>
                <a:cs typeface="Arial" charset="0"/>
              </a:rPr>
              <a:t>of the </a:t>
            </a:r>
            <a:r>
              <a:rPr lang="en-US" sz="2000" i="1" dirty="0">
                <a:solidFill>
                  <a:prstClr val="black"/>
                </a:solidFill>
                <a:latin typeface="Calibri" panose="020F0502020204030204"/>
                <a:cs typeface="Arial" charset="0"/>
              </a:rPr>
              <a:t>rostral medulla</a:t>
            </a:r>
            <a:r>
              <a:rPr lang="en-US" sz="2000" dirty="0">
                <a:solidFill>
                  <a:prstClr val="black"/>
                </a:solidFill>
                <a:latin typeface="Calibri" panose="020F0502020204030204"/>
                <a:cs typeface="Arial" charset="0"/>
              </a:rPr>
              <a:t>, (located beneath the lateral part of the floor of 4</a:t>
            </a:r>
            <a:r>
              <a:rPr lang="en-US" sz="2000" baseline="30000" dirty="0">
                <a:solidFill>
                  <a:prstClr val="black"/>
                </a:solidFill>
                <a:latin typeface="Calibri" panose="020F0502020204030204"/>
                <a:cs typeface="Arial" charset="0"/>
              </a:rPr>
              <a:t>th</a:t>
            </a:r>
            <a:r>
              <a:rPr lang="en-US" sz="2000" dirty="0">
                <a:solidFill>
                  <a:prstClr val="black"/>
                </a:solidFill>
                <a:latin typeface="Calibri" panose="020F0502020204030204"/>
                <a:cs typeface="Arial" charset="0"/>
              </a:rPr>
              <a:t> ventricle) and pons</a:t>
            </a:r>
          </a:p>
          <a:p>
            <a:pPr marL="533400" lvl="1" indent="-274638">
              <a:spcBef>
                <a:spcPts val="900"/>
              </a:spcBef>
              <a:buFont typeface="+mj-lt"/>
              <a:buAutoNum type="arabicPeriod"/>
              <a:defRPr/>
            </a:pPr>
            <a:r>
              <a:rPr lang="en-US" sz="2000" dirty="0">
                <a:solidFill>
                  <a:prstClr val="black"/>
                </a:solidFill>
                <a:latin typeface="Calibri" panose="020F0502020204030204"/>
                <a:cs typeface="Arial" charset="0"/>
              </a:rPr>
              <a:t>Some fibers go to the cerebellum through the </a:t>
            </a:r>
            <a:r>
              <a:rPr lang="en-US" sz="2000" i="1" dirty="0">
                <a:solidFill>
                  <a:prstClr val="black"/>
                </a:solidFill>
                <a:latin typeface="Calibri" panose="020F0502020204030204"/>
                <a:cs typeface="Arial" charset="0"/>
              </a:rPr>
              <a:t>inferior cerebellar peduncle</a:t>
            </a:r>
          </a:p>
        </p:txBody>
      </p:sp>
      <p:sp>
        <p:nvSpPr>
          <p:cNvPr id="18" name="Rectangle 17">
            <a:extLst>
              <a:ext uri="{FF2B5EF4-FFF2-40B4-BE49-F238E27FC236}">
                <a16:creationId xmlns:a16="http://schemas.microsoft.com/office/drawing/2014/main" id="{5152F051-EEFC-4286-9A87-2E23C744FE67}"/>
              </a:ext>
            </a:extLst>
          </p:cNvPr>
          <p:cNvSpPr/>
          <p:nvPr/>
        </p:nvSpPr>
        <p:spPr>
          <a:xfrm>
            <a:off x="878764" y="2212795"/>
            <a:ext cx="6830564" cy="106491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EE95204-105A-4B44-9846-F9EF6816082F}"/>
              </a:ext>
            </a:extLst>
          </p:cNvPr>
          <p:cNvSpPr/>
          <p:nvPr/>
        </p:nvSpPr>
        <p:spPr>
          <a:xfrm>
            <a:off x="878764" y="1020751"/>
            <a:ext cx="6830564" cy="108040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C5C0F8E-A223-4CAD-8392-4F85A8529DE3}"/>
              </a:ext>
            </a:extLst>
          </p:cNvPr>
          <p:cNvSpPr/>
          <p:nvPr/>
        </p:nvSpPr>
        <p:spPr>
          <a:xfrm>
            <a:off x="862115" y="3688558"/>
            <a:ext cx="6858493" cy="138322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341358C-6B97-495B-A76C-F29087F6BFA6}"/>
              </a:ext>
            </a:extLst>
          </p:cNvPr>
          <p:cNvSpPr/>
          <p:nvPr/>
        </p:nvSpPr>
        <p:spPr>
          <a:xfrm>
            <a:off x="862115" y="5105978"/>
            <a:ext cx="6858493" cy="730418"/>
          </a:xfrm>
          <a:prstGeom prst="rect">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D8AF604-7715-4108-924E-5C1D75FF386E}"/>
              </a:ext>
            </a:extLst>
          </p:cNvPr>
          <p:cNvSpPr/>
          <p:nvPr/>
        </p:nvSpPr>
        <p:spPr>
          <a:xfrm>
            <a:off x="1769806" y="6185995"/>
            <a:ext cx="8947356" cy="430887"/>
          </a:xfrm>
          <a:prstGeom prst="rect">
            <a:avLst/>
          </a:prstGeom>
        </p:spPr>
        <p:txBody>
          <a:bodyPr wrap="square">
            <a:spAutoFit/>
          </a:bodyPr>
          <a:lstStyle/>
          <a:p>
            <a:pPr eaLnBrk="1" hangingPunct="1">
              <a:defRPr/>
            </a:pPr>
            <a:r>
              <a:rPr lang="en-GB" sz="2200" dirty="0">
                <a:solidFill>
                  <a:schemeClr val="tx1"/>
                </a:solidFill>
                <a:latin typeface="+mn-lt"/>
              </a:rPr>
              <a:t>Vestibular nuclei belong to </a:t>
            </a:r>
            <a:r>
              <a:rPr lang="en-GB" sz="2200" b="1" dirty="0">
                <a:solidFill>
                  <a:srgbClr val="C00000"/>
                </a:solidFill>
                <a:latin typeface="+mn-lt"/>
              </a:rPr>
              <a:t>special somatic afferent</a:t>
            </a:r>
            <a:r>
              <a:rPr lang="en-GB" sz="2200" b="1" dirty="0">
                <a:solidFill>
                  <a:schemeClr val="tx1"/>
                </a:solidFill>
                <a:latin typeface="+mn-lt"/>
              </a:rPr>
              <a:t> </a:t>
            </a:r>
            <a:r>
              <a:rPr lang="en-GB" sz="2200" dirty="0">
                <a:solidFill>
                  <a:schemeClr val="tx1"/>
                </a:solidFill>
                <a:latin typeface="+mn-lt"/>
              </a:rPr>
              <a:t>column in brain stem.</a:t>
            </a:r>
          </a:p>
        </p:txBody>
      </p:sp>
      <p:sp>
        <p:nvSpPr>
          <p:cNvPr id="2" name="TextBox 1">
            <a:extLst>
              <a:ext uri="{FF2B5EF4-FFF2-40B4-BE49-F238E27FC236}">
                <a16:creationId xmlns:a16="http://schemas.microsoft.com/office/drawing/2014/main" id="{81CF8722-4337-4205-AB6E-EC52A0817E4A}"/>
              </a:ext>
            </a:extLst>
          </p:cNvPr>
          <p:cNvSpPr txBox="1"/>
          <p:nvPr/>
        </p:nvSpPr>
        <p:spPr>
          <a:xfrm>
            <a:off x="6998100" y="356698"/>
            <a:ext cx="4972836" cy="369332"/>
          </a:xfrm>
          <a:prstGeom prst="rect">
            <a:avLst/>
          </a:prstGeom>
          <a:noFill/>
          <a:ln w="28575">
            <a:solidFill>
              <a:srgbClr val="FF0000"/>
            </a:solidFill>
            <a:prstDash val="dash"/>
          </a:ln>
        </p:spPr>
        <p:txBody>
          <a:bodyPr wrap="none" rtlCol="0">
            <a:spAutoFit/>
          </a:bodyPr>
          <a:lstStyle/>
          <a:p>
            <a:r>
              <a:rPr lang="en-US" sz="1800" dirty="0">
                <a:solidFill>
                  <a:schemeClr val="bg1">
                    <a:lumMod val="50000"/>
                  </a:schemeClr>
                </a:solidFill>
                <a:latin typeface="+mn-lt"/>
              </a:rPr>
              <a:t>Note: pay attention to f</a:t>
            </a:r>
            <a:r>
              <a:rPr lang="en-US" sz="1800" b="1" dirty="0">
                <a:solidFill>
                  <a:schemeClr val="bg1">
                    <a:lumMod val="50000"/>
                  </a:schemeClr>
                </a:solidFill>
                <a:latin typeface="+mn-lt"/>
              </a:rPr>
              <a:t>or</a:t>
            </a:r>
            <a:r>
              <a:rPr lang="en-US" sz="1800" dirty="0">
                <a:solidFill>
                  <a:schemeClr val="bg1">
                    <a:lumMod val="50000"/>
                  </a:schemeClr>
                </a:solidFill>
                <a:latin typeface="+mn-lt"/>
              </a:rPr>
              <a:t>m (</a:t>
            </a:r>
            <a:r>
              <a:rPr lang="en-GB" sz="1800" dirty="0" err="1">
                <a:solidFill>
                  <a:schemeClr val="bg1">
                    <a:lumMod val="50000"/>
                  </a:schemeClr>
                </a:solidFill>
                <a:latin typeface="+mn-lt"/>
              </a:rPr>
              <a:t>يكون</a:t>
            </a:r>
            <a:r>
              <a:rPr lang="en-US" sz="1800" dirty="0">
                <a:solidFill>
                  <a:schemeClr val="bg1">
                    <a:lumMod val="50000"/>
                  </a:schemeClr>
                </a:solidFill>
                <a:latin typeface="+mn-lt"/>
              </a:rPr>
              <a:t>) and f</a:t>
            </a:r>
            <a:r>
              <a:rPr lang="en-US" sz="1800" b="1" dirty="0">
                <a:solidFill>
                  <a:schemeClr val="bg1">
                    <a:lumMod val="50000"/>
                  </a:schemeClr>
                </a:solidFill>
                <a:latin typeface="+mn-lt"/>
              </a:rPr>
              <a:t>ro</a:t>
            </a:r>
            <a:r>
              <a:rPr lang="en-US" sz="1800" dirty="0">
                <a:solidFill>
                  <a:schemeClr val="bg1">
                    <a:lumMod val="50000"/>
                  </a:schemeClr>
                </a:solidFill>
                <a:latin typeface="+mn-lt"/>
              </a:rPr>
              <a:t>m (</a:t>
            </a:r>
            <a:r>
              <a:rPr lang="en-GB" sz="1800" dirty="0" err="1">
                <a:solidFill>
                  <a:schemeClr val="bg1">
                    <a:lumMod val="50000"/>
                  </a:schemeClr>
                </a:solidFill>
                <a:latin typeface="+mn-lt"/>
              </a:rPr>
              <a:t>من</a:t>
            </a:r>
            <a:r>
              <a:rPr lang="en-US" sz="1800" dirty="0">
                <a:solidFill>
                  <a:schemeClr val="bg1">
                    <a:lumMod val="50000"/>
                  </a:schemeClr>
                </a:solidFill>
                <a:latin typeface="+mn-lt"/>
              </a:rPr>
              <a:t> </a:t>
            </a:r>
            <a:r>
              <a:rPr lang="en-GB" sz="1800" dirty="0" err="1">
                <a:solidFill>
                  <a:schemeClr val="bg1">
                    <a:lumMod val="50000"/>
                  </a:schemeClr>
                </a:solidFill>
                <a:latin typeface="+mn-lt"/>
              </a:rPr>
              <a:t>عند</a:t>
            </a:r>
            <a:r>
              <a:rPr lang="en-US" sz="1800" dirty="0">
                <a:solidFill>
                  <a:schemeClr val="bg1">
                    <a:lumMod val="50000"/>
                  </a:schemeClr>
                </a:solidFill>
                <a:latin typeface="+mn-lt"/>
              </a:rPr>
              <a:t>)</a:t>
            </a:r>
            <a:endParaRPr lang="en-GB" sz="1800" dirty="0">
              <a:solidFill>
                <a:schemeClr val="bg1">
                  <a:lumMod val="50000"/>
                </a:schemeClr>
              </a:solidFill>
              <a:latin typeface="+mn-lt"/>
            </a:endParaRPr>
          </a:p>
        </p:txBody>
      </p:sp>
    </p:spTree>
    <p:extLst>
      <p:ext uri="{BB962C8B-B14F-4D97-AF65-F5344CB8AC3E}">
        <p14:creationId xmlns:p14="http://schemas.microsoft.com/office/powerpoint/2010/main" val="3017297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410554" y="1875039"/>
            <a:ext cx="3624820" cy="4562824"/>
            <a:chOff x="5943600" y="1981200"/>
            <a:chExt cx="4464050" cy="3733800"/>
          </a:xfrm>
        </p:grpSpPr>
        <p:pic>
          <p:nvPicPr>
            <p:cNvPr id="3" name="Picture 11" descr="pw12"/>
            <p:cNvPicPr>
              <a:picLocks noChangeAspect="1" noChangeArrowheads="1"/>
            </p:cNvPicPr>
            <p:nvPr/>
          </p:nvPicPr>
          <p:blipFill>
            <a:blip r:embed="rId2">
              <a:extLst>
                <a:ext uri="{28A0092B-C50C-407E-A947-70E740481C1C}">
                  <a14:useLocalDpi xmlns:a14="http://schemas.microsoft.com/office/drawing/2010/main" val="0"/>
                </a:ext>
              </a:extLst>
            </a:blip>
            <a:srcRect l="3252" t="2829" r="3467" b="6430"/>
            <a:stretch>
              <a:fillRect/>
            </a:stretch>
          </p:blipFill>
          <p:spPr>
            <a:xfrm>
              <a:off x="5943600" y="1981200"/>
              <a:ext cx="4464050" cy="3733800"/>
            </a:xfrm>
            <a:prstGeom prst="rect">
              <a:avLst/>
            </a:prstGeom>
            <a:noFill/>
            <a:ln>
              <a:noFill/>
              <a:miter lim="800000"/>
              <a:headEnd/>
              <a:tailEnd/>
            </a:ln>
          </p:spPr>
        </p:pic>
        <p:sp>
          <p:nvSpPr>
            <p:cNvPr id="4" name="TextBox 5"/>
            <p:cNvSpPr txBox="1">
              <a:spLocks noChangeArrowheads="1"/>
            </p:cNvSpPr>
            <p:nvPr/>
          </p:nvSpPr>
          <p:spPr bwMode="auto">
            <a:xfrm>
              <a:off x="8153400" y="2438400"/>
              <a:ext cx="152400" cy="36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rgbClr val="FFC000"/>
                  </a:solidFill>
                </a:rPr>
                <a:t>2</a:t>
              </a:r>
            </a:p>
          </p:txBody>
        </p:sp>
        <p:sp>
          <p:nvSpPr>
            <p:cNvPr id="5" name="TextBox 6"/>
            <p:cNvSpPr txBox="1">
              <a:spLocks noChangeArrowheads="1"/>
            </p:cNvSpPr>
            <p:nvPr/>
          </p:nvSpPr>
          <p:spPr bwMode="auto">
            <a:xfrm>
              <a:off x="8480518" y="3962400"/>
              <a:ext cx="228600" cy="36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rgbClr val="CC3399"/>
                  </a:solidFill>
                </a:rPr>
                <a:t>4</a:t>
              </a:r>
            </a:p>
          </p:txBody>
        </p:sp>
        <p:sp>
          <p:nvSpPr>
            <p:cNvPr id="6" name="TextBox 7"/>
            <p:cNvSpPr txBox="1">
              <a:spLocks noChangeArrowheads="1"/>
            </p:cNvSpPr>
            <p:nvPr/>
          </p:nvSpPr>
          <p:spPr bwMode="auto">
            <a:xfrm>
              <a:off x="8229600" y="3733800"/>
              <a:ext cx="228600" cy="36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rgbClr val="92D050"/>
                  </a:solidFill>
                </a:rPr>
                <a:t>3</a:t>
              </a:r>
            </a:p>
          </p:txBody>
        </p:sp>
        <p:sp>
          <p:nvSpPr>
            <p:cNvPr id="7" name="TextBox 8"/>
            <p:cNvSpPr txBox="1">
              <a:spLocks noChangeArrowheads="1"/>
            </p:cNvSpPr>
            <p:nvPr/>
          </p:nvSpPr>
          <p:spPr bwMode="auto">
            <a:xfrm>
              <a:off x="8763000" y="2438400"/>
              <a:ext cx="152400" cy="36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rgbClr val="00B0F0"/>
                  </a:solidFill>
                </a:rPr>
                <a:t>1</a:t>
              </a:r>
            </a:p>
          </p:txBody>
        </p:sp>
      </p:grpSp>
      <p:sp>
        <p:nvSpPr>
          <p:cNvPr id="10" name="Title 1"/>
          <p:cNvSpPr txBox="1">
            <a:spLocks/>
          </p:cNvSpPr>
          <p:nvPr/>
        </p:nvSpPr>
        <p:spPr>
          <a:xfrm>
            <a:off x="810096" y="523013"/>
            <a:ext cx="7600458" cy="763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Vestibular Pathway</a:t>
            </a:r>
          </a:p>
        </p:txBody>
      </p:sp>
      <p:sp>
        <p:nvSpPr>
          <p:cNvPr id="14" name="Rectangle 13">
            <a:extLst>
              <a:ext uri="{FF2B5EF4-FFF2-40B4-BE49-F238E27FC236}">
                <a16:creationId xmlns:a16="http://schemas.microsoft.com/office/drawing/2014/main" id="{A906D0BE-2AA2-4F07-AF52-A63524A15DE9}"/>
              </a:ext>
            </a:extLst>
          </p:cNvPr>
          <p:cNvSpPr/>
          <p:nvPr/>
        </p:nvSpPr>
        <p:spPr>
          <a:xfrm>
            <a:off x="716687" y="1380771"/>
            <a:ext cx="11648977" cy="400110"/>
          </a:xfrm>
          <a:prstGeom prst="rect">
            <a:avLst/>
          </a:prstGeom>
        </p:spPr>
        <p:txBody>
          <a:bodyPr wrap="square">
            <a:spAutoFit/>
          </a:bodyPr>
          <a:lstStyle/>
          <a:p>
            <a:pPr lvl="0">
              <a:spcBef>
                <a:spcPct val="20000"/>
              </a:spcBef>
              <a:defRPr/>
            </a:pPr>
            <a:r>
              <a:rPr lang="en-US" sz="2000" b="1" dirty="0">
                <a:solidFill>
                  <a:prstClr val="black"/>
                </a:solidFill>
                <a:latin typeface="Calibri" panose="020F0502020204030204"/>
              </a:rPr>
              <a:t>Axons(</a:t>
            </a:r>
            <a:r>
              <a:rPr lang="en-US" sz="2000" b="1" dirty="0" err="1">
                <a:solidFill>
                  <a:prstClr val="black"/>
                </a:solidFill>
                <a:latin typeface="Calibri" panose="020F0502020204030204"/>
              </a:rPr>
              <a:t>Efferents</a:t>
            </a:r>
            <a:r>
              <a:rPr lang="en-US" sz="2000" b="1" dirty="0">
                <a:solidFill>
                  <a:prstClr val="black"/>
                </a:solidFill>
                <a:latin typeface="Calibri" panose="020F0502020204030204"/>
              </a:rPr>
              <a:t>)</a:t>
            </a:r>
            <a:r>
              <a:rPr lang="en-US" sz="2000" dirty="0">
                <a:solidFill>
                  <a:prstClr val="black"/>
                </a:solidFill>
                <a:latin typeface="Calibri" panose="020F0502020204030204"/>
              </a:rPr>
              <a:t> from the vestibular nuclei project to number of other regions: </a:t>
            </a:r>
          </a:p>
        </p:txBody>
      </p:sp>
      <p:graphicFrame>
        <p:nvGraphicFramePr>
          <p:cNvPr id="11" name="Table 10">
            <a:extLst>
              <a:ext uri="{FF2B5EF4-FFF2-40B4-BE49-F238E27FC236}">
                <a16:creationId xmlns:a16="http://schemas.microsoft.com/office/drawing/2014/main" id="{55C84649-2EC3-49A9-A3B5-1BADA4DCEB85}"/>
              </a:ext>
            </a:extLst>
          </p:cNvPr>
          <p:cNvGraphicFramePr>
            <a:graphicFrameLocks noGrp="1"/>
          </p:cNvGraphicFramePr>
          <p:nvPr>
            <p:extLst>
              <p:ext uri="{D42A27DB-BD31-4B8C-83A1-F6EECF244321}">
                <p14:modId xmlns:p14="http://schemas.microsoft.com/office/powerpoint/2010/main" val="2345629507"/>
              </p:ext>
            </p:extLst>
          </p:nvPr>
        </p:nvGraphicFramePr>
        <p:xfrm>
          <a:off x="829833" y="1858564"/>
          <a:ext cx="7887028" cy="4754880"/>
        </p:xfrm>
        <a:graphic>
          <a:graphicData uri="http://schemas.openxmlformats.org/drawingml/2006/table">
            <a:tbl>
              <a:tblPr firstRow="1" bandRow="1">
                <a:tableStyleId>{5940675A-B579-460E-94D1-54222C63F5DA}</a:tableStyleId>
              </a:tblPr>
              <a:tblGrid>
                <a:gridCol w="253221">
                  <a:extLst>
                    <a:ext uri="{9D8B030D-6E8A-4147-A177-3AD203B41FA5}">
                      <a16:colId xmlns:a16="http://schemas.microsoft.com/office/drawing/2014/main" val="3782761758"/>
                    </a:ext>
                  </a:extLst>
                </a:gridCol>
                <a:gridCol w="2949678">
                  <a:extLst>
                    <a:ext uri="{9D8B030D-6E8A-4147-A177-3AD203B41FA5}">
                      <a16:colId xmlns:a16="http://schemas.microsoft.com/office/drawing/2014/main" val="3422089127"/>
                    </a:ext>
                  </a:extLst>
                </a:gridCol>
                <a:gridCol w="2712372">
                  <a:extLst>
                    <a:ext uri="{9D8B030D-6E8A-4147-A177-3AD203B41FA5}">
                      <a16:colId xmlns:a16="http://schemas.microsoft.com/office/drawing/2014/main" val="3752649253"/>
                    </a:ext>
                  </a:extLst>
                </a:gridCol>
                <a:gridCol w="1971757">
                  <a:extLst>
                    <a:ext uri="{9D8B030D-6E8A-4147-A177-3AD203B41FA5}">
                      <a16:colId xmlns:a16="http://schemas.microsoft.com/office/drawing/2014/main" val="542562705"/>
                    </a:ext>
                  </a:extLst>
                </a:gridCol>
              </a:tblGrid>
              <a:tr h="901714">
                <a:tc>
                  <a:txBody>
                    <a:bodyPr/>
                    <a:lstStyle/>
                    <a:p>
                      <a:r>
                        <a:rPr lang="en-US" b="1" dirty="0"/>
                        <a:t>1</a:t>
                      </a:r>
                      <a:endParaRPr lang="en-GB" b="1" dirty="0"/>
                    </a:p>
                  </a:txBody>
                  <a:tcPr anchor="ctr">
                    <a:solidFill>
                      <a:srgbClr val="85DFFF"/>
                    </a:solidFill>
                  </a:tcPr>
                </a:tc>
                <a:tc>
                  <a:txBody>
                    <a:bodyPr/>
                    <a:lstStyle/>
                    <a:p>
                      <a:r>
                        <a:rPr lang="en-US" sz="1800" dirty="0">
                          <a:solidFill>
                            <a:schemeClr val="tx1"/>
                          </a:solidFill>
                          <a:latin typeface="+mn-lt"/>
                          <a:cs typeface="Arial" pitchFamily="34" charset="0"/>
                        </a:rPr>
                        <a:t>To </a:t>
                      </a:r>
                      <a:r>
                        <a:rPr lang="en-US" sz="1800" u="sng" dirty="0">
                          <a:solidFill>
                            <a:schemeClr val="tx1"/>
                          </a:solidFill>
                          <a:latin typeface="+mn-lt"/>
                          <a:cs typeface="Arial" pitchFamily="34" charset="0"/>
                        </a:rPr>
                        <a:t>ipsilateral</a:t>
                      </a:r>
                      <a:r>
                        <a:rPr lang="en-US" sz="1800" dirty="0">
                          <a:solidFill>
                            <a:schemeClr val="tx1"/>
                          </a:solidFill>
                          <a:latin typeface="+mn-lt"/>
                          <a:cs typeface="Arial" pitchFamily="34" charset="0"/>
                        </a:rPr>
                        <a:t> </a:t>
                      </a:r>
                      <a:r>
                        <a:rPr lang="en-US" sz="1800" b="1" dirty="0" err="1">
                          <a:solidFill>
                            <a:schemeClr val="tx1"/>
                          </a:solidFill>
                          <a:latin typeface="+mn-lt"/>
                          <a:cs typeface="Arial" pitchFamily="34" charset="0"/>
                        </a:rPr>
                        <a:t>flocculonodular</a:t>
                      </a:r>
                      <a:r>
                        <a:rPr lang="en-US" sz="1800" b="1" dirty="0">
                          <a:solidFill>
                            <a:schemeClr val="tx1"/>
                          </a:solidFill>
                          <a:latin typeface="+mn-lt"/>
                          <a:cs typeface="Arial" pitchFamily="34" charset="0"/>
                        </a:rPr>
                        <a:t> lobe of cerebellum </a:t>
                      </a:r>
                      <a:r>
                        <a:rPr lang="en-US" sz="1800" dirty="0">
                          <a:solidFill>
                            <a:schemeClr val="tx1"/>
                          </a:solidFill>
                          <a:latin typeface="+mn-lt"/>
                          <a:cs typeface="Arial" pitchFamily="34" charset="0"/>
                        </a:rPr>
                        <a:t>(</a:t>
                      </a:r>
                      <a:r>
                        <a:rPr lang="en-US" sz="1800" dirty="0" err="1">
                          <a:solidFill>
                            <a:schemeClr val="tx1"/>
                          </a:solidFill>
                          <a:latin typeface="+mn-lt"/>
                          <a:cs typeface="Arial" pitchFamily="34" charset="0"/>
                        </a:rPr>
                        <a:t>vestibulo</a:t>
                      </a:r>
                      <a:r>
                        <a:rPr lang="en-US" sz="1800" dirty="0">
                          <a:solidFill>
                            <a:schemeClr val="tx1"/>
                          </a:solidFill>
                          <a:latin typeface="+mn-lt"/>
                          <a:cs typeface="Arial" pitchFamily="34" charset="0"/>
                        </a:rPr>
                        <a:t>-cerebellar tract)</a:t>
                      </a:r>
                      <a:endParaRPr lang="en-GB" dirty="0"/>
                    </a:p>
                  </a:txBody>
                  <a:tcPr>
                    <a:solidFill>
                      <a:srgbClr val="85DFFF"/>
                    </a:solidFill>
                  </a:tcPr>
                </a:tc>
                <a:tc>
                  <a:txBody>
                    <a:bodyPr/>
                    <a:lstStyle/>
                    <a:p>
                      <a:r>
                        <a:rPr lang="en-US" sz="1800" dirty="0">
                          <a:solidFill>
                            <a:schemeClr val="tx1"/>
                          </a:solidFill>
                          <a:latin typeface="+mn-lt"/>
                          <a:cs typeface="Arial" pitchFamily="34" charset="0"/>
                        </a:rPr>
                        <a:t>through </a:t>
                      </a:r>
                      <a:r>
                        <a:rPr lang="en-US" sz="1800" b="1" dirty="0">
                          <a:solidFill>
                            <a:schemeClr val="tx1"/>
                          </a:solidFill>
                          <a:latin typeface="+mn-lt"/>
                          <a:cs typeface="Arial" pitchFamily="34" charset="0"/>
                        </a:rPr>
                        <a:t>inferior cerebellar peduncle</a:t>
                      </a:r>
                      <a:endParaRPr lang="en-GB" dirty="0"/>
                    </a:p>
                  </a:txBody>
                  <a:tcPr>
                    <a:solidFill>
                      <a:srgbClr val="85DFFF"/>
                    </a:solidFill>
                  </a:tcPr>
                </a:tc>
                <a:tc>
                  <a:txBody>
                    <a:bodyPr/>
                    <a:lstStyle/>
                    <a:p>
                      <a:r>
                        <a:rPr lang="en-GB" dirty="0"/>
                        <a:t>for maintenance of equilibrium</a:t>
                      </a:r>
                    </a:p>
                  </a:txBody>
                  <a:tcPr>
                    <a:solidFill>
                      <a:srgbClr val="85DFFF"/>
                    </a:solidFill>
                  </a:tcPr>
                </a:tc>
                <a:extLst>
                  <a:ext uri="{0D108BD9-81ED-4DB2-BD59-A6C34878D82A}">
                    <a16:rowId xmlns:a16="http://schemas.microsoft.com/office/drawing/2014/main" val="2191043414"/>
                  </a:ext>
                </a:extLst>
              </a:tr>
              <a:tr h="901714">
                <a:tc>
                  <a:txBody>
                    <a:bodyPr/>
                    <a:lstStyle/>
                    <a:p>
                      <a:r>
                        <a:rPr lang="en-US" b="1" dirty="0"/>
                        <a:t>2</a:t>
                      </a:r>
                      <a:endParaRPr lang="en-GB" b="1" dirty="0"/>
                    </a:p>
                  </a:txBody>
                  <a:tcPr anchor="ctr">
                    <a:solidFill>
                      <a:srgbClr val="FFE593"/>
                    </a:solidFill>
                  </a:tcPr>
                </a:tc>
                <a:tc>
                  <a:txBody>
                    <a:bodyPr/>
                    <a:lstStyle/>
                    <a:p>
                      <a:r>
                        <a:rPr lang="en-US" sz="1800" u="sng" dirty="0">
                          <a:solidFill>
                            <a:schemeClr val="tx1"/>
                          </a:solidFill>
                          <a:latin typeface="+mn-lt"/>
                          <a:cs typeface="Arial" pitchFamily="34" charset="0"/>
                        </a:rPr>
                        <a:t>Bilaterally</a:t>
                      </a:r>
                      <a:r>
                        <a:rPr lang="en-US" sz="1800" dirty="0">
                          <a:solidFill>
                            <a:schemeClr val="tx1"/>
                          </a:solidFill>
                          <a:latin typeface="+mn-lt"/>
                          <a:cs typeface="Arial" pitchFamily="34" charset="0"/>
                        </a:rPr>
                        <a:t> (cross midline and ascend) to </a:t>
                      </a:r>
                      <a:r>
                        <a:rPr lang="en-US" sz="1800" b="1" dirty="0">
                          <a:solidFill>
                            <a:schemeClr val="tx1"/>
                          </a:solidFill>
                          <a:latin typeface="+mn-lt"/>
                          <a:cs typeface="Arial" pitchFamily="34" charset="0"/>
                        </a:rPr>
                        <a:t>ventral posterior nucleus of thalamus</a:t>
                      </a:r>
                      <a:endParaRPr lang="en-GB" dirty="0"/>
                    </a:p>
                  </a:txBody>
                  <a:tcPr>
                    <a:solidFill>
                      <a:srgbClr val="FFE593"/>
                    </a:solidFill>
                  </a:tcPr>
                </a:tc>
                <a:tc>
                  <a:txBody>
                    <a:bodyPr/>
                    <a:lstStyle/>
                    <a:p>
                      <a:r>
                        <a:rPr lang="en-US" sz="1800" dirty="0">
                          <a:solidFill>
                            <a:schemeClr val="tx1"/>
                          </a:solidFill>
                          <a:latin typeface="+mn-lt"/>
                          <a:cs typeface="Arial" pitchFamily="34" charset="0"/>
                        </a:rPr>
                        <a:t>which in turn project to the vestibular area in </a:t>
                      </a:r>
                      <a:r>
                        <a:rPr lang="en-US" sz="1800" b="1" dirty="0">
                          <a:solidFill>
                            <a:schemeClr val="tx1"/>
                          </a:solidFill>
                          <a:latin typeface="+mn-lt"/>
                          <a:cs typeface="Arial" pitchFamily="34" charset="0"/>
                        </a:rPr>
                        <a:t>cerebral cortex</a:t>
                      </a:r>
                      <a:endParaRPr lang="en-GB" dirty="0"/>
                    </a:p>
                  </a:txBody>
                  <a:tcPr>
                    <a:solidFill>
                      <a:srgbClr val="FFE593"/>
                    </a:solidFill>
                  </a:tcPr>
                </a:tc>
                <a:tc>
                  <a:txBody>
                    <a:bodyPr/>
                    <a:lstStyle/>
                    <a:p>
                      <a:r>
                        <a:rPr lang="en-US" sz="1800" i="0" dirty="0">
                          <a:solidFill>
                            <a:prstClr val="black"/>
                          </a:solidFill>
                          <a:latin typeface="+mn-lt"/>
                        </a:rPr>
                        <a:t>for conscious awareness of vestibular stimulation.</a:t>
                      </a:r>
                      <a:endParaRPr lang="en-GB" i="0" dirty="0"/>
                    </a:p>
                  </a:txBody>
                  <a:tcPr>
                    <a:solidFill>
                      <a:srgbClr val="FFE593"/>
                    </a:solidFill>
                  </a:tcPr>
                </a:tc>
                <a:extLst>
                  <a:ext uri="{0D108BD9-81ED-4DB2-BD59-A6C34878D82A}">
                    <a16:rowId xmlns:a16="http://schemas.microsoft.com/office/drawing/2014/main" val="1769300085"/>
                  </a:ext>
                </a:extLst>
              </a:tr>
              <a:tr h="901714">
                <a:tc>
                  <a:txBody>
                    <a:bodyPr/>
                    <a:lstStyle/>
                    <a:p>
                      <a:r>
                        <a:rPr lang="en-US" b="1" dirty="0"/>
                        <a:t>3</a:t>
                      </a:r>
                      <a:endParaRPr lang="en-GB" b="1" dirty="0"/>
                    </a:p>
                  </a:txBody>
                  <a:tcPr anchor="ctr">
                    <a:solidFill>
                      <a:schemeClr val="accent3">
                        <a:lumMod val="40000"/>
                        <a:lumOff val="60000"/>
                      </a:schemeClr>
                    </a:solidFill>
                  </a:tcPr>
                </a:tc>
                <a:tc>
                  <a:txBody>
                    <a:bodyPr/>
                    <a:lstStyle/>
                    <a:p>
                      <a:r>
                        <a:rPr lang="en-US" sz="1800" u="sng" dirty="0">
                          <a:solidFill>
                            <a:schemeClr val="tx1"/>
                          </a:solidFill>
                          <a:latin typeface="+mn-lt"/>
                          <a:cs typeface="Arial" pitchFamily="34" charset="0"/>
                        </a:rPr>
                        <a:t>Bilaterally</a:t>
                      </a:r>
                      <a:r>
                        <a:rPr lang="en-US" sz="1800" dirty="0">
                          <a:solidFill>
                            <a:schemeClr val="tx1"/>
                          </a:solidFill>
                          <a:latin typeface="+mn-lt"/>
                          <a:cs typeface="Arial" pitchFamily="34" charset="0"/>
                        </a:rPr>
                        <a:t> to </a:t>
                      </a:r>
                      <a:r>
                        <a:rPr lang="en-US" sz="1800" b="1" dirty="0">
                          <a:solidFill>
                            <a:schemeClr val="tx1"/>
                          </a:solidFill>
                          <a:latin typeface="+mn-lt"/>
                          <a:cs typeface="Arial" pitchFamily="34" charset="0"/>
                        </a:rPr>
                        <a:t>motor nuclei of cranial nerves </a:t>
                      </a:r>
                      <a:r>
                        <a:rPr lang="en-US" sz="1800" dirty="0">
                          <a:solidFill>
                            <a:schemeClr val="tx1"/>
                          </a:solidFill>
                          <a:latin typeface="+mn-lt"/>
                          <a:cs typeface="Arial" pitchFamily="34" charset="0"/>
                        </a:rPr>
                        <a:t>(</a:t>
                      </a:r>
                      <a:r>
                        <a:rPr lang="en-US" sz="1800" dirty="0" err="1">
                          <a:solidFill>
                            <a:schemeClr val="tx1"/>
                          </a:solidFill>
                          <a:latin typeface="+mn-lt"/>
                          <a:cs typeface="Arial" pitchFamily="34" charset="0"/>
                        </a:rPr>
                        <a:t>vestibulo</a:t>
                      </a:r>
                      <a:r>
                        <a:rPr lang="en-US" sz="1800" dirty="0">
                          <a:solidFill>
                            <a:schemeClr val="tx1"/>
                          </a:solidFill>
                          <a:latin typeface="+mn-lt"/>
                          <a:cs typeface="Arial" pitchFamily="34" charset="0"/>
                        </a:rPr>
                        <a:t>-ocular tract) </a:t>
                      </a:r>
                      <a:endParaRPr lang="en-GB" dirty="0"/>
                    </a:p>
                  </a:txBody>
                  <a:tcPr>
                    <a:solidFill>
                      <a:schemeClr val="accent3">
                        <a:lumMod val="40000"/>
                        <a:lumOff val="60000"/>
                      </a:schemeClr>
                    </a:solidFill>
                  </a:tcPr>
                </a:tc>
                <a:tc>
                  <a:txBody>
                    <a:bodyPr/>
                    <a:lstStyle/>
                    <a:p>
                      <a:r>
                        <a:rPr lang="en-US" sz="1800" dirty="0">
                          <a:solidFill>
                            <a:schemeClr val="tx1"/>
                          </a:solidFill>
                          <a:latin typeface="+mn-lt"/>
                          <a:cs typeface="Arial" pitchFamily="34" charset="0"/>
                        </a:rPr>
                        <a:t>through </a:t>
                      </a:r>
                      <a:r>
                        <a:rPr lang="en-US" sz="1800" b="1" dirty="0">
                          <a:solidFill>
                            <a:schemeClr val="tx1"/>
                          </a:solidFill>
                          <a:latin typeface="+mn-lt"/>
                          <a:cs typeface="Arial" pitchFamily="34" charset="0"/>
                        </a:rPr>
                        <a:t>medial longitudinal fasciculus</a:t>
                      </a:r>
                      <a:endParaRPr lang="en-GB" dirty="0"/>
                    </a:p>
                  </a:txBody>
                  <a:tcPr>
                    <a:solidFill>
                      <a:schemeClr val="accent3">
                        <a:lumMod val="40000"/>
                        <a:lumOff val="60000"/>
                      </a:schemeClr>
                    </a:solidFill>
                  </a:tcPr>
                </a:tc>
                <a:tc>
                  <a:txBody>
                    <a:bodyPr/>
                    <a:lstStyle/>
                    <a:p>
                      <a:r>
                        <a:rPr lang="en-GB" dirty="0"/>
                        <a:t>for co-ordination of head &amp; eye movements and the </a:t>
                      </a:r>
                    </a:p>
                  </a:txBody>
                  <a:tcPr>
                    <a:solidFill>
                      <a:schemeClr val="accent3">
                        <a:lumMod val="40000"/>
                        <a:lumOff val="60000"/>
                      </a:schemeClr>
                    </a:solidFill>
                  </a:tcPr>
                </a:tc>
                <a:extLst>
                  <a:ext uri="{0D108BD9-81ED-4DB2-BD59-A6C34878D82A}">
                    <a16:rowId xmlns:a16="http://schemas.microsoft.com/office/drawing/2014/main" val="4156853438"/>
                  </a:ext>
                </a:extLst>
              </a:tr>
              <a:tr h="901714">
                <a:tc>
                  <a:txBody>
                    <a:bodyPr/>
                    <a:lstStyle/>
                    <a:p>
                      <a:r>
                        <a:rPr lang="en-US" b="1" dirty="0"/>
                        <a:t>4</a:t>
                      </a:r>
                      <a:endParaRPr lang="en-GB" b="1" dirty="0"/>
                    </a:p>
                  </a:txBody>
                  <a:tcPr anchor="ctr">
                    <a:solidFill>
                      <a:srgbClr val="F3D5E9"/>
                    </a:solidFill>
                  </a:tcPr>
                </a:tc>
                <a:tc gridSpan="2">
                  <a:txBody>
                    <a:bodyPr/>
                    <a:lstStyle/>
                    <a:p>
                      <a:pPr marL="0" indent="0">
                        <a:buClr>
                          <a:srgbClr val="CC3399"/>
                        </a:buClr>
                        <a:buFont typeface="+mj-lt"/>
                        <a:buNone/>
                        <a:defRPr/>
                      </a:pPr>
                      <a:r>
                        <a:rPr lang="en-US" sz="1800" b="1" dirty="0">
                          <a:solidFill>
                            <a:schemeClr val="tx1"/>
                          </a:solidFill>
                          <a:latin typeface="+mn-lt"/>
                          <a:cs typeface="Arial" pitchFamily="34" charset="0"/>
                        </a:rPr>
                        <a:t> </a:t>
                      </a:r>
                      <a:r>
                        <a:rPr lang="en-US" sz="1800" dirty="0">
                          <a:solidFill>
                            <a:schemeClr val="tx1"/>
                          </a:solidFill>
                          <a:latin typeface="+mn-lt"/>
                          <a:cs typeface="Arial" pitchFamily="34" charset="0"/>
                        </a:rPr>
                        <a:t>To motor neurons (anterior horn cells) of the spinal cord:</a:t>
                      </a:r>
                    </a:p>
                    <a:p>
                      <a:pPr marL="901700" indent="-342900">
                        <a:buClr>
                          <a:srgbClr val="CC3399"/>
                        </a:buClr>
                        <a:buFont typeface="+mj-lt"/>
                        <a:buAutoNum type="alphaUcPeriod"/>
                        <a:defRPr/>
                      </a:pPr>
                      <a:r>
                        <a:rPr lang="en-US" sz="1800" dirty="0">
                          <a:solidFill>
                            <a:schemeClr val="tx1"/>
                          </a:solidFill>
                          <a:latin typeface="+mn-lt"/>
                          <a:cs typeface="Arial" pitchFamily="34" charset="0"/>
                        </a:rPr>
                        <a:t>directly as </a:t>
                      </a:r>
                      <a:r>
                        <a:rPr lang="en-US" sz="1800" b="1" dirty="0">
                          <a:solidFill>
                            <a:schemeClr val="tx1"/>
                          </a:solidFill>
                          <a:latin typeface="+mn-lt"/>
                          <a:cs typeface="Arial" pitchFamily="34" charset="0"/>
                        </a:rPr>
                        <a:t>lateral </a:t>
                      </a:r>
                      <a:r>
                        <a:rPr lang="en-US" sz="1800" dirty="0">
                          <a:solidFill>
                            <a:schemeClr val="tx1"/>
                          </a:solidFill>
                          <a:latin typeface="+mn-lt"/>
                          <a:cs typeface="Arial" pitchFamily="34" charset="0"/>
                        </a:rPr>
                        <a:t>(</a:t>
                      </a:r>
                      <a:r>
                        <a:rPr lang="en-US" sz="1800" u="sng" dirty="0">
                          <a:solidFill>
                            <a:schemeClr val="tx1"/>
                          </a:solidFill>
                          <a:latin typeface="+mn-lt"/>
                          <a:cs typeface="Arial" pitchFamily="34" charset="0"/>
                        </a:rPr>
                        <a:t>ipsilateral</a:t>
                      </a:r>
                      <a:r>
                        <a:rPr lang="en-US" sz="1800" dirty="0">
                          <a:solidFill>
                            <a:schemeClr val="tx1"/>
                          </a:solidFill>
                          <a:latin typeface="+mn-lt"/>
                          <a:cs typeface="Arial" pitchFamily="34" charset="0"/>
                        </a:rPr>
                        <a:t>), and </a:t>
                      </a:r>
                    </a:p>
                    <a:p>
                      <a:pPr marL="901700" marR="0" lvl="0" indent="-342900" algn="l" defTabSz="914400" rtl="0" eaLnBrk="1" fontAlgn="auto" latinLnBrk="0" hangingPunct="1">
                        <a:lnSpc>
                          <a:spcPct val="100000"/>
                        </a:lnSpc>
                        <a:spcBef>
                          <a:spcPts val="0"/>
                        </a:spcBef>
                        <a:spcAft>
                          <a:spcPts val="0"/>
                        </a:spcAft>
                        <a:buClr>
                          <a:srgbClr val="CC3399"/>
                        </a:buClr>
                        <a:buSzTx/>
                        <a:buFont typeface="+mj-lt"/>
                        <a:buAutoNum type="alphaUcPeriod"/>
                        <a:tabLst/>
                        <a:defRPr/>
                      </a:pPr>
                      <a:r>
                        <a:rPr lang="en-US" sz="1800" dirty="0">
                          <a:solidFill>
                            <a:prstClr val="black"/>
                          </a:solidFill>
                          <a:latin typeface="+mn-lt"/>
                          <a:cs typeface="Arial" pitchFamily="34" charset="0"/>
                        </a:rPr>
                        <a:t>join MLF (medial longitudinal fasciculus) and descend as </a:t>
                      </a:r>
                      <a:r>
                        <a:rPr lang="en-US" sz="1800" b="1" dirty="0">
                          <a:solidFill>
                            <a:schemeClr val="tx1"/>
                          </a:solidFill>
                          <a:latin typeface="+mn-lt"/>
                          <a:cs typeface="Arial" pitchFamily="34" charset="0"/>
                        </a:rPr>
                        <a:t>medial vestibulospinal </a:t>
                      </a:r>
                      <a:r>
                        <a:rPr lang="en-US" sz="1800" dirty="0">
                          <a:solidFill>
                            <a:schemeClr val="tx1"/>
                          </a:solidFill>
                          <a:latin typeface="+mn-lt"/>
                          <a:cs typeface="Arial" pitchFamily="34" charset="0"/>
                        </a:rPr>
                        <a:t>(</a:t>
                      </a:r>
                      <a:r>
                        <a:rPr lang="en-US" sz="1800" u="sng" dirty="0">
                          <a:solidFill>
                            <a:schemeClr val="tx1"/>
                          </a:solidFill>
                          <a:latin typeface="+mn-lt"/>
                          <a:cs typeface="Arial" pitchFamily="34" charset="0"/>
                        </a:rPr>
                        <a:t>bilateral</a:t>
                      </a:r>
                      <a:r>
                        <a:rPr lang="en-US" sz="1800" dirty="0">
                          <a:solidFill>
                            <a:schemeClr val="tx1"/>
                          </a:solidFill>
                          <a:latin typeface="+mn-lt"/>
                          <a:cs typeface="Arial" pitchFamily="34" charset="0"/>
                        </a:rPr>
                        <a:t>) tracts through for control the posture.</a:t>
                      </a:r>
                    </a:p>
                  </a:txBody>
                  <a:tcPr>
                    <a:solidFill>
                      <a:srgbClr val="F3D5E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latin typeface="+mn-lt"/>
                      </a:endParaRPr>
                    </a:p>
                  </a:txBody>
                  <a:tcPr>
                    <a:solidFill>
                      <a:srgbClr val="E59FCE"/>
                    </a:solidFill>
                  </a:tcPr>
                </a:tc>
                <a:tc>
                  <a:txBody>
                    <a:bodyPr/>
                    <a:lstStyle/>
                    <a:p>
                      <a:r>
                        <a:rPr lang="en-GB" dirty="0"/>
                        <a:t>for control of posture</a:t>
                      </a:r>
                    </a:p>
                  </a:txBody>
                  <a:tcPr>
                    <a:solidFill>
                      <a:srgbClr val="F3D5E9"/>
                    </a:solidFill>
                  </a:tcPr>
                </a:tc>
                <a:extLst>
                  <a:ext uri="{0D108BD9-81ED-4DB2-BD59-A6C34878D82A}">
                    <a16:rowId xmlns:a16="http://schemas.microsoft.com/office/drawing/2014/main" val="4162395880"/>
                  </a:ext>
                </a:extLst>
              </a:tr>
            </a:tbl>
          </a:graphicData>
        </a:graphic>
      </p:graphicFrame>
    </p:spTree>
    <p:extLst>
      <p:ext uri="{BB962C8B-B14F-4D97-AF65-F5344CB8AC3E}">
        <p14:creationId xmlns:p14="http://schemas.microsoft.com/office/powerpoint/2010/main" val="3714942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34440" y="816264"/>
            <a:ext cx="3986060" cy="5256212"/>
            <a:chOff x="7833659" y="1241519"/>
            <a:chExt cx="3379788" cy="5256212"/>
          </a:xfrm>
        </p:grpSpPr>
        <p:pic>
          <p:nvPicPr>
            <p:cNvPr id="3" name="Picture 10" descr="pw6"/>
            <p:cNvPicPr>
              <a:picLocks noChangeAspect="1" noChangeArrowheads="1"/>
            </p:cNvPicPr>
            <p:nvPr/>
          </p:nvPicPr>
          <p:blipFill>
            <a:blip r:embed="rId2">
              <a:extLst>
                <a:ext uri="{28A0092B-C50C-407E-A947-70E740481C1C}">
                  <a14:useLocalDpi xmlns:a14="http://schemas.microsoft.com/office/drawing/2010/main" val="0"/>
                </a:ext>
              </a:extLst>
            </a:blip>
            <a:srcRect l="31996" r="2045" b="1529"/>
            <a:stretch>
              <a:fillRect/>
            </a:stretch>
          </p:blipFill>
          <p:spPr>
            <a:xfrm>
              <a:off x="7833659" y="1241519"/>
              <a:ext cx="3379788" cy="5256212"/>
            </a:xfrm>
            <a:prstGeom prst="rect">
              <a:avLst/>
            </a:prstGeom>
            <a:noFill/>
            <a:ln>
              <a:noFill/>
              <a:miter lim="800000"/>
              <a:headEnd/>
              <a:tailEnd/>
            </a:ln>
          </p:spPr>
        </p:pic>
        <p:sp>
          <p:nvSpPr>
            <p:cNvPr id="4" name="Down Arrow 3"/>
            <p:cNvSpPr/>
            <p:nvPr/>
          </p:nvSpPr>
          <p:spPr>
            <a:xfrm>
              <a:off x="9179859" y="4773706"/>
              <a:ext cx="152400" cy="1143000"/>
            </a:xfrm>
            <a:prstGeom prst="downArrow">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Down Arrow 4"/>
            <p:cNvSpPr/>
            <p:nvPr/>
          </p:nvSpPr>
          <p:spPr>
            <a:xfrm flipV="1">
              <a:off x="9027459" y="2182906"/>
              <a:ext cx="152400" cy="1219200"/>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p:cNvSpPr txBox="1">
            <a:spLocks/>
          </p:cNvSpPr>
          <p:nvPr/>
        </p:nvSpPr>
        <p:spPr>
          <a:xfrm>
            <a:off x="897871" y="557848"/>
            <a:ext cx="10212664" cy="11678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t>Vestibular Pathway</a:t>
            </a:r>
          </a:p>
          <a:p>
            <a:r>
              <a:rPr lang="en-US" sz="3200" b="1" dirty="0"/>
              <a:t>Medial Longitudinal Fasciculus</a:t>
            </a:r>
            <a:endParaRPr lang="en-GB" sz="3200" b="1" dirty="0"/>
          </a:p>
        </p:txBody>
      </p:sp>
      <p:sp>
        <p:nvSpPr>
          <p:cNvPr id="7" name="Rectangle 6"/>
          <p:cNvSpPr/>
          <p:nvPr/>
        </p:nvSpPr>
        <p:spPr>
          <a:xfrm>
            <a:off x="841528" y="1984075"/>
            <a:ext cx="6792912" cy="1446550"/>
          </a:xfrm>
          <a:prstGeom prst="rect">
            <a:avLst/>
          </a:prstGeom>
        </p:spPr>
        <p:txBody>
          <a:bodyPr wrap="square">
            <a:spAutoFit/>
          </a:bodyPr>
          <a:lstStyle/>
          <a:p>
            <a:pPr marL="282575" indent="-282575" eaLnBrk="1" hangingPunct="1">
              <a:buFont typeface="Courier New" panose="02070309020205020404" pitchFamily="49" charset="0"/>
              <a:buChar char="o"/>
              <a:defRPr/>
            </a:pPr>
            <a:r>
              <a:rPr lang="en-US" sz="2200" dirty="0">
                <a:solidFill>
                  <a:schemeClr val="tx1"/>
                </a:solidFill>
                <a:latin typeface="+mn-lt"/>
                <a:cs typeface="Arial" pitchFamily="34" charset="0"/>
              </a:rPr>
              <a:t>Extends through out the brain stem and formed of both </a:t>
            </a:r>
            <a:r>
              <a:rPr lang="en-US" sz="2200" i="1" dirty="0">
                <a:solidFill>
                  <a:schemeClr val="tx1"/>
                </a:solidFill>
                <a:latin typeface="+mn-lt"/>
                <a:cs typeface="Arial" pitchFamily="34" charset="0"/>
              </a:rPr>
              <a:t>descending</a:t>
            </a:r>
            <a:r>
              <a:rPr lang="en-US" sz="2200" dirty="0">
                <a:solidFill>
                  <a:schemeClr val="tx1"/>
                </a:solidFill>
                <a:latin typeface="+mn-lt"/>
                <a:cs typeface="Arial" pitchFamily="34" charset="0"/>
              </a:rPr>
              <a:t> &amp; </a:t>
            </a:r>
            <a:r>
              <a:rPr lang="en-US" sz="2200" i="1" dirty="0">
                <a:solidFill>
                  <a:schemeClr val="tx1"/>
                </a:solidFill>
                <a:latin typeface="+mn-lt"/>
                <a:cs typeface="Arial" pitchFamily="34" charset="0"/>
              </a:rPr>
              <a:t>ascending</a:t>
            </a:r>
            <a:r>
              <a:rPr lang="en-US" sz="2200" dirty="0">
                <a:solidFill>
                  <a:schemeClr val="tx1"/>
                </a:solidFill>
                <a:latin typeface="+mn-lt"/>
                <a:cs typeface="Arial" pitchFamily="34" charset="0"/>
              </a:rPr>
              <a:t> fibers</a:t>
            </a:r>
          </a:p>
          <a:p>
            <a:pPr marL="282575" indent="-282575" eaLnBrk="1" hangingPunct="1">
              <a:buFont typeface="Courier New" panose="02070309020205020404" pitchFamily="49" charset="0"/>
              <a:buChar char="o"/>
              <a:defRPr/>
            </a:pPr>
            <a:r>
              <a:rPr lang="en-US" sz="2200" dirty="0">
                <a:solidFill>
                  <a:schemeClr val="tx1"/>
                </a:solidFill>
                <a:latin typeface="+mn-lt"/>
                <a:cs typeface="Arial" pitchFamily="34" charset="0"/>
              </a:rPr>
              <a:t>Projects </a:t>
            </a:r>
            <a:r>
              <a:rPr lang="en-US" sz="2200" b="1" dirty="0">
                <a:solidFill>
                  <a:schemeClr val="tx1"/>
                </a:solidFill>
                <a:latin typeface="+mn-lt"/>
                <a:cs typeface="Arial" pitchFamily="34" charset="0"/>
              </a:rPr>
              <a:t>bilaterally</a:t>
            </a:r>
          </a:p>
          <a:p>
            <a:pPr marL="282575" indent="-282575" eaLnBrk="1" hangingPunct="1">
              <a:buFont typeface="Courier New" panose="02070309020205020404" pitchFamily="49" charset="0"/>
              <a:buChar char="o"/>
              <a:defRPr/>
            </a:pPr>
            <a:r>
              <a:rPr lang="en-US" sz="2200" dirty="0">
                <a:solidFill>
                  <a:schemeClr val="tx1"/>
                </a:solidFill>
                <a:latin typeface="+mn-lt"/>
                <a:cs typeface="Arial" pitchFamily="34" charset="0"/>
              </a:rPr>
              <a:t>Has </a:t>
            </a:r>
            <a:r>
              <a:rPr lang="en-US" sz="2200" b="1" u="sng" dirty="0">
                <a:solidFill>
                  <a:schemeClr val="tx1"/>
                </a:solidFill>
                <a:latin typeface="+mn-lt"/>
                <a:cs typeface="Arial" pitchFamily="34" charset="0"/>
              </a:rPr>
              <a:t>two</a:t>
            </a:r>
            <a:r>
              <a:rPr lang="en-US" sz="2200" dirty="0">
                <a:solidFill>
                  <a:schemeClr val="tx1"/>
                </a:solidFill>
                <a:latin typeface="+mn-lt"/>
                <a:cs typeface="Arial" pitchFamily="34" charset="0"/>
              </a:rPr>
              <a:t> components:</a:t>
            </a:r>
          </a:p>
        </p:txBody>
      </p:sp>
      <p:graphicFrame>
        <p:nvGraphicFramePr>
          <p:cNvPr id="13" name="Table 12">
            <a:extLst>
              <a:ext uri="{FF2B5EF4-FFF2-40B4-BE49-F238E27FC236}">
                <a16:creationId xmlns:a16="http://schemas.microsoft.com/office/drawing/2014/main" id="{66028712-F9DC-4070-B261-ECF556DD848F}"/>
              </a:ext>
            </a:extLst>
          </p:cNvPr>
          <p:cNvGraphicFramePr>
            <a:graphicFrameLocks noGrp="1"/>
          </p:cNvGraphicFramePr>
          <p:nvPr>
            <p:extLst>
              <p:ext uri="{D42A27DB-BD31-4B8C-83A1-F6EECF244321}">
                <p14:modId xmlns:p14="http://schemas.microsoft.com/office/powerpoint/2010/main" val="3018964032"/>
              </p:ext>
            </p:extLst>
          </p:nvPr>
        </p:nvGraphicFramePr>
        <p:xfrm>
          <a:off x="1017117" y="3497341"/>
          <a:ext cx="6121103" cy="2956560"/>
        </p:xfrm>
        <a:graphic>
          <a:graphicData uri="http://schemas.openxmlformats.org/drawingml/2006/table">
            <a:tbl>
              <a:tblPr firstRow="1" bandRow="1">
                <a:tableStyleId>{5940675A-B579-460E-94D1-54222C63F5DA}</a:tableStyleId>
              </a:tblPr>
              <a:tblGrid>
                <a:gridCol w="3103858">
                  <a:extLst>
                    <a:ext uri="{9D8B030D-6E8A-4147-A177-3AD203B41FA5}">
                      <a16:colId xmlns:a16="http://schemas.microsoft.com/office/drawing/2014/main" val="2814650922"/>
                    </a:ext>
                  </a:extLst>
                </a:gridCol>
                <a:gridCol w="3017245">
                  <a:extLst>
                    <a:ext uri="{9D8B030D-6E8A-4147-A177-3AD203B41FA5}">
                      <a16:colId xmlns:a16="http://schemas.microsoft.com/office/drawing/2014/main" val="2211626222"/>
                    </a:ext>
                  </a:extLst>
                </a:gridCol>
              </a:tblGrid>
              <a:tr h="370840">
                <a:tc>
                  <a:txBody>
                    <a:bodyPr/>
                    <a:lstStyle/>
                    <a:p>
                      <a:r>
                        <a:rPr lang="en-US" sz="1800" dirty="0">
                          <a:solidFill>
                            <a:prstClr val="black"/>
                          </a:solidFill>
                          <a:latin typeface="+mn-lt"/>
                          <a:cs typeface="Arial" pitchFamily="34" charset="0"/>
                        </a:rPr>
                        <a:t>The ascending component  (</a:t>
                      </a:r>
                      <a:r>
                        <a:rPr lang="en-US" sz="1800" b="1" dirty="0" err="1">
                          <a:solidFill>
                            <a:prstClr val="black"/>
                          </a:solidFill>
                          <a:latin typeface="+mn-lt"/>
                          <a:cs typeface="Arial" pitchFamily="34" charset="0"/>
                        </a:rPr>
                        <a:t>vestibulo</a:t>
                      </a:r>
                      <a:r>
                        <a:rPr lang="en-US" sz="1800" b="1" dirty="0">
                          <a:solidFill>
                            <a:prstClr val="black"/>
                          </a:solidFill>
                          <a:latin typeface="+mn-lt"/>
                          <a:cs typeface="Arial" pitchFamily="34" charset="0"/>
                        </a:rPr>
                        <a:t>-ocular</a:t>
                      </a:r>
                      <a:r>
                        <a:rPr lang="en-US" sz="1800" dirty="0">
                          <a:solidFill>
                            <a:prstClr val="black"/>
                          </a:solidFill>
                          <a:latin typeface="+mn-lt"/>
                          <a:cs typeface="Arial" pitchFamily="34" charset="0"/>
                        </a:rPr>
                        <a:t>) </a:t>
                      </a:r>
                    </a:p>
                    <a:p>
                      <a:r>
                        <a:rPr lang="en-US" sz="1400" dirty="0">
                          <a:solidFill>
                            <a:schemeClr val="bg1">
                              <a:lumMod val="85000"/>
                            </a:schemeClr>
                          </a:solidFill>
                          <a:latin typeface="+mn-lt"/>
                          <a:cs typeface="Arial" pitchFamily="34" charset="0"/>
                        </a:rPr>
                        <a:t>(number 3 in previous slide)</a:t>
                      </a:r>
                      <a:endParaRPr lang="en-GB" sz="1400" dirty="0">
                        <a:solidFill>
                          <a:schemeClr val="bg1">
                            <a:lumMod val="85000"/>
                          </a:schemeClr>
                        </a:solidFill>
                      </a:endParaRPr>
                    </a:p>
                  </a:txBody>
                  <a:tcPr>
                    <a:solidFill>
                      <a:schemeClr val="accent4">
                        <a:lumMod val="75000"/>
                      </a:schemeClr>
                    </a:solidFill>
                  </a:tcPr>
                </a:tc>
                <a:tc>
                  <a:txBody>
                    <a:bodyPr/>
                    <a:lstStyle/>
                    <a:p>
                      <a:r>
                        <a:rPr lang="en-US" sz="1800" dirty="0">
                          <a:solidFill>
                            <a:prstClr val="black"/>
                          </a:solidFill>
                          <a:latin typeface="+mn-lt"/>
                          <a:cs typeface="Arial" pitchFamily="34" charset="0"/>
                        </a:rPr>
                        <a:t>The descending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85000"/>
                            </a:prstClr>
                          </a:solidFill>
                          <a:effectLst/>
                          <a:uLnTx/>
                          <a:uFillTx/>
                          <a:latin typeface="+mn-lt"/>
                          <a:ea typeface="+mn-ea"/>
                          <a:cs typeface="Arial" pitchFamily="34" charset="0"/>
                        </a:rPr>
                        <a:t>(number 4B in previous slide)</a:t>
                      </a:r>
                      <a:r>
                        <a:rPr lang="en-US" sz="1800" dirty="0">
                          <a:solidFill>
                            <a:prstClr val="black"/>
                          </a:solidFill>
                          <a:latin typeface="+mn-lt"/>
                          <a:cs typeface="Arial" pitchFamily="34" charset="0"/>
                        </a:rPr>
                        <a:t> </a:t>
                      </a:r>
                      <a:endParaRPr lang="en-GB" dirty="0"/>
                    </a:p>
                  </a:txBody>
                  <a:tcPr>
                    <a:solidFill>
                      <a:srgbClr val="CC3399"/>
                    </a:solidFill>
                  </a:tcPr>
                </a:tc>
                <a:extLst>
                  <a:ext uri="{0D108BD9-81ED-4DB2-BD59-A6C34878D82A}">
                    <a16:rowId xmlns:a16="http://schemas.microsoft.com/office/drawing/2014/main" val="3443014049"/>
                  </a:ext>
                </a:extLst>
              </a:tr>
              <a:tr h="370840">
                <a:tc>
                  <a:txBody>
                    <a:bodyPr/>
                    <a:lstStyle/>
                    <a:p>
                      <a:r>
                        <a:rPr lang="en-US" sz="1800" dirty="0">
                          <a:solidFill>
                            <a:prstClr val="black"/>
                          </a:solidFill>
                          <a:latin typeface="+mn-lt"/>
                          <a:cs typeface="Arial" pitchFamily="34" charset="0"/>
                        </a:rPr>
                        <a:t>establishes connections with the nuclei of the </a:t>
                      </a:r>
                      <a:r>
                        <a:rPr lang="en-US" sz="1800" b="1" dirty="0" err="1">
                          <a:solidFill>
                            <a:prstClr val="black"/>
                          </a:solidFill>
                          <a:latin typeface="+mn-lt"/>
                          <a:cs typeface="Arial" pitchFamily="34" charset="0"/>
                        </a:rPr>
                        <a:t>Occulomotor</a:t>
                      </a:r>
                      <a:r>
                        <a:rPr lang="en-US" sz="1800" b="1" dirty="0">
                          <a:solidFill>
                            <a:prstClr val="black"/>
                          </a:solidFill>
                          <a:latin typeface="+mn-lt"/>
                          <a:cs typeface="Arial" pitchFamily="34" charset="0"/>
                        </a:rPr>
                        <a:t>, Trochlear &amp; Abducent </a:t>
                      </a:r>
                      <a:r>
                        <a:rPr lang="en-US" sz="1800" dirty="0">
                          <a:solidFill>
                            <a:prstClr val="black"/>
                          </a:solidFill>
                          <a:latin typeface="+mn-lt"/>
                          <a:cs typeface="Arial" pitchFamily="34" charset="0"/>
                        </a:rPr>
                        <a:t>nerves (motor nuclei for </a:t>
                      </a:r>
                      <a:r>
                        <a:rPr lang="en-US" sz="1800" dirty="0" err="1">
                          <a:solidFill>
                            <a:prstClr val="black"/>
                          </a:solidFill>
                          <a:latin typeface="+mn-lt"/>
                          <a:cs typeface="Arial" pitchFamily="34" charset="0"/>
                        </a:rPr>
                        <a:t>extraoccular</a:t>
                      </a:r>
                      <a:r>
                        <a:rPr lang="en-US" sz="1800" dirty="0">
                          <a:solidFill>
                            <a:prstClr val="black"/>
                          </a:solidFill>
                          <a:latin typeface="+mn-lt"/>
                          <a:cs typeface="Arial" pitchFamily="34" charset="0"/>
                        </a:rPr>
                        <a:t> muscles)</a:t>
                      </a:r>
                      <a:endParaRPr lang="en-GB" dirty="0"/>
                    </a:p>
                  </a:txBody>
                  <a:tcPr>
                    <a:solidFill>
                      <a:schemeClr val="accent4">
                        <a:lumMod val="40000"/>
                        <a:lumOff val="60000"/>
                      </a:schemeClr>
                    </a:solidFill>
                  </a:tcPr>
                </a:tc>
                <a:tc>
                  <a:txBody>
                    <a:bodyPr/>
                    <a:lstStyle/>
                    <a:p>
                      <a:r>
                        <a:rPr lang="en-US" sz="1800" dirty="0">
                          <a:solidFill>
                            <a:prstClr val="black"/>
                          </a:solidFill>
                          <a:latin typeface="+mn-lt"/>
                          <a:cs typeface="Arial" pitchFamily="34" charset="0"/>
                        </a:rPr>
                        <a:t>extends into anterior horn cells of the spinal cord as the </a:t>
                      </a:r>
                      <a:r>
                        <a:rPr lang="en-US" sz="1800" b="1" dirty="0">
                          <a:solidFill>
                            <a:prstClr val="black"/>
                          </a:solidFill>
                          <a:latin typeface="+mn-lt"/>
                          <a:cs typeface="Arial" pitchFamily="34" charset="0"/>
                        </a:rPr>
                        <a:t>medial vestibulospinal tract</a:t>
                      </a:r>
                      <a:endParaRPr lang="en-GB" dirty="0"/>
                    </a:p>
                  </a:txBody>
                  <a:tcPr>
                    <a:solidFill>
                      <a:srgbClr val="ECB2D9"/>
                    </a:solidFill>
                  </a:tcPr>
                </a:tc>
                <a:extLst>
                  <a:ext uri="{0D108BD9-81ED-4DB2-BD59-A6C34878D82A}">
                    <a16:rowId xmlns:a16="http://schemas.microsoft.com/office/drawing/2014/main" val="1218468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mn-lt"/>
                          <a:cs typeface="Arial" pitchFamily="34" charset="0"/>
                        </a:rPr>
                        <a:t>for </a:t>
                      </a:r>
                      <a:r>
                        <a:rPr lang="en-US" sz="1800" i="1" dirty="0">
                          <a:solidFill>
                            <a:prstClr val="black"/>
                          </a:solidFill>
                          <a:latin typeface="+mn-lt"/>
                          <a:cs typeface="Arial" pitchFamily="34" charset="0"/>
                        </a:rPr>
                        <a:t>coordination of head &amp; eye movements</a:t>
                      </a:r>
                      <a:endParaRPr lang="en-US" sz="1800" dirty="0">
                        <a:solidFill>
                          <a:prstClr val="black"/>
                        </a:solidFill>
                        <a:latin typeface="+mn-lt"/>
                        <a:cs typeface="Arial" pitchFamily="34" charset="0"/>
                      </a:endParaRPr>
                    </a:p>
                  </a:txBody>
                  <a:tcPr>
                    <a:solidFill>
                      <a:schemeClr val="accent4">
                        <a:lumMod val="40000"/>
                        <a:lumOff val="60000"/>
                      </a:schemeClr>
                    </a:solidFill>
                  </a:tcPr>
                </a:tc>
                <a:tc>
                  <a:txBody>
                    <a:bodyPr/>
                    <a:lstStyle/>
                    <a:p>
                      <a:r>
                        <a:rPr lang="en-US" sz="1800" dirty="0">
                          <a:solidFill>
                            <a:prstClr val="black"/>
                          </a:solidFill>
                          <a:latin typeface="+mn-lt"/>
                          <a:cs typeface="Arial" pitchFamily="34" charset="0"/>
                        </a:rPr>
                        <a:t>for </a:t>
                      </a:r>
                      <a:r>
                        <a:rPr lang="en-US" sz="1800" i="1" dirty="0">
                          <a:solidFill>
                            <a:prstClr val="black"/>
                          </a:solidFill>
                          <a:latin typeface="+mn-lt"/>
                          <a:cs typeface="Arial" pitchFamily="34" charset="0"/>
                        </a:rPr>
                        <a:t>control the body posture and balance</a:t>
                      </a:r>
                      <a:endParaRPr lang="en-GB" dirty="0"/>
                    </a:p>
                  </a:txBody>
                  <a:tcPr>
                    <a:solidFill>
                      <a:srgbClr val="ECB2D9"/>
                    </a:solidFill>
                  </a:tcPr>
                </a:tc>
                <a:extLst>
                  <a:ext uri="{0D108BD9-81ED-4DB2-BD59-A6C34878D82A}">
                    <a16:rowId xmlns:a16="http://schemas.microsoft.com/office/drawing/2014/main" val="2179864494"/>
                  </a:ext>
                </a:extLst>
              </a:tr>
            </a:tbl>
          </a:graphicData>
        </a:graphic>
      </p:graphicFrame>
      <p:sp>
        <p:nvSpPr>
          <p:cNvPr id="8" name="TextBox 7">
            <a:extLst>
              <a:ext uri="{FF2B5EF4-FFF2-40B4-BE49-F238E27FC236}">
                <a16:creationId xmlns:a16="http://schemas.microsoft.com/office/drawing/2014/main" id="{8203FC31-23F0-4562-9355-937E26044802}"/>
              </a:ext>
            </a:extLst>
          </p:cNvPr>
          <p:cNvSpPr txBox="1"/>
          <p:nvPr/>
        </p:nvSpPr>
        <p:spPr>
          <a:xfrm>
            <a:off x="1632155" y="1555403"/>
            <a:ext cx="2964273" cy="307777"/>
          </a:xfrm>
          <a:prstGeom prst="rect">
            <a:avLst/>
          </a:prstGeom>
          <a:noFill/>
        </p:spPr>
        <p:txBody>
          <a:bodyPr wrap="none" rtlCol="0">
            <a:spAutoFit/>
          </a:bodyPr>
          <a:lstStyle/>
          <a:p>
            <a:r>
              <a:rPr lang="en-US" dirty="0">
                <a:solidFill>
                  <a:schemeClr val="bg1">
                    <a:lumMod val="50000"/>
                  </a:schemeClr>
                </a:solidFill>
                <a:latin typeface="+mn-lt"/>
              </a:rPr>
              <a:t>Also called medial longitudinal bundle</a:t>
            </a:r>
            <a:endParaRPr lang="en-GB" dirty="0">
              <a:solidFill>
                <a:schemeClr val="bg1">
                  <a:lumMod val="50000"/>
                </a:schemeClr>
              </a:solidFill>
              <a:latin typeface="+mn-lt"/>
            </a:endParaRPr>
          </a:p>
        </p:txBody>
      </p:sp>
    </p:spTree>
    <p:extLst>
      <p:ext uri="{BB962C8B-B14F-4D97-AF65-F5344CB8AC3E}">
        <p14:creationId xmlns:p14="http://schemas.microsoft.com/office/powerpoint/2010/main" val="529020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w6"/>
          <p:cNvPicPr>
            <a:picLocks noChangeAspect="1" noChangeArrowheads="1"/>
          </p:cNvPicPr>
          <p:nvPr/>
        </p:nvPicPr>
        <p:blipFill>
          <a:blip r:embed="rId2">
            <a:extLst>
              <a:ext uri="{28A0092B-C50C-407E-A947-70E740481C1C}">
                <a14:useLocalDpi xmlns:a14="http://schemas.microsoft.com/office/drawing/2010/main" val="0"/>
              </a:ext>
            </a:extLst>
          </a:blip>
          <a:srcRect l="31996" r="2045" b="1529"/>
          <a:stretch>
            <a:fillRect/>
          </a:stretch>
        </p:blipFill>
        <p:spPr>
          <a:xfrm>
            <a:off x="7796223" y="976127"/>
            <a:ext cx="3879103" cy="3352709"/>
          </a:xfrm>
          <a:prstGeom prst="rect">
            <a:avLst/>
          </a:prstGeom>
          <a:ln>
            <a:noFill/>
            <a:miter lim="800000"/>
            <a:headEnd/>
            <a:tailEnd/>
          </a:ln>
        </p:spPr>
      </p:pic>
      <p:sp>
        <p:nvSpPr>
          <p:cNvPr id="9" name="Rectangle 8"/>
          <p:cNvSpPr/>
          <p:nvPr/>
        </p:nvSpPr>
        <p:spPr>
          <a:xfrm>
            <a:off x="829045" y="1174945"/>
            <a:ext cx="7163669" cy="3293209"/>
          </a:xfrm>
          <a:prstGeom prst="rect">
            <a:avLst/>
          </a:prstGeom>
        </p:spPr>
        <p:txBody>
          <a:bodyPr wrap="square">
            <a:spAutoFit/>
          </a:bodyPr>
          <a:lstStyle/>
          <a:p>
            <a:pPr>
              <a:spcBef>
                <a:spcPts val="600"/>
              </a:spcBef>
            </a:pPr>
            <a:r>
              <a:rPr lang="en-US" sz="2800" b="1" dirty="0">
                <a:latin typeface="+mj-lt"/>
              </a:rPr>
              <a:t>Vestibulospinal Tracts</a:t>
            </a:r>
            <a:endParaRPr lang="en-US" altLang="en-US" sz="2800" dirty="0">
              <a:solidFill>
                <a:schemeClr val="tx1"/>
              </a:solidFill>
              <a:latin typeface="+mj-lt"/>
              <a:cs typeface="Arial" panose="020B0604020202020204" pitchFamily="34" charset="0"/>
            </a:endParaRPr>
          </a:p>
          <a:p>
            <a:pPr marL="342900" indent="-342900" eaLnBrk="1" hangingPunct="1">
              <a:spcBef>
                <a:spcPts val="600"/>
              </a:spcBef>
              <a:buFont typeface="Courier New" panose="02070309020205020404" pitchFamily="49" charset="0"/>
              <a:buChar char="o"/>
            </a:pPr>
            <a:r>
              <a:rPr lang="en-US" altLang="en-US" sz="2000" dirty="0">
                <a:solidFill>
                  <a:schemeClr val="tx1"/>
                </a:solidFill>
                <a:latin typeface="+mn-lt"/>
                <a:cs typeface="Arial" panose="020B0604020202020204" pitchFamily="34" charset="0"/>
              </a:rPr>
              <a:t>Vestibulospinal fibers influence the activity of spinal motor neurons concerned with the control of body posture and balance.</a:t>
            </a:r>
          </a:p>
          <a:p>
            <a:pPr marL="342900" indent="-342900" eaLnBrk="1" hangingPunct="1">
              <a:spcBef>
                <a:spcPts val="600"/>
              </a:spcBef>
              <a:buFont typeface="Courier New" panose="02070309020205020404" pitchFamily="49" charset="0"/>
              <a:buChar char="o"/>
            </a:pPr>
            <a:r>
              <a:rPr lang="en-US" altLang="en-US" sz="2000" dirty="0">
                <a:solidFill>
                  <a:schemeClr val="tx1"/>
                </a:solidFill>
                <a:latin typeface="+mn-lt"/>
                <a:cs typeface="Arial" panose="020B0604020202020204" pitchFamily="34" charset="0"/>
              </a:rPr>
              <a:t>Two tracts: </a:t>
            </a:r>
            <a:r>
              <a:rPr lang="en-US" altLang="en-US" sz="2000" b="1" dirty="0">
                <a:solidFill>
                  <a:schemeClr val="tx1"/>
                </a:solidFill>
                <a:latin typeface="+mn-lt"/>
                <a:cs typeface="Arial" panose="020B0604020202020204" pitchFamily="34" charset="0"/>
              </a:rPr>
              <a:t>lateral</a:t>
            </a:r>
            <a:r>
              <a:rPr lang="en-US" altLang="en-US" sz="2000" dirty="0">
                <a:solidFill>
                  <a:schemeClr val="tx1"/>
                </a:solidFill>
                <a:latin typeface="+mn-lt"/>
                <a:cs typeface="Arial" panose="020B0604020202020204" pitchFamily="34" charset="0"/>
              </a:rPr>
              <a:t> &amp; </a:t>
            </a:r>
            <a:r>
              <a:rPr lang="en-US" altLang="en-US" sz="2000" b="1" dirty="0">
                <a:solidFill>
                  <a:schemeClr val="tx1"/>
                </a:solidFill>
                <a:latin typeface="+mn-lt"/>
                <a:cs typeface="Arial" panose="020B0604020202020204" pitchFamily="34" charset="0"/>
              </a:rPr>
              <a:t>medial</a:t>
            </a:r>
          </a:p>
          <a:p>
            <a:pPr marL="577850" indent="-342900">
              <a:spcBef>
                <a:spcPts val="600"/>
              </a:spcBef>
              <a:buFont typeface="Arial" panose="020B0604020202020204" pitchFamily="34" charset="0"/>
              <a:buChar char="•"/>
            </a:pPr>
            <a:r>
              <a:rPr lang="en-US" altLang="en-US" sz="2000" dirty="0">
                <a:solidFill>
                  <a:schemeClr val="tx1"/>
                </a:solidFill>
                <a:latin typeface="+mn-lt"/>
                <a:cs typeface="Arial" panose="020B0604020202020204" pitchFamily="34" charset="0"/>
              </a:rPr>
              <a:t>Lateral arises from lateral </a:t>
            </a:r>
            <a:r>
              <a:rPr lang="en-US" altLang="en-US" sz="2000" u="sng" dirty="0">
                <a:solidFill>
                  <a:schemeClr val="tx1"/>
                </a:solidFill>
                <a:latin typeface="+mn-lt"/>
                <a:cs typeface="Arial" panose="020B0604020202020204" pitchFamily="34" charset="0"/>
              </a:rPr>
              <a:t>vestibular  (</a:t>
            </a:r>
            <a:r>
              <a:rPr lang="en-US" altLang="en-US" sz="2000" u="sng" dirty="0" err="1">
                <a:solidFill>
                  <a:schemeClr val="tx1"/>
                </a:solidFill>
                <a:latin typeface="+mn-lt"/>
                <a:cs typeface="Arial" panose="020B0604020202020204" pitchFamily="34" charset="0"/>
              </a:rPr>
              <a:t>Deiter’s</a:t>
            </a:r>
            <a:r>
              <a:rPr lang="en-US" altLang="en-US" sz="2000" u="sng" dirty="0">
                <a:solidFill>
                  <a:schemeClr val="tx1"/>
                </a:solidFill>
                <a:latin typeface="+mn-lt"/>
                <a:cs typeface="Arial" panose="020B0604020202020204" pitchFamily="34" charset="0"/>
              </a:rPr>
              <a:t>) nucleus</a:t>
            </a:r>
            <a:r>
              <a:rPr lang="en-US" altLang="en-US" sz="2000" dirty="0">
                <a:solidFill>
                  <a:schemeClr val="tx1"/>
                </a:solidFill>
                <a:latin typeface="+mn-lt"/>
                <a:cs typeface="Arial" panose="020B0604020202020204" pitchFamily="34" charset="0"/>
              </a:rPr>
              <a:t>, descends </a:t>
            </a:r>
            <a:r>
              <a:rPr lang="en-US" altLang="en-US" sz="2000" b="1" dirty="0">
                <a:solidFill>
                  <a:schemeClr val="tx1"/>
                </a:solidFill>
                <a:latin typeface="+mn-lt"/>
                <a:cs typeface="Arial" panose="020B0604020202020204" pitchFamily="34" charset="0"/>
              </a:rPr>
              <a:t>ipsilaterally</a:t>
            </a:r>
            <a:r>
              <a:rPr lang="en-US" altLang="en-US" sz="1200" b="1" dirty="0">
                <a:solidFill>
                  <a:schemeClr val="bg1">
                    <a:lumMod val="65000"/>
                  </a:schemeClr>
                </a:solidFill>
                <a:latin typeface="+mn-lt"/>
                <a:cs typeface="Arial" panose="020B0604020202020204" pitchFamily="34" charset="0"/>
              </a:rPr>
              <a:t> </a:t>
            </a:r>
            <a:r>
              <a:rPr lang="en-US" sz="1200" dirty="0">
                <a:solidFill>
                  <a:schemeClr val="bg1">
                    <a:lumMod val="65000"/>
                  </a:schemeClr>
                </a:solidFill>
                <a:cs typeface="Arial" pitchFamily="34" charset="0"/>
              </a:rPr>
              <a:t>(efferent number 4A mentioned previously)</a:t>
            </a:r>
            <a:endParaRPr lang="en-US" altLang="en-US" sz="1200" b="1" dirty="0">
              <a:solidFill>
                <a:schemeClr val="bg1">
                  <a:lumMod val="65000"/>
                </a:schemeClr>
              </a:solidFill>
              <a:latin typeface="+mn-lt"/>
              <a:cs typeface="Arial" panose="020B0604020202020204" pitchFamily="34" charset="0"/>
            </a:endParaRPr>
          </a:p>
          <a:p>
            <a:pPr marL="577850" indent="-342900">
              <a:spcBef>
                <a:spcPts val="600"/>
              </a:spcBef>
              <a:buFont typeface="Arial" panose="020B0604020202020204" pitchFamily="34" charset="0"/>
              <a:buChar char="•"/>
            </a:pPr>
            <a:r>
              <a:rPr lang="en-US" altLang="en-US" sz="2000" dirty="0">
                <a:solidFill>
                  <a:schemeClr val="tx1"/>
                </a:solidFill>
                <a:latin typeface="+mn-lt"/>
                <a:cs typeface="Arial" panose="020B0604020202020204" pitchFamily="34" charset="0"/>
              </a:rPr>
              <a:t>Medial is the descending part of the </a:t>
            </a:r>
            <a:r>
              <a:rPr lang="en-US" altLang="en-US" sz="2000" u="sng" dirty="0">
                <a:solidFill>
                  <a:schemeClr val="tx1"/>
                </a:solidFill>
                <a:latin typeface="+mn-lt"/>
                <a:cs typeface="Arial" panose="020B0604020202020204" pitchFamily="34" charset="0"/>
              </a:rPr>
              <a:t>medial longitudinal fasciculus</a:t>
            </a:r>
            <a:r>
              <a:rPr lang="en-US" altLang="en-US" sz="2000" dirty="0">
                <a:solidFill>
                  <a:schemeClr val="tx1"/>
                </a:solidFill>
                <a:latin typeface="+mn-lt"/>
                <a:cs typeface="Arial" panose="020B0604020202020204" pitchFamily="34" charset="0"/>
              </a:rPr>
              <a:t>, projects </a:t>
            </a:r>
            <a:r>
              <a:rPr lang="en-US" altLang="en-US" sz="2000" b="1" dirty="0">
                <a:solidFill>
                  <a:schemeClr val="tx1"/>
                </a:solidFill>
                <a:latin typeface="+mn-lt"/>
                <a:cs typeface="Arial" panose="020B0604020202020204" pitchFamily="34" charset="0"/>
              </a:rPr>
              <a:t>bilaterally</a:t>
            </a:r>
            <a:r>
              <a:rPr lang="en-US" altLang="en-US" sz="2000" dirty="0">
                <a:solidFill>
                  <a:schemeClr val="tx1"/>
                </a:solidFill>
                <a:latin typeface="+mn-lt"/>
                <a:cs typeface="Arial" panose="020B0604020202020204" pitchFamily="34" charset="0"/>
              </a:rPr>
              <a:t>. </a:t>
            </a:r>
            <a:r>
              <a:rPr lang="en-US" sz="1200" dirty="0">
                <a:solidFill>
                  <a:schemeClr val="bg1">
                    <a:lumMod val="65000"/>
                  </a:schemeClr>
                </a:solidFill>
                <a:cs typeface="Arial" pitchFamily="34" charset="0"/>
              </a:rPr>
              <a:t>(efferent number 4A mentioned previously)</a:t>
            </a:r>
            <a:endParaRPr lang="en-US" altLang="en-US" sz="1200" b="1" dirty="0">
              <a:solidFill>
                <a:schemeClr val="bg1">
                  <a:lumMod val="65000"/>
                </a:schemeClr>
              </a:solidFill>
              <a:cs typeface="Arial" panose="020B0604020202020204" pitchFamily="34" charset="0"/>
            </a:endParaRPr>
          </a:p>
        </p:txBody>
      </p:sp>
      <p:sp>
        <p:nvSpPr>
          <p:cNvPr id="10" name="Title 1"/>
          <p:cNvSpPr txBox="1">
            <a:spLocks/>
          </p:cNvSpPr>
          <p:nvPr/>
        </p:nvSpPr>
        <p:spPr>
          <a:xfrm>
            <a:off x="829045" y="243216"/>
            <a:ext cx="10212664" cy="11678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t>Vestibular Pathway</a:t>
            </a:r>
          </a:p>
        </p:txBody>
      </p:sp>
      <p:sp>
        <p:nvSpPr>
          <p:cNvPr id="5" name="Rectangle 4">
            <a:extLst>
              <a:ext uri="{FF2B5EF4-FFF2-40B4-BE49-F238E27FC236}">
                <a16:creationId xmlns:a16="http://schemas.microsoft.com/office/drawing/2014/main" id="{74DC9D50-48D4-4D3D-ABAF-EF62E91D3A3B}"/>
              </a:ext>
            </a:extLst>
          </p:cNvPr>
          <p:cNvSpPr/>
          <p:nvPr/>
        </p:nvSpPr>
        <p:spPr>
          <a:xfrm>
            <a:off x="866934" y="4856420"/>
            <a:ext cx="7252159" cy="1292662"/>
          </a:xfrm>
          <a:prstGeom prst="rect">
            <a:avLst/>
          </a:prstGeom>
        </p:spPr>
        <p:txBody>
          <a:bodyPr wrap="square">
            <a:spAutoFit/>
          </a:bodyPr>
          <a:lstStyle/>
          <a:p>
            <a:pPr lvl="0">
              <a:spcBef>
                <a:spcPts val="600"/>
              </a:spcBef>
            </a:pPr>
            <a:r>
              <a:rPr lang="en-US" sz="2800" b="1" dirty="0">
                <a:latin typeface="+mj-lt"/>
              </a:rPr>
              <a:t>Vestibular Cortex/Area</a:t>
            </a:r>
            <a:endParaRPr lang="en-GB" sz="2800" dirty="0">
              <a:latin typeface="+mj-lt"/>
            </a:endParaRPr>
          </a:p>
          <a:p>
            <a:pPr marL="342900" indent="-342900">
              <a:spcBef>
                <a:spcPts val="600"/>
              </a:spcBef>
              <a:buFont typeface="Courier New" panose="02070309020205020404" pitchFamily="49" charset="0"/>
              <a:buChar char="o"/>
            </a:pPr>
            <a:r>
              <a:rPr lang="en-GB" sz="2000" dirty="0">
                <a:latin typeface="+mn-lt"/>
              </a:rPr>
              <a:t>Located in the lower part of </a:t>
            </a:r>
            <a:r>
              <a:rPr lang="en-GB" sz="2000" b="1" dirty="0">
                <a:latin typeface="+mn-lt"/>
              </a:rPr>
              <a:t>postcentral gyrus </a:t>
            </a:r>
            <a:r>
              <a:rPr lang="en-GB" sz="2000" dirty="0">
                <a:latin typeface="+mn-lt"/>
              </a:rPr>
              <a:t>(head area). </a:t>
            </a:r>
          </a:p>
          <a:p>
            <a:pPr marL="342900" indent="-342900">
              <a:spcBef>
                <a:spcPts val="600"/>
              </a:spcBef>
              <a:buFont typeface="Courier New" panose="02070309020205020404" pitchFamily="49" charset="0"/>
              <a:buChar char="o"/>
            </a:pPr>
            <a:r>
              <a:rPr lang="en-GB" sz="2000" dirty="0">
                <a:latin typeface="+mn-lt"/>
              </a:rPr>
              <a:t>Responsible for </a:t>
            </a:r>
            <a:r>
              <a:rPr lang="en-GB" sz="2000" i="1" dirty="0">
                <a:solidFill>
                  <a:srgbClr val="C00000"/>
                </a:solidFill>
                <a:latin typeface="+mn-lt"/>
              </a:rPr>
              <a:t>conscious awareness of vestibular sensation</a:t>
            </a:r>
            <a:r>
              <a:rPr lang="en-GB" sz="2000" dirty="0">
                <a:latin typeface="+mn-lt"/>
              </a:rPr>
              <a:t>.</a:t>
            </a:r>
          </a:p>
        </p:txBody>
      </p:sp>
      <p:grpSp>
        <p:nvGrpSpPr>
          <p:cNvPr id="6" name="Group 5">
            <a:extLst>
              <a:ext uri="{FF2B5EF4-FFF2-40B4-BE49-F238E27FC236}">
                <a16:creationId xmlns:a16="http://schemas.microsoft.com/office/drawing/2014/main" id="{672DD2D6-4B61-4E26-971B-F7A0FF98C2A6}"/>
              </a:ext>
            </a:extLst>
          </p:cNvPr>
          <p:cNvGrpSpPr/>
          <p:nvPr/>
        </p:nvGrpSpPr>
        <p:grpSpPr>
          <a:xfrm>
            <a:off x="7992714" y="4607473"/>
            <a:ext cx="3693591" cy="1947873"/>
            <a:chOff x="3558988" y="2680575"/>
            <a:chExt cx="5016500" cy="3886200"/>
          </a:xfrm>
        </p:grpSpPr>
        <p:pic>
          <p:nvPicPr>
            <p:cNvPr id="7" name="Picture 9" descr="http://3.bp.blogspot.com/_G7la-BXebak/S94bOMmqHwI/AAAAAAAAC04/qo5jIaZsXto/s1600/cerebral-cortex.jpg">
              <a:extLst>
                <a:ext uri="{FF2B5EF4-FFF2-40B4-BE49-F238E27FC236}">
                  <a16:creationId xmlns:a16="http://schemas.microsoft.com/office/drawing/2014/main" id="{0F35E266-1939-469B-9525-6E2F7DFE5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988" y="2680575"/>
              <a:ext cx="50165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2EAC2A89-AF87-47DF-AF14-28373995AE1B}"/>
                </a:ext>
              </a:extLst>
            </p:cNvPr>
            <p:cNvSpPr/>
            <p:nvPr/>
          </p:nvSpPr>
          <p:spPr>
            <a:xfrm>
              <a:off x="5768788" y="4737975"/>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2" name="TextBox 11">
            <a:extLst>
              <a:ext uri="{FF2B5EF4-FFF2-40B4-BE49-F238E27FC236}">
                <a16:creationId xmlns:a16="http://schemas.microsoft.com/office/drawing/2014/main" id="{5958C090-A5D8-4AAD-A48B-D42EA3FAAC68}"/>
              </a:ext>
            </a:extLst>
          </p:cNvPr>
          <p:cNvSpPr txBox="1"/>
          <p:nvPr/>
        </p:nvSpPr>
        <p:spPr>
          <a:xfrm>
            <a:off x="4195937" y="1290642"/>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Tree>
    <p:extLst>
      <p:ext uri="{BB962C8B-B14F-4D97-AF65-F5344CB8AC3E}">
        <p14:creationId xmlns:p14="http://schemas.microsoft.com/office/powerpoint/2010/main" val="415633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C8C5-9AEB-4563-8EED-535288830AD7}"/>
              </a:ext>
            </a:extLst>
          </p:cNvPr>
          <p:cNvSpPr txBox="1">
            <a:spLocks/>
          </p:cNvSpPr>
          <p:nvPr/>
        </p:nvSpPr>
        <p:spPr>
          <a:xfrm>
            <a:off x="2222088" y="361608"/>
            <a:ext cx="8229601" cy="7940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Vestibular Pathway </a:t>
            </a:r>
            <a:r>
              <a:rPr lang="en-US" sz="1800" dirty="0"/>
              <a:t>(summary arranged according to boys slides)</a:t>
            </a:r>
            <a:endParaRPr lang="en-GB" sz="3600" dirty="0"/>
          </a:p>
        </p:txBody>
      </p:sp>
      <p:sp>
        <p:nvSpPr>
          <p:cNvPr id="3" name="TextBox 2">
            <a:extLst>
              <a:ext uri="{FF2B5EF4-FFF2-40B4-BE49-F238E27FC236}">
                <a16:creationId xmlns:a16="http://schemas.microsoft.com/office/drawing/2014/main" id="{137439E3-9173-4E7B-96D0-BDA7746B4D52}"/>
              </a:ext>
            </a:extLst>
          </p:cNvPr>
          <p:cNvSpPr txBox="1"/>
          <p:nvPr/>
        </p:nvSpPr>
        <p:spPr>
          <a:xfrm>
            <a:off x="717753" y="1366390"/>
            <a:ext cx="4857137" cy="923330"/>
          </a:xfrm>
          <a:prstGeom prst="rect">
            <a:avLst/>
          </a:prstGeom>
          <a:noFill/>
          <a:ln w="28575">
            <a:solidFill>
              <a:schemeClr val="tx1"/>
            </a:solidFill>
          </a:ln>
        </p:spPr>
        <p:txBody>
          <a:bodyPr wrap="square" rtlCol="0">
            <a:spAutoFit/>
          </a:bodyPr>
          <a:lstStyle/>
          <a:p>
            <a:r>
              <a:rPr lang="en-US" sz="1800" b="1" u="sng" dirty="0">
                <a:solidFill>
                  <a:schemeClr val="tx1"/>
                </a:solidFill>
                <a:latin typeface="+mn-lt"/>
              </a:rPr>
              <a:t>First order neurons:</a:t>
            </a:r>
          </a:p>
          <a:p>
            <a:r>
              <a:rPr lang="en-US" sz="1800" b="1" dirty="0">
                <a:solidFill>
                  <a:schemeClr val="tx1"/>
                </a:solidFill>
                <a:latin typeface="+mn-lt"/>
              </a:rPr>
              <a:t>Cells of </a:t>
            </a:r>
            <a:r>
              <a:rPr lang="en-US" sz="1800" b="1" dirty="0">
                <a:solidFill>
                  <a:srgbClr val="CC9900"/>
                </a:solidFill>
                <a:latin typeface="+mn-lt"/>
              </a:rPr>
              <a:t>vestibular ganglion </a:t>
            </a:r>
            <a:r>
              <a:rPr lang="en-US" sz="1800" dirty="0">
                <a:solidFill>
                  <a:schemeClr val="tx1"/>
                </a:solidFill>
                <a:latin typeface="+mn-lt"/>
              </a:rPr>
              <a:t>located in internal auditory meatus.</a:t>
            </a:r>
          </a:p>
        </p:txBody>
      </p:sp>
      <p:sp>
        <p:nvSpPr>
          <p:cNvPr id="4" name="TextBox 3">
            <a:extLst>
              <a:ext uri="{FF2B5EF4-FFF2-40B4-BE49-F238E27FC236}">
                <a16:creationId xmlns:a16="http://schemas.microsoft.com/office/drawing/2014/main" id="{984623FF-882B-4DA5-B38E-3585CF24A0A9}"/>
              </a:ext>
            </a:extLst>
          </p:cNvPr>
          <p:cNvSpPr txBox="1"/>
          <p:nvPr/>
        </p:nvSpPr>
        <p:spPr>
          <a:xfrm>
            <a:off x="717753" y="2906673"/>
            <a:ext cx="4857138" cy="646331"/>
          </a:xfrm>
          <a:prstGeom prst="rect">
            <a:avLst/>
          </a:prstGeom>
          <a:noFill/>
          <a:ln w="28575">
            <a:solidFill>
              <a:schemeClr val="tx1"/>
            </a:solidFill>
          </a:ln>
        </p:spPr>
        <p:txBody>
          <a:bodyPr wrap="square" rtlCol="0">
            <a:spAutoFit/>
          </a:bodyPr>
          <a:lstStyle/>
          <a:p>
            <a:pPr lvl="0"/>
            <a:r>
              <a:rPr lang="en-US" sz="1800" b="1" dirty="0">
                <a:solidFill>
                  <a:prstClr val="black"/>
                </a:solidFill>
                <a:latin typeface="Calibri" panose="020F0502020204030204"/>
              </a:rPr>
              <a:t>Axons</a:t>
            </a:r>
            <a:r>
              <a:rPr lang="en-US" sz="1800" dirty="0">
                <a:solidFill>
                  <a:prstClr val="black"/>
                </a:solidFill>
                <a:latin typeface="Calibri" panose="020F0502020204030204"/>
              </a:rPr>
              <a:t> make dendritic contacts with </a:t>
            </a:r>
            <a:r>
              <a:rPr lang="en-US" sz="1800" dirty="0">
                <a:solidFill>
                  <a:schemeClr val="accent4">
                    <a:lumMod val="75000"/>
                  </a:schemeClr>
                </a:solidFill>
                <a:latin typeface="Calibri" panose="020F0502020204030204"/>
              </a:rPr>
              <a:t>hair cells in vestibule &amp; semicircular canals. </a:t>
            </a:r>
            <a:endParaRPr lang="en-GB" sz="1800" dirty="0">
              <a:solidFill>
                <a:schemeClr val="accent4">
                  <a:lumMod val="75000"/>
                </a:schemeClr>
              </a:solidFill>
              <a:latin typeface="Calibri" panose="020F0502020204030204"/>
            </a:endParaRPr>
          </a:p>
        </p:txBody>
      </p:sp>
      <p:sp>
        <p:nvSpPr>
          <p:cNvPr id="5" name="TextBox 4">
            <a:extLst>
              <a:ext uri="{FF2B5EF4-FFF2-40B4-BE49-F238E27FC236}">
                <a16:creationId xmlns:a16="http://schemas.microsoft.com/office/drawing/2014/main" id="{2A016363-A2ED-4EFE-A31B-25D9D1F9C278}"/>
              </a:ext>
            </a:extLst>
          </p:cNvPr>
          <p:cNvSpPr txBox="1"/>
          <p:nvPr/>
        </p:nvSpPr>
        <p:spPr>
          <a:xfrm>
            <a:off x="717752" y="4035843"/>
            <a:ext cx="4857137" cy="923330"/>
          </a:xfrm>
          <a:prstGeom prst="rect">
            <a:avLst/>
          </a:prstGeom>
          <a:noFill/>
          <a:ln w="28575">
            <a:solidFill>
              <a:schemeClr val="tx1"/>
            </a:solidFill>
          </a:ln>
        </p:spPr>
        <p:txBody>
          <a:bodyPr wrap="square" rtlCol="0">
            <a:spAutoFit/>
          </a:bodyPr>
          <a:lstStyle/>
          <a:p>
            <a:r>
              <a:rPr lang="en-US" sz="1800" dirty="0">
                <a:solidFill>
                  <a:schemeClr val="tx1"/>
                </a:solidFill>
                <a:latin typeface="+mn-lt"/>
              </a:rPr>
              <a:t>Both </a:t>
            </a:r>
            <a:r>
              <a:rPr lang="en-US" sz="1800" dirty="0">
                <a:solidFill>
                  <a:srgbClr val="00B0F0"/>
                </a:solidFill>
                <a:latin typeface="+mn-lt"/>
              </a:rPr>
              <a:t>cochlear</a:t>
            </a:r>
            <a:r>
              <a:rPr lang="en-US" sz="1800" dirty="0">
                <a:solidFill>
                  <a:schemeClr val="tx1"/>
                </a:solidFill>
                <a:latin typeface="+mn-lt"/>
              </a:rPr>
              <a:t> &amp; </a:t>
            </a:r>
            <a:r>
              <a:rPr lang="en-US" sz="1800" dirty="0">
                <a:solidFill>
                  <a:schemeClr val="accent3">
                    <a:lumMod val="75000"/>
                  </a:schemeClr>
                </a:solidFill>
                <a:latin typeface="+mn-lt"/>
              </a:rPr>
              <a:t>vestibular</a:t>
            </a:r>
            <a:r>
              <a:rPr lang="en-US" sz="1800" dirty="0">
                <a:solidFill>
                  <a:schemeClr val="tx1"/>
                </a:solidFill>
                <a:latin typeface="+mn-lt"/>
              </a:rPr>
              <a:t> nerves meet and emerge through internal auditory meatus to cranial cavity. </a:t>
            </a:r>
            <a:endParaRPr lang="en-GB" sz="1800" dirty="0">
              <a:solidFill>
                <a:schemeClr val="tx1"/>
              </a:solidFill>
              <a:latin typeface="+mn-lt"/>
            </a:endParaRPr>
          </a:p>
        </p:txBody>
      </p:sp>
      <p:sp>
        <p:nvSpPr>
          <p:cNvPr id="6" name="TextBox 5">
            <a:extLst>
              <a:ext uri="{FF2B5EF4-FFF2-40B4-BE49-F238E27FC236}">
                <a16:creationId xmlns:a16="http://schemas.microsoft.com/office/drawing/2014/main" id="{51FDD6B5-F795-42BB-8AA6-80FE9D5148D5}"/>
              </a:ext>
            </a:extLst>
          </p:cNvPr>
          <p:cNvSpPr txBox="1"/>
          <p:nvPr/>
        </p:nvSpPr>
        <p:spPr>
          <a:xfrm>
            <a:off x="717752" y="5455082"/>
            <a:ext cx="4857137" cy="923330"/>
          </a:xfrm>
          <a:prstGeom prst="rect">
            <a:avLst/>
          </a:prstGeom>
          <a:noFill/>
          <a:ln w="28575">
            <a:solidFill>
              <a:schemeClr val="tx1"/>
            </a:solidFill>
          </a:ln>
        </p:spPr>
        <p:txBody>
          <a:bodyPr wrap="square" rtlCol="0">
            <a:spAutoFit/>
          </a:bodyPr>
          <a:lstStyle/>
          <a:p>
            <a:r>
              <a:rPr lang="en-US" sz="1800" dirty="0">
                <a:solidFill>
                  <a:schemeClr val="tx1"/>
                </a:solidFill>
                <a:latin typeface="+mn-lt"/>
              </a:rPr>
              <a:t>Both cochlear &amp; vestibular nerves enter pons through pontocerebellar angle. (lateral to facial nerve)</a:t>
            </a:r>
            <a:endParaRPr lang="en-GB" sz="1800" dirty="0">
              <a:solidFill>
                <a:schemeClr val="tx1"/>
              </a:solidFill>
              <a:latin typeface="+mn-lt"/>
            </a:endParaRPr>
          </a:p>
        </p:txBody>
      </p:sp>
      <p:sp>
        <p:nvSpPr>
          <p:cNvPr id="7" name="TextBox 6">
            <a:extLst>
              <a:ext uri="{FF2B5EF4-FFF2-40B4-BE49-F238E27FC236}">
                <a16:creationId xmlns:a16="http://schemas.microsoft.com/office/drawing/2014/main" id="{2E216A94-0187-43A8-B4D3-B3839CD0498D}"/>
              </a:ext>
            </a:extLst>
          </p:cNvPr>
          <p:cNvSpPr txBox="1"/>
          <p:nvPr/>
        </p:nvSpPr>
        <p:spPr>
          <a:xfrm>
            <a:off x="6543366" y="1330700"/>
            <a:ext cx="5240596" cy="923330"/>
          </a:xfrm>
          <a:prstGeom prst="rect">
            <a:avLst/>
          </a:prstGeom>
          <a:noFill/>
          <a:ln w="28575">
            <a:solidFill>
              <a:schemeClr val="tx1"/>
            </a:solidFill>
          </a:ln>
        </p:spPr>
        <p:txBody>
          <a:bodyPr wrap="square" rtlCol="0">
            <a:spAutoFit/>
          </a:bodyPr>
          <a:lstStyle/>
          <a:p>
            <a:r>
              <a:rPr lang="en-US" sz="1800" b="1" u="sng" dirty="0">
                <a:solidFill>
                  <a:schemeClr val="tx1"/>
                </a:solidFill>
                <a:latin typeface="+mn-lt"/>
              </a:rPr>
              <a:t>Second order neurons:</a:t>
            </a:r>
          </a:p>
          <a:p>
            <a:r>
              <a:rPr lang="en-US" sz="1800" dirty="0">
                <a:solidFill>
                  <a:schemeClr val="tx1"/>
                </a:solidFill>
                <a:latin typeface="+mn-lt"/>
              </a:rPr>
              <a:t>Cells of </a:t>
            </a:r>
            <a:r>
              <a:rPr lang="en-US" sz="1800" dirty="0">
                <a:solidFill>
                  <a:srgbClr val="FF0000"/>
                </a:solidFill>
                <a:latin typeface="+mn-lt"/>
              </a:rPr>
              <a:t>superior, lateral, medial and inferior </a:t>
            </a:r>
            <a:r>
              <a:rPr lang="en-US" sz="1800" b="1" dirty="0">
                <a:solidFill>
                  <a:srgbClr val="FF0000"/>
                </a:solidFill>
                <a:latin typeface="+mn-lt"/>
              </a:rPr>
              <a:t>vestibular nuclei </a:t>
            </a:r>
            <a:r>
              <a:rPr lang="en-US" sz="1800" dirty="0">
                <a:solidFill>
                  <a:schemeClr val="tx1"/>
                </a:solidFill>
                <a:latin typeface="+mn-lt"/>
              </a:rPr>
              <a:t>in medulla and pons.</a:t>
            </a:r>
          </a:p>
        </p:txBody>
      </p:sp>
      <p:sp>
        <p:nvSpPr>
          <p:cNvPr id="9" name="TextBox 8">
            <a:extLst>
              <a:ext uri="{FF2B5EF4-FFF2-40B4-BE49-F238E27FC236}">
                <a16:creationId xmlns:a16="http://schemas.microsoft.com/office/drawing/2014/main" id="{54A46DC3-8AA8-4ED1-BF67-0970BD307D7E}"/>
              </a:ext>
            </a:extLst>
          </p:cNvPr>
          <p:cNvSpPr txBox="1"/>
          <p:nvPr/>
        </p:nvSpPr>
        <p:spPr>
          <a:xfrm>
            <a:off x="6538451" y="2607841"/>
            <a:ext cx="5240596" cy="369332"/>
          </a:xfrm>
          <a:prstGeom prst="rect">
            <a:avLst/>
          </a:prstGeom>
          <a:noFill/>
          <a:ln w="28575">
            <a:solidFill>
              <a:schemeClr val="tx1"/>
            </a:solidFill>
          </a:ln>
        </p:spPr>
        <p:txBody>
          <a:bodyPr wrap="square" rtlCol="0">
            <a:spAutoFit/>
          </a:bodyPr>
          <a:lstStyle/>
          <a:p>
            <a:r>
              <a:rPr lang="en-US" sz="1800" b="1" dirty="0">
                <a:solidFill>
                  <a:schemeClr val="tx1"/>
                </a:solidFill>
                <a:latin typeface="+mn-lt"/>
              </a:rPr>
              <a:t>Axons</a:t>
            </a:r>
            <a:r>
              <a:rPr lang="en-US" sz="1800" dirty="0">
                <a:solidFill>
                  <a:schemeClr val="tx1"/>
                </a:solidFill>
                <a:latin typeface="+mn-lt"/>
              </a:rPr>
              <a:t> of vestibular nuclei may:</a:t>
            </a:r>
          </a:p>
        </p:txBody>
      </p:sp>
      <p:sp>
        <p:nvSpPr>
          <p:cNvPr id="11" name="TextBox 10">
            <a:extLst>
              <a:ext uri="{FF2B5EF4-FFF2-40B4-BE49-F238E27FC236}">
                <a16:creationId xmlns:a16="http://schemas.microsoft.com/office/drawing/2014/main" id="{94B5CA5D-7C66-427B-8E00-7D923DC47626}"/>
              </a:ext>
            </a:extLst>
          </p:cNvPr>
          <p:cNvSpPr txBox="1"/>
          <p:nvPr/>
        </p:nvSpPr>
        <p:spPr>
          <a:xfrm>
            <a:off x="6538451" y="3187874"/>
            <a:ext cx="5240596" cy="615553"/>
          </a:xfrm>
          <a:prstGeom prst="rect">
            <a:avLst/>
          </a:prstGeom>
          <a:noFill/>
          <a:ln w="28575">
            <a:solidFill>
              <a:srgbClr val="FFC000"/>
            </a:solidFill>
          </a:ln>
        </p:spPr>
        <p:txBody>
          <a:bodyPr wrap="square" rtlCol="0">
            <a:spAutoFit/>
          </a:bodyPr>
          <a:lstStyle/>
          <a:p>
            <a:r>
              <a:rPr lang="en-US" sz="1700" b="1" dirty="0">
                <a:solidFill>
                  <a:schemeClr val="tx1"/>
                </a:solidFill>
                <a:latin typeface="+mn-lt"/>
              </a:rPr>
              <a:t>1.</a:t>
            </a:r>
            <a:r>
              <a:rPr lang="en-US" sz="1700" dirty="0">
                <a:solidFill>
                  <a:schemeClr val="tx1"/>
                </a:solidFill>
                <a:latin typeface="+mn-lt"/>
              </a:rPr>
              <a:t> </a:t>
            </a:r>
            <a:r>
              <a:rPr lang="en-US" sz="1700" u="sng" dirty="0">
                <a:solidFill>
                  <a:schemeClr val="tx1"/>
                </a:solidFill>
                <a:latin typeface="+mn-lt"/>
              </a:rPr>
              <a:t>Descend</a:t>
            </a:r>
            <a:r>
              <a:rPr lang="en-US" sz="1700" dirty="0">
                <a:solidFill>
                  <a:schemeClr val="tx1"/>
                </a:solidFill>
                <a:latin typeface="+mn-lt"/>
              </a:rPr>
              <a:t> as</a:t>
            </a:r>
            <a:r>
              <a:rPr lang="en-US" sz="1700" dirty="0">
                <a:solidFill>
                  <a:srgbClr val="FFCC00"/>
                </a:solidFill>
                <a:latin typeface="+mn-lt"/>
              </a:rPr>
              <a:t> </a:t>
            </a:r>
            <a:r>
              <a:rPr lang="en-US" sz="1700" b="1" dirty="0">
                <a:solidFill>
                  <a:srgbClr val="FFCC00"/>
                </a:solidFill>
                <a:latin typeface="+mn-lt"/>
              </a:rPr>
              <a:t>lateral vestibulospinal tract </a:t>
            </a:r>
            <a:r>
              <a:rPr lang="en-US" sz="1700" dirty="0">
                <a:solidFill>
                  <a:schemeClr val="tx1"/>
                </a:solidFill>
                <a:latin typeface="+mn-lt"/>
              </a:rPr>
              <a:t>to </a:t>
            </a:r>
            <a:r>
              <a:rPr lang="en-US" sz="1700" b="1" dirty="0">
                <a:solidFill>
                  <a:schemeClr val="tx1"/>
                </a:solidFill>
                <a:latin typeface="+mn-lt"/>
              </a:rPr>
              <a:t>anterior horn cells </a:t>
            </a:r>
            <a:r>
              <a:rPr lang="en-US" sz="1700" dirty="0">
                <a:solidFill>
                  <a:schemeClr val="tx1"/>
                </a:solidFill>
                <a:latin typeface="+mn-lt"/>
              </a:rPr>
              <a:t>of spinal cord</a:t>
            </a:r>
          </a:p>
        </p:txBody>
      </p:sp>
      <p:sp>
        <p:nvSpPr>
          <p:cNvPr id="12" name="TextBox 11">
            <a:extLst>
              <a:ext uri="{FF2B5EF4-FFF2-40B4-BE49-F238E27FC236}">
                <a16:creationId xmlns:a16="http://schemas.microsoft.com/office/drawing/2014/main" id="{C4E4ACAC-44EE-47AC-8128-7A07A4F8DF86}"/>
              </a:ext>
            </a:extLst>
          </p:cNvPr>
          <p:cNvSpPr txBox="1"/>
          <p:nvPr/>
        </p:nvSpPr>
        <p:spPr>
          <a:xfrm>
            <a:off x="6538451" y="3934316"/>
            <a:ext cx="5240596" cy="877163"/>
          </a:xfrm>
          <a:prstGeom prst="rect">
            <a:avLst/>
          </a:prstGeom>
          <a:noFill/>
          <a:ln w="28575">
            <a:solidFill>
              <a:srgbClr val="00B050"/>
            </a:solidFill>
          </a:ln>
        </p:spPr>
        <p:txBody>
          <a:bodyPr wrap="square" rtlCol="0">
            <a:spAutoFit/>
          </a:bodyPr>
          <a:lstStyle/>
          <a:p>
            <a:r>
              <a:rPr lang="en-US" sz="1700" b="1" dirty="0">
                <a:solidFill>
                  <a:schemeClr val="tx1"/>
                </a:solidFill>
                <a:latin typeface="+mn-lt"/>
              </a:rPr>
              <a:t>2. </a:t>
            </a:r>
            <a:r>
              <a:rPr lang="en-US" sz="1700" dirty="0">
                <a:solidFill>
                  <a:schemeClr val="tx1"/>
                </a:solidFill>
                <a:latin typeface="+mn-lt"/>
              </a:rPr>
              <a:t>Join </a:t>
            </a:r>
            <a:r>
              <a:rPr lang="en-US" sz="1700" b="1" dirty="0">
                <a:solidFill>
                  <a:srgbClr val="00B050"/>
                </a:solidFill>
                <a:latin typeface="+mn-lt"/>
              </a:rPr>
              <a:t>medial longitudinal fasciculus </a:t>
            </a:r>
            <a:r>
              <a:rPr lang="en-US" sz="1700" dirty="0">
                <a:solidFill>
                  <a:schemeClr val="tx1"/>
                </a:solidFill>
                <a:latin typeface="+mn-lt"/>
              </a:rPr>
              <a:t>&amp; </a:t>
            </a:r>
            <a:r>
              <a:rPr lang="en-US" sz="1700" u="sng" dirty="0">
                <a:solidFill>
                  <a:schemeClr val="tx1"/>
                </a:solidFill>
                <a:latin typeface="+mn-lt"/>
              </a:rPr>
              <a:t>descend</a:t>
            </a:r>
            <a:r>
              <a:rPr lang="en-US" sz="1700" dirty="0">
                <a:solidFill>
                  <a:schemeClr val="tx1"/>
                </a:solidFill>
                <a:latin typeface="+mn-lt"/>
              </a:rPr>
              <a:t> as </a:t>
            </a:r>
            <a:r>
              <a:rPr lang="en-US" sz="1700" b="1" dirty="0">
                <a:solidFill>
                  <a:srgbClr val="D155A8"/>
                </a:solidFill>
                <a:latin typeface="+mn-lt"/>
              </a:rPr>
              <a:t>medial vestibulospinal tract</a:t>
            </a:r>
            <a:r>
              <a:rPr lang="en-US" sz="1700" dirty="0">
                <a:solidFill>
                  <a:srgbClr val="D155A8"/>
                </a:solidFill>
                <a:latin typeface="+mn-lt"/>
              </a:rPr>
              <a:t> </a:t>
            </a:r>
            <a:r>
              <a:rPr lang="en-US" sz="1700" dirty="0">
                <a:solidFill>
                  <a:schemeClr val="tx1"/>
                </a:solidFill>
                <a:latin typeface="+mn-lt"/>
              </a:rPr>
              <a:t>to </a:t>
            </a:r>
            <a:r>
              <a:rPr lang="en-US" sz="1700" b="1" dirty="0">
                <a:solidFill>
                  <a:schemeClr val="tx1"/>
                </a:solidFill>
                <a:latin typeface="+mn-lt"/>
              </a:rPr>
              <a:t>anterior horn cells</a:t>
            </a:r>
            <a:r>
              <a:rPr lang="en-US" sz="1700" dirty="0">
                <a:solidFill>
                  <a:schemeClr val="tx1"/>
                </a:solidFill>
                <a:latin typeface="+mn-lt"/>
              </a:rPr>
              <a:t> of spinal cord.</a:t>
            </a:r>
          </a:p>
        </p:txBody>
      </p:sp>
      <p:cxnSp>
        <p:nvCxnSpPr>
          <p:cNvPr id="20" name="Straight Arrow Connector 19">
            <a:extLst>
              <a:ext uri="{FF2B5EF4-FFF2-40B4-BE49-F238E27FC236}">
                <a16:creationId xmlns:a16="http://schemas.microsoft.com/office/drawing/2014/main" id="{4E52C3FF-1CBD-4CE6-ABC2-3BBDDA16BD78}"/>
              </a:ext>
            </a:extLst>
          </p:cNvPr>
          <p:cNvCxnSpPr>
            <a:cxnSpLocks/>
            <a:stCxn id="3" idx="2"/>
            <a:endCxn id="4" idx="0"/>
          </p:cNvCxnSpPr>
          <p:nvPr/>
        </p:nvCxnSpPr>
        <p:spPr>
          <a:xfrm>
            <a:off x="3146322" y="2289720"/>
            <a:ext cx="0" cy="6169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B71A006-F1A9-4615-88BA-08BE0E7FB546}"/>
              </a:ext>
            </a:extLst>
          </p:cNvPr>
          <p:cNvCxnSpPr>
            <a:cxnSpLocks/>
            <a:stCxn id="4" idx="2"/>
            <a:endCxn id="5" idx="0"/>
          </p:cNvCxnSpPr>
          <p:nvPr/>
        </p:nvCxnSpPr>
        <p:spPr>
          <a:xfrm flipH="1">
            <a:off x="3146321" y="3553004"/>
            <a:ext cx="1" cy="4828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9C3A5C0-2FD6-4C2D-B450-EC593025DCF6}"/>
              </a:ext>
            </a:extLst>
          </p:cNvPr>
          <p:cNvCxnSpPr>
            <a:cxnSpLocks/>
            <a:stCxn id="5" idx="2"/>
            <a:endCxn id="6" idx="0"/>
          </p:cNvCxnSpPr>
          <p:nvPr/>
        </p:nvCxnSpPr>
        <p:spPr>
          <a:xfrm>
            <a:off x="3146321" y="4959173"/>
            <a:ext cx="0" cy="4959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D2284E5-8B53-42A2-BE8F-B15CB15F326F}"/>
              </a:ext>
            </a:extLst>
          </p:cNvPr>
          <p:cNvSpPr txBox="1"/>
          <p:nvPr/>
        </p:nvSpPr>
        <p:spPr>
          <a:xfrm>
            <a:off x="6538451" y="4959173"/>
            <a:ext cx="5240596" cy="615553"/>
          </a:xfrm>
          <a:prstGeom prst="rect">
            <a:avLst/>
          </a:prstGeom>
          <a:noFill/>
          <a:ln w="28575">
            <a:solidFill>
              <a:srgbClr val="7030A0"/>
            </a:solidFill>
          </a:ln>
        </p:spPr>
        <p:txBody>
          <a:bodyPr wrap="square" rtlCol="0">
            <a:spAutoFit/>
          </a:bodyPr>
          <a:lstStyle/>
          <a:p>
            <a:r>
              <a:rPr lang="en-US" sz="1700" b="1" dirty="0">
                <a:solidFill>
                  <a:schemeClr val="tx1"/>
                </a:solidFill>
                <a:latin typeface="+mn-lt"/>
              </a:rPr>
              <a:t>3. </a:t>
            </a:r>
            <a:r>
              <a:rPr lang="en-US" sz="1700" u="sng" dirty="0">
                <a:solidFill>
                  <a:schemeClr val="tx1"/>
                </a:solidFill>
                <a:latin typeface="+mn-lt"/>
              </a:rPr>
              <a:t>Pass through</a:t>
            </a:r>
            <a:r>
              <a:rPr lang="en-US" sz="1700" dirty="0">
                <a:solidFill>
                  <a:schemeClr val="tx1"/>
                </a:solidFill>
                <a:latin typeface="+mn-lt"/>
              </a:rPr>
              <a:t> </a:t>
            </a:r>
            <a:r>
              <a:rPr lang="en-US" sz="1700" b="1" dirty="0">
                <a:solidFill>
                  <a:schemeClr val="bg1">
                    <a:lumMod val="75000"/>
                  </a:schemeClr>
                </a:solidFill>
                <a:latin typeface="+mn-lt"/>
              </a:rPr>
              <a:t>inferior cerebellar peduncle </a:t>
            </a:r>
            <a:r>
              <a:rPr lang="en-US" sz="1700" dirty="0">
                <a:solidFill>
                  <a:schemeClr val="tx1"/>
                </a:solidFill>
                <a:latin typeface="+mn-lt"/>
              </a:rPr>
              <a:t>to </a:t>
            </a:r>
            <a:r>
              <a:rPr lang="en-US" sz="1700" b="1" dirty="0" err="1">
                <a:solidFill>
                  <a:srgbClr val="7030A0"/>
                </a:solidFill>
                <a:latin typeface="+mn-lt"/>
              </a:rPr>
              <a:t>flocculonodular</a:t>
            </a:r>
            <a:r>
              <a:rPr lang="en-US" sz="1700" dirty="0">
                <a:solidFill>
                  <a:srgbClr val="7030A0"/>
                </a:solidFill>
                <a:latin typeface="+mn-lt"/>
              </a:rPr>
              <a:t> </a:t>
            </a:r>
            <a:r>
              <a:rPr lang="en-US" sz="1700" b="1" dirty="0">
                <a:solidFill>
                  <a:srgbClr val="7030A0"/>
                </a:solidFill>
                <a:latin typeface="+mn-lt"/>
              </a:rPr>
              <a:t>lobe</a:t>
            </a:r>
            <a:r>
              <a:rPr lang="en-US" sz="1700" dirty="0">
                <a:solidFill>
                  <a:srgbClr val="7030A0"/>
                </a:solidFill>
                <a:latin typeface="+mn-lt"/>
              </a:rPr>
              <a:t> of cerebellum</a:t>
            </a:r>
          </a:p>
        </p:txBody>
      </p:sp>
      <p:sp>
        <p:nvSpPr>
          <p:cNvPr id="46" name="TextBox 45">
            <a:extLst>
              <a:ext uri="{FF2B5EF4-FFF2-40B4-BE49-F238E27FC236}">
                <a16:creationId xmlns:a16="http://schemas.microsoft.com/office/drawing/2014/main" id="{EDE47774-4BF9-4810-A7B1-B725BF111E08}"/>
              </a:ext>
            </a:extLst>
          </p:cNvPr>
          <p:cNvSpPr txBox="1"/>
          <p:nvPr/>
        </p:nvSpPr>
        <p:spPr>
          <a:xfrm>
            <a:off x="6538451" y="5722420"/>
            <a:ext cx="5240596" cy="615553"/>
          </a:xfrm>
          <a:prstGeom prst="rect">
            <a:avLst/>
          </a:prstGeom>
          <a:noFill/>
          <a:ln w="28575">
            <a:solidFill>
              <a:srgbClr val="0070C0"/>
            </a:solidFill>
          </a:ln>
        </p:spPr>
        <p:txBody>
          <a:bodyPr wrap="square" rtlCol="0">
            <a:spAutoFit/>
          </a:bodyPr>
          <a:lstStyle/>
          <a:p>
            <a:r>
              <a:rPr lang="en-US" sz="1700" b="1" dirty="0">
                <a:solidFill>
                  <a:schemeClr val="tx1"/>
                </a:solidFill>
                <a:latin typeface="+mn-lt"/>
              </a:rPr>
              <a:t>4. </a:t>
            </a:r>
            <a:r>
              <a:rPr lang="en-US" sz="1700" u="sng" dirty="0">
                <a:solidFill>
                  <a:schemeClr val="tx1"/>
                </a:solidFill>
                <a:latin typeface="+mn-lt"/>
              </a:rPr>
              <a:t>Cross midline &amp; descend</a:t>
            </a:r>
            <a:r>
              <a:rPr lang="en-US" sz="1700" dirty="0">
                <a:solidFill>
                  <a:schemeClr val="tx1"/>
                </a:solidFill>
                <a:latin typeface="+mn-lt"/>
              </a:rPr>
              <a:t> to</a:t>
            </a:r>
            <a:r>
              <a:rPr lang="en-US" sz="1700" dirty="0">
                <a:solidFill>
                  <a:srgbClr val="CC99FF"/>
                </a:solidFill>
                <a:latin typeface="+mn-lt"/>
              </a:rPr>
              <a:t> </a:t>
            </a:r>
            <a:r>
              <a:rPr lang="en-US" sz="1700" b="1" dirty="0">
                <a:solidFill>
                  <a:srgbClr val="0070C0"/>
                </a:solidFill>
                <a:latin typeface="+mn-lt"/>
              </a:rPr>
              <a:t>ventral posterior nucleus of thalamus</a:t>
            </a:r>
            <a:r>
              <a:rPr lang="en-US" sz="1700" dirty="0">
                <a:solidFill>
                  <a:srgbClr val="CC99FF"/>
                </a:solidFill>
                <a:latin typeface="+mn-lt"/>
              </a:rPr>
              <a:t> </a:t>
            </a:r>
            <a:r>
              <a:rPr lang="en-US" sz="1700" dirty="0">
                <a:solidFill>
                  <a:schemeClr val="tx1"/>
                </a:solidFill>
                <a:latin typeface="+mn-lt"/>
              </a:rPr>
              <a:t>then to </a:t>
            </a:r>
            <a:r>
              <a:rPr lang="en-US" sz="1700" b="1" dirty="0">
                <a:solidFill>
                  <a:srgbClr val="CC99FF"/>
                </a:solidFill>
                <a:latin typeface="+mn-lt"/>
              </a:rPr>
              <a:t>vestibular area </a:t>
            </a:r>
            <a:r>
              <a:rPr lang="en-US" sz="1700" dirty="0">
                <a:solidFill>
                  <a:schemeClr val="tx1"/>
                </a:solidFill>
                <a:latin typeface="+mn-lt"/>
              </a:rPr>
              <a:t>in cerebral cortex.</a:t>
            </a:r>
          </a:p>
        </p:txBody>
      </p:sp>
    </p:spTree>
    <p:extLst>
      <p:ext uri="{BB962C8B-B14F-4D97-AF65-F5344CB8AC3E}">
        <p14:creationId xmlns:p14="http://schemas.microsoft.com/office/powerpoint/2010/main" val="238034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p:cNvSpPr/>
          <p:nvPr/>
        </p:nvSpPr>
        <p:spPr>
          <a:xfrm>
            <a:off x="3238500" y="5715001"/>
            <a:ext cx="357188" cy="385763"/>
          </a:xfrm>
          <a:prstGeom prst="flowChartConnector">
            <a:avLst/>
          </a:prstGeom>
          <a:solidFill>
            <a:srgbClr val="CC99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a:stCxn id="5" idx="6"/>
          </p:cNvCxnSpPr>
          <p:nvPr/>
        </p:nvCxnSpPr>
        <p:spPr>
          <a:xfrm flipV="1">
            <a:off x="3595688" y="5857875"/>
            <a:ext cx="1143000" cy="50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810001" y="6000750"/>
            <a:ext cx="1000125" cy="71438"/>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4417220" y="5107782"/>
            <a:ext cx="1071562" cy="4286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V="1">
            <a:off x="5060157" y="4679157"/>
            <a:ext cx="142875"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167313" y="4643439"/>
            <a:ext cx="214312" cy="1428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Flowchart: Connector 29"/>
          <p:cNvSpPr/>
          <p:nvPr/>
        </p:nvSpPr>
        <p:spPr>
          <a:xfrm>
            <a:off x="5024439" y="3857626"/>
            <a:ext cx="714375" cy="600075"/>
          </a:xfrm>
          <a:prstGeom prst="flowChartConnector">
            <a:avLst/>
          </a:prstGeom>
          <a:solidFill>
            <a:srgbClr val="FF00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32" name="Straight Connector 31"/>
          <p:cNvCxnSpPr>
            <a:stCxn id="30" idx="2"/>
            <a:endCxn id="30" idx="6"/>
          </p:cNvCxnSpPr>
          <p:nvPr/>
        </p:nvCxnSpPr>
        <p:spPr>
          <a:xfrm rot="10800000" flipH="1">
            <a:off x="5024439" y="4157664"/>
            <a:ext cx="714375" cy="1587"/>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0" idx="0"/>
            <a:endCxn id="30" idx="4"/>
          </p:cNvCxnSpPr>
          <p:nvPr/>
        </p:nvCxnSpPr>
        <p:spPr>
          <a:xfrm rot="16200000" flipH="1">
            <a:off x="5080795" y="4158458"/>
            <a:ext cx="600075" cy="1587"/>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095875" y="3857625"/>
            <a:ext cx="285750" cy="338138"/>
          </a:xfrm>
          <a:prstGeom prst="rect">
            <a:avLst/>
          </a:prstGeom>
          <a:noFill/>
        </p:spPr>
        <p:txBody>
          <a:bodyPr>
            <a:spAutoFit/>
          </a:bodyPr>
          <a:lstStyle/>
          <a:p>
            <a:pPr algn="ctr">
              <a:defRPr/>
            </a:pPr>
            <a:r>
              <a:rPr lang="en-US" sz="1600" b="1" dirty="0">
                <a:solidFill>
                  <a:schemeClr val="tx1"/>
                </a:solidFill>
                <a:effectLst>
                  <a:outerShdw blurRad="38100" dist="38100" dir="2700000" algn="tl">
                    <a:srgbClr val="000000">
                      <a:alpha val="43137"/>
                    </a:srgbClr>
                  </a:outerShdw>
                </a:effectLst>
              </a:rPr>
              <a:t>S</a:t>
            </a:r>
          </a:p>
        </p:txBody>
      </p:sp>
      <p:sp>
        <p:nvSpPr>
          <p:cNvPr id="48" name="TextBox 47"/>
          <p:cNvSpPr txBox="1"/>
          <p:nvPr/>
        </p:nvSpPr>
        <p:spPr>
          <a:xfrm>
            <a:off x="5095876" y="4143375"/>
            <a:ext cx="309563" cy="338138"/>
          </a:xfrm>
          <a:prstGeom prst="rect">
            <a:avLst/>
          </a:prstGeom>
          <a:noFill/>
        </p:spPr>
        <p:txBody>
          <a:bodyPr wrap="none">
            <a:spAutoFit/>
          </a:bodyPr>
          <a:lstStyle/>
          <a:p>
            <a:pPr algn="ctr">
              <a:defRPr/>
            </a:pPr>
            <a:r>
              <a:rPr lang="en-US" sz="1600" b="1" dirty="0">
                <a:solidFill>
                  <a:schemeClr val="tx1"/>
                </a:solidFill>
                <a:effectLst>
                  <a:outerShdw blurRad="38100" dist="38100" dir="2700000" algn="tl">
                    <a:srgbClr val="000000">
                      <a:alpha val="43137"/>
                    </a:srgbClr>
                  </a:outerShdw>
                </a:effectLst>
              </a:rPr>
              <a:t>L</a:t>
            </a:r>
          </a:p>
        </p:txBody>
      </p:sp>
      <p:cxnSp>
        <p:nvCxnSpPr>
          <p:cNvPr id="51" name="Straight Connector 50"/>
          <p:cNvCxnSpPr/>
          <p:nvPr/>
        </p:nvCxnSpPr>
        <p:spPr>
          <a:xfrm>
            <a:off x="5524500" y="4429125"/>
            <a:ext cx="642938" cy="2857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5489576" y="5394326"/>
            <a:ext cx="1357312" cy="158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V="1">
            <a:off x="5953126" y="6072189"/>
            <a:ext cx="214313" cy="14287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6167439" y="6072189"/>
            <a:ext cx="142875" cy="14287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381626" y="5000625"/>
            <a:ext cx="1495425" cy="738188"/>
          </a:xfrm>
          <a:prstGeom prst="rect">
            <a:avLst/>
          </a:prstGeom>
          <a:noFill/>
        </p:spPr>
        <p:txBody>
          <a:bodyPr wrap="none">
            <a:spAutoFit/>
          </a:bodyPr>
          <a:lstStyle/>
          <a:p>
            <a:pPr algn="ctr">
              <a:defRPr/>
            </a:pPr>
            <a:r>
              <a:rPr lang="en-US" b="1" dirty="0">
                <a:solidFill>
                  <a:srgbClr val="FFFF00"/>
                </a:solidFill>
                <a:effectLst>
                  <a:outerShdw blurRad="38100" dist="38100" dir="2700000" algn="tl">
                    <a:srgbClr val="000000">
                      <a:alpha val="43137"/>
                    </a:srgbClr>
                  </a:outerShdw>
                </a:effectLst>
              </a:rPr>
              <a:t>Late </a:t>
            </a:r>
            <a:r>
              <a:rPr lang="en-US" b="1" dirty="0" err="1">
                <a:solidFill>
                  <a:srgbClr val="FFFF00"/>
                </a:solidFill>
                <a:effectLst>
                  <a:outerShdw blurRad="38100" dist="38100" dir="2700000" algn="tl">
                    <a:srgbClr val="000000">
                      <a:alpha val="43137"/>
                    </a:srgbClr>
                  </a:outerShdw>
                </a:effectLst>
              </a:rPr>
              <a:t>ral</a:t>
            </a:r>
            <a:r>
              <a:rPr lang="en-US" b="1" dirty="0">
                <a:solidFill>
                  <a:srgbClr val="FFFF00"/>
                </a:solidFill>
                <a:effectLst>
                  <a:outerShdw blurRad="38100" dist="38100" dir="2700000" algn="tl">
                    <a:srgbClr val="000000">
                      <a:alpha val="43137"/>
                    </a:srgbClr>
                  </a:outerShdw>
                </a:effectLst>
              </a:rPr>
              <a:t> </a:t>
            </a:r>
          </a:p>
          <a:p>
            <a:pPr algn="ctr">
              <a:defRPr/>
            </a:pPr>
            <a:r>
              <a:rPr lang="en-US" b="1" dirty="0" err="1">
                <a:solidFill>
                  <a:srgbClr val="FFFF00"/>
                </a:solidFill>
                <a:effectLst>
                  <a:outerShdw blurRad="38100" dist="38100" dir="2700000" algn="tl">
                    <a:srgbClr val="000000">
                      <a:alpha val="43137"/>
                    </a:srgbClr>
                  </a:outerShdw>
                </a:effectLst>
              </a:rPr>
              <a:t>Vestibulospinal</a:t>
            </a:r>
            <a:endParaRPr lang="en-US" b="1" dirty="0">
              <a:solidFill>
                <a:srgbClr val="FFFF00"/>
              </a:solidFill>
              <a:effectLst>
                <a:outerShdw blurRad="38100" dist="38100" dir="2700000" algn="tl">
                  <a:srgbClr val="000000">
                    <a:alpha val="43137"/>
                  </a:srgbClr>
                </a:outerShdw>
              </a:effectLst>
            </a:endParaRPr>
          </a:p>
          <a:p>
            <a:pPr algn="ctr">
              <a:defRPr/>
            </a:pPr>
            <a:r>
              <a:rPr lang="en-US" b="1" dirty="0">
                <a:solidFill>
                  <a:srgbClr val="FFFF00"/>
                </a:solidFill>
                <a:effectLst>
                  <a:outerShdw blurRad="38100" dist="38100" dir="2700000" algn="tl">
                    <a:srgbClr val="000000">
                      <a:alpha val="43137"/>
                    </a:srgbClr>
                  </a:outerShdw>
                </a:effectLst>
              </a:rPr>
              <a:t> tract</a:t>
            </a:r>
          </a:p>
        </p:txBody>
      </p:sp>
      <p:sp>
        <p:nvSpPr>
          <p:cNvPr id="63" name="TextBox 62"/>
          <p:cNvSpPr txBox="1"/>
          <p:nvPr/>
        </p:nvSpPr>
        <p:spPr>
          <a:xfrm>
            <a:off x="5738813" y="6215064"/>
            <a:ext cx="673100" cy="307975"/>
          </a:xfrm>
          <a:prstGeom prst="rect">
            <a:avLst/>
          </a:prstGeom>
          <a:noFill/>
        </p:spPr>
        <p:txBody>
          <a:bodyPr wrap="none">
            <a:spAutoFit/>
          </a:bodyPr>
          <a:lstStyle/>
          <a:p>
            <a:pPr algn="ctr">
              <a:defRPr/>
            </a:pPr>
            <a:r>
              <a:rPr lang="en-US" b="1" dirty="0" err="1">
                <a:solidFill>
                  <a:srgbClr val="000066"/>
                </a:solidFill>
                <a:effectLst>
                  <a:outerShdw blurRad="38100" dist="38100" dir="2700000" algn="tl">
                    <a:srgbClr val="000000">
                      <a:alpha val="43137"/>
                    </a:srgbClr>
                  </a:outerShdw>
                </a:effectLst>
              </a:rPr>
              <a:t>AHCs</a:t>
            </a:r>
            <a:endParaRPr lang="en-US" b="1" dirty="0">
              <a:solidFill>
                <a:srgbClr val="000066"/>
              </a:solidFill>
              <a:effectLst>
                <a:outerShdw blurRad="38100" dist="38100" dir="2700000" algn="tl">
                  <a:srgbClr val="000000">
                    <a:alpha val="43137"/>
                  </a:srgbClr>
                </a:outerShdw>
              </a:effectLst>
            </a:endParaRPr>
          </a:p>
        </p:txBody>
      </p:sp>
      <p:cxnSp>
        <p:nvCxnSpPr>
          <p:cNvPr id="65" name="Straight Connector 64"/>
          <p:cNvCxnSpPr>
            <a:stCxn id="30" idx="6"/>
          </p:cNvCxnSpPr>
          <p:nvPr/>
        </p:nvCxnSpPr>
        <p:spPr>
          <a:xfrm flipV="1">
            <a:off x="5738813" y="4143375"/>
            <a:ext cx="1357312" cy="1428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918994" y="5036344"/>
            <a:ext cx="2070100" cy="28733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flipV="1">
            <a:off x="6596063" y="6215064"/>
            <a:ext cx="214312" cy="7143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6774657" y="6250782"/>
            <a:ext cx="142875" cy="7143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310314" y="4357689"/>
            <a:ext cx="1495425" cy="738187"/>
          </a:xfrm>
          <a:prstGeom prst="rect">
            <a:avLst/>
          </a:prstGeom>
          <a:noFill/>
        </p:spPr>
        <p:txBody>
          <a:bodyPr wrap="none">
            <a:spAutoFit/>
          </a:bodyPr>
          <a:lstStyle/>
          <a:p>
            <a:pPr algn="ctr">
              <a:defRPr/>
            </a:pPr>
            <a:r>
              <a:rPr lang="en-US" b="1" dirty="0">
                <a:solidFill>
                  <a:srgbClr val="D155A8"/>
                </a:solidFill>
                <a:effectLst>
                  <a:outerShdw blurRad="38100" dist="38100" dir="2700000" algn="tl">
                    <a:srgbClr val="000000">
                      <a:alpha val="43137"/>
                    </a:srgbClr>
                  </a:outerShdw>
                </a:effectLst>
              </a:rPr>
              <a:t>Medial</a:t>
            </a:r>
          </a:p>
          <a:p>
            <a:pPr algn="ctr">
              <a:defRPr/>
            </a:pPr>
            <a:r>
              <a:rPr lang="en-US" b="1" dirty="0" err="1">
                <a:solidFill>
                  <a:srgbClr val="D155A8"/>
                </a:solidFill>
                <a:effectLst>
                  <a:outerShdw blurRad="38100" dist="38100" dir="2700000" algn="tl">
                    <a:srgbClr val="000000">
                      <a:alpha val="43137"/>
                    </a:srgbClr>
                  </a:outerShdw>
                </a:effectLst>
              </a:rPr>
              <a:t>Vestibulospinal</a:t>
            </a:r>
            <a:endParaRPr lang="en-US" b="1" dirty="0">
              <a:solidFill>
                <a:srgbClr val="D155A8"/>
              </a:solidFill>
              <a:effectLst>
                <a:outerShdw blurRad="38100" dist="38100" dir="2700000" algn="tl">
                  <a:srgbClr val="000000">
                    <a:alpha val="43137"/>
                  </a:srgbClr>
                </a:outerShdw>
              </a:effectLst>
            </a:endParaRPr>
          </a:p>
          <a:p>
            <a:pPr algn="ctr">
              <a:defRPr/>
            </a:pPr>
            <a:r>
              <a:rPr lang="en-US" b="1" dirty="0">
                <a:solidFill>
                  <a:srgbClr val="D155A8"/>
                </a:solidFill>
                <a:effectLst>
                  <a:outerShdw blurRad="38100" dist="38100" dir="2700000" algn="tl">
                    <a:srgbClr val="000000">
                      <a:alpha val="43137"/>
                    </a:srgbClr>
                  </a:outerShdw>
                </a:effectLst>
              </a:rPr>
              <a:t>tract</a:t>
            </a:r>
          </a:p>
        </p:txBody>
      </p:sp>
      <p:cxnSp>
        <p:nvCxnSpPr>
          <p:cNvPr id="80" name="Straight Connector 79"/>
          <p:cNvCxnSpPr/>
          <p:nvPr/>
        </p:nvCxnSpPr>
        <p:spPr>
          <a:xfrm rot="5400000" flipH="1" flipV="1">
            <a:off x="6131719" y="3178969"/>
            <a:ext cx="1930400" cy="158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524501" y="3857625"/>
            <a:ext cx="3929063" cy="158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5774532" y="3679032"/>
            <a:ext cx="4787900" cy="1587"/>
          </a:xfrm>
          <a:prstGeom prst="line">
            <a:avLst/>
          </a:prstGeom>
          <a:ln w="571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flipH="1" flipV="1">
            <a:off x="8722631" y="3144255"/>
            <a:ext cx="1440000" cy="158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0800000">
            <a:off x="9227525" y="2282174"/>
            <a:ext cx="214313" cy="14287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flipH="1" flipV="1">
            <a:off x="9441838" y="2282174"/>
            <a:ext cx="142875" cy="14287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8941774" y="1782111"/>
            <a:ext cx="1138238" cy="523875"/>
          </a:xfrm>
          <a:prstGeom prst="rect">
            <a:avLst/>
          </a:prstGeom>
          <a:noFill/>
        </p:spPr>
        <p:txBody>
          <a:bodyPr wrap="none">
            <a:spAutoFit/>
          </a:bodyPr>
          <a:lstStyle/>
          <a:p>
            <a:pPr algn="ctr">
              <a:defRPr/>
            </a:pPr>
            <a:r>
              <a:rPr lang="en-US" b="1" dirty="0">
                <a:solidFill>
                  <a:srgbClr val="0070C0"/>
                </a:solidFill>
                <a:effectLst>
                  <a:outerShdw blurRad="38100" dist="38100" dir="2700000" algn="tl">
                    <a:srgbClr val="000000">
                      <a:alpha val="43137"/>
                    </a:srgbClr>
                  </a:outerShdw>
                </a:effectLst>
              </a:rPr>
              <a:t>NVP</a:t>
            </a:r>
          </a:p>
          <a:p>
            <a:pPr algn="ctr">
              <a:defRPr/>
            </a:pPr>
            <a:r>
              <a:rPr lang="en-US" b="1" dirty="0">
                <a:solidFill>
                  <a:srgbClr val="0070C0"/>
                </a:solidFill>
                <a:effectLst>
                  <a:outerShdw blurRad="38100" dist="38100" dir="2700000" algn="tl">
                    <a:srgbClr val="000000">
                      <a:alpha val="43137"/>
                    </a:srgbClr>
                  </a:outerShdw>
                </a:effectLst>
              </a:rPr>
              <a:t>(Thalamus)</a:t>
            </a:r>
          </a:p>
        </p:txBody>
      </p:sp>
      <p:cxnSp>
        <p:nvCxnSpPr>
          <p:cNvPr id="101" name="Straight Connector 100"/>
          <p:cNvCxnSpPr>
            <a:stCxn id="97" idx="0"/>
          </p:cNvCxnSpPr>
          <p:nvPr/>
        </p:nvCxnSpPr>
        <p:spPr>
          <a:xfrm rot="16200000" flipV="1">
            <a:off x="9369606" y="1640029"/>
            <a:ext cx="214312" cy="698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0800000">
            <a:off x="9298963" y="1496360"/>
            <a:ext cx="142875" cy="714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9441838" y="1496360"/>
            <a:ext cx="142875" cy="714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8719261" y="1067736"/>
            <a:ext cx="1499129" cy="307777"/>
          </a:xfrm>
          <a:prstGeom prst="rect">
            <a:avLst/>
          </a:prstGeom>
          <a:noFill/>
        </p:spPr>
        <p:txBody>
          <a:bodyPr wrap="none">
            <a:spAutoFit/>
          </a:bodyPr>
          <a:lstStyle/>
          <a:p>
            <a:pPr algn="ctr">
              <a:defRPr/>
            </a:pPr>
            <a:r>
              <a:rPr lang="en-US" b="1" dirty="0">
                <a:solidFill>
                  <a:srgbClr val="CC99FF"/>
                </a:solidFill>
                <a:effectLst>
                  <a:outerShdw blurRad="38100" dist="38100" dir="2700000" algn="tl">
                    <a:srgbClr val="000000">
                      <a:alpha val="43137"/>
                    </a:srgbClr>
                  </a:outerShdw>
                </a:effectLst>
              </a:rPr>
              <a:t>Vestibular Area</a:t>
            </a:r>
          </a:p>
        </p:txBody>
      </p:sp>
      <p:cxnSp>
        <p:nvCxnSpPr>
          <p:cNvPr id="109" name="Straight Connector 108"/>
          <p:cNvCxnSpPr/>
          <p:nvPr/>
        </p:nvCxnSpPr>
        <p:spPr>
          <a:xfrm rot="10800000">
            <a:off x="6453188" y="3286125"/>
            <a:ext cx="571500" cy="158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0800000">
            <a:off x="6524626" y="2786064"/>
            <a:ext cx="500063" cy="158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0800000">
            <a:off x="6524625" y="2214564"/>
            <a:ext cx="571500" cy="158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V="1">
            <a:off x="6310314" y="3143251"/>
            <a:ext cx="142875" cy="14287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6310314" y="3286125"/>
            <a:ext cx="142875" cy="7143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6200000" flipV="1">
            <a:off x="6417470" y="2678908"/>
            <a:ext cx="142875" cy="7143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6417470" y="2821783"/>
            <a:ext cx="142875" cy="7143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V="1">
            <a:off x="6417470" y="2107408"/>
            <a:ext cx="142875" cy="7143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6417470" y="2250283"/>
            <a:ext cx="142875" cy="7143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4452939" y="3071814"/>
            <a:ext cx="1754187" cy="307975"/>
          </a:xfrm>
          <a:prstGeom prst="rect">
            <a:avLst/>
          </a:prstGeom>
          <a:noFill/>
        </p:spPr>
        <p:txBody>
          <a:bodyPr wrap="none">
            <a:spAutoFit/>
          </a:bodyPr>
          <a:lstStyle/>
          <a:p>
            <a:pPr algn="ctr">
              <a:defRPr/>
            </a:pPr>
            <a:r>
              <a:rPr lang="en-US" b="1" dirty="0" err="1">
                <a:solidFill>
                  <a:schemeClr val="tx1"/>
                </a:solidFill>
                <a:effectLst>
                  <a:outerShdw blurRad="38100" dist="38100" dir="2700000" algn="tl">
                    <a:srgbClr val="000000">
                      <a:alpha val="43137"/>
                    </a:srgbClr>
                  </a:outerShdw>
                </a:effectLst>
              </a:rPr>
              <a:t>Abducent</a:t>
            </a:r>
            <a:r>
              <a:rPr lang="en-US" b="1" dirty="0">
                <a:solidFill>
                  <a:schemeClr val="tx1"/>
                </a:solidFill>
                <a:effectLst>
                  <a:outerShdw blurRad="38100" dist="38100" dir="2700000" algn="tl">
                    <a:srgbClr val="000000">
                      <a:alpha val="43137"/>
                    </a:srgbClr>
                  </a:outerShdw>
                </a:effectLst>
              </a:rPr>
              <a:t> Nucleus</a:t>
            </a:r>
          </a:p>
        </p:txBody>
      </p:sp>
      <p:sp>
        <p:nvSpPr>
          <p:cNvPr id="134" name="TextBox 133"/>
          <p:cNvSpPr txBox="1"/>
          <p:nvPr/>
        </p:nvSpPr>
        <p:spPr>
          <a:xfrm>
            <a:off x="4524376" y="2571750"/>
            <a:ext cx="1736725" cy="523220"/>
          </a:xfrm>
          <a:prstGeom prst="rect">
            <a:avLst/>
          </a:prstGeom>
          <a:noFill/>
        </p:spPr>
        <p:txBody>
          <a:bodyPr>
            <a:spAutoFit/>
          </a:bodyPr>
          <a:lstStyle/>
          <a:p>
            <a:pPr>
              <a:defRPr/>
            </a:pPr>
            <a:r>
              <a:rPr lang="en-US" b="1" dirty="0" err="1">
                <a:solidFill>
                  <a:schemeClr val="tx1"/>
                </a:solidFill>
                <a:effectLst>
                  <a:outerShdw blurRad="38100" dist="38100" dir="2700000" algn="tl">
                    <a:srgbClr val="000000">
                      <a:alpha val="43137"/>
                    </a:srgbClr>
                  </a:outerShdw>
                </a:effectLst>
              </a:rPr>
              <a:t>Trochlear</a:t>
            </a:r>
            <a:r>
              <a:rPr lang="en-US" b="1" dirty="0">
                <a:solidFill>
                  <a:schemeClr val="tx1"/>
                </a:solidFill>
                <a:effectLst>
                  <a:outerShdw blurRad="38100" dist="38100" dir="2700000" algn="tl">
                    <a:srgbClr val="000000">
                      <a:alpha val="43137"/>
                    </a:srgbClr>
                  </a:outerShdw>
                </a:effectLst>
              </a:rPr>
              <a:t> Nucleus</a:t>
            </a:r>
          </a:p>
          <a:p>
            <a:pPr>
              <a:defRPr/>
            </a:pPr>
            <a:endParaRPr lang="en-US" dirty="0">
              <a:solidFill>
                <a:schemeClr val="tx1"/>
              </a:solidFill>
            </a:endParaRPr>
          </a:p>
        </p:txBody>
      </p:sp>
      <p:sp>
        <p:nvSpPr>
          <p:cNvPr id="135" name="TextBox 134"/>
          <p:cNvSpPr txBox="1"/>
          <p:nvPr/>
        </p:nvSpPr>
        <p:spPr>
          <a:xfrm>
            <a:off x="4238625" y="2000251"/>
            <a:ext cx="2044700" cy="307975"/>
          </a:xfrm>
          <a:prstGeom prst="rect">
            <a:avLst/>
          </a:prstGeom>
          <a:noFill/>
        </p:spPr>
        <p:txBody>
          <a:bodyPr wrap="none">
            <a:spAutoFit/>
          </a:bodyPr>
          <a:lstStyle/>
          <a:p>
            <a:pPr algn="ctr">
              <a:defRPr/>
            </a:pPr>
            <a:r>
              <a:rPr lang="en-US" b="1" dirty="0" err="1">
                <a:solidFill>
                  <a:schemeClr val="tx1"/>
                </a:solidFill>
                <a:effectLst>
                  <a:outerShdw blurRad="38100" dist="38100" dir="2700000" algn="tl">
                    <a:srgbClr val="000000">
                      <a:alpha val="43137"/>
                    </a:srgbClr>
                  </a:outerShdw>
                </a:effectLst>
              </a:rPr>
              <a:t>Occulomotor</a:t>
            </a:r>
            <a:r>
              <a:rPr lang="en-US" b="1" dirty="0">
                <a:solidFill>
                  <a:schemeClr val="tx1"/>
                </a:solidFill>
                <a:effectLst>
                  <a:outerShdw blurRad="38100" dist="38100" dir="2700000" algn="tl">
                    <a:srgbClr val="000000">
                      <a:alpha val="43137"/>
                    </a:srgbClr>
                  </a:outerShdw>
                </a:effectLst>
              </a:rPr>
              <a:t> Nucleus</a:t>
            </a:r>
          </a:p>
        </p:txBody>
      </p:sp>
      <p:sp>
        <p:nvSpPr>
          <p:cNvPr id="136" name="TextBox 135"/>
          <p:cNvSpPr txBox="1"/>
          <p:nvPr/>
        </p:nvSpPr>
        <p:spPr>
          <a:xfrm>
            <a:off x="2876075" y="5143500"/>
            <a:ext cx="1050288" cy="523220"/>
          </a:xfrm>
          <a:prstGeom prst="rect">
            <a:avLst/>
          </a:prstGeom>
          <a:noFill/>
        </p:spPr>
        <p:txBody>
          <a:bodyPr wrap="none">
            <a:spAutoFit/>
          </a:bodyPr>
          <a:lstStyle/>
          <a:p>
            <a:pPr algn="ctr">
              <a:defRPr/>
            </a:pPr>
            <a:r>
              <a:rPr lang="en-US" b="1" dirty="0">
                <a:solidFill>
                  <a:srgbClr val="CC9900"/>
                </a:solidFill>
                <a:effectLst>
                  <a:outerShdw blurRad="38100" dist="38100" dir="2700000" algn="tl">
                    <a:srgbClr val="000000">
                      <a:alpha val="43137"/>
                    </a:srgbClr>
                  </a:outerShdw>
                </a:effectLst>
              </a:rPr>
              <a:t>Vestibular</a:t>
            </a:r>
          </a:p>
          <a:p>
            <a:pPr algn="ctr">
              <a:defRPr/>
            </a:pPr>
            <a:r>
              <a:rPr lang="en-US" b="1" dirty="0">
                <a:solidFill>
                  <a:srgbClr val="CC9900"/>
                </a:solidFill>
                <a:effectLst>
                  <a:outerShdw blurRad="38100" dist="38100" dir="2700000" algn="tl">
                    <a:srgbClr val="000000">
                      <a:alpha val="43137"/>
                    </a:srgbClr>
                  </a:outerShdw>
                </a:effectLst>
              </a:rPr>
              <a:t>Ganglion</a:t>
            </a:r>
          </a:p>
        </p:txBody>
      </p:sp>
      <p:sp>
        <p:nvSpPr>
          <p:cNvPr id="137" name="TextBox 136"/>
          <p:cNvSpPr txBox="1"/>
          <p:nvPr/>
        </p:nvSpPr>
        <p:spPr>
          <a:xfrm>
            <a:off x="4024313" y="4929189"/>
            <a:ext cx="1617662" cy="307975"/>
          </a:xfrm>
          <a:prstGeom prst="rect">
            <a:avLst/>
          </a:prstGeom>
          <a:noFill/>
        </p:spPr>
        <p:txBody>
          <a:bodyPr wrap="none">
            <a:spAutoFit/>
          </a:bodyPr>
          <a:lstStyle/>
          <a:p>
            <a:pPr algn="ctr">
              <a:defRPr/>
            </a:pPr>
            <a:r>
              <a:rPr lang="en-US" b="1" dirty="0">
                <a:solidFill>
                  <a:schemeClr val="accent3">
                    <a:lumMod val="75000"/>
                  </a:schemeClr>
                </a:solidFill>
                <a:effectLst>
                  <a:outerShdw blurRad="38100" dist="38100" dir="2700000" algn="tl">
                    <a:srgbClr val="000000">
                      <a:alpha val="43137"/>
                    </a:srgbClr>
                  </a:outerShdw>
                </a:effectLst>
              </a:rPr>
              <a:t>Vestibular  nerve</a:t>
            </a:r>
          </a:p>
        </p:txBody>
      </p:sp>
      <p:cxnSp>
        <p:nvCxnSpPr>
          <p:cNvPr id="139" name="Straight Connector 138"/>
          <p:cNvCxnSpPr>
            <a:stCxn id="5" idx="2"/>
          </p:cNvCxnSpPr>
          <p:nvPr/>
        </p:nvCxnSpPr>
        <p:spPr>
          <a:xfrm rot="10800000">
            <a:off x="2952750" y="5857875"/>
            <a:ext cx="285750" cy="50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5" idx="2"/>
          </p:cNvCxnSpPr>
          <p:nvPr/>
        </p:nvCxnSpPr>
        <p:spPr>
          <a:xfrm rot="10800000" flipV="1">
            <a:off x="2952750" y="5908676"/>
            <a:ext cx="285750" cy="1635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5" idx="2"/>
          </p:cNvCxnSpPr>
          <p:nvPr/>
        </p:nvCxnSpPr>
        <p:spPr>
          <a:xfrm rot="10800000" flipV="1">
            <a:off x="3095626" y="5908675"/>
            <a:ext cx="142875" cy="2349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1524001" y="5500689"/>
            <a:ext cx="1490663" cy="954087"/>
          </a:xfrm>
          <a:prstGeom prst="rect">
            <a:avLst/>
          </a:prstGeom>
          <a:noFill/>
        </p:spPr>
        <p:txBody>
          <a:bodyPr wrap="none">
            <a:spAutoFit/>
          </a:bodyPr>
          <a:lstStyle/>
          <a:p>
            <a:pPr algn="ctr">
              <a:defRPr/>
            </a:pPr>
            <a:r>
              <a:rPr lang="en-US" b="1" dirty="0">
                <a:solidFill>
                  <a:schemeClr val="accent4">
                    <a:lumMod val="75000"/>
                  </a:schemeClr>
                </a:solidFill>
                <a:effectLst>
                  <a:outerShdw blurRad="38100" dist="38100" dir="2700000" algn="tl">
                    <a:srgbClr val="000000">
                      <a:alpha val="43137"/>
                    </a:srgbClr>
                  </a:outerShdw>
                </a:effectLst>
              </a:rPr>
              <a:t>Hair Cells</a:t>
            </a:r>
          </a:p>
          <a:p>
            <a:pPr algn="ctr">
              <a:defRPr/>
            </a:pPr>
            <a:r>
              <a:rPr lang="en-US" b="1" dirty="0">
                <a:solidFill>
                  <a:schemeClr val="accent4">
                    <a:lumMod val="75000"/>
                  </a:schemeClr>
                </a:solidFill>
                <a:effectLst>
                  <a:outerShdw blurRad="38100" dist="38100" dir="2700000" algn="tl">
                    <a:srgbClr val="000000">
                      <a:alpha val="43137"/>
                    </a:srgbClr>
                  </a:outerShdw>
                </a:effectLst>
              </a:rPr>
              <a:t>in Vestibule </a:t>
            </a:r>
          </a:p>
          <a:p>
            <a:pPr algn="ctr">
              <a:defRPr/>
            </a:pPr>
            <a:r>
              <a:rPr lang="en-US" b="1" dirty="0">
                <a:solidFill>
                  <a:schemeClr val="accent4">
                    <a:lumMod val="75000"/>
                  </a:schemeClr>
                </a:solidFill>
                <a:effectLst>
                  <a:outerShdw blurRad="38100" dist="38100" dir="2700000" algn="tl">
                    <a:srgbClr val="000000">
                      <a:alpha val="43137"/>
                    </a:srgbClr>
                  </a:outerShdw>
                </a:effectLst>
              </a:rPr>
              <a:t>&amp; Semicircular </a:t>
            </a:r>
          </a:p>
          <a:p>
            <a:pPr algn="ctr">
              <a:defRPr/>
            </a:pPr>
            <a:r>
              <a:rPr lang="en-US" b="1" dirty="0">
                <a:solidFill>
                  <a:schemeClr val="accent4">
                    <a:lumMod val="75000"/>
                  </a:schemeClr>
                </a:solidFill>
                <a:effectLst>
                  <a:outerShdw blurRad="38100" dist="38100" dir="2700000" algn="tl">
                    <a:srgbClr val="000000">
                      <a:alpha val="43137"/>
                    </a:srgbClr>
                  </a:outerShdw>
                </a:effectLst>
              </a:rPr>
              <a:t>Canals</a:t>
            </a:r>
          </a:p>
        </p:txBody>
      </p:sp>
      <p:sp>
        <p:nvSpPr>
          <p:cNvPr id="149" name="TextBox 148"/>
          <p:cNvSpPr txBox="1"/>
          <p:nvPr/>
        </p:nvSpPr>
        <p:spPr>
          <a:xfrm>
            <a:off x="7167563" y="3071814"/>
            <a:ext cx="444500" cy="523875"/>
          </a:xfrm>
          <a:prstGeom prst="rect">
            <a:avLst/>
          </a:prstGeom>
          <a:noFill/>
          <a:ln>
            <a:noFill/>
          </a:ln>
        </p:spPr>
        <p:txBody>
          <a:bodyPr wrap="none">
            <a:spAutoFit/>
          </a:bodyPr>
          <a:lstStyle/>
          <a:p>
            <a:pPr algn="ctr">
              <a:defRPr/>
            </a:pPr>
            <a:r>
              <a:rPr lang="en-US" sz="2800" b="1" dirty="0">
                <a:solidFill>
                  <a:srgbClr val="00B050"/>
                </a:solidFill>
                <a:effectLst>
                  <a:outerShdw blurRad="38100" dist="38100" dir="2700000" algn="tl">
                    <a:srgbClr val="000000">
                      <a:alpha val="43137"/>
                    </a:srgbClr>
                  </a:outerShdw>
                </a:effectLst>
              </a:rPr>
              <a:t>A</a:t>
            </a:r>
          </a:p>
        </p:txBody>
      </p:sp>
      <p:sp>
        <p:nvSpPr>
          <p:cNvPr id="150" name="TextBox 149"/>
          <p:cNvSpPr txBox="1"/>
          <p:nvPr/>
        </p:nvSpPr>
        <p:spPr>
          <a:xfrm>
            <a:off x="7167563" y="5429251"/>
            <a:ext cx="444500" cy="523875"/>
          </a:xfrm>
          <a:prstGeom prst="rect">
            <a:avLst/>
          </a:prstGeom>
          <a:noFill/>
          <a:ln>
            <a:noFill/>
          </a:ln>
        </p:spPr>
        <p:txBody>
          <a:bodyPr wrap="none">
            <a:spAutoFit/>
          </a:bodyPr>
          <a:lstStyle/>
          <a:p>
            <a:pPr algn="ctr">
              <a:defRPr/>
            </a:pPr>
            <a:r>
              <a:rPr lang="en-US" sz="2800" b="1" dirty="0">
                <a:solidFill>
                  <a:srgbClr val="00B050"/>
                </a:solidFill>
                <a:effectLst>
                  <a:outerShdw blurRad="38100" dist="38100" dir="2700000" algn="tl">
                    <a:srgbClr val="000000">
                      <a:alpha val="43137"/>
                    </a:srgbClr>
                  </a:outerShdw>
                </a:effectLst>
              </a:rPr>
              <a:t>B</a:t>
            </a:r>
          </a:p>
        </p:txBody>
      </p:sp>
      <p:cxnSp>
        <p:nvCxnSpPr>
          <p:cNvPr id="152" name="Straight Arrow Connector 151"/>
          <p:cNvCxnSpPr>
            <a:stCxn id="149" idx="0"/>
          </p:cNvCxnSpPr>
          <p:nvPr/>
        </p:nvCxnSpPr>
        <p:spPr>
          <a:xfrm rot="16200000" flipV="1">
            <a:off x="7242969" y="2924969"/>
            <a:ext cx="71438" cy="22225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rot="10800000">
            <a:off x="6953251" y="5857875"/>
            <a:ext cx="214313"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2210413" y="1357314"/>
            <a:ext cx="3451586" cy="307777"/>
          </a:xfrm>
          <a:prstGeom prst="rect">
            <a:avLst/>
          </a:prstGeom>
          <a:noFill/>
        </p:spPr>
        <p:txBody>
          <a:bodyPr wrap="none">
            <a:spAutoFit/>
          </a:bodyPr>
          <a:lstStyle/>
          <a:p>
            <a:pPr algn="ctr">
              <a:defRPr/>
            </a:pPr>
            <a:r>
              <a:rPr lang="en-US" b="1" dirty="0">
                <a:solidFill>
                  <a:srgbClr val="00B050"/>
                </a:solidFill>
                <a:effectLst>
                  <a:outerShdw blurRad="38100" dist="38100" dir="2700000" algn="tl">
                    <a:srgbClr val="000000">
                      <a:alpha val="43137"/>
                    </a:srgbClr>
                  </a:outerShdw>
                </a:effectLst>
              </a:rPr>
              <a:t>A + B = Medial Longitudinal </a:t>
            </a:r>
            <a:r>
              <a:rPr lang="en-US" b="1" dirty="0" err="1">
                <a:solidFill>
                  <a:srgbClr val="00B050"/>
                </a:solidFill>
                <a:effectLst>
                  <a:outerShdw blurRad="38100" dist="38100" dir="2700000" algn="tl">
                    <a:srgbClr val="000000">
                      <a:alpha val="43137"/>
                    </a:srgbClr>
                  </a:outerShdw>
                </a:effectLst>
              </a:rPr>
              <a:t>fasciculus</a:t>
            </a:r>
            <a:endParaRPr lang="en-US" b="1" dirty="0">
              <a:solidFill>
                <a:srgbClr val="00B050"/>
              </a:solidFill>
              <a:effectLst>
                <a:outerShdw blurRad="38100" dist="38100" dir="2700000" algn="tl">
                  <a:srgbClr val="000000">
                    <a:alpha val="43137"/>
                  </a:srgbClr>
                </a:outerShdw>
              </a:effectLst>
            </a:endParaRPr>
          </a:p>
        </p:txBody>
      </p:sp>
      <p:sp>
        <p:nvSpPr>
          <p:cNvPr id="159" name="TextBox 158"/>
          <p:cNvSpPr txBox="1"/>
          <p:nvPr/>
        </p:nvSpPr>
        <p:spPr>
          <a:xfrm>
            <a:off x="3667126" y="6072189"/>
            <a:ext cx="1477963" cy="307975"/>
          </a:xfrm>
          <a:prstGeom prst="rect">
            <a:avLst/>
          </a:prstGeom>
          <a:noFill/>
        </p:spPr>
        <p:txBody>
          <a:bodyPr wrap="none">
            <a:spAutoFit/>
          </a:bodyPr>
          <a:lstStyle/>
          <a:p>
            <a:pPr algn="ctr">
              <a:defRPr/>
            </a:pPr>
            <a:r>
              <a:rPr lang="en-US" b="1" dirty="0">
                <a:solidFill>
                  <a:srgbClr val="00B0F0"/>
                </a:solidFill>
                <a:effectLst>
                  <a:outerShdw blurRad="38100" dist="38100" dir="2700000" algn="tl">
                    <a:srgbClr val="000000">
                      <a:alpha val="43137"/>
                    </a:srgbClr>
                  </a:outerShdw>
                </a:effectLst>
              </a:rPr>
              <a:t>Cochlear nerve</a:t>
            </a:r>
          </a:p>
        </p:txBody>
      </p:sp>
      <p:sp>
        <p:nvSpPr>
          <p:cNvPr id="160" name="TextBox 159"/>
          <p:cNvSpPr txBox="1"/>
          <p:nvPr/>
        </p:nvSpPr>
        <p:spPr>
          <a:xfrm>
            <a:off x="5381626" y="3857626"/>
            <a:ext cx="333375" cy="307975"/>
          </a:xfrm>
          <a:prstGeom prst="rect">
            <a:avLst/>
          </a:prstGeom>
          <a:noFill/>
        </p:spPr>
        <p:txBody>
          <a:bodyPr wrap="none">
            <a:spAutoFit/>
          </a:bodyPr>
          <a:lstStyle/>
          <a:p>
            <a:pPr algn="ctr">
              <a:defRPr/>
            </a:pPr>
            <a:r>
              <a:rPr lang="en-US" b="1" dirty="0">
                <a:solidFill>
                  <a:schemeClr val="tx1"/>
                </a:solidFill>
                <a:effectLst>
                  <a:outerShdw blurRad="38100" dist="38100" dir="2700000" algn="tl">
                    <a:srgbClr val="000000">
                      <a:alpha val="43137"/>
                    </a:srgbClr>
                  </a:outerShdw>
                </a:effectLst>
              </a:rPr>
              <a:t>M</a:t>
            </a:r>
          </a:p>
        </p:txBody>
      </p:sp>
      <p:sp>
        <p:nvSpPr>
          <p:cNvPr id="161" name="TextBox 160"/>
          <p:cNvSpPr txBox="1"/>
          <p:nvPr/>
        </p:nvSpPr>
        <p:spPr>
          <a:xfrm>
            <a:off x="5381625" y="4143376"/>
            <a:ext cx="234950" cy="307975"/>
          </a:xfrm>
          <a:prstGeom prst="rect">
            <a:avLst/>
          </a:prstGeom>
          <a:noFill/>
        </p:spPr>
        <p:txBody>
          <a:bodyPr wrap="none">
            <a:spAutoFit/>
          </a:bodyPr>
          <a:lstStyle/>
          <a:p>
            <a:pPr algn="ctr">
              <a:defRPr/>
            </a:pPr>
            <a:r>
              <a:rPr lang="en-US" b="1" dirty="0">
                <a:solidFill>
                  <a:schemeClr val="tx1"/>
                </a:solidFill>
                <a:effectLst>
                  <a:outerShdw blurRad="38100" dist="38100" dir="2700000" algn="tl">
                    <a:srgbClr val="000000">
                      <a:alpha val="43137"/>
                    </a:srgbClr>
                  </a:outerShdw>
                </a:effectLst>
              </a:rPr>
              <a:t>I</a:t>
            </a:r>
          </a:p>
        </p:txBody>
      </p:sp>
      <p:sp>
        <p:nvSpPr>
          <p:cNvPr id="162" name="TextBox 161"/>
          <p:cNvSpPr txBox="1"/>
          <p:nvPr/>
        </p:nvSpPr>
        <p:spPr>
          <a:xfrm>
            <a:off x="7453313" y="1785939"/>
            <a:ext cx="1327150" cy="307975"/>
          </a:xfrm>
          <a:prstGeom prst="rect">
            <a:avLst/>
          </a:prstGeom>
          <a:noFill/>
        </p:spPr>
        <p:txBody>
          <a:bodyPr wrap="none">
            <a:spAutoFit/>
          </a:bodyPr>
          <a:lstStyle/>
          <a:p>
            <a:pPr>
              <a:defRPr/>
            </a:pPr>
            <a:r>
              <a:rPr lang="en-US" b="1" dirty="0">
                <a:solidFill>
                  <a:schemeClr val="tx1"/>
                </a:solidFill>
                <a:effectLst>
                  <a:outerShdw blurRad="38100" dist="38100" dir="2700000" algn="tl">
                    <a:srgbClr val="000000">
                      <a:alpha val="43137"/>
                    </a:srgbClr>
                  </a:outerShdw>
                </a:effectLst>
              </a:rPr>
              <a:t>Median Plane</a:t>
            </a:r>
          </a:p>
        </p:txBody>
      </p:sp>
      <p:sp>
        <p:nvSpPr>
          <p:cNvPr id="163" name="TextBox 162"/>
          <p:cNvSpPr txBox="1"/>
          <p:nvPr/>
        </p:nvSpPr>
        <p:spPr>
          <a:xfrm>
            <a:off x="6453188" y="6286501"/>
            <a:ext cx="673100" cy="307975"/>
          </a:xfrm>
          <a:prstGeom prst="rect">
            <a:avLst/>
          </a:prstGeom>
          <a:noFill/>
        </p:spPr>
        <p:txBody>
          <a:bodyPr wrap="none">
            <a:spAutoFit/>
          </a:bodyPr>
          <a:lstStyle/>
          <a:p>
            <a:pPr algn="ctr">
              <a:defRPr/>
            </a:pPr>
            <a:r>
              <a:rPr lang="en-US" b="1" dirty="0" err="1">
                <a:effectLst>
                  <a:outerShdw blurRad="38100" dist="38100" dir="2700000" algn="tl">
                    <a:srgbClr val="000000">
                      <a:alpha val="43137"/>
                    </a:srgbClr>
                  </a:outerShdw>
                </a:effectLst>
              </a:rPr>
              <a:t>AHCs</a:t>
            </a:r>
            <a:endParaRPr lang="en-US" b="1" dirty="0">
              <a:effectLst>
                <a:outerShdw blurRad="38100" dist="38100" dir="2700000" algn="tl">
                  <a:srgbClr val="000000">
                    <a:alpha val="43137"/>
                  </a:srgbClr>
                </a:outerShdw>
              </a:effectLst>
            </a:endParaRPr>
          </a:p>
        </p:txBody>
      </p:sp>
      <p:sp>
        <p:nvSpPr>
          <p:cNvPr id="164" name="TextBox 163"/>
          <p:cNvSpPr txBox="1"/>
          <p:nvPr/>
        </p:nvSpPr>
        <p:spPr>
          <a:xfrm>
            <a:off x="3238500" y="4071939"/>
            <a:ext cx="1714500" cy="307777"/>
          </a:xfrm>
          <a:prstGeom prst="rect">
            <a:avLst/>
          </a:prstGeom>
          <a:noFill/>
        </p:spPr>
        <p:txBody>
          <a:bodyPr>
            <a:spAutoFit/>
          </a:bodyPr>
          <a:lstStyle/>
          <a:p>
            <a:pPr algn="ctr">
              <a:defRPr/>
            </a:pPr>
            <a:r>
              <a:rPr lang="en-US" b="1" dirty="0">
                <a:solidFill>
                  <a:srgbClr val="FF0000"/>
                </a:solidFill>
                <a:effectLst>
                  <a:outerShdw blurRad="38100" dist="38100" dir="2700000" algn="tl">
                    <a:srgbClr val="000000">
                      <a:alpha val="43137"/>
                    </a:srgbClr>
                  </a:outerShdw>
                </a:effectLst>
              </a:rPr>
              <a:t>Vestibular Nuclei</a:t>
            </a:r>
          </a:p>
        </p:txBody>
      </p:sp>
      <p:cxnSp>
        <p:nvCxnSpPr>
          <p:cNvPr id="166" name="Straight Connector 165"/>
          <p:cNvCxnSpPr>
            <a:stCxn id="47" idx="0"/>
          </p:cNvCxnSpPr>
          <p:nvPr/>
        </p:nvCxnSpPr>
        <p:spPr>
          <a:xfrm rot="16200000" flipV="1">
            <a:off x="3987800" y="2608263"/>
            <a:ext cx="1588" cy="2500312"/>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6200000" flipV="1">
            <a:off x="2595564" y="3714751"/>
            <a:ext cx="142875" cy="142875"/>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5400000">
            <a:off x="2595564" y="3857626"/>
            <a:ext cx="142875" cy="142875"/>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3566992" y="3500439"/>
            <a:ext cx="484428" cy="307777"/>
          </a:xfrm>
          <a:prstGeom prst="rect">
            <a:avLst/>
          </a:prstGeom>
          <a:noFill/>
        </p:spPr>
        <p:txBody>
          <a:bodyPr wrap="none">
            <a:spAutoFit/>
          </a:bodyPr>
          <a:lstStyle/>
          <a:p>
            <a:pPr algn="ctr">
              <a:defRPr/>
            </a:pPr>
            <a:r>
              <a:rPr lang="en-US" b="1" dirty="0">
                <a:solidFill>
                  <a:schemeClr val="bg1">
                    <a:lumMod val="75000"/>
                  </a:schemeClr>
                </a:solidFill>
                <a:effectLst>
                  <a:outerShdw blurRad="38100" dist="38100" dir="2700000" algn="tl">
                    <a:srgbClr val="000000">
                      <a:alpha val="43137"/>
                    </a:srgbClr>
                  </a:outerShdw>
                </a:effectLst>
              </a:rPr>
              <a:t>ICP</a:t>
            </a:r>
          </a:p>
        </p:txBody>
      </p:sp>
      <p:sp>
        <p:nvSpPr>
          <p:cNvPr id="172" name="TextBox 171"/>
          <p:cNvSpPr txBox="1"/>
          <p:nvPr/>
        </p:nvSpPr>
        <p:spPr>
          <a:xfrm>
            <a:off x="1169987" y="3381685"/>
            <a:ext cx="1624013" cy="738187"/>
          </a:xfrm>
          <a:prstGeom prst="rect">
            <a:avLst/>
          </a:prstGeom>
          <a:noFill/>
        </p:spPr>
        <p:txBody>
          <a:bodyPr wrap="none">
            <a:spAutoFit/>
          </a:bodyPr>
          <a:lstStyle/>
          <a:p>
            <a:pPr>
              <a:defRPr/>
            </a:pPr>
            <a:r>
              <a:rPr lang="en-US" b="1" dirty="0" err="1">
                <a:solidFill>
                  <a:srgbClr val="7030A0"/>
                </a:solidFill>
                <a:effectLst>
                  <a:outerShdw blurRad="38100" dist="38100" dir="2700000" algn="tl">
                    <a:srgbClr val="000000">
                      <a:alpha val="43137"/>
                    </a:srgbClr>
                  </a:outerShdw>
                </a:effectLst>
              </a:rPr>
              <a:t>Flocculonodular</a:t>
            </a:r>
            <a:r>
              <a:rPr lang="en-US" b="1" dirty="0">
                <a:solidFill>
                  <a:srgbClr val="7030A0"/>
                </a:solidFill>
                <a:effectLst>
                  <a:outerShdw blurRad="38100" dist="38100" dir="2700000" algn="tl">
                    <a:srgbClr val="000000">
                      <a:alpha val="43137"/>
                    </a:srgbClr>
                  </a:outerShdw>
                </a:effectLst>
              </a:rPr>
              <a:t> </a:t>
            </a:r>
          </a:p>
          <a:p>
            <a:pPr>
              <a:defRPr/>
            </a:pPr>
            <a:r>
              <a:rPr lang="en-US" b="1" dirty="0">
                <a:solidFill>
                  <a:srgbClr val="7030A0"/>
                </a:solidFill>
                <a:effectLst>
                  <a:outerShdw blurRad="38100" dist="38100" dir="2700000" algn="tl">
                    <a:srgbClr val="000000">
                      <a:alpha val="43137"/>
                    </a:srgbClr>
                  </a:outerShdw>
                </a:effectLst>
              </a:rPr>
              <a:t>Lobe</a:t>
            </a:r>
          </a:p>
          <a:p>
            <a:pPr>
              <a:defRPr/>
            </a:pPr>
            <a:r>
              <a:rPr lang="en-US" b="1" dirty="0">
                <a:solidFill>
                  <a:srgbClr val="7030A0"/>
                </a:solidFill>
                <a:effectLst>
                  <a:outerShdw blurRad="38100" dist="38100" dir="2700000" algn="tl">
                    <a:srgbClr val="000000">
                      <a:alpha val="43137"/>
                    </a:srgbClr>
                  </a:outerShdw>
                </a:effectLst>
              </a:rPr>
              <a:t>(Cerebellum)</a:t>
            </a:r>
          </a:p>
        </p:txBody>
      </p:sp>
      <p:sp>
        <p:nvSpPr>
          <p:cNvPr id="71" name="Title 1">
            <a:extLst>
              <a:ext uri="{FF2B5EF4-FFF2-40B4-BE49-F238E27FC236}">
                <a16:creationId xmlns:a16="http://schemas.microsoft.com/office/drawing/2014/main" id="{6CB0E999-9C52-4233-9559-836C4D738EE1}"/>
              </a:ext>
            </a:extLst>
          </p:cNvPr>
          <p:cNvSpPr txBox="1">
            <a:spLocks/>
          </p:cNvSpPr>
          <p:nvPr/>
        </p:nvSpPr>
        <p:spPr>
          <a:xfrm>
            <a:off x="3926363" y="262707"/>
            <a:ext cx="3801792" cy="763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Vestibular Pathway</a:t>
            </a:r>
          </a:p>
        </p:txBody>
      </p:sp>
      <p:sp>
        <p:nvSpPr>
          <p:cNvPr id="74" name="TextBox 73">
            <a:extLst>
              <a:ext uri="{FF2B5EF4-FFF2-40B4-BE49-F238E27FC236}">
                <a16:creationId xmlns:a16="http://schemas.microsoft.com/office/drawing/2014/main" id="{B7FDF2FD-38C7-4451-BFE7-DB880864C94A}"/>
              </a:ext>
            </a:extLst>
          </p:cNvPr>
          <p:cNvSpPr txBox="1"/>
          <p:nvPr/>
        </p:nvSpPr>
        <p:spPr>
          <a:xfrm>
            <a:off x="7612063" y="6495213"/>
            <a:ext cx="4613764" cy="338554"/>
          </a:xfrm>
          <a:prstGeom prst="rect">
            <a:avLst/>
          </a:prstGeom>
          <a:noFill/>
        </p:spPr>
        <p:txBody>
          <a:bodyPr wrap="none" rtlCol="0">
            <a:spAutoFit/>
          </a:bodyPr>
          <a:lstStyle/>
          <a:p>
            <a:r>
              <a:rPr lang="en-US" sz="1600" i="1" dirty="0">
                <a:solidFill>
                  <a:schemeClr val="bg1">
                    <a:lumMod val="65000"/>
                  </a:schemeClr>
                </a:solidFill>
                <a:latin typeface="+mn-lt"/>
              </a:rPr>
              <a:t>In the PowerPoint presentation this slide is animated.</a:t>
            </a:r>
            <a:endParaRPr lang="en-GB" sz="1600" i="1" dirty="0">
              <a:solidFill>
                <a:schemeClr val="bg1">
                  <a:lumMod val="65000"/>
                </a:schemeClr>
              </a:solidFill>
              <a:latin typeface="+mn-lt"/>
            </a:endParaRPr>
          </a:p>
        </p:txBody>
      </p:sp>
      <p:sp>
        <p:nvSpPr>
          <p:cNvPr id="75" name="TextBox 74">
            <a:extLst>
              <a:ext uri="{FF2B5EF4-FFF2-40B4-BE49-F238E27FC236}">
                <a16:creationId xmlns:a16="http://schemas.microsoft.com/office/drawing/2014/main" id="{C30C93A0-5356-470E-9E8A-2C3A037F2FCD}"/>
              </a:ext>
            </a:extLst>
          </p:cNvPr>
          <p:cNvSpPr txBox="1"/>
          <p:nvPr/>
        </p:nvSpPr>
        <p:spPr>
          <a:xfrm>
            <a:off x="9646626" y="269684"/>
            <a:ext cx="2366353" cy="369332"/>
          </a:xfrm>
          <a:prstGeom prst="rect">
            <a:avLst/>
          </a:prstGeom>
          <a:noFill/>
          <a:ln w="38100">
            <a:solidFill>
              <a:schemeClr val="accent2">
                <a:lumMod val="60000"/>
                <a:lumOff val="40000"/>
              </a:schemeClr>
            </a:solidFill>
          </a:ln>
        </p:spPr>
        <p:txBody>
          <a:bodyPr wrap="none" rtlCol="0">
            <a:spAutoFit/>
          </a:bodyPr>
          <a:lstStyle/>
          <a:p>
            <a:r>
              <a:rPr lang="en-US" sz="1800" i="1" dirty="0">
                <a:latin typeface="+mn-lt"/>
              </a:rPr>
              <a:t>Only on the boys’ slides</a:t>
            </a:r>
            <a:endParaRPr lang="en-GB" sz="1800" i="1" dirty="0">
              <a:latin typeface="+mn-lt"/>
            </a:endParaRPr>
          </a:p>
        </p:txBody>
      </p:sp>
    </p:spTree>
    <p:extLst>
      <p:ext uri="{BB962C8B-B14F-4D97-AF65-F5344CB8AC3E}">
        <p14:creationId xmlns:p14="http://schemas.microsoft.com/office/powerpoint/2010/main" val="130497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6"/>
                                        </p:tgtEl>
                                        <p:attrNameLst>
                                          <p:attrName>style.visibility</p:attrName>
                                        </p:attrNameLst>
                                      </p:cBhvr>
                                      <p:to>
                                        <p:strVal val="visible"/>
                                      </p:to>
                                    </p:set>
                                    <p:anim calcmode="discrete" valueType="clr">
                                      <p:cBhvr override="childStyle">
                                        <p:cTn id="12" dur="80"/>
                                        <p:tgtEl>
                                          <p:spTgt spid="13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6"/>
                                        </p:tgtEl>
                                        <p:attrNameLst>
                                          <p:attrName>fillcolor</p:attrName>
                                        </p:attrNameLst>
                                      </p:cBhvr>
                                      <p:tavLst>
                                        <p:tav tm="0">
                                          <p:val>
                                            <p:clrVal>
                                              <a:schemeClr val="accent2"/>
                                            </p:clrVal>
                                          </p:val>
                                        </p:tav>
                                        <p:tav tm="50000">
                                          <p:val>
                                            <p:clrVal>
                                              <a:schemeClr val="hlink"/>
                                            </p:clrVal>
                                          </p:val>
                                        </p:tav>
                                      </p:tavLst>
                                    </p:anim>
                                    <p:set>
                                      <p:cBhvr>
                                        <p:cTn id="14" dur="80"/>
                                        <p:tgtEl>
                                          <p:spTgt spid="13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wedge">
                                      <p:cBhvr>
                                        <p:cTn id="19" dur="2000"/>
                                        <p:tgtEl>
                                          <p:spTgt spid="141"/>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147"/>
                                        </p:tgtEl>
                                        <p:attrNameLst>
                                          <p:attrName>style.visibility</p:attrName>
                                        </p:attrNameLst>
                                      </p:cBhvr>
                                      <p:to>
                                        <p:strVal val="visible"/>
                                      </p:to>
                                    </p:set>
                                    <p:animEffect transition="in" filter="wedge">
                                      <p:cBhvr>
                                        <p:cTn id="24" dur="2000"/>
                                        <p:tgtEl>
                                          <p:spTgt spid="147"/>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nodeType="click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wedge">
                                      <p:cBhvr>
                                        <p:cTn id="29" dur="2000"/>
                                        <p:tgtEl>
                                          <p:spTgt spid="139"/>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48"/>
                                        </p:tgtEl>
                                        <p:attrNameLst>
                                          <p:attrName>style.visibility</p:attrName>
                                        </p:attrNameLst>
                                      </p:cBhvr>
                                      <p:to>
                                        <p:strVal val="visible"/>
                                      </p:to>
                                    </p:set>
                                    <p:anim calcmode="discrete" valueType="clr">
                                      <p:cBhvr override="childStyle">
                                        <p:cTn id="34" dur="80"/>
                                        <p:tgtEl>
                                          <p:spTgt spid="148"/>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48"/>
                                        </p:tgtEl>
                                        <p:attrNameLst>
                                          <p:attrName>fillcolor</p:attrName>
                                        </p:attrNameLst>
                                      </p:cBhvr>
                                      <p:tavLst>
                                        <p:tav tm="0">
                                          <p:val>
                                            <p:clrVal>
                                              <a:schemeClr val="accent2"/>
                                            </p:clrVal>
                                          </p:val>
                                        </p:tav>
                                        <p:tav tm="50000">
                                          <p:val>
                                            <p:clrVal>
                                              <a:schemeClr val="hlink"/>
                                            </p:clrVal>
                                          </p:val>
                                        </p:tav>
                                      </p:tavLst>
                                    </p:anim>
                                    <p:set>
                                      <p:cBhvr>
                                        <p:cTn id="36" dur="80"/>
                                        <p:tgtEl>
                                          <p:spTgt spid="148"/>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edge">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edge">
                                      <p:cBhvr>
                                        <p:cTn id="46" dur="20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edge">
                                      <p:cBhvr>
                                        <p:cTn id="51" dur="20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edge">
                                      <p:cBhvr>
                                        <p:cTn id="56" dur="20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137"/>
                                        </p:tgtEl>
                                        <p:attrNameLst>
                                          <p:attrName>style.visibility</p:attrName>
                                        </p:attrNameLst>
                                      </p:cBhvr>
                                      <p:to>
                                        <p:strVal val="visible"/>
                                      </p:to>
                                    </p:set>
                                    <p:anim calcmode="discrete" valueType="clr">
                                      <p:cBhvr override="childStyle">
                                        <p:cTn id="61" dur="80"/>
                                        <p:tgtEl>
                                          <p:spTgt spid="137"/>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137"/>
                                        </p:tgtEl>
                                        <p:attrNameLst>
                                          <p:attrName>fillcolor</p:attrName>
                                        </p:attrNameLst>
                                      </p:cBhvr>
                                      <p:tavLst>
                                        <p:tav tm="0">
                                          <p:val>
                                            <p:clrVal>
                                              <a:schemeClr val="accent2"/>
                                            </p:clrVal>
                                          </p:val>
                                        </p:tav>
                                        <p:tav tm="50000">
                                          <p:val>
                                            <p:clrVal>
                                              <a:schemeClr val="hlink"/>
                                            </p:clrVal>
                                          </p:val>
                                        </p:tav>
                                      </p:tavLst>
                                    </p:anim>
                                    <p:set>
                                      <p:cBhvr>
                                        <p:cTn id="63" dur="80"/>
                                        <p:tgtEl>
                                          <p:spTgt spid="137"/>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159"/>
                                        </p:tgtEl>
                                        <p:attrNameLst>
                                          <p:attrName>style.visibility</p:attrName>
                                        </p:attrNameLst>
                                      </p:cBhvr>
                                      <p:to>
                                        <p:strVal val="visible"/>
                                      </p:to>
                                    </p:set>
                                    <p:anim calcmode="discrete" valueType="clr">
                                      <p:cBhvr override="childStyle">
                                        <p:cTn id="75" dur="80"/>
                                        <p:tgtEl>
                                          <p:spTgt spid="159"/>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159"/>
                                        </p:tgtEl>
                                        <p:attrNameLst>
                                          <p:attrName>fillcolor</p:attrName>
                                        </p:attrNameLst>
                                      </p:cBhvr>
                                      <p:tavLst>
                                        <p:tav tm="0">
                                          <p:val>
                                            <p:clrVal>
                                              <a:schemeClr val="accent2"/>
                                            </p:clrVal>
                                          </p:val>
                                        </p:tav>
                                        <p:tav tm="50000">
                                          <p:val>
                                            <p:clrVal>
                                              <a:schemeClr val="hlink"/>
                                            </p:clrVal>
                                          </p:val>
                                        </p:tav>
                                      </p:tavLst>
                                    </p:anim>
                                    <p:set>
                                      <p:cBhvr>
                                        <p:cTn id="77" dur="80"/>
                                        <p:tgtEl>
                                          <p:spTgt spid="159"/>
                                        </p:tgtEl>
                                        <p:attrNameLst>
                                          <p:attrName>fill.type</p:attrName>
                                        </p:attrNameLst>
                                      </p:cBhvr>
                                      <p:to>
                                        <p:strVal val="solid"/>
                                      </p:to>
                                    </p:set>
                                  </p:childTnLst>
                                </p:cTn>
                              </p:par>
                            </p:childTnLst>
                          </p:cTn>
                        </p:par>
                      </p:childTnLst>
                    </p:cTn>
                  </p:par>
                  <p:par>
                    <p:cTn id="78" fill="hold">
                      <p:stCondLst>
                        <p:cond delay="indefinite"/>
                      </p:stCondLst>
                      <p:childTnLst>
                        <p:par>
                          <p:cTn id="79" fill="hold">
                            <p:stCondLst>
                              <p:cond delay="0"/>
                            </p:stCondLst>
                            <p:childTnLst>
                              <p:par>
                                <p:cTn id="80" presetID="20" presetClass="entr" presetSubtype="0"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edge">
                                      <p:cBhvr>
                                        <p:cTn id="82" dur="20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7" presetClass="entr" presetSubtype="0" fill="hold" grpId="0" nodeType="clickEffect">
                                  <p:stCondLst>
                                    <p:cond delay="0"/>
                                  </p:stCondLst>
                                  <p:iterate type="lt">
                                    <p:tmPct val="50000"/>
                                  </p:iterate>
                                  <p:childTnLst>
                                    <p:set>
                                      <p:cBhvr>
                                        <p:cTn id="86" dur="1" fill="hold">
                                          <p:stCondLst>
                                            <p:cond delay="0"/>
                                          </p:stCondLst>
                                        </p:cTn>
                                        <p:tgtEl>
                                          <p:spTgt spid="164"/>
                                        </p:tgtEl>
                                        <p:attrNameLst>
                                          <p:attrName>style.visibility</p:attrName>
                                        </p:attrNameLst>
                                      </p:cBhvr>
                                      <p:to>
                                        <p:strVal val="visible"/>
                                      </p:to>
                                    </p:set>
                                    <p:anim calcmode="discrete" valueType="clr">
                                      <p:cBhvr override="childStyle">
                                        <p:cTn id="87" dur="80"/>
                                        <p:tgtEl>
                                          <p:spTgt spid="164"/>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164"/>
                                        </p:tgtEl>
                                        <p:attrNameLst>
                                          <p:attrName>fillcolor</p:attrName>
                                        </p:attrNameLst>
                                      </p:cBhvr>
                                      <p:tavLst>
                                        <p:tav tm="0">
                                          <p:val>
                                            <p:clrVal>
                                              <a:schemeClr val="accent2"/>
                                            </p:clrVal>
                                          </p:val>
                                        </p:tav>
                                        <p:tav tm="50000">
                                          <p:val>
                                            <p:clrVal>
                                              <a:schemeClr val="hlink"/>
                                            </p:clrVal>
                                          </p:val>
                                        </p:tav>
                                      </p:tavLst>
                                    </p:anim>
                                    <p:set>
                                      <p:cBhvr>
                                        <p:cTn id="89" dur="80"/>
                                        <p:tgtEl>
                                          <p:spTgt spid="164"/>
                                        </p:tgtEl>
                                        <p:attrNameLst>
                                          <p:attrName>fill.type</p:attrName>
                                        </p:attrNameLst>
                                      </p:cBhvr>
                                      <p:to>
                                        <p:strVal val="solid"/>
                                      </p:to>
                                    </p:set>
                                  </p:childTnLst>
                                </p:cTn>
                              </p:par>
                            </p:childTnLst>
                          </p:cTn>
                        </p:par>
                      </p:childTnLst>
                    </p:cTn>
                  </p:par>
                  <p:par>
                    <p:cTn id="90" fill="hold">
                      <p:stCondLst>
                        <p:cond delay="indefinite"/>
                      </p:stCondLst>
                      <p:childTnLst>
                        <p:par>
                          <p:cTn id="91" fill="hold">
                            <p:stCondLst>
                              <p:cond delay="0"/>
                            </p:stCondLst>
                            <p:childTnLst>
                              <p:par>
                                <p:cTn id="92" presetID="27" presetClass="entr" presetSubtype="0" fill="hold" grpId="0" nodeType="clickEffect">
                                  <p:stCondLst>
                                    <p:cond delay="0"/>
                                  </p:stCondLst>
                                  <p:iterate type="lt">
                                    <p:tmPct val="50000"/>
                                  </p:iterate>
                                  <p:childTnLst>
                                    <p:set>
                                      <p:cBhvr>
                                        <p:cTn id="93" dur="1" fill="hold">
                                          <p:stCondLst>
                                            <p:cond delay="0"/>
                                          </p:stCondLst>
                                        </p:cTn>
                                        <p:tgtEl>
                                          <p:spTgt spid="47"/>
                                        </p:tgtEl>
                                        <p:attrNameLst>
                                          <p:attrName>style.visibility</p:attrName>
                                        </p:attrNameLst>
                                      </p:cBhvr>
                                      <p:to>
                                        <p:strVal val="visible"/>
                                      </p:to>
                                    </p:set>
                                    <p:anim calcmode="discrete" valueType="clr">
                                      <p:cBhvr override="childStyle">
                                        <p:cTn id="94"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95" dur="80"/>
                                        <p:tgtEl>
                                          <p:spTgt spid="47"/>
                                        </p:tgtEl>
                                        <p:attrNameLst>
                                          <p:attrName>fillcolor</p:attrName>
                                        </p:attrNameLst>
                                      </p:cBhvr>
                                      <p:tavLst>
                                        <p:tav tm="0">
                                          <p:val>
                                            <p:clrVal>
                                              <a:schemeClr val="accent2"/>
                                            </p:clrVal>
                                          </p:val>
                                        </p:tav>
                                        <p:tav tm="50000">
                                          <p:val>
                                            <p:clrVal>
                                              <a:schemeClr val="hlink"/>
                                            </p:clrVal>
                                          </p:val>
                                        </p:tav>
                                      </p:tavLst>
                                    </p:anim>
                                    <p:set>
                                      <p:cBhvr>
                                        <p:cTn id="96" dur="80"/>
                                        <p:tgtEl>
                                          <p:spTgt spid="47"/>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27" presetClass="entr" presetSubtype="0" fill="hold" grpId="0" nodeType="clickEffect">
                                  <p:stCondLst>
                                    <p:cond delay="0"/>
                                  </p:stCondLst>
                                  <p:iterate type="lt">
                                    <p:tmPct val="50000"/>
                                  </p:iterate>
                                  <p:childTnLst>
                                    <p:set>
                                      <p:cBhvr>
                                        <p:cTn id="100" dur="1" fill="hold">
                                          <p:stCondLst>
                                            <p:cond delay="0"/>
                                          </p:stCondLst>
                                        </p:cTn>
                                        <p:tgtEl>
                                          <p:spTgt spid="161"/>
                                        </p:tgtEl>
                                        <p:attrNameLst>
                                          <p:attrName>style.visibility</p:attrName>
                                        </p:attrNameLst>
                                      </p:cBhvr>
                                      <p:to>
                                        <p:strVal val="visible"/>
                                      </p:to>
                                    </p:set>
                                    <p:anim calcmode="discrete" valueType="clr">
                                      <p:cBhvr override="childStyle">
                                        <p:cTn id="101" dur="80"/>
                                        <p:tgtEl>
                                          <p:spTgt spid="161"/>
                                        </p:tgtEl>
                                        <p:attrNameLst>
                                          <p:attrName>style.color</p:attrName>
                                        </p:attrNameLst>
                                      </p:cBhvr>
                                      <p:tavLst>
                                        <p:tav tm="0">
                                          <p:val>
                                            <p:clrVal>
                                              <a:schemeClr val="accent2"/>
                                            </p:clrVal>
                                          </p:val>
                                        </p:tav>
                                        <p:tav tm="50000">
                                          <p:val>
                                            <p:clrVal>
                                              <a:schemeClr val="hlink"/>
                                            </p:clrVal>
                                          </p:val>
                                        </p:tav>
                                      </p:tavLst>
                                    </p:anim>
                                    <p:anim calcmode="discrete" valueType="clr">
                                      <p:cBhvr>
                                        <p:cTn id="102" dur="80"/>
                                        <p:tgtEl>
                                          <p:spTgt spid="161"/>
                                        </p:tgtEl>
                                        <p:attrNameLst>
                                          <p:attrName>fillcolor</p:attrName>
                                        </p:attrNameLst>
                                      </p:cBhvr>
                                      <p:tavLst>
                                        <p:tav tm="0">
                                          <p:val>
                                            <p:clrVal>
                                              <a:schemeClr val="accent2"/>
                                            </p:clrVal>
                                          </p:val>
                                        </p:tav>
                                        <p:tav tm="50000">
                                          <p:val>
                                            <p:clrVal>
                                              <a:schemeClr val="hlink"/>
                                            </p:clrVal>
                                          </p:val>
                                        </p:tav>
                                      </p:tavLst>
                                    </p:anim>
                                    <p:set>
                                      <p:cBhvr>
                                        <p:cTn id="103" dur="80"/>
                                        <p:tgtEl>
                                          <p:spTgt spid="161"/>
                                        </p:tgtEl>
                                        <p:attrNameLst>
                                          <p:attrName>fill.type</p:attrName>
                                        </p:attrNameLst>
                                      </p:cBhvr>
                                      <p:to>
                                        <p:strVal val="solid"/>
                                      </p:to>
                                    </p:set>
                                  </p:childTnLst>
                                </p:cTn>
                              </p:par>
                            </p:childTnLst>
                          </p:cTn>
                        </p:par>
                      </p:childTnLst>
                    </p:cTn>
                  </p:par>
                  <p:par>
                    <p:cTn id="104" fill="hold">
                      <p:stCondLst>
                        <p:cond delay="indefinite"/>
                      </p:stCondLst>
                      <p:childTnLst>
                        <p:par>
                          <p:cTn id="105" fill="hold">
                            <p:stCondLst>
                              <p:cond delay="0"/>
                            </p:stCondLst>
                            <p:childTnLst>
                              <p:par>
                                <p:cTn id="106" presetID="27" presetClass="entr" presetSubtype="0" fill="hold" grpId="0" nodeType="clickEffect">
                                  <p:stCondLst>
                                    <p:cond delay="0"/>
                                  </p:stCondLst>
                                  <p:iterate type="lt">
                                    <p:tmPct val="50000"/>
                                  </p:iterate>
                                  <p:childTnLst>
                                    <p:set>
                                      <p:cBhvr>
                                        <p:cTn id="107" dur="1" fill="hold">
                                          <p:stCondLst>
                                            <p:cond delay="0"/>
                                          </p:stCondLst>
                                        </p:cTn>
                                        <p:tgtEl>
                                          <p:spTgt spid="160"/>
                                        </p:tgtEl>
                                        <p:attrNameLst>
                                          <p:attrName>style.visibility</p:attrName>
                                        </p:attrNameLst>
                                      </p:cBhvr>
                                      <p:to>
                                        <p:strVal val="visible"/>
                                      </p:to>
                                    </p:set>
                                    <p:anim calcmode="discrete" valueType="clr">
                                      <p:cBhvr override="childStyle">
                                        <p:cTn id="108" dur="80"/>
                                        <p:tgtEl>
                                          <p:spTgt spid="160"/>
                                        </p:tgtEl>
                                        <p:attrNameLst>
                                          <p:attrName>style.color</p:attrName>
                                        </p:attrNameLst>
                                      </p:cBhvr>
                                      <p:tavLst>
                                        <p:tav tm="0">
                                          <p:val>
                                            <p:clrVal>
                                              <a:schemeClr val="accent2"/>
                                            </p:clrVal>
                                          </p:val>
                                        </p:tav>
                                        <p:tav tm="50000">
                                          <p:val>
                                            <p:clrVal>
                                              <a:schemeClr val="hlink"/>
                                            </p:clrVal>
                                          </p:val>
                                        </p:tav>
                                      </p:tavLst>
                                    </p:anim>
                                    <p:anim calcmode="discrete" valueType="clr">
                                      <p:cBhvr>
                                        <p:cTn id="109" dur="80"/>
                                        <p:tgtEl>
                                          <p:spTgt spid="160"/>
                                        </p:tgtEl>
                                        <p:attrNameLst>
                                          <p:attrName>fillcolor</p:attrName>
                                        </p:attrNameLst>
                                      </p:cBhvr>
                                      <p:tavLst>
                                        <p:tav tm="0">
                                          <p:val>
                                            <p:clrVal>
                                              <a:schemeClr val="accent2"/>
                                            </p:clrVal>
                                          </p:val>
                                        </p:tav>
                                        <p:tav tm="50000">
                                          <p:val>
                                            <p:clrVal>
                                              <a:schemeClr val="hlink"/>
                                            </p:clrVal>
                                          </p:val>
                                        </p:tav>
                                      </p:tavLst>
                                    </p:anim>
                                    <p:set>
                                      <p:cBhvr>
                                        <p:cTn id="110" dur="80"/>
                                        <p:tgtEl>
                                          <p:spTgt spid="160"/>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7" presetClass="entr" presetSubtype="0" fill="hold" grpId="0" nodeType="clickEffect">
                                  <p:stCondLst>
                                    <p:cond delay="0"/>
                                  </p:stCondLst>
                                  <p:iterate type="lt">
                                    <p:tmPct val="50000"/>
                                  </p:iterate>
                                  <p:childTnLst>
                                    <p:set>
                                      <p:cBhvr>
                                        <p:cTn id="114" dur="1" fill="hold">
                                          <p:stCondLst>
                                            <p:cond delay="0"/>
                                          </p:stCondLst>
                                        </p:cTn>
                                        <p:tgtEl>
                                          <p:spTgt spid="48"/>
                                        </p:tgtEl>
                                        <p:attrNameLst>
                                          <p:attrName>style.visibility</p:attrName>
                                        </p:attrNameLst>
                                      </p:cBhvr>
                                      <p:to>
                                        <p:strVal val="visible"/>
                                      </p:to>
                                    </p:set>
                                    <p:anim calcmode="discrete" valueType="clr">
                                      <p:cBhvr override="childStyle">
                                        <p:cTn id="115" dur="80"/>
                                        <p:tgtEl>
                                          <p:spTgt spid="48"/>
                                        </p:tgtEl>
                                        <p:attrNameLst>
                                          <p:attrName>style.color</p:attrName>
                                        </p:attrNameLst>
                                      </p:cBhvr>
                                      <p:tavLst>
                                        <p:tav tm="0">
                                          <p:val>
                                            <p:clrVal>
                                              <a:schemeClr val="accent2"/>
                                            </p:clrVal>
                                          </p:val>
                                        </p:tav>
                                        <p:tav tm="50000">
                                          <p:val>
                                            <p:clrVal>
                                              <a:schemeClr val="hlink"/>
                                            </p:clrVal>
                                          </p:val>
                                        </p:tav>
                                      </p:tavLst>
                                    </p:anim>
                                    <p:anim calcmode="discrete" valueType="clr">
                                      <p:cBhvr>
                                        <p:cTn id="116" dur="80"/>
                                        <p:tgtEl>
                                          <p:spTgt spid="48"/>
                                        </p:tgtEl>
                                        <p:attrNameLst>
                                          <p:attrName>fillcolor</p:attrName>
                                        </p:attrNameLst>
                                      </p:cBhvr>
                                      <p:tavLst>
                                        <p:tav tm="0">
                                          <p:val>
                                            <p:clrVal>
                                              <a:schemeClr val="accent2"/>
                                            </p:clrVal>
                                          </p:val>
                                        </p:tav>
                                        <p:tav tm="50000">
                                          <p:val>
                                            <p:clrVal>
                                              <a:schemeClr val="hlink"/>
                                            </p:clrVal>
                                          </p:val>
                                        </p:tav>
                                      </p:tavLst>
                                    </p:anim>
                                    <p:set>
                                      <p:cBhvr>
                                        <p:cTn id="117" dur="80"/>
                                        <p:tgtEl>
                                          <p:spTgt spid="48"/>
                                        </p:tgtEl>
                                        <p:attrNameLst>
                                          <p:attrName>fill.type</p:attrName>
                                        </p:attrNameLst>
                                      </p:cBhvr>
                                      <p:to>
                                        <p:strVal val="solid"/>
                                      </p:to>
                                    </p:set>
                                  </p:childTnLst>
                                </p:cTn>
                              </p:par>
                            </p:childTnLst>
                          </p:cTn>
                        </p:par>
                      </p:childTnLst>
                    </p:cTn>
                  </p:par>
                  <p:par>
                    <p:cTn id="118" fill="hold">
                      <p:stCondLst>
                        <p:cond delay="indefinite"/>
                      </p:stCondLst>
                      <p:childTnLst>
                        <p:par>
                          <p:cTn id="119" fill="hold">
                            <p:stCondLst>
                              <p:cond delay="0"/>
                            </p:stCondLst>
                            <p:childTnLst>
                              <p:par>
                                <p:cTn id="120" presetID="20" presetClass="entr" presetSubtype="0" fill="hold" nodeType="click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wedge">
                                      <p:cBhvr>
                                        <p:cTn id="122" dur="2000"/>
                                        <p:tgtEl>
                                          <p:spTgt spid="51"/>
                                        </p:tgtEl>
                                      </p:cBhvr>
                                    </p:animEffect>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nodeType="clickEffect">
                                  <p:stCondLst>
                                    <p:cond delay="0"/>
                                  </p:stCondLst>
                                  <p:childTnLst>
                                    <p:set>
                                      <p:cBhvr>
                                        <p:cTn id="126" dur="1" fill="hold">
                                          <p:stCondLst>
                                            <p:cond delay="0"/>
                                          </p:stCondLst>
                                        </p:cTn>
                                        <p:tgtEl>
                                          <p:spTgt spid="56"/>
                                        </p:tgtEl>
                                        <p:attrNameLst>
                                          <p:attrName>style.visibility</p:attrName>
                                        </p:attrNameLst>
                                      </p:cBhvr>
                                      <p:to>
                                        <p:strVal val="visible"/>
                                      </p:to>
                                    </p:set>
                                    <p:animEffect transition="in" filter="fade">
                                      <p:cBhvr>
                                        <p:cTn id="127" dur="1000"/>
                                        <p:tgtEl>
                                          <p:spTgt spid="56"/>
                                        </p:tgtEl>
                                      </p:cBhvr>
                                    </p:animEffect>
                                    <p:anim calcmode="lin" valueType="num">
                                      <p:cBhvr>
                                        <p:cTn id="128" dur="1000" fill="hold"/>
                                        <p:tgtEl>
                                          <p:spTgt spid="56"/>
                                        </p:tgtEl>
                                        <p:attrNameLst>
                                          <p:attrName>ppt_x</p:attrName>
                                        </p:attrNameLst>
                                      </p:cBhvr>
                                      <p:tavLst>
                                        <p:tav tm="0">
                                          <p:val>
                                            <p:strVal val="#ppt_x"/>
                                          </p:val>
                                        </p:tav>
                                        <p:tav tm="100000">
                                          <p:val>
                                            <p:strVal val="#ppt_x"/>
                                          </p:val>
                                        </p:tav>
                                      </p:tavLst>
                                    </p:anim>
                                    <p:anim calcmode="lin" valueType="num">
                                      <p:cBhvr>
                                        <p:cTn id="12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7" presetClass="entr" presetSubtype="0" fill="hold" grpId="0" nodeType="clickEffect">
                                  <p:stCondLst>
                                    <p:cond delay="0"/>
                                  </p:stCondLst>
                                  <p:iterate type="lt">
                                    <p:tmPct val="50000"/>
                                  </p:iterate>
                                  <p:childTnLst>
                                    <p:set>
                                      <p:cBhvr>
                                        <p:cTn id="133" dur="1" fill="hold">
                                          <p:stCondLst>
                                            <p:cond delay="0"/>
                                          </p:stCondLst>
                                        </p:cTn>
                                        <p:tgtEl>
                                          <p:spTgt spid="62"/>
                                        </p:tgtEl>
                                        <p:attrNameLst>
                                          <p:attrName>style.visibility</p:attrName>
                                        </p:attrNameLst>
                                      </p:cBhvr>
                                      <p:to>
                                        <p:strVal val="visible"/>
                                      </p:to>
                                    </p:set>
                                    <p:anim calcmode="discrete" valueType="clr">
                                      <p:cBhvr override="childStyle">
                                        <p:cTn id="134" dur="80"/>
                                        <p:tgtEl>
                                          <p:spTgt spid="62"/>
                                        </p:tgtEl>
                                        <p:attrNameLst>
                                          <p:attrName>style.color</p:attrName>
                                        </p:attrNameLst>
                                      </p:cBhvr>
                                      <p:tavLst>
                                        <p:tav tm="0">
                                          <p:val>
                                            <p:clrVal>
                                              <a:schemeClr val="accent2"/>
                                            </p:clrVal>
                                          </p:val>
                                        </p:tav>
                                        <p:tav tm="50000">
                                          <p:val>
                                            <p:clrVal>
                                              <a:schemeClr val="hlink"/>
                                            </p:clrVal>
                                          </p:val>
                                        </p:tav>
                                      </p:tavLst>
                                    </p:anim>
                                    <p:anim calcmode="discrete" valueType="clr">
                                      <p:cBhvr>
                                        <p:cTn id="135" dur="80"/>
                                        <p:tgtEl>
                                          <p:spTgt spid="62"/>
                                        </p:tgtEl>
                                        <p:attrNameLst>
                                          <p:attrName>fillcolor</p:attrName>
                                        </p:attrNameLst>
                                      </p:cBhvr>
                                      <p:tavLst>
                                        <p:tav tm="0">
                                          <p:val>
                                            <p:clrVal>
                                              <a:schemeClr val="accent2"/>
                                            </p:clrVal>
                                          </p:val>
                                        </p:tav>
                                        <p:tav tm="50000">
                                          <p:val>
                                            <p:clrVal>
                                              <a:schemeClr val="hlink"/>
                                            </p:clrVal>
                                          </p:val>
                                        </p:tav>
                                      </p:tavLst>
                                    </p:anim>
                                    <p:set>
                                      <p:cBhvr>
                                        <p:cTn id="136" dur="80"/>
                                        <p:tgtEl>
                                          <p:spTgt spid="62"/>
                                        </p:tgtEl>
                                        <p:attrNameLst>
                                          <p:attrName>fill.type</p:attrName>
                                        </p:attrNameLst>
                                      </p:cBhvr>
                                      <p:to>
                                        <p:strVal val="solid"/>
                                      </p:to>
                                    </p:set>
                                  </p:childTnLst>
                                </p:cTn>
                              </p:par>
                            </p:childTnLst>
                          </p:cTn>
                        </p:par>
                      </p:childTnLst>
                    </p:cTn>
                  </p:par>
                  <p:par>
                    <p:cTn id="137" fill="hold">
                      <p:stCondLst>
                        <p:cond delay="indefinite"/>
                      </p:stCondLst>
                      <p:childTnLst>
                        <p:par>
                          <p:cTn id="138" fill="hold">
                            <p:stCondLst>
                              <p:cond delay="0"/>
                            </p:stCondLst>
                            <p:childTnLst>
                              <p:par>
                                <p:cTn id="139" presetID="20" presetClass="entr" presetSubtype="0" fill="hold" nodeType="clickEffect">
                                  <p:stCondLst>
                                    <p:cond delay="0"/>
                                  </p:stCondLst>
                                  <p:childTnLst>
                                    <p:set>
                                      <p:cBhvr>
                                        <p:cTn id="140" dur="1" fill="hold">
                                          <p:stCondLst>
                                            <p:cond delay="0"/>
                                          </p:stCondLst>
                                        </p:cTn>
                                        <p:tgtEl>
                                          <p:spTgt spid="59"/>
                                        </p:tgtEl>
                                        <p:attrNameLst>
                                          <p:attrName>style.visibility</p:attrName>
                                        </p:attrNameLst>
                                      </p:cBhvr>
                                      <p:to>
                                        <p:strVal val="visible"/>
                                      </p:to>
                                    </p:set>
                                    <p:animEffect transition="in" filter="wedge">
                                      <p:cBhvr>
                                        <p:cTn id="141" dur="2000"/>
                                        <p:tgtEl>
                                          <p:spTgt spid="59"/>
                                        </p:tgtEl>
                                      </p:cBhvr>
                                    </p:animEffect>
                                  </p:childTnLst>
                                </p:cTn>
                              </p:par>
                            </p:childTnLst>
                          </p:cTn>
                        </p:par>
                      </p:childTnLst>
                    </p:cTn>
                  </p:par>
                  <p:par>
                    <p:cTn id="142" fill="hold">
                      <p:stCondLst>
                        <p:cond delay="indefinite"/>
                      </p:stCondLst>
                      <p:childTnLst>
                        <p:par>
                          <p:cTn id="143" fill="hold">
                            <p:stCondLst>
                              <p:cond delay="0"/>
                            </p:stCondLst>
                            <p:childTnLst>
                              <p:par>
                                <p:cTn id="144" presetID="20" presetClass="entr" presetSubtype="0" fill="hold" nodeType="clickEffect">
                                  <p:stCondLst>
                                    <p:cond delay="0"/>
                                  </p:stCondLst>
                                  <p:childTnLst>
                                    <p:set>
                                      <p:cBhvr>
                                        <p:cTn id="145" dur="1" fill="hold">
                                          <p:stCondLst>
                                            <p:cond delay="0"/>
                                          </p:stCondLst>
                                        </p:cTn>
                                        <p:tgtEl>
                                          <p:spTgt spid="61"/>
                                        </p:tgtEl>
                                        <p:attrNameLst>
                                          <p:attrName>style.visibility</p:attrName>
                                        </p:attrNameLst>
                                      </p:cBhvr>
                                      <p:to>
                                        <p:strVal val="visible"/>
                                      </p:to>
                                    </p:set>
                                    <p:animEffect transition="in" filter="wedge">
                                      <p:cBhvr>
                                        <p:cTn id="146" dur="2000"/>
                                        <p:tgtEl>
                                          <p:spTgt spid="61"/>
                                        </p:tgtEl>
                                      </p:cBhvr>
                                    </p:animEffect>
                                  </p:childTnLst>
                                </p:cTn>
                              </p:par>
                            </p:childTnLst>
                          </p:cTn>
                        </p:par>
                      </p:childTnLst>
                    </p:cTn>
                  </p:par>
                  <p:par>
                    <p:cTn id="147" fill="hold">
                      <p:stCondLst>
                        <p:cond delay="indefinite"/>
                      </p:stCondLst>
                      <p:childTnLst>
                        <p:par>
                          <p:cTn id="148" fill="hold">
                            <p:stCondLst>
                              <p:cond delay="0"/>
                            </p:stCondLst>
                            <p:childTnLst>
                              <p:par>
                                <p:cTn id="149" presetID="27" presetClass="entr" presetSubtype="0" fill="hold" grpId="0" nodeType="clickEffect">
                                  <p:stCondLst>
                                    <p:cond delay="0"/>
                                  </p:stCondLst>
                                  <p:iterate type="lt">
                                    <p:tmPct val="50000"/>
                                  </p:iterate>
                                  <p:childTnLst>
                                    <p:set>
                                      <p:cBhvr>
                                        <p:cTn id="150" dur="1" fill="hold">
                                          <p:stCondLst>
                                            <p:cond delay="0"/>
                                          </p:stCondLst>
                                        </p:cTn>
                                        <p:tgtEl>
                                          <p:spTgt spid="63"/>
                                        </p:tgtEl>
                                        <p:attrNameLst>
                                          <p:attrName>style.visibility</p:attrName>
                                        </p:attrNameLst>
                                      </p:cBhvr>
                                      <p:to>
                                        <p:strVal val="visible"/>
                                      </p:to>
                                    </p:set>
                                    <p:anim calcmode="discrete" valueType="clr">
                                      <p:cBhvr override="childStyle">
                                        <p:cTn id="151" dur="80"/>
                                        <p:tgtEl>
                                          <p:spTgt spid="63"/>
                                        </p:tgtEl>
                                        <p:attrNameLst>
                                          <p:attrName>style.color</p:attrName>
                                        </p:attrNameLst>
                                      </p:cBhvr>
                                      <p:tavLst>
                                        <p:tav tm="0">
                                          <p:val>
                                            <p:clrVal>
                                              <a:schemeClr val="accent2"/>
                                            </p:clrVal>
                                          </p:val>
                                        </p:tav>
                                        <p:tav tm="50000">
                                          <p:val>
                                            <p:clrVal>
                                              <a:schemeClr val="hlink"/>
                                            </p:clrVal>
                                          </p:val>
                                        </p:tav>
                                      </p:tavLst>
                                    </p:anim>
                                    <p:anim calcmode="discrete" valueType="clr">
                                      <p:cBhvr>
                                        <p:cTn id="152" dur="80"/>
                                        <p:tgtEl>
                                          <p:spTgt spid="63"/>
                                        </p:tgtEl>
                                        <p:attrNameLst>
                                          <p:attrName>fillcolor</p:attrName>
                                        </p:attrNameLst>
                                      </p:cBhvr>
                                      <p:tavLst>
                                        <p:tav tm="0">
                                          <p:val>
                                            <p:clrVal>
                                              <a:schemeClr val="accent2"/>
                                            </p:clrVal>
                                          </p:val>
                                        </p:tav>
                                        <p:tav tm="50000">
                                          <p:val>
                                            <p:clrVal>
                                              <a:schemeClr val="hlink"/>
                                            </p:clrVal>
                                          </p:val>
                                        </p:tav>
                                      </p:tavLst>
                                    </p:anim>
                                    <p:set>
                                      <p:cBhvr>
                                        <p:cTn id="153" dur="80"/>
                                        <p:tgtEl>
                                          <p:spTgt spid="63"/>
                                        </p:tgtEl>
                                        <p:attrNameLst>
                                          <p:attrName>fill.type</p:attrName>
                                        </p:attrNameLst>
                                      </p:cBhvr>
                                      <p:to>
                                        <p:strVal val="solid"/>
                                      </p:to>
                                    </p:set>
                                  </p:childTnLst>
                                </p:cTn>
                              </p:par>
                            </p:childTnLst>
                          </p:cTn>
                        </p:par>
                      </p:childTnLst>
                    </p:cTn>
                  </p:par>
                  <p:par>
                    <p:cTn id="154" fill="hold">
                      <p:stCondLst>
                        <p:cond delay="indefinite"/>
                      </p:stCondLst>
                      <p:childTnLst>
                        <p:par>
                          <p:cTn id="155" fill="hold">
                            <p:stCondLst>
                              <p:cond delay="0"/>
                            </p:stCondLst>
                            <p:childTnLst>
                              <p:par>
                                <p:cTn id="156" presetID="20" presetClass="entr" presetSubtype="0" fill="hold" nodeType="clickEffect">
                                  <p:stCondLst>
                                    <p:cond delay="0"/>
                                  </p:stCondLst>
                                  <p:childTnLst>
                                    <p:set>
                                      <p:cBhvr>
                                        <p:cTn id="157" dur="1" fill="hold">
                                          <p:stCondLst>
                                            <p:cond delay="0"/>
                                          </p:stCondLst>
                                        </p:cTn>
                                        <p:tgtEl>
                                          <p:spTgt spid="166"/>
                                        </p:tgtEl>
                                        <p:attrNameLst>
                                          <p:attrName>style.visibility</p:attrName>
                                        </p:attrNameLst>
                                      </p:cBhvr>
                                      <p:to>
                                        <p:strVal val="visible"/>
                                      </p:to>
                                    </p:set>
                                    <p:animEffect transition="in" filter="wedge">
                                      <p:cBhvr>
                                        <p:cTn id="158" dur="2000"/>
                                        <p:tgtEl>
                                          <p:spTgt spid="166"/>
                                        </p:tgtEl>
                                      </p:cBhvr>
                                    </p:animEffect>
                                  </p:childTnLst>
                                </p:cTn>
                              </p:par>
                            </p:childTnLst>
                          </p:cTn>
                        </p:par>
                      </p:childTnLst>
                    </p:cTn>
                  </p:par>
                  <p:par>
                    <p:cTn id="159" fill="hold">
                      <p:stCondLst>
                        <p:cond delay="indefinite"/>
                      </p:stCondLst>
                      <p:childTnLst>
                        <p:par>
                          <p:cTn id="160" fill="hold">
                            <p:stCondLst>
                              <p:cond delay="0"/>
                            </p:stCondLst>
                            <p:childTnLst>
                              <p:par>
                                <p:cTn id="161" presetID="27" presetClass="entr" presetSubtype="0" fill="hold" grpId="0" nodeType="clickEffect">
                                  <p:stCondLst>
                                    <p:cond delay="0"/>
                                  </p:stCondLst>
                                  <p:iterate type="lt">
                                    <p:tmPct val="50000"/>
                                  </p:iterate>
                                  <p:childTnLst>
                                    <p:set>
                                      <p:cBhvr>
                                        <p:cTn id="162" dur="1" fill="hold">
                                          <p:stCondLst>
                                            <p:cond delay="0"/>
                                          </p:stCondLst>
                                        </p:cTn>
                                        <p:tgtEl>
                                          <p:spTgt spid="171"/>
                                        </p:tgtEl>
                                        <p:attrNameLst>
                                          <p:attrName>style.visibility</p:attrName>
                                        </p:attrNameLst>
                                      </p:cBhvr>
                                      <p:to>
                                        <p:strVal val="visible"/>
                                      </p:to>
                                    </p:set>
                                    <p:anim calcmode="discrete" valueType="clr">
                                      <p:cBhvr override="childStyle">
                                        <p:cTn id="163" dur="80"/>
                                        <p:tgtEl>
                                          <p:spTgt spid="171"/>
                                        </p:tgtEl>
                                        <p:attrNameLst>
                                          <p:attrName>style.color</p:attrName>
                                        </p:attrNameLst>
                                      </p:cBhvr>
                                      <p:tavLst>
                                        <p:tav tm="0">
                                          <p:val>
                                            <p:clrVal>
                                              <a:schemeClr val="accent2"/>
                                            </p:clrVal>
                                          </p:val>
                                        </p:tav>
                                        <p:tav tm="50000">
                                          <p:val>
                                            <p:clrVal>
                                              <a:schemeClr val="hlink"/>
                                            </p:clrVal>
                                          </p:val>
                                        </p:tav>
                                      </p:tavLst>
                                    </p:anim>
                                    <p:anim calcmode="discrete" valueType="clr">
                                      <p:cBhvr>
                                        <p:cTn id="164" dur="80"/>
                                        <p:tgtEl>
                                          <p:spTgt spid="171"/>
                                        </p:tgtEl>
                                        <p:attrNameLst>
                                          <p:attrName>fillcolor</p:attrName>
                                        </p:attrNameLst>
                                      </p:cBhvr>
                                      <p:tavLst>
                                        <p:tav tm="0">
                                          <p:val>
                                            <p:clrVal>
                                              <a:schemeClr val="accent2"/>
                                            </p:clrVal>
                                          </p:val>
                                        </p:tav>
                                        <p:tav tm="50000">
                                          <p:val>
                                            <p:clrVal>
                                              <a:schemeClr val="hlink"/>
                                            </p:clrVal>
                                          </p:val>
                                        </p:tav>
                                      </p:tavLst>
                                    </p:anim>
                                    <p:set>
                                      <p:cBhvr>
                                        <p:cTn id="165" dur="80"/>
                                        <p:tgtEl>
                                          <p:spTgt spid="171"/>
                                        </p:tgtEl>
                                        <p:attrNameLst>
                                          <p:attrName>fill.type</p:attrName>
                                        </p:attrNameLst>
                                      </p:cBhvr>
                                      <p:to>
                                        <p:strVal val="solid"/>
                                      </p:to>
                                    </p:set>
                                  </p:childTnLst>
                                </p:cTn>
                              </p:par>
                            </p:childTnLst>
                          </p:cTn>
                        </p:par>
                      </p:childTnLst>
                    </p:cTn>
                  </p:par>
                  <p:par>
                    <p:cTn id="166" fill="hold">
                      <p:stCondLst>
                        <p:cond delay="indefinite"/>
                      </p:stCondLst>
                      <p:childTnLst>
                        <p:par>
                          <p:cTn id="167" fill="hold">
                            <p:stCondLst>
                              <p:cond delay="0"/>
                            </p:stCondLst>
                            <p:childTnLst>
                              <p:par>
                                <p:cTn id="168" presetID="20" presetClass="entr" presetSubtype="0" fill="hold" nodeType="clickEffect">
                                  <p:stCondLst>
                                    <p:cond delay="0"/>
                                  </p:stCondLst>
                                  <p:childTnLst>
                                    <p:set>
                                      <p:cBhvr>
                                        <p:cTn id="169" dur="1" fill="hold">
                                          <p:stCondLst>
                                            <p:cond delay="0"/>
                                          </p:stCondLst>
                                        </p:cTn>
                                        <p:tgtEl>
                                          <p:spTgt spid="168"/>
                                        </p:tgtEl>
                                        <p:attrNameLst>
                                          <p:attrName>style.visibility</p:attrName>
                                        </p:attrNameLst>
                                      </p:cBhvr>
                                      <p:to>
                                        <p:strVal val="visible"/>
                                      </p:to>
                                    </p:set>
                                    <p:animEffect transition="in" filter="wedge">
                                      <p:cBhvr>
                                        <p:cTn id="170" dur="2000"/>
                                        <p:tgtEl>
                                          <p:spTgt spid="168"/>
                                        </p:tgtEl>
                                      </p:cBhvr>
                                    </p:animEffect>
                                  </p:childTnLst>
                                </p:cTn>
                              </p:par>
                            </p:childTnLst>
                          </p:cTn>
                        </p:par>
                      </p:childTnLst>
                    </p:cTn>
                  </p:par>
                  <p:par>
                    <p:cTn id="171" fill="hold">
                      <p:stCondLst>
                        <p:cond delay="indefinite"/>
                      </p:stCondLst>
                      <p:childTnLst>
                        <p:par>
                          <p:cTn id="172" fill="hold">
                            <p:stCondLst>
                              <p:cond delay="0"/>
                            </p:stCondLst>
                            <p:childTnLst>
                              <p:par>
                                <p:cTn id="173" presetID="20" presetClass="entr" presetSubtype="0" fill="hold" nodeType="clickEffect">
                                  <p:stCondLst>
                                    <p:cond delay="0"/>
                                  </p:stCondLst>
                                  <p:childTnLst>
                                    <p:set>
                                      <p:cBhvr>
                                        <p:cTn id="174" dur="1" fill="hold">
                                          <p:stCondLst>
                                            <p:cond delay="0"/>
                                          </p:stCondLst>
                                        </p:cTn>
                                        <p:tgtEl>
                                          <p:spTgt spid="170"/>
                                        </p:tgtEl>
                                        <p:attrNameLst>
                                          <p:attrName>style.visibility</p:attrName>
                                        </p:attrNameLst>
                                      </p:cBhvr>
                                      <p:to>
                                        <p:strVal val="visible"/>
                                      </p:to>
                                    </p:set>
                                    <p:animEffect transition="in" filter="wedge">
                                      <p:cBhvr>
                                        <p:cTn id="175" dur="2000"/>
                                        <p:tgtEl>
                                          <p:spTgt spid="170"/>
                                        </p:tgtEl>
                                      </p:cBhvr>
                                    </p:animEffect>
                                  </p:childTnLst>
                                </p:cTn>
                              </p:par>
                            </p:childTnLst>
                          </p:cTn>
                        </p:par>
                      </p:childTnLst>
                    </p:cTn>
                  </p:par>
                  <p:par>
                    <p:cTn id="176" fill="hold">
                      <p:stCondLst>
                        <p:cond delay="indefinite"/>
                      </p:stCondLst>
                      <p:childTnLst>
                        <p:par>
                          <p:cTn id="177" fill="hold">
                            <p:stCondLst>
                              <p:cond delay="0"/>
                            </p:stCondLst>
                            <p:childTnLst>
                              <p:par>
                                <p:cTn id="178" presetID="27" presetClass="entr" presetSubtype="0" fill="hold" grpId="0" nodeType="clickEffect">
                                  <p:stCondLst>
                                    <p:cond delay="0"/>
                                  </p:stCondLst>
                                  <p:iterate type="lt">
                                    <p:tmPct val="50000"/>
                                  </p:iterate>
                                  <p:childTnLst>
                                    <p:set>
                                      <p:cBhvr>
                                        <p:cTn id="179" dur="1" fill="hold">
                                          <p:stCondLst>
                                            <p:cond delay="0"/>
                                          </p:stCondLst>
                                        </p:cTn>
                                        <p:tgtEl>
                                          <p:spTgt spid="172"/>
                                        </p:tgtEl>
                                        <p:attrNameLst>
                                          <p:attrName>style.visibility</p:attrName>
                                        </p:attrNameLst>
                                      </p:cBhvr>
                                      <p:to>
                                        <p:strVal val="visible"/>
                                      </p:to>
                                    </p:set>
                                    <p:anim calcmode="discrete" valueType="clr">
                                      <p:cBhvr override="childStyle">
                                        <p:cTn id="180" dur="80"/>
                                        <p:tgtEl>
                                          <p:spTgt spid="172"/>
                                        </p:tgtEl>
                                        <p:attrNameLst>
                                          <p:attrName>style.color</p:attrName>
                                        </p:attrNameLst>
                                      </p:cBhvr>
                                      <p:tavLst>
                                        <p:tav tm="0">
                                          <p:val>
                                            <p:clrVal>
                                              <a:schemeClr val="accent2"/>
                                            </p:clrVal>
                                          </p:val>
                                        </p:tav>
                                        <p:tav tm="50000">
                                          <p:val>
                                            <p:clrVal>
                                              <a:schemeClr val="hlink"/>
                                            </p:clrVal>
                                          </p:val>
                                        </p:tav>
                                      </p:tavLst>
                                    </p:anim>
                                    <p:anim calcmode="discrete" valueType="clr">
                                      <p:cBhvr>
                                        <p:cTn id="181" dur="80"/>
                                        <p:tgtEl>
                                          <p:spTgt spid="172"/>
                                        </p:tgtEl>
                                        <p:attrNameLst>
                                          <p:attrName>fillcolor</p:attrName>
                                        </p:attrNameLst>
                                      </p:cBhvr>
                                      <p:tavLst>
                                        <p:tav tm="0">
                                          <p:val>
                                            <p:clrVal>
                                              <a:schemeClr val="accent2"/>
                                            </p:clrVal>
                                          </p:val>
                                        </p:tav>
                                        <p:tav tm="50000">
                                          <p:val>
                                            <p:clrVal>
                                              <a:schemeClr val="hlink"/>
                                            </p:clrVal>
                                          </p:val>
                                        </p:tav>
                                      </p:tavLst>
                                    </p:anim>
                                    <p:set>
                                      <p:cBhvr>
                                        <p:cTn id="182" dur="80"/>
                                        <p:tgtEl>
                                          <p:spTgt spid="172"/>
                                        </p:tgtEl>
                                        <p:attrNameLst>
                                          <p:attrName>fill.type</p:attrName>
                                        </p:attrNameLst>
                                      </p:cBhvr>
                                      <p:to>
                                        <p:strVal val="solid"/>
                                      </p:to>
                                    </p:set>
                                  </p:childTnLst>
                                </p:cTn>
                              </p:par>
                            </p:childTnLst>
                          </p:cTn>
                        </p:par>
                      </p:childTnLst>
                    </p:cTn>
                  </p:par>
                  <p:par>
                    <p:cTn id="183" fill="hold">
                      <p:stCondLst>
                        <p:cond delay="indefinite"/>
                      </p:stCondLst>
                      <p:childTnLst>
                        <p:par>
                          <p:cTn id="184" fill="hold">
                            <p:stCondLst>
                              <p:cond delay="0"/>
                            </p:stCondLst>
                            <p:childTnLst>
                              <p:par>
                                <p:cTn id="185" presetID="20" presetClass="entr" presetSubtype="0" fill="hold" nodeType="clickEffect">
                                  <p:stCondLst>
                                    <p:cond delay="0"/>
                                  </p:stCondLst>
                                  <p:childTnLst>
                                    <p:set>
                                      <p:cBhvr>
                                        <p:cTn id="186" dur="1" fill="hold">
                                          <p:stCondLst>
                                            <p:cond delay="0"/>
                                          </p:stCondLst>
                                        </p:cTn>
                                        <p:tgtEl>
                                          <p:spTgt spid="65"/>
                                        </p:tgtEl>
                                        <p:attrNameLst>
                                          <p:attrName>style.visibility</p:attrName>
                                        </p:attrNameLst>
                                      </p:cBhvr>
                                      <p:to>
                                        <p:strVal val="visible"/>
                                      </p:to>
                                    </p:set>
                                    <p:animEffect transition="in" filter="wedge">
                                      <p:cBhvr>
                                        <p:cTn id="187" dur="2000"/>
                                        <p:tgtEl>
                                          <p:spTgt spid="65"/>
                                        </p:tgtEl>
                                      </p:cBhvr>
                                    </p:animEffect>
                                  </p:childTnLst>
                                </p:cTn>
                              </p:par>
                            </p:childTnLst>
                          </p:cTn>
                        </p:par>
                      </p:childTnLst>
                    </p:cTn>
                  </p:par>
                  <p:par>
                    <p:cTn id="188" fill="hold">
                      <p:stCondLst>
                        <p:cond delay="indefinite"/>
                      </p:stCondLst>
                      <p:childTnLst>
                        <p:par>
                          <p:cTn id="189" fill="hold">
                            <p:stCondLst>
                              <p:cond delay="0"/>
                            </p:stCondLst>
                            <p:childTnLst>
                              <p:par>
                                <p:cTn id="190" presetID="47" presetClass="entr" presetSubtype="0" fill="hold" nodeType="clickEffect">
                                  <p:stCondLst>
                                    <p:cond delay="0"/>
                                  </p:stCondLst>
                                  <p:childTnLst>
                                    <p:set>
                                      <p:cBhvr>
                                        <p:cTn id="191" dur="1" fill="hold">
                                          <p:stCondLst>
                                            <p:cond delay="0"/>
                                          </p:stCondLst>
                                        </p:cTn>
                                        <p:tgtEl>
                                          <p:spTgt spid="67"/>
                                        </p:tgtEl>
                                        <p:attrNameLst>
                                          <p:attrName>style.visibility</p:attrName>
                                        </p:attrNameLst>
                                      </p:cBhvr>
                                      <p:to>
                                        <p:strVal val="visible"/>
                                      </p:to>
                                    </p:set>
                                    <p:animEffect transition="in" filter="fade">
                                      <p:cBhvr>
                                        <p:cTn id="192" dur="1000"/>
                                        <p:tgtEl>
                                          <p:spTgt spid="67"/>
                                        </p:tgtEl>
                                      </p:cBhvr>
                                    </p:animEffect>
                                    <p:anim calcmode="lin" valueType="num">
                                      <p:cBhvr>
                                        <p:cTn id="193" dur="1000" fill="hold"/>
                                        <p:tgtEl>
                                          <p:spTgt spid="67"/>
                                        </p:tgtEl>
                                        <p:attrNameLst>
                                          <p:attrName>ppt_x</p:attrName>
                                        </p:attrNameLst>
                                      </p:cBhvr>
                                      <p:tavLst>
                                        <p:tav tm="0">
                                          <p:val>
                                            <p:strVal val="#ppt_x"/>
                                          </p:val>
                                        </p:tav>
                                        <p:tav tm="100000">
                                          <p:val>
                                            <p:strVal val="#ppt_x"/>
                                          </p:val>
                                        </p:tav>
                                      </p:tavLst>
                                    </p:anim>
                                    <p:anim calcmode="lin" valueType="num">
                                      <p:cBhvr>
                                        <p:cTn id="19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7" presetClass="entr" presetSubtype="0" fill="hold" grpId="0" nodeType="clickEffect">
                                  <p:stCondLst>
                                    <p:cond delay="0"/>
                                  </p:stCondLst>
                                  <p:iterate type="lt">
                                    <p:tmPct val="50000"/>
                                  </p:iterate>
                                  <p:childTnLst>
                                    <p:set>
                                      <p:cBhvr>
                                        <p:cTn id="198" dur="1" fill="hold">
                                          <p:stCondLst>
                                            <p:cond delay="0"/>
                                          </p:stCondLst>
                                        </p:cTn>
                                        <p:tgtEl>
                                          <p:spTgt spid="73"/>
                                        </p:tgtEl>
                                        <p:attrNameLst>
                                          <p:attrName>style.visibility</p:attrName>
                                        </p:attrNameLst>
                                      </p:cBhvr>
                                      <p:to>
                                        <p:strVal val="visible"/>
                                      </p:to>
                                    </p:set>
                                    <p:anim calcmode="discrete" valueType="clr">
                                      <p:cBhvr override="childStyle">
                                        <p:cTn id="199"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200" dur="80"/>
                                        <p:tgtEl>
                                          <p:spTgt spid="73"/>
                                        </p:tgtEl>
                                        <p:attrNameLst>
                                          <p:attrName>fillcolor</p:attrName>
                                        </p:attrNameLst>
                                      </p:cBhvr>
                                      <p:tavLst>
                                        <p:tav tm="0">
                                          <p:val>
                                            <p:clrVal>
                                              <a:schemeClr val="accent2"/>
                                            </p:clrVal>
                                          </p:val>
                                        </p:tav>
                                        <p:tav tm="50000">
                                          <p:val>
                                            <p:clrVal>
                                              <a:schemeClr val="hlink"/>
                                            </p:clrVal>
                                          </p:val>
                                        </p:tav>
                                      </p:tavLst>
                                    </p:anim>
                                    <p:set>
                                      <p:cBhvr>
                                        <p:cTn id="201" dur="80"/>
                                        <p:tgtEl>
                                          <p:spTgt spid="73"/>
                                        </p:tgtEl>
                                        <p:attrNameLst>
                                          <p:attrName>fill.type</p:attrName>
                                        </p:attrNameLst>
                                      </p:cBhvr>
                                      <p:to>
                                        <p:strVal val="solid"/>
                                      </p:to>
                                    </p:set>
                                  </p:childTnLst>
                                </p:cTn>
                              </p:par>
                            </p:childTnLst>
                          </p:cTn>
                        </p:par>
                      </p:childTnLst>
                    </p:cTn>
                  </p:par>
                  <p:par>
                    <p:cTn id="202" fill="hold">
                      <p:stCondLst>
                        <p:cond delay="indefinite"/>
                      </p:stCondLst>
                      <p:childTnLst>
                        <p:par>
                          <p:cTn id="203" fill="hold">
                            <p:stCondLst>
                              <p:cond delay="0"/>
                            </p:stCondLst>
                            <p:childTnLst>
                              <p:par>
                                <p:cTn id="204" presetID="20" presetClass="entr" presetSubtype="0" fill="hold" nodeType="clickEffect">
                                  <p:stCondLst>
                                    <p:cond delay="0"/>
                                  </p:stCondLst>
                                  <p:childTnLst>
                                    <p:set>
                                      <p:cBhvr>
                                        <p:cTn id="205" dur="1" fill="hold">
                                          <p:stCondLst>
                                            <p:cond delay="0"/>
                                          </p:stCondLst>
                                        </p:cTn>
                                        <p:tgtEl>
                                          <p:spTgt spid="70"/>
                                        </p:tgtEl>
                                        <p:attrNameLst>
                                          <p:attrName>style.visibility</p:attrName>
                                        </p:attrNameLst>
                                      </p:cBhvr>
                                      <p:to>
                                        <p:strVal val="visible"/>
                                      </p:to>
                                    </p:set>
                                    <p:animEffect transition="in" filter="wedge">
                                      <p:cBhvr>
                                        <p:cTn id="206" dur="2000"/>
                                        <p:tgtEl>
                                          <p:spTgt spid="70"/>
                                        </p:tgtEl>
                                      </p:cBhvr>
                                    </p:animEffect>
                                  </p:childTnLst>
                                </p:cTn>
                              </p:par>
                            </p:childTnLst>
                          </p:cTn>
                        </p:par>
                      </p:childTnLst>
                    </p:cTn>
                  </p:par>
                  <p:par>
                    <p:cTn id="207" fill="hold">
                      <p:stCondLst>
                        <p:cond delay="indefinite"/>
                      </p:stCondLst>
                      <p:childTnLst>
                        <p:par>
                          <p:cTn id="208" fill="hold">
                            <p:stCondLst>
                              <p:cond delay="0"/>
                            </p:stCondLst>
                            <p:childTnLst>
                              <p:par>
                                <p:cTn id="209" presetID="20" presetClass="entr" presetSubtype="0" fill="hold" nodeType="clickEffect">
                                  <p:stCondLst>
                                    <p:cond delay="0"/>
                                  </p:stCondLst>
                                  <p:childTnLst>
                                    <p:set>
                                      <p:cBhvr>
                                        <p:cTn id="210" dur="1" fill="hold">
                                          <p:stCondLst>
                                            <p:cond delay="0"/>
                                          </p:stCondLst>
                                        </p:cTn>
                                        <p:tgtEl>
                                          <p:spTgt spid="72"/>
                                        </p:tgtEl>
                                        <p:attrNameLst>
                                          <p:attrName>style.visibility</p:attrName>
                                        </p:attrNameLst>
                                      </p:cBhvr>
                                      <p:to>
                                        <p:strVal val="visible"/>
                                      </p:to>
                                    </p:set>
                                    <p:animEffect transition="in" filter="wedge">
                                      <p:cBhvr>
                                        <p:cTn id="211" dur="2000"/>
                                        <p:tgtEl>
                                          <p:spTgt spid="72"/>
                                        </p:tgtEl>
                                      </p:cBhvr>
                                    </p:animEffect>
                                  </p:childTnLst>
                                </p:cTn>
                              </p:par>
                            </p:childTnLst>
                          </p:cTn>
                        </p:par>
                      </p:childTnLst>
                    </p:cTn>
                  </p:par>
                  <p:par>
                    <p:cTn id="212" fill="hold">
                      <p:stCondLst>
                        <p:cond delay="indefinite"/>
                      </p:stCondLst>
                      <p:childTnLst>
                        <p:par>
                          <p:cTn id="213" fill="hold">
                            <p:stCondLst>
                              <p:cond delay="0"/>
                            </p:stCondLst>
                            <p:childTnLst>
                              <p:par>
                                <p:cTn id="214" presetID="27" presetClass="entr" presetSubtype="0" fill="hold" grpId="0" nodeType="clickEffect">
                                  <p:stCondLst>
                                    <p:cond delay="0"/>
                                  </p:stCondLst>
                                  <p:iterate type="lt">
                                    <p:tmPct val="50000"/>
                                  </p:iterate>
                                  <p:childTnLst>
                                    <p:set>
                                      <p:cBhvr>
                                        <p:cTn id="215" dur="1" fill="hold">
                                          <p:stCondLst>
                                            <p:cond delay="0"/>
                                          </p:stCondLst>
                                        </p:cTn>
                                        <p:tgtEl>
                                          <p:spTgt spid="163"/>
                                        </p:tgtEl>
                                        <p:attrNameLst>
                                          <p:attrName>style.visibility</p:attrName>
                                        </p:attrNameLst>
                                      </p:cBhvr>
                                      <p:to>
                                        <p:strVal val="visible"/>
                                      </p:to>
                                    </p:set>
                                    <p:anim calcmode="discrete" valueType="clr">
                                      <p:cBhvr override="childStyle">
                                        <p:cTn id="216" dur="80"/>
                                        <p:tgtEl>
                                          <p:spTgt spid="163"/>
                                        </p:tgtEl>
                                        <p:attrNameLst>
                                          <p:attrName>style.color</p:attrName>
                                        </p:attrNameLst>
                                      </p:cBhvr>
                                      <p:tavLst>
                                        <p:tav tm="0">
                                          <p:val>
                                            <p:clrVal>
                                              <a:schemeClr val="accent2"/>
                                            </p:clrVal>
                                          </p:val>
                                        </p:tav>
                                        <p:tav tm="50000">
                                          <p:val>
                                            <p:clrVal>
                                              <a:schemeClr val="hlink"/>
                                            </p:clrVal>
                                          </p:val>
                                        </p:tav>
                                      </p:tavLst>
                                    </p:anim>
                                    <p:anim calcmode="discrete" valueType="clr">
                                      <p:cBhvr>
                                        <p:cTn id="217" dur="80"/>
                                        <p:tgtEl>
                                          <p:spTgt spid="163"/>
                                        </p:tgtEl>
                                        <p:attrNameLst>
                                          <p:attrName>fillcolor</p:attrName>
                                        </p:attrNameLst>
                                      </p:cBhvr>
                                      <p:tavLst>
                                        <p:tav tm="0">
                                          <p:val>
                                            <p:clrVal>
                                              <a:schemeClr val="accent2"/>
                                            </p:clrVal>
                                          </p:val>
                                        </p:tav>
                                        <p:tav tm="50000">
                                          <p:val>
                                            <p:clrVal>
                                              <a:schemeClr val="hlink"/>
                                            </p:clrVal>
                                          </p:val>
                                        </p:tav>
                                      </p:tavLst>
                                    </p:anim>
                                    <p:set>
                                      <p:cBhvr>
                                        <p:cTn id="218" dur="80"/>
                                        <p:tgtEl>
                                          <p:spTgt spid="163"/>
                                        </p:tgtEl>
                                        <p:attrNameLst>
                                          <p:attrName>fill.type</p:attrName>
                                        </p:attrNameLst>
                                      </p:cBhvr>
                                      <p:to>
                                        <p:strVal val="solid"/>
                                      </p:to>
                                    </p:set>
                                  </p:childTnLst>
                                </p:cTn>
                              </p:par>
                            </p:childTnLst>
                          </p:cTn>
                        </p:par>
                      </p:childTnLst>
                    </p:cTn>
                  </p:par>
                  <p:par>
                    <p:cTn id="219" fill="hold">
                      <p:stCondLst>
                        <p:cond delay="indefinite"/>
                      </p:stCondLst>
                      <p:childTnLst>
                        <p:par>
                          <p:cTn id="220" fill="hold">
                            <p:stCondLst>
                              <p:cond delay="0"/>
                            </p:stCondLst>
                            <p:childTnLst>
                              <p:par>
                                <p:cTn id="221" presetID="42" presetClass="entr" presetSubtype="0" fill="hold" nodeType="clickEffect">
                                  <p:stCondLst>
                                    <p:cond delay="0"/>
                                  </p:stCondLst>
                                  <p:childTnLst>
                                    <p:set>
                                      <p:cBhvr>
                                        <p:cTn id="222" dur="1" fill="hold">
                                          <p:stCondLst>
                                            <p:cond delay="0"/>
                                          </p:stCondLst>
                                        </p:cTn>
                                        <p:tgtEl>
                                          <p:spTgt spid="80"/>
                                        </p:tgtEl>
                                        <p:attrNameLst>
                                          <p:attrName>style.visibility</p:attrName>
                                        </p:attrNameLst>
                                      </p:cBhvr>
                                      <p:to>
                                        <p:strVal val="visible"/>
                                      </p:to>
                                    </p:set>
                                    <p:animEffect transition="in" filter="fade">
                                      <p:cBhvr>
                                        <p:cTn id="223" dur="1000"/>
                                        <p:tgtEl>
                                          <p:spTgt spid="80"/>
                                        </p:tgtEl>
                                      </p:cBhvr>
                                    </p:animEffect>
                                    <p:anim calcmode="lin" valueType="num">
                                      <p:cBhvr>
                                        <p:cTn id="224" dur="1000" fill="hold"/>
                                        <p:tgtEl>
                                          <p:spTgt spid="80"/>
                                        </p:tgtEl>
                                        <p:attrNameLst>
                                          <p:attrName>ppt_x</p:attrName>
                                        </p:attrNameLst>
                                      </p:cBhvr>
                                      <p:tavLst>
                                        <p:tav tm="0">
                                          <p:val>
                                            <p:strVal val="#ppt_x"/>
                                          </p:val>
                                        </p:tav>
                                        <p:tav tm="100000">
                                          <p:val>
                                            <p:strVal val="#ppt_x"/>
                                          </p:val>
                                        </p:tav>
                                      </p:tavLst>
                                    </p:anim>
                                    <p:anim calcmode="lin" valueType="num">
                                      <p:cBhvr>
                                        <p:cTn id="225"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26" fill="hold">
                      <p:stCondLst>
                        <p:cond delay="indefinite"/>
                      </p:stCondLst>
                      <p:childTnLst>
                        <p:par>
                          <p:cTn id="227" fill="hold">
                            <p:stCondLst>
                              <p:cond delay="0"/>
                            </p:stCondLst>
                            <p:childTnLst>
                              <p:par>
                                <p:cTn id="228" presetID="20" presetClass="entr" presetSubtype="0" fill="hold" nodeType="clickEffect">
                                  <p:stCondLst>
                                    <p:cond delay="0"/>
                                  </p:stCondLst>
                                  <p:childTnLst>
                                    <p:set>
                                      <p:cBhvr>
                                        <p:cTn id="229" dur="1" fill="hold">
                                          <p:stCondLst>
                                            <p:cond delay="0"/>
                                          </p:stCondLst>
                                        </p:cTn>
                                        <p:tgtEl>
                                          <p:spTgt spid="109"/>
                                        </p:tgtEl>
                                        <p:attrNameLst>
                                          <p:attrName>style.visibility</p:attrName>
                                        </p:attrNameLst>
                                      </p:cBhvr>
                                      <p:to>
                                        <p:strVal val="visible"/>
                                      </p:to>
                                    </p:set>
                                    <p:animEffect transition="in" filter="wedge">
                                      <p:cBhvr>
                                        <p:cTn id="230" dur="2000"/>
                                        <p:tgtEl>
                                          <p:spTgt spid="109"/>
                                        </p:tgtEl>
                                      </p:cBhvr>
                                    </p:animEffect>
                                  </p:childTnLst>
                                </p:cTn>
                              </p:par>
                            </p:childTnLst>
                          </p:cTn>
                        </p:par>
                      </p:childTnLst>
                    </p:cTn>
                  </p:par>
                  <p:par>
                    <p:cTn id="231" fill="hold">
                      <p:stCondLst>
                        <p:cond delay="indefinite"/>
                      </p:stCondLst>
                      <p:childTnLst>
                        <p:par>
                          <p:cTn id="232" fill="hold">
                            <p:stCondLst>
                              <p:cond delay="0"/>
                            </p:stCondLst>
                            <p:childTnLst>
                              <p:par>
                                <p:cTn id="233" presetID="20" presetClass="entr" presetSubtype="0" fill="hold" nodeType="clickEffect">
                                  <p:stCondLst>
                                    <p:cond delay="0"/>
                                  </p:stCondLst>
                                  <p:childTnLst>
                                    <p:set>
                                      <p:cBhvr>
                                        <p:cTn id="234" dur="1" fill="hold">
                                          <p:stCondLst>
                                            <p:cond delay="0"/>
                                          </p:stCondLst>
                                        </p:cTn>
                                        <p:tgtEl>
                                          <p:spTgt spid="116"/>
                                        </p:tgtEl>
                                        <p:attrNameLst>
                                          <p:attrName>style.visibility</p:attrName>
                                        </p:attrNameLst>
                                      </p:cBhvr>
                                      <p:to>
                                        <p:strVal val="visible"/>
                                      </p:to>
                                    </p:set>
                                    <p:animEffect transition="in" filter="wedge">
                                      <p:cBhvr>
                                        <p:cTn id="235" dur="2000"/>
                                        <p:tgtEl>
                                          <p:spTgt spid="116"/>
                                        </p:tgtEl>
                                      </p:cBhvr>
                                    </p:animEffect>
                                  </p:childTnLst>
                                </p:cTn>
                              </p:par>
                            </p:childTnLst>
                          </p:cTn>
                        </p:par>
                      </p:childTnLst>
                    </p:cTn>
                  </p:par>
                  <p:par>
                    <p:cTn id="236" fill="hold">
                      <p:stCondLst>
                        <p:cond delay="indefinite"/>
                      </p:stCondLst>
                      <p:childTnLst>
                        <p:par>
                          <p:cTn id="237" fill="hold">
                            <p:stCondLst>
                              <p:cond delay="0"/>
                            </p:stCondLst>
                            <p:childTnLst>
                              <p:par>
                                <p:cTn id="238" presetID="20" presetClass="entr" presetSubtype="0" fill="hold" nodeType="clickEffect">
                                  <p:stCondLst>
                                    <p:cond delay="0"/>
                                  </p:stCondLst>
                                  <p:childTnLst>
                                    <p:set>
                                      <p:cBhvr>
                                        <p:cTn id="239" dur="1" fill="hold">
                                          <p:stCondLst>
                                            <p:cond delay="0"/>
                                          </p:stCondLst>
                                        </p:cTn>
                                        <p:tgtEl>
                                          <p:spTgt spid="118"/>
                                        </p:tgtEl>
                                        <p:attrNameLst>
                                          <p:attrName>style.visibility</p:attrName>
                                        </p:attrNameLst>
                                      </p:cBhvr>
                                      <p:to>
                                        <p:strVal val="visible"/>
                                      </p:to>
                                    </p:set>
                                    <p:animEffect transition="in" filter="wedge">
                                      <p:cBhvr>
                                        <p:cTn id="240" dur="2000"/>
                                        <p:tgtEl>
                                          <p:spTgt spid="118"/>
                                        </p:tgtEl>
                                      </p:cBhvr>
                                    </p:animEffect>
                                  </p:childTnLst>
                                </p:cTn>
                              </p:par>
                            </p:childTnLst>
                          </p:cTn>
                        </p:par>
                      </p:childTnLst>
                    </p:cTn>
                  </p:par>
                  <p:par>
                    <p:cTn id="241" fill="hold">
                      <p:stCondLst>
                        <p:cond delay="indefinite"/>
                      </p:stCondLst>
                      <p:childTnLst>
                        <p:par>
                          <p:cTn id="242" fill="hold">
                            <p:stCondLst>
                              <p:cond delay="0"/>
                            </p:stCondLst>
                            <p:childTnLst>
                              <p:par>
                                <p:cTn id="243" presetID="27" presetClass="entr" presetSubtype="0" fill="hold" grpId="0" nodeType="clickEffect">
                                  <p:stCondLst>
                                    <p:cond delay="0"/>
                                  </p:stCondLst>
                                  <p:iterate type="lt">
                                    <p:tmPct val="50000"/>
                                  </p:iterate>
                                  <p:childTnLst>
                                    <p:set>
                                      <p:cBhvr>
                                        <p:cTn id="244" dur="1" fill="hold">
                                          <p:stCondLst>
                                            <p:cond delay="0"/>
                                          </p:stCondLst>
                                        </p:cTn>
                                        <p:tgtEl>
                                          <p:spTgt spid="132"/>
                                        </p:tgtEl>
                                        <p:attrNameLst>
                                          <p:attrName>style.visibility</p:attrName>
                                        </p:attrNameLst>
                                      </p:cBhvr>
                                      <p:to>
                                        <p:strVal val="visible"/>
                                      </p:to>
                                    </p:set>
                                    <p:anim calcmode="discrete" valueType="clr">
                                      <p:cBhvr override="childStyle">
                                        <p:cTn id="245" dur="80"/>
                                        <p:tgtEl>
                                          <p:spTgt spid="132"/>
                                        </p:tgtEl>
                                        <p:attrNameLst>
                                          <p:attrName>style.color</p:attrName>
                                        </p:attrNameLst>
                                      </p:cBhvr>
                                      <p:tavLst>
                                        <p:tav tm="0">
                                          <p:val>
                                            <p:clrVal>
                                              <a:schemeClr val="accent2"/>
                                            </p:clrVal>
                                          </p:val>
                                        </p:tav>
                                        <p:tav tm="50000">
                                          <p:val>
                                            <p:clrVal>
                                              <a:schemeClr val="hlink"/>
                                            </p:clrVal>
                                          </p:val>
                                        </p:tav>
                                      </p:tavLst>
                                    </p:anim>
                                    <p:anim calcmode="discrete" valueType="clr">
                                      <p:cBhvr>
                                        <p:cTn id="246" dur="80"/>
                                        <p:tgtEl>
                                          <p:spTgt spid="132"/>
                                        </p:tgtEl>
                                        <p:attrNameLst>
                                          <p:attrName>fillcolor</p:attrName>
                                        </p:attrNameLst>
                                      </p:cBhvr>
                                      <p:tavLst>
                                        <p:tav tm="0">
                                          <p:val>
                                            <p:clrVal>
                                              <a:schemeClr val="accent2"/>
                                            </p:clrVal>
                                          </p:val>
                                        </p:tav>
                                        <p:tav tm="50000">
                                          <p:val>
                                            <p:clrVal>
                                              <a:schemeClr val="hlink"/>
                                            </p:clrVal>
                                          </p:val>
                                        </p:tav>
                                      </p:tavLst>
                                    </p:anim>
                                    <p:set>
                                      <p:cBhvr>
                                        <p:cTn id="247" dur="80"/>
                                        <p:tgtEl>
                                          <p:spTgt spid="132"/>
                                        </p:tgtEl>
                                        <p:attrNameLst>
                                          <p:attrName>fill.type</p:attrName>
                                        </p:attrNameLst>
                                      </p:cBhvr>
                                      <p:to>
                                        <p:strVal val="solid"/>
                                      </p:to>
                                    </p:set>
                                  </p:childTnLst>
                                </p:cTn>
                              </p:par>
                            </p:childTnLst>
                          </p:cTn>
                        </p:par>
                      </p:childTnLst>
                    </p:cTn>
                  </p:par>
                  <p:par>
                    <p:cTn id="248" fill="hold">
                      <p:stCondLst>
                        <p:cond delay="indefinite"/>
                      </p:stCondLst>
                      <p:childTnLst>
                        <p:par>
                          <p:cTn id="249" fill="hold">
                            <p:stCondLst>
                              <p:cond delay="0"/>
                            </p:stCondLst>
                            <p:childTnLst>
                              <p:par>
                                <p:cTn id="250" presetID="20" presetClass="entr" presetSubtype="0" fill="hold" nodeType="clickEffect">
                                  <p:stCondLst>
                                    <p:cond delay="0"/>
                                  </p:stCondLst>
                                  <p:childTnLst>
                                    <p:set>
                                      <p:cBhvr>
                                        <p:cTn id="251" dur="1" fill="hold">
                                          <p:stCondLst>
                                            <p:cond delay="0"/>
                                          </p:stCondLst>
                                        </p:cTn>
                                        <p:tgtEl>
                                          <p:spTgt spid="111"/>
                                        </p:tgtEl>
                                        <p:attrNameLst>
                                          <p:attrName>style.visibility</p:attrName>
                                        </p:attrNameLst>
                                      </p:cBhvr>
                                      <p:to>
                                        <p:strVal val="visible"/>
                                      </p:to>
                                    </p:set>
                                    <p:animEffect transition="in" filter="wedge">
                                      <p:cBhvr>
                                        <p:cTn id="252" dur="2000"/>
                                        <p:tgtEl>
                                          <p:spTgt spid="111"/>
                                        </p:tgtEl>
                                      </p:cBhvr>
                                    </p:animEffect>
                                  </p:childTnLst>
                                </p:cTn>
                              </p:par>
                            </p:childTnLst>
                          </p:cTn>
                        </p:par>
                      </p:childTnLst>
                    </p:cTn>
                  </p:par>
                  <p:par>
                    <p:cTn id="253" fill="hold">
                      <p:stCondLst>
                        <p:cond delay="indefinite"/>
                      </p:stCondLst>
                      <p:childTnLst>
                        <p:par>
                          <p:cTn id="254" fill="hold">
                            <p:stCondLst>
                              <p:cond delay="0"/>
                            </p:stCondLst>
                            <p:childTnLst>
                              <p:par>
                                <p:cTn id="255" presetID="20" presetClass="entr" presetSubtype="0" fill="hold" nodeType="clickEffect">
                                  <p:stCondLst>
                                    <p:cond delay="0"/>
                                  </p:stCondLst>
                                  <p:childTnLst>
                                    <p:set>
                                      <p:cBhvr>
                                        <p:cTn id="256" dur="1" fill="hold">
                                          <p:stCondLst>
                                            <p:cond delay="0"/>
                                          </p:stCondLst>
                                        </p:cTn>
                                        <p:tgtEl>
                                          <p:spTgt spid="124"/>
                                        </p:tgtEl>
                                        <p:attrNameLst>
                                          <p:attrName>style.visibility</p:attrName>
                                        </p:attrNameLst>
                                      </p:cBhvr>
                                      <p:to>
                                        <p:strVal val="visible"/>
                                      </p:to>
                                    </p:set>
                                    <p:animEffect transition="in" filter="wedge">
                                      <p:cBhvr>
                                        <p:cTn id="257" dur="2000"/>
                                        <p:tgtEl>
                                          <p:spTgt spid="124"/>
                                        </p:tgtEl>
                                      </p:cBhvr>
                                    </p:animEffect>
                                  </p:childTnLst>
                                </p:cTn>
                              </p:par>
                            </p:childTnLst>
                          </p:cTn>
                        </p:par>
                      </p:childTnLst>
                    </p:cTn>
                  </p:par>
                  <p:par>
                    <p:cTn id="258" fill="hold">
                      <p:stCondLst>
                        <p:cond delay="indefinite"/>
                      </p:stCondLst>
                      <p:childTnLst>
                        <p:par>
                          <p:cTn id="259" fill="hold">
                            <p:stCondLst>
                              <p:cond delay="0"/>
                            </p:stCondLst>
                            <p:childTnLst>
                              <p:par>
                                <p:cTn id="260" presetID="20" presetClass="entr" presetSubtype="0" fill="hold" nodeType="clickEffect">
                                  <p:stCondLst>
                                    <p:cond delay="0"/>
                                  </p:stCondLst>
                                  <p:childTnLst>
                                    <p:set>
                                      <p:cBhvr>
                                        <p:cTn id="261" dur="1" fill="hold">
                                          <p:stCondLst>
                                            <p:cond delay="0"/>
                                          </p:stCondLst>
                                        </p:cTn>
                                        <p:tgtEl>
                                          <p:spTgt spid="120"/>
                                        </p:tgtEl>
                                        <p:attrNameLst>
                                          <p:attrName>style.visibility</p:attrName>
                                        </p:attrNameLst>
                                      </p:cBhvr>
                                      <p:to>
                                        <p:strVal val="visible"/>
                                      </p:to>
                                    </p:set>
                                    <p:animEffect transition="in" filter="wedge">
                                      <p:cBhvr>
                                        <p:cTn id="262" dur="2000"/>
                                        <p:tgtEl>
                                          <p:spTgt spid="120"/>
                                        </p:tgtEl>
                                      </p:cBhvr>
                                    </p:animEffect>
                                  </p:childTnLst>
                                </p:cTn>
                              </p:par>
                            </p:childTnLst>
                          </p:cTn>
                        </p:par>
                      </p:childTnLst>
                    </p:cTn>
                  </p:par>
                  <p:par>
                    <p:cTn id="263" fill="hold">
                      <p:stCondLst>
                        <p:cond delay="indefinite"/>
                      </p:stCondLst>
                      <p:childTnLst>
                        <p:par>
                          <p:cTn id="264" fill="hold">
                            <p:stCondLst>
                              <p:cond delay="0"/>
                            </p:stCondLst>
                            <p:childTnLst>
                              <p:par>
                                <p:cTn id="265" presetID="27" presetClass="entr" presetSubtype="0" fill="hold" grpId="0" nodeType="clickEffect">
                                  <p:stCondLst>
                                    <p:cond delay="0"/>
                                  </p:stCondLst>
                                  <p:iterate type="lt">
                                    <p:tmPct val="50000"/>
                                  </p:iterate>
                                  <p:childTnLst>
                                    <p:set>
                                      <p:cBhvr>
                                        <p:cTn id="266" dur="1" fill="hold">
                                          <p:stCondLst>
                                            <p:cond delay="0"/>
                                          </p:stCondLst>
                                        </p:cTn>
                                        <p:tgtEl>
                                          <p:spTgt spid="134"/>
                                        </p:tgtEl>
                                        <p:attrNameLst>
                                          <p:attrName>style.visibility</p:attrName>
                                        </p:attrNameLst>
                                      </p:cBhvr>
                                      <p:to>
                                        <p:strVal val="visible"/>
                                      </p:to>
                                    </p:set>
                                    <p:anim calcmode="discrete" valueType="clr">
                                      <p:cBhvr override="childStyle">
                                        <p:cTn id="267" dur="80"/>
                                        <p:tgtEl>
                                          <p:spTgt spid="134"/>
                                        </p:tgtEl>
                                        <p:attrNameLst>
                                          <p:attrName>style.color</p:attrName>
                                        </p:attrNameLst>
                                      </p:cBhvr>
                                      <p:tavLst>
                                        <p:tav tm="0">
                                          <p:val>
                                            <p:clrVal>
                                              <a:schemeClr val="accent2"/>
                                            </p:clrVal>
                                          </p:val>
                                        </p:tav>
                                        <p:tav tm="50000">
                                          <p:val>
                                            <p:clrVal>
                                              <a:schemeClr val="hlink"/>
                                            </p:clrVal>
                                          </p:val>
                                        </p:tav>
                                      </p:tavLst>
                                    </p:anim>
                                    <p:anim calcmode="discrete" valueType="clr">
                                      <p:cBhvr>
                                        <p:cTn id="268" dur="80"/>
                                        <p:tgtEl>
                                          <p:spTgt spid="134"/>
                                        </p:tgtEl>
                                        <p:attrNameLst>
                                          <p:attrName>fillcolor</p:attrName>
                                        </p:attrNameLst>
                                      </p:cBhvr>
                                      <p:tavLst>
                                        <p:tav tm="0">
                                          <p:val>
                                            <p:clrVal>
                                              <a:schemeClr val="accent2"/>
                                            </p:clrVal>
                                          </p:val>
                                        </p:tav>
                                        <p:tav tm="50000">
                                          <p:val>
                                            <p:clrVal>
                                              <a:schemeClr val="hlink"/>
                                            </p:clrVal>
                                          </p:val>
                                        </p:tav>
                                      </p:tavLst>
                                    </p:anim>
                                    <p:set>
                                      <p:cBhvr>
                                        <p:cTn id="269" dur="80"/>
                                        <p:tgtEl>
                                          <p:spTgt spid="134"/>
                                        </p:tgtEl>
                                        <p:attrNameLst>
                                          <p:attrName>fill.type</p:attrName>
                                        </p:attrNameLst>
                                      </p:cBhvr>
                                      <p:to>
                                        <p:strVal val="solid"/>
                                      </p:to>
                                    </p:set>
                                  </p:childTnLst>
                                </p:cTn>
                              </p:par>
                            </p:childTnLst>
                          </p:cTn>
                        </p:par>
                      </p:childTnLst>
                    </p:cTn>
                  </p:par>
                  <p:par>
                    <p:cTn id="270" fill="hold">
                      <p:stCondLst>
                        <p:cond delay="indefinite"/>
                      </p:stCondLst>
                      <p:childTnLst>
                        <p:par>
                          <p:cTn id="271" fill="hold">
                            <p:stCondLst>
                              <p:cond delay="0"/>
                            </p:stCondLst>
                            <p:childTnLst>
                              <p:par>
                                <p:cTn id="272" presetID="20" presetClass="entr" presetSubtype="0" fill="hold" nodeType="clickEffect">
                                  <p:stCondLst>
                                    <p:cond delay="0"/>
                                  </p:stCondLst>
                                  <p:childTnLst>
                                    <p:set>
                                      <p:cBhvr>
                                        <p:cTn id="273" dur="1" fill="hold">
                                          <p:stCondLst>
                                            <p:cond delay="0"/>
                                          </p:stCondLst>
                                        </p:cTn>
                                        <p:tgtEl>
                                          <p:spTgt spid="113"/>
                                        </p:tgtEl>
                                        <p:attrNameLst>
                                          <p:attrName>style.visibility</p:attrName>
                                        </p:attrNameLst>
                                      </p:cBhvr>
                                      <p:to>
                                        <p:strVal val="visible"/>
                                      </p:to>
                                    </p:set>
                                    <p:animEffect transition="in" filter="wedge">
                                      <p:cBhvr>
                                        <p:cTn id="274" dur="2000"/>
                                        <p:tgtEl>
                                          <p:spTgt spid="113"/>
                                        </p:tgtEl>
                                      </p:cBhvr>
                                    </p:animEffect>
                                  </p:childTnLst>
                                </p:cTn>
                              </p:par>
                            </p:childTnLst>
                          </p:cTn>
                        </p:par>
                      </p:childTnLst>
                    </p:cTn>
                  </p:par>
                  <p:par>
                    <p:cTn id="275" fill="hold">
                      <p:stCondLst>
                        <p:cond delay="indefinite"/>
                      </p:stCondLst>
                      <p:childTnLst>
                        <p:par>
                          <p:cTn id="276" fill="hold">
                            <p:stCondLst>
                              <p:cond delay="0"/>
                            </p:stCondLst>
                            <p:childTnLst>
                              <p:par>
                                <p:cTn id="277" presetID="20" presetClass="entr" presetSubtype="0" fill="hold" nodeType="clickEffect">
                                  <p:stCondLst>
                                    <p:cond delay="0"/>
                                  </p:stCondLst>
                                  <p:childTnLst>
                                    <p:set>
                                      <p:cBhvr>
                                        <p:cTn id="278" dur="1" fill="hold">
                                          <p:stCondLst>
                                            <p:cond delay="0"/>
                                          </p:stCondLst>
                                        </p:cTn>
                                        <p:tgtEl>
                                          <p:spTgt spid="128"/>
                                        </p:tgtEl>
                                        <p:attrNameLst>
                                          <p:attrName>style.visibility</p:attrName>
                                        </p:attrNameLst>
                                      </p:cBhvr>
                                      <p:to>
                                        <p:strVal val="visible"/>
                                      </p:to>
                                    </p:set>
                                    <p:animEffect transition="in" filter="wedge">
                                      <p:cBhvr>
                                        <p:cTn id="279" dur="2000"/>
                                        <p:tgtEl>
                                          <p:spTgt spid="128"/>
                                        </p:tgtEl>
                                      </p:cBhvr>
                                    </p:animEffect>
                                  </p:childTnLst>
                                </p:cTn>
                              </p:par>
                            </p:childTnLst>
                          </p:cTn>
                        </p:par>
                      </p:childTnLst>
                    </p:cTn>
                  </p:par>
                  <p:par>
                    <p:cTn id="280" fill="hold">
                      <p:stCondLst>
                        <p:cond delay="indefinite"/>
                      </p:stCondLst>
                      <p:childTnLst>
                        <p:par>
                          <p:cTn id="281" fill="hold">
                            <p:stCondLst>
                              <p:cond delay="0"/>
                            </p:stCondLst>
                            <p:childTnLst>
                              <p:par>
                                <p:cTn id="282" presetID="20" presetClass="entr" presetSubtype="0" fill="hold" nodeType="clickEffect">
                                  <p:stCondLst>
                                    <p:cond delay="0"/>
                                  </p:stCondLst>
                                  <p:childTnLst>
                                    <p:set>
                                      <p:cBhvr>
                                        <p:cTn id="283" dur="1" fill="hold">
                                          <p:stCondLst>
                                            <p:cond delay="0"/>
                                          </p:stCondLst>
                                        </p:cTn>
                                        <p:tgtEl>
                                          <p:spTgt spid="130"/>
                                        </p:tgtEl>
                                        <p:attrNameLst>
                                          <p:attrName>style.visibility</p:attrName>
                                        </p:attrNameLst>
                                      </p:cBhvr>
                                      <p:to>
                                        <p:strVal val="visible"/>
                                      </p:to>
                                    </p:set>
                                    <p:animEffect transition="in" filter="wedge">
                                      <p:cBhvr>
                                        <p:cTn id="284" dur="2000"/>
                                        <p:tgtEl>
                                          <p:spTgt spid="130"/>
                                        </p:tgtEl>
                                      </p:cBhvr>
                                    </p:animEffect>
                                  </p:childTnLst>
                                </p:cTn>
                              </p:par>
                            </p:childTnLst>
                          </p:cTn>
                        </p:par>
                      </p:childTnLst>
                    </p:cTn>
                  </p:par>
                  <p:par>
                    <p:cTn id="285" fill="hold">
                      <p:stCondLst>
                        <p:cond delay="indefinite"/>
                      </p:stCondLst>
                      <p:childTnLst>
                        <p:par>
                          <p:cTn id="286" fill="hold">
                            <p:stCondLst>
                              <p:cond delay="0"/>
                            </p:stCondLst>
                            <p:childTnLst>
                              <p:par>
                                <p:cTn id="287" presetID="27" presetClass="entr" presetSubtype="0" fill="hold" grpId="0" nodeType="clickEffect">
                                  <p:stCondLst>
                                    <p:cond delay="0"/>
                                  </p:stCondLst>
                                  <p:iterate type="lt">
                                    <p:tmPct val="50000"/>
                                  </p:iterate>
                                  <p:childTnLst>
                                    <p:set>
                                      <p:cBhvr>
                                        <p:cTn id="288" dur="1" fill="hold">
                                          <p:stCondLst>
                                            <p:cond delay="0"/>
                                          </p:stCondLst>
                                        </p:cTn>
                                        <p:tgtEl>
                                          <p:spTgt spid="135"/>
                                        </p:tgtEl>
                                        <p:attrNameLst>
                                          <p:attrName>style.visibility</p:attrName>
                                        </p:attrNameLst>
                                      </p:cBhvr>
                                      <p:to>
                                        <p:strVal val="visible"/>
                                      </p:to>
                                    </p:set>
                                    <p:anim calcmode="discrete" valueType="clr">
                                      <p:cBhvr override="childStyle">
                                        <p:cTn id="289" dur="80"/>
                                        <p:tgtEl>
                                          <p:spTgt spid="135"/>
                                        </p:tgtEl>
                                        <p:attrNameLst>
                                          <p:attrName>style.color</p:attrName>
                                        </p:attrNameLst>
                                      </p:cBhvr>
                                      <p:tavLst>
                                        <p:tav tm="0">
                                          <p:val>
                                            <p:clrVal>
                                              <a:schemeClr val="accent2"/>
                                            </p:clrVal>
                                          </p:val>
                                        </p:tav>
                                        <p:tav tm="50000">
                                          <p:val>
                                            <p:clrVal>
                                              <a:schemeClr val="hlink"/>
                                            </p:clrVal>
                                          </p:val>
                                        </p:tav>
                                      </p:tavLst>
                                    </p:anim>
                                    <p:anim calcmode="discrete" valueType="clr">
                                      <p:cBhvr>
                                        <p:cTn id="290" dur="80"/>
                                        <p:tgtEl>
                                          <p:spTgt spid="135"/>
                                        </p:tgtEl>
                                        <p:attrNameLst>
                                          <p:attrName>fillcolor</p:attrName>
                                        </p:attrNameLst>
                                      </p:cBhvr>
                                      <p:tavLst>
                                        <p:tav tm="0">
                                          <p:val>
                                            <p:clrVal>
                                              <a:schemeClr val="accent2"/>
                                            </p:clrVal>
                                          </p:val>
                                        </p:tav>
                                        <p:tav tm="50000">
                                          <p:val>
                                            <p:clrVal>
                                              <a:schemeClr val="hlink"/>
                                            </p:clrVal>
                                          </p:val>
                                        </p:tav>
                                      </p:tavLst>
                                    </p:anim>
                                    <p:set>
                                      <p:cBhvr>
                                        <p:cTn id="291" dur="80"/>
                                        <p:tgtEl>
                                          <p:spTgt spid="135"/>
                                        </p:tgtEl>
                                        <p:attrNameLst>
                                          <p:attrName>fill.type</p:attrName>
                                        </p:attrNameLst>
                                      </p:cBhvr>
                                      <p:to>
                                        <p:strVal val="solid"/>
                                      </p:to>
                                    </p:set>
                                  </p:childTnLst>
                                </p:cTn>
                              </p:par>
                            </p:childTnLst>
                          </p:cTn>
                        </p:par>
                      </p:childTnLst>
                    </p:cTn>
                  </p:par>
                  <p:par>
                    <p:cTn id="292" fill="hold">
                      <p:stCondLst>
                        <p:cond delay="indefinite"/>
                      </p:stCondLst>
                      <p:childTnLst>
                        <p:par>
                          <p:cTn id="293" fill="hold">
                            <p:stCondLst>
                              <p:cond delay="0"/>
                            </p:stCondLst>
                            <p:childTnLst>
                              <p:par>
                                <p:cTn id="294" presetID="42" presetClass="entr" presetSubtype="0" fill="hold" grpId="0" nodeType="clickEffect">
                                  <p:stCondLst>
                                    <p:cond delay="0"/>
                                  </p:stCondLst>
                                  <p:childTnLst>
                                    <p:set>
                                      <p:cBhvr>
                                        <p:cTn id="295" dur="1" fill="hold">
                                          <p:stCondLst>
                                            <p:cond delay="0"/>
                                          </p:stCondLst>
                                        </p:cTn>
                                        <p:tgtEl>
                                          <p:spTgt spid="149"/>
                                        </p:tgtEl>
                                        <p:attrNameLst>
                                          <p:attrName>style.visibility</p:attrName>
                                        </p:attrNameLst>
                                      </p:cBhvr>
                                      <p:to>
                                        <p:strVal val="visible"/>
                                      </p:to>
                                    </p:set>
                                    <p:animEffect transition="in" filter="fade">
                                      <p:cBhvr>
                                        <p:cTn id="296" dur="1000"/>
                                        <p:tgtEl>
                                          <p:spTgt spid="149"/>
                                        </p:tgtEl>
                                      </p:cBhvr>
                                    </p:animEffect>
                                    <p:anim calcmode="lin" valueType="num">
                                      <p:cBhvr>
                                        <p:cTn id="297" dur="1000" fill="hold"/>
                                        <p:tgtEl>
                                          <p:spTgt spid="149"/>
                                        </p:tgtEl>
                                        <p:attrNameLst>
                                          <p:attrName>ppt_x</p:attrName>
                                        </p:attrNameLst>
                                      </p:cBhvr>
                                      <p:tavLst>
                                        <p:tav tm="0">
                                          <p:val>
                                            <p:strVal val="#ppt_x"/>
                                          </p:val>
                                        </p:tav>
                                        <p:tav tm="100000">
                                          <p:val>
                                            <p:strVal val="#ppt_x"/>
                                          </p:val>
                                        </p:tav>
                                      </p:tavLst>
                                    </p:anim>
                                    <p:anim calcmode="lin" valueType="num">
                                      <p:cBhvr>
                                        <p:cTn id="298"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42" presetClass="entr" presetSubtype="0" fill="hold" nodeType="clickEffect">
                                  <p:stCondLst>
                                    <p:cond delay="0"/>
                                  </p:stCondLst>
                                  <p:childTnLst>
                                    <p:set>
                                      <p:cBhvr>
                                        <p:cTn id="302" dur="1" fill="hold">
                                          <p:stCondLst>
                                            <p:cond delay="0"/>
                                          </p:stCondLst>
                                        </p:cTn>
                                        <p:tgtEl>
                                          <p:spTgt spid="152"/>
                                        </p:tgtEl>
                                        <p:attrNameLst>
                                          <p:attrName>style.visibility</p:attrName>
                                        </p:attrNameLst>
                                      </p:cBhvr>
                                      <p:to>
                                        <p:strVal val="visible"/>
                                      </p:to>
                                    </p:set>
                                    <p:animEffect transition="in" filter="fade">
                                      <p:cBhvr>
                                        <p:cTn id="303" dur="1000"/>
                                        <p:tgtEl>
                                          <p:spTgt spid="152"/>
                                        </p:tgtEl>
                                      </p:cBhvr>
                                    </p:animEffect>
                                    <p:anim calcmode="lin" valueType="num">
                                      <p:cBhvr>
                                        <p:cTn id="304" dur="1000" fill="hold"/>
                                        <p:tgtEl>
                                          <p:spTgt spid="152"/>
                                        </p:tgtEl>
                                        <p:attrNameLst>
                                          <p:attrName>ppt_x</p:attrName>
                                        </p:attrNameLst>
                                      </p:cBhvr>
                                      <p:tavLst>
                                        <p:tav tm="0">
                                          <p:val>
                                            <p:strVal val="#ppt_x"/>
                                          </p:val>
                                        </p:tav>
                                        <p:tav tm="100000">
                                          <p:val>
                                            <p:strVal val="#ppt_x"/>
                                          </p:val>
                                        </p:tav>
                                      </p:tavLst>
                                    </p:anim>
                                    <p:anim calcmode="lin" valueType="num">
                                      <p:cBhvr>
                                        <p:cTn id="305"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306" fill="hold">
                      <p:stCondLst>
                        <p:cond delay="indefinite"/>
                      </p:stCondLst>
                      <p:childTnLst>
                        <p:par>
                          <p:cTn id="307" fill="hold">
                            <p:stCondLst>
                              <p:cond delay="0"/>
                            </p:stCondLst>
                            <p:childTnLst>
                              <p:par>
                                <p:cTn id="308" presetID="47" presetClass="entr" presetSubtype="0" fill="hold" grpId="0" nodeType="clickEffect">
                                  <p:stCondLst>
                                    <p:cond delay="0"/>
                                  </p:stCondLst>
                                  <p:childTnLst>
                                    <p:set>
                                      <p:cBhvr>
                                        <p:cTn id="309" dur="1" fill="hold">
                                          <p:stCondLst>
                                            <p:cond delay="0"/>
                                          </p:stCondLst>
                                        </p:cTn>
                                        <p:tgtEl>
                                          <p:spTgt spid="150"/>
                                        </p:tgtEl>
                                        <p:attrNameLst>
                                          <p:attrName>style.visibility</p:attrName>
                                        </p:attrNameLst>
                                      </p:cBhvr>
                                      <p:to>
                                        <p:strVal val="visible"/>
                                      </p:to>
                                    </p:set>
                                    <p:animEffect transition="in" filter="fade">
                                      <p:cBhvr>
                                        <p:cTn id="310" dur="1000"/>
                                        <p:tgtEl>
                                          <p:spTgt spid="150"/>
                                        </p:tgtEl>
                                      </p:cBhvr>
                                    </p:animEffect>
                                    <p:anim calcmode="lin" valueType="num">
                                      <p:cBhvr>
                                        <p:cTn id="311" dur="1000" fill="hold"/>
                                        <p:tgtEl>
                                          <p:spTgt spid="150"/>
                                        </p:tgtEl>
                                        <p:attrNameLst>
                                          <p:attrName>ppt_x</p:attrName>
                                        </p:attrNameLst>
                                      </p:cBhvr>
                                      <p:tavLst>
                                        <p:tav tm="0">
                                          <p:val>
                                            <p:strVal val="#ppt_x"/>
                                          </p:val>
                                        </p:tav>
                                        <p:tav tm="100000">
                                          <p:val>
                                            <p:strVal val="#ppt_x"/>
                                          </p:val>
                                        </p:tav>
                                      </p:tavLst>
                                    </p:anim>
                                    <p:anim calcmode="lin" valueType="num">
                                      <p:cBhvr>
                                        <p:cTn id="312"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313" fill="hold">
                      <p:stCondLst>
                        <p:cond delay="indefinite"/>
                      </p:stCondLst>
                      <p:childTnLst>
                        <p:par>
                          <p:cTn id="314" fill="hold">
                            <p:stCondLst>
                              <p:cond delay="0"/>
                            </p:stCondLst>
                            <p:childTnLst>
                              <p:par>
                                <p:cTn id="315" presetID="47" presetClass="entr" presetSubtype="0" fill="hold" nodeType="clickEffect">
                                  <p:stCondLst>
                                    <p:cond delay="0"/>
                                  </p:stCondLst>
                                  <p:childTnLst>
                                    <p:set>
                                      <p:cBhvr>
                                        <p:cTn id="316" dur="1" fill="hold">
                                          <p:stCondLst>
                                            <p:cond delay="0"/>
                                          </p:stCondLst>
                                        </p:cTn>
                                        <p:tgtEl>
                                          <p:spTgt spid="156"/>
                                        </p:tgtEl>
                                        <p:attrNameLst>
                                          <p:attrName>style.visibility</p:attrName>
                                        </p:attrNameLst>
                                      </p:cBhvr>
                                      <p:to>
                                        <p:strVal val="visible"/>
                                      </p:to>
                                    </p:set>
                                    <p:animEffect transition="in" filter="fade">
                                      <p:cBhvr>
                                        <p:cTn id="317" dur="1000"/>
                                        <p:tgtEl>
                                          <p:spTgt spid="156"/>
                                        </p:tgtEl>
                                      </p:cBhvr>
                                    </p:animEffect>
                                    <p:anim calcmode="lin" valueType="num">
                                      <p:cBhvr>
                                        <p:cTn id="318" dur="1000" fill="hold"/>
                                        <p:tgtEl>
                                          <p:spTgt spid="156"/>
                                        </p:tgtEl>
                                        <p:attrNameLst>
                                          <p:attrName>ppt_x</p:attrName>
                                        </p:attrNameLst>
                                      </p:cBhvr>
                                      <p:tavLst>
                                        <p:tav tm="0">
                                          <p:val>
                                            <p:strVal val="#ppt_x"/>
                                          </p:val>
                                        </p:tav>
                                        <p:tav tm="100000">
                                          <p:val>
                                            <p:strVal val="#ppt_x"/>
                                          </p:val>
                                        </p:tav>
                                      </p:tavLst>
                                    </p:anim>
                                    <p:anim calcmode="lin" valueType="num">
                                      <p:cBhvr>
                                        <p:cTn id="319"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320" fill="hold">
                      <p:stCondLst>
                        <p:cond delay="indefinite"/>
                      </p:stCondLst>
                      <p:childTnLst>
                        <p:par>
                          <p:cTn id="321" fill="hold">
                            <p:stCondLst>
                              <p:cond delay="0"/>
                            </p:stCondLst>
                            <p:childTnLst>
                              <p:par>
                                <p:cTn id="322" presetID="27" presetClass="entr" presetSubtype="0" fill="hold" grpId="0" nodeType="clickEffect">
                                  <p:stCondLst>
                                    <p:cond delay="0"/>
                                  </p:stCondLst>
                                  <p:iterate type="lt">
                                    <p:tmPct val="50000"/>
                                  </p:iterate>
                                  <p:childTnLst>
                                    <p:set>
                                      <p:cBhvr>
                                        <p:cTn id="323" dur="1" fill="hold">
                                          <p:stCondLst>
                                            <p:cond delay="0"/>
                                          </p:stCondLst>
                                        </p:cTn>
                                        <p:tgtEl>
                                          <p:spTgt spid="157"/>
                                        </p:tgtEl>
                                        <p:attrNameLst>
                                          <p:attrName>style.visibility</p:attrName>
                                        </p:attrNameLst>
                                      </p:cBhvr>
                                      <p:to>
                                        <p:strVal val="visible"/>
                                      </p:to>
                                    </p:set>
                                    <p:anim calcmode="discrete" valueType="clr">
                                      <p:cBhvr override="childStyle">
                                        <p:cTn id="324" dur="80"/>
                                        <p:tgtEl>
                                          <p:spTgt spid="157"/>
                                        </p:tgtEl>
                                        <p:attrNameLst>
                                          <p:attrName>style.color</p:attrName>
                                        </p:attrNameLst>
                                      </p:cBhvr>
                                      <p:tavLst>
                                        <p:tav tm="0">
                                          <p:val>
                                            <p:clrVal>
                                              <a:schemeClr val="accent2"/>
                                            </p:clrVal>
                                          </p:val>
                                        </p:tav>
                                        <p:tav tm="50000">
                                          <p:val>
                                            <p:clrVal>
                                              <a:schemeClr val="hlink"/>
                                            </p:clrVal>
                                          </p:val>
                                        </p:tav>
                                      </p:tavLst>
                                    </p:anim>
                                    <p:anim calcmode="discrete" valueType="clr">
                                      <p:cBhvr>
                                        <p:cTn id="325" dur="80"/>
                                        <p:tgtEl>
                                          <p:spTgt spid="157"/>
                                        </p:tgtEl>
                                        <p:attrNameLst>
                                          <p:attrName>fillcolor</p:attrName>
                                        </p:attrNameLst>
                                      </p:cBhvr>
                                      <p:tavLst>
                                        <p:tav tm="0">
                                          <p:val>
                                            <p:clrVal>
                                              <a:schemeClr val="accent2"/>
                                            </p:clrVal>
                                          </p:val>
                                        </p:tav>
                                        <p:tav tm="50000">
                                          <p:val>
                                            <p:clrVal>
                                              <a:schemeClr val="hlink"/>
                                            </p:clrVal>
                                          </p:val>
                                        </p:tav>
                                      </p:tavLst>
                                    </p:anim>
                                    <p:set>
                                      <p:cBhvr>
                                        <p:cTn id="326" dur="80"/>
                                        <p:tgtEl>
                                          <p:spTgt spid="157"/>
                                        </p:tgtEl>
                                        <p:attrNameLst>
                                          <p:attrName>fill.type</p:attrName>
                                        </p:attrNameLst>
                                      </p:cBhvr>
                                      <p:to>
                                        <p:strVal val="solid"/>
                                      </p:to>
                                    </p:set>
                                  </p:childTnLst>
                                </p:cTn>
                              </p:par>
                            </p:childTnLst>
                          </p:cTn>
                        </p:par>
                      </p:childTnLst>
                    </p:cTn>
                  </p:par>
                  <p:par>
                    <p:cTn id="327" fill="hold">
                      <p:stCondLst>
                        <p:cond delay="indefinite"/>
                      </p:stCondLst>
                      <p:childTnLst>
                        <p:par>
                          <p:cTn id="328" fill="hold">
                            <p:stCondLst>
                              <p:cond delay="0"/>
                            </p:stCondLst>
                            <p:childTnLst>
                              <p:par>
                                <p:cTn id="329" presetID="20" presetClass="entr" presetSubtype="0" fill="hold" nodeType="clickEffect">
                                  <p:stCondLst>
                                    <p:cond delay="0"/>
                                  </p:stCondLst>
                                  <p:childTnLst>
                                    <p:set>
                                      <p:cBhvr>
                                        <p:cTn id="330" dur="1" fill="hold">
                                          <p:stCondLst>
                                            <p:cond delay="0"/>
                                          </p:stCondLst>
                                        </p:cTn>
                                        <p:tgtEl>
                                          <p:spTgt spid="84"/>
                                        </p:tgtEl>
                                        <p:attrNameLst>
                                          <p:attrName>style.visibility</p:attrName>
                                        </p:attrNameLst>
                                      </p:cBhvr>
                                      <p:to>
                                        <p:strVal val="visible"/>
                                      </p:to>
                                    </p:set>
                                    <p:animEffect transition="in" filter="wedge">
                                      <p:cBhvr>
                                        <p:cTn id="331" dur="2000"/>
                                        <p:tgtEl>
                                          <p:spTgt spid="84"/>
                                        </p:tgtEl>
                                      </p:cBhvr>
                                    </p:animEffect>
                                  </p:childTnLst>
                                </p:cTn>
                              </p:par>
                            </p:childTnLst>
                          </p:cTn>
                        </p:par>
                      </p:childTnLst>
                    </p:cTn>
                  </p:par>
                  <p:par>
                    <p:cTn id="332" fill="hold">
                      <p:stCondLst>
                        <p:cond delay="indefinite"/>
                      </p:stCondLst>
                      <p:childTnLst>
                        <p:par>
                          <p:cTn id="333" fill="hold">
                            <p:stCondLst>
                              <p:cond delay="0"/>
                            </p:stCondLst>
                            <p:childTnLst>
                              <p:par>
                                <p:cTn id="334" presetID="27" presetClass="entr" presetSubtype="0" fill="hold" grpId="0" nodeType="clickEffect">
                                  <p:stCondLst>
                                    <p:cond delay="0"/>
                                  </p:stCondLst>
                                  <p:iterate type="lt">
                                    <p:tmPct val="50000"/>
                                  </p:iterate>
                                  <p:childTnLst>
                                    <p:set>
                                      <p:cBhvr>
                                        <p:cTn id="335" dur="1" fill="hold">
                                          <p:stCondLst>
                                            <p:cond delay="0"/>
                                          </p:stCondLst>
                                        </p:cTn>
                                        <p:tgtEl>
                                          <p:spTgt spid="162"/>
                                        </p:tgtEl>
                                        <p:attrNameLst>
                                          <p:attrName>style.visibility</p:attrName>
                                        </p:attrNameLst>
                                      </p:cBhvr>
                                      <p:to>
                                        <p:strVal val="visible"/>
                                      </p:to>
                                    </p:set>
                                    <p:anim calcmode="discrete" valueType="clr">
                                      <p:cBhvr override="childStyle">
                                        <p:cTn id="336" dur="80"/>
                                        <p:tgtEl>
                                          <p:spTgt spid="162"/>
                                        </p:tgtEl>
                                        <p:attrNameLst>
                                          <p:attrName>style.color</p:attrName>
                                        </p:attrNameLst>
                                      </p:cBhvr>
                                      <p:tavLst>
                                        <p:tav tm="0">
                                          <p:val>
                                            <p:clrVal>
                                              <a:schemeClr val="accent2"/>
                                            </p:clrVal>
                                          </p:val>
                                        </p:tav>
                                        <p:tav tm="50000">
                                          <p:val>
                                            <p:clrVal>
                                              <a:schemeClr val="hlink"/>
                                            </p:clrVal>
                                          </p:val>
                                        </p:tav>
                                      </p:tavLst>
                                    </p:anim>
                                    <p:anim calcmode="discrete" valueType="clr">
                                      <p:cBhvr>
                                        <p:cTn id="337" dur="80"/>
                                        <p:tgtEl>
                                          <p:spTgt spid="162"/>
                                        </p:tgtEl>
                                        <p:attrNameLst>
                                          <p:attrName>fillcolor</p:attrName>
                                        </p:attrNameLst>
                                      </p:cBhvr>
                                      <p:tavLst>
                                        <p:tav tm="0">
                                          <p:val>
                                            <p:clrVal>
                                              <a:schemeClr val="accent2"/>
                                            </p:clrVal>
                                          </p:val>
                                        </p:tav>
                                        <p:tav tm="50000">
                                          <p:val>
                                            <p:clrVal>
                                              <a:schemeClr val="hlink"/>
                                            </p:clrVal>
                                          </p:val>
                                        </p:tav>
                                      </p:tavLst>
                                    </p:anim>
                                    <p:set>
                                      <p:cBhvr>
                                        <p:cTn id="338" dur="80"/>
                                        <p:tgtEl>
                                          <p:spTgt spid="162"/>
                                        </p:tgtEl>
                                        <p:attrNameLst>
                                          <p:attrName>fill.type</p:attrName>
                                        </p:attrNameLst>
                                      </p:cBhvr>
                                      <p:to>
                                        <p:strVal val="solid"/>
                                      </p:to>
                                    </p:set>
                                  </p:childTnLst>
                                </p:cTn>
                              </p:par>
                            </p:childTnLst>
                          </p:cTn>
                        </p:par>
                      </p:childTnLst>
                    </p:cTn>
                  </p:par>
                  <p:par>
                    <p:cTn id="339" fill="hold">
                      <p:stCondLst>
                        <p:cond delay="indefinite"/>
                      </p:stCondLst>
                      <p:childTnLst>
                        <p:par>
                          <p:cTn id="340" fill="hold">
                            <p:stCondLst>
                              <p:cond delay="0"/>
                            </p:stCondLst>
                            <p:childTnLst>
                              <p:par>
                                <p:cTn id="341" presetID="20" presetClass="entr" presetSubtype="0" fill="hold" nodeType="clickEffect">
                                  <p:stCondLst>
                                    <p:cond delay="0"/>
                                  </p:stCondLst>
                                  <p:childTnLst>
                                    <p:set>
                                      <p:cBhvr>
                                        <p:cTn id="342" dur="1" fill="hold">
                                          <p:stCondLst>
                                            <p:cond delay="0"/>
                                          </p:stCondLst>
                                        </p:cTn>
                                        <p:tgtEl>
                                          <p:spTgt spid="82"/>
                                        </p:tgtEl>
                                        <p:attrNameLst>
                                          <p:attrName>style.visibility</p:attrName>
                                        </p:attrNameLst>
                                      </p:cBhvr>
                                      <p:to>
                                        <p:strVal val="visible"/>
                                      </p:to>
                                    </p:set>
                                    <p:animEffect transition="in" filter="wedge">
                                      <p:cBhvr>
                                        <p:cTn id="343" dur="2000"/>
                                        <p:tgtEl>
                                          <p:spTgt spid="82"/>
                                        </p:tgtEl>
                                      </p:cBhvr>
                                    </p:animEffect>
                                  </p:childTnLst>
                                </p:cTn>
                              </p:par>
                            </p:childTnLst>
                          </p:cTn>
                        </p:par>
                      </p:childTnLst>
                    </p:cTn>
                  </p:par>
                  <p:par>
                    <p:cTn id="344" fill="hold">
                      <p:stCondLst>
                        <p:cond delay="indefinite"/>
                      </p:stCondLst>
                      <p:childTnLst>
                        <p:par>
                          <p:cTn id="345" fill="hold">
                            <p:stCondLst>
                              <p:cond delay="0"/>
                            </p:stCondLst>
                            <p:childTnLst>
                              <p:par>
                                <p:cTn id="346" presetID="42" presetClass="entr" presetSubtype="0" fill="hold" nodeType="clickEffect">
                                  <p:stCondLst>
                                    <p:cond delay="0"/>
                                  </p:stCondLst>
                                  <p:childTnLst>
                                    <p:set>
                                      <p:cBhvr>
                                        <p:cTn id="347" dur="1" fill="hold">
                                          <p:stCondLst>
                                            <p:cond delay="0"/>
                                          </p:stCondLst>
                                        </p:cTn>
                                        <p:tgtEl>
                                          <p:spTgt spid="91"/>
                                        </p:tgtEl>
                                        <p:attrNameLst>
                                          <p:attrName>style.visibility</p:attrName>
                                        </p:attrNameLst>
                                      </p:cBhvr>
                                      <p:to>
                                        <p:strVal val="visible"/>
                                      </p:to>
                                    </p:set>
                                    <p:animEffect transition="in" filter="fade">
                                      <p:cBhvr>
                                        <p:cTn id="348" dur="1000"/>
                                        <p:tgtEl>
                                          <p:spTgt spid="91"/>
                                        </p:tgtEl>
                                      </p:cBhvr>
                                    </p:animEffect>
                                    <p:anim calcmode="lin" valueType="num">
                                      <p:cBhvr>
                                        <p:cTn id="349" dur="1000" fill="hold"/>
                                        <p:tgtEl>
                                          <p:spTgt spid="91"/>
                                        </p:tgtEl>
                                        <p:attrNameLst>
                                          <p:attrName>ppt_x</p:attrName>
                                        </p:attrNameLst>
                                      </p:cBhvr>
                                      <p:tavLst>
                                        <p:tav tm="0">
                                          <p:val>
                                            <p:strVal val="#ppt_x"/>
                                          </p:val>
                                        </p:tav>
                                        <p:tav tm="100000">
                                          <p:val>
                                            <p:strVal val="#ppt_x"/>
                                          </p:val>
                                        </p:tav>
                                      </p:tavLst>
                                    </p:anim>
                                    <p:anim calcmode="lin" valueType="num">
                                      <p:cBhvr>
                                        <p:cTn id="350"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351" fill="hold">
                      <p:stCondLst>
                        <p:cond delay="indefinite"/>
                      </p:stCondLst>
                      <p:childTnLst>
                        <p:par>
                          <p:cTn id="352" fill="hold">
                            <p:stCondLst>
                              <p:cond delay="0"/>
                            </p:stCondLst>
                            <p:childTnLst>
                              <p:par>
                                <p:cTn id="353" presetID="20" presetClass="entr" presetSubtype="0" fill="hold" nodeType="clickEffect">
                                  <p:stCondLst>
                                    <p:cond delay="0"/>
                                  </p:stCondLst>
                                  <p:childTnLst>
                                    <p:set>
                                      <p:cBhvr>
                                        <p:cTn id="354" dur="1" fill="hold">
                                          <p:stCondLst>
                                            <p:cond delay="0"/>
                                          </p:stCondLst>
                                        </p:cTn>
                                        <p:tgtEl>
                                          <p:spTgt spid="96"/>
                                        </p:tgtEl>
                                        <p:attrNameLst>
                                          <p:attrName>style.visibility</p:attrName>
                                        </p:attrNameLst>
                                      </p:cBhvr>
                                      <p:to>
                                        <p:strVal val="visible"/>
                                      </p:to>
                                    </p:set>
                                    <p:animEffect transition="in" filter="wedge">
                                      <p:cBhvr>
                                        <p:cTn id="355" dur="2000"/>
                                        <p:tgtEl>
                                          <p:spTgt spid="96"/>
                                        </p:tgtEl>
                                      </p:cBhvr>
                                    </p:animEffect>
                                  </p:childTnLst>
                                </p:cTn>
                              </p:par>
                            </p:childTnLst>
                          </p:cTn>
                        </p:par>
                      </p:childTnLst>
                    </p:cTn>
                  </p:par>
                  <p:par>
                    <p:cTn id="356" fill="hold">
                      <p:stCondLst>
                        <p:cond delay="indefinite"/>
                      </p:stCondLst>
                      <p:childTnLst>
                        <p:par>
                          <p:cTn id="357" fill="hold">
                            <p:stCondLst>
                              <p:cond delay="0"/>
                            </p:stCondLst>
                            <p:childTnLst>
                              <p:par>
                                <p:cTn id="358" presetID="20" presetClass="entr" presetSubtype="0" fill="hold" nodeType="clickEffect">
                                  <p:stCondLst>
                                    <p:cond delay="0"/>
                                  </p:stCondLst>
                                  <p:childTnLst>
                                    <p:set>
                                      <p:cBhvr>
                                        <p:cTn id="359" dur="1" fill="hold">
                                          <p:stCondLst>
                                            <p:cond delay="0"/>
                                          </p:stCondLst>
                                        </p:cTn>
                                        <p:tgtEl>
                                          <p:spTgt spid="93"/>
                                        </p:tgtEl>
                                        <p:attrNameLst>
                                          <p:attrName>style.visibility</p:attrName>
                                        </p:attrNameLst>
                                      </p:cBhvr>
                                      <p:to>
                                        <p:strVal val="visible"/>
                                      </p:to>
                                    </p:set>
                                    <p:animEffect transition="in" filter="wedge">
                                      <p:cBhvr>
                                        <p:cTn id="360" dur="2000"/>
                                        <p:tgtEl>
                                          <p:spTgt spid="93"/>
                                        </p:tgtEl>
                                      </p:cBhvr>
                                    </p:animEffect>
                                  </p:childTnLst>
                                </p:cTn>
                              </p:par>
                            </p:childTnLst>
                          </p:cTn>
                        </p:par>
                      </p:childTnLst>
                    </p:cTn>
                  </p:par>
                  <p:par>
                    <p:cTn id="361" fill="hold">
                      <p:stCondLst>
                        <p:cond delay="indefinite"/>
                      </p:stCondLst>
                      <p:childTnLst>
                        <p:par>
                          <p:cTn id="362" fill="hold">
                            <p:stCondLst>
                              <p:cond delay="0"/>
                            </p:stCondLst>
                            <p:childTnLst>
                              <p:par>
                                <p:cTn id="363" presetID="27" presetClass="entr" presetSubtype="0" fill="hold" grpId="0" nodeType="clickEffect">
                                  <p:stCondLst>
                                    <p:cond delay="0"/>
                                  </p:stCondLst>
                                  <p:iterate type="lt">
                                    <p:tmPct val="50000"/>
                                  </p:iterate>
                                  <p:childTnLst>
                                    <p:set>
                                      <p:cBhvr>
                                        <p:cTn id="364" dur="1" fill="hold">
                                          <p:stCondLst>
                                            <p:cond delay="0"/>
                                          </p:stCondLst>
                                        </p:cTn>
                                        <p:tgtEl>
                                          <p:spTgt spid="97"/>
                                        </p:tgtEl>
                                        <p:attrNameLst>
                                          <p:attrName>style.visibility</p:attrName>
                                        </p:attrNameLst>
                                      </p:cBhvr>
                                      <p:to>
                                        <p:strVal val="visible"/>
                                      </p:to>
                                    </p:set>
                                    <p:anim calcmode="discrete" valueType="clr">
                                      <p:cBhvr override="childStyle">
                                        <p:cTn id="365" dur="80"/>
                                        <p:tgtEl>
                                          <p:spTgt spid="97"/>
                                        </p:tgtEl>
                                        <p:attrNameLst>
                                          <p:attrName>style.color</p:attrName>
                                        </p:attrNameLst>
                                      </p:cBhvr>
                                      <p:tavLst>
                                        <p:tav tm="0">
                                          <p:val>
                                            <p:clrVal>
                                              <a:schemeClr val="accent2"/>
                                            </p:clrVal>
                                          </p:val>
                                        </p:tav>
                                        <p:tav tm="50000">
                                          <p:val>
                                            <p:clrVal>
                                              <a:schemeClr val="hlink"/>
                                            </p:clrVal>
                                          </p:val>
                                        </p:tav>
                                      </p:tavLst>
                                    </p:anim>
                                    <p:anim calcmode="discrete" valueType="clr">
                                      <p:cBhvr>
                                        <p:cTn id="366" dur="80"/>
                                        <p:tgtEl>
                                          <p:spTgt spid="97"/>
                                        </p:tgtEl>
                                        <p:attrNameLst>
                                          <p:attrName>fillcolor</p:attrName>
                                        </p:attrNameLst>
                                      </p:cBhvr>
                                      <p:tavLst>
                                        <p:tav tm="0">
                                          <p:val>
                                            <p:clrVal>
                                              <a:schemeClr val="accent2"/>
                                            </p:clrVal>
                                          </p:val>
                                        </p:tav>
                                        <p:tav tm="50000">
                                          <p:val>
                                            <p:clrVal>
                                              <a:schemeClr val="hlink"/>
                                            </p:clrVal>
                                          </p:val>
                                        </p:tav>
                                      </p:tavLst>
                                    </p:anim>
                                    <p:set>
                                      <p:cBhvr>
                                        <p:cTn id="367" dur="80"/>
                                        <p:tgtEl>
                                          <p:spTgt spid="97"/>
                                        </p:tgtEl>
                                        <p:attrNameLst>
                                          <p:attrName>fill.type</p:attrName>
                                        </p:attrNameLst>
                                      </p:cBhvr>
                                      <p:to>
                                        <p:strVal val="solid"/>
                                      </p:to>
                                    </p:set>
                                  </p:childTnLst>
                                </p:cTn>
                              </p:par>
                            </p:childTnLst>
                          </p:cTn>
                        </p:par>
                      </p:childTnLst>
                    </p:cTn>
                  </p:par>
                  <p:par>
                    <p:cTn id="368" fill="hold">
                      <p:stCondLst>
                        <p:cond delay="indefinite"/>
                      </p:stCondLst>
                      <p:childTnLst>
                        <p:par>
                          <p:cTn id="369" fill="hold">
                            <p:stCondLst>
                              <p:cond delay="0"/>
                            </p:stCondLst>
                            <p:childTnLst>
                              <p:par>
                                <p:cTn id="370" presetID="20" presetClass="entr" presetSubtype="0" fill="hold" nodeType="clickEffect">
                                  <p:stCondLst>
                                    <p:cond delay="0"/>
                                  </p:stCondLst>
                                  <p:childTnLst>
                                    <p:set>
                                      <p:cBhvr>
                                        <p:cTn id="371" dur="1" fill="hold">
                                          <p:stCondLst>
                                            <p:cond delay="0"/>
                                          </p:stCondLst>
                                        </p:cTn>
                                        <p:tgtEl>
                                          <p:spTgt spid="101"/>
                                        </p:tgtEl>
                                        <p:attrNameLst>
                                          <p:attrName>style.visibility</p:attrName>
                                        </p:attrNameLst>
                                      </p:cBhvr>
                                      <p:to>
                                        <p:strVal val="visible"/>
                                      </p:to>
                                    </p:set>
                                    <p:animEffect transition="in" filter="wedge">
                                      <p:cBhvr>
                                        <p:cTn id="372" dur="2000"/>
                                        <p:tgtEl>
                                          <p:spTgt spid="101"/>
                                        </p:tgtEl>
                                      </p:cBhvr>
                                    </p:animEffect>
                                  </p:childTnLst>
                                </p:cTn>
                              </p:par>
                            </p:childTnLst>
                          </p:cTn>
                        </p:par>
                      </p:childTnLst>
                    </p:cTn>
                  </p:par>
                  <p:par>
                    <p:cTn id="373" fill="hold">
                      <p:stCondLst>
                        <p:cond delay="indefinite"/>
                      </p:stCondLst>
                      <p:childTnLst>
                        <p:par>
                          <p:cTn id="374" fill="hold">
                            <p:stCondLst>
                              <p:cond delay="0"/>
                            </p:stCondLst>
                            <p:childTnLst>
                              <p:par>
                                <p:cTn id="375" presetID="20" presetClass="entr" presetSubtype="0" fill="hold" nodeType="clickEffect">
                                  <p:stCondLst>
                                    <p:cond delay="0"/>
                                  </p:stCondLst>
                                  <p:childTnLst>
                                    <p:set>
                                      <p:cBhvr>
                                        <p:cTn id="376" dur="1" fill="hold">
                                          <p:stCondLst>
                                            <p:cond delay="0"/>
                                          </p:stCondLst>
                                        </p:cTn>
                                        <p:tgtEl>
                                          <p:spTgt spid="103"/>
                                        </p:tgtEl>
                                        <p:attrNameLst>
                                          <p:attrName>style.visibility</p:attrName>
                                        </p:attrNameLst>
                                      </p:cBhvr>
                                      <p:to>
                                        <p:strVal val="visible"/>
                                      </p:to>
                                    </p:set>
                                    <p:animEffect transition="in" filter="wedge">
                                      <p:cBhvr>
                                        <p:cTn id="377" dur="2000"/>
                                        <p:tgtEl>
                                          <p:spTgt spid="103"/>
                                        </p:tgtEl>
                                      </p:cBhvr>
                                    </p:animEffect>
                                  </p:childTnLst>
                                </p:cTn>
                              </p:par>
                            </p:childTnLst>
                          </p:cTn>
                        </p:par>
                      </p:childTnLst>
                    </p:cTn>
                  </p:par>
                  <p:par>
                    <p:cTn id="378" fill="hold">
                      <p:stCondLst>
                        <p:cond delay="indefinite"/>
                      </p:stCondLst>
                      <p:childTnLst>
                        <p:par>
                          <p:cTn id="379" fill="hold">
                            <p:stCondLst>
                              <p:cond delay="0"/>
                            </p:stCondLst>
                            <p:childTnLst>
                              <p:par>
                                <p:cTn id="380" presetID="20" presetClass="entr" presetSubtype="0" fill="hold" nodeType="clickEffect">
                                  <p:stCondLst>
                                    <p:cond delay="0"/>
                                  </p:stCondLst>
                                  <p:childTnLst>
                                    <p:set>
                                      <p:cBhvr>
                                        <p:cTn id="381" dur="1" fill="hold">
                                          <p:stCondLst>
                                            <p:cond delay="0"/>
                                          </p:stCondLst>
                                        </p:cTn>
                                        <p:tgtEl>
                                          <p:spTgt spid="105"/>
                                        </p:tgtEl>
                                        <p:attrNameLst>
                                          <p:attrName>style.visibility</p:attrName>
                                        </p:attrNameLst>
                                      </p:cBhvr>
                                      <p:to>
                                        <p:strVal val="visible"/>
                                      </p:to>
                                    </p:set>
                                    <p:animEffect transition="in" filter="wedge">
                                      <p:cBhvr>
                                        <p:cTn id="382" dur="2000"/>
                                        <p:tgtEl>
                                          <p:spTgt spid="105"/>
                                        </p:tgtEl>
                                      </p:cBhvr>
                                    </p:animEffect>
                                  </p:childTnLst>
                                </p:cTn>
                              </p:par>
                            </p:childTnLst>
                          </p:cTn>
                        </p:par>
                      </p:childTnLst>
                    </p:cTn>
                  </p:par>
                  <p:par>
                    <p:cTn id="383" fill="hold">
                      <p:stCondLst>
                        <p:cond delay="indefinite"/>
                      </p:stCondLst>
                      <p:childTnLst>
                        <p:par>
                          <p:cTn id="384" fill="hold">
                            <p:stCondLst>
                              <p:cond delay="0"/>
                            </p:stCondLst>
                            <p:childTnLst>
                              <p:par>
                                <p:cTn id="385" presetID="27" presetClass="entr" presetSubtype="0" fill="hold" grpId="0" nodeType="clickEffect">
                                  <p:stCondLst>
                                    <p:cond delay="0"/>
                                  </p:stCondLst>
                                  <p:iterate type="lt">
                                    <p:tmPct val="50000"/>
                                  </p:iterate>
                                  <p:childTnLst>
                                    <p:set>
                                      <p:cBhvr>
                                        <p:cTn id="386" dur="1" fill="hold">
                                          <p:stCondLst>
                                            <p:cond delay="0"/>
                                          </p:stCondLst>
                                        </p:cTn>
                                        <p:tgtEl>
                                          <p:spTgt spid="107"/>
                                        </p:tgtEl>
                                        <p:attrNameLst>
                                          <p:attrName>style.visibility</p:attrName>
                                        </p:attrNameLst>
                                      </p:cBhvr>
                                      <p:to>
                                        <p:strVal val="visible"/>
                                      </p:to>
                                    </p:set>
                                    <p:anim calcmode="discrete" valueType="clr">
                                      <p:cBhvr override="childStyle">
                                        <p:cTn id="387" dur="80"/>
                                        <p:tgtEl>
                                          <p:spTgt spid="107"/>
                                        </p:tgtEl>
                                        <p:attrNameLst>
                                          <p:attrName>style.color</p:attrName>
                                        </p:attrNameLst>
                                      </p:cBhvr>
                                      <p:tavLst>
                                        <p:tav tm="0">
                                          <p:val>
                                            <p:clrVal>
                                              <a:schemeClr val="accent2"/>
                                            </p:clrVal>
                                          </p:val>
                                        </p:tav>
                                        <p:tav tm="50000">
                                          <p:val>
                                            <p:clrVal>
                                              <a:schemeClr val="hlink"/>
                                            </p:clrVal>
                                          </p:val>
                                        </p:tav>
                                      </p:tavLst>
                                    </p:anim>
                                    <p:anim calcmode="discrete" valueType="clr">
                                      <p:cBhvr>
                                        <p:cTn id="388" dur="80"/>
                                        <p:tgtEl>
                                          <p:spTgt spid="107"/>
                                        </p:tgtEl>
                                        <p:attrNameLst>
                                          <p:attrName>fillcolor</p:attrName>
                                        </p:attrNameLst>
                                      </p:cBhvr>
                                      <p:tavLst>
                                        <p:tav tm="0">
                                          <p:val>
                                            <p:clrVal>
                                              <a:schemeClr val="accent2"/>
                                            </p:clrVal>
                                          </p:val>
                                        </p:tav>
                                        <p:tav tm="50000">
                                          <p:val>
                                            <p:clrVal>
                                              <a:schemeClr val="hlink"/>
                                            </p:clrVal>
                                          </p:val>
                                        </p:tav>
                                      </p:tavLst>
                                    </p:anim>
                                    <p:set>
                                      <p:cBhvr>
                                        <p:cTn id="389" dur="80"/>
                                        <p:tgtEl>
                                          <p:spTgt spid="1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47" grpId="0"/>
      <p:bldP spid="48" grpId="0"/>
      <p:bldP spid="62" grpId="0"/>
      <p:bldP spid="63" grpId="0"/>
      <p:bldP spid="73" grpId="0"/>
      <p:bldP spid="97" grpId="0"/>
      <p:bldP spid="107" grpId="0"/>
      <p:bldP spid="132" grpId="0"/>
      <p:bldP spid="134" grpId="0"/>
      <p:bldP spid="135" grpId="0"/>
      <p:bldP spid="136" grpId="0"/>
      <p:bldP spid="137" grpId="0"/>
      <p:bldP spid="148" grpId="0"/>
      <p:bldP spid="149" grpId="0" animBg="1"/>
      <p:bldP spid="150" grpId="0" animBg="1"/>
      <p:bldP spid="157" grpId="0"/>
      <p:bldP spid="159" grpId="0"/>
      <p:bldP spid="160" grpId="0"/>
      <p:bldP spid="161" grpId="0"/>
      <p:bldP spid="162" grpId="0"/>
      <p:bldP spid="163" grpId="0"/>
      <p:bldP spid="164" grpId="0"/>
      <p:bldP spid="171" grpId="0"/>
      <p:bldP spid="1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767785" y="313942"/>
            <a:ext cx="8229600" cy="868362"/>
          </a:xfrm>
        </p:spPr>
        <p:txBody>
          <a:bodyPr>
            <a:normAutofit/>
          </a:bodyPr>
          <a:lstStyle/>
          <a:p>
            <a:pPr eaLnBrk="1" hangingPunct="1"/>
            <a:r>
              <a:rPr lang="en-US" altLang="en-US" sz="3600" b="1" dirty="0"/>
              <a:t>Clinical Notes</a:t>
            </a:r>
          </a:p>
        </p:txBody>
      </p:sp>
      <p:sp>
        <p:nvSpPr>
          <p:cNvPr id="18435" name="Rectangle 3"/>
          <p:cNvSpPr>
            <a:spLocks noGrp="1" noChangeArrowheads="1"/>
          </p:cNvSpPr>
          <p:nvPr>
            <p:ph type="body" idx="1"/>
          </p:nvPr>
        </p:nvSpPr>
        <p:spPr>
          <a:xfrm>
            <a:off x="767785" y="1204883"/>
            <a:ext cx="10648627" cy="2514600"/>
          </a:xfrm>
          <a:noFill/>
          <a:ln>
            <a:noFill/>
            <a:miter lim="800000"/>
            <a:headEnd/>
            <a:tailEnd/>
          </a:ln>
        </p:spPr>
        <p:txBody>
          <a:bodyPr>
            <a:normAutofit/>
          </a:bodyPr>
          <a:lstStyle/>
          <a:p>
            <a:pPr marL="354013" indent="-354013" eaLnBrk="1" hangingPunct="1">
              <a:lnSpc>
                <a:spcPct val="90000"/>
              </a:lnSpc>
              <a:buFont typeface="Courier New" panose="02070309020205020404" pitchFamily="49" charset="0"/>
              <a:buChar char="o"/>
            </a:pPr>
            <a:r>
              <a:rPr lang="en-US" altLang="en-US" sz="2400" dirty="0"/>
              <a:t>Lesion of vestibulocochlear nerve produces: </a:t>
            </a:r>
          </a:p>
          <a:p>
            <a:pPr marL="541338" eaLnBrk="1" hangingPunct="1">
              <a:lnSpc>
                <a:spcPct val="90000"/>
              </a:lnSpc>
            </a:pPr>
            <a:r>
              <a:rPr lang="en-US" altLang="en-US" sz="2400" dirty="0"/>
              <a:t>deafness</a:t>
            </a:r>
            <a:r>
              <a:rPr lang="en-US" altLang="en-US" sz="2400" b="1" dirty="0"/>
              <a:t> </a:t>
            </a:r>
            <a:r>
              <a:rPr lang="en-US" altLang="en-US" sz="2400" dirty="0"/>
              <a:t>(disturbance of </a:t>
            </a:r>
            <a:r>
              <a:rPr lang="en-US" altLang="en-US" sz="2400" b="1" dirty="0"/>
              <a:t>cochlear</a:t>
            </a:r>
            <a:r>
              <a:rPr lang="en-US" altLang="en-US" sz="2400" dirty="0"/>
              <a:t> nerve functions),</a:t>
            </a:r>
          </a:p>
          <a:p>
            <a:pPr marL="541338" eaLnBrk="1" hangingPunct="1">
              <a:lnSpc>
                <a:spcPct val="90000"/>
              </a:lnSpc>
            </a:pPr>
            <a:r>
              <a:rPr lang="en-US" altLang="en-US" sz="2400" dirty="0"/>
              <a:t> tinnitus, vertigo, dizziness, nausea, nystagmus, loss of balance and ataxia (disturbance of </a:t>
            </a:r>
            <a:r>
              <a:rPr lang="en-US" altLang="en-US" sz="2400" b="1" dirty="0"/>
              <a:t>vestibular</a:t>
            </a:r>
            <a:r>
              <a:rPr lang="en-US" altLang="en-US" sz="2400" dirty="0"/>
              <a:t> nerve functions).</a:t>
            </a:r>
          </a:p>
          <a:p>
            <a:pPr marL="354013" indent="-354013" eaLnBrk="1" hangingPunct="1">
              <a:lnSpc>
                <a:spcPct val="90000"/>
              </a:lnSpc>
              <a:buFont typeface="Courier New" panose="02070309020205020404" pitchFamily="49" charset="0"/>
              <a:buChar char="o"/>
            </a:pPr>
            <a:r>
              <a:rPr lang="en-US" altLang="en-US" sz="2400" i="1" u="sng" dirty="0"/>
              <a:t>Acoustic neuroma</a:t>
            </a:r>
            <a:r>
              <a:rPr lang="en-US" altLang="en-US" sz="2400" dirty="0"/>
              <a:t>: a benign tumor of 8th nerve leads to compression of the nerve leading to attacks of dizziness, and profound deafness and ataxia</a:t>
            </a:r>
          </a:p>
        </p:txBody>
      </p:sp>
      <p:sp>
        <p:nvSpPr>
          <p:cNvPr id="5" name="Rectangle 3"/>
          <p:cNvSpPr txBox="1">
            <a:spLocks noChangeArrowheads="1"/>
          </p:cNvSpPr>
          <p:nvPr/>
        </p:nvSpPr>
        <p:spPr bwMode="auto">
          <a:xfrm>
            <a:off x="767786" y="3785224"/>
            <a:ext cx="10534624" cy="2819400"/>
          </a:xfrm>
          <a:prstGeom prst="rect">
            <a:avLst/>
          </a:prstGeom>
          <a:noFill/>
          <a:ln w="28575">
            <a:solidFill>
              <a:schemeClr val="accent4">
                <a:lumMod val="75000"/>
              </a:schemeClr>
            </a:solidFill>
            <a:prstDash val="dash"/>
            <a:miter lim="800000"/>
            <a:headEnd/>
            <a:tailEnd/>
          </a:ln>
        </p:spPr>
        <p:txBody>
          <a:bodyPr anchor="ctr"/>
          <a:lstStyle/>
          <a:p>
            <a:pPr marL="342900" indent="-342900">
              <a:lnSpc>
                <a:spcPct val="90000"/>
              </a:lnSpc>
              <a:spcBef>
                <a:spcPct val="20000"/>
              </a:spcBef>
              <a:buFont typeface="Courier New" panose="02070309020205020404" pitchFamily="49" charset="0"/>
              <a:buChar char="o"/>
              <a:defRPr/>
            </a:pPr>
            <a:r>
              <a:rPr lang="en-US" sz="2400" b="1" u="sng" dirty="0">
                <a:solidFill>
                  <a:srgbClr val="C00000"/>
                </a:solidFill>
                <a:latin typeface="+mn-lt"/>
              </a:rPr>
              <a:t>Rostral to the cochlear nuclei the representation of cochlea is essentially bilateral at all levels. </a:t>
            </a:r>
            <a:r>
              <a:rPr lang="en-US" sz="2400" dirty="0">
                <a:solidFill>
                  <a:srgbClr val="C00000"/>
                </a:solidFill>
                <a:latin typeface="+mn-lt"/>
              </a:rPr>
              <a:t>(important!)</a:t>
            </a:r>
          </a:p>
          <a:p>
            <a:pPr marL="342900" indent="-342900">
              <a:lnSpc>
                <a:spcPct val="90000"/>
              </a:lnSpc>
              <a:spcBef>
                <a:spcPct val="20000"/>
              </a:spcBef>
              <a:buFont typeface="Courier New" panose="02070309020205020404" pitchFamily="49" charset="0"/>
              <a:buChar char="o"/>
              <a:defRPr/>
            </a:pPr>
            <a:r>
              <a:rPr lang="en-US" sz="2400" dirty="0">
                <a:latin typeface="+mn-lt"/>
              </a:rPr>
              <a:t>So, Lesions anywhere along the pathway usually have </a:t>
            </a:r>
            <a:r>
              <a:rPr lang="en-US" sz="2400" i="1" dirty="0">
                <a:latin typeface="+mn-lt"/>
              </a:rPr>
              <a:t>no obvious effect on hearing</a:t>
            </a:r>
            <a:r>
              <a:rPr lang="en-US" sz="2400" dirty="0">
                <a:latin typeface="+mn-lt"/>
              </a:rPr>
              <a:t>, producing weakness of hearing in both ears but mostly in the opposite ear.</a:t>
            </a:r>
          </a:p>
          <a:p>
            <a:pPr marL="342900" indent="-342900">
              <a:lnSpc>
                <a:spcPct val="90000"/>
              </a:lnSpc>
              <a:spcBef>
                <a:spcPct val="20000"/>
              </a:spcBef>
              <a:buFont typeface="Courier New" panose="02070309020205020404" pitchFamily="49" charset="0"/>
              <a:buChar char="o"/>
              <a:defRPr/>
            </a:pPr>
            <a:r>
              <a:rPr lang="en-US" sz="2400" b="1" dirty="0">
                <a:latin typeface="+mn-lt"/>
              </a:rPr>
              <a:t>Complete Deafness</a:t>
            </a:r>
            <a:r>
              <a:rPr lang="en-US" sz="2400" dirty="0">
                <a:latin typeface="+mn-lt"/>
              </a:rPr>
              <a:t> of the affected ear is essentially only caused by damage to the middle ear, cochlea, or auditory nerve. </a:t>
            </a:r>
          </a:p>
        </p:txBody>
      </p:sp>
      <p:sp>
        <p:nvSpPr>
          <p:cNvPr id="6" name="TextBox 5">
            <a:extLst>
              <a:ext uri="{FF2B5EF4-FFF2-40B4-BE49-F238E27FC236}">
                <a16:creationId xmlns:a16="http://schemas.microsoft.com/office/drawing/2014/main" id="{90B140DE-2AD3-40AE-9002-4539E9EA8221}"/>
              </a:ext>
            </a:extLst>
          </p:cNvPr>
          <p:cNvSpPr txBox="1"/>
          <p:nvPr/>
        </p:nvSpPr>
        <p:spPr>
          <a:xfrm>
            <a:off x="9363879" y="410690"/>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Tree>
    <p:extLst>
      <p:ext uri="{BB962C8B-B14F-4D97-AF65-F5344CB8AC3E}">
        <p14:creationId xmlns:p14="http://schemas.microsoft.com/office/powerpoint/2010/main" val="62443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24784"/>
            <a:ext cx="10515600" cy="1325563"/>
          </a:xfrm>
        </p:spPr>
        <p:txBody>
          <a:bodyPr/>
          <a:lstStyle/>
          <a:p>
            <a:r>
              <a:rPr lang="en-US" i="1" dirty="0"/>
              <a:t>Objectives</a:t>
            </a:r>
            <a:endParaRPr lang="en-GB" i="1" dirty="0"/>
          </a:p>
        </p:txBody>
      </p:sp>
      <p:sp>
        <p:nvSpPr>
          <p:cNvPr id="8" name="Content Placeholder 7"/>
          <p:cNvSpPr>
            <a:spLocks noGrp="1"/>
          </p:cNvSpPr>
          <p:nvPr>
            <p:ph idx="1"/>
          </p:nvPr>
        </p:nvSpPr>
        <p:spPr>
          <a:xfrm>
            <a:off x="838200" y="1650347"/>
            <a:ext cx="10484224" cy="4612341"/>
          </a:xfrm>
        </p:spPr>
        <p:txBody>
          <a:bodyPr>
            <a:noAutofit/>
          </a:bodyPr>
          <a:lstStyle/>
          <a:p>
            <a:pPr marL="53975" indent="-53975">
              <a:buFontTx/>
              <a:buNone/>
              <a:defRPr/>
            </a:pPr>
            <a:r>
              <a:rPr lang="en-US" b="1" dirty="0"/>
              <a:t>	At the end of the lecture, the students should be able to:</a:t>
            </a:r>
          </a:p>
          <a:p>
            <a:pPr marL="349250" indent="-349250">
              <a:buFont typeface="Wingdings" panose="05000000000000000000" pitchFamily="2" charset="2"/>
              <a:buChar char="ü"/>
              <a:defRPr/>
            </a:pPr>
            <a:r>
              <a:rPr lang="en-US" dirty="0"/>
              <a:t>List the </a:t>
            </a:r>
            <a:r>
              <a:rPr lang="en-US" u="sng" dirty="0"/>
              <a:t>nuclei</a:t>
            </a:r>
            <a:r>
              <a:rPr lang="en-US" dirty="0"/>
              <a:t> related to vestibular and cochlear nerves in the brain stem.</a:t>
            </a:r>
          </a:p>
          <a:p>
            <a:pPr marL="349250" indent="-349250">
              <a:buFont typeface="Wingdings" panose="05000000000000000000" pitchFamily="2" charset="2"/>
              <a:buChar char="ü"/>
              <a:defRPr/>
            </a:pPr>
            <a:r>
              <a:rPr lang="en-US" dirty="0"/>
              <a:t>Describe the </a:t>
            </a:r>
            <a:r>
              <a:rPr lang="en-US" u="sng" dirty="0"/>
              <a:t>type</a:t>
            </a:r>
            <a:r>
              <a:rPr lang="en-US" dirty="0"/>
              <a:t> and </a:t>
            </a:r>
            <a:r>
              <a:rPr lang="en-US" u="sng" dirty="0"/>
              <a:t>site</a:t>
            </a:r>
            <a:r>
              <a:rPr lang="en-US" dirty="0"/>
              <a:t> of each nucleus.</a:t>
            </a:r>
          </a:p>
          <a:p>
            <a:pPr marL="349250" indent="-349250">
              <a:buFont typeface="Wingdings" panose="05000000000000000000" pitchFamily="2" charset="2"/>
              <a:buChar char="ü"/>
              <a:defRPr/>
            </a:pPr>
            <a:r>
              <a:rPr lang="en-US" dirty="0"/>
              <a:t>Describe the </a:t>
            </a:r>
            <a:r>
              <a:rPr lang="en-US" u="sng" dirty="0"/>
              <a:t>vestibular pathways </a:t>
            </a:r>
            <a:r>
              <a:rPr lang="en-US" dirty="0"/>
              <a:t>and its main connections.</a:t>
            </a:r>
          </a:p>
          <a:p>
            <a:pPr marL="349250" indent="-349250">
              <a:buFont typeface="Wingdings" panose="05000000000000000000" pitchFamily="2" charset="2"/>
              <a:buChar char="ü"/>
              <a:defRPr/>
            </a:pPr>
            <a:r>
              <a:rPr lang="en-US" dirty="0"/>
              <a:t>Describe the </a:t>
            </a:r>
            <a:r>
              <a:rPr lang="en-US" u="sng" dirty="0"/>
              <a:t>auditory pathway </a:t>
            </a:r>
            <a:r>
              <a:rPr lang="en-US" dirty="0"/>
              <a:t>and its main connections.</a:t>
            </a:r>
          </a:p>
        </p:txBody>
      </p:sp>
      <p:sp>
        <p:nvSpPr>
          <p:cNvPr id="4" name="TextBox 3">
            <a:extLst>
              <a:ext uri="{FF2B5EF4-FFF2-40B4-BE49-F238E27FC236}">
                <a16:creationId xmlns:a16="http://schemas.microsoft.com/office/drawing/2014/main" id="{D6F38AC5-A8CD-4823-9ABB-7BE2F5CAB595}"/>
              </a:ext>
            </a:extLst>
          </p:cNvPr>
          <p:cNvSpPr txBox="1"/>
          <p:nvPr/>
        </p:nvSpPr>
        <p:spPr>
          <a:xfrm>
            <a:off x="1130706" y="5377821"/>
            <a:ext cx="9899212" cy="707886"/>
          </a:xfrm>
          <a:prstGeom prst="rect">
            <a:avLst/>
          </a:prstGeom>
          <a:noFill/>
          <a:ln w="28575">
            <a:solidFill>
              <a:srgbClr val="FF0000"/>
            </a:solidFill>
          </a:ln>
        </p:spPr>
        <p:txBody>
          <a:bodyPr wrap="square" rtlCol="0">
            <a:spAutoFit/>
          </a:bodyPr>
          <a:lstStyle/>
          <a:p>
            <a:r>
              <a:rPr lang="en-US" sz="2000" dirty="0">
                <a:solidFill>
                  <a:schemeClr val="tx1"/>
                </a:solidFill>
                <a:latin typeface="+mn-lt"/>
              </a:rPr>
              <a:t>Due to the difference of arrangement of the lecture between the girls and boys slides we will stick to the girls slides then summarize the pathway according to the boys slides.</a:t>
            </a:r>
            <a:endParaRPr lang="en-GB" sz="2000" dirty="0">
              <a:solidFill>
                <a:schemeClr val="tx1"/>
              </a:solidFill>
              <a:latin typeface="+mn-lt"/>
            </a:endParaRPr>
          </a:p>
        </p:txBody>
      </p:sp>
    </p:spTree>
    <p:extLst>
      <p:ext uri="{BB962C8B-B14F-4D97-AF65-F5344CB8AC3E}">
        <p14:creationId xmlns:p14="http://schemas.microsoft.com/office/powerpoint/2010/main" val="2896251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7E6CE-E5A8-413E-9451-69B39D89BF73}"/>
              </a:ext>
            </a:extLst>
          </p:cNvPr>
          <p:cNvSpPr>
            <a:spLocks noGrp="1"/>
          </p:cNvSpPr>
          <p:nvPr>
            <p:ph type="title"/>
          </p:nvPr>
        </p:nvSpPr>
        <p:spPr>
          <a:xfrm>
            <a:off x="838200" y="365125"/>
            <a:ext cx="10515600" cy="777875"/>
          </a:xfrm>
        </p:spPr>
        <p:txBody>
          <a:bodyPr/>
          <a:lstStyle/>
          <a:p>
            <a:pPr algn="ctr"/>
            <a:r>
              <a:rPr lang="en-US" sz="3600" b="1" dirty="0"/>
              <a:t>Summary</a:t>
            </a:r>
            <a:endParaRPr lang="en-GB" b="1" dirty="0"/>
          </a:p>
        </p:txBody>
      </p:sp>
      <p:sp>
        <p:nvSpPr>
          <p:cNvPr id="3" name="Content Placeholder 2">
            <a:extLst>
              <a:ext uri="{FF2B5EF4-FFF2-40B4-BE49-F238E27FC236}">
                <a16:creationId xmlns:a16="http://schemas.microsoft.com/office/drawing/2014/main" id="{D4E0E78D-12AA-45A4-A4E4-5CF1D1779B19}"/>
              </a:ext>
            </a:extLst>
          </p:cNvPr>
          <p:cNvSpPr>
            <a:spLocks noGrp="1"/>
          </p:cNvSpPr>
          <p:nvPr>
            <p:ph idx="1"/>
          </p:nvPr>
        </p:nvSpPr>
        <p:spPr>
          <a:xfrm>
            <a:off x="838200" y="1270000"/>
            <a:ext cx="10515600" cy="4906963"/>
          </a:xfrm>
        </p:spPr>
        <p:txBody>
          <a:bodyPr>
            <a:normAutofit/>
          </a:bodyPr>
          <a:lstStyle/>
          <a:p>
            <a:pPr marL="355600" indent="-355600">
              <a:buFont typeface="Courier New" panose="02070309020205020404" pitchFamily="49" charset="0"/>
              <a:buChar char="o"/>
            </a:pPr>
            <a:r>
              <a:rPr lang="en-GB" sz="2400" b="1" dirty="0"/>
              <a:t>Ganglia</a:t>
            </a:r>
            <a:r>
              <a:rPr lang="en-GB" sz="2400" dirty="0"/>
              <a:t> related to vestibulocochlear nerve are located in the </a:t>
            </a:r>
            <a:r>
              <a:rPr lang="en-GB" sz="2400" b="1" dirty="0"/>
              <a:t>inner ear</a:t>
            </a:r>
            <a:r>
              <a:rPr lang="en-GB" sz="2400" dirty="0"/>
              <a:t>.</a:t>
            </a:r>
          </a:p>
          <a:p>
            <a:pPr marL="355600" indent="-355600">
              <a:buFont typeface="Courier New" panose="02070309020205020404" pitchFamily="49" charset="0"/>
              <a:buChar char="o"/>
            </a:pPr>
            <a:r>
              <a:rPr lang="en-GB" sz="2400" b="1" dirty="0"/>
              <a:t>Vestibular</a:t>
            </a:r>
            <a:r>
              <a:rPr lang="en-GB" sz="2400" dirty="0"/>
              <a:t> &amp; </a:t>
            </a:r>
            <a:r>
              <a:rPr lang="en-GB" sz="2400" b="1" dirty="0"/>
              <a:t>cochlear</a:t>
            </a:r>
            <a:r>
              <a:rPr lang="en-GB" sz="2400" dirty="0"/>
              <a:t> </a:t>
            </a:r>
            <a:r>
              <a:rPr lang="en-GB" sz="2400" b="1" i="1" dirty="0"/>
              <a:t>nerves</a:t>
            </a:r>
            <a:r>
              <a:rPr lang="en-GB" sz="2400" dirty="0"/>
              <a:t> pass through </a:t>
            </a:r>
            <a:r>
              <a:rPr lang="en-GB" sz="2400" b="1" dirty="0"/>
              <a:t>internal auditory meatus </a:t>
            </a:r>
            <a:r>
              <a:rPr lang="en-GB" sz="2400" dirty="0"/>
              <a:t>to cranial cavity, then enter pons at </a:t>
            </a:r>
            <a:r>
              <a:rPr lang="en-GB" sz="2400" b="1" dirty="0"/>
              <a:t>pontocerebellar</a:t>
            </a:r>
            <a:r>
              <a:rPr lang="en-GB" sz="2400" dirty="0"/>
              <a:t> </a:t>
            </a:r>
            <a:r>
              <a:rPr lang="en-GB" sz="2400" b="1" dirty="0"/>
              <a:t>angle</a:t>
            </a:r>
            <a:r>
              <a:rPr lang="en-GB" sz="2400" dirty="0"/>
              <a:t>, </a:t>
            </a:r>
            <a:r>
              <a:rPr lang="en-GB" sz="2400" u="sng" dirty="0"/>
              <a:t>lateral to facial nerve</a:t>
            </a:r>
            <a:r>
              <a:rPr lang="en-GB" sz="2400" dirty="0"/>
              <a:t>.</a:t>
            </a:r>
          </a:p>
          <a:p>
            <a:pPr marL="355600" indent="-355600">
              <a:buFont typeface="Courier New" panose="02070309020205020404" pitchFamily="49" charset="0"/>
              <a:buChar char="o"/>
            </a:pPr>
            <a:r>
              <a:rPr lang="en-GB" sz="2400" b="1" dirty="0"/>
              <a:t>Cochlear</a:t>
            </a:r>
            <a:r>
              <a:rPr lang="en-GB" sz="2400" dirty="0"/>
              <a:t> &amp; </a:t>
            </a:r>
            <a:r>
              <a:rPr lang="en-GB" sz="2400" b="1" dirty="0"/>
              <a:t>vestibular</a:t>
            </a:r>
            <a:r>
              <a:rPr lang="en-GB" sz="2400" dirty="0"/>
              <a:t> </a:t>
            </a:r>
            <a:r>
              <a:rPr lang="en-GB" sz="2400" b="1" i="1" dirty="0"/>
              <a:t>nuclei</a:t>
            </a:r>
            <a:r>
              <a:rPr lang="en-GB" sz="2400" dirty="0"/>
              <a:t> are of the </a:t>
            </a:r>
            <a:r>
              <a:rPr lang="en-GB" sz="2400" b="1" dirty="0"/>
              <a:t>special somatic afferent </a:t>
            </a:r>
            <a:r>
              <a:rPr lang="en-GB" sz="2400" dirty="0"/>
              <a:t>type </a:t>
            </a:r>
            <a:r>
              <a:rPr lang="en-GB" sz="1800" dirty="0"/>
              <a:t>(receiving special afferent sensation, hearing and equilibrium)</a:t>
            </a:r>
            <a:r>
              <a:rPr lang="en-GB" sz="2400" dirty="0"/>
              <a:t>, and are </a:t>
            </a:r>
            <a:r>
              <a:rPr lang="en-GB" sz="2400" u="sng" dirty="0"/>
              <a:t>located in pons &amp; medulla</a:t>
            </a:r>
            <a:r>
              <a:rPr lang="en-GB" sz="2400" dirty="0"/>
              <a:t>.</a:t>
            </a:r>
          </a:p>
          <a:p>
            <a:pPr marL="355600" indent="-355600">
              <a:buFont typeface="Courier New" panose="02070309020205020404" pitchFamily="49" charset="0"/>
              <a:buChar char="o"/>
            </a:pPr>
            <a:r>
              <a:rPr lang="en-GB" sz="2400" b="1" dirty="0"/>
              <a:t>Inferior colliculi</a:t>
            </a:r>
            <a:r>
              <a:rPr lang="en-GB" sz="2400" dirty="0"/>
              <a:t>, </a:t>
            </a:r>
            <a:r>
              <a:rPr lang="en-GB" sz="2400" b="1" dirty="0"/>
              <a:t>medial geniculate nucleus </a:t>
            </a:r>
            <a:r>
              <a:rPr lang="en-GB" sz="2400" dirty="0"/>
              <a:t>and finally </a:t>
            </a:r>
            <a:r>
              <a:rPr lang="en-GB" sz="2400" b="1" dirty="0"/>
              <a:t>auditory cortex </a:t>
            </a:r>
            <a:r>
              <a:rPr lang="en-GB" sz="2400" dirty="0"/>
              <a:t>are </a:t>
            </a:r>
            <a:r>
              <a:rPr lang="en-GB" sz="2400" u="sng" dirty="0"/>
              <a:t>stations in cochlear pathway</a:t>
            </a:r>
            <a:r>
              <a:rPr lang="en-GB" sz="2400" dirty="0"/>
              <a:t>.</a:t>
            </a:r>
          </a:p>
          <a:p>
            <a:pPr marL="355600" indent="-355600">
              <a:buFont typeface="Courier New" panose="02070309020205020404" pitchFamily="49" charset="0"/>
              <a:buChar char="o"/>
            </a:pPr>
            <a:r>
              <a:rPr lang="en-GB" sz="2400" b="1" u="sng" dirty="0"/>
              <a:t>Hearing is bilaterally represented</a:t>
            </a:r>
            <a:r>
              <a:rPr lang="en-GB" sz="2400" dirty="0"/>
              <a:t>.</a:t>
            </a:r>
          </a:p>
          <a:p>
            <a:pPr marL="355600" indent="-355600">
              <a:buFont typeface="Courier New" panose="02070309020205020404" pitchFamily="49" charset="0"/>
              <a:buChar char="o"/>
            </a:pPr>
            <a:r>
              <a:rPr lang="en-GB" sz="2400" b="1" dirty="0"/>
              <a:t>Vestibular</a:t>
            </a:r>
            <a:r>
              <a:rPr lang="en-GB" sz="2400" dirty="0"/>
              <a:t> nuclei are connected to: </a:t>
            </a:r>
            <a:r>
              <a:rPr lang="en-GB" sz="2400" b="1" dirty="0"/>
              <a:t>spinal cord </a:t>
            </a:r>
            <a:r>
              <a:rPr lang="en-GB" sz="2400" dirty="0"/>
              <a:t>(directly or through medial longitudinal fasciculus), </a:t>
            </a:r>
            <a:r>
              <a:rPr lang="en-GB" sz="2400" b="1" dirty="0" err="1"/>
              <a:t>flocculonodular</a:t>
            </a:r>
            <a:r>
              <a:rPr lang="en-GB" sz="2400" dirty="0"/>
              <a:t> lobe of cerebellum and to </a:t>
            </a:r>
            <a:r>
              <a:rPr lang="en-GB" sz="2400" b="1" dirty="0"/>
              <a:t>vestibular area of cerebral cortex</a:t>
            </a:r>
            <a:r>
              <a:rPr lang="en-GB" sz="2400" dirty="0"/>
              <a:t>.</a:t>
            </a:r>
          </a:p>
          <a:p>
            <a:pPr>
              <a:buFont typeface="Courier New" panose="02070309020205020404" pitchFamily="49" charset="0"/>
              <a:buChar char="o"/>
            </a:pPr>
            <a:endParaRPr lang="en-GB" sz="2400" dirty="0"/>
          </a:p>
        </p:txBody>
      </p:sp>
    </p:spTree>
    <p:extLst>
      <p:ext uri="{BB962C8B-B14F-4D97-AF65-F5344CB8AC3E}">
        <p14:creationId xmlns:p14="http://schemas.microsoft.com/office/powerpoint/2010/main" val="791082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530" y="461664"/>
            <a:ext cx="5612525" cy="6586418"/>
          </a:xfrm>
          <a:prstGeom prst="rect">
            <a:avLst/>
          </a:prstGeom>
          <a:noFill/>
        </p:spPr>
        <p:txBody>
          <a:bodyPr wrap="square" rtlCol="0">
            <a:spAutoFit/>
          </a:bodyPr>
          <a:lstStyle/>
          <a:p>
            <a:r>
              <a:rPr lang="en-US" dirty="0"/>
              <a:t>1. The </a:t>
            </a:r>
            <a:r>
              <a:rPr lang="en-GB" dirty="0"/>
              <a:t>third order neurons of the auditory pathway are found in:</a:t>
            </a:r>
            <a:endParaRPr lang="is-IS" dirty="0"/>
          </a:p>
          <a:p>
            <a:r>
              <a:rPr lang="en-US" dirty="0"/>
              <a:t>A- midbrain</a:t>
            </a:r>
          </a:p>
          <a:p>
            <a:r>
              <a:rPr lang="en-US" dirty="0"/>
              <a:t>B- thalamus</a:t>
            </a:r>
          </a:p>
          <a:p>
            <a:r>
              <a:rPr lang="en-US" dirty="0"/>
              <a:t>C- pons</a:t>
            </a:r>
          </a:p>
          <a:p>
            <a:r>
              <a:rPr lang="en-US" dirty="0"/>
              <a:t>D- cerebral cortex</a:t>
            </a:r>
          </a:p>
          <a:p>
            <a:r>
              <a:rPr lang="en-US" dirty="0"/>
              <a:t>Answer: A</a:t>
            </a:r>
          </a:p>
          <a:p>
            <a:endParaRPr lang="en-US" dirty="0"/>
          </a:p>
          <a:p>
            <a:r>
              <a:rPr lang="en-US" dirty="0"/>
              <a:t>2. Regarding the vestibular pathway:</a:t>
            </a:r>
          </a:p>
          <a:p>
            <a:r>
              <a:rPr lang="en-US" dirty="0"/>
              <a:t>A- the vestibular ganglion is located in the middle ear</a:t>
            </a:r>
          </a:p>
          <a:p>
            <a:r>
              <a:rPr lang="en-US" dirty="0"/>
              <a:t>B- the vestibular nuclei are located in the midbrain</a:t>
            </a:r>
          </a:p>
          <a:p>
            <a:r>
              <a:rPr lang="en-US" dirty="0"/>
              <a:t>C- the vestibular nuclei are connected to the cerebellum</a:t>
            </a:r>
          </a:p>
          <a:p>
            <a:pPr marL="265113" indent="-265113"/>
            <a:r>
              <a:rPr lang="en-US" dirty="0"/>
              <a:t>D- the vestibulospinal tracts are located in the lateral white column of the spinal cord</a:t>
            </a:r>
          </a:p>
          <a:p>
            <a:r>
              <a:rPr lang="en-US" dirty="0"/>
              <a:t>Answer: C</a:t>
            </a:r>
          </a:p>
          <a:p>
            <a:endParaRPr lang="en-US" dirty="0"/>
          </a:p>
          <a:p>
            <a:r>
              <a:rPr lang="en-US" dirty="0"/>
              <a:t>3. The vestibular nuclei are connected to the oculomotor neuron though:</a:t>
            </a:r>
          </a:p>
          <a:p>
            <a:r>
              <a:rPr lang="en-US" dirty="0"/>
              <a:t>A-  lateral lemniscus </a:t>
            </a:r>
          </a:p>
          <a:p>
            <a:r>
              <a:rPr lang="en-US" dirty="0"/>
              <a:t>B-  lateral vestibulospinal tract</a:t>
            </a:r>
            <a:endParaRPr lang="en-US" baseline="30000" dirty="0"/>
          </a:p>
          <a:p>
            <a:r>
              <a:rPr lang="en-US" dirty="0"/>
              <a:t>C-  medial longitudinal fasciculus </a:t>
            </a:r>
            <a:endParaRPr lang="en-US" baseline="30000" dirty="0"/>
          </a:p>
          <a:p>
            <a:r>
              <a:rPr lang="en-US" dirty="0"/>
              <a:t>D-  vestibular nerve</a:t>
            </a:r>
          </a:p>
          <a:p>
            <a:r>
              <a:rPr lang="en-US" dirty="0"/>
              <a:t>Answer: C</a:t>
            </a:r>
          </a:p>
          <a:p>
            <a:endParaRPr lang="en-US" dirty="0"/>
          </a:p>
          <a:p>
            <a:r>
              <a:rPr lang="en-US" dirty="0"/>
              <a:t>4. </a:t>
            </a:r>
            <a:r>
              <a:rPr lang="en-GB" dirty="0">
                <a:solidFill>
                  <a:schemeClr val="tx1"/>
                </a:solidFill>
              </a:rPr>
              <a:t>Vestibular nuclei belong to ___ column in brain stem </a:t>
            </a:r>
            <a:r>
              <a:rPr lang="en-US" dirty="0"/>
              <a:t>:</a:t>
            </a:r>
          </a:p>
          <a:p>
            <a:r>
              <a:rPr lang="en-US" dirty="0"/>
              <a:t>A- special somatic afferent </a:t>
            </a:r>
          </a:p>
          <a:p>
            <a:r>
              <a:rPr lang="en-US" dirty="0"/>
              <a:t>B- special somatic efferent </a:t>
            </a:r>
          </a:p>
          <a:p>
            <a:r>
              <a:rPr lang="en-US" dirty="0"/>
              <a:t>C- special visceral afferent </a:t>
            </a:r>
          </a:p>
          <a:p>
            <a:r>
              <a:rPr lang="en-US" dirty="0"/>
              <a:t>D- special visceral efferent </a:t>
            </a:r>
          </a:p>
          <a:p>
            <a:r>
              <a:rPr lang="en-US" dirty="0"/>
              <a:t>Answer: A</a:t>
            </a:r>
          </a:p>
          <a:p>
            <a:endParaRPr lang="en-US" sz="1600" dirty="0"/>
          </a:p>
        </p:txBody>
      </p:sp>
      <p:sp>
        <p:nvSpPr>
          <p:cNvPr id="4" name="TextBox 3"/>
          <p:cNvSpPr txBox="1"/>
          <p:nvPr/>
        </p:nvSpPr>
        <p:spPr>
          <a:xfrm>
            <a:off x="6264200" y="584775"/>
            <a:ext cx="5616949" cy="6124754"/>
          </a:xfrm>
          <a:prstGeom prst="rect">
            <a:avLst/>
          </a:prstGeom>
          <a:noFill/>
        </p:spPr>
        <p:txBody>
          <a:bodyPr wrap="square" rtlCol="0">
            <a:spAutoFit/>
          </a:bodyPr>
          <a:lstStyle/>
          <a:p>
            <a:r>
              <a:rPr lang="en-US" sz="1400" dirty="0"/>
              <a:t>5. The </a:t>
            </a:r>
            <a:r>
              <a:rPr lang="en-GB" sz="1400" dirty="0"/>
              <a:t>vestibular cortex is located in:</a:t>
            </a:r>
            <a:endParaRPr lang="en-US" sz="1400" dirty="0"/>
          </a:p>
          <a:p>
            <a:r>
              <a:rPr lang="en-US" sz="1400" dirty="0"/>
              <a:t>A- pre</a:t>
            </a:r>
            <a:r>
              <a:rPr lang="en-US" dirty="0"/>
              <a:t>central gyrus </a:t>
            </a:r>
            <a:endParaRPr lang="en-US" sz="1400" dirty="0"/>
          </a:p>
          <a:p>
            <a:r>
              <a:rPr lang="en-US" sz="1400" dirty="0"/>
              <a:t>B- </a:t>
            </a:r>
            <a:r>
              <a:rPr lang="en-US" dirty="0"/>
              <a:t>postcentral gyrus </a:t>
            </a:r>
          </a:p>
          <a:p>
            <a:r>
              <a:rPr lang="en-US" dirty="0"/>
              <a:t>C- post-temporal gyrus </a:t>
            </a:r>
          </a:p>
          <a:p>
            <a:r>
              <a:rPr lang="en-US" sz="1400" dirty="0"/>
              <a:t>D- </a:t>
            </a:r>
            <a:r>
              <a:rPr lang="en-US" dirty="0"/>
              <a:t>pretemporal gyrus </a:t>
            </a:r>
            <a:endParaRPr lang="en-US" sz="1400" dirty="0"/>
          </a:p>
          <a:p>
            <a:r>
              <a:rPr lang="en-US" sz="1400" dirty="0"/>
              <a:t>Answer: B</a:t>
            </a:r>
          </a:p>
          <a:p>
            <a:endParaRPr lang="en-US" sz="1400" dirty="0"/>
          </a:p>
          <a:p>
            <a:r>
              <a:rPr lang="en-US" sz="1400" dirty="0"/>
              <a:t>6. The </a:t>
            </a:r>
            <a:r>
              <a:rPr lang="en-GB" dirty="0">
                <a:latin typeface="Calibri" panose="020F0502020204030204"/>
              </a:rPr>
              <a:t>primary auditory cortex is located in</a:t>
            </a:r>
            <a:r>
              <a:rPr lang="en-US" sz="1400" dirty="0"/>
              <a:t>:</a:t>
            </a:r>
          </a:p>
          <a:p>
            <a:r>
              <a:rPr lang="en-US" sz="1400" dirty="0"/>
              <a:t>A- </a:t>
            </a:r>
            <a:r>
              <a:rPr lang="en-GB" dirty="0">
                <a:latin typeface="Arial" panose="020B0604020202020204" pitchFamily="34" charset="0"/>
                <a:cs typeface="Arial" panose="020B0604020202020204" pitchFamily="34" charset="0"/>
              </a:rPr>
              <a:t>superior temporal gyrus</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 </a:t>
            </a:r>
            <a:r>
              <a:rPr lang="en-GB" dirty="0">
                <a:latin typeface="Arial" panose="020B0604020202020204" pitchFamily="34" charset="0"/>
                <a:cs typeface="Arial" panose="020B0604020202020204" pitchFamily="34" charset="0"/>
              </a:rPr>
              <a:t>inferior temporal gyrus</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 </a:t>
            </a:r>
            <a:r>
              <a:rPr lang="en-GB" dirty="0">
                <a:latin typeface="Arial" panose="020B0604020202020204" pitchFamily="34" charset="0"/>
                <a:cs typeface="Arial" panose="020B0604020202020204" pitchFamily="34" charset="0"/>
              </a:rPr>
              <a:t>superior frontal gyrus</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 </a:t>
            </a:r>
            <a:r>
              <a:rPr lang="en-GB" dirty="0">
                <a:latin typeface="Arial" panose="020B0604020202020204" pitchFamily="34" charset="0"/>
                <a:cs typeface="Arial" panose="020B0604020202020204" pitchFamily="34" charset="0"/>
              </a:rPr>
              <a:t>inferior frontal gyrus</a:t>
            </a:r>
            <a:endParaRPr lang="en-US" dirty="0">
              <a:latin typeface="Arial" panose="020B0604020202020204" pitchFamily="34" charset="0"/>
              <a:cs typeface="Arial" panose="020B0604020202020204" pitchFamily="34" charset="0"/>
            </a:endParaRPr>
          </a:p>
          <a:p>
            <a:r>
              <a:rPr lang="en-US" sz="1400" dirty="0"/>
              <a:t> Answer: A</a:t>
            </a:r>
          </a:p>
          <a:p>
            <a:endParaRPr lang="en-US" sz="1400" dirty="0"/>
          </a:p>
          <a:p>
            <a:r>
              <a:rPr lang="en-US" sz="1400" dirty="0"/>
              <a:t>7. The fourth order neurons of the auditory pathway are:</a:t>
            </a:r>
          </a:p>
          <a:p>
            <a:r>
              <a:rPr lang="en-US" sz="1400" dirty="0"/>
              <a:t>A- </a:t>
            </a:r>
            <a:r>
              <a:rPr lang="en-GB" sz="1400" dirty="0"/>
              <a:t>c</a:t>
            </a:r>
            <a:r>
              <a:rPr lang="en-GB" dirty="0"/>
              <a:t>ells of spiral ganglion in the cochlea</a:t>
            </a:r>
            <a:endParaRPr lang="en-US" sz="1400" dirty="0"/>
          </a:p>
          <a:p>
            <a:r>
              <a:rPr lang="en-US" sz="1400" dirty="0"/>
              <a:t>B- </a:t>
            </a:r>
            <a:r>
              <a:rPr lang="en-GB" sz="1400" dirty="0"/>
              <a:t>c</a:t>
            </a:r>
            <a:r>
              <a:rPr lang="en-GB" dirty="0"/>
              <a:t>ells of dorsal and ventral cochlear nuclei </a:t>
            </a:r>
          </a:p>
          <a:p>
            <a:r>
              <a:rPr lang="en-US" sz="1400" dirty="0"/>
              <a:t>C- cells of inferior colliculus </a:t>
            </a:r>
          </a:p>
          <a:p>
            <a:r>
              <a:rPr lang="en-US" sz="1400" dirty="0"/>
              <a:t>D- </a:t>
            </a:r>
            <a:r>
              <a:rPr lang="en-US" dirty="0"/>
              <a:t>medial geniculate nuclei </a:t>
            </a:r>
          </a:p>
          <a:p>
            <a:r>
              <a:rPr lang="en-US" dirty="0"/>
              <a:t>Answer: D</a:t>
            </a:r>
          </a:p>
          <a:p>
            <a:endParaRPr lang="en-US" sz="1400" dirty="0"/>
          </a:p>
          <a:p>
            <a:r>
              <a:rPr lang="en-US" sz="1400" dirty="0"/>
              <a:t>8. </a:t>
            </a:r>
            <a:r>
              <a:rPr lang="en-US" dirty="0"/>
              <a:t>Both cochlear &amp; vestibular nerves enter pons through:</a:t>
            </a:r>
          </a:p>
          <a:p>
            <a:r>
              <a:rPr lang="en-US" sz="1400" dirty="0"/>
              <a:t>A- inferior cerebral peduncle</a:t>
            </a:r>
          </a:p>
          <a:p>
            <a:r>
              <a:rPr lang="en-US" sz="1400" dirty="0"/>
              <a:t>B- </a:t>
            </a:r>
            <a:r>
              <a:rPr lang="en-US" dirty="0"/>
              <a:t>pontocerebellar angle</a:t>
            </a:r>
            <a:endParaRPr lang="en-US" sz="1400" dirty="0"/>
          </a:p>
          <a:p>
            <a:r>
              <a:rPr lang="en-US" sz="1400" dirty="0"/>
              <a:t>C- anterolateral ol</a:t>
            </a:r>
            <a:r>
              <a:rPr lang="en-US" dirty="0"/>
              <a:t>ivary sulcus</a:t>
            </a:r>
            <a:endParaRPr lang="en-US" sz="1400" dirty="0"/>
          </a:p>
          <a:p>
            <a:r>
              <a:rPr lang="en-US" sz="1400" dirty="0"/>
              <a:t>D- basilar sulcus</a:t>
            </a:r>
          </a:p>
          <a:p>
            <a:r>
              <a:rPr lang="en-US" sz="1400" dirty="0"/>
              <a:t>Answer: B</a:t>
            </a:r>
          </a:p>
        </p:txBody>
      </p:sp>
      <p:sp>
        <p:nvSpPr>
          <p:cNvPr id="5" name="Rectangle 4">
            <a:extLst>
              <a:ext uri="{FF2B5EF4-FFF2-40B4-BE49-F238E27FC236}">
                <a16:creationId xmlns:a16="http://schemas.microsoft.com/office/drawing/2014/main" id="{DBD4DA3C-FACF-45F0-A1D3-D28AE78EA3B9}"/>
              </a:ext>
            </a:extLst>
          </p:cNvPr>
          <p:cNvSpPr/>
          <p:nvPr/>
        </p:nvSpPr>
        <p:spPr>
          <a:xfrm>
            <a:off x="5056818" y="0"/>
            <a:ext cx="1207382" cy="584775"/>
          </a:xfrm>
          <a:prstGeom prst="rect">
            <a:avLst/>
          </a:prstGeom>
        </p:spPr>
        <p:txBody>
          <a:bodyPr wrap="none">
            <a:spAutoFit/>
          </a:bodyPr>
          <a:lstStyle/>
          <a:p>
            <a:pPr lvl="0"/>
            <a:r>
              <a:rPr lang="en-US" sz="3200" b="1" dirty="0">
                <a:latin typeface="+mn-lt"/>
              </a:rPr>
              <a:t>MCQs</a:t>
            </a:r>
            <a:endParaRPr lang="en-US" b="1" dirty="0">
              <a:latin typeface="+mn-lt"/>
            </a:endParaRPr>
          </a:p>
        </p:txBody>
      </p:sp>
    </p:spTree>
    <p:extLst>
      <p:ext uri="{BB962C8B-B14F-4D97-AF65-F5344CB8AC3E}">
        <p14:creationId xmlns:p14="http://schemas.microsoft.com/office/powerpoint/2010/main" val="1788080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3744686" y="746316"/>
            <a:ext cx="5181600" cy="4351338"/>
          </a:xfrm>
        </p:spPr>
        <p:txBody>
          <a:bodyPr>
            <a:normAutofit/>
          </a:bodyPr>
          <a:lstStyle/>
          <a:p>
            <a:pPr marL="177800" indent="0">
              <a:buNone/>
            </a:pPr>
            <a:r>
              <a:rPr lang="en-US" i="1" dirty="0">
                <a:solidFill>
                  <a:schemeClr val="tx1"/>
                </a:solidFill>
                <a:latin typeface="Calibri" panose="020F0502020204030204" pitchFamily="34" charset="0"/>
              </a:rPr>
              <a:t>Leaders:</a:t>
            </a:r>
            <a:endParaRPr lang="en-GB" i="1" dirty="0">
              <a:solidFill>
                <a:schemeClr val="tx1"/>
              </a:solidFill>
              <a:latin typeface="Calibri" panose="020F0502020204030204" pitchFamily="34" charset="0"/>
            </a:endParaRPr>
          </a:p>
          <a:p>
            <a:pPr marL="177800" indent="0">
              <a:buNone/>
            </a:pPr>
            <a:r>
              <a:rPr lang="en-GB" dirty="0" err="1">
                <a:solidFill>
                  <a:schemeClr val="tx1"/>
                </a:solidFill>
                <a:latin typeface="Calibri" panose="020F0502020204030204" pitchFamily="34" charset="0"/>
              </a:rPr>
              <a:t>Nawaf</a:t>
            </a:r>
            <a:r>
              <a:rPr lang="en-GB" dirty="0">
                <a:solidFill>
                  <a:schemeClr val="tx1"/>
                </a:solidFill>
                <a:latin typeface="Calibri" panose="020F0502020204030204" pitchFamily="34" charset="0"/>
              </a:rPr>
              <a:t> </a:t>
            </a:r>
            <a:r>
              <a:rPr lang="en-GB" dirty="0" err="1">
                <a:solidFill>
                  <a:schemeClr val="tx1"/>
                </a:solidFill>
                <a:latin typeface="Calibri" panose="020F0502020204030204" pitchFamily="34" charset="0"/>
              </a:rPr>
              <a:t>AlKhudairy</a:t>
            </a:r>
            <a:r>
              <a:rPr lang="en-GB" dirty="0">
                <a:solidFill>
                  <a:schemeClr val="tx1"/>
                </a:solidFill>
                <a:latin typeface="Calibri" panose="020F0502020204030204" pitchFamily="34" charset="0"/>
              </a:rPr>
              <a:t> </a:t>
            </a:r>
          </a:p>
          <a:p>
            <a:pPr marL="177800" indent="0">
              <a:buNone/>
            </a:pPr>
            <a:r>
              <a:rPr lang="en-GB" dirty="0">
                <a:solidFill>
                  <a:schemeClr val="tx1"/>
                </a:solidFill>
                <a:latin typeface="Calibri" panose="020F0502020204030204" pitchFamily="34" charset="0"/>
              </a:rPr>
              <a:t>Jawaher Abanumy</a:t>
            </a:r>
          </a:p>
          <a:p>
            <a:pPr marL="177800" indent="0">
              <a:buNone/>
            </a:pPr>
            <a:r>
              <a:rPr lang="en-GB" dirty="0">
                <a:solidFill>
                  <a:schemeClr val="tx1"/>
                </a:solidFill>
                <a:latin typeface="Calibri" panose="020F0502020204030204" pitchFamily="34" charset="0"/>
              </a:rPr>
              <a:t/>
            </a:r>
            <a:br>
              <a:rPr lang="en-GB" dirty="0">
                <a:solidFill>
                  <a:schemeClr val="tx1"/>
                </a:solidFill>
                <a:latin typeface="Calibri" panose="020F0502020204030204" pitchFamily="34" charset="0"/>
              </a:rPr>
            </a:br>
            <a:endParaRPr lang="en-GB" dirty="0">
              <a:solidFill>
                <a:schemeClr val="tx1"/>
              </a:solidFill>
              <a:latin typeface="Calibri" panose="020F0502020204030204" pitchFamily="34" charset="0"/>
            </a:endParaRPr>
          </a:p>
        </p:txBody>
      </p:sp>
      <p:pic>
        <p:nvPicPr>
          <p:cNvPr id="10" name="Content Placeholder 9"/>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6317"/>
          <a:stretch/>
        </p:blipFill>
        <p:spPr>
          <a:xfrm>
            <a:off x="0" y="0"/>
            <a:ext cx="3744686" cy="6858000"/>
          </a:xfrm>
        </p:spPr>
      </p:pic>
      <p:grpSp>
        <p:nvGrpSpPr>
          <p:cNvPr id="21" name="Group 20"/>
          <p:cNvGrpSpPr/>
          <p:nvPr/>
        </p:nvGrpSpPr>
        <p:grpSpPr>
          <a:xfrm>
            <a:off x="3960824" y="4605659"/>
            <a:ext cx="3926752" cy="2034312"/>
            <a:chOff x="3960824" y="4605659"/>
            <a:chExt cx="3926752" cy="2034312"/>
          </a:xfrm>
        </p:grpSpPr>
        <p:grpSp>
          <p:nvGrpSpPr>
            <p:cNvPr id="22" name="Group 21"/>
            <p:cNvGrpSpPr/>
            <p:nvPr/>
          </p:nvGrpSpPr>
          <p:grpSpPr>
            <a:xfrm>
              <a:off x="4003978" y="4770823"/>
              <a:ext cx="3883598" cy="1869148"/>
              <a:chOff x="4030873" y="4109520"/>
              <a:chExt cx="3883598" cy="1869148"/>
            </a:xfrm>
          </p:grpSpPr>
          <p:grpSp>
            <p:nvGrpSpPr>
              <p:cNvPr id="24" name="Group 23"/>
              <p:cNvGrpSpPr/>
              <p:nvPr/>
            </p:nvGrpSpPr>
            <p:grpSpPr>
              <a:xfrm>
                <a:off x="4030873" y="4109520"/>
                <a:ext cx="3883598" cy="1372855"/>
                <a:chOff x="2927787" y="3661466"/>
                <a:chExt cx="3883598" cy="1372855"/>
              </a:xfrm>
            </p:grpSpPr>
            <p:sp>
              <p:nvSpPr>
                <p:cNvPr id="27" name="TextBox 26"/>
                <p:cNvSpPr txBox="1"/>
                <p:nvPr/>
              </p:nvSpPr>
              <p:spPr>
                <a:xfrm>
                  <a:off x="3446711" y="4153307"/>
                  <a:ext cx="3364674" cy="384721"/>
                </a:xfrm>
                <a:prstGeom prst="rect">
                  <a:avLst/>
                </a:prstGeom>
                <a:noFill/>
                <a:ln>
                  <a:noFill/>
                </a:ln>
              </p:spPr>
              <p:txBody>
                <a:bodyPr wrap="square" rtlCol="0">
                  <a:spAutoFit/>
                </a:bodyPr>
                <a:lstStyle/>
                <a:p>
                  <a:r>
                    <a:rPr lang="en-US" sz="1900" i="1" dirty="0">
                      <a:solidFill>
                        <a:srgbClr val="7BBF26"/>
                      </a:solidFill>
                      <a:latin typeface="+mn-lt"/>
                    </a:rPr>
                    <a:t>anatomyteam436@gmail.com</a:t>
                  </a:r>
                  <a:endParaRPr lang="en-GB" sz="1900" i="1" dirty="0">
                    <a:solidFill>
                      <a:srgbClr val="7BBF26"/>
                    </a:solidFill>
                    <a:latin typeface="+mn-lt"/>
                  </a:endParaRPr>
                </a:p>
              </p:txBody>
            </p:sp>
            <p:pic>
              <p:nvPicPr>
                <p:cNvPr id="28" name="Picture 2" descr="https://d30y9cdsu7xlg0.cloudfront.net/png/12462-200.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7787" y="4113946"/>
                  <a:ext cx="448054" cy="4480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mage result for twitter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501" y="4623295"/>
                  <a:ext cx="393116" cy="39311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446711" y="4649600"/>
                  <a:ext cx="3364674" cy="384721"/>
                </a:xfrm>
                <a:prstGeom prst="rect">
                  <a:avLst/>
                </a:prstGeom>
                <a:noFill/>
                <a:ln>
                  <a:noFill/>
                </a:ln>
              </p:spPr>
              <p:txBody>
                <a:bodyPr wrap="square" rtlCol="0">
                  <a:spAutoFit/>
                </a:bodyPr>
                <a:lstStyle/>
                <a:p>
                  <a:r>
                    <a:rPr lang="en-US" sz="1900" i="1" dirty="0">
                      <a:solidFill>
                        <a:srgbClr val="55ACEE"/>
                      </a:solidFill>
                      <a:latin typeface="+mn-lt"/>
                    </a:rPr>
                    <a:t>@anatomy436</a:t>
                  </a:r>
                  <a:endParaRPr lang="en-GB" sz="1900" i="1" dirty="0">
                    <a:solidFill>
                      <a:srgbClr val="55ACEE"/>
                    </a:solidFill>
                    <a:latin typeface="+mn-lt"/>
                  </a:endParaRPr>
                </a:p>
              </p:txBody>
            </p:sp>
            <p:sp>
              <p:nvSpPr>
                <p:cNvPr id="31" name="TextBox 30">
                  <a:hlinkClick r:id="rId5"/>
                </p:cNvPr>
                <p:cNvSpPr txBox="1"/>
                <p:nvPr/>
              </p:nvSpPr>
              <p:spPr>
                <a:xfrm>
                  <a:off x="3446711" y="3661466"/>
                  <a:ext cx="3364674" cy="384721"/>
                </a:xfrm>
                <a:prstGeom prst="rect">
                  <a:avLst/>
                </a:prstGeom>
                <a:noFill/>
                <a:ln>
                  <a:noFill/>
                </a:ln>
              </p:spPr>
              <p:txBody>
                <a:bodyPr wrap="square" rtlCol="0">
                  <a:spAutoFit/>
                </a:bodyPr>
                <a:lstStyle/>
                <a:p>
                  <a:r>
                    <a:rPr lang="en-US" sz="1900" i="1" dirty="0">
                      <a:solidFill>
                        <a:srgbClr val="4D0082"/>
                      </a:solidFill>
                      <a:latin typeface="+mn-lt"/>
                    </a:rPr>
                    <a:t>Feedback</a:t>
                  </a:r>
                  <a:endParaRPr lang="en-GB" sz="1900" i="1" dirty="0">
                    <a:solidFill>
                      <a:srgbClr val="4D0082"/>
                    </a:solidFill>
                    <a:latin typeface="+mn-lt"/>
                  </a:endParaRPr>
                </a:p>
              </p:txBody>
            </p:sp>
          </p:grpSp>
          <p:pic>
            <p:nvPicPr>
              <p:cNvPr id="25" name="Picture 2" descr="Image result for youtub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5587" y="5627698"/>
                <a:ext cx="423340" cy="29807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hlinkClick r:id="rId6"/>
              </p:cNvPr>
              <p:cNvSpPr/>
              <p:nvPr/>
            </p:nvSpPr>
            <p:spPr>
              <a:xfrm>
                <a:off x="4549797" y="5593947"/>
                <a:ext cx="1798625" cy="384721"/>
              </a:xfrm>
              <a:prstGeom prst="rect">
                <a:avLst/>
              </a:prstGeom>
            </p:spPr>
            <p:txBody>
              <a:bodyPr wrap="square">
                <a:spAutoFit/>
              </a:bodyPr>
              <a:lstStyle/>
              <a:p>
                <a:r>
                  <a:rPr lang="en-US" sz="1900" i="1" dirty="0">
                    <a:solidFill>
                      <a:srgbClr val="CC1F20"/>
                    </a:solidFill>
                    <a:latin typeface="+mn-lt"/>
                    <a:cs typeface="Arial" panose="020B0604020202020204" pitchFamily="34" charset="0"/>
                  </a:rPr>
                  <a:t>Anatomy Team</a:t>
                </a:r>
                <a:endParaRPr lang="en-GB" sz="1900" i="1" dirty="0">
                  <a:solidFill>
                    <a:srgbClr val="CC1F20"/>
                  </a:solidFill>
                  <a:latin typeface="+mn-lt"/>
                  <a:cs typeface="Arial" panose="020B0604020202020204" pitchFamily="34" charset="0"/>
                </a:endParaRPr>
              </a:p>
            </p:txBody>
          </p:sp>
        </p:grpSp>
        <p:pic>
          <p:nvPicPr>
            <p:cNvPr id="23" name="Picture 2" descr="Image result for google form icon">
              <a:hlinkClick r:id="rId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824" y="4605659"/>
              <a:ext cx="559076" cy="56185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 Placeholder 4">
            <a:extLst>
              <a:ext uri="{FF2B5EF4-FFF2-40B4-BE49-F238E27FC236}">
                <a16:creationId xmlns:a16="http://schemas.microsoft.com/office/drawing/2014/main" id="{5363EA61-C914-4134-8D14-4D19CB708682}"/>
              </a:ext>
            </a:extLst>
          </p:cNvPr>
          <p:cNvSpPr txBox="1">
            <a:spLocks/>
          </p:cNvSpPr>
          <p:nvPr/>
        </p:nvSpPr>
        <p:spPr>
          <a:xfrm>
            <a:off x="7988670" y="5301508"/>
            <a:ext cx="3969657" cy="1338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spcBef>
                <a:spcPts val="600"/>
              </a:spcBef>
              <a:buFont typeface="Arial" panose="020B0604020202020204" pitchFamily="34" charset="0"/>
              <a:buNone/>
            </a:pPr>
            <a:r>
              <a:rPr lang="en-US" sz="1800" i="1" dirty="0">
                <a:latin typeface="Calibri" panose="020F0502020204030204" pitchFamily="34" charset="0"/>
              </a:rPr>
              <a:t>References:</a:t>
            </a:r>
            <a:endParaRPr lang="en-GB" sz="1800" i="1" dirty="0">
              <a:latin typeface="Calibri" panose="020F0502020204030204" pitchFamily="34" charset="0"/>
            </a:endParaRPr>
          </a:p>
          <a:p>
            <a:pPr marL="177800" indent="0">
              <a:spcBef>
                <a:spcPts val="600"/>
              </a:spcBef>
              <a:buFont typeface="Arial" panose="020B0604020202020204" pitchFamily="34" charset="0"/>
              <a:buNone/>
            </a:pPr>
            <a:r>
              <a:rPr lang="en-GB" sz="1800" dirty="0">
                <a:latin typeface="Calibri" panose="020F0502020204030204" pitchFamily="34" charset="0"/>
              </a:rPr>
              <a:t>1- Girls’ &amp; Boys’ Slides</a:t>
            </a:r>
          </a:p>
          <a:p>
            <a:pPr marL="177800" indent="0">
              <a:spcBef>
                <a:spcPts val="600"/>
              </a:spcBef>
              <a:buFont typeface="Arial" panose="020B0604020202020204" pitchFamily="34" charset="0"/>
              <a:buNone/>
            </a:pPr>
            <a:r>
              <a:rPr lang="en-US" sz="1800" dirty="0">
                <a:latin typeface="Calibri" panose="020F0502020204030204" pitchFamily="34" charset="0"/>
              </a:rPr>
              <a:t>2- Greys Anatomy for Students </a:t>
            </a:r>
          </a:p>
          <a:p>
            <a:pPr marL="177800" indent="0">
              <a:spcBef>
                <a:spcPts val="600"/>
              </a:spcBef>
              <a:buFont typeface="Arial" panose="020B0604020202020204" pitchFamily="34" charset="0"/>
              <a:buNone/>
            </a:pPr>
            <a:r>
              <a:rPr lang="en-US" sz="1800" dirty="0">
                <a:latin typeface="Calibri" panose="020F0502020204030204" pitchFamily="34" charset="0"/>
              </a:rPr>
              <a:t>3- TeachMeAnatomy.com</a:t>
            </a:r>
            <a:endParaRPr lang="en-GB" sz="1800" dirty="0">
              <a:latin typeface="Calibri" panose="020F0502020204030204" pitchFamily="34" charset="0"/>
            </a:endParaRPr>
          </a:p>
        </p:txBody>
      </p:sp>
      <p:sp>
        <p:nvSpPr>
          <p:cNvPr id="17" name="TextBox 1">
            <a:extLst>
              <a:ext uri="{FF2B5EF4-FFF2-40B4-BE49-F238E27FC236}">
                <a16:creationId xmlns:a16="http://schemas.microsoft.com/office/drawing/2014/main" id="{9470E9A4-E056-4AA5-AB12-9C9F9679D6CC}"/>
              </a:ext>
            </a:extLst>
          </p:cNvPr>
          <p:cNvSpPr txBox="1"/>
          <p:nvPr/>
        </p:nvSpPr>
        <p:spPr>
          <a:xfrm>
            <a:off x="8182410" y="746316"/>
            <a:ext cx="2867078" cy="151220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nSpc>
                <a:spcPct val="90000"/>
              </a:lnSpc>
              <a:spcBef>
                <a:spcPts val="1000"/>
              </a:spcBef>
            </a:pPr>
            <a:r>
              <a:rPr lang="en-US" sz="2800" i="1" dirty="0">
                <a:latin typeface="Calibri" charset="0"/>
                <a:ea typeface="Calibri" charset="0"/>
                <a:cs typeface="Calibri" charset="0"/>
              </a:rPr>
              <a:t>Members</a:t>
            </a:r>
            <a:r>
              <a:rPr lang="en-US" sz="2800" dirty="0">
                <a:latin typeface="Calibri" charset="0"/>
                <a:ea typeface="Calibri" charset="0"/>
                <a:cs typeface="Calibri" charset="0"/>
              </a:rPr>
              <a:t>: </a:t>
            </a:r>
          </a:p>
          <a:p>
            <a:pPr>
              <a:lnSpc>
                <a:spcPct val="90000"/>
              </a:lnSpc>
              <a:spcBef>
                <a:spcPts val="1000"/>
              </a:spcBef>
            </a:pPr>
            <a:r>
              <a:rPr lang="en-US" sz="2800" dirty="0" err="1">
                <a:latin typeface="Calibri" charset="0"/>
                <a:ea typeface="Calibri" charset="0"/>
                <a:cs typeface="Calibri" charset="0"/>
              </a:rPr>
              <a:t>Talal</a:t>
            </a:r>
            <a:r>
              <a:rPr lang="en-US" sz="2800" dirty="0">
                <a:latin typeface="Calibri" charset="0"/>
                <a:ea typeface="Calibri" charset="0"/>
                <a:cs typeface="Calibri" charset="0"/>
              </a:rPr>
              <a:t> </a:t>
            </a:r>
            <a:r>
              <a:rPr lang="en-US" sz="2800" dirty="0" err="1">
                <a:latin typeface="Calibri" charset="0"/>
                <a:ea typeface="Calibri" charset="0"/>
                <a:cs typeface="Calibri" charset="0"/>
              </a:rPr>
              <a:t>alhuqayl</a:t>
            </a:r>
            <a:endParaRPr lang="en-US" sz="2800" dirty="0">
              <a:latin typeface="Calibri" charset="0"/>
              <a:ea typeface="Calibri" charset="0"/>
              <a:cs typeface="Calibri" charset="0"/>
            </a:endParaRPr>
          </a:p>
          <a:p>
            <a:pPr>
              <a:lnSpc>
                <a:spcPct val="90000"/>
              </a:lnSpc>
              <a:spcBef>
                <a:spcPts val="1000"/>
              </a:spcBef>
            </a:pPr>
            <a:r>
              <a:rPr lang="en-US" sz="2800" dirty="0">
                <a:latin typeface="Calibri" charset="0"/>
                <a:ea typeface="Calibri" charset="0"/>
                <a:cs typeface="Calibri" charset="0"/>
              </a:rPr>
              <a:t>Abdullah </a:t>
            </a:r>
            <a:r>
              <a:rPr lang="en-US" sz="2800" dirty="0" err="1">
                <a:latin typeface="Calibri" charset="0"/>
                <a:ea typeface="Calibri" charset="0"/>
                <a:cs typeface="Calibri" charset="0"/>
              </a:rPr>
              <a:t>alhashim</a:t>
            </a:r>
            <a:endParaRPr lang="en-US" sz="2800" dirty="0">
              <a:latin typeface="Calibri" charset="0"/>
              <a:ea typeface="Calibri" charset="0"/>
              <a:cs typeface="Calibri" charset="0"/>
            </a:endParaRPr>
          </a:p>
        </p:txBody>
      </p:sp>
    </p:spTree>
    <p:extLst>
      <p:ext uri="{BB962C8B-B14F-4D97-AF65-F5344CB8AC3E}">
        <p14:creationId xmlns:p14="http://schemas.microsoft.com/office/powerpoint/2010/main" val="3575438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44003" y="557317"/>
            <a:ext cx="6296368" cy="5447647"/>
            <a:chOff x="2705100" y="726141"/>
            <a:chExt cx="6296368" cy="5447647"/>
          </a:xfrm>
        </p:grpSpPr>
        <p:pic>
          <p:nvPicPr>
            <p:cNvPr id="4" name="Picture 3" descr="C:\Documents and Settings\Free User\My Documents\My Pictures\asxc.png"/>
            <p:cNvPicPr>
              <a:picLocks noChangeAspect="1" noChangeArrowheads="1"/>
            </p:cNvPicPr>
            <p:nvPr/>
          </p:nvPicPr>
          <p:blipFill rotWithShape="1">
            <a:blip r:embed="rId2">
              <a:extLst>
                <a:ext uri="{28A0092B-C50C-407E-A947-70E740481C1C}">
                  <a14:useLocalDpi xmlns:a14="http://schemas.microsoft.com/office/drawing/2010/main" val="0"/>
                </a:ext>
              </a:extLst>
            </a:blip>
            <a:srcRect t="764"/>
            <a:stretch/>
          </p:blipFill>
          <p:spPr bwMode="auto">
            <a:xfrm>
              <a:off x="2705100" y="726141"/>
              <a:ext cx="4953000" cy="544764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Left Arrow 4"/>
            <p:cNvSpPr/>
            <p:nvPr/>
          </p:nvSpPr>
          <p:spPr>
            <a:xfrm>
              <a:off x="5829300" y="4494213"/>
              <a:ext cx="1920240" cy="76200"/>
            </a:xfrm>
            <a:prstGeom prst="leftArrow">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TextBox 4"/>
            <p:cNvSpPr txBox="1">
              <a:spLocks noChangeArrowheads="1"/>
            </p:cNvSpPr>
            <p:nvPr/>
          </p:nvSpPr>
          <p:spPr bwMode="auto">
            <a:xfrm>
              <a:off x="7582804" y="4171047"/>
              <a:ext cx="1418664" cy="646331"/>
            </a:xfrm>
            <a:prstGeom prst="rect">
              <a:avLst/>
            </a:prstGeom>
            <a:solidFill>
              <a:srgbClr val="FFFFFF"/>
            </a:solidFill>
            <a:ln w="28575">
              <a:solidFill>
                <a:schemeClr val="accent3">
                  <a:lumMod val="75000"/>
                </a:schemeClr>
              </a:solidFill>
              <a:miter lim="800000"/>
              <a:headEnd/>
              <a:tailEnd/>
            </a:ln>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en-US" sz="1200" b="1" dirty="0">
                  <a:solidFill>
                    <a:sysClr val="windowText" lastClr="000000"/>
                  </a:solidFill>
                  <a:latin typeface="+mn-lt"/>
                </a:rPr>
                <a:t>Ponto-medullary</a:t>
              </a:r>
            </a:p>
            <a:p>
              <a:pPr eaLnBrk="1" hangingPunct="1"/>
              <a:r>
                <a:rPr lang="en-US" altLang="en-US" sz="1200" b="1" dirty="0">
                  <a:solidFill>
                    <a:sysClr val="windowText" lastClr="000000"/>
                  </a:solidFill>
                  <a:latin typeface="+mn-lt"/>
                </a:rPr>
                <a:t>Sulcus (</a:t>
              </a:r>
              <a:r>
                <a:rPr lang="en-US" altLang="en-US" sz="1200" b="1" dirty="0" err="1">
                  <a:solidFill>
                    <a:sysClr val="windowText" lastClr="000000"/>
                  </a:solidFill>
                  <a:latin typeface="+mn-lt"/>
                </a:rPr>
                <a:t>cerebello</a:t>
              </a:r>
              <a:r>
                <a:rPr lang="en-US" altLang="en-US" sz="1200" b="1" dirty="0">
                  <a:solidFill>
                    <a:sysClr val="windowText" lastClr="000000"/>
                  </a:solidFill>
                  <a:latin typeface="+mn-lt"/>
                </a:rPr>
                <a:t>-pontine angle)</a:t>
              </a:r>
            </a:p>
          </p:txBody>
        </p:sp>
      </p:grpSp>
      <p:sp>
        <p:nvSpPr>
          <p:cNvPr id="8" name="TextBox 7"/>
          <p:cNvSpPr txBox="1"/>
          <p:nvPr/>
        </p:nvSpPr>
        <p:spPr>
          <a:xfrm>
            <a:off x="1779971" y="6158852"/>
            <a:ext cx="2156360" cy="307777"/>
          </a:xfrm>
          <a:prstGeom prst="rect">
            <a:avLst/>
          </a:prstGeom>
          <a:noFill/>
        </p:spPr>
        <p:txBody>
          <a:bodyPr wrap="square" rtlCol="0">
            <a:spAutoFit/>
          </a:bodyPr>
          <a:lstStyle/>
          <a:p>
            <a:r>
              <a:rPr lang="en-US" b="1" i="1" dirty="0"/>
              <a:t>Brain – Ventral Surface</a:t>
            </a:r>
            <a:endParaRPr lang="en-GB" b="1" i="1" dirty="0"/>
          </a:p>
        </p:txBody>
      </p:sp>
      <p:pic>
        <p:nvPicPr>
          <p:cNvPr id="9" name="Picture 8" descr="C:\Documents and Settings\Zeenet\My Documents\My Pictures\azx.jpg"/>
          <p:cNvPicPr>
            <a:picLocks noChangeAspect="1" noChangeArrowheads="1"/>
          </p:cNvPicPr>
          <p:nvPr/>
        </p:nvPicPr>
        <p:blipFill>
          <a:blip r:embed="rId3">
            <a:extLst>
              <a:ext uri="{28A0092B-C50C-407E-A947-70E740481C1C}">
                <a14:useLocalDpi xmlns:a14="http://schemas.microsoft.com/office/drawing/2010/main" val="0"/>
              </a:ext>
            </a:extLst>
          </a:blip>
          <a:srcRect l="3021" t="2722" r="11313" b="3966"/>
          <a:stretch>
            <a:fillRect/>
          </a:stretch>
        </p:blipFill>
        <p:spPr bwMode="auto">
          <a:xfrm>
            <a:off x="5893603" y="361795"/>
            <a:ext cx="5425179" cy="3260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Content Placeholder 4" descr="5th &amp; 7th 011.jpg">
            <a:extLst>
              <a:ext uri="{FF2B5EF4-FFF2-40B4-BE49-F238E27FC236}">
                <a16:creationId xmlns:a16="http://schemas.microsoft.com/office/drawing/2014/main" id="{CBD222CF-030F-47C6-8E95-6631811E503B}"/>
              </a:ext>
            </a:extLst>
          </p:cNvPr>
          <p:cNvPicPr>
            <a:picLocks noGrp="1" noChangeAspect="1"/>
          </p:cNvPicPr>
          <p:nvPr>
            <p:ph sz="half" idx="1"/>
          </p:nvPr>
        </p:nvPicPr>
        <p:blipFill>
          <a:blip r:embed="rId4" cstate="print"/>
          <a:stretch>
            <a:fillRect/>
          </a:stretch>
        </p:blipFill>
        <p:spPr>
          <a:xfrm>
            <a:off x="7345521" y="3622035"/>
            <a:ext cx="4168053" cy="2851881"/>
          </a:xfrm>
          <a:prstGeom prst="rect">
            <a:avLst/>
          </a:prstGeom>
          <a:ln w="38100" cap="sq">
            <a:noFill/>
            <a:prstDash val="solid"/>
            <a:miter lim="800000"/>
          </a:ln>
          <a:effectLst/>
        </p:spPr>
      </p:pic>
      <p:sp>
        <p:nvSpPr>
          <p:cNvPr id="2" name="TextBox 1">
            <a:extLst>
              <a:ext uri="{FF2B5EF4-FFF2-40B4-BE49-F238E27FC236}">
                <a16:creationId xmlns:a16="http://schemas.microsoft.com/office/drawing/2014/main" id="{B7046682-C79C-4B01-A0A3-D045C859F828}"/>
              </a:ext>
            </a:extLst>
          </p:cNvPr>
          <p:cNvSpPr txBox="1"/>
          <p:nvPr/>
        </p:nvSpPr>
        <p:spPr>
          <a:xfrm>
            <a:off x="4944223" y="4758470"/>
            <a:ext cx="2401298" cy="1569660"/>
          </a:xfrm>
          <a:prstGeom prst="rect">
            <a:avLst/>
          </a:prstGeom>
          <a:solidFill>
            <a:schemeClr val="bg1"/>
          </a:solidFill>
        </p:spPr>
        <p:txBody>
          <a:bodyPr wrap="square" rtlCol="0">
            <a:spAutoFit/>
          </a:bodyPr>
          <a:lstStyle/>
          <a:p>
            <a:r>
              <a:rPr lang="en-US" sz="1600" dirty="0">
                <a:solidFill>
                  <a:srgbClr val="92D050"/>
                </a:solidFill>
                <a:latin typeface="+mn-lt"/>
              </a:rPr>
              <a:t>Recall: both cranial nerves 8 and 7 emerge from the ventral surface of the brainstem at the </a:t>
            </a:r>
            <a:r>
              <a:rPr lang="en-US" sz="1600" dirty="0" err="1">
                <a:solidFill>
                  <a:srgbClr val="92D050"/>
                </a:solidFill>
                <a:latin typeface="+mn-lt"/>
              </a:rPr>
              <a:t>ponto</a:t>
            </a:r>
            <a:r>
              <a:rPr lang="en-US" sz="1600" dirty="0">
                <a:solidFill>
                  <a:srgbClr val="92D050"/>
                </a:solidFill>
                <a:latin typeface="+mn-lt"/>
              </a:rPr>
              <a:t>-medullary sulcus (</a:t>
            </a:r>
            <a:r>
              <a:rPr lang="en-US" sz="1600" dirty="0" err="1">
                <a:solidFill>
                  <a:srgbClr val="92D050"/>
                </a:solidFill>
                <a:latin typeface="+mn-lt"/>
              </a:rPr>
              <a:t>cerebello</a:t>
            </a:r>
            <a:r>
              <a:rPr lang="en-US" sz="1600" dirty="0">
                <a:solidFill>
                  <a:srgbClr val="92D050"/>
                </a:solidFill>
                <a:latin typeface="+mn-lt"/>
              </a:rPr>
              <a:t>-pontine angle)</a:t>
            </a:r>
            <a:endParaRPr lang="en-GB" sz="1600" dirty="0">
              <a:solidFill>
                <a:srgbClr val="92D050"/>
              </a:solidFill>
              <a:latin typeface="+mn-lt"/>
            </a:endParaRPr>
          </a:p>
        </p:txBody>
      </p:sp>
    </p:spTree>
    <p:extLst>
      <p:ext uri="{BB962C8B-B14F-4D97-AF65-F5344CB8AC3E}">
        <p14:creationId xmlns:p14="http://schemas.microsoft.com/office/powerpoint/2010/main" val="791164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6829" y="1637563"/>
            <a:ext cx="6939337" cy="4351338"/>
          </a:xfrm>
        </p:spPr>
        <p:txBody>
          <a:bodyPr>
            <a:noAutofit/>
          </a:bodyPr>
          <a:lstStyle/>
          <a:p>
            <a:pPr>
              <a:lnSpc>
                <a:spcPct val="100000"/>
              </a:lnSpc>
              <a:spcBef>
                <a:spcPts val="600"/>
              </a:spcBef>
              <a:buFont typeface="Courier New" panose="02070309020205020404" pitchFamily="49" charset="0"/>
              <a:buChar char="o"/>
            </a:pPr>
            <a:r>
              <a:rPr lang="en-GB" sz="2100" i="1" dirty="0"/>
              <a:t>Type</a:t>
            </a:r>
            <a:r>
              <a:rPr lang="en-GB" sz="2100" dirty="0"/>
              <a:t>: </a:t>
            </a:r>
            <a:r>
              <a:rPr lang="en-GB" sz="2100" b="1" dirty="0"/>
              <a:t>Special sensory </a:t>
            </a:r>
            <a:r>
              <a:rPr lang="en-GB" sz="2100" dirty="0"/>
              <a:t>(SSA)</a:t>
            </a:r>
          </a:p>
          <a:p>
            <a:pPr>
              <a:lnSpc>
                <a:spcPct val="100000"/>
              </a:lnSpc>
              <a:spcBef>
                <a:spcPts val="600"/>
              </a:spcBef>
              <a:buFont typeface="Courier New" panose="02070309020205020404" pitchFamily="49" charset="0"/>
              <a:buChar char="o"/>
            </a:pPr>
            <a:r>
              <a:rPr lang="en-GB" sz="2100" dirty="0"/>
              <a:t>Conveys impulses from inner ear to nervous system.</a:t>
            </a:r>
          </a:p>
          <a:p>
            <a:pPr algn="just">
              <a:lnSpc>
                <a:spcPct val="100000"/>
              </a:lnSpc>
              <a:spcBef>
                <a:spcPts val="600"/>
              </a:spcBef>
              <a:buFont typeface="Courier New" panose="02070309020205020404" pitchFamily="49" charset="0"/>
              <a:buChar char="o"/>
            </a:pPr>
            <a:r>
              <a:rPr lang="en-GB" sz="2100" i="1" dirty="0"/>
              <a:t>Components</a:t>
            </a:r>
            <a:r>
              <a:rPr lang="en-GB" sz="2100" dirty="0"/>
              <a:t>:</a:t>
            </a:r>
          </a:p>
          <a:p>
            <a:pPr marL="465138">
              <a:lnSpc>
                <a:spcPct val="100000"/>
              </a:lnSpc>
              <a:spcBef>
                <a:spcPts val="600"/>
              </a:spcBef>
            </a:pPr>
            <a:r>
              <a:rPr lang="en-GB" sz="2100" b="1" dirty="0"/>
              <a:t>Vestibular part</a:t>
            </a:r>
            <a:r>
              <a:rPr lang="en-GB" sz="2100" dirty="0"/>
              <a:t>: conveys impulses associated with </a:t>
            </a:r>
            <a:r>
              <a:rPr lang="en-GB" sz="2100" i="1" dirty="0"/>
              <a:t>body posture ,balance and coordination of head &amp; eye movements</a:t>
            </a:r>
            <a:r>
              <a:rPr lang="en-GB" sz="2100" dirty="0"/>
              <a:t>.</a:t>
            </a:r>
          </a:p>
          <a:p>
            <a:pPr marL="465138">
              <a:lnSpc>
                <a:spcPct val="100000"/>
              </a:lnSpc>
              <a:spcBef>
                <a:spcPts val="600"/>
              </a:spcBef>
            </a:pPr>
            <a:r>
              <a:rPr lang="en-GB" sz="2100" b="1" dirty="0"/>
              <a:t>Cochlear part</a:t>
            </a:r>
            <a:r>
              <a:rPr lang="en-GB" sz="2100" dirty="0"/>
              <a:t>: conveys impulses associated with </a:t>
            </a:r>
            <a:r>
              <a:rPr lang="en-GB" sz="2100" i="1" dirty="0"/>
              <a:t>hearing</a:t>
            </a:r>
            <a:r>
              <a:rPr lang="en-GB" sz="2100" dirty="0"/>
              <a:t>.</a:t>
            </a:r>
          </a:p>
          <a:p>
            <a:pPr>
              <a:lnSpc>
                <a:spcPct val="100000"/>
              </a:lnSpc>
              <a:spcBef>
                <a:spcPts val="600"/>
              </a:spcBef>
              <a:buFont typeface="Courier New" panose="02070309020205020404" pitchFamily="49" charset="0"/>
              <a:buChar char="o"/>
            </a:pPr>
            <a:r>
              <a:rPr lang="en-US" sz="2000" dirty="0"/>
              <a:t>Vestibular &amp; cochlear parts leave the </a:t>
            </a:r>
            <a:r>
              <a:rPr lang="en-US" sz="2000" u="sng" dirty="0"/>
              <a:t>ventral surface* of brain stem </a:t>
            </a:r>
            <a:r>
              <a:rPr lang="en-US" sz="2000" dirty="0"/>
              <a:t>through the  pontomedullary sulcus  </a:t>
            </a:r>
            <a:r>
              <a:rPr lang="en-US" sz="2000" b="1" dirty="0"/>
              <a:t>‘at cerebellopontine angle</a:t>
            </a:r>
            <a:r>
              <a:rPr lang="en-US" sz="2000" dirty="0"/>
              <a:t>*</a:t>
            </a:r>
            <a:r>
              <a:rPr lang="en-US" sz="2000" b="1" dirty="0"/>
              <a:t>’ </a:t>
            </a:r>
            <a:r>
              <a:rPr lang="en-US" sz="2000" dirty="0"/>
              <a:t>(</a:t>
            </a:r>
            <a:r>
              <a:rPr lang="en-US" sz="2000" b="1" dirty="0"/>
              <a:t>lateral to facial nerve</a:t>
            </a:r>
            <a:r>
              <a:rPr lang="en-US" sz="2000" dirty="0"/>
              <a:t>), run laterally in posterior cranial fossa and enter the </a:t>
            </a:r>
            <a:r>
              <a:rPr lang="en-US" sz="2000" b="1" dirty="0"/>
              <a:t>internal acoustic meatus </a:t>
            </a:r>
            <a:r>
              <a:rPr lang="en-US" sz="2000" dirty="0"/>
              <a:t>along with</a:t>
            </a:r>
            <a:r>
              <a:rPr lang="en-US" sz="2000" b="1" dirty="0"/>
              <a:t> 7</a:t>
            </a:r>
            <a:r>
              <a:rPr lang="en-US" sz="2000" b="1" baseline="30000" dirty="0"/>
              <a:t>th</a:t>
            </a:r>
            <a:r>
              <a:rPr lang="en-US" sz="2000" b="1" dirty="0"/>
              <a:t> </a:t>
            </a:r>
            <a:r>
              <a:rPr lang="en-US" sz="1400" dirty="0">
                <a:solidFill>
                  <a:schemeClr val="bg1">
                    <a:lumMod val="50000"/>
                  </a:schemeClr>
                </a:solidFill>
              </a:rPr>
              <a:t>(facial) </a:t>
            </a:r>
            <a:r>
              <a:rPr lang="en-US" sz="2000" b="1" dirty="0"/>
              <a:t>nerve.</a:t>
            </a:r>
          </a:p>
        </p:txBody>
      </p:sp>
      <p:sp>
        <p:nvSpPr>
          <p:cNvPr id="4" name="Title 1"/>
          <p:cNvSpPr txBox="1">
            <a:spLocks/>
          </p:cNvSpPr>
          <p:nvPr/>
        </p:nvSpPr>
        <p:spPr>
          <a:xfrm>
            <a:off x="786829" y="724631"/>
            <a:ext cx="10515600" cy="763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err="1"/>
              <a:t>Vestibulo</a:t>
            </a:r>
            <a:r>
              <a:rPr lang="en-GB" sz="3600" b="1" dirty="0"/>
              <a:t>-Cochlear (VIII) 8</a:t>
            </a:r>
            <a:r>
              <a:rPr lang="en-GB" sz="3600" b="1" baseline="30000" dirty="0"/>
              <a:t>th</a:t>
            </a:r>
            <a:r>
              <a:rPr lang="en-GB" sz="3600" b="1" dirty="0"/>
              <a:t> Cranial Nerve</a:t>
            </a:r>
          </a:p>
        </p:txBody>
      </p:sp>
      <p:cxnSp>
        <p:nvCxnSpPr>
          <p:cNvPr id="7" name="Straight Connector 6"/>
          <p:cNvCxnSpPr/>
          <p:nvPr/>
        </p:nvCxnSpPr>
        <p:spPr>
          <a:xfrm>
            <a:off x="1382588" y="3140516"/>
            <a:ext cx="1645920" cy="0"/>
          </a:xfrm>
          <a:prstGeom prst="line">
            <a:avLst/>
          </a:prstGeom>
          <a:ln w="28575">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328251" y="4178534"/>
            <a:ext cx="1554480"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7630988" y="1462165"/>
            <a:ext cx="4267200" cy="2495346"/>
            <a:chOff x="7427495" y="1370801"/>
            <a:chExt cx="4267200" cy="2495346"/>
          </a:xfrm>
        </p:grpSpPr>
        <p:pic>
          <p:nvPicPr>
            <p:cNvPr id="5" name="Picture 4" descr="14_35"/>
            <p:cNvPicPr>
              <a:picLocks noChangeAspect="1" noChangeArrowheads="1"/>
            </p:cNvPicPr>
            <p:nvPr/>
          </p:nvPicPr>
          <p:blipFill>
            <a:blip r:embed="rId2">
              <a:extLst>
                <a:ext uri="{28A0092B-C50C-407E-A947-70E740481C1C}">
                  <a14:useLocalDpi xmlns:a14="http://schemas.microsoft.com/office/drawing/2010/main" val="0"/>
                </a:ext>
              </a:extLst>
            </a:blip>
            <a:srcRect l="38298" t="4289" b="12064"/>
            <a:stretch>
              <a:fillRect/>
            </a:stretch>
          </p:blipFill>
          <p:spPr>
            <a:xfrm>
              <a:off x="7427495" y="1370801"/>
              <a:ext cx="4267200" cy="2495346"/>
            </a:xfrm>
            <a:prstGeom prst="rect">
              <a:avLst/>
            </a:prstGeom>
            <a:noFill/>
            <a:ln>
              <a:noFill/>
              <a:miter lim="800000"/>
              <a:headEnd/>
              <a:tailEnd/>
            </a:ln>
          </p:spPr>
        </p:pic>
        <p:sp>
          <p:nvSpPr>
            <p:cNvPr id="9" name="Rectangle 8"/>
            <p:cNvSpPr/>
            <p:nvPr/>
          </p:nvSpPr>
          <p:spPr>
            <a:xfrm>
              <a:off x="9593179" y="1552909"/>
              <a:ext cx="1171074" cy="147554"/>
            </a:xfrm>
            <a:prstGeom prst="rect">
              <a:avLst/>
            </a:prstGeom>
            <a:noFill/>
            <a:ln w="28575">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9593179" y="1748589"/>
              <a:ext cx="1171074" cy="147554"/>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 name="Straight Connector 13"/>
          <p:cNvCxnSpPr/>
          <p:nvPr/>
        </p:nvCxnSpPr>
        <p:spPr>
          <a:xfrm>
            <a:off x="3910551" y="5476431"/>
            <a:ext cx="2592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5FE3204-D6C2-448F-9ED8-C97A06AC4288}"/>
              </a:ext>
            </a:extLst>
          </p:cNvPr>
          <p:cNvGrpSpPr/>
          <p:nvPr/>
        </p:nvGrpSpPr>
        <p:grpSpPr>
          <a:xfrm>
            <a:off x="7941394" y="4104586"/>
            <a:ext cx="3791694" cy="2486357"/>
            <a:chOff x="7965391" y="3805160"/>
            <a:chExt cx="3791694" cy="2486357"/>
          </a:xfrm>
        </p:grpSpPr>
        <p:pic>
          <p:nvPicPr>
            <p:cNvPr id="18" name="Picture 17" descr="نتيجة بحث الصور عن ‪ear cochlear nerve‬‏">
              <a:extLst>
                <a:ext uri="{FF2B5EF4-FFF2-40B4-BE49-F238E27FC236}">
                  <a16:creationId xmlns:a16="http://schemas.microsoft.com/office/drawing/2014/main" id="{495DBD10-80E1-407D-A7FB-78C689AA8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78" t="13828" r="7533" b="7159"/>
            <a:stretch>
              <a:fillRect/>
            </a:stretch>
          </p:blipFill>
          <p:spPr bwMode="auto">
            <a:xfrm>
              <a:off x="7965391" y="3805160"/>
              <a:ext cx="3791694" cy="24863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803983" y="4024416"/>
              <a:ext cx="953102" cy="28045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p:cNvSpPr txBox="1"/>
          <p:nvPr/>
        </p:nvSpPr>
        <p:spPr>
          <a:xfrm>
            <a:off x="3786022" y="5928089"/>
            <a:ext cx="1858201" cy="307777"/>
          </a:xfrm>
          <a:prstGeom prst="rect">
            <a:avLst/>
          </a:prstGeom>
          <a:noFill/>
        </p:spPr>
        <p:txBody>
          <a:bodyPr wrap="none" rtlCol="0">
            <a:spAutoFit/>
          </a:bodyPr>
          <a:lstStyle/>
          <a:p>
            <a:r>
              <a:rPr lang="en-US" dirty="0">
                <a:solidFill>
                  <a:schemeClr val="bg1">
                    <a:lumMod val="65000"/>
                  </a:schemeClr>
                </a:solidFill>
                <a:latin typeface="+mn-lt"/>
              </a:rPr>
              <a:t>*see the previous slide</a:t>
            </a:r>
            <a:endParaRPr lang="en-GB" dirty="0">
              <a:solidFill>
                <a:schemeClr val="bg1">
                  <a:lumMod val="65000"/>
                </a:schemeClr>
              </a:solidFill>
              <a:latin typeface="+mn-lt"/>
            </a:endParaRPr>
          </a:p>
        </p:txBody>
      </p:sp>
      <p:cxnSp>
        <p:nvCxnSpPr>
          <p:cNvPr id="17" name="Straight Connector 16">
            <a:extLst>
              <a:ext uri="{FF2B5EF4-FFF2-40B4-BE49-F238E27FC236}">
                <a16:creationId xmlns:a16="http://schemas.microsoft.com/office/drawing/2014/main" id="{06952CBF-D3A8-40B0-B998-CDDFF5487379}"/>
              </a:ext>
            </a:extLst>
          </p:cNvPr>
          <p:cNvCxnSpPr/>
          <p:nvPr/>
        </p:nvCxnSpPr>
        <p:spPr>
          <a:xfrm>
            <a:off x="5809501" y="4870884"/>
            <a:ext cx="1800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EAEEA36-CA04-4640-AFA9-DA8F1B8D193B}"/>
              </a:ext>
            </a:extLst>
          </p:cNvPr>
          <p:cNvCxnSpPr/>
          <p:nvPr/>
        </p:nvCxnSpPr>
        <p:spPr>
          <a:xfrm>
            <a:off x="1093005" y="5179109"/>
            <a:ext cx="61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155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74903" y="561937"/>
            <a:ext cx="7600458" cy="7709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Auditory Pathway</a:t>
            </a:r>
            <a:endParaRPr lang="en-GB" sz="3600" b="1" dirty="0"/>
          </a:p>
        </p:txBody>
      </p:sp>
      <p:sp>
        <p:nvSpPr>
          <p:cNvPr id="3" name="Rectangle 2"/>
          <p:cNvSpPr/>
          <p:nvPr/>
        </p:nvSpPr>
        <p:spPr>
          <a:xfrm>
            <a:off x="1074902" y="1551602"/>
            <a:ext cx="4775291" cy="4462760"/>
          </a:xfrm>
          <a:prstGeom prst="rect">
            <a:avLst/>
          </a:prstGeom>
        </p:spPr>
        <p:txBody>
          <a:bodyPr wrap="square">
            <a:spAutoFit/>
          </a:bodyPr>
          <a:lstStyle/>
          <a:p>
            <a:pPr>
              <a:spcBef>
                <a:spcPts val="1200"/>
              </a:spcBef>
              <a:defRPr/>
            </a:pPr>
            <a:r>
              <a:rPr lang="en-US" sz="2400" dirty="0">
                <a:solidFill>
                  <a:schemeClr val="bg1">
                    <a:lumMod val="50000"/>
                  </a:schemeClr>
                </a:solidFill>
                <a:latin typeface="+mn-lt"/>
                <a:cs typeface="Arial" pitchFamily="34" charset="0"/>
              </a:rPr>
              <a:t>Characteristics:</a:t>
            </a:r>
          </a:p>
          <a:p>
            <a:pPr marL="342900" indent="-342900">
              <a:spcBef>
                <a:spcPts val="1200"/>
              </a:spcBef>
              <a:buFont typeface="Courier New" panose="02070309020205020404" pitchFamily="49" charset="0"/>
              <a:buChar char="o"/>
              <a:defRPr/>
            </a:pPr>
            <a:r>
              <a:rPr lang="en-US" sz="2200" dirty="0">
                <a:solidFill>
                  <a:schemeClr val="tx1"/>
                </a:solidFill>
                <a:latin typeface="+mn-lt"/>
                <a:cs typeface="Arial" pitchFamily="34" charset="0"/>
              </a:rPr>
              <a:t>It is a </a:t>
            </a:r>
            <a:r>
              <a:rPr lang="en-US" sz="2200" b="1" dirty="0" err="1">
                <a:solidFill>
                  <a:schemeClr val="tx1"/>
                </a:solidFill>
                <a:latin typeface="+mn-lt"/>
                <a:cs typeface="Arial" pitchFamily="34" charset="0"/>
              </a:rPr>
              <a:t>multisynaptic</a:t>
            </a:r>
            <a:r>
              <a:rPr lang="en-US" sz="2200" dirty="0">
                <a:solidFill>
                  <a:schemeClr val="tx1"/>
                </a:solidFill>
                <a:latin typeface="+mn-lt"/>
                <a:cs typeface="Arial" pitchFamily="34" charset="0"/>
              </a:rPr>
              <a:t> pathway</a:t>
            </a:r>
          </a:p>
          <a:p>
            <a:pPr marL="342900" indent="-342900">
              <a:spcBef>
                <a:spcPts val="1200"/>
              </a:spcBef>
              <a:buFont typeface="Courier New" panose="02070309020205020404" pitchFamily="49" charset="0"/>
              <a:buChar char="o"/>
              <a:defRPr/>
            </a:pPr>
            <a:r>
              <a:rPr lang="en-US" sz="2200" dirty="0">
                <a:solidFill>
                  <a:schemeClr val="tx1"/>
                </a:solidFill>
                <a:latin typeface="+mn-lt"/>
                <a:cs typeface="Arial" pitchFamily="34" charset="0"/>
              </a:rPr>
              <a:t>There are several locations between </a:t>
            </a:r>
            <a:r>
              <a:rPr lang="en-US" sz="2200" b="1" dirty="0">
                <a:solidFill>
                  <a:schemeClr val="tx1"/>
                </a:solidFill>
                <a:latin typeface="+mn-lt"/>
                <a:cs typeface="Arial" pitchFamily="34" charset="0"/>
              </a:rPr>
              <a:t>medulla</a:t>
            </a:r>
            <a:r>
              <a:rPr lang="en-US" sz="2200" dirty="0">
                <a:solidFill>
                  <a:schemeClr val="tx1"/>
                </a:solidFill>
                <a:latin typeface="+mn-lt"/>
                <a:cs typeface="Arial" pitchFamily="34" charset="0"/>
              </a:rPr>
              <a:t> and the </a:t>
            </a:r>
            <a:r>
              <a:rPr lang="en-US" sz="2200" b="1" dirty="0">
                <a:solidFill>
                  <a:schemeClr val="tx1"/>
                </a:solidFill>
                <a:latin typeface="+mn-lt"/>
                <a:cs typeface="Arial" pitchFamily="34" charset="0"/>
              </a:rPr>
              <a:t>thalamus</a:t>
            </a:r>
            <a:r>
              <a:rPr lang="en-US" sz="2200" dirty="0">
                <a:solidFill>
                  <a:schemeClr val="tx1"/>
                </a:solidFill>
                <a:latin typeface="+mn-lt"/>
                <a:cs typeface="Arial" pitchFamily="34" charset="0"/>
              </a:rPr>
              <a:t> where axons may synapse and </a:t>
            </a:r>
            <a:r>
              <a:rPr lang="en-US" sz="2200" i="1" dirty="0">
                <a:solidFill>
                  <a:schemeClr val="tx1"/>
                </a:solidFill>
                <a:latin typeface="+mn-lt"/>
                <a:cs typeface="Arial" pitchFamily="34" charset="0"/>
              </a:rPr>
              <a:t>not all the fibers </a:t>
            </a:r>
            <a:r>
              <a:rPr lang="en-US" sz="2200" dirty="0">
                <a:solidFill>
                  <a:schemeClr val="tx1"/>
                </a:solidFill>
                <a:latin typeface="+mn-lt"/>
                <a:cs typeface="Arial" pitchFamily="34" charset="0"/>
              </a:rPr>
              <a:t>behave in the same manner.</a:t>
            </a:r>
          </a:p>
          <a:p>
            <a:pPr marL="342900" indent="-342900">
              <a:spcBef>
                <a:spcPts val="1200"/>
              </a:spcBef>
              <a:buFont typeface="Courier New" panose="02070309020205020404" pitchFamily="49" charset="0"/>
              <a:buChar char="o"/>
              <a:defRPr/>
            </a:pPr>
            <a:r>
              <a:rPr lang="en-US" sz="2200" dirty="0">
                <a:solidFill>
                  <a:schemeClr val="tx1"/>
                </a:solidFill>
                <a:latin typeface="+mn-lt"/>
                <a:cs typeface="Arial" pitchFamily="34" charset="0"/>
              </a:rPr>
              <a:t>Representation of cochlea is </a:t>
            </a:r>
            <a:r>
              <a:rPr lang="en-US" sz="2200" b="1" dirty="0">
                <a:solidFill>
                  <a:schemeClr val="tx1"/>
                </a:solidFill>
                <a:latin typeface="+mn-lt"/>
                <a:cs typeface="Arial" pitchFamily="34" charset="0"/>
              </a:rPr>
              <a:t>bilateral</a:t>
            </a:r>
            <a:r>
              <a:rPr lang="en-US" sz="2200" dirty="0">
                <a:solidFill>
                  <a:schemeClr val="tx1"/>
                </a:solidFill>
                <a:latin typeface="+mn-lt"/>
                <a:cs typeface="Arial" pitchFamily="34" charset="0"/>
              </a:rPr>
              <a:t> at all levels </a:t>
            </a:r>
            <a:r>
              <a:rPr lang="en-US" sz="2200" i="1" dirty="0">
                <a:solidFill>
                  <a:schemeClr val="tx1"/>
                </a:solidFill>
                <a:latin typeface="+mn-lt"/>
                <a:cs typeface="Arial" pitchFamily="34" charset="0"/>
              </a:rPr>
              <a:t>above cochlear nuclei.</a:t>
            </a:r>
            <a:r>
              <a:rPr lang="en-US" sz="2200" b="1" dirty="0">
                <a:solidFill>
                  <a:schemeClr val="tx1"/>
                </a:solidFill>
                <a:latin typeface="+mn-lt"/>
                <a:cs typeface="Arial" pitchFamily="34" charset="0"/>
              </a:rPr>
              <a:t>  </a:t>
            </a:r>
          </a:p>
          <a:p>
            <a:pPr marL="342900" indent="-342900">
              <a:spcBef>
                <a:spcPts val="1200"/>
              </a:spcBef>
              <a:buClr>
                <a:schemeClr val="tx1"/>
              </a:buClr>
              <a:buFont typeface="Courier New" panose="02070309020205020404" pitchFamily="49" charset="0"/>
              <a:buChar char="o"/>
              <a:defRPr/>
            </a:pPr>
            <a:r>
              <a:rPr lang="en-US" sz="2200" dirty="0">
                <a:solidFill>
                  <a:srgbClr val="92D050"/>
                </a:solidFill>
                <a:latin typeface="+mn-lt"/>
                <a:cs typeface="Arial" pitchFamily="34" charset="0"/>
              </a:rPr>
              <a:t>Its important to know the characteristics to know what is affected when there is a lesion. </a:t>
            </a:r>
          </a:p>
        </p:txBody>
      </p:sp>
      <p:grpSp>
        <p:nvGrpSpPr>
          <p:cNvPr id="6" name="Group 5">
            <a:extLst>
              <a:ext uri="{FF2B5EF4-FFF2-40B4-BE49-F238E27FC236}">
                <a16:creationId xmlns:a16="http://schemas.microsoft.com/office/drawing/2014/main" id="{1C008A6C-2A25-486E-A4F7-C47B8C627517}"/>
              </a:ext>
            </a:extLst>
          </p:cNvPr>
          <p:cNvGrpSpPr/>
          <p:nvPr/>
        </p:nvGrpSpPr>
        <p:grpSpPr>
          <a:xfrm>
            <a:off x="5930490" y="714534"/>
            <a:ext cx="682625" cy="734036"/>
            <a:chOff x="6597319" y="353560"/>
            <a:chExt cx="682625" cy="734036"/>
          </a:xfrm>
        </p:grpSpPr>
        <p:pic>
          <p:nvPicPr>
            <p:cNvPr id="7" name="Picture 2" descr="Image result for youtube">
              <a:hlinkClick r:id="rId2"/>
              <a:extLst>
                <a:ext uri="{FF2B5EF4-FFF2-40B4-BE49-F238E27FC236}">
                  <a16:creationId xmlns:a16="http://schemas.microsoft.com/office/drawing/2014/main" id="{FB067010-535F-4244-9804-911B4E148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319" y="353560"/>
              <a:ext cx="682625" cy="4806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DC39AE-6F2F-457D-9A2C-15DCA2026F58}"/>
                </a:ext>
              </a:extLst>
            </p:cNvPr>
            <p:cNvSpPr txBox="1"/>
            <p:nvPr/>
          </p:nvSpPr>
          <p:spPr>
            <a:xfrm>
              <a:off x="6649975" y="779819"/>
              <a:ext cx="598241" cy="307777"/>
            </a:xfrm>
            <a:prstGeom prst="rect">
              <a:avLst/>
            </a:prstGeom>
            <a:noFill/>
          </p:spPr>
          <p:txBody>
            <a:bodyPr wrap="none" rtlCol="0">
              <a:spAutoFit/>
            </a:bodyPr>
            <a:lstStyle/>
            <a:p>
              <a:r>
                <a:rPr lang="en-US" dirty="0">
                  <a:solidFill>
                    <a:schemeClr val="accent6">
                      <a:lumMod val="75000"/>
                    </a:schemeClr>
                  </a:solidFill>
                  <a:latin typeface="+mn-lt"/>
                </a:rPr>
                <a:t>04:14</a:t>
              </a:r>
              <a:endParaRPr lang="en-GB" dirty="0">
                <a:solidFill>
                  <a:schemeClr val="accent6">
                    <a:lumMod val="75000"/>
                  </a:schemeClr>
                </a:solidFill>
                <a:latin typeface="+mn-lt"/>
              </a:endParaRPr>
            </a:p>
          </p:txBody>
        </p:sp>
      </p:grpSp>
      <p:grpSp>
        <p:nvGrpSpPr>
          <p:cNvPr id="9" name="Group 8">
            <a:extLst>
              <a:ext uri="{FF2B5EF4-FFF2-40B4-BE49-F238E27FC236}">
                <a16:creationId xmlns:a16="http://schemas.microsoft.com/office/drawing/2014/main" id="{7DEBE263-43AD-44F0-B453-B36BAB19E2F5}"/>
              </a:ext>
            </a:extLst>
          </p:cNvPr>
          <p:cNvGrpSpPr/>
          <p:nvPr/>
        </p:nvGrpSpPr>
        <p:grpSpPr>
          <a:xfrm>
            <a:off x="6543987" y="1270325"/>
            <a:ext cx="5129366" cy="5025313"/>
            <a:chOff x="6795934" y="499154"/>
            <a:chExt cx="4991100" cy="5974729"/>
          </a:xfrm>
        </p:grpSpPr>
        <p:pic>
          <p:nvPicPr>
            <p:cNvPr id="7170" name="Picture 2" descr="Image result for auditory pathway">
              <a:extLst>
                <a:ext uri="{FF2B5EF4-FFF2-40B4-BE49-F238E27FC236}">
                  <a16:creationId xmlns:a16="http://schemas.microsoft.com/office/drawing/2014/main" id="{3A9774B7-465F-45E3-9721-329A0D69F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934" y="499154"/>
              <a:ext cx="4991100" cy="58499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230B93-E2DC-4E50-8BF1-800A5FF4A985}"/>
                </a:ext>
              </a:extLst>
            </p:cNvPr>
            <p:cNvSpPr txBox="1"/>
            <p:nvPr/>
          </p:nvSpPr>
          <p:spPr>
            <a:xfrm>
              <a:off x="10205884" y="6135329"/>
              <a:ext cx="612668" cy="338554"/>
            </a:xfrm>
            <a:prstGeom prst="rect">
              <a:avLst/>
            </a:prstGeom>
            <a:noFill/>
          </p:spPr>
          <p:txBody>
            <a:bodyPr wrap="none" rtlCol="0">
              <a:spAutoFit/>
            </a:bodyPr>
            <a:lstStyle/>
            <a:p>
              <a:r>
                <a:rPr lang="en-US" sz="1600" dirty="0">
                  <a:solidFill>
                    <a:schemeClr val="bg1">
                      <a:lumMod val="50000"/>
                    </a:schemeClr>
                  </a:solidFill>
                  <a:latin typeface="+mn-lt"/>
                </a:rPr>
                <a:t>Extra</a:t>
              </a:r>
              <a:endParaRPr lang="en-GB" sz="1600" dirty="0">
                <a:solidFill>
                  <a:schemeClr val="bg1">
                    <a:lumMod val="50000"/>
                  </a:schemeClr>
                </a:solidFill>
                <a:latin typeface="+mn-lt"/>
              </a:endParaRPr>
            </a:p>
          </p:txBody>
        </p:sp>
      </p:grpSp>
      <p:sp>
        <p:nvSpPr>
          <p:cNvPr id="10" name="TextBox 9">
            <a:extLst>
              <a:ext uri="{FF2B5EF4-FFF2-40B4-BE49-F238E27FC236}">
                <a16:creationId xmlns:a16="http://schemas.microsoft.com/office/drawing/2014/main" id="{F0518161-C613-4131-8796-1036A5CE944D}"/>
              </a:ext>
            </a:extLst>
          </p:cNvPr>
          <p:cNvSpPr txBox="1"/>
          <p:nvPr/>
        </p:nvSpPr>
        <p:spPr>
          <a:xfrm>
            <a:off x="9251578" y="709929"/>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
        <p:nvSpPr>
          <p:cNvPr id="2" name="TextBox 1">
            <a:extLst>
              <a:ext uri="{FF2B5EF4-FFF2-40B4-BE49-F238E27FC236}">
                <a16:creationId xmlns:a16="http://schemas.microsoft.com/office/drawing/2014/main" id="{1EC067AE-DB18-43DE-AA8D-FC50107A6771}"/>
              </a:ext>
            </a:extLst>
          </p:cNvPr>
          <p:cNvSpPr txBox="1"/>
          <p:nvPr/>
        </p:nvSpPr>
        <p:spPr>
          <a:xfrm>
            <a:off x="765363" y="6268124"/>
            <a:ext cx="6051657" cy="307777"/>
          </a:xfrm>
          <a:prstGeom prst="rect">
            <a:avLst/>
          </a:prstGeom>
          <a:noFill/>
        </p:spPr>
        <p:txBody>
          <a:bodyPr wrap="none" rtlCol="0">
            <a:spAutoFit/>
          </a:bodyPr>
          <a:lstStyle/>
          <a:p>
            <a:r>
              <a:rPr lang="en-US" dirty="0">
                <a:solidFill>
                  <a:schemeClr val="bg1">
                    <a:lumMod val="50000"/>
                  </a:schemeClr>
                </a:solidFill>
                <a:latin typeface="+mn-lt"/>
              </a:rPr>
              <a:t>The auditory pathway involves the cochlear part of the vestibulocochlear nerve</a:t>
            </a:r>
            <a:endParaRPr lang="en-GB" dirty="0">
              <a:solidFill>
                <a:schemeClr val="bg1">
                  <a:lumMod val="50000"/>
                </a:schemeClr>
              </a:solidFill>
              <a:latin typeface="+mn-lt"/>
            </a:endParaRPr>
          </a:p>
        </p:txBody>
      </p:sp>
    </p:spTree>
    <p:extLst>
      <p:ext uri="{BB962C8B-B14F-4D97-AF65-F5344CB8AC3E}">
        <p14:creationId xmlns:p14="http://schemas.microsoft.com/office/powerpoint/2010/main" val="408866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9324" y="2892213"/>
            <a:ext cx="6427849" cy="1107996"/>
          </a:xfrm>
          <a:prstGeom prst="rect">
            <a:avLst/>
          </a:prstGeom>
        </p:spPr>
        <p:txBody>
          <a:bodyPr wrap="square">
            <a:spAutoFit/>
          </a:bodyPr>
          <a:lstStyle/>
          <a:p>
            <a:pPr marL="342900" lvl="0" indent="-342900">
              <a:buFont typeface="Courier New" panose="02070309020205020404" pitchFamily="49" charset="0"/>
              <a:buChar char="o"/>
              <a:defRPr/>
            </a:pPr>
            <a:r>
              <a:rPr lang="en-US" sz="2200" dirty="0">
                <a:solidFill>
                  <a:prstClr val="black"/>
                </a:solidFill>
                <a:latin typeface="Calibri" panose="020F0502020204030204"/>
                <a:cs typeface="Arial" pitchFamily="34" charset="0"/>
              </a:rPr>
              <a:t>The cell bodies</a:t>
            </a:r>
            <a:r>
              <a:rPr lang="en-US" sz="2200" b="1" dirty="0">
                <a:solidFill>
                  <a:prstClr val="black"/>
                </a:solidFill>
                <a:latin typeface="Calibri" panose="020F0502020204030204"/>
                <a:cs typeface="Arial" pitchFamily="34" charset="0"/>
              </a:rPr>
              <a:t> </a:t>
            </a:r>
            <a:r>
              <a:rPr lang="en-US" sz="2200" dirty="0">
                <a:solidFill>
                  <a:prstClr val="black"/>
                </a:solidFill>
                <a:latin typeface="Calibri" panose="020F0502020204030204"/>
                <a:cs typeface="Arial" pitchFamily="34" charset="0"/>
              </a:rPr>
              <a:t>(</a:t>
            </a:r>
            <a:r>
              <a:rPr lang="en-US" sz="2200" b="1" dirty="0">
                <a:solidFill>
                  <a:prstClr val="black"/>
                </a:solidFill>
                <a:latin typeface="Calibri" panose="020F0502020204030204"/>
                <a:cs typeface="Arial" pitchFamily="34" charset="0"/>
              </a:rPr>
              <a:t>1</a:t>
            </a:r>
            <a:r>
              <a:rPr lang="en-US" sz="2200" b="1" baseline="30000" dirty="0">
                <a:solidFill>
                  <a:prstClr val="black"/>
                </a:solidFill>
                <a:latin typeface="Calibri" panose="020F0502020204030204"/>
                <a:cs typeface="Arial" pitchFamily="34" charset="0"/>
              </a:rPr>
              <a:t>st</a:t>
            </a:r>
            <a:r>
              <a:rPr lang="en-US" sz="2200" b="1" dirty="0">
                <a:solidFill>
                  <a:prstClr val="black"/>
                </a:solidFill>
                <a:latin typeface="Calibri" panose="020F0502020204030204"/>
                <a:cs typeface="Arial" pitchFamily="34" charset="0"/>
              </a:rPr>
              <a:t> order neurons)</a:t>
            </a:r>
            <a:r>
              <a:rPr lang="en-US" sz="2200" dirty="0">
                <a:solidFill>
                  <a:prstClr val="black"/>
                </a:solidFill>
                <a:latin typeface="Calibri" panose="020F0502020204030204"/>
                <a:cs typeface="Arial" pitchFamily="34" charset="0"/>
              </a:rPr>
              <a:t> are located in the </a:t>
            </a:r>
            <a:r>
              <a:rPr lang="en-US" sz="2200" b="1" dirty="0">
                <a:solidFill>
                  <a:prstClr val="black"/>
                </a:solidFill>
                <a:latin typeface="Calibri" panose="020F0502020204030204"/>
                <a:cs typeface="Arial" pitchFamily="34" charset="0"/>
              </a:rPr>
              <a:t>spiral ganglion </a:t>
            </a:r>
            <a:r>
              <a:rPr lang="en-US" sz="2200" dirty="0">
                <a:solidFill>
                  <a:prstClr val="black"/>
                </a:solidFill>
                <a:latin typeface="Calibri" panose="020F0502020204030204"/>
                <a:cs typeface="Arial" pitchFamily="34" charset="0"/>
              </a:rPr>
              <a:t>within the </a:t>
            </a:r>
            <a:r>
              <a:rPr lang="en-US" sz="2200" b="1" dirty="0">
                <a:solidFill>
                  <a:prstClr val="black"/>
                </a:solidFill>
                <a:latin typeface="Calibri" panose="020F0502020204030204"/>
                <a:cs typeface="Arial" pitchFamily="34" charset="0"/>
              </a:rPr>
              <a:t>cochlea </a:t>
            </a:r>
            <a:r>
              <a:rPr lang="en-US" sz="2200" dirty="0">
                <a:solidFill>
                  <a:prstClr val="black"/>
                </a:solidFill>
                <a:latin typeface="Calibri" panose="020F0502020204030204"/>
                <a:cs typeface="Arial" pitchFamily="34" charset="0"/>
              </a:rPr>
              <a:t>(organ of </a:t>
            </a:r>
            <a:r>
              <a:rPr lang="en-US" sz="2200" dirty="0" err="1">
                <a:solidFill>
                  <a:prstClr val="black"/>
                </a:solidFill>
                <a:latin typeface="Calibri" panose="020F0502020204030204"/>
                <a:cs typeface="Arial" pitchFamily="34" charset="0"/>
              </a:rPr>
              <a:t>Corti</a:t>
            </a:r>
            <a:r>
              <a:rPr lang="en-US" sz="2200" dirty="0">
                <a:solidFill>
                  <a:prstClr val="black"/>
                </a:solidFill>
                <a:latin typeface="Calibri" panose="020F0502020204030204"/>
                <a:cs typeface="Arial" pitchFamily="34" charset="0"/>
              </a:rPr>
              <a:t> in inner ear) axons form cochlear nerve.</a:t>
            </a:r>
          </a:p>
        </p:txBody>
      </p:sp>
      <p:sp>
        <p:nvSpPr>
          <p:cNvPr id="3" name="Rectangle 2">
            <a:extLst>
              <a:ext uri="{FF2B5EF4-FFF2-40B4-BE49-F238E27FC236}">
                <a16:creationId xmlns:a16="http://schemas.microsoft.com/office/drawing/2014/main" id="{DBD674DA-55F4-45AC-90D2-7C03D3DA11DB}"/>
              </a:ext>
            </a:extLst>
          </p:cNvPr>
          <p:cNvSpPr/>
          <p:nvPr/>
        </p:nvSpPr>
        <p:spPr>
          <a:xfrm>
            <a:off x="919325" y="1637616"/>
            <a:ext cx="6410632" cy="1107996"/>
          </a:xfrm>
          <a:prstGeom prst="rect">
            <a:avLst/>
          </a:prstGeom>
        </p:spPr>
        <p:txBody>
          <a:bodyPr wrap="square">
            <a:spAutoFit/>
          </a:bodyPr>
          <a:lstStyle/>
          <a:p>
            <a:pPr marL="342900" lvl="0" indent="-342900">
              <a:buFont typeface="Courier New" panose="02070309020205020404" pitchFamily="49" charset="0"/>
              <a:buChar char="o"/>
              <a:defRPr/>
            </a:pPr>
            <a:r>
              <a:rPr lang="en-US" sz="2200" dirty="0">
                <a:solidFill>
                  <a:prstClr val="black"/>
                </a:solidFill>
                <a:latin typeface="Calibri" panose="020F0502020204030204"/>
                <a:cs typeface="Arial" charset="0"/>
              </a:rPr>
              <a:t>The Peripheral processes </a:t>
            </a:r>
            <a:r>
              <a:rPr lang="en-US" sz="2200" dirty="0">
                <a:solidFill>
                  <a:prstClr val="black"/>
                </a:solidFill>
                <a:latin typeface="Calibri" panose="020F0502020204030204"/>
                <a:cs typeface="Arial" pitchFamily="34" charset="0"/>
              </a:rPr>
              <a:t>make </a:t>
            </a:r>
            <a:r>
              <a:rPr lang="en-US" sz="2200" i="1" dirty="0">
                <a:solidFill>
                  <a:prstClr val="black"/>
                </a:solidFill>
                <a:latin typeface="Calibri" panose="020F0502020204030204"/>
                <a:cs typeface="Arial" pitchFamily="34" charset="0"/>
              </a:rPr>
              <a:t>dendritic contact </a:t>
            </a:r>
            <a:r>
              <a:rPr lang="en-US" sz="2200" dirty="0">
                <a:solidFill>
                  <a:prstClr val="black"/>
                </a:solidFill>
                <a:latin typeface="Calibri" panose="020F0502020204030204"/>
                <a:cs typeface="Arial" pitchFamily="34" charset="0"/>
              </a:rPr>
              <a:t>with hair cells of the </a:t>
            </a:r>
            <a:r>
              <a:rPr lang="en-US" sz="2200" b="1" dirty="0">
                <a:solidFill>
                  <a:prstClr val="black"/>
                </a:solidFill>
                <a:latin typeface="Calibri" panose="020F0502020204030204"/>
                <a:cs typeface="Arial" pitchFamily="34" charset="0"/>
              </a:rPr>
              <a:t>organ of </a:t>
            </a:r>
            <a:r>
              <a:rPr lang="en-US" sz="2200" b="1" dirty="0" err="1">
                <a:solidFill>
                  <a:prstClr val="black"/>
                </a:solidFill>
                <a:latin typeface="Calibri" panose="020F0502020204030204"/>
                <a:cs typeface="Arial" pitchFamily="34" charset="0"/>
              </a:rPr>
              <a:t>Corti</a:t>
            </a:r>
            <a:r>
              <a:rPr lang="en-US" sz="2200" dirty="0">
                <a:solidFill>
                  <a:prstClr val="black"/>
                </a:solidFill>
                <a:latin typeface="Calibri" panose="020F0502020204030204"/>
                <a:cs typeface="Arial" pitchFamily="34" charset="0"/>
              </a:rPr>
              <a:t> within the cochlear duct of the inner ear. </a:t>
            </a:r>
          </a:p>
        </p:txBody>
      </p:sp>
      <p:sp>
        <p:nvSpPr>
          <p:cNvPr id="17" name="Rectangle 16">
            <a:extLst>
              <a:ext uri="{FF2B5EF4-FFF2-40B4-BE49-F238E27FC236}">
                <a16:creationId xmlns:a16="http://schemas.microsoft.com/office/drawing/2014/main" id="{3A397005-8DBA-445E-B3CD-D952C863B41D}"/>
              </a:ext>
            </a:extLst>
          </p:cNvPr>
          <p:cNvSpPr/>
          <p:nvPr/>
        </p:nvSpPr>
        <p:spPr>
          <a:xfrm>
            <a:off x="958651" y="4209022"/>
            <a:ext cx="6268057" cy="1785104"/>
          </a:xfrm>
          <a:prstGeom prst="rect">
            <a:avLst/>
          </a:prstGeom>
        </p:spPr>
        <p:txBody>
          <a:bodyPr wrap="square">
            <a:spAutoFit/>
          </a:bodyPr>
          <a:lstStyle/>
          <a:p>
            <a:pPr marL="342900" lvl="0" indent="-342900">
              <a:buFont typeface="Courier New" panose="02070309020205020404" pitchFamily="49" charset="0"/>
              <a:buChar char="o"/>
              <a:defRPr/>
            </a:pPr>
            <a:r>
              <a:rPr lang="en-US" sz="2200" dirty="0">
                <a:solidFill>
                  <a:prstClr val="black"/>
                </a:solidFill>
                <a:latin typeface="Calibri" panose="020F0502020204030204"/>
                <a:cs typeface="Arial" pitchFamily="34" charset="0"/>
              </a:rPr>
              <a:t>The</a:t>
            </a:r>
            <a:r>
              <a:rPr lang="en-US" sz="2200" b="1" dirty="0">
                <a:solidFill>
                  <a:prstClr val="black"/>
                </a:solidFill>
                <a:latin typeface="Calibri" panose="020F0502020204030204"/>
                <a:cs typeface="Arial" pitchFamily="34" charset="0"/>
              </a:rPr>
              <a:t> central processes </a:t>
            </a:r>
            <a:r>
              <a:rPr lang="en-US" sz="2200" b="1" dirty="0">
                <a:solidFill>
                  <a:prstClr val="black"/>
                </a:solidFill>
                <a:latin typeface="Calibri" panose="020F0502020204030204"/>
                <a:cs typeface="Arial" charset="0"/>
              </a:rPr>
              <a:t>(</a:t>
            </a:r>
            <a:r>
              <a:rPr lang="en-US" sz="2200" b="1" dirty="0">
                <a:solidFill>
                  <a:prstClr val="black"/>
                </a:solidFill>
                <a:latin typeface="Calibri" panose="020F0502020204030204"/>
                <a:cs typeface="Arial" pitchFamily="34" charset="0"/>
              </a:rPr>
              <a:t>cochlear nerve fibers) </a:t>
            </a:r>
            <a:r>
              <a:rPr lang="en-US" sz="2200" dirty="0">
                <a:solidFill>
                  <a:prstClr val="black"/>
                </a:solidFill>
                <a:latin typeface="Calibri" panose="020F0502020204030204"/>
                <a:cs typeface="Arial" pitchFamily="34" charset="0"/>
              </a:rPr>
              <a:t>terminate in the </a:t>
            </a:r>
            <a:r>
              <a:rPr lang="en-US" sz="2200" b="1" dirty="0">
                <a:solidFill>
                  <a:prstClr val="black"/>
                </a:solidFill>
                <a:latin typeface="Calibri" panose="020F0502020204030204"/>
                <a:cs typeface="Arial" pitchFamily="34" charset="0"/>
              </a:rPr>
              <a:t>dorsal and ventral cochlear nuclei (2</a:t>
            </a:r>
            <a:r>
              <a:rPr lang="en-US" sz="2200" b="1" baseline="30000" dirty="0">
                <a:solidFill>
                  <a:prstClr val="black"/>
                </a:solidFill>
                <a:latin typeface="Calibri" panose="020F0502020204030204"/>
                <a:cs typeface="Arial" pitchFamily="34" charset="0"/>
              </a:rPr>
              <a:t>nd</a:t>
            </a:r>
            <a:r>
              <a:rPr lang="en-US" sz="2200" b="1" dirty="0">
                <a:solidFill>
                  <a:prstClr val="black"/>
                </a:solidFill>
                <a:latin typeface="Calibri" panose="020F0502020204030204"/>
                <a:cs typeface="Arial" pitchFamily="34" charset="0"/>
              </a:rPr>
              <a:t> order neurons), </a:t>
            </a:r>
            <a:r>
              <a:rPr lang="en-US" sz="2200" dirty="0">
                <a:solidFill>
                  <a:prstClr val="black"/>
                </a:solidFill>
                <a:latin typeface="Calibri" panose="020F0502020204030204"/>
                <a:cs typeface="Arial" pitchFamily="34" charset="0"/>
              </a:rPr>
              <a:t>which lie close to the </a:t>
            </a:r>
            <a:r>
              <a:rPr lang="en-US" sz="2200" b="1" dirty="0">
                <a:solidFill>
                  <a:prstClr val="black"/>
                </a:solidFill>
                <a:latin typeface="Calibri" panose="020F0502020204030204"/>
                <a:cs typeface="Arial" pitchFamily="34" charset="0"/>
              </a:rPr>
              <a:t>inferior cerebellar peduncle</a:t>
            </a:r>
            <a:r>
              <a:rPr lang="en-US" sz="2200" dirty="0">
                <a:solidFill>
                  <a:prstClr val="black"/>
                </a:solidFill>
                <a:latin typeface="Calibri" panose="020F0502020204030204"/>
                <a:cs typeface="Arial" pitchFamily="34" charset="0"/>
              </a:rPr>
              <a:t> (</a:t>
            </a:r>
            <a:r>
              <a:rPr lang="en-US" sz="2200" b="1" dirty="0">
                <a:solidFill>
                  <a:prstClr val="black"/>
                </a:solidFill>
                <a:latin typeface="Calibri" panose="020F0502020204030204"/>
              </a:rPr>
              <a:t>ICP)</a:t>
            </a:r>
            <a:r>
              <a:rPr lang="en-US" sz="2200" dirty="0">
                <a:solidFill>
                  <a:prstClr val="black"/>
                </a:solidFill>
                <a:latin typeface="Calibri" panose="020F0502020204030204"/>
              </a:rPr>
              <a:t> in open rostral medulla.</a:t>
            </a:r>
          </a:p>
        </p:txBody>
      </p:sp>
      <p:sp>
        <p:nvSpPr>
          <p:cNvPr id="18" name="Rectangle 17">
            <a:extLst>
              <a:ext uri="{FF2B5EF4-FFF2-40B4-BE49-F238E27FC236}">
                <a16:creationId xmlns:a16="http://schemas.microsoft.com/office/drawing/2014/main" id="{5152F051-EEFC-4286-9A87-2E23C744FE67}"/>
              </a:ext>
            </a:extLst>
          </p:cNvPr>
          <p:cNvSpPr/>
          <p:nvPr/>
        </p:nvSpPr>
        <p:spPr>
          <a:xfrm>
            <a:off x="919323" y="1617952"/>
            <a:ext cx="6327050" cy="106491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EE95204-105A-4B44-9846-F9EF6816082F}"/>
              </a:ext>
            </a:extLst>
          </p:cNvPr>
          <p:cNvSpPr/>
          <p:nvPr/>
        </p:nvSpPr>
        <p:spPr>
          <a:xfrm>
            <a:off x="909491" y="2847133"/>
            <a:ext cx="6327050" cy="11727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C5C0F8E-A223-4CAD-8392-4F85A8529DE3}"/>
              </a:ext>
            </a:extLst>
          </p:cNvPr>
          <p:cNvSpPr/>
          <p:nvPr/>
        </p:nvSpPr>
        <p:spPr>
          <a:xfrm>
            <a:off x="909491" y="4192738"/>
            <a:ext cx="6327050" cy="180138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0CE75E03-1D0B-46C6-93EA-CE3B9B05445C}"/>
              </a:ext>
            </a:extLst>
          </p:cNvPr>
          <p:cNvGrpSpPr/>
          <p:nvPr/>
        </p:nvGrpSpPr>
        <p:grpSpPr>
          <a:xfrm>
            <a:off x="7634749" y="909916"/>
            <a:ext cx="4144450" cy="2571750"/>
            <a:chOff x="7162800" y="1455084"/>
            <a:chExt cx="4144450" cy="2571750"/>
          </a:xfrm>
        </p:grpSpPr>
        <p:pic>
          <p:nvPicPr>
            <p:cNvPr id="24" name="Picture 11" descr="http://www.ataglanceseries.com/neuroscience/images/flashcards/Fig_27_on.gif">
              <a:hlinkClick r:id="rId2"/>
              <a:extLst>
                <a:ext uri="{FF2B5EF4-FFF2-40B4-BE49-F238E27FC236}">
                  <a16:creationId xmlns:a16="http://schemas.microsoft.com/office/drawing/2014/main" id="{C7EB4F23-4820-4048-BC81-C08F0BA13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455084"/>
              <a:ext cx="4114800" cy="2571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8F43C79-93E6-4CDF-AA90-7FDBAC932387}"/>
                </a:ext>
              </a:extLst>
            </p:cNvPr>
            <p:cNvSpPr/>
            <p:nvPr/>
          </p:nvSpPr>
          <p:spPr>
            <a:xfrm>
              <a:off x="10869619" y="2445684"/>
              <a:ext cx="437631" cy="219241"/>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AA288B30-9EF1-454A-9E74-707E39F29EFF}"/>
                </a:ext>
              </a:extLst>
            </p:cNvPr>
            <p:cNvSpPr/>
            <p:nvPr/>
          </p:nvSpPr>
          <p:spPr>
            <a:xfrm rot="16200000">
              <a:off x="7054974" y="2980510"/>
              <a:ext cx="683723" cy="23001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 name="Group 25">
            <a:extLst>
              <a:ext uri="{FF2B5EF4-FFF2-40B4-BE49-F238E27FC236}">
                <a16:creationId xmlns:a16="http://schemas.microsoft.com/office/drawing/2014/main" id="{84F41E27-B71A-4EB8-97F1-59A1FDAF6C4D}"/>
              </a:ext>
            </a:extLst>
          </p:cNvPr>
          <p:cNvGrpSpPr/>
          <p:nvPr/>
        </p:nvGrpSpPr>
        <p:grpSpPr>
          <a:xfrm>
            <a:off x="7711103" y="3849763"/>
            <a:ext cx="4114800" cy="1944328"/>
            <a:chOff x="7162800" y="4082756"/>
            <a:chExt cx="4114800" cy="1944328"/>
          </a:xfrm>
        </p:grpSpPr>
        <p:pic>
          <p:nvPicPr>
            <p:cNvPr id="27" name="Content Placeholder 4" descr="AuditoryPathway">
              <a:extLst>
                <a:ext uri="{FF2B5EF4-FFF2-40B4-BE49-F238E27FC236}">
                  <a16:creationId xmlns:a16="http://schemas.microsoft.com/office/drawing/2014/main" id="{1AF1B258-907E-4D76-97C5-9896FDE0BCEB}"/>
                </a:ext>
              </a:extLst>
            </p:cNvPr>
            <p:cNvPicPr>
              <a:picLocks/>
            </p:cNvPicPr>
            <p:nvPr/>
          </p:nvPicPr>
          <p:blipFill>
            <a:blip r:embed="rId4">
              <a:extLst>
                <a:ext uri="{28A0092B-C50C-407E-A947-70E740481C1C}">
                  <a14:useLocalDpi xmlns:a14="http://schemas.microsoft.com/office/drawing/2010/main" val="0"/>
                </a:ext>
              </a:extLst>
            </a:blip>
            <a:srcRect l="1888" t="70871" r="3773"/>
            <a:stretch>
              <a:fillRect/>
            </a:stretch>
          </p:blipFill>
          <p:spPr bwMode="auto">
            <a:xfrm>
              <a:off x="7162800" y="4122084"/>
              <a:ext cx="4114800" cy="1905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5DEE2EB-7BBD-4E9A-BAA9-7BFD8C6DB5D7}"/>
                </a:ext>
              </a:extLst>
            </p:cNvPr>
            <p:cNvSpPr txBox="1"/>
            <p:nvPr/>
          </p:nvSpPr>
          <p:spPr>
            <a:xfrm>
              <a:off x="9525000" y="4198284"/>
              <a:ext cx="355600" cy="215900"/>
            </a:xfrm>
            <a:prstGeom prst="rect">
              <a:avLst/>
            </a:prstGeom>
            <a:noFill/>
          </p:spPr>
          <p:txBody>
            <a:bodyPr wrap="none">
              <a:spAutoFit/>
            </a:bodyPr>
            <a:lstStyle/>
            <a:p>
              <a:pPr>
                <a:defRPr/>
              </a:pPr>
              <a:r>
                <a:rPr lang="en-US" sz="800" b="1" dirty="0">
                  <a:effectLst>
                    <a:outerShdw blurRad="38100" dist="38100" dir="2700000" algn="tl">
                      <a:srgbClr val="000000">
                        <a:alpha val="43137"/>
                      </a:srgbClr>
                    </a:outerShdw>
                  </a:effectLst>
                  <a:latin typeface="Arial" charset="0"/>
                  <a:cs typeface="Arial" charset="0"/>
                </a:rPr>
                <a:t>ICP</a:t>
              </a:r>
            </a:p>
          </p:txBody>
        </p:sp>
        <p:sp>
          <p:nvSpPr>
            <p:cNvPr id="29" name="TextBox 28">
              <a:extLst>
                <a:ext uri="{FF2B5EF4-FFF2-40B4-BE49-F238E27FC236}">
                  <a16:creationId xmlns:a16="http://schemas.microsoft.com/office/drawing/2014/main" id="{2AAE1F62-991D-4F16-A547-B0135231B005}"/>
                </a:ext>
              </a:extLst>
            </p:cNvPr>
            <p:cNvSpPr txBox="1"/>
            <p:nvPr/>
          </p:nvSpPr>
          <p:spPr>
            <a:xfrm>
              <a:off x="8305800" y="4198284"/>
              <a:ext cx="355600" cy="215900"/>
            </a:xfrm>
            <a:prstGeom prst="rect">
              <a:avLst/>
            </a:prstGeom>
            <a:noFill/>
          </p:spPr>
          <p:txBody>
            <a:bodyPr wrap="none">
              <a:spAutoFit/>
            </a:bodyPr>
            <a:lstStyle/>
            <a:p>
              <a:pPr>
                <a:defRPr/>
              </a:pPr>
              <a:r>
                <a:rPr lang="en-US" sz="800" b="1" dirty="0">
                  <a:effectLst>
                    <a:outerShdw blurRad="38100" dist="38100" dir="2700000" algn="tl">
                      <a:srgbClr val="000000">
                        <a:alpha val="43137"/>
                      </a:srgbClr>
                    </a:outerShdw>
                  </a:effectLst>
                  <a:latin typeface="Arial" charset="0"/>
                  <a:cs typeface="Arial" charset="0"/>
                </a:rPr>
                <a:t>ICP</a:t>
              </a:r>
            </a:p>
          </p:txBody>
        </p:sp>
        <p:sp>
          <p:nvSpPr>
            <p:cNvPr id="30" name="Rectangle 29">
              <a:extLst>
                <a:ext uri="{FF2B5EF4-FFF2-40B4-BE49-F238E27FC236}">
                  <a16:creationId xmlns:a16="http://schemas.microsoft.com/office/drawing/2014/main" id="{A18F0C23-62C4-4604-8247-04E5A2EED12B}"/>
                </a:ext>
              </a:extLst>
            </p:cNvPr>
            <p:cNvSpPr/>
            <p:nvPr/>
          </p:nvSpPr>
          <p:spPr>
            <a:xfrm>
              <a:off x="10103223" y="4082756"/>
              <a:ext cx="1097280" cy="103687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Title 1">
            <a:extLst>
              <a:ext uri="{FF2B5EF4-FFF2-40B4-BE49-F238E27FC236}">
                <a16:creationId xmlns:a16="http://schemas.microsoft.com/office/drawing/2014/main" id="{BA2E1428-99B1-40F3-BE68-1A8FA368A262}"/>
              </a:ext>
            </a:extLst>
          </p:cNvPr>
          <p:cNvSpPr txBox="1">
            <a:spLocks/>
          </p:cNvSpPr>
          <p:nvPr/>
        </p:nvSpPr>
        <p:spPr>
          <a:xfrm>
            <a:off x="859044" y="246960"/>
            <a:ext cx="7600458" cy="1317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Auditory Pathway</a:t>
            </a:r>
            <a:endParaRPr lang="en-GB" sz="3600" dirty="0"/>
          </a:p>
          <a:p>
            <a:r>
              <a:rPr lang="en-GB" sz="3200" b="1" dirty="0"/>
              <a:t>Cochlear (Auditory) Nerve</a:t>
            </a:r>
          </a:p>
        </p:txBody>
      </p:sp>
      <p:sp>
        <p:nvSpPr>
          <p:cNvPr id="33" name="Rectangle 32">
            <a:extLst>
              <a:ext uri="{FF2B5EF4-FFF2-40B4-BE49-F238E27FC236}">
                <a16:creationId xmlns:a16="http://schemas.microsoft.com/office/drawing/2014/main" id="{33B49FE1-7245-4114-841C-A4667F2EE3E6}"/>
              </a:ext>
            </a:extLst>
          </p:cNvPr>
          <p:cNvSpPr/>
          <p:nvPr/>
        </p:nvSpPr>
        <p:spPr>
          <a:xfrm>
            <a:off x="1769806" y="6185995"/>
            <a:ext cx="8947356" cy="430887"/>
          </a:xfrm>
          <a:prstGeom prst="rect">
            <a:avLst/>
          </a:prstGeom>
        </p:spPr>
        <p:txBody>
          <a:bodyPr wrap="square">
            <a:spAutoFit/>
          </a:bodyPr>
          <a:lstStyle/>
          <a:p>
            <a:pPr eaLnBrk="1" hangingPunct="1">
              <a:defRPr/>
            </a:pPr>
            <a:r>
              <a:rPr lang="en-GB" sz="2200" dirty="0">
                <a:solidFill>
                  <a:schemeClr val="tx1"/>
                </a:solidFill>
                <a:latin typeface="+mn-lt"/>
              </a:rPr>
              <a:t>Cochlear nuclei belong to </a:t>
            </a:r>
            <a:r>
              <a:rPr lang="en-GB" sz="2200" b="1" dirty="0">
                <a:solidFill>
                  <a:srgbClr val="C00000"/>
                </a:solidFill>
                <a:latin typeface="+mn-lt"/>
              </a:rPr>
              <a:t>special somatic afferent </a:t>
            </a:r>
            <a:r>
              <a:rPr lang="en-GB" sz="2200" dirty="0">
                <a:solidFill>
                  <a:schemeClr val="tx1"/>
                </a:solidFill>
                <a:latin typeface="+mn-lt"/>
              </a:rPr>
              <a:t>column in brain stem.</a:t>
            </a:r>
          </a:p>
        </p:txBody>
      </p:sp>
    </p:spTree>
    <p:extLst>
      <p:ext uri="{BB962C8B-B14F-4D97-AF65-F5344CB8AC3E}">
        <p14:creationId xmlns:p14="http://schemas.microsoft.com/office/powerpoint/2010/main" val="2118336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1398" y="375958"/>
            <a:ext cx="7600458" cy="989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Auditory Pathway</a:t>
            </a:r>
            <a:endParaRPr lang="en-GB" sz="3600" dirty="0"/>
          </a:p>
        </p:txBody>
      </p:sp>
      <p:grpSp>
        <p:nvGrpSpPr>
          <p:cNvPr id="15" name="Group 14"/>
          <p:cNvGrpSpPr/>
          <p:nvPr/>
        </p:nvGrpSpPr>
        <p:grpSpPr>
          <a:xfrm>
            <a:off x="7000566" y="613374"/>
            <a:ext cx="4481513" cy="5715000"/>
            <a:chOff x="6670730" y="738753"/>
            <a:chExt cx="4481513" cy="5715000"/>
          </a:xfrm>
        </p:grpSpPr>
        <p:graphicFrame>
          <p:nvGraphicFramePr>
            <p:cNvPr id="3" name="Object 2"/>
            <p:cNvGraphicFramePr>
              <a:graphicFrameLocks noChangeAspect="1"/>
            </p:cNvGraphicFramePr>
            <p:nvPr>
              <p:extLst>
                <p:ext uri="{D42A27DB-BD31-4B8C-83A1-F6EECF244321}">
                  <p14:modId xmlns:p14="http://schemas.microsoft.com/office/powerpoint/2010/main" val="3459595242"/>
                </p:ext>
              </p:extLst>
            </p:nvPr>
          </p:nvGraphicFramePr>
          <p:xfrm>
            <a:off x="6670730" y="738753"/>
            <a:ext cx="4481513" cy="5715000"/>
          </p:xfrm>
          <a:graphic>
            <a:graphicData uri="http://schemas.openxmlformats.org/presentationml/2006/ole">
              <mc:AlternateContent xmlns:mc="http://schemas.openxmlformats.org/markup-compatibility/2006">
                <mc:Choice xmlns:v="urn:schemas-microsoft-com:vml" Requires="v">
                  <p:oleObj spid="_x0000_s4143" name="Photo Editor Photo" r:id="rId4" imgW="13523810" imgH="11260122" progId="MSPhotoEd.3">
                    <p:embed/>
                  </p:oleObj>
                </mc:Choice>
                <mc:Fallback>
                  <p:oleObj name="Photo Editor Photo" r:id="rId4" imgW="13523810" imgH="1126012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5849" r="1888" b="6232"/>
                        <a:stretch>
                          <a:fillRect/>
                        </a:stretch>
                      </p:blipFill>
                      <p:spPr bwMode="auto">
                        <a:xfrm>
                          <a:off x="6670730" y="738753"/>
                          <a:ext cx="4481513" cy="5715000"/>
                        </a:xfrm>
                        <a:prstGeom prst="rect">
                          <a:avLst/>
                        </a:prstGeom>
                        <a:noFill/>
                        <a:ln w="19050" cmpd="sng">
                          <a:noFill/>
                          <a:miter lim="800000"/>
                          <a:headEnd/>
                          <a:tailEnd/>
                        </a:ln>
                        <a:extLst/>
                      </p:spPr>
                    </p:pic>
                  </p:oleObj>
                </mc:Fallback>
              </mc:AlternateContent>
            </a:graphicData>
          </a:graphic>
        </p:graphicFrame>
        <p:sp>
          <p:nvSpPr>
            <p:cNvPr id="4" name="Rectangle 5"/>
            <p:cNvSpPr>
              <a:spLocks noChangeArrowheads="1"/>
            </p:cNvSpPr>
            <p:nvPr/>
          </p:nvSpPr>
          <p:spPr bwMode="auto">
            <a:xfrm>
              <a:off x="9718730" y="531075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chemeClr val="accent1">
                      <a:lumMod val="75000"/>
                    </a:schemeClr>
                  </a:solidFill>
                </a:rPr>
                <a:t>2</a:t>
              </a:r>
            </a:p>
          </p:txBody>
        </p:sp>
        <p:sp>
          <p:nvSpPr>
            <p:cNvPr id="5" name="Rectangle 6"/>
            <p:cNvSpPr>
              <a:spLocks noChangeArrowheads="1"/>
            </p:cNvSpPr>
            <p:nvPr/>
          </p:nvSpPr>
          <p:spPr bwMode="auto">
            <a:xfrm>
              <a:off x="7432730" y="531075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chemeClr val="accent2">
                      <a:lumMod val="75000"/>
                    </a:schemeClr>
                  </a:solidFill>
                </a:rPr>
                <a:t>2</a:t>
              </a:r>
            </a:p>
          </p:txBody>
        </p:sp>
        <p:sp>
          <p:nvSpPr>
            <p:cNvPr id="6" name="Rectangle 7"/>
            <p:cNvSpPr>
              <a:spLocks noChangeArrowheads="1"/>
            </p:cNvSpPr>
            <p:nvPr/>
          </p:nvSpPr>
          <p:spPr bwMode="auto">
            <a:xfrm>
              <a:off x="8185334" y="5898667"/>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chemeClr val="accent6">
                      <a:lumMod val="60000"/>
                      <a:lumOff val="40000"/>
                    </a:schemeClr>
                  </a:solidFill>
                </a:rPr>
                <a:t>1</a:t>
              </a:r>
            </a:p>
          </p:txBody>
        </p:sp>
        <p:sp>
          <p:nvSpPr>
            <p:cNvPr id="7" name="Rectangle 8"/>
            <p:cNvSpPr>
              <a:spLocks noChangeArrowheads="1"/>
            </p:cNvSpPr>
            <p:nvPr/>
          </p:nvSpPr>
          <p:spPr bwMode="auto">
            <a:xfrm>
              <a:off x="7585130" y="401535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FFC000"/>
                  </a:solidFill>
                  <a:effectLst>
                    <a:outerShdw blurRad="38100" dist="38100" dir="2700000" algn="tl">
                      <a:srgbClr val="000000">
                        <a:alpha val="43137"/>
                      </a:srgbClr>
                    </a:outerShdw>
                  </a:effectLst>
                </a:rPr>
                <a:t>3</a:t>
              </a:r>
            </a:p>
          </p:txBody>
        </p:sp>
        <p:sp>
          <p:nvSpPr>
            <p:cNvPr id="8" name="Rectangle 9"/>
            <p:cNvSpPr>
              <a:spLocks noChangeArrowheads="1"/>
            </p:cNvSpPr>
            <p:nvPr/>
          </p:nvSpPr>
          <p:spPr bwMode="auto">
            <a:xfrm>
              <a:off x="8042330" y="294855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7030A0"/>
                  </a:solidFill>
                </a:rPr>
                <a:t>4</a:t>
              </a:r>
            </a:p>
          </p:txBody>
        </p:sp>
        <p:sp>
          <p:nvSpPr>
            <p:cNvPr id="9" name="Rectangle 12"/>
            <p:cNvSpPr>
              <a:spLocks noChangeArrowheads="1"/>
            </p:cNvSpPr>
            <p:nvPr/>
          </p:nvSpPr>
          <p:spPr bwMode="auto">
            <a:xfrm>
              <a:off x="9566330" y="401535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FFC000"/>
                  </a:solidFill>
                  <a:effectLst>
                    <a:outerShdw blurRad="38100" dist="38100" dir="2700000" algn="tl">
                      <a:srgbClr val="000000">
                        <a:alpha val="43137"/>
                      </a:srgbClr>
                    </a:outerShdw>
                  </a:effectLst>
                </a:rPr>
                <a:t>3</a:t>
              </a:r>
            </a:p>
          </p:txBody>
        </p:sp>
        <p:sp>
          <p:nvSpPr>
            <p:cNvPr id="10" name="Rectangle 13"/>
            <p:cNvSpPr>
              <a:spLocks noChangeArrowheads="1"/>
            </p:cNvSpPr>
            <p:nvPr/>
          </p:nvSpPr>
          <p:spPr bwMode="auto">
            <a:xfrm>
              <a:off x="9053567" y="294855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7030A0"/>
                  </a:solidFill>
                </a:rPr>
                <a:t>4</a:t>
              </a:r>
            </a:p>
          </p:txBody>
        </p:sp>
        <p:sp>
          <p:nvSpPr>
            <p:cNvPr id="12" name="Rectangle 11"/>
            <p:cNvSpPr/>
            <p:nvPr/>
          </p:nvSpPr>
          <p:spPr>
            <a:xfrm>
              <a:off x="10005763" y="5425514"/>
              <a:ext cx="843343" cy="147708"/>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EE23DED2-17A9-4443-94A7-BDF82709B02B}"/>
                </a:ext>
              </a:extLst>
            </p:cNvPr>
            <p:cNvSpPr/>
            <p:nvPr/>
          </p:nvSpPr>
          <p:spPr>
            <a:xfrm>
              <a:off x="9165789" y="6048193"/>
              <a:ext cx="925730" cy="318052"/>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Rectangle 56">
              <a:extLst>
                <a:ext uri="{FF2B5EF4-FFF2-40B4-BE49-F238E27FC236}">
                  <a16:creationId xmlns:a16="http://schemas.microsoft.com/office/drawing/2014/main" id="{F8616065-EE55-45BA-8918-FA5AF3770AB5}"/>
                </a:ext>
              </a:extLst>
            </p:cNvPr>
            <p:cNvSpPr/>
            <p:nvPr/>
          </p:nvSpPr>
          <p:spPr>
            <a:xfrm>
              <a:off x="9980363" y="4942703"/>
              <a:ext cx="861630" cy="305009"/>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Rectangle 63">
              <a:extLst>
                <a:ext uri="{FF2B5EF4-FFF2-40B4-BE49-F238E27FC236}">
                  <a16:creationId xmlns:a16="http://schemas.microsoft.com/office/drawing/2014/main" id="{3E2CC938-6F2E-43E9-B354-0CB54A70FCAA}"/>
                </a:ext>
              </a:extLst>
            </p:cNvPr>
            <p:cNvSpPr/>
            <p:nvPr/>
          </p:nvSpPr>
          <p:spPr>
            <a:xfrm>
              <a:off x="9977306" y="3051087"/>
              <a:ext cx="871800" cy="15250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0" name="Rectangle 19">
            <a:extLst>
              <a:ext uri="{FF2B5EF4-FFF2-40B4-BE49-F238E27FC236}">
                <a16:creationId xmlns:a16="http://schemas.microsoft.com/office/drawing/2014/main" id="{055028B7-6850-437C-B90C-92412DD14488}"/>
              </a:ext>
            </a:extLst>
          </p:cNvPr>
          <p:cNvSpPr/>
          <p:nvPr/>
        </p:nvSpPr>
        <p:spPr>
          <a:xfrm>
            <a:off x="3664822" y="2295682"/>
            <a:ext cx="3099947" cy="757130"/>
          </a:xfrm>
          <a:prstGeom prst="rect">
            <a:avLst/>
          </a:prstGeom>
          <a:ln w="28575">
            <a:solidFill>
              <a:srgbClr val="00B0F0"/>
            </a:solidFill>
          </a:ln>
        </p:spPr>
        <p:style>
          <a:lnRef idx="2">
            <a:schemeClr val="accent4"/>
          </a:lnRef>
          <a:fillRef idx="1">
            <a:schemeClr val="lt1"/>
          </a:fillRef>
          <a:effectRef idx="0">
            <a:schemeClr val="accent4"/>
          </a:effectRef>
          <a:fontRef idx="minor">
            <a:schemeClr val="dk1"/>
          </a:fontRef>
        </p:style>
        <p:txBody>
          <a:bodyPr wrap="square" anchor="ctr">
            <a:spAutoFit/>
          </a:bodyPr>
          <a:lstStyle/>
          <a:p>
            <a:pPr>
              <a:lnSpc>
                <a:spcPct val="80000"/>
              </a:lnSpc>
            </a:pPr>
            <a:r>
              <a:rPr lang="en-GB" sz="1800" dirty="0">
                <a:solidFill>
                  <a:sysClr val="windowText" lastClr="000000"/>
                </a:solidFill>
              </a:rPr>
              <a:t>Some </a:t>
            </a:r>
            <a:r>
              <a:rPr lang="en-GB" sz="1800" dirty="0" err="1">
                <a:solidFill>
                  <a:sysClr val="windowText" lastClr="000000"/>
                </a:solidFill>
              </a:rPr>
              <a:t>fibers</a:t>
            </a:r>
            <a:r>
              <a:rPr lang="en-GB" sz="1800" dirty="0">
                <a:solidFill>
                  <a:sysClr val="windowText" lastClr="000000"/>
                </a:solidFill>
              </a:rPr>
              <a:t> run </a:t>
            </a:r>
            <a:r>
              <a:rPr lang="en-GB" sz="1800" u="sng" dirty="0">
                <a:solidFill>
                  <a:sysClr val="windowText" lastClr="000000"/>
                </a:solidFill>
              </a:rPr>
              <a:t>ipsilaterally</a:t>
            </a:r>
            <a:r>
              <a:rPr lang="en-GB" sz="1800" dirty="0">
                <a:solidFill>
                  <a:sysClr val="windowText" lastClr="000000"/>
                </a:solidFill>
              </a:rPr>
              <a:t> and terminate in the </a:t>
            </a:r>
            <a:r>
              <a:rPr lang="en-GB" sz="1800" b="1" dirty="0">
                <a:solidFill>
                  <a:sysClr val="windowText" lastClr="000000"/>
                </a:solidFill>
              </a:rPr>
              <a:t>superior olivary nucleus </a:t>
            </a:r>
            <a:r>
              <a:rPr lang="en-GB" sz="1800" dirty="0">
                <a:solidFill>
                  <a:schemeClr val="accent2">
                    <a:lumMod val="75000"/>
                  </a:schemeClr>
                </a:solidFill>
              </a:rPr>
              <a:t>(2).</a:t>
            </a:r>
          </a:p>
        </p:txBody>
      </p:sp>
      <p:sp>
        <p:nvSpPr>
          <p:cNvPr id="21" name="Text Placeholder 5">
            <a:extLst>
              <a:ext uri="{FF2B5EF4-FFF2-40B4-BE49-F238E27FC236}">
                <a16:creationId xmlns:a16="http://schemas.microsoft.com/office/drawing/2014/main" id="{916DED99-BDD4-4875-8EA6-CB710F0B2A8E}"/>
              </a:ext>
            </a:extLst>
          </p:cNvPr>
          <p:cNvSpPr txBox="1">
            <a:spLocks/>
          </p:cNvSpPr>
          <p:nvPr/>
        </p:nvSpPr>
        <p:spPr>
          <a:xfrm>
            <a:off x="2809060" y="4375727"/>
            <a:ext cx="4136036" cy="1024103"/>
          </a:xfrm>
          <a:prstGeom prst="rect">
            <a:avLst/>
          </a:prstGeom>
          <a:ln w="28575">
            <a:solidFill>
              <a:srgbClr val="FFC000"/>
            </a:solidFill>
          </a:ln>
        </p:spPr>
        <p:style>
          <a:lnRef idx="2">
            <a:schemeClr val="accent4"/>
          </a:lnRef>
          <a:fillRef idx="1">
            <a:schemeClr val="lt1"/>
          </a:fillRef>
          <a:effectRef idx="0">
            <a:schemeClr val="accent4"/>
          </a:effectRef>
          <a:fontRef idx="minor">
            <a:schemeClr val="dk1"/>
          </a:fontRef>
        </p:style>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GB" sz="1800" dirty="0">
                <a:solidFill>
                  <a:sysClr val="windowText" lastClr="000000"/>
                </a:solidFill>
              </a:rPr>
              <a:t>From the superior olivary nuclei, </a:t>
            </a:r>
            <a:r>
              <a:rPr lang="en-GB" sz="1800" u="sng" dirty="0">
                <a:solidFill>
                  <a:sysClr val="windowText" lastClr="000000"/>
                </a:solidFill>
              </a:rPr>
              <a:t>ascending </a:t>
            </a:r>
            <a:r>
              <a:rPr lang="en-GB" sz="1800" u="sng" dirty="0" err="1">
                <a:solidFill>
                  <a:sysClr val="windowText" lastClr="000000"/>
                </a:solidFill>
              </a:rPr>
              <a:t>fibers</a:t>
            </a:r>
            <a:r>
              <a:rPr lang="en-GB" sz="1800" u="sng" dirty="0">
                <a:solidFill>
                  <a:sysClr val="windowText" lastClr="000000"/>
                </a:solidFill>
              </a:rPr>
              <a:t> </a:t>
            </a:r>
            <a:r>
              <a:rPr lang="en-GB" sz="1800" dirty="0">
                <a:solidFill>
                  <a:sysClr val="windowText" lastClr="000000"/>
                </a:solidFill>
              </a:rPr>
              <a:t>comprise the </a:t>
            </a:r>
            <a:r>
              <a:rPr lang="en-GB" sz="1800" b="1" dirty="0">
                <a:solidFill>
                  <a:sysClr val="windowText" lastClr="000000"/>
                </a:solidFill>
              </a:rPr>
              <a:t>lateral lemniscus</a:t>
            </a:r>
            <a:r>
              <a:rPr lang="en-GB" sz="1800" b="1" dirty="0">
                <a:solidFill>
                  <a:srgbClr val="FFC000"/>
                </a:solidFill>
              </a:rPr>
              <a:t> </a:t>
            </a:r>
            <a:r>
              <a:rPr lang="en-GB" sz="1800" dirty="0">
                <a:solidFill>
                  <a:srgbClr val="FFC000"/>
                </a:solidFill>
              </a:rPr>
              <a:t>(3) </a:t>
            </a:r>
            <a:r>
              <a:rPr lang="en-GB" sz="1800" dirty="0" err="1">
                <a:solidFill>
                  <a:sysClr val="windowText" lastClr="000000"/>
                </a:solidFill>
              </a:rPr>
              <a:t>contaning</a:t>
            </a:r>
            <a:r>
              <a:rPr lang="en-GB" sz="1800" dirty="0">
                <a:solidFill>
                  <a:sysClr val="windowText" lastClr="000000"/>
                </a:solidFill>
              </a:rPr>
              <a:t> both </a:t>
            </a:r>
            <a:r>
              <a:rPr lang="en-GB" sz="1800" u="sng" dirty="0">
                <a:solidFill>
                  <a:sysClr val="windowText" lastClr="000000"/>
                </a:solidFill>
              </a:rPr>
              <a:t>crossed</a:t>
            </a:r>
            <a:r>
              <a:rPr lang="en-GB" sz="1800" dirty="0">
                <a:solidFill>
                  <a:sysClr val="windowText" lastClr="000000"/>
                </a:solidFill>
              </a:rPr>
              <a:t> (mainly) and </a:t>
            </a:r>
            <a:r>
              <a:rPr lang="en-GB" sz="1800" u="sng" dirty="0">
                <a:solidFill>
                  <a:sysClr val="windowText" lastClr="000000"/>
                </a:solidFill>
              </a:rPr>
              <a:t>direct</a:t>
            </a:r>
            <a:r>
              <a:rPr lang="en-GB" sz="1800" dirty="0">
                <a:solidFill>
                  <a:sysClr val="windowText" lastClr="000000"/>
                </a:solidFill>
              </a:rPr>
              <a:t> (few) cochlear fibres, </a:t>
            </a:r>
          </a:p>
        </p:txBody>
      </p:sp>
      <p:sp>
        <p:nvSpPr>
          <p:cNvPr id="22" name="Rectangle 21">
            <a:extLst>
              <a:ext uri="{FF2B5EF4-FFF2-40B4-BE49-F238E27FC236}">
                <a16:creationId xmlns:a16="http://schemas.microsoft.com/office/drawing/2014/main" id="{98536CCA-0687-49A9-AD7A-A6AE4A37DE30}"/>
              </a:ext>
            </a:extLst>
          </p:cNvPr>
          <p:cNvSpPr/>
          <p:nvPr/>
        </p:nvSpPr>
        <p:spPr>
          <a:xfrm>
            <a:off x="939719" y="1394818"/>
            <a:ext cx="5243377" cy="541046"/>
          </a:xfrm>
          <a:prstGeom prst="rect">
            <a:avLst/>
          </a:prstGeom>
          <a:ln w="28575">
            <a:noFill/>
          </a:ln>
        </p:spPr>
        <p:style>
          <a:lnRef idx="2">
            <a:schemeClr val="accent4"/>
          </a:lnRef>
          <a:fillRef idx="1">
            <a:schemeClr val="lt1"/>
          </a:fillRef>
          <a:effectRef idx="0">
            <a:schemeClr val="accent4"/>
          </a:effectRef>
          <a:fontRef idx="minor">
            <a:schemeClr val="dk1"/>
          </a:fontRef>
        </p:style>
        <p:txBody>
          <a:bodyPr wrap="square" anchor="ctr">
            <a:spAutoFit/>
          </a:bodyPr>
          <a:lstStyle/>
          <a:p>
            <a:pPr eaLnBrk="1" hangingPunct="1">
              <a:lnSpc>
                <a:spcPct val="80000"/>
              </a:lnSpc>
              <a:defRPr/>
            </a:pPr>
            <a:r>
              <a:rPr lang="en-US" sz="1800" dirty="0">
                <a:solidFill>
                  <a:schemeClr val="tx1"/>
                </a:solidFill>
                <a:cs typeface="Arial" pitchFamily="34" charset="0"/>
              </a:rPr>
              <a:t>From the (dorsal and ventral </a:t>
            </a:r>
            <a:r>
              <a:rPr lang="en-US" sz="1800" b="1" dirty="0">
                <a:solidFill>
                  <a:schemeClr val="tx1"/>
                </a:solidFill>
                <a:cs typeface="Arial" pitchFamily="34" charset="0"/>
              </a:rPr>
              <a:t>cochlear nuclei</a:t>
            </a:r>
            <a:r>
              <a:rPr lang="en-US" sz="1800" dirty="0">
                <a:solidFill>
                  <a:schemeClr val="tx1"/>
                </a:solidFill>
                <a:cs typeface="Arial" pitchFamily="34" charset="0"/>
              </a:rPr>
              <a:t>, </a:t>
            </a:r>
            <a:r>
              <a:rPr lang="en-US" sz="1800" b="1" i="1" dirty="0">
                <a:solidFill>
                  <a:schemeClr val="tx1"/>
                </a:solidFill>
                <a:cs typeface="Arial" pitchFamily="34" charset="0"/>
              </a:rPr>
              <a:t>2</a:t>
            </a:r>
            <a:r>
              <a:rPr lang="en-US" sz="1800" b="1" i="1" baseline="30000" dirty="0">
                <a:solidFill>
                  <a:schemeClr val="tx1"/>
                </a:solidFill>
                <a:cs typeface="Arial" pitchFamily="34" charset="0"/>
              </a:rPr>
              <a:t>nd</a:t>
            </a:r>
            <a:r>
              <a:rPr lang="en-US" sz="1800" b="1" i="1" dirty="0">
                <a:solidFill>
                  <a:schemeClr val="tx1"/>
                </a:solidFill>
                <a:cs typeface="Arial" pitchFamily="34" charset="0"/>
              </a:rPr>
              <a:t> order neurons</a:t>
            </a:r>
            <a:r>
              <a:rPr lang="en-US" sz="1800" dirty="0">
                <a:solidFill>
                  <a:schemeClr val="tx1"/>
                </a:solidFill>
                <a:cs typeface="Arial" pitchFamily="34" charset="0"/>
              </a:rPr>
              <a:t>, </a:t>
            </a:r>
            <a:r>
              <a:rPr lang="en-US" sz="1800" dirty="0" err="1">
                <a:solidFill>
                  <a:schemeClr val="tx1"/>
                </a:solidFill>
                <a:cs typeface="Arial" pitchFamily="34" charset="0"/>
              </a:rPr>
              <a:t>fibres</a:t>
            </a:r>
            <a:r>
              <a:rPr lang="en-US" sz="1800" dirty="0">
                <a:solidFill>
                  <a:schemeClr val="tx1"/>
                </a:solidFill>
                <a:cs typeface="Arial" pitchFamily="34" charset="0"/>
              </a:rPr>
              <a:t> </a:t>
            </a:r>
            <a:r>
              <a:rPr lang="en-US" sz="1800" u="sng" dirty="0">
                <a:solidFill>
                  <a:schemeClr val="tx1"/>
                </a:solidFill>
                <a:cs typeface="Arial" pitchFamily="34" charset="0"/>
              </a:rPr>
              <a:t>ascend into the pons</a:t>
            </a:r>
            <a:r>
              <a:rPr lang="en-US" sz="1800" dirty="0">
                <a:solidFill>
                  <a:schemeClr val="tx1"/>
                </a:solidFill>
                <a:cs typeface="Arial" pitchFamily="34" charset="0"/>
              </a:rPr>
              <a:t>, where:</a:t>
            </a:r>
          </a:p>
        </p:txBody>
      </p:sp>
      <p:sp>
        <p:nvSpPr>
          <p:cNvPr id="23" name="Rectangle 22">
            <a:extLst>
              <a:ext uri="{FF2B5EF4-FFF2-40B4-BE49-F238E27FC236}">
                <a16:creationId xmlns:a16="http://schemas.microsoft.com/office/drawing/2014/main" id="{FD1EE66C-BCA8-4199-995F-7203605CBB68}"/>
              </a:ext>
            </a:extLst>
          </p:cNvPr>
          <p:cNvSpPr/>
          <p:nvPr/>
        </p:nvSpPr>
        <p:spPr>
          <a:xfrm>
            <a:off x="337217" y="2295682"/>
            <a:ext cx="2897595" cy="757130"/>
          </a:xfrm>
          <a:prstGeom prst="rect">
            <a:avLst/>
          </a:prstGeom>
          <a:ln w="28575">
            <a:noFill/>
          </a:ln>
        </p:spPr>
        <p:style>
          <a:lnRef idx="2">
            <a:schemeClr val="accent4"/>
          </a:lnRef>
          <a:fillRef idx="1">
            <a:schemeClr val="lt1"/>
          </a:fillRef>
          <a:effectRef idx="0">
            <a:schemeClr val="accent4"/>
          </a:effectRef>
          <a:fontRef idx="minor">
            <a:schemeClr val="dk1"/>
          </a:fontRef>
        </p:style>
        <p:txBody>
          <a:bodyPr wrap="square" anchor="ctr">
            <a:spAutoFit/>
          </a:bodyPr>
          <a:lstStyle/>
          <a:p>
            <a:pPr>
              <a:lnSpc>
                <a:spcPct val="80000"/>
              </a:lnSpc>
            </a:pPr>
            <a:r>
              <a:rPr lang="en-GB" sz="1800" dirty="0">
                <a:solidFill>
                  <a:sysClr val="windowText" lastClr="000000"/>
                </a:solidFill>
              </a:rPr>
              <a:t>Most </a:t>
            </a:r>
            <a:r>
              <a:rPr lang="en-GB" sz="1800" dirty="0" err="1">
                <a:solidFill>
                  <a:sysClr val="windowText" lastClr="000000"/>
                </a:solidFill>
              </a:rPr>
              <a:t>fibers</a:t>
            </a:r>
            <a:r>
              <a:rPr lang="en-GB" sz="1800" dirty="0">
                <a:solidFill>
                  <a:sysClr val="windowText" lastClr="000000"/>
                </a:solidFill>
              </a:rPr>
              <a:t> </a:t>
            </a:r>
            <a:r>
              <a:rPr lang="en-GB" sz="1800" u="sng" dirty="0">
                <a:solidFill>
                  <a:sysClr val="windowText" lastClr="000000"/>
                </a:solidFill>
              </a:rPr>
              <a:t>cross the midline</a:t>
            </a:r>
            <a:r>
              <a:rPr lang="en-GB" sz="1800" dirty="0">
                <a:solidFill>
                  <a:sysClr val="windowText" lastClr="000000"/>
                </a:solidFill>
              </a:rPr>
              <a:t> in </a:t>
            </a:r>
            <a:r>
              <a:rPr lang="en-GB" sz="1800" b="1" dirty="0">
                <a:solidFill>
                  <a:sysClr val="windowText" lastClr="000000"/>
                </a:solidFill>
              </a:rPr>
              <a:t>trapezoid body</a:t>
            </a:r>
            <a:r>
              <a:rPr lang="en-GB" sz="1800" dirty="0">
                <a:solidFill>
                  <a:schemeClr val="accent6">
                    <a:lumMod val="60000"/>
                    <a:lumOff val="40000"/>
                  </a:schemeClr>
                </a:solidFill>
              </a:rPr>
              <a:t>(1)</a:t>
            </a:r>
            <a:r>
              <a:rPr lang="en-GB" sz="1800" dirty="0">
                <a:solidFill>
                  <a:sysClr val="windowText" lastClr="000000"/>
                </a:solidFill>
              </a:rPr>
              <a:t> and terminate in:</a:t>
            </a:r>
          </a:p>
        </p:txBody>
      </p:sp>
      <p:sp>
        <p:nvSpPr>
          <p:cNvPr id="25" name="Rectangle 24">
            <a:extLst>
              <a:ext uri="{FF2B5EF4-FFF2-40B4-BE49-F238E27FC236}">
                <a16:creationId xmlns:a16="http://schemas.microsoft.com/office/drawing/2014/main" id="{6A1FCF45-0B8C-4648-9EF1-157BE7A8211F}"/>
              </a:ext>
            </a:extLst>
          </p:cNvPr>
          <p:cNvSpPr/>
          <p:nvPr/>
        </p:nvSpPr>
        <p:spPr>
          <a:xfrm>
            <a:off x="2641926" y="5661288"/>
            <a:ext cx="4240742" cy="762645"/>
          </a:xfrm>
          <a:prstGeom prst="rect">
            <a:avLst/>
          </a:prstGeom>
          <a:ln w="28575">
            <a:solidFill>
              <a:srgbClr val="7030A0"/>
            </a:solidFill>
          </a:ln>
        </p:spPr>
        <p:style>
          <a:lnRef idx="2">
            <a:schemeClr val="accent4"/>
          </a:lnRef>
          <a:fillRef idx="1">
            <a:schemeClr val="lt1"/>
          </a:fillRef>
          <a:effectRef idx="0">
            <a:schemeClr val="accent4"/>
          </a:effectRef>
          <a:fontRef idx="minor">
            <a:schemeClr val="dk1"/>
          </a:fontRef>
        </p:style>
        <p:txBody>
          <a:bodyPr wrap="square" anchor="ctr">
            <a:spAutoFit/>
          </a:bodyPr>
          <a:lstStyle/>
          <a:p>
            <a:pPr>
              <a:lnSpc>
                <a:spcPct val="80000"/>
              </a:lnSpc>
            </a:pPr>
            <a:r>
              <a:rPr lang="en-GB" sz="1800" dirty="0">
                <a:solidFill>
                  <a:sysClr val="windowText" lastClr="000000"/>
                </a:solidFill>
              </a:rPr>
              <a:t>which runs </a:t>
            </a:r>
            <a:r>
              <a:rPr lang="en-GB" sz="1800" u="sng" dirty="0">
                <a:solidFill>
                  <a:sysClr val="windowText" lastClr="000000"/>
                </a:solidFill>
              </a:rPr>
              <a:t>through tegmentum</a:t>
            </a:r>
            <a:r>
              <a:rPr lang="en-GB" sz="1800" dirty="0">
                <a:solidFill>
                  <a:sysClr val="windowText" lastClr="000000"/>
                </a:solidFill>
              </a:rPr>
              <a:t> of pons and </a:t>
            </a:r>
            <a:r>
              <a:rPr lang="en-GB" sz="1800" u="sng" dirty="0">
                <a:solidFill>
                  <a:sysClr val="windowText" lastClr="000000"/>
                </a:solidFill>
              </a:rPr>
              <a:t>terminate</a:t>
            </a:r>
            <a:r>
              <a:rPr lang="en-GB" sz="1800" dirty="0">
                <a:solidFill>
                  <a:sysClr val="windowText" lastClr="000000"/>
                </a:solidFill>
              </a:rPr>
              <a:t> in the </a:t>
            </a:r>
            <a:r>
              <a:rPr lang="en-GB" sz="1800" b="1" dirty="0">
                <a:solidFill>
                  <a:sysClr val="windowText" lastClr="000000"/>
                </a:solidFill>
              </a:rPr>
              <a:t>inferior </a:t>
            </a:r>
            <a:r>
              <a:rPr lang="en-GB" sz="1800" b="1" dirty="0" smtClean="0">
                <a:solidFill>
                  <a:sysClr val="windowText" lastClr="000000"/>
                </a:solidFill>
              </a:rPr>
              <a:t>colliculus* </a:t>
            </a:r>
            <a:r>
              <a:rPr lang="en-GB" sz="1800" dirty="0">
                <a:solidFill>
                  <a:srgbClr val="7030A0"/>
                </a:solidFill>
              </a:rPr>
              <a:t>(4)</a:t>
            </a:r>
            <a:r>
              <a:rPr lang="en-GB" sz="1800" dirty="0">
                <a:solidFill>
                  <a:sysClr val="windowText" lastClr="000000"/>
                </a:solidFill>
              </a:rPr>
              <a:t> of the midbrain (</a:t>
            </a:r>
            <a:r>
              <a:rPr lang="en-GB" sz="1800" b="1" i="1" dirty="0">
                <a:solidFill>
                  <a:sysClr val="windowText" lastClr="000000"/>
                </a:solidFill>
              </a:rPr>
              <a:t>3rd order neurones</a:t>
            </a:r>
            <a:r>
              <a:rPr lang="en-GB" sz="1800" dirty="0">
                <a:solidFill>
                  <a:sysClr val="windowText" lastClr="000000"/>
                </a:solidFill>
              </a:rPr>
              <a:t>).</a:t>
            </a:r>
          </a:p>
        </p:txBody>
      </p:sp>
      <p:cxnSp>
        <p:nvCxnSpPr>
          <p:cNvPr id="28" name="Straight Arrow Connector 27">
            <a:extLst>
              <a:ext uri="{FF2B5EF4-FFF2-40B4-BE49-F238E27FC236}">
                <a16:creationId xmlns:a16="http://schemas.microsoft.com/office/drawing/2014/main" id="{2100F2EF-4727-4FBD-A8DA-ADC3F2BDD1B3}"/>
              </a:ext>
            </a:extLst>
          </p:cNvPr>
          <p:cNvCxnSpPr/>
          <p:nvPr/>
        </p:nvCxnSpPr>
        <p:spPr>
          <a:xfrm flipV="1">
            <a:off x="7037207" y="5973343"/>
            <a:ext cx="280676" cy="292924"/>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9ED0CA5-265C-44CE-A447-C509380A0AC3}"/>
              </a:ext>
            </a:extLst>
          </p:cNvPr>
          <p:cNvCxnSpPr>
            <a:cxnSpLocks/>
          </p:cNvCxnSpPr>
          <p:nvPr/>
        </p:nvCxnSpPr>
        <p:spPr>
          <a:xfrm flipH="1">
            <a:off x="2113298" y="1922527"/>
            <a:ext cx="954369" cy="3731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FB74751-F82E-4151-BF0B-8B19E794DD8C}"/>
              </a:ext>
            </a:extLst>
          </p:cNvPr>
          <p:cNvSpPr/>
          <p:nvPr/>
        </p:nvSpPr>
        <p:spPr>
          <a:xfrm>
            <a:off x="177827" y="3378518"/>
            <a:ext cx="1610814" cy="646331"/>
          </a:xfrm>
          <a:prstGeom prst="rect">
            <a:avLst/>
          </a:prstGeom>
          <a:ln w="28575">
            <a:solidFill>
              <a:schemeClr val="accent3">
                <a:lumMod val="75000"/>
              </a:schemeClr>
            </a:solidFill>
          </a:ln>
        </p:spPr>
        <p:txBody>
          <a:bodyPr wrap="square">
            <a:spAutoFit/>
          </a:bodyPr>
          <a:lstStyle/>
          <a:p>
            <a:r>
              <a:rPr lang="en-GB" sz="1800" dirty="0">
                <a:solidFill>
                  <a:sysClr val="windowText" lastClr="000000"/>
                </a:solidFill>
                <a:latin typeface="Calibri" panose="020F0502020204030204"/>
                <a:ea typeface="+mn-ea"/>
                <a:cs typeface="+mn-cs"/>
              </a:rPr>
              <a:t>the </a:t>
            </a:r>
            <a:r>
              <a:rPr lang="en-GB" sz="1800" b="1" dirty="0">
                <a:solidFill>
                  <a:sysClr val="windowText" lastClr="000000"/>
                </a:solidFill>
                <a:latin typeface="Calibri" panose="020F0502020204030204"/>
                <a:ea typeface="+mn-ea"/>
                <a:cs typeface="+mn-cs"/>
              </a:rPr>
              <a:t>nucleus</a:t>
            </a:r>
            <a:r>
              <a:rPr lang="en-GB" sz="1800" dirty="0">
                <a:solidFill>
                  <a:sysClr val="windowText" lastClr="000000"/>
                </a:solidFill>
                <a:latin typeface="Calibri" panose="020F0502020204030204"/>
                <a:ea typeface="+mn-ea"/>
                <a:cs typeface="+mn-cs"/>
              </a:rPr>
              <a:t> of trapezoid body </a:t>
            </a:r>
            <a:endParaRPr lang="en-GB" dirty="0"/>
          </a:p>
        </p:txBody>
      </p:sp>
      <p:sp>
        <p:nvSpPr>
          <p:cNvPr id="35" name="Rectangle 34">
            <a:extLst>
              <a:ext uri="{FF2B5EF4-FFF2-40B4-BE49-F238E27FC236}">
                <a16:creationId xmlns:a16="http://schemas.microsoft.com/office/drawing/2014/main" id="{F7FDBA73-25FF-4570-9F03-08D3B3E38B44}"/>
              </a:ext>
            </a:extLst>
          </p:cNvPr>
          <p:cNvSpPr/>
          <p:nvPr/>
        </p:nvSpPr>
        <p:spPr>
          <a:xfrm>
            <a:off x="2114053" y="3318882"/>
            <a:ext cx="2009214" cy="923330"/>
          </a:xfrm>
          <a:prstGeom prst="rect">
            <a:avLst/>
          </a:prstGeom>
          <a:ln w="28575">
            <a:solidFill>
              <a:schemeClr val="accent1">
                <a:lumMod val="75000"/>
              </a:schemeClr>
            </a:solidFill>
          </a:ln>
        </p:spPr>
        <p:txBody>
          <a:bodyPr wrap="square">
            <a:spAutoFit/>
          </a:bodyPr>
          <a:lstStyle/>
          <a:p>
            <a:r>
              <a:rPr lang="en-GB" sz="1800" dirty="0">
                <a:solidFill>
                  <a:sysClr val="windowText" lastClr="000000"/>
                </a:solidFill>
                <a:latin typeface="Calibri" panose="020F0502020204030204"/>
                <a:ea typeface="+mn-ea"/>
                <a:cs typeface="+mn-cs"/>
              </a:rPr>
              <a:t>in the </a:t>
            </a:r>
            <a:r>
              <a:rPr lang="en-GB" sz="1800" u="sng" dirty="0">
                <a:solidFill>
                  <a:sysClr val="windowText" lastClr="000000"/>
                </a:solidFill>
                <a:latin typeface="Calibri" panose="020F0502020204030204"/>
                <a:ea typeface="+mn-ea"/>
                <a:cs typeface="+mn-cs"/>
              </a:rPr>
              <a:t>contralateral</a:t>
            </a:r>
            <a:r>
              <a:rPr lang="en-GB" sz="1800" dirty="0">
                <a:solidFill>
                  <a:sysClr val="windowText" lastClr="000000"/>
                </a:solidFill>
                <a:latin typeface="Calibri" panose="020F0502020204030204"/>
                <a:ea typeface="+mn-ea"/>
                <a:cs typeface="+mn-cs"/>
              </a:rPr>
              <a:t> </a:t>
            </a:r>
            <a:r>
              <a:rPr lang="en-GB" sz="1800" b="1" dirty="0">
                <a:solidFill>
                  <a:sysClr val="windowText" lastClr="000000"/>
                </a:solidFill>
                <a:latin typeface="Calibri" panose="020F0502020204030204"/>
                <a:ea typeface="+mn-ea"/>
                <a:cs typeface="+mn-cs"/>
              </a:rPr>
              <a:t>superior olivary nucleus </a:t>
            </a:r>
            <a:r>
              <a:rPr lang="en-GB" sz="1800" dirty="0">
                <a:solidFill>
                  <a:schemeClr val="accent1">
                    <a:lumMod val="75000"/>
                  </a:schemeClr>
                </a:solidFill>
                <a:latin typeface="Calibri" panose="020F0502020204030204"/>
                <a:ea typeface="+mn-ea"/>
                <a:cs typeface="+mn-cs"/>
              </a:rPr>
              <a:t>(2)</a:t>
            </a:r>
            <a:endParaRPr lang="en-GB" dirty="0">
              <a:solidFill>
                <a:schemeClr val="accent1">
                  <a:lumMod val="75000"/>
                </a:schemeClr>
              </a:solidFill>
            </a:endParaRPr>
          </a:p>
        </p:txBody>
      </p:sp>
      <p:cxnSp>
        <p:nvCxnSpPr>
          <p:cNvPr id="38" name="Straight Arrow Connector 37">
            <a:extLst>
              <a:ext uri="{FF2B5EF4-FFF2-40B4-BE49-F238E27FC236}">
                <a16:creationId xmlns:a16="http://schemas.microsoft.com/office/drawing/2014/main" id="{6877FAE9-A045-45DE-9851-8636A771F836}"/>
              </a:ext>
            </a:extLst>
          </p:cNvPr>
          <p:cNvCxnSpPr>
            <a:cxnSpLocks/>
          </p:cNvCxnSpPr>
          <p:nvPr/>
        </p:nvCxnSpPr>
        <p:spPr>
          <a:xfrm>
            <a:off x="3067667" y="1935864"/>
            <a:ext cx="1340724" cy="3155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1D7B262-153D-420D-A5F8-04C1263730B0}"/>
              </a:ext>
            </a:extLst>
          </p:cNvPr>
          <p:cNvCxnSpPr>
            <a:cxnSpLocks/>
          </p:cNvCxnSpPr>
          <p:nvPr/>
        </p:nvCxnSpPr>
        <p:spPr>
          <a:xfrm flipH="1">
            <a:off x="1219406" y="2899374"/>
            <a:ext cx="546702" cy="4393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AEE6C0E-0838-4AF1-BD9E-D1983FBF7B49}"/>
              </a:ext>
            </a:extLst>
          </p:cNvPr>
          <p:cNvCxnSpPr>
            <a:cxnSpLocks/>
          </p:cNvCxnSpPr>
          <p:nvPr/>
        </p:nvCxnSpPr>
        <p:spPr>
          <a:xfrm>
            <a:off x="1780394" y="2899374"/>
            <a:ext cx="1311981" cy="3520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DB32D38-1860-4B41-973F-1BDFA8D52875}"/>
              </a:ext>
            </a:extLst>
          </p:cNvPr>
          <p:cNvCxnSpPr>
            <a:cxnSpLocks/>
            <a:endCxn id="21" idx="0"/>
          </p:cNvCxnSpPr>
          <p:nvPr/>
        </p:nvCxnSpPr>
        <p:spPr>
          <a:xfrm flipH="1">
            <a:off x="4877078" y="3133748"/>
            <a:ext cx="141236" cy="12419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8CBCA85-3F22-4F4D-8710-7AE0F4BF35B5}"/>
              </a:ext>
            </a:extLst>
          </p:cNvPr>
          <p:cNvCxnSpPr>
            <a:cxnSpLocks/>
            <a:endCxn id="21" idx="0"/>
          </p:cNvCxnSpPr>
          <p:nvPr/>
        </p:nvCxnSpPr>
        <p:spPr>
          <a:xfrm>
            <a:off x="4189285" y="3927134"/>
            <a:ext cx="687793" cy="4485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3">
            <a:extLst>
              <a:ext uri="{FF2B5EF4-FFF2-40B4-BE49-F238E27FC236}">
                <a16:creationId xmlns:a16="http://schemas.microsoft.com/office/drawing/2014/main" id="{638F6285-026F-4D04-A09D-F1CAC6D38752}"/>
              </a:ext>
            </a:extLst>
          </p:cNvPr>
          <p:cNvSpPr>
            <a:spLocks noChangeArrowheads="1"/>
          </p:cNvSpPr>
          <p:nvPr/>
        </p:nvSpPr>
        <p:spPr bwMode="auto">
          <a:xfrm>
            <a:off x="8195318" y="3985940"/>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CC6600"/>
                </a:solidFill>
              </a:rPr>
              <a:t>5</a:t>
            </a:r>
            <a:endParaRPr lang="en-US" altLang="en-US" b="1" dirty="0">
              <a:solidFill>
                <a:srgbClr val="CC6600"/>
              </a:solidFill>
            </a:endParaRPr>
          </a:p>
        </p:txBody>
      </p:sp>
      <p:sp>
        <p:nvSpPr>
          <p:cNvPr id="66" name="Rectangle 4">
            <a:extLst>
              <a:ext uri="{FF2B5EF4-FFF2-40B4-BE49-F238E27FC236}">
                <a16:creationId xmlns:a16="http://schemas.microsoft.com/office/drawing/2014/main" id="{3432EEB0-0BA1-4353-9D53-558D29569E51}"/>
              </a:ext>
            </a:extLst>
          </p:cNvPr>
          <p:cNvSpPr>
            <a:spLocks noChangeArrowheads="1"/>
          </p:cNvSpPr>
          <p:nvPr/>
        </p:nvSpPr>
        <p:spPr bwMode="auto">
          <a:xfrm>
            <a:off x="9663737" y="398594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CC6600"/>
                </a:solidFill>
              </a:rPr>
              <a:t>5</a:t>
            </a:r>
          </a:p>
        </p:txBody>
      </p:sp>
      <p:cxnSp>
        <p:nvCxnSpPr>
          <p:cNvPr id="67" name="Straight Arrow Connector 66">
            <a:extLst>
              <a:ext uri="{FF2B5EF4-FFF2-40B4-BE49-F238E27FC236}">
                <a16:creationId xmlns:a16="http://schemas.microsoft.com/office/drawing/2014/main" id="{101469FC-27B0-4066-91CC-9E3D2E1E88FC}"/>
              </a:ext>
            </a:extLst>
          </p:cNvPr>
          <p:cNvCxnSpPr>
            <a:cxnSpLocks/>
            <a:stCxn id="21" idx="2"/>
          </p:cNvCxnSpPr>
          <p:nvPr/>
        </p:nvCxnSpPr>
        <p:spPr>
          <a:xfrm>
            <a:off x="4877078" y="5399830"/>
            <a:ext cx="0" cy="2598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9D4A2726-6905-4ED0-A41E-1B771FFF6D18}"/>
              </a:ext>
            </a:extLst>
          </p:cNvPr>
          <p:cNvCxnSpPr>
            <a:cxnSpLocks/>
          </p:cNvCxnSpPr>
          <p:nvPr/>
        </p:nvCxnSpPr>
        <p:spPr>
          <a:xfrm flipH="1">
            <a:off x="1908127" y="4825820"/>
            <a:ext cx="889969" cy="2965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22C9D789-9FA3-43A0-A07B-56EE0B918389}"/>
              </a:ext>
            </a:extLst>
          </p:cNvPr>
          <p:cNvSpPr/>
          <p:nvPr/>
        </p:nvSpPr>
        <p:spPr>
          <a:xfrm>
            <a:off x="337217" y="5170044"/>
            <a:ext cx="2068911" cy="1200329"/>
          </a:xfrm>
          <a:prstGeom prst="rect">
            <a:avLst/>
          </a:prstGeom>
          <a:ln w="28575">
            <a:solidFill>
              <a:srgbClr val="CC6600"/>
            </a:solidFill>
          </a:ln>
        </p:spPr>
        <p:style>
          <a:lnRef idx="2">
            <a:schemeClr val="accent4"/>
          </a:lnRef>
          <a:fillRef idx="1">
            <a:schemeClr val="lt1"/>
          </a:fillRef>
          <a:effectRef idx="0">
            <a:schemeClr val="accent4"/>
          </a:effectRef>
          <a:fontRef idx="minor">
            <a:schemeClr val="dk1"/>
          </a:fontRef>
        </p:style>
        <p:txBody>
          <a:bodyPr wrap="square" anchor="ctr">
            <a:spAutoFit/>
          </a:bodyPr>
          <a:lstStyle/>
          <a:p>
            <a:pPr eaLnBrk="1" hangingPunct="1">
              <a:lnSpc>
                <a:spcPct val="80000"/>
              </a:lnSpc>
              <a:defRPr/>
            </a:pPr>
            <a:r>
              <a:rPr lang="en-US" sz="1800" dirty="0">
                <a:solidFill>
                  <a:schemeClr val="tx1"/>
                </a:solidFill>
                <a:cs typeface="Arial" pitchFamily="34" charset="0"/>
              </a:rPr>
              <a:t>Some axons within </a:t>
            </a:r>
            <a:r>
              <a:rPr lang="en-US" sz="1800" b="1" dirty="0">
                <a:solidFill>
                  <a:schemeClr val="tx1"/>
                </a:solidFill>
                <a:cs typeface="Arial" pitchFamily="34" charset="0"/>
              </a:rPr>
              <a:t>lateral lemniscus </a:t>
            </a:r>
            <a:r>
              <a:rPr lang="en-US" sz="1800" u="sng" dirty="0">
                <a:solidFill>
                  <a:schemeClr val="tx1"/>
                </a:solidFill>
                <a:cs typeface="Arial" pitchFamily="34" charset="0"/>
              </a:rPr>
              <a:t>terminate</a:t>
            </a:r>
            <a:r>
              <a:rPr lang="en-US" sz="1800" dirty="0">
                <a:solidFill>
                  <a:schemeClr val="tx1"/>
                </a:solidFill>
                <a:cs typeface="Arial" pitchFamily="34" charset="0"/>
              </a:rPr>
              <a:t> in small nucleus of the lateral lemniscus </a:t>
            </a:r>
            <a:r>
              <a:rPr lang="en-US" sz="1800" dirty="0">
                <a:solidFill>
                  <a:srgbClr val="CC6600"/>
                </a:solidFill>
                <a:cs typeface="Arial" pitchFamily="34" charset="0"/>
              </a:rPr>
              <a:t>(5)</a:t>
            </a:r>
          </a:p>
        </p:txBody>
      </p:sp>
      <p:cxnSp>
        <p:nvCxnSpPr>
          <p:cNvPr id="83" name="Straight Arrow Connector 82">
            <a:extLst>
              <a:ext uri="{FF2B5EF4-FFF2-40B4-BE49-F238E27FC236}">
                <a16:creationId xmlns:a16="http://schemas.microsoft.com/office/drawing/2014/main" id="{D0C62EE2-6E28-4F8D-8E55-A4FAE3E17CB8}"/>
              </a:ext>
            </a:extLst>
          </p:cNvPr>
          <p:cNvCxnSpPr>
            <a:cxnSpLocks/>
          </p:cNvCxnSpPr>
          <p:nvPr/>
        </p:nvCxnSpPr>
        <p:spPr>
          <a:xfrm>
            <a:off x="4854897" y="6423933"/>
            <a:ext cx="0" cy="361878"/>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18313" y="6473310"/>
            <a:ext cx="5497287" cy="338554"/>
          </a:xfrm>
          <a:prstGeom prst="rect">
            <a:avLst/>
          </a:prstGeom>
          <a:noFill/>
        </p:spPr>
        <p:txBody>
          <a:bodyPr wrap="square" rtlCol="1">
            <a:spAutoFit/>
          </a:bodyPr>
          <a:lstStyle/>
          <a:p>
            <a:r>
              <a:rPr lang="en-US" sz="1600" dirty="0" smtClean="0">
                <a:solidFill>
                  <a:schemeClr val="tx1"/>
                </a:solidFill>
              </a:rPr>
              <a:t>*Both </a:t>
            </a:r>
            <a:r>
              <a:rPr lang="en-US" sz="1600" dirty="0">
                <a:solidFill>
                  <a:schemeClr val="tx1"/>
                </a:solidFill>
              </a:rPr>
              <a:t>colliculi are inter-connected by </a:t>
            </a:r>
            <a:r>
              <a:rPr lang="en-US" sz="1600" b="1" dirty="0">
                <a:solidFill>
                  <a:schemeClr val="tx1"/>
                </a:solidFill>
              </a:rPr>
              <a:t>commissural fibers</a:t>
            </a:r>
          </a:p>
        </p:txBody>
      </p:sp>
    </p:spTree>
    <p:extLst>
      <p:ext uri="{BB962C8B-B14F-4D97-AF65-F5344CB8AC3E}">
        <p14:creationId xmlns:p14="http://schemas.microsoft.com/office/powerpoint/2010/main" val="1169967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1398" y="375958"/>
            <a:ext cx="7600458" cy="1317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Auditory Pathway</a:t>
            </a:r>
            <a:endParaRPr lang="en-GB" sz="3600" dirty="0"/>
          </a:p>
        </p:txBody>
      </p:sp>
      <p:grpSp>
        <p:nvGrpSpPr>
          <p:cNvPr id="23" name="Group 22"/>
          <p:cNvGrpSpPr/>
          <p:nvPr/>
        </p:nvGrpSpPr>
        <p:grpSpPr>
          <a:xfrm>
            <a:off x="7005207" y="633139"/>
            <a:ext cx="4572000" cy="5715000"/>
            <a:chOff x="7020732" y="613474"/>
            <a:chExt cx="4572000" cy="5715000"/>
          </a:xfrm>
        </p:grpSpPr>
        <p:graphicFrame>
          <p:nvGraphicFramePr>
            <p:cNvPr id="4" name="Object 2"/>
            <p:cNvGraphicFramePr>
              <a:graphicFrameLocks noChangeAspect="1"/>
            </p:cNvGraphicFramePr>
            <p:nvPr>
              <p:extLst>
                <p:ext uri="{D42A27DB-BD31-4B8C-83A1-F6EECF244321}">
                  <p14:modId xmlns:p14="http://schemas.microsoft.com/office/powerpoint/2010/main" val="2383337520"/>
                </p:ext>
              </p:extLst>
            </p:nvPr>
          </p:nvGraphicFramePr>
          <p:xfrm>
            <a:off x="7020732" y="613474"/>
            <a:ext cx="4572000" cy="5715000"/>
          </p:xfrm>
          <a:graphic>
            <a:graphicData uri="http://schemas.openxmlformats.org/presentationml/2006/ole">
              <mc:AlternateContent xmlns:mc="http://schemas.openxmlformats.org/markup-compatibility/2006">
                <mc:Choice xmlns:v="urn:schemas-microsoft-com:vml" Requires="v">
                  <p:oleObj spid="_x0000_s5167" name="Photo Editor Photo" r:id="rId4" imgW="13523810" imgH="11260122" progId="MSPhotoEd.3">
                    <p:embed/>
                  </p:oleObj>
                </mc:Choice>
                <mc:Fallback>
                  <p:oleObj name="Photo Editor Photo" r:id="rId4" imgW="13523810" imgH="1126012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5849" r="1888" b="6232"/>
                        <a:stretch>
                          <a:fillRect/>
                        </a:stretch>
                      </p:blipFill>
                      <p:spPr bwMode="auto">
                        <a:xfrm>
                          <a:off x="7020732" y="613474"/>
                          <a:ext cx="4572000" cy="5715000"/>
                        </a:xfrm>
                        <a:prstGeom prst="rect">
                          <a:avLst/>
                        </a:prstGeom>
                        <a:noFill/>
                        <a:ln w="19050" cmpd="sng">
                          <a:noFill/>
                          <a:miter lim="800000"/>
                          <a:headEnd/>
                          <a:tailEnd/>
                        </a:ln>
                        <a:effectLst/>
                        <a:extLst/>
                      </p:spPr>
                    </p:pic>
                  </p:oleObj>
                </mc:Fallback>
              </mc:AlternateContent>
            </a:graphicData>
          </a:graphic>
        </p:graphicFrame>
        <p:sp>
          <p:nvSpPr>
            <p:cNvPr id="5" name="Rectangle 3"/>
            <p:cNvSpPr>
              <a:spLocks noChangeArrowheads="1"/>
            </p:cNvSpPr>
            <p:nvPr/>
          </p:nvSpPr>
          <p:spPr bwMode="auto">
            <a:xfrm>
              <a:off x="8239932" y="3966275"/>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CC6600"/>
                  </a:solidFill>
                </a:rPr>
                <a:t>5</a:t>
              </a:r>
              <a:endParaRPr lang="en-US" altLang="en-US" b="1" dirty="0">
                <a:solidFill>
                  <a:srgbClr val="CC6600"/>
                </a:solidFill>
              </a:endParaRPr>
            </a:p>
          </p:txBody>
        </p:sp>
        <p:sp>
          <p:nvSpPr>
            <p:cNvPr id="6" name="Rectangle 4"/>
            <p:cNvSpPr>
              <a:spLocks noChangeArrowheads="1"/>
            </p:cNvSpPr>
            <p:nvPr/>
          </p:nvSpPr>
          <p:spPr bwMode="auto">
            <a:xfrm>
              <a:off x="9763932" y="3966275"/>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CC6600"/>
                  </a:solidFill>
                </a:rPr>
                <a:t>5</a:t>
              </a:r>
            </a:p>
          </p:txBody>
        </p:sp>
        <p:sp>
          <p:nvSpPr>
            <p:cNvPr id="7" name="Rectangle 5"/>
            <p:cNvSpPr>
              <a:spLocks noChangeArrowheads="1"/>
            </p:cNvSpPr>
            <p:nvPr/>
          </p:nvSpPr>
          <p:spPr bwMode="auto">
            <a:xfrm>
              <a:off x="10068733" y="4118675"/>
              <a:ext cx="131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FFFF00"/>
                  </a:solidFill>
                  <a:effectLst>
                    <a:outerShdw blurRad="38100" dist="38100" dir="2700000" algn="tl">
                      <a:srgbClr val="000000">
                        <a:alpha val="43137"/>
                      </a:srgbClr>
                    </a:outerShdw>
                  </a:effectLst>
                </a:rPr>
                <a:t>3</a:t>
              </a:r>
            </a:p>
          </p:txBody>
        </p:sp>
        <p:sp>
          <p:nvSpPr>
            <p:cNvPr id="8" name="Rectangle 6"/>
            <p:cNvSpPr>
              <a:spLocks noChangeArrowheads="1"/>
            </p:cNvSpPr>
            <p:nvPr/>
          </p:nvSpPr>
          <p:spPr bwMode="auto">
            <a:xfrm>
              <a:off x="9992532" y="1908875"/>
              <a:ext cx="38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92D050"/>
                  </a:solidFill>
                  <a:effectLst>
                    <a:outerShdw blurRad="38100" dist="38100" dir="2700000" algn="tl">
                      <a:srgbClr val="000000">
                        <a:alpha val="43137"/>
                      </a:srgbClr>
                    </a:outerShdw>
                  </a:effectLst>
                </a:rPr>
                <a:t>6</a:t>
              </a:r>
            </a:p>
          </p:txBody>
        </p:sp>
        <p:sp>
          <p:nvSpPr>
            <p:cNvPr id="9" name="Rectangle 7"/>
            <p:cNvSpPr>
              <a:spLocks noChangeArrowheads="1"/>
            </p:cNvSpPr>
            <p:nvPr/>
          </p:nvSpPr>
          <p:spPr bwMode="auto">
            <a:xfrm>
              <a:off x="7858933" y="190887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92D050"/>
                  </a:solidFill>
                  <a:effectLst>
                    <a:outerShdw blurRad="38100" dist="38100" dir="2700000" algn="tl">
                      <a:srgbClr val="000000">
                        <a:alpha val="43137"/>
                      </a:srgbClr>
                    </a:outerShdw>
                  </a:effectLst>
                </a:rPr>
                <a:t>6</a:t>
              </a:r>
            </a:p>
          </p:txBody>
        </p:sp>
        <p:sp>
          <p:nvSpPr>
            <p:cNvPr id="10" name="Rectangle 8"/>
            <p:cNvSpPr>
              <a:spLocks noChangeArrowheads="1"/>
            </p:cNvSpPr>
            <p:nvPr/>
          </p:nvSpPr>
          <p:spPr bwMode="auto">
            <a:xfrm>
              <a:off x="7249332" y="1299275"/>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FF33CC"/>
                  </a:solidFill>
                </a:rPr>
                <a:t>7</a:t>
              </a:r>
            </a:p>
          </p:txBody>
        </p:sp>
        <p:sp>
          <p:nvSpPr>
            <p:cNvPr id="11" name="Rectangle 9"/>
            <p:cNvSpPr>
              <a:spLocks noChangeArrowheads="1"/>
            </p:cNvSpPr>
            <p:nvPr/>
          </p:nvSpPr>
          <p:spPr bwMode="auto">
            <a:xfrm>
              <a:off x="10678333" y="129927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FF33CC"/>
                  </a:solidFill>
                </a:rPr>
                <a:t>7</a:t>
              </a:r>
            </a:p>
          </p:txBody>
        </p:sp>
        <p:sp>
          <p:nvSpPr>
            <p:cNvPr id="12" name="Oval 11"/>
            <p:cNvSpPr/>
            <p:nvPr/>
          </p:nvSpPr>
          <p:spPr>
            <a:xfrm>
              <a:off x="8573009" y="727587"/>
              <a:ext cx="990600" cy="2556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5"/>
            <p:cNvSpPr>
              <a:spLocks noChangeArrowheads="1"/>
            </p:cNvSpPr>
            <p:nvPr/>
          </p:nvSpPr>
          <p:spPr bwMode="auto">
            <a:xfrm>
              <a:off x="7969093" y="408958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FFFF00"/>
                  </a:solidFill>
                  <a:effectLst>
                    <a:outerShdw blurRad="38100" dist="38100" dir="2700000" algn="tl">
                      <a:srgbClr val="000000">
                        <a:alpha val="43137"/>
                      </a:srgbClr>
                    </a:outerShdw>
                  </a:effectLst>
                </a:rPr>
                <a:t>3</a:t>
              </a:r>
            </a:p>
          </p:txBody>
        </p:sp>
        <p:sp>
          <p:nvSpPr>
            <p:cNvPr id="14" name="Rectangle 5"/>
            <p:cNvSpPr>
              <a:spLocks noChangeArrowheads="1"/>
            </p:cNvSpPr>
            <p:nvPr/>
          </p:nvSpPr>
          <p:spPr bwMode="auto">
            <a:xfrm>
              <a:off x="10095092" y="521094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002060"/>
                  </a:solidFill>
                </a:rPr>
                <a:t>2</a:t>
              </a:r>
            </a:p>
          </p:txBody>
        </p:sp>
        <p:sp>
          <p:nvSpPr>
            <p:cNvPr id="15" name="Rectangle 5"/>
            <p:cNvSpPr>
              <a:spLocks noChangeArrowheads="1"/>
            </p:cNvSpPr>
            <p:nvPr/>
          </p:nvSpPr>
          <p:spPr bwMode="auto">
            <a:xfrm>
              <a:off x="7858933" y="518547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00B0F0"/>
                  </a:solidFill>
                </a:rPr>
                <a:t>2</a:t>
              </a:r>
            </a:p>
          </p:txBody>
        </p:sp>
        <p:sp>
          <p:nvSpPr>
            <p:cNvPr id="16" name="Rectangle 5"/>
            <p:cNvSpPr>
              <a:spLocks noChangeArrowheads="1"/>
            </p:cNvSpPr>
            <p:nvPr/>
          </p:nvSpPr>
          <p:spPr bwMode="auto">
            <a:xfrm>
              <a:off x="9078132" y="5871275"/>
              <a:ext cx="15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chemeClr val="accent6">
                      <a:lumMod val="60000"/>
                      <a:lumOff val="40000"/>
                    </a:schemeClr>
                  </a:solidFill>
                </a:rPr>
                <a:t>1</a:t>
              </a:r>
            </a:p>
          </p:txBody>
        </p:sp>
        <p:sp>
          <p:nvSpPr>
            <p:cNvPr id="17" name="Rectangle 5"/>
            <p:cNvSpPr>
              <a:spLocks noChangeArrowheads="1"/>
            </p:cNvSpPr>
            <p:nvPr/>
          </p:nvSpPr>
          <p:spPr bwMode="auto">
            <a:xfrm>
              <a:off x="9451026" y="280044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7030A0"/>
                  </a:solidFill>
                </a:rPr>
                <a:t>4</a:t>
              </a:r>
            </a:p>
          </p:txBody>
        </p:sp>
        <p:sp>
          <p:nvSpPr>
            <p:cNvPr id="18" name="Rectangle 5"/>
            <p:cNvSpPr>
              <a:spLocks noChangeArrowheads="1"/>
            </p:cNvSpPr>
            <p:nvPr/>
          </p:nvSpPr>
          <p:spPr bwMode="auto">
            <a:xfrm>
              <a:off x="8460426" y="2797269"/>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solidFill>
                    <a:srgbClr val="7030A0"/>
                  </a:solidFill>
                </a:rPr>
                <a:t>4</a:t>
              </a:r>
            </a:p>
          </p:txBody>
        </p:sp>
        <p:sp>
          <p:nvSpPr>
            <p:cNvPr id="19" name="TextBox 18"/>
            <p:cNvSpPr txBox="1">
              <a:spLocks noChangeArrowheads="1"/>
            </p:cNvSpPr>
            <p:nvPr/>
          </p:nvSpPr>
          <p:spPr bwMode="auto">
            <a:xfrm>
              <a:off x="8163732" y="1375475"/>
              <a:ext cx="175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t>Auditory radiation</a:t>
              </a:r>
            </a:p>
          </p:txBody>
        </p:sp>
        <p:cxnSp>
          <p:nvCxnSpPr>
            <p:cNvPr id="20" name="Straight Arrow Connector 19"/>
            <p:cNvCxnSpPr>
              <a:stCxn id="19" idx="1"/>
            </p:cNvCxnSpPr>
            <p:nvPr/>
          </p:nvCxnSpPr>
          <p:spPr>
            <a:xfrm rot="10800000" flipV="1">
              <a:off x="7630332" y="1529462"/>
              <a:ext cx="533400" cy="22701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840132" y="1527874"/>
              <a:ext cx="609600" cy="1524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1E4FE14A-989C-4163-84A3-2201B5F6A708}"/>
              </a:ext>
            </a:extLst>
          </p:cNvPr>
          <p:cNvSpPr/>
          <p:nvPr/>
        </p:nvSpPr>
        <p:spPr>
          <a:xfrm>
            <a:off x="789769" y="3428997"/>
            <a:ext cx="5348097" cy="757130"/>
          </a:xfrm>
          <a:prstGeom prst="rect">
            <a:avLst/>
          </a:prstGeom>
          <a:ln w="28575">
            <a:solidFill>
              <a:schemeClr val="tx1"/>
            </a:solidFill>
          </a:ln>
        </p:spPr>
        <p:style>
          <a:lnRef idx="2">
            <a:schemeClr val="accent4"/>
          </a:lnRef>
          <a:fillRef idx="1">
            <a:schemeClr val="lt1"/>
          </a:fillRef>
          <a:effectRef idx="0">
            <a:schemeClr val="accent4"/>
          </a:effectRef>
          <a:fontRef idx="minor">
            <a:schemeClr val="dk1"/>
          </a:fontRef>
        </p:style>
        <p:txBody>
          <a:bodyPr wrap="square" anchor="ctr">
            <a:spAutoFit/>
          </a:bodyPr>
          <a:lstStyle/>
          <a:p>
            <a:pPr>
              <a:lnSpc>
                <a:spcPct val="80000"/>
              </a:lnSpc>
            </a:pPr>
            <a:r>
              <a:rPr lang="en-US" sz="1800" dirty="0">
                <a:solidFill>
                  <a:schemeClr val="tx1"/>
                </a:solidFill>
                <a:cs typeface="Arial" pitchFamily="34" charset="0"/>
              </a:rPr>
              <a:t>The axons originating from the medial geniculate nucleus (auditory radiation) </a:t>
            </a:r>
            <a:r>
              <a:rPr lang="en-US" sz="1800" u="sng" dirty="0">
                <a:solidFill>
                  <a:schemeClr val="tx1"/>
                </a:solidFill>
                <a:cs typeface="Arial" pitchFamily="34" charset="0"/>
              </a:rPr>
              <a:t>pass through </a:t>
            </a:r>
            <a:r>
              <a:rPr lang="en-US" sz="1800" b="1" dirty="0" err="1">
                <a:solidFill>
                  <a:schemeClr val="tx1"/>
                </a:solidFill>
                <a:cs typeface="Arial" pitchFamily="34" charset="0"/>
              </a:rPr>
              <a:t>sublenticular</a:t>
            </a:r>
            <a:r>
              <a:rPr lang="en-US" sz="1800" b="1" dirty="0">
                <a:solidFill>
                  <a:schemeClr val="tx1"/>
                </a:solidFill>
                <a:cs typeface="Arial" pitchFamily="34" charset="0"/>
              </a:rPr>
              <a:t> part </a:t>
            </a:r>
            <a:r>
              <a:rPr lang="en-US" sz="1800" dirty="0">
                <a:solidFill>
                  <a:schemeClr val="tx1"/>
                </a:solidFill>
                <a:cs typeface="Arial" pitchFamily="34" charset="0"/>
              </a:rPr>
              <a:t>of the </a:t>
            </a:r>
            <a:r>
              <a:rPr lang="en-US" sz="1800" b="1" dirty="0">
                <a:solidFill>
                  <a:schemeClr val="tx1"/>
                </a:solidFill>
                <a:cs typeface="Arial" pitchFamily="34" charset="0"/>
              </a:rPr>
              <a:t>internal capsule </a:t>
            </a:r>
            <a:r>
              <a:rPr lang="en-US" sz="1800" dirty="0">
                <a:solidFill>
                  <a:schemeClr val="tx1"/>
                </a:solidFill>
                <a:cs typeface="Arial" pitchFamily="34" charset="0"/>
              </a:rPr>
              <a:t>to:</a:t>
            </a:r>
            <a:endParaRPr lang="en-GB" sz="1800" dirty="0">
              <a:solidFill>
                <a:sysClr val="windowText" lastClr="000000"/>
              </a:solidFill>
            </a:endParaRPr>
          </a:p>
        </p:txBody>
      </p:sp>
      <p:sp>
        <p:nvSpPr>
          <p:cNvPr id="40" name="Text Placeholder 5">
            <a:extLst>
              <a:ext uri="{FF2B5EF4-FFF2-40B4-BE49-F238E27FC236}">
                <a16:creationId xmlns:a16="http://schemas.microsoft.com/office/drawing/2014/main" id="{D89B25C2-ECE9-43BD-B425-A5A8730B2BE2}"/>
              </a:ext>
            </a:extLst>
          </p:cNvPr>
          <p:cNvSpPr txBox="1">
            <a:spLocks/>
          </p:cNvSpPr>
          <p:nvPr/>
        </p:nvSpPr>
        <p:spPr>
          <a:xfrm>
            <a:off x="789769" y="4714572"/>
            <a:ext cx="5348097" cy="940231"/>
          </a:xfrm>
          <a:prstGeom prst="rect">
            <a:avLst/>
          </a:prstGeom>
          <a:ln w="28575">
            <a:solidFill>
              <a:srgbClr val="FF33CC"/>
            </a:solidFill>
          </a:ln>
        </p:spPr>
        <p:style>
          <a:lnRef idx="2">
            <a:schemeClr val="accent4"/>
          </a:lnRef>
          <a:fillRef idx="1">
            <a:schemeClr val="lt1"/>
          </a:fillRef>
          <a:effectRef idx="0">
            <a:schemeClr val="accent4"/>
          </a:effectRef>
          <a:fontRef idx="minor">
            <a:schemeClr val="dk1"/>
          </a:fontRef>
        </p:style>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defRPr/>
            </a:pPr>
            <a:r>
              <a:rPr lang="en-US" sz="1800" dirty="0">
                <a:cs typeface="Arial" pitchFamily="34" charset="0"/>
              </a:rPr>
              <a:t>the </a:t>
            </a:r>
            <a:r>
              <a:rPr lang="en-US" sz="1800" b="1" dirty="0">
                <a:cs typeface="Arial" pitchFamily="34" charset="0"/>
              </a:rPr>
              <a:t>primary auditory cortex </a:t>
            </a:r>
            <a:r>
              <a:rPr lang="en-US" sz="1800" dirty="0">
                <a:cs typeface="Arial" pitchFamily="34" charset="0"/>
              </a:rPr>
              <a:t>(</a:t>
            </a:r>
            <a:r>
              <a:rPr lang="en-US" sz="1800" dirty="0" err="1">
                <a:cs typeface="Arial" pitchFamily="34" charset="0"/>
              </a:rPr>
              <a:t>Brodmann’s</a:t>
            </a:r>
            <a:r>
              <a:rPr lang="en-US" sz="1800" dirty="0">
                <a:cs typeface="Arial" pitchFamily="34" charset="0"/>
              </a:rPr>
              <a:t> areas 41, 42) </a:t>
            </a:r>
            <a:r>
              <a:rPr lang="en-US" sz="1800" u="sng" dirty="0">
                <a:cs typeface="Arial" pitchFamily="34" charset="0"/>
              </a:rPr>
              <a:t>located  in</a:t>
            </a:r>
            <a:r>
              <a:rPr lang="en-US" sz="1800" dirty="0">
                <a:cs typeface="Arial" pitchFamily="34" charset="0"/>
              </a:rPr>
              <a:t> the dorsal surface of the superior temporal gyrus (</a:t>
            </a:r>
            <a:r>
              <a:rPr lang="en-US" sz="1800" dirty="0" err="1">
                <a:cs typeface="Arial" pitchFamily="34" charset="0"/>
              </a:rPr>
              <a:t>Heschl’s</a:t>
            </a:r>
            <a:r>
              <a:rPr lang="en-US" sz="1800" dirty="0">
                <a:cs typeface="Arial" pitchFamily="34" charset="0"/>
              </a:rPr>
              <a:t> gyrus) </a:t>
            </a:r>
            <a:r>
              <a:rPr lang="en-US" sz="1800" dirty="0">
                <a:solidFill>
                  <a:srgbClr val="FF33CC"/>
                </a:solidFill>
                <a:cs typeface="Arial" pitchFamily="34" charset="0"/>
              </a:rPr>
              <a:t>(7)</a:t>
            </a:r>
          </a:p>
        </p:txBody>
      </p:sp>
      <p:sp>
        <p:nvSpPr>
          <p:cNvPr id="42" name="Rectangle 41">
            <a:extLst>
              <a:ext uri="{FF2B5EF4-FFF2-40B4-BE49-F238E27FC236}">
                <a16:creationId xmlns:a16="http://schemas.microsoft.com/office/drawing/2014/main" id="{373851BC-C976-4FC7-B590-362CEDEA6556}"/>
              </a:ext>
            </a:extLst>
          </p:cNvPr>
          <p:cNvSpPr/>
          <p:nvPr/>
        </p:nvSpPr>
        <p:spPr>
          <a:xfrm>
            <a:off x="789769" y="2305807"/>
            <a:ext cx="5296045" cy="648000"/>
          </a:xfrm>
          <a:prstGeom prst="rect">
            <a:avLst/>
          </a:prstGeom>
          <a:ln w="28575">
            <a:solidFill>
              <a:srgbClr val="92D050"/>
            </a:solidFill>
          </a:ln>
        </p:spPr>
        <p:style>
          <a:lnRef idx="2">
            <a:schemeClr val="accent4"/>
          </a:lnRef>
          <a:fillRef idx="1">
            <a:schemeClr val="lt1"/>
          </a:fillRef>
          <a:effectRef idx="0">
            <a:schemeClr val="accent4"/>
          </a:effectRef>
          <a:fontRef idx="minor">
            <a:schemeClr val="dk1"/>
          </a:fontRef>
        </p:style>
        <p:txBody>
          <a:bodyPr wrap="square" anchor="ctr">
            <a:spAutoFit/>
          </a:bodyPr>
          <a:lstStyle/>
          <a:p>
            <a:pPr eaLnBrk="1" hangingPunct="1">
              <a:lnSpc>
                <a:spcPct val="80000"/>
              </a:lnSpc>
              <a:defRPr/>
            </a:pPr>
            <a:r>
              <a:rPr lang="en-US" sz="1800" dirty="0">
                <a:solidFill>
                  <a:schemeClr val="tx1"/>
                </a:solidFill>
                <a:cs typeface="Arial" pitchFamily="34" charset="0"/>
              </a:rPr>
              <a:t>The </a:t>
            </a:r>
            <a:r>
              <a:rPr lang="en-US" sz="1800" b="1" dirty="0">
                <a:solidFill>
                  <a:schemeClr val="tx1"/>
                </a:solidFill>
                <a:cs typeface="Arial" pitchFamily="34" charset="0"/>
              </a:rPr>
              <a:t>inferior colliculi </a:t>
            </a:r>
            <a:r>
              <a:rPr lang="en-US" sz="1800" u="sng" dirty="0">
                <a:solidFill>
                  <a:schemeClr val="tx1"/>
                </a:solidFill>
                <a:cs typeface="Arial" pitchFamily="34" charset="0"/>
              </a:rPr>
              <a:t>project</a:t>
            </a:r>
            <a:r>
              <a:rPr lang="en-US" sz="1800" dirty="0">
                <a:solidFill>
                  <a:schemeClr val="tx1"/>
                </a:solidFill>
                <a:cs typeface="Arial" pitchFamily="34" charset="0"/>
              </a:rPr>
              <a:t> to </a:t>
            </a:r>
            <a:r>
              <a:rPr lang="en-US" sz="1800" b="1" dirty="0">
                <a:solidFill>
                  <a:schemeClr val="tx1"/>
                </a:solidFill>
                <a:cs typeface="Arial" pitchFamily="34" charset="0"/>
              </a:rPr>
              <a:t>medial geniculate nuclei</a:t>
            </a:r>
            <a:r>
              <a:rPr lang="en-US" sz="1800" dirty="0">
                <a:solidFill>
                  <a:schemeClr val="tx1"/>
                </a:solidFill>
                <a:cs typeface="Arial" pitchFamily="34" charset="0"/>
              </a:rPr>
              <a:t> (</a:t>
            </a:r>
            <a:r>
              <a:rPr lang="en-US" sz="1800" b="1" i="1" dirty="0">
                <a:solidFill>
                  <a:schemeClr val="tx1"/>
                </a:solidFill>
                <a:cs typeface="Arial" pitchFamily="34" charset="0"/>
              </a:rPr>
              <a:t>4</a:t>
            </a:r>
            <a:r>
              <a:rPr lang="en-US" sz="1800" b="1" i="1" baseline="30000" dirty="0">
                <a:solidFill>
                  <a:schemeClr val="tx1"/>
                </a:solidFill>
                <a:cs typeface="Arial" pitchFamily="34" charset="0"/>
              </a:rPr>
              <a:t>th</a:t>
            </a:r>
            <a:r>
              <a:rPr lang="en-US" sz="1800" b="1" i="1" dirty="0">
                <a:solidFill>
                  <a:schemeClr val="tx1"/>
                </a:solidFill>
                <a:cs typeface="Arial" pitchFamily="34" charset="0"/>
              </a:rPr>
              <a:t> order </a:t>
            </a:r>
            <a:r>
              <a:rPr lang="en-US" sz="1800" b="1" i="1" dirty="0" err="1">
                <a:solidFill>
                  <a:schemeClr val="tx1"/>
                </a:solidFill>
                <a:cs typeface="Arial" pitchFamily="34" charset="0"/>
              </a:rPr>
              <a:t>neurones</a:t>
            </a:r>
            <a:r>
              <a:rPr lang="en-US" sz="1800" dirty="0">
                <a:solidFill>
                  <a:schemeClr val="tx1"/>
                </a:solidFill>
                <a:cs typeface="Arial" pitchFamily="34" charset="0"/>
              </a:rPr>
              <a:t>) of thalamus </a:t>
            </a:r>
            <a:r>
              <a:rPr lang="en-US" sz="1800" dirty="0">
                <a:solidFill>
                  <a:schemeClr val="accent3">
                    <a:lumMod val="75000"/>
                  </a:schemeClr>
                </a:solidFill>
                <a:cs typeface="Arial" pitchFamily="34" charset="0"/>
              </a:rPr>
              <a:t>(6)</a:t>
            </a:r>
          </a:p>
        </p:txBody>
      </p:sp>
      <p:cxnSp>
        <p:nvCxnSpPr>
          <p:cNvPr id="30" name="Straight Arrow Connector 29">
            <a:extLst>
              <a:ext uri="{FF2B5EF4-FFF2-40B4-BE49-F238E27FC236}">
                <a16:creationId xmlns:a16="http://schemas.microsoft.com/office/drawing/2014/main" id="{297F64AC-F79C-4B64-A27B-5A4B34174D41}"/>
              </a:ext>
            </a:extLst>
          </p:cNvPr>
          <p:cNvCxnSpPr>
            <a:cxnSpLocks/>
          </p:cNvCxnSpPr>
          <p:nvPr/>
        </p:nvCxnSpPr>
        <p:spPr>
          <a:xfrm>
            <a:off x="3483698" y="2972838"/>
            <a:ext cx="308" cy="4332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CB9ECF2-2776-4486-BA72-B710A0D265E0}"/>
              </a:ext>
            </a:extLst>
          </p:cNvPr>
          <p:cNvCxnSpPr>
            <a:cxnSpLocks/>
          </p:cNvCxnSpPr>
          <p:nvPr/>
        </p:nvCxnSpPr>
        <p:spPr>
          <a:xfrm>
            <a:off x="3463509" y="4220176"/>
            <a:ext cx="308" cy="4332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E0CAC3A-56C1-4B4E-AEF3-ECD40A05DEB8}"/>
              </a:ext>
            </a:extLst>
          </p:cNvPr>
          <p:cNvCxnSpPr>
            <a:cxnSpLocks/>
          </p:cNvCxnSpPr>
          <p:nvPr/>
        </p:nvCxnSpPr>
        <p:spPr>
          <a:xfrm>
            <a:off x="3479209" y="1458762"/>
            <a:ext cx="0" cy="83911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D898B36-FAF8-4FE1-BFDC-B01B56C7316B}"/>
              </a:ext>
            </a:extLst>
          </p:cNvPr>
          <p:cNvSpPr txBox="1"/>
          <p:nvPr/>
        </p:nvSpPr>
        <p:spPr>
          <a:xfrm>
            <a:off x="1651819" y="5767922"/>
            <a:ext cx="2812026" cy="338554"/>
          </a:xfrm>
          <a:prstGeom prst="rect">
            <a:avLst/>
          </a:prstGeom>
          <a:noFill/>
          <a:ln w="19050">
            <a:solidFill>
              <a:schemeClr val="bg1">
                <a:lumMod val="65000"/>
              </a:schemeClr>
            </a:solidFill>
            <a:prstDash val="sysDash"/>
          </a:ln>
        </p:spPr>
        <p:txBody>
          <a:bodyPr wrap="square" rtlCol="0">
            <a:spAutoFit/>
          </a:bodyPr>
          <a:lstStyle/>
          <a:p>
            <a:pPr algn="r" rtl="1"/>
            <a:r>
              <a:rPr lang="en-GB" sz="1600" dirty="0">
                <a:solidFill>
                  <a:schemeClr val="bg1">
                    <a:lumMod val="50000"/>
                  </a:schemeClr>
                </a:solidFill>
                <a:latin typeface="+mn-lt"/>
              </a:rPr>
              <a:t> </a:t>
            </a:r>
            <a:r>
              <a:rPr lang="en-GB" sz="1600" dirty="0">
                <a:solidFill>
                  <a:schemeClr val="bg1">
                    <a:lumMod val="50000"/>
                  </a:schemeClr>
                </a:solidFill>
                <a:latin typeface="+mn-lt"/>
                <a:sym typeface="Wingdings" panose="05000000000000000000" pitchFamily="2" charset="2"/>
              </a:rPr>
              <a:t></a:t>
            </a:r>
            <a:r>
              <a:rPr lang="en-GB" sz="1600" dirty="0">
                <a:solidFill>
                  <a:schemeClr val="bg1">
                    <a:lumMod val="50000"/>
                  </a:schemeClr>
                </a:solidFill>
                <a:latin typeface="+mn-lt"/>
              </a:rPr>
              <a:t> </a:t>
            </a:r>
            <a:r>
              <a:rPr lang="en-GB" sz="1600" dirty="0" err="1">
                <a:solidFill>
                  <a:schemeClr val="bg1">
                    <a:lumMod val="50000"/>
                  </a:schemeClr>
                </a:solidFill>
                <a:latin typeface="+mn-lt"/>
              </a:rPr>
              <a:t>heschl</a:t>
            </a:r>
            <a:r>
              <a:rPr lang="en-GB" sz="1600" dirty="0">
                <a:solidFill>
                  <a:schemeClr val="bg1">
                    <a:lumMod val="50000"/>
                  </a:schemeClr>
                </a:solidFill>
                <a:latin typeface="+mn-lt"/>
              </a:rPr>
              <a:t> </a:t>
            </a:r>
            <a:r>
              <a:rPr lang="en-GB" sz="1600" dirty="0" err="1">
                <a:solidFill>
                  <a:schemeClr val="bg1">
                    <a:lumMod val="50000"/>
                  </a:schemeClr>
                </a:solidFill>
                <a:latin typeface="+mn-lt"/>
              </a:rPr>
              <a:t>كأنك</a:t>
            </a:r>
            <a:r>
              <a:rPr lang="en-GB" sz="1600" dirty="0">
                <a:solidFill>
                  <a:schemeClr val="bg1">
                    <a:lumMod val="50000"/>
                  </a:schemeClr>
                </a:solidFill>
                <a:latin typeface="+mn-lt"/>
              </a:rPr>
              <a:t> </a:t>
            </a:r>
            <a:r>
              <a:rPr lang="en-GB" sz="1600" dirty="0" err="1">
                <a:solidFill>
                  <a:schemeClr val="bg1">
                    <a:lumMod val="50000"/>
                  </a:schemeClr>
                </a:solidFill>
                <a:latin typeface="+mn-lt"/>
              </a:rPr>
              <a:t>تقول</a:t>
            </a:r>
            <a:r>
              <a:rPr lang="en-GB" sz="1600" dirty="0">
                <a:solidFill>
                  <a:schemeClr val="bg1">
                    <a:lumMod val="50000"/>
                  </a:schemeClr>
                </a:solidFill>
                <a:latin typeface="+mn-lt"/>
              </a:rPr>
              <a:t> (auditory)</a:t>
            </a:r>
            <a:r>
              <a:rPr lang="ar-AE" sz="1600" dirty="0">
                <a:solidFill>
                  <a:schemeClr val="bg1">
                    <a:lumMod val="50000"/>
                  </a:schemeClr>
                </a:solidFill>
                <a:latin typeface="+mn-lt"/>
              </a:rPr>
              <a:t>ه</a:t>
            </a:r>
            <a:r>
              <a:rPr lang="en-GB" sz="1600" dirty="0">
                <a:solidFill>
                  <a:schemeClr val="bg1">
                    <a:lumMod val="50000"/>
                  </a:schemeClr>
                </a:solidFill>
                <a:latin typeface="+mn-lt"/>
              </a:rPr>
              <a:t>ش</a:t>
            </a:r>
          </a:p>
        </p:txBody>
      </p:sp>
      <mc:AlternateContent xmlns:mc="http://schemas.openxmlformats.org/markup-compatibility/2006">
        <mc:Choice xmlns:p14="http://schemas.microsoft.com/office/powerpoint/2010/main" Requires="p14">
          <p:contentPart p14:bwMode="auto" r:id="rId6">
            <p14:nvContentPartPr>
              <p14:cNvPr id="22" name="Ink 21"/>
              <p14:cNvContentPartPr/>
              <p14:nvPr/>
            </p14:nvContentPartPr>
            <p14:xfrm>
              <a:off x="3613697" y="4832558"/>
              <a:ext cx="2324880" cy="132480"/>
            </p14:xfrm>
          </p:contentPart>
        </mc:Choice>
        <mc:Fallback>
          <p:pic>
            <p:nvPicPr>
              <p:cNvPr id="22" name="Ink 21"/>
              <p:cNvPicPr/>
              <p:nvPr/>
            </p:nvPicPr>
            <p:blipFill>
              <a:blip r:embed="rId7"/>
              <a:stretch>
                <a:fillRect/>
              </a:stretch>
            </p:blipFill>
            <p:spPr>
              <a:xfrm>
                <a:off x="3550697" y="4706558"/>
                <a:ext cx="2450880" cy="3844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4" name="Ink 23"/>
              <p14:cNvContentPartPr/>
              <p14:nvPr/>
            </p14:nvContentPartPr>
            <p14:xfrm>
              <a:off x="1487177" y="5352038"/>
              <a:ext cx="1311480" cy="45000"/>
            </p14:xfrm>
          </p:contentPart>
        </mc:Choice>
        <mc:Fallback>
          <p:pic>
            <p:nvPicPr>
              <p:cNvPr id="24" name="Ink 23"/>
              <p:cNvPicPr/>
              <p:nvPr/>
            </p:nvPicPr>
            <p:blipFill>
              <a:blip r:embed="rId9"/>
              <a:stretch>
                <a:fillRect/>
              </a:stretch>
            </p:blipFill>
            <p:spPr>
              <a:xfrm>
                <a:off x="1424177" y="5226038"/>
                <a:ext cx="1437480" cy="297000"/>
              </a:xfrm>
              <a:prstGeom prst="rect">
                <a:avLst/>
              </a:prstGeom>
            </p:spPr>
          </p:pic>
        </mc:Fallback>
      </mc:AlternateContent>
    </p:spTree>
    <p:extLst>
      <p:ext uri="{BB962C8B-B14F-4D97-AF65-F5344CB8AC3E}">
        <p14:creationId xmlns:p14="http://schemas.microsoft.com/office/powerpoint/2010/main" val="1912794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1398" y="375958"/>
            <a:ext cx="7600458" cy="1317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Auditory Pathway</a:t>
            </a:r>
            <a:endParaRPr lang="en-GB" sz="3600" dirty="0"/>
          </a:p>
        </p:txBody>
      </p:sp>
      <p:sp>
        <p:nvSpPr>
          <p:cNvPr id="4" name="Rectangle 3"/>
          <p:cNvSpPr/>
          <p:nvPr/>
        </p:nvSpPr>
        <p:spPr>
          <a:xfrm>
            <a:off x="885600" y="1731148"/>
            <a:ext cx="4949202" cy="4708981"/>
          </a:xfrm>
          <a:prstGeom prst="rect">
            <a:avLst/>
          </a:prstGeom>
        </p:spPr>
        <p:txBody>
          <a:bodyPr wrap="square">
            <a:spAutoFit/>
          </a:bodyPr>
          <a:lstStyle/>
          <a:p>
            <a:pPr marL="285750" lvl="0" indent="-285750">
              <a:spcBef>
                <a:spcPts val="1200"/>
              </a:spcBef>
              <a:buFont typeface="Courier New" panose="02070309020205020404" pitchFamily="49" charset="0"/>
              <a:buChar char="o"/>
            </a:pPr>
            <a:r>
              <a:rPr lang="en-GB" sz="2000" dirty="0">
                <a:latin typeface="Calibri" panose="020F0502020204030204"/>
              </a:rPr>
              <a:t>Auditory radiation ends in primary auditory cortex (superior temporal gyrus) which is connected to auditory association cortex. </a:t>
            </a:r>
            <a:endParaRPr lang="en-GB" sz="2000" dirty="0">
              <a:latin typeface="+mn-lt"/>
            </a:endParaRPr>
          </a:p>
          <a:p>
            <a:pPr marL="285750" indent="-285750">
              <a:spcBef>
                <a:spcPts val="1200"/>
              </a:spcBef>
              <a:buFont typeface="Courier New" panose="02070309020205020404" pitchFamily="49" charset="0"/>
              <a:buChar char="o"/>
            </a:pPr>
            <a:r>
              <a:rPr lang="en-GB" sz="2000" dirty="0">
                <a:latin typeface="+mn-lt"/>
              </a:rPr>
              <a:t>The region surrounding the </a:t>
            </a:r>
            <a:r>
              <a:rPr lang="en-GB" sz="2000" b="1" dirty="0">
                <a:latin typeface="+mn-lt"/>
              </a:rPr>
              <a:t>primary auditory cortex </a:t>
            </a:r>
            <a:r>
              <a:rPr lang="en-GB" sz="2000" dirty="0">
                <a:latin typeface="+mn-lt"/>
              </a:rPr>
              <a:t>is known as the auditory association cortex or</a:t>
            </a:r>
            <a:r>
              <a:rPr lang="en-GB" sz="2000" b="1" dirty="0">
                <a:latin typeface="+mn-lt"/>
              </a:rPr>
              <a:t> </a:t>
            </a:r>
            <a:r>
              <a:rPr lang="en-GB" sz="2000" b="1" dirty="0" err="1">
                <a:latin typeface="+mn-lt"/>
              </a:rPr>
              <a:t>Wernick’s</a:t>
            </a:r>
            <a:r>
              <a:rPr lang="en-GB" sz="2000" b="1" dirty="0">
                <a:latin typeface="+mn-lt"/>
              </a:rPr>
              <a:t> area </a:t>
            </a:r>
            <a:r>
              <a:rPr lang="en-GB" sz="2000" dirty="0">
                <a:latin typeface="+mn-lt"/>
              </a:rPr>
              <a:t>(</a:t>
            </a:r>
            <a:r>
              <a:rPr lang="en-GB" sz="2000" b="1" dirty="0" err="1">
                <a:latin typeface="+mn-lt"/>
              </a:rPr>
              <a:t>Brodmann’s</a:t>
            </a:r>
            <a:r>
              <a:rPr lang="en-GB" sz="2000" b="1" dirty="0">
                <a:latin typeface="+mn-lt"/>
              </a:rPr>
              <a:t> areas 22</a:t>
            </a:r>
            <a:r>
              <a:rPr lang="en-GB" sz="2000" dirty="0">
                <a:latin typeface="+mn-lt"/>
              </a:rPr>
              <a:t>)</a:t>
            </a:r>
          </a:p>
          <a:p>
            <a:pPr marL="285750" indent="-285750">
              <a:spcBef>
                <a:spcPts val="1200"/>
              </a:spcBef>
              <a:buFont typeface="Courier New" panose="02070309020205020404" pitchFamily="49" charset="0"/>
              <a:buChar char="o"/>
            </a:pPr>
            <a:r>
              <a:rPr lang="en-GB" sz="2000" dirty="0" err="1">
                <a:latin typeface="+mn-lt"/>
              </a:rPr>
              <a:t>Wernick’s</a:t>
            </a:r>
            <a:r>
              <a:rPr lang="en-GB" sz="2000" dirty="0">
                <a:latin typeface="+mn-lt"/>
              </a:rPr>
              <a:t> area is related to </a:t>
            </a:r>
            <a:r>
              <a:rPr lang="en-GB" sz="2000" u="sng" dirty="0">
                <a:latin typeface="+mn-lt"/>
              </a:rPr>
              <a:t>recognition and processing of language by the brain.</a:t>
            </a:r>
          </a:p>
          <a:p>
            <a:pPr>
              <a:spcBef>
                <a:spcPts val="1200"/>
              </a:spcBef>
            </a:pPr>
            <a:r>
              <a:rPr lang="en-GB" sz="2000" dirty="0">
                <a:latin typeface="+mn-lt"/>
              </a:rPr>
              <a:t>N.B.: </a:t>
            </a:r>
            <a:r>
              <a:rPr lang="en-GB" sz="2000" b="1" u="sng" dirty="0">
                <a:solidFill>
                  <a:srgbClr val="C00000"/>
                </a:solidFill>
                <a:latin typeface="+mn-lt"/>
              </a:rPr>
              <a:t>Representation of cochlea is bilateral at all levels above cochlear nuclei.</a:t>
            </a:r>
          </a:p>
          <a:p>
            <a:pPr marL="285750" indent="-285750">
              <a:spcBef>
                <a:spcPts val="1200"/>
              </a:spcBef>
              <a:buFont typeface="Courier New" panose="02070309020205020404" pitchFamily="49" charset="0"/>
              <a:buChar char="o"/>
            </a:pPr>
            <a:endParaRPr lang="en-GB" sz="2000" dirty="0">
              <a:latin typeface="+mn-lt"/>
            </a:endParaRPr>
          </a:p>
        </p:txBody>
      </p:sp>
      <p:grpSp>
        <p:nvGrpSpPr>
          <p:cNvPr id="7" name="Group 6">
            <a:extLst>
              <a:ext uri="{FF2B5EF4-FFF2-40B4-BE49-F238E27FC236}">
                <a16:creationId xmlns:a16="http://schemas.microsoft.com/office/drawing/2014/main" id="{B80F50FF-F008-48C9-9575-CC216915DCD9}"/>
              </a:ext>
            </a:extLst>
          </p:cNvPr>
          <p:cNvGrpSpPr/>
          <p:nvPr/>
        </p:nvGrpSpPr>
        <p:grpSpPr>
          <a:xfrm>
            <a:off x="6522938" y="3760071"/>
            <a:ext cx="4736383" cy="2680058"/>
            <a:chOff x="6178175" y="3760071"/>
            <a:chExt cx="4736383" cy="2680058"/>
          </a:xfrm>
        </p:grpSpPr>
        <p:pic>
          <p:nvPicPr>
            <p:cNvPr id="6157" name="Picture 13" descr="http://brainmind.com/images/Primaryauditory05.jpg">
              <a:extLst>
                <a:ext uri="{FF2B5EF4-FFF2-40B4-BE49-F238E27FC236}">
                  <a16:creationId xmlns:a16="http://schemas.microsoft.com/office/drawing/2014/main" id="{2E9168FD-3F1E-4951-99B9-DC51FBFE6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175" y="3760071"/>
              <a:ext cx="4736383" cy="2680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188A44-FCF1-470D-8DA9-2A74AAA9AC14}"/>
                </a:ext>
              </a:extLst>
            </p:cNvPr>
            <p:cNvSpPr txBox="1"/>
            <p:nvPr/>
          </p:nvSpPr>
          <p:spPr>
            <a:xfrm>
              <a:off x="6178175" y="6101575"/>
              <a:ext cx="612668" cy="338554"/>
            </a:xfrm>
            <a:prstGeom prst="rect">
              <a:avLst/>
            </a:prstGeom>
            <a:noFill/>
          </p:spPr>
          <p:txBody>
            <a:bodyPr wrap="none" rtlCol="0">
              <a:spAutoFit/>
            </a:bodyPr>
            <a:lstStyle/>
            <a:p>
              <a:r>
                <a:rPr lang="en-US" sz="1600" dirty="0">
                  <a:solidFill>
                    <a:schemeClr val="bg1">
                      <a:lumMod val="50000"/>
                    </a:schemeClr>
                  </a:solidFill>
                  <a:latin typeface="+mn-lt"/>
                </a:rPr>
                <a:t>Extra</a:t>
              </a:r>
              <a:endParaRPr lang="en-GB" sz="1600" dirty="0">
                <a:solidFill>
                  <a:schemeClr val="bg1">
                    <a:lumMod val="50000"/>
                  </a:schemeClr>
                </a:solidFill>
                <a:latin typeface="+mn-lt"/>
              </a:endParaRPr>
            </a:p>
          </p:txBody>
        </p:sp>
        <p:sp>
          <p:nvSpPr>
            <p:cNvPr id="3" name="Rectangle 2">
              <a:extLst>
                <a:ext uri="{FF2B5EF4-FFF2-40B4-BE49-F238E27FC236}">
                  <a16:creationId xmlns:a16="http://schemas.microsoft.com/office/drawing/2014/main" id="{DD4B805D-5272-446A-A2A8-0178522332D2}"/>
                </a:ext>
              </a:extLst>
            </p:cNvPr>
            <p:cNvSpPr/>
            <p:nvPr/>
          </p:nvSpPr>
          <p:spPr>
            <a:xfrm>
              <a:off x="8546366" y="6105832"/>
              <a:ext cx="872937" cy="33429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 name="Straight Connector 8">
            <a:extLst>
              <a:ext uri="{FF2B5EF4-FFF2-40B4-BE49-F238E27FC236}">
                <a16:creationId xmlns:a16="http://schemas.microsoft.com/office/drawing/2014/main" id="{021A1133-9E21-4663-B6F1-133FD2D0E59A}"/>
              </a:ext>
            </a:extLst>
          </p:cNvPr>
          <p:cNvCxnSpPr/>
          <p:nvPr/>
        </p:nvCxnSpPr>
        <p:spPr>
          <a:xfrm>
            <a:off x="1258529" y="3711325"/>
            <a:ext cx="1620000"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766CEB-BE83-4FD3-8EE8-9D64C705CFDC}"/>
              </a:ext>
            </a:extLst>
          </p:cNvPr>
          <p:cNvCxnSpPr>
            <a:cxnSpLocks/>
          </p:cNvCxnSpPr>
          <p:nvPr/>
        </p:nvCxnSpPr>
        <p:spPr>
          <a:xfrm>
            <a:off x="4139381" y="3415942"/>
            <a:ext cx="828000"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E27243-2D06-4112-A2E6-8CD0C61E4228}"/>
              </a:ext>
            </a:extLst>
          </p:cNvPr>
          <p:cNvCxnSpPr>
            <a:cxnSpLocks/>
          </p:cNvCxnSpPr>
          <p:nvPr/>
        </p:nvCxnSpPr>
        <p:spPr>
          <a:xfrm>
            <a:off x="3480620" y="4025542"/>
            <a:ext cx="151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C6AC14A-35F7-4834-AD57-823104FB157B}"/>
              </a:ext>
            </a:extLst>
          </p:cNvPr>
          <p:cNvPicPr>
            <a:picLocks noChangeAspect="1"/>
          </p:cNvPicPr>
          <p:nvPr/>
        </p:nvPicPr>
        <p:blipFill>
          <a:blip r:embed="rId4"/>
          <a:stretch>
            <a:fillRect/>
          </a:stretch>
        </p:blipFill>
        <p:spPr>
          <a:xfrm>
            <a:off x="6178175" y="375958"/>
            <a:ext cx="5425910" cy="3194581"/>
          </a:xfrm>
          <a:prstGeom prst="rect">
            <a:avLst/>
          </a:prstGeom>
        </p:spPr>
      </p:pic>
      <p:sp>
        <p:nvSpPr>
          <p:cNvPr id="14" name="TextBox 13">
            <a:extLst>
              <a:ext uri="{FF2B5EF4-FFF2-40B4-BE49-F238E27FC236}">
                <a16:creationId xmlns:a16="http://schemas.microsoft.com/office/drawing/2014/main" id="{F6F81326-8E1C-4FE3-B208-5D1A7794726B}"/>
              </a:ext>
            </a:extLst>
          </p:cNvPr>
          <p:cNvSpPr txBox="1"/>
          <p:nvPr/>
        </p:nvSpPr>
        <p:spPr>
          <a:xfrm>
            <a:off x="5192415" y="3871653"/>
            <a:ext cx="1284773" cy="307777"/>
          </a:xfrm>
          <a:prstGeom prst="rect">
            <a:avLst/>
          </a:prstGeom>
          <a:noFill/>
          <a:ln w="19050">
            <a:solidFill>
              <a:schemeClr val="bg1">
                <a:lumMod val="65000"/>
              </a:schemeClr>
            </a:solidFill>
            <a:prstDash val="sysDash"/>
          </a:ln>
        </p:spPr>
        <p:txBody>
          <a:bodyPr wrap="square" rtlCol="0">
            <a:spAutoFit/>
          </a:bodyPr>
          <a:lstStyle/>
          <a:p>
            <a:pPr algn="l"/>
            <a:r>
              <a:rPr lang="en-GB" dirty="0" err="1">
                <a:solidFill>
                  <a:schemeClr val="bg1">
                    <a:lumMod val="50000"/>
                  </a:schemeClr>
                </a:solidFill>
                <a:latin typeface="+mn-lt"/>
              </a:rPr>
              <a:t>W</a:t>
            </a:r>
            <a:r>
              <a:rPr lang="en-GB" b="1" u="sng" dirty="0" err="1">
                <a:solidFill>
                  <a:schemeClr val="bg1">
                    <a:lumMod val="50000"/>
                  </a:schemeClr>
                </a:solidFill>
                <a:latin typeface="+mn-lt"/>
              </a:rPr>
              <a:t>er</a:t>
            </a:r>
            <a:r>
              <a:rPr lang="en-GB" dirty="0" err="1">
                <a:solidFill>
                  <a:schemeClr val="bg1">
                    <a:lumMod val="50000"/>
                  </a:schemeClr>
                </a:solidFill>
                <a:latin typeface="+mn-lt"/>
              </a:rPr>
              <a:t>nick</a:t>
            </a:r>
            <a:r>
              <a:rPr lang="en-GB" dirty="0">
                <a:solidFill>
                  <a:schemeClr val="bg1">
                    <a:lumMod val="50000"/>
                  </a:schemeClr>
                </a:solidFill>
                <a:latin typeface="+mn-lt"/>
              </a:rPr>
              <a:t> </a:t>
            </a:r>
            <a:r>
              <a:rPr lang="en-GB" dirty="0">
                <a:solidFill>
                  <a:schemeClr val="bg1">
                    <a:lumMod val="50000"/>
                  </a:schemeClr>
                </a:solidFill>
                <a:latin typeface="+mn-lt"/>
                <a:sym typeface="Wingdings" panose="05000000000000000000" pitchFamily="2" charset="2"/>
              </a:rPr>
              <a:t> ear</a:t>
            </a:r>
            <a:endParaRPr lang="en-GB" dirty="0">
              <a:solidFill>
                <a:schemeClr val="bg1">
                  <a:lumMod val="50000"/>
                </a:schemeClr>
              </a:solidFill>
              <a:latin typeface="+mn-lt"/>
            </a:endParaRPr>
          </a:p>
        </p:txBody>
      </p:sp>
      <mc:AlternateContent xmlns:mc="http://schemas.openxmlformats.org/markup-compatibility/2006">
        <mc:Choice xmlns:p14="http://schemas.microsoft.com/office/powerpoint/2010/main" Requires="p14">
          <p:contentPart p14:bwMode="auto" r:id="rId5">
            <p14:nvContentPartPr>
              <p14:cNvPr id="5" name="Ink 4"/>
              <p14:cNvContentPartPr/>
              <p14:nvPr/>
            </p14:nvContentPartPr>
            <p14:xfrm>
              <a:off x="1210337" y="3204638"/>
              <a:ext cx="4243320" cy="1073160"/>
            </p14:xfrm>
          </p:contentPart>
        </mc:Choice>
        <mc:Fallback>
          <p:pic>
            <p:nvPicPr>
              <p:cNvPr id="5" name="Ink 4"/>
              <p:cNvPicPr/>
              <p:nvPr/>
            </p:nvPicPr>
            <p:blipFill>
              <a:blip r:embed="rId6"/>
              <a:stretch>
                <a:fillRect/>
              </a:stretch>
            </p:blipFill>
            <p:spPr>
              <a:xfrm>
                <a:off x="1147337" y="3078638"/>
                <a:ext cx="4369320" cy="13251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k 7"/>
              <p14:cNvContentPartPr/>
              <p14:nvPr/>
            </p14:nvContentPartPr>
            <p14:xfrm>
              <a:off x="1222937" y="4647158"/>
              <a:ext cx="4253400" cy="423720"/>
            </p14:xfrm>
          </p:contentPart>
        </mc:Choice>
        <mc:Fallback>
          <p:pic>
            <p:nvPicPr>
              <p:cNvPr id="8" name="Ink 7"/>
              <p:cNvPicPr/>
              <p:nvPr/>
            </p:nvPicPr>
            <p:blipFill>
              <a:blip r:embed="rId8"/>
              <a:stretch>
                <a:fillRect/>
              </a:stretch>
            </p:blipFill>
            <p:spPr>
              <a:xfrm>
                <a:off x="1159937" y="4521158"/>
                <a:ext cx="4379400" cy="6757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2" name="Ink 21"/>
              <p14:cNvContentPartPr/>
              <p14:nvPr/>
            </p14:nvContentPartPr>
            <p14:xfrm>
              <a:off x="1046537" y="5408918"/>
              <a:ext cx="4583520" cy="118080"/>
            </p14:xfrm>
          </p:contentPart>
        </mc:Choice>
        <mc:Fallback>
          <p:pic>
            <p:nvPicPr>
              <p:cNvPr id="22" name="Ink 21"/>
              <p:cNvPicPr/>
              <p:nvPr/>
            </p:nvPicPr>
            <p:blipFill>
              <a:blip r:embed="rId10"/>
              <a:stretch>
                <a:fillRect/>
              </a:stretch>
            </p:blipFill>
            <p:spPr>
              <a:xfrm>
                <a:off x="974537" y="5264918"/>
                <a:ext cx="4727520" cy="4060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3" name="Ink 22"/>
              <p14:cNvContentPartPr/>
              <p14:nvPr/>
            </p14:nvContentPartPr>
            <p14:xfrm>
              <a:off x="914417" y="5451758"/>
              <a:ext cx="3371400" cy="381600"/>
            </p14:xfrm>
          </p:contentPart>
        </mc:Choice>
        <mc:Fallback>
          <p:pic>
            <p:nvPicPr>
              <p:cNvPr id="23" name="Ink 22"/>
              <p:cNvPicPr/>
              <p:nvPr/>
            </p:nvPicPr>
            <p:blipFill>
              <a:blip r:embed="rId12"/>
              <a:stretch>
                <a:fillRect/>
              </a:stretch>
            </p:blipFill>
            <p:spPr>
              <a:xfrm>
                <a:off x="842417" y="5307758"/>
                <a:ext cx="3515400" cy="669600"/>
              </a:xfrm>
              <a:prstGeom prst="rect">
                <a:avLst/>
              </a:prstGeom>
            </p:spPr>
          </p:pic>
        </mc:Fallback>
      </mc:AlternateContent>
    </p:spTree>
    <p:extLst>
      <p:ext uri="{BB962C8B-B14F-4D97-AF65-F5344CB8AC3E}">
        <p14:creationId xmlns:p14="http://schemas.microsoft.com/office/powerpoint/2010/main" val="199380651"/>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tomy" id="{6C3A8FFE-7141-47B9-9213-9895C7E1A432}" vid="{088974C7-7BA9-4A38-9875-23F266899E6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Anatomy</Template>
  <TotalTime>3814</TotalTime>
  <Words>2488</Words>
  <Application>Microsoft Office PowerPoint</Application>
  <PresentationFormat>Widescreen</PresentationFormat>
  <Paragraphs>342</Paragraphs>
  <Slides>22</Slides>
  <Notes>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9" baseType="lpstr">
      <vt:lpstr>Arial</vt:lpstr>
      <vt:lpstr>Courier New</vt:lpstr>
      <vt:lpstr>Calibri Light</vt:lpstr>
      <vt:lpstr>Calibri</vt:lpstr>
      <vt:lpstr>Wingdings</vt:lpstr>
      <vt:lpstr>Office Theme</vt:lpstr>
      <vt:lpstr>Photo Editor Photo</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Notes</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dc:title>
  <dc:creator>Jawaher AbdulMohsen</dc:creator>
  <cp:lastModifiedBy>abdulaziz abdullah</cp:lastModifiedBy>
  <cp:revision>126</cp:revision>
  <dcterms:created xsi:type="dcterms:W3CDTF">2017-04-30T17:35:08Z</dcterms:created>
  <dcterms:modified xsi:type="dcterms:W3CDTF">2017-10-08T19:56:58Z</dcterms:modified>
</cp:coreProperties>
</file>