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27"/>
  </p:notesMasterIdLst>
  <p:sldIdLst>
    <p:sldId id="323" r:id="rId2"/>
    <p:sldId id="297" r:id="rId3"/>
    <p:sldId id="299" r:id="rId4"/>
    <p:sldId id="321" r:id="rId5"/>
    <p:sldId id="322"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3" r:id="rId22"/>
    <p:sldId id="340" r:id="rId23"/>
    <p:sldId id="341" r:id="rId24"/>
    <p:sldId id="345" r:id="rId25"/>
    <p:sldId id="324"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FFCC"/>
    <a:srgbClr val="CC3399"/>
    <a:srgbClr val="34A4CA"/>
    <a:srgbClr val="FF66CC"/>
    <a:srgbClr val="FC6726"/>
    <a:srgbClr val="FED163"/>
    <a:srgbClr val="BB889D"/>
    <a:srgbClr val="8AB880"/>
    <a:srgbClr val="EA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5179" autoAdjust="0"/>
  </p:normalViewPr>
  <p:slideViewPr>
    <p:cSldViewPr snapToGrid="0">
      <p:cViewPr varScale="1">
        <p:scale>
          <a:sx n="91" d="100"/>
          <a:sy n="91" d="100"/>
        </p:scale>
        <p:origin x="87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8" Type="http://schemas.microsoft.com/office/2015/10/relationships/revisionInfo" Target="revisionInfo.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93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a:p>
        </p:txBody>
      </p:sp>
      <p:sp>
        <p:nvSpPr>
          <p:cNvPr id="36868"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C02636-993C-4E8F-B5DB-77CE6DBB40FE}"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26431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 xmlns:a16="http://schemas.microsoft.com/office/drawing/2014/main" id="{45204919-A8A2-4031-A0B7-79D9CA701A3F}"/>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273980-2AEA-4F80-9246-B5EC29183957}"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
        <p:nvSpPr>
          <p:cNvPr id="40963" name="Rectangle 2">
            <a:extLst>
              <a:ext uri="{FF2B5EF4-FFF2-40B4-BE49-F238E27FC236}">
                <a16:creationId xmlns="" xmlns:a16="http://schemas.microsoft.com/office/drawing/2014/main" id="{743EC882-327C-4D06-B328-013217BFE5A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 xmlns:a16="http://schemas.microsoft.com/office/drawing/2014/main" id="{B8DB7039-70BD-40D1-A2CA-E9C9C2F6EC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What else is known about this disease?</a:t>
            </a:r>
          </a:p>
          <a:p>
            <a:pPr eaLnBrk="1" hangingPunct="1"/>
            <a:r>
              <a:rPr lang="en-US" altLang="en-US"/>
              <a:t>http://www.emedicine.com/oph/topic704.htm</a:t>
            </a:r>
          </a:p>
        </p:txBody>
      </p:sp>
    </p:spTree>
    <p:extLst>
      <p:ext uri="{BB962C8B-B14F-4D97-AF65-F5344CB8AC3E}">
        <p14:creationId xmlns:p14="http://schemas.microsoft.com/office/powerpoint/2010/main" val="267197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3817" y="533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24984"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184"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990632"/>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docs.google.com/presentation/d/1zHrbVvovKY0lGbOycITFqoig6qjfsi2AoJUTEhHuXw0/edit?usp=sharing" TargetMode="External"/><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hyperlink" Target="https://docs.google.com/forms/d/e/1FAIpQLSe5fXv00313pt-bu_7cteBdzQAoHkhw6R86sJUYg-L2qalpWA/viewform?usp=sf_link" TargetMode="External"/><Relationship Id="rId6" Type="http://schemas.openxmlformats.org/officeDocument/2006/relationships/hyperlink" Target="https://www.youtube.com/channel/UCXm7p9EPl93gEqwDzVguKVA/playlists?view_as=subscriber" TargetMode="External"/><Relationship Id="rId7" Type="http://schemas.openxmlformats.org/officeDocument/2006/relationships/image" Target="../media/image44.png"/><Relationship Id="rId8"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4" name="Group 3"/>
          <p:cNvGrpSpPr/>
          <p:nvPr/>
        </p:nvGrpSpPr>
        <p:grpSpPr>
          <a:xfrm>
            <a:off x="0" y="127112"/>
            <a:ext cx="12192000" cy="5212320"/>
            <a:chOff x="0" y="127112"/>
            <a:chExt cx="12192000" cy="5212320"/>
          </a:xfrm>
        </p:grpSpPr>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377261"/>
              <a:ext cx="2946400" cy="4962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grpSp>
      <p:sp>
        <p:nvSpPr>
          <p:cNvPr id="6" name="TextBox 5"/>
          <p:cNvSpPr txBox="1"/>
          <p:nvPr/>
        </p:nvSpPr>
        <p:spPr>
          <a:xfrm>
            <a:off x="948773" y="6460974"/>
            <a:ext cx="6944530" cy="338554"/>
          </a:xfrm>
          <a:prstGeom prst="rect">
            <a:avLst/>
          </a:prstGeom>
          <a:noFill/>
        </p:spPr>
        <p:txBody>
          <a:bodyPr wrap="none" rtlCol="0">
            <a:spAutoFit/>
          </a:bodyPr>
          <a:lstStyle/>
          <a:p>
            <a:r>
              <a:rPr lang="en-US" sz="1600" dirty="0">
                <a:latin typeface="+mn-lt"/>
              </a:rPr>
              <a:t>Please view our </a:t>
            </a:r>
            <a:r>
              <a:rPr lang="en-US" sz="1600" dirty="0">
                <a:latin typeface="+mn-lt"/>
                <a:hlinkClick r:id="rId7"/>
              </a:rPr>
              <a:t>Editing File</a:t>
            </a:r>
            <a:r>
              <a:rPr lang="en-US" sz="1600" dirty="0">
                <a:latin typeface="+mn-lt"/>
              </a:rPr>
              <a:t> before studying this lecture to check for any changes.</a:t>
            </a:r>
            <a:endParaRPr lang="en-GB" sz="1600" dirty="0">
              <a:latin typeface="+mn-lt"/>
            </a:endParaRPr>
          </a:p>
        </p:txBody>
      </p:sp>
      <p:grpSp>
        <p:nvGrpSpPr>
          <p:cNvPr id="16" name="Group 15"/>
          <p:cNvGrpSpPr/>
          <p:nvPr/>
        </p:nvGrpSpPr>
        <p:grpSpPr>
          <a:xfrm>
            <a:off x="8536534" y="5392689"/>
            <a:ext cx="2766400" cy="1272143"/>
            <a:chOff x="8563428" y="5284999"/>
            <a:chExt cx="2766400" cy="1272143"/>
          </a:xfrm>
        </p:grpSpPr>
        <p:sp>
          <p:nvSpPr>
            <p:cNvPr id="17" name="TextBox 16"/>
            <p:cNvSpPr txBox="1"/>
            <p:nvPr/>
          </p:nvSpPr>
          <p:spPr>
            <a:xfrm>
              <a:off x="8563428" y="5284999"/>
              <a:ext cx="2766400" cy="1272143"/>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C00000"/>
                  </a:solidFill>
                </a:rPr>
                <a:t>Important</a:t>
              </a:r>
              <a:r>
                <a:rPr lang="en-US" sz="1600" b="1" dirty="0">
                  <a:solidFill>
                    <a:srgbClr val="FF0000"/>
                  </a:solidFill>
                </a:rPr>
                <a: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50000"/>
                    </a:schemeClr>
                  </a:solidFill>
                </a:rPr>
                <a:t>Notes/Extra explanation</a:t>
              </a:r>
            </a:p>
          </p:txBody>
        </p:sp>
        <p:sp>
          <p:nvSpPr>
            <p:cNvPr id="18" name="Oval 17"/>
            <p:cNvSpPr/>
            <p:nvPr/>
          </p:nvSpPr>
          <p:spPr>
            <a:xfrm>
              <a:off x="8772178" y="5700560"/>
              <a:ext cx="123372" cy="1257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772178" y="6274585"/>
              <a:ext cx="123372" cy="1257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Shape 84">
            <a:extLst>
              <a:ext uri="{FF2B5EF4-FFF2-40B4-BE49-F238E27FC236}">
                <a16:creationId xmlns="" xmlns:a16="http://schemas.microsoft.com/office/drawing/2014/main" id="{E2B7DACC-03DA-420E-82CA-CC18AAEC5579}"/>
              </a:ext>
            </a:extLst>
          </p:cNvPr>
          <p:cNvSpPr txBox="1">
            <a:spLocks/>
          </p:cNvSpPr>
          <p:nvPr/>
        </p:nvSpPr>
        <p:spPr>
          <a:xfrm>
            <a:off x="0" y="5457511"/>
            <a:ext cx="8536533" cy="915339"/>
          </a:xfrm>
          <a:prstGeom prst="rect">
            <a:avLst/>
          </a:prstGeom>
          <a:noFill/>
          <a:ln>
            <a:noFill/>
          </a:ln>
        </p:spPr>
        <p:txBody>
          <a:bodyPr vert="horz"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SzPct val="25000"/>
            </a:pPr>
            <a:r>
              <a:rPr lang="en-US" sz="4000">
                <a:ln w="0"/>
                <a:solidFill>
                  <a:srgbClr val="8D9EDB"/>
                </a:solidFill>
                <a:effectLst>
                  <a:outerShdw blurRad="38100" dist="25400" dir="5400000" algn="ctr" rotWithShape="0">
                    <a:srgbClr val="6E747A">
                      <a:alpha val="43000"/>
                    </a:srgbClr>
                  </a:outerShdw>
                </a:effectLst>
                <a:latin typeface="+mn-lt"/>
                <a:ea typeface="+mn-ea"/>
                <a:cs typeface="+mn-cs"/>
              </a:rPr>
              <a:t>Cranial Nerves II, III, IV &amp; VI</a:t>
            </a:r>
            <a:br>
              <a:rPr lang="en-US" sz="4000">
                <a:ln w="0"/>
                <a:solidFill>
                  <a:srgbClr val="8D9EDB"/>
                </a:solidFill>
                <a:effectLst>
                  <a:outerShdw blurRad="38100" dist="25400" dir="5400000" algn="ctr" rotWithShape="0">
                    <a:srgbClr val="6E747A">
                      <a:alpha val="43000"/>
                    </a:srgbClr>
                  </a:outerShdw>
                </a:effectLst>
                <a:latin typeface="+mn-lt"/>
                <a:ea typeface="+mn-ea"/>
                <a:cs typeface="+mn-cs"/>
              </a:rPr>
            </a:br>
            <a:r>
              <a:rPr lang="en-US" sz="3600">
                <a:ln w="0"/>
                <a:solidFill>
                  <a:srgbClr val="8D9EDB"/>
                </a:solidFill>
                <a:effectLst>
                  <a:outerShdw blurRad="38100" dist="25400" dir="5400000" algn="ctr" rotWithShape="0">
                    <a:srgbClr val="6E747A">
                      <a:alpha val="43000"/>
                    </a:srgbClr>
                  </a:outerShdw>
                </a:effectLst>
                <a:latin typeface="+mn-lt"/>
                <a:ea typeface="+mn-ea"/>
                <a:cs typeface="+mn-cs"/>
              </a:rPr>
              <a:t>(Optic, Oculomotor, Trochlear, &amp; Abducens)</a:t>
            </a:r>
            <a:endParaRPr lang="en-GB" sz="44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pic>
        <p:nvPicPr>
          <p:cNvPr id="22" name="Picture 21">
            <a:extLst>
              <a:ext uri="{FF2B5EF4-FFF2-40B4-BE49-F238E27FC236}">
                <a16:creationId xmlns="" xmlns:a16="http://schemas.microsoft.com/office/drawing/2014/main" id="{6A71609D-74F3-44DD-BF67-279C8FC0E2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9398" y="3780381"/>
            <a:ext cx="1564729" cy="1386881"/>
          </a:xfrm>
          <a:prstGeom prst="rect">
            <a:avLst/>
          </a:prstGeom>
        </p:spPr>
      </p:pic>
    </p:spTree>
    <p:extLst>
      <p:ext uri="{BB962C8B-B14F-4D97-AF65-F5344CB8AC3E}">
        <p14:creationId xmlns:p14="http://schemas.microsoft.com/office/powerpoint/2010/main" val="100688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A2EDF9AF-8C04-4381-A0BC-1398F5C94C94}"/>
              </a:ext>
            </a:extLst>
          </p:cNvPr>
          <p:cNvGrpSpPr/>
          <p:nvPr/>
        </p:nvGrpSpPr>
        <p:grpSpPr>
          <a:xfrm>
            <a:off x="6387036" y="1184375"/>
            <a:ext cx="2633963" cy="2939179"/>
            <a:chOff x="7572937" y="3699854"/>
            <a:chExt cx="3966442" cy="2939179"/>
          </a:xfrm>
        </p:grpSpPr>
        <p:pic>
          <p:nvPicPr>
            <p:cNvPr id="3074" name="Picture 2" descr="Image result for brainstem surface anatomy">
              <a:extLst>
                <a:ext uri="{FF2B5EF4-FFF2-40B4-BE49-F238E27FC236}">
                  <a16:creationId xmlns="" xmlns:a16="http://schemas.microsoft.com/office/drawing/2014/main" id="{EBC4F486-D31D-4BDD-9C0F-E0D44FEC84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07"/>
            <a:stretch/>
          </p:blipFill>
          <p:spPr bwMode="auto">
            <a:xfrm>
              <a:off x="7572937" y="3699854"/>
              <a:ext cx="3966442" cy="29074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55EFD5F1-FD9A-42BC-AF3C-9597DC50129A}"/>
                </a:ext>
              </a:extLst>
            </p:cNvPr>
            <p:cNvSpPr txBox="1"/>
            <p:nvPr/>
          </p:nvSpPr>
          <p:spPr>
            <a:xfrm>
              <a:off x="9882146" y="6331256"/>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15" name="AutoShape 9">
              <a:extLst>
                <a:ext uri="{FF2B5EF4-FFF2-40B4-BE49-F238E27FC236}">
                  <a16:creationId xmlns="" xmlns:a16="http://schemas.microsoft.com/office/drawing/2014/main" id="{DF602F06-113C-4908-BF23-BD0E3C363B0B}"/>
                </a:ext>
              </a:extLst>
            </p:cNvPr>
            <p:cNvSpPr>
              <a:spLocks noChangeArrowheads="1"/>
            </p:cNvSpPr>
            <p:nvPr/>
          </p:nvSpPr>
          <p:spPr bwMode="auto">
            <a:xfrm>
              <a:off x="7916333" y="4770968"/>
              <a:ext cx="630767" cy="101600"/>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7" name="AutoShape 9">
              <a:extLst>
                <a:ext uri="{FF2B5EF4-FFF2-40B4-BE49-F238E27FC236}">
                  <a16:creationId xmlns="" xmlns:a16="http://schemas.microsoft.com/office/drawing/2014/main" id="{5F62A0AE-CD6B-444D-8BDE-41822AFFD3D4}"/>
                </a:ext>
              </a:extLst>
            </p:cNvPr>
            <p:cNvSpPr>
              <a:spLocks noChangeArrowheads="1"/>
            </p:cNvSpPr>
            <p:nvPr/>
          </p:nvSpPr>
          <p:spPr bwMode="auto">
            <a:xfrm>
              <a:off x="8128410" y="4616449"/>
              <a:ext cx="517116" cy="94637"/>
            </a:xfrm>
            <a:prstGeom prst="roundRect">
              <a:avLst>
                <a:gd name="adj" fmla="val 16667"/>
              </a:avLst>
            </a:prstGeom>
            <a:noFill/>
            <a:ln w="28575">
              <a:solidFill>
                <a:srgbClr val="CC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2" name="Title 1">
            <a:extLst>
              <a:ext uri="{FF2B5EF4-FFF2-40B4-BE49-F238E27FC236}">
                <a16:creationId xmlns="" xmlns:a16="http://schemas.microsoft.com/office/drawing/2014/main" id="{BF0E1C5F-18FC-4168-9C32-88864DAA1DB7}"/>
              </a:ext>
            </a:extLst>
          </p:cNvPr>
          <p:cNvSpPr txBox="1">
            <a:spLocks/>
          </p:cNvSpPr>
          <p:nvPr/>
        </p:nvSpPr>
        <p:spPr>
          <a:xfrm>
            <a:off x="828368" y="571602"/>
            <a:ext cx="10515600" cy="7655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Trochlear </a:t>
            </a:r>
            <a:r>
              <a:rPr lang="en-GB" sz="3600" b="1" dirty="0">
                <a:solidFill>
                  <a:schemeClr val="bg1">
                    <a:lumMod val="50000"/>
                  </a:schemeClr>
                </a:solidFill>
              </a:rPr>
              <a:t>(IV) 4</a:t>
            </a:r>
            <a:r>
              <a:rPr lang="en-GB" sz="3600" b="1" baseline="30000" dirty="0">
                <a:solidFill>
                  <a:schemeClr val="bg1">
                    <a:lumMod val="50000"/>
                  </a:schemeClr>
                </a:solidFill>
              </a:rPr>
              <a:t>th</a:t>
            </a:r>
            <a:r>
              <a:rPr lang="en-GB" sz="3600" b="1" dirty="0">
                <a:solidFill>
                  <a:schemeClr val="bg1">
                    <a:lumMod val="50000"/>
                  </a:schemeClr>
                </a:solidFill>
              </a:rPr>
              <a:t> Cranial Nerve</a:t>
            </a:r>
          </a:p>
        </p:txBody>
      </p:sp>
      <p:sp>
        <p:nvSpPr>
          <p:cNvPr id="4" name="Rectangle 3">
            <a:extLst>
              <a:ext uri="{FF2B5EF4-FFF2-40B4-BE49-F238E27FC236}">
                <a16:creationId xmlns="" xmlns:a16="http://schemas.microsoft.com/office/drawing/2014/main" id="{D9188C7D-FF17-4958-933D-ED9E8B4C166B}"/>
              </a:ext>
            </a:extLst>
          </p:cNvPr>
          <p:cNvSpPr/>
          <p:nvPr/>
        </p:nvSpPr>
        <p:spPr>
          <a:xfrm>
            <a:off x="994689" y="1300483"/>
            <a:ext cx="5637117" cy="5062924"/>
          </a:xfrm>
          <a:prstGeom prst="rect">
            <a:avLst/>
          </a:prstGeom>
        </p:spPr>
        <p:txBody>
          <a:bodyPr wrap="square">
            <a:spAutoFit/>
          </a:bodyPr>
          <a:lstStyle/>
          <a:p>
            <a:pPr marL="285750" indent="-285750">
              <a:spcBef>
                <a:spcPts val="600"/>
              </a:spcBef>
              <a:buFont typeface="Courier New" panose="02070309020205020404" pitchFamily="49" charset="0"/>
              <a:buChar char="o"/>
            </a:pPr>
            <a:r>
              <a:rPr lang="en-GB" sz="2200" dirty="0">
                <a:latin typeface="+mn-lt"/>
              </a:rPr>
              <a:t>Type: </a:t>
            </a:r>
            <a:r>
              <a:rPr lang="en-GB" sz="2200" b="1" dirty="0">
                <a:latin typeface="+mn-lt"/>
              </a:rPr>
              <a:t>motor</a:t>
            </a:r>
          </a:p>
          <a:p>
            <a:pPr marL="285750" indent="-285750">
              <a:spcBef>
                <a:spcPts val="600"/>
              </a:spcBef>
              <a:buFont typeface="Courier New" panose="02070309020205020404" pitchFamily="49" charset="0"/>
              <a:buChar char="o"/>
            </a:pPr>
            <a:r>
              <a:rPr lang="en-GB" sz="2200" dirty="0">
                <a:latin typeface="+mn-lt"/>
              </a:rPr>
              <a:t>Small motor nucleus located in the </a:t>
            </a:r>
            <a:r>
              <a:rPr lang="en-GB" sz="2200" b="1" dirty="0">
                <a:latin typeface="+mn-lt"/>
              </a:rPr>
              <a:t>periaqueductal grey matter</a:t>
            </a:r>
            <a:r>
              <a:rPr lang="en-GB" sz="2200" dirty="0">
                <a:latin typeface="+mn-lt"/>
              </a:rPr>
              <a:t> at the level of </a:t>
            </a:r>
            <a:r>
              <a:rPr lang="en-GB" sz="2200" b="1" dirty="0">
                <a:latin typeface="+mn-lt"/>
              </a:rPr>
              <a:t>inferior colliculus </a:t>
            </a:r>
            <a:r>
              <a:rPr lang="en-GB" sz="2200" dirty="0">
                <a:solidFill>
                  <a:schemeClr val="tx1"/>
                </a:solidFill>
                <a:latin typeface="+mn-lt"/>
              </a:rPr>
              <a:t>of the midbrain.</a:t>
            </a:r>
          </a:p>
          <a:p>
            <a:pPr marL="285750" indent="-285750">
              <a:spcBef>
                <a:spcPts val="600"/>
              </a:spcBef>
              <a:buFont typeface="Courier New" panose="02070309020205020404" pitchFamily="49" charset="0"/>
              <a:buChar char="o"/>
            </a:pPr>
            <a:r>
              <a:rPr lang="en-GB" sz="2200" dirty="0" err="1">
                <a:latin typeface="+mn-lt"/>
              </a:rPr>
              <a:t>Fibers</a:t>
            </a:r>
            <a:r>
              <a:rPr lang="en-GB" sz="2200" dirty="0">
                <a:latin typeface="+mn-lt"/>
              </a:rPr>
              <a:t> curve backwards and decussate. </a:t>
            </a:r>
          </a:p>
          <a:p>
            <a:pPr marL="285750" indent="-285750">
              <a:spcBef>
                <a:spcPts val="600"/>
              </a:spcBef>
              <a:buFont typeface="Courier New" panose="02070309020205020404" pitchFamily="49" charset="0"/>
              <a:buChar char="o"/>
            </a:pPr>
            <a:r>
              <a:rPr lang="en-GB" sz="2200" dirty="0">
                <a:latin typeface="+mn-lt"/>
              </a:rPr>
              <a:t>The nerve emerges immediately caudal to the inferior colliculus, on the </a:t>
            </a:r>
            <a:r>
              <a:rPr lang="en-GB" sz="2200" b="1" dirty="0">
                <a:latin typeface="+mn-lt"/>
              </a:rPr>
              <a:t>dorsal</a:t>
            </a:r>
            <a:r>
              <a:rPr lang="en-GB" sz="2200" dirty="0">
                <a:latin typeface="+mn-lt"/>
              </a:rPr>
              <a:t> surface of brain stem.</a:t>
            </a:r>
            <a:r>
              <a:rPr lang="en-GB" sz="2200" dirty="0">
                <a:solidFill>
                  <a:schemeClr val="bg1">
                    <a:lumMod val="50000"/>
                  </a:schemeClr>
                </a:solidFill>
                <a:latin typeface="+mn-lt"/>
              </a:rPr>
              <a:t> </a:t>
            </a:r>
            <a:r>
              <a:rPr lang="en-GB" dirty="0">
                <a:solidFill>
                  <a:schemeClr val="bg1">
                    <a:lumMod val="50000"/>
                  </a:schemeClr>
                </a:solidFill>
                <a:latin typeface="+mn-lt"/>
              </a:rPr>
              <a:t>(recall it is the only cranial nerve to emerge from the dorsal surface).</a:t>
            </a:r>
            <a:endParaRPr lang="en-GB" sz="2200" dirty="0">
              <a:solidFill>
                <a:schemeClr val="bg1">
                  <a:lumMod val="50000"/>
                </a:schemeClr>
              </a:solidFill>
              <a:latin typeface="+mn-lt"/>
            </a:endParaRPr>
          </a:p>
          <a:p>
            <a:pPr marL="342900" lvl="0" indent="-342900">
              <a:buFont typeface="Courier New" panose="02070309020205020404" pitchFamily="49" charset="0"/>
              <a:buChar char="o"/>
              <a:defRPr/>
            </a:pPr>
            <a:r>
              <a:rPr lang="en-US" sz="2200" dirty="0">
                <a:solidFill>
                  <a:prstClr val="black"/>
                </a:solidFill>
                <a:latin typeface="Calibri" panose="020F0502020204030204"/>
                <a:cs typeface="Times New Roman" pitchFamily="18" charset="0"/>
              </a:rPr>
              <a:t>It passes forward through </a:t>
            </a:r>
            <a:r>
              <a:rPr lang="en-US" sz="2200" b="1" dirty="0">
                <a:solidFill>
                  <a:prstClr val="black"/>
                </a:solidFill>
                <a:latin typeface="Calibri" panose="020F0502020204030204"/>
                <a:cs typeface="Times New Roman" pitchFamily="18" charset="0"/>
              </a:rPr>
              <a:t>middle cranial fossa </a:t>
            </a:r>
            <a:r>
              <a:rPr lang="en-US" sz="2200" dirty="0">
                <a:solidFill>
                  <a:prstClr val="black"/>
                </a:solidFill>
                <a:latin typeface="Calibri" panose="020F0502020204030204"/>
                <a:cs typeface="Times New Roman" pitchFamily="18" charset="0"/>
              </a:rPr>
              <a:t>in the lateral wall of the </a:t>
            </a:r>
            <a:r>
              <a:rPr lang="en-US" sz="2200" b="1" dirty="0">
                <a:solidFill>
                  <a:prstClr val="black"/>
                </a:solidFill>
                <a:latin typeface="Calibri" panose="020F0502020204030204"/>
                <a:cs typeface="Times New Roman" pitchFamily="18" charset="0"/>
              </a:rPr>
              <a:t>cavernous sinus*</a:t>
            </a:r>
            <a:r>
              <a:rPr lang="en-US" sz="2200" dirty="0">
                <a:solidFill>
                  <a:prstClr val="black"/>
                </a:solidFill>
                <a:latin typeface="Calibri" panose="020F0502020204030204"/>
                <a:cs typeface="Times New Roman" pitchFamily="18" charset="0"/>
              </a:rPr>
              <a:t>.</a:t>
            </a:r>
          </a:p>
          <a:p>
            <a:pPr marL="342900" lvl="0" indent="-342900">
              <a:buFont typeface="Courier New" panose="02070309020205020404" pitchFamily="49" charset="0"/>
              <a:buChar char="o"/>
              <a:defRPr/>
            </a:pPr>
            <a:r>
              <a:rPr lang="en-US" sz="2200" dirty="0">
                <a:solidFill>
                  <a:prstClr val="black"/>
                </a:solidFill>
                <a:latin typeface="Calibri" panose="020F0502020204030204"/>
                <a:cs typeface="Times New Roman" pitchFamily="18" charset="0"/>
              </a:rPr>
              <a:t>The nerve then enters the orbit through the </a:t>
            </a:r>
            <a:r>
              <a:rPr lang="en-US" sz="2200" b="1" dirty="0">
                <a:solidFill>
                  <a:prstClr val="black"/>
                </a:solidFill>
                <a:latin typeface="Calibri" panose="020F0502020204030204"/>
                <a:cs typeface="Times New Roman" pitchFamily="18" charset="0"/>
              </a:rPr>
              <a:t>superior orbital fissure </a:t>
            </a:r>
            <a:r>
              <a:rPr lang="en-US" dirty="0">
                <a:solidFill>
                  <a:prstClr val="white">
                    <a:lumMod val="50000"/>
                  </a:prstClr>
                </a:solidFill>
                <a:latin typeface="Calibri" panose="020F0502020204030204"/>
                <a:cs typeface="Times New Roman" pitchFamily="18" charset="0"/>
              </a:rPr>
              <a:t>(with oculomotor)</a:t>
            </a:r>
            <a:r>
              <a:rPr lang="en-US" sz="1600" dirty="0">
                <a:solidFill>
                  <a:prstClr val="black"/>
                </a:solidFill>
                <a:latin typeface="Calibri" panose="020F0502020204030204"/>
                <a:cs typeface="Times New Roman" pitchFamily="18" charset="0"/>
              </a:rPr>
              <a:t>.</a:t>
            </a:r>
            <a:endParaRPr lang="en-US" sz="2200" dirty="0">
              <a:solidFill>
                <a:prstClr val="black"/>
              </a:solidFill>
              <a:latin typeface="Calibri" panose="020F0502020204030204"/>
              <a:cs typeface="Times New Roman" pitchFamily="18" charset="0"/>
            </a:endParaRPr>
          </a:p>
        </p:txBody>
      </p:sp>
      <p:grpSp>
        <p:nvGrpSpPr>
          <p:cNvPr id="8" name="Group 7">
            <a:extLst>
              <a:ext uri="{FF2B5EF4-FFF2-40B4-BE49-F238E27FC236}">
                <a16:creationId xmlns="" xmlns:a16="http://schemas.microsoft.com/office/drawing/2014/main" id="{451986E0-718A-4476-8B34-DFD337031F7F}"/>
              </a:ext>
            </a:extLst>
          </p:cNvPr>
          <p:cNvGrpSpPr/>
          <p:nvPr/>
        </p:nvGrpSpPr>
        <p:grpSpPr>
          <a:xfrm>
            <a:off x="9015663" y="1281234"/>
            <a:ext cx="3174811" cy="2713704"/>
            <a:chOff x="5029201" y="366261"/>
            <a:chExt cx="5486400" cy="6096000"/>
          </a:xfrm>
        </p:grpSpPr>
        <p:pic>
          <p:nvPicPr>
            <p:cNvPr id="5" name="Picture 2" descr="C:\Documents and Settings\HP\My Documents\My Pictures\C8-FF3.png">
              <a:extLst>
                <a:ext uri="{FF2B5EF4-FFF2-40B4-BE49-F238E27FC236}">
                  <a16:creationId xmlns="" xmlns:a16="http://schemas.microsoft.com/office/drawing/2014/main" id="{B0B33D96-600E-48D1-9948-F012ABE78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366261"/>
              <a:ext cx="5486400" cy="609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AutoShape 9">
              <a:extLst>
                <a:ext uri="{FF2B5EF4-FFF2-40B4-BE49-F238E27FC236}">
                  <a16:creationId xmlns="" xmlns:a16="http://schemas.microsoft.com/office/drawing/2014/main" id="{7EB63D73-521A-42FC-B379-EA7C38E59E5D}"/>
                </a:ext>
              </a:extLst>
            </p:cNvPr>
            <p:cNvSpPr>
              <a:spLocks noChangeArrowheads="1"/>
            </p:cNvSpPr>
            <p:nvPr/>
          </p:nvSpPr>
          <p:spPr bwMode="auto">
            <a:xfrm>
              <a:off x="7162801" y="366261"/>
              <a:ext cx="1030461" cy="471939"/>
            </a:xfrm>
            <a:prstGeom prst="roundRect">
              <a:avLst>
                <a:gd name="adj" fmla="val 16667"/>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7" name="AutoShape 9">
              <a:extLst>
                <a:ext uri="{FF2B5EF4-FFF2-40B4-BE49-F238E27FC236}">
                  <a16:creationId xmlns="" xmlns:a16="http://schemas.microsoft.com/office/drawing/2014/main" id="{DAA92FFE-90D6-41C2-8A87-1184B80A5BAC}"/>
                </a:ext>
              </a:extLst>
            </p:cNvPr>
            <p:cNvSpPr>
              <a:spLocks noChangeArrowheads="1"/>
            </p:cNvSpPr>
            <p:nvPr/>
          </p:nvSpPr>
          <p:spPr bwMode="auto">
            <a:xfrm>
              <a:off x="5306956" y="1297495"/>
              <a:ext cx="762000" cy="533400"/>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2" name="AutoShape 9">
              <a:extLst>
                <a:ext uri="{FF2B5EF4-FFF2-40B4-BE49-F238E27FC236}">
                  <a16:creationId xmlns="" xmlns:a16="http://schemas.microsoft.com/office/drawing/2014/main" id="{FEA8C91C-0F00-4DFD-B545-71AC2210178F}"/>
                </a:ext>
              </a:extLst>
            </p:cNvPr>
            <p:cNvSpPr>
              <a:spLocks noChangeArrowheads="1"/>
            </p:cNvSpPr>
            <p:nvPr/>
          </p:nvSpPr>
          <p:spPr bwMode="auto">
            <a:xfrm>
              <a:off x="9456406" y="2603727"/>
              <a:ext cx="1030461" cy="512538"/>
            </a:xfrm>
            <a:prstGeom prst="roundRect">
              <a:avLst>
                <a:gd name="adj" fmla="val 16667"/>
              </a:avLst>
            </a:prstGeom>
            <a:noFill/>
            <a:ln w="28575">
              <a:solidFill>
                <a:srgbClr val="FED16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0" name="Straight Connector 9">
            <a:extLst>
              <a:ext uri="{FF2B5EF4-FFF2-40B4-BE49-F238E27FC236}">
                <a16:creationId xmlns="" xmlns:a16="http://schemas.microsoft.com/office/drawing/2014/main" id="{1F03A11D-6BBB-43A8-ACE1-7298C70AF14C}"/>
              </a:ext>
            </a:extLst>
          </p:cNvPr>
          <p:cNvCxnSpPr/>
          <p:nvPr/>
        </p:nvCxnSpPr>
        <p:spPr>
          <a:xfrm>
            <a:off x="4634917" y="3127486"/>
            <a:ext cx="111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EEBE0167-69C1-47F0-ADC8-0434F3531582}"/>
              </a:ext>
            </a:extLst>
          </p:cNvPr>
          <p:cNvCxnSpPr/>
          <p:nvPr/>
        </p:nvCxnSpPr>
        <p:spPr>
          <a:xfrm>
            <a:off x="1366477" y="2379096"/>
            <a:ext cx="316800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C8BFECEE-3E8B-4AD4-B175-0D01F4F3AC92}"/>
              </a:ext>
            </a:extLst>
          </p:cNvPr>
          <p:cNvCxnSpPr/>
          <p:nvPr/>
        </p:nvCxnSpPr>
        <p:spPr>
          <a:xfrm>
            <a:off x="1366479" y="2715086"/>
            <a:ext cx="201600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317EF3A4-F0E2-4346-9B3E-3FBE5B5295A2}"/>
              </a:ext>
            </a:extLst>
          </p:cNvPr>
          <p:cNvCxnSpPr/>
          <p:nvPr/>
        </p:nvCxnSpPr>
        <p:spPr>
          <a:xfrm>
            <a:off x="1424231" y="6093553"/>
            <a:ext cx="266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 xmlns:a16="http://schemas.microsoft.com/office/drawing/2014/main" id="{5AD2E2DC-BA0F-4D3D-B5A0-B696AC09FDE7}"/>
              </a:ext>
            </a:extLst>
          </p:cNvPr>
          <p:cNvGrpSpPr/>
          <p:nvPr/>
        </p:nvGrpSpPr>
        <p:grpSpPr>
          <a:xfrm>
            <a:off x="6994953" y="4280026"/>
            <a:ext cx="4504766" cy="2320637"/>
            <a:chOff x="6994953" y="4280026"/>
            <a:chExt cx="4504766" cy="2320637"/>
          </a:xfrm>
        </p:grpSpPr>
        <p:pic>
          <p:nvPicPr>
            <p:cNvPr id="20" name="Picture 4" descr="14_31">
              <a:extLst>
                <a:ext uri="{FF2B5EF4-FFF2-40B4-BE49-F238E27FC236}">
                  <a16:creationId xmlns="" xmlns:a16="http://schemas.microsoft.com/office/drawing/2014/main" id="{57A306F1-D827-41D4-9960-35BEDE303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 t="7924" r="3094" b="3732"/>
            <a:stretch>
              <a:fillRect/>
            </a:stretch>
          </p:blipFill>
          <p:spPr bwMode="auto">
            <a:xfrm>
              <a:off x="6994953" y="4280026"/>
              <a:ext cx="4504766" cy="2320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2" name="AutoShape 9">
              <a:extLst>
                <a:ext uri="{FF2B5EF4-FFF2-40B4-BE49-F238E27FC236}">
                  <a16:creationId xmlns="" xmlns:a16="http://schemas.microsoft.com/office/drawing/2014/main" id="{4D369AF8-9E5A-4286-97F1-BC8A3B62BD9E}"/>
                </a:ext>
              </a:extLst>
            </p:cNvPr>
            <p:cNvSpPr>
              <a:spLocks noChangeArrowheads="1"/>
            </p:cNvSpPr>
            <p:nvPr/>
          </p:nvSpPr>
          <p:spPr bwMode="auto">
            <a:xfrm>
              <a:off x="6994953" y="6054224"/>
              <a:ext cx="1365702" cy="159764"/>
            </a:xfrm>
            <a:prstGeom prst="roundRect">
              <a:avLst>
                <a:gd name="adj" fmla="val 16667"/>
              </a:avLst>
            </a:prstGeom>
            <a:no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23" name="TextBox 22">
            <a:extLst>
              <a:ext uri="{FF2B5EF4-FFF2-40B4-BE49-F238E27FC236}">
                <a16:creationId xmlns="" xmlns:a16="http://schemas.microsoft.com/office/drawing/2014/main" id="{D17C1E60-6793-47F9-9E76-72AFDFFFA64F}"/>
              </a:ext>
            </a:extLst>
          </p:cNvPr>
          <p:cNvSpPr txBox="1"/>
          <p:nvPr/>
        </p:nvSpPr>
        <p:spPr>
          <a:xfrm>
            <a:off x="1366477" y="6237731"/>
            <a:ext cx="4513236" cy="461665"/>
          </a:xfrm>
          <a:prstGeom prst="rect">
            <a:avLst/>
          </a:prstGeom>
          <a:noFill/>
        </p:spPr>
        <p:txBody>
          <a:bodyPr wrap="square" rtlCol="0">
            <a:spAutoFit/>
          </a:bodyPr>
          <a:lstStyle/>
          <a:p>
            <a:r>
              <a:rPr lang="en-GB" sz="1200" dirty="0">
                <a:solidFill>
                  <a:srgbClr val="92D050"/>
                </a:solidFill>
                <a:latin typeface="+mn-lt"/>
              </a:rPr>
              <a:t>*Cavernous sinus: trochlear and </a:t>
            </a:r>
            <a:r>
              <a:rPr lang="en-GB" sz="1200" dirty="0" err="1">
                <a:solidFill>
                  <a:srgbClr val="92D050"/>
                </a:solidFill>
                <a:latin typeface="+mn-lt"/>
              </a:rPr>
              <a:t>occulomotor</a:t>
            </a:r>
            <a:r>
              <a:rPr lang="en-GB" sz="1200" dirty="0">
                <a:solidFill>
                  <a:srgbClr val="92D050"/>
                </a:solidFill>
                <a:latin typeface="+mn-lt"/>
              </a:rPr>
              <a:t> run in the lateral wall and abducent runs in the floor </a:t>
            </a:r>
          </a:p>
        </p:txBody>
      </p:sp>
    </p:spTree>
    <p:extLst>
      <p:ext uri="{BB962C8B-B14F-4D97-AF65-F5344CB8AC3E}">
        <p14:creationId xmlns:p14="http://schemas.microsoft.com/office/powerpoint/2010/main" val="224064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C32DFC-D20D-475C-8161-9296175F5135}"/>
              </a:ext>
            </a:extLst>
          </p:cNvPr>
          <p:cNvSpPr txBox="1">
            <a:spLocks/>
          </p:cNvSpPr>
          <p:nvPr/>
        </p:nvSpPr>
        <p:spPr>
          <a:xfrm>
            <a:off x="828368" y="571602"/>
            <a:ext cx="10515600" cy="7655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Trochlear </a:t>
            </a:r>
            <a:r>
              <a:rPr lang="en-GB" sz="3600" b="1" dirty="0">
                <a:solidFill>
                  <a:schemeClr val="bg1">
                    <a:lumMod val="50000"/>
                  </a:schemeClr>
                </a:solidFill>
              </a:rPr>
              <a:t>(IV) 4</a:t>
            </a:r>
            <a:r>
              <a:rPr lang="en-GB" sz="3600" b="1" baseline="30000" dirty="0">
                <a:solidFill>
                  <a:schemeClr val="bg1">
                    <a:lumMod val="50000"/>
                  </a:schemeClr>
                </a:solidFill>
              </a:rPr>
              <a:t>th</a:t>
            </a:r>
            <a:r>
              <a:rPr lang="en-GB" sz="3600" b="1" dirty="0">
                <a:solidFill>
                  <a:schemeClr val="bg1">
                    <a:lumMod val="50000"/>
                  </a:schemeClr>
                </a:solidFill>
              </a:rPr>
              <a:t> Cranial Nerve</a:t>
            </a:r>
          </a:p>
        </p:txBody>
      </p:sp>
      <p:sp>
        <p:nvSpPr>
          <p:cNvPr id="3" name="Rectangle 2">
            <a:extLst>
              <a:ext uri="{FF2B5EF4-FFF2-40B4-BE49-F238E27FC236}">
                <a16:creationId xmlns="" xmlns:a16="http://schemas.microsoft.com/office/drawing/2014/main" id="{2673C6F0-9AF2-4723-B0AA-680FB0434698}"/>
              </a:ext>
            </a:extLst>
          </p:cNvPr>
          <p:cNvSpPr/>
          <p:nvPr/>
        </p:nvSpPr>
        <p:spPr>
          <a:xfrm>
            <a:off x="951684" y="1659401"/>
            <a:ext cx="6096000" cy="1446550"/>
          </a:xfrm>
          <a:prstGeom prst="rect">
            <a:avLst/>
          </a:prstGeom>
        </p:spPr>
        <p:txBody>
          <a:bodyPr>
            <a:spAutoFit/>
          </a:bodyPr>
          <a:lstStyle/>
          <a:p>
            <a:pPr marL="342900" indent="-342900" eaLnBrk="1" hangingPunct="1">
              <a:buFont typeface="Courier New" panose="02070309020205020404" pitchFamily="49" charset="0"/>
              <a:buChar char="o"/>
              <a:defRPr/>
            </a:pPr>
            <a:r>
              <a:rPr lang="en-GB" sz="2200" dirty="0">
                <a:solidFill>
                  <a:schemeClr val="tx1"/>
                </a:solidFill>
                <a:latin typeface="+mn-lt"/>
                <a:cs typeface="Times New Roman" pitchFamily="18" charset="0"/>
              </a:rPr>
              <a:t>It </a:t>
            </a:r>
            <a:r>
              <a:rPr lang="en-GB" sz="2200" u="sng" dirty="0">
                <a:solidFill>
                  <a:schemeClr val="tx1"/>
                </a:solidFill>
                <a:latin typeface="+mn-lt"/>
                <a:cs typeface="Times New Roman" pitchFamily="18" charset="0"/>
              </a:rPr>
              <a:t>supplies</a:t>
            </a:r>
            <a:r>
              <a:rPr lang="en-GB" sz="2200" dirty="0">
                <a:solidFill>
                  <a:schemeClr val="tx1"/>
                </a:solidFill>
                <a:latin typeface="+mn-lt"/>
                <a:cs typeface="Times New Roman" pitchFamily="18" charset="0"/>
              </a:rPr>
              <a:t>; </a:t>
            </a:r>
          </a:p>
          <a:p>
            <a:pPr marL="355600" eaLnBrk="1" hangingPunct="1">
              <a:defRPr/>
            </a:pPr>
            <a:r>
              <a:rPr lang="en-GB" sz="2200" b="1" dirty="0">
                <a:solidFill>
                  <a:schemeClr val="tx1"/>
                </a:solidFill>
                <a:latin typeface="+mn-lt"/>
                <a:cs typeface="Times New Roman" pitchFamily="18" charset="0"/>
              </a:rPr>
              <a:t>Superior oblique muscle</a:t>
            </a:r>
            <a:r>
              <a:rPr lang="en-GB" sz="2200" dirty="0">
                <a:solidFill>
                  <a:schemeClr val="tx1"/>
                </a:solidFill>
                <a:latin typeface="+mn-lt"/>
                <a:cs typeface="Times New Roman" pitchFamily="18" charset="0"/>
              </a:rPr>
              <a:t>, (only one muscle).</a:t>
            </a:r>
          </a:p>
          <a:p>
            <a:pPr marL="342900" indent="-342900" eaLnBrk="1" hangingPunct="1">
              <a:buFont typeface="Courier New" panose="02070309020205020404" pitchFamily="49" charset="0"/>
              <a:buChar char="o"/>
              <a:defRPr/>
            </a:pPr>
            <a:r>
              <a:rPr lang="en-GB" sz="2200" dirty="0">
                <a:solidFill>
                  <a:schemeClr val="tx1"/>
                </a:solidFill>
                <a:latin typeface="+mn-lt"/>
                <a:cs typeface="Times New Roman" pitchFamily="18" charset="0"/>
              </a:rPr>
              <a:t>Its </a:t>
            </a:r>
            <a:r>
              <a:rPr lang="en-GB" sz="2200" u="sng" dirty="0">
                <a:solidFill>
                  <a:schemeClr val="tx1"/>
                </a:solidFill>
                <a:latin typeface="+mn-lt"/>
                <a:cs typeface="Times New Roman" pitchFamily="18" charset="0"/>
              </a:rPr>
              <a:t>function</a:t>
            </a:r>
            <a:r>
              <a:rPr lang="en-GB" sz="2200" dirty="0">
                <a:solidFill>
                  <a:schemeClr val="tx1"/>
                </a:solidFill>
                <a:latin typeface="+mn-lt"/>
                <a:cs typeface="Times New Roman" pitchFamily="18" charset="0"/>
              </a:rPr>
              <a:t>; </a:t>
            </a:r>
          </a:p>
          <a:p>
            <a:pPr marL="355600" eaLnBrk="1" hangingPunct="1">
              <a:defRPr/>
            </a:pPr>
            <a:r>
              <a:rPr lang="en-GB" sz="2200" i="1" dirty="0">
                <a:solidFill>
                  <a:schemeClr val="tx1"/>
                </a:solidFill>
                <a:latin typeface="+mn-lt"/>
                <a:cs typeface="Times New Roman" pitchFamily="18" charset="0"/>
              </a:rPr>
              <a:t>Rotates the eye ball downwards and laterally</a:t>
            </a:r>
            <a:r>
              <a:rPr lang="en-GB" sz="2200" dirty="0">
                <a:solidFill>
                  <a:schemeClr val="tx1"/>
                </a:solidFill>
                <a:latin typeface="+mn-lt"/>
                <a:cs typeface="Times New Roman" pitchFamily="18" charset="0"/>
              </a:rPr>
              <a:t>.</a:t>
            </a:r>
          </a:p>
        </p:txBody>
      </p:sp>
      <p:grpSp>
        <p:nvGrpSpPr>
          <p:cNvPr id="9" name="Group 8">
            <a:extLst>
              <a:ext uri="{FF2B5EF4-FFF2-40B4-BE49-F238E27FC236}">
                <a16:creationId xmlns="" xmlns:a16="http://schemas.microsoft.com/office/drawing/2014/main" id="{2F5138FC-A458-4B76-8146-88D5E77FB99D}"/>
              </a:ext>
            </a:extLst>
          </p:cNvPr>
          <p:cNvGrpSpPr/>
          <p:nvPr/>
        </p:nvGrpSpPr>
        <p:grpSpPr>
          <a:xfrm>
            <a:off x="6670903" y="456099"/>
            <a:ext cx="4713170" cy="3567261"/>
            <a:chOff x="5181600" y="228600"/>
            <a:chExt cx="5329238" cy="3886200"/>
          </a:xfrm>
        </p:grpSpPr>
        <p:pic>
          <p:nvPicPr>
            <p:cNvPr id="5" name="Content Placeholder 4" descr="C:\Users\user\Pictures\cn3_1.jpg">
              <a:extLst>
                <a:ext uri="{FF2B5EF4-FFF2-40B4-BE49-F238E27FC236}">
                  <a16:creationId xmlns="" xmlns:a16="http://schemas.microsoft.com/office/drawing/2014/main" id="{F4D8C045-AB5D-40AE-8CD3-1C393C989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81600" y="228600"/>
              <a:ext cx="5329238" cy="3886200"/>
            </a:xfrm>
            <a:prstGeom prst="rect">
              <a:avLst/>
            </a:prstGeom>
            <a:ln>
              <a:noFill/>
              <a:miter lim="800000"/>
              <a:headEnd/>
              <a:tailEnd/>
            </a:ln>
          </p:spPr>
        </p:pic>
        <p:sp>
          <p:nvSpPr>
            <p:cNvPr id="7" name="AutoShape 9">
              <a:extLst>
                <a:ext uri="{FF2B5EF4-FFF2-40B4-BE49-F238E27FC236}">
                  <a16:creationId xmlns="" xmlns:a16="http://schemas.microsoft.com/office/drawing/2014/main" id="{E8DCC60D-B7F3-4914-92AA-A594406D5C2D}"/>
                </a:ext>
              </a:extLst>
            </p:cNvPr>
            <p:cNvSpPr>
              <a:spLocks noChangeArrowheads="1"/>
            </p:cNvSpPr>
            <p:nvPr/>
          </p:nvSpPr>
          <p:spPr bwMode="auto">
            <a:xfrm>
              <a:off x="6553200" y="971350"/>
              <a:ext cx="838200" cy="304800"/>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8" name="AutoShape 9">
              <a:extLst>
                <a:ext uri="{FF2B5EF4-FFF2-40B4-BE49-F238E27FC236}">
                  <a16:creationId xmlns="" xmlns:a16="http://schemas.microsoft.com/office/drawing/2014/main" id="{31963DD5-7BFD-4CDD-A468-E6A01E114C72}"/>
                </a:ext>
              </a:extLst>
            </p:cNvPr>
            <p:cNvSpPr>
              <a:spLocks noChangeArrowheads="1"/>
            </p:cNvSpPr>
            <p:nvPr/>
          </p:nvSpPr>
          <p:spPr bwMode="auto">
            <a:xfrm>
              <a:off x="8458200" y="228600"/>
              <a:ext cx="1371600" cy="169543"/>
            </a:xfrm>
            <a:prstGeom prst="roundRect">
              <a:avLst>
                <a:gd name="adj" fmla="val 16667"/>
              </a:avLst>
            </a:prstGeom>
            <a:noFill/>
            <a:ln w="28575">
              <a:solidFill>
                <a:srgbClr val="BB889D"/>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0" name="Straight Connector 9">
            <a:extLst>
              <a:ext uri="{FF2B5EF4-FFF2-40B4-BE49-F238E27FC236}">
                <a16:creationId xmlns="" xmlns:a16="http://schemas.microsoft.com/office/drawing/2014/main" id="{3B5AE1E1-2C31-4CA7-8887-D84DB1F0EBB0}"/>
              </a:ext>
            </a:extLst>
          </p:cNvPr>
          <p:cNvCxnSpPr/>
          <p:nvPr/>
        </p:nvCxnSpPr>
        <p:spPr>
          <a:xfrm>
            <a:off x="1412793" y="2326983"/>
            <a:ext cx="2808000" cy="0"/>
          </a:xfrm>
          <a:prstGeom prst="line">
            <a:avLst/>
          </a:prstGeom>
          <a:ln w="28575">
            <a:solidFill>
              <a:srgbClr val="BB889D"/>
            </a:solidFill>
          </a:ln>
        </p:spPr>
        <p:style>
          <a:lnRef idx="1">
            <a:schemeClr val="accent1"/>
          </a:lnRef>
          <a:fillRef idx="0">
            <a:schemeClr val="accent1"/>
          </a:fillRef>
          <a:effectRef idx="0">
            <a:schemeClr val="accent1"/>
          </a:effectRef>
          <a:fontRef idx="minor">
            <a:schemeClr val="tx1"/>
          </a:fontRef>
        </p:style>
      </p:cxnSp>
      <p:pic>
        <p:nvPicPr>
          <p:cNvPr id="11" name="Picture 8" descr="hyp_ex_02">
            <a:extLst>
              <a:ext uri="{FF2B5EF4-FFF2-40B4-BE49-F238E27FC236}">
                <a16:creationId xmlns="" xmlns:a16="http://schemas.microsoft.com/office/drawing/2014/main" id="{2BEC3929-59BA-496B-B4F1-6752B7CF4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47" t="5479" r="4636" b="4111"/>
          <a:stretch>
            <a:fillRect/>
          </a:stretch>
        </p:blipFill>
        <p:spPr>
          <a:xfrm>
            <a:off x="7495438" y="4222761"/>
            <a:ext cx="3218104" cy="2287370"/>
          </a:xfrm>
          <a:prstGeom prst="rect">
            <a:avLst/>
          </a:prstGeom>
        </p:spPr>
      </p:pic>
      <p:sp>
        <p:nvSpPr>
          <p:cNvPr id="12" name="Rectangle 11">
            <a:extLst>
              <a:ext uri="{FF2B5EF4-FFF2-40B4-BE49-F238E27FC236}">
                <a16:creationId xmlns="" xmlns:a16="http://schemas.microsoft.com/office/drawing/2014/main" id="{DDDD35B5-1F7D-40D1-966E-8ED531A5EA9A}"/>
              </a:ext>
            </a:extLst>
          </p:cNvPr>
          <p:cNvSpPr/>
          <p:nvPr/>
        </p:nvSpPr>
        <p:spPr>
          <a:xfrm>
            <a:off x="972995" y="3507678"/>
            <a:ext cx="5709594" cy="2800767"/>
          </a:xfrm>
          <a:prstGeom prst="rect">
            <a:avLst/>
          </a:prstGeom>
        </p:spPr>
        <p:txBody>
          <a:bodyPr wrap="square">
            <a:spAutoFit/>
          </a:bodyPr>
          <a:lstStyle/>
          <a:p>
            <a:pPr marL="285750" indent="-285750" eaLnBrk="1" hangingPunct="1">
              <a:buFont typeface="Courier New" panose="02070309020205020404" pitchFamily="49" charset="0"/>
              <a:buChar char="o"/>
              <a:defRPr/>
            </a:pPr>
            <a:r>
              <a:rPr lang="en-US" sz="2200" dirty="0">
                <a:solidFill>
                  <a:schemeClr val="tx1"/>
                </a:solidFill>
                <a:latin typeface="+mn-lt"/>
                <a:cs typeface="Times New Roman" pitchFamily="18" charset="0"/>
              </a:rPr>
              <a:t>Lesion of trochlear nerve results in </a:t>
            </a:r>
          </a:p>
          <a:p>
            <a:pPr marL="539750" indent="-342900" eaLnBrk="1" hangingPunct="1">
              <a:buFont typeface="Arial" panose="020B0604020202020204" pitchFamily="34" charset="0"/>
              <a:buChar char="•"/>
              <a:defRPr/>
            </a:pPr>
            <a:r>
              <a:rPr lang="en-US" sz="2200" b="1" dirty="0">
                <a:solidFill>
                  <a:schemeClr val="tx1"/>
                </a:solidFill>
                <a:latin typeface="+mn-lt"/>
                <a:cs typeface="Times New Roman" pitchFamily="18" charset="0"/>
              </a:rPr>
              <a:t>diplopia</a:t>
            </a:r>
            <a:r>
              <a:rPr lang="en-US" sz="2200" dirty="0">
                <a:solidFill>
                  <a:schemeClr val="tx1"/>
                </a:solidFill>
                <a:latin typeface="+mn-lt"/>
                <a:cs typeface="Times New Roman" pitchFamily="18" charset="0"/>
              </a:rPr>
              <a:t> </a:t>
            </a:r>
            <a:r>
              <a:rPr lang="en-US" sz="2200" dirty="0">
                <a:solidFill>
                  <a:schemeClr val="bg1">
                    <a:lumMod val="50000"/>
                  </a:schemeClr>
                </a:solidFill>
                <a:latin typeface="+mn-lt"/>
                <a:cs typeface="Times New Roman" pitchFamily="18" charset="0"/>
              </a:rPr>
              <a:t>(double vision) </a:t>
            </a:r>
            <a:r>
              <a:rPr lang="en-US" sz="2200" dirty="0">
                <a:solidFill>
                  <a:schemeClr val="tx1"/>
                </a:solidFill>
                <a:latin typeface="+mn-lt"/>
                <a:cs typeface="Times New Roman" pitchFamily="18" charset="0"/>
              </a:rPr>
              <a:t>&amp; </a:t>
            </a:r>
          </a:p>
          <a:p>
            <a:pPr marL="539750" indent="-342900" eaLnBrk="1" hangingPunct="1">
              <a:buFont typeface="Arial" panose="020B0604020202020204" pitchFamily="34" charset="0"/>
              <a:buChar char="•"/>
              <a:defRPr/>
            </a:pPr>
            <a:r>
              <a:rPr lang="en-US" sz="2200" dirty="0">
                <a:solidFill>
                  <a:schemeClr val="tx1"/>
                </a:solidFill>
                <a:latin typeface="+mn-lt"/>
                <a:cs typeface="Times New Roman" pitchFamily="18" charset="0"/>
              </a:rPr>
              <a:t>Inability to rotate the eyeball </a:t>
            </a:r>
            <a:r>
              <a:rPr lang="en-US" sz="2200" b="1" dirty="0" err="1">
                <a:solidFill>
                  <a:schemeClr val="tx1"/>
                </a:solidFill>
                <a:latin typeface="+mn-lt"/>
                <a:cs typeface="Times New Roman" pitchFamily="18" charset="0"/>
              </a:rPr>
              <a:t>infero</a:t>
            </a:r>
            <a:r>
              <a:rPr lang="en-US" sz="2200" b="1" dirty="0">
                <a:solidFill>
                  <a:schemeClr val="tx1"/>
                </a:solidFill>
                <a:latin typeface="+mn-lt"/>
                <a:cs typeface="Times New Roman" pitchFamily="18" charset="0"/>
              </a:rPr>
              <a:t>-laterally</a:t>
            </a:r>
            <a:r>
              <a:rPr lang="en-US" sz="2200" dirty="0">
                <a:solidFill>
                  <a:schemeClr val="tx1"/>
                </a:solidFill>
                <a:latin typeface="+mn-lt"/>
                <a:cs typeface="Times New Roman" pitchFamily="18" charset="0"/>
              </a:rPr>
              <a:t>. </a:t>
            </a:r>
          </a:p>
          <a:p>
            <a:pPr marL="285750" indent="-285750" eaLnBrk="1" hangingPunct="1">
              <a:buFont typeface="Courier New" panose="02070309020205020404" pitchFamily="49" charset="0"/>
              <a:buChar char="o"/>
              <a:defRPr/>
            </a:pPr>
            <a:r>
              <a:rPr lang="en-US" sz="2200" dirty="0">
                <a:solidFill>
                  <a:schemeClr val="tx1"/>
                </a:solidFill>
                <a:latin typeface="+mn-lt"/>
                <a:cs typeface="Times New Roman" pitchFamily="18" charset="0"/>
              </a:rPr>
              <a:t>So, the eye deviates;</a:t>
            </a:r>
            <a:r>
              <a:rPr lang="en-US" sz="2200" b="1" dirty="0">
                <a:solidFill>
                  <a:schemeClr val="tx1"/>
                </a:solidFill>
                <a:latin typeface="+mn-lt"/>
                <a:cs typeface="Times New Roman" pitchFamily="18" charset="0"/>
              </a:rPr>
              <a:t> upward</a:t>
            </a:r>
            <a:r>
              <a:rPr lang="en-US" sz="2200" dirty="0">
                <a:solidFill>
                  <a:schemeClr val="tx1"/>
                </a:solidFill>
                <a:latin typeface="+mn-lt"/>
                <a:cs typeface="Times New Roman" pitchFamily="18" charset="0"/>
              </a:rPr>
              <a:t> and slightly </a:t>
            </a:r>
            <a:r>
              <a:rPr lang="en-US" sz="2200" b="1" dirty="0">
                <a:solidFill>
                  <a:schemeClr val="tx1"/>
                </a:solidFill>
                <a:latin typeface="+mn-lt"/>
                <a:cs typeface="Times New Roman" pitchFamily="18" charset="0"/>
              </a:rPr>
              <a:t>inward (medially). </a:t>
            </a:r>
          </a:p>
          <a:p>
            <a:pPr marL="285750" indent="-285750" eaLnBrk="1" hangingPunct="1">
              <a:buFont typeface="Courier New" panose="02070309020205020404" pitchFamily="49" charset="0"/>
              <a:buChar char="o"/>
              <a:defRPr/>
            </a:pPr>
            <a:r>
              <a:rPr lang="en-US" sz="2200" dirty="0">
                <a:solidFill>
                  <a:schemeClr val="tx1"/>
                </a:solidFill>
                <a:latin typeface="+mn-lt"/>
                <a:cs typeface="Times New Roman" pitchFamily="18" charset="0"/>
              </a:rPr>
              <a:t>This person has </a:t>
            </a:r>
            <a:r>
              <a:rPr lang="en-US" sz="2200" b="1" u="sng" dirty="0">
                <a:solidFill>
                  <a:schemeClr val="tx1"/>
                </a:solidFill>
                <a:latin typeface="+mn-lt"/>
                <a:cs typeface="Times New Roman" pitchFamily="18" charset="0"/>
              </a:rPr>
              <a:t>difficulty in walking downstairs</a:t>
            </a:r>
          </a:p>
        </p:txBody>
      </p:sp>
      <p:pic>
        <p:nvPicPr>
          <p:cNvPr id="18" name="Picture 17">
            <a:extLst>
              <a:ext uri="{FF2B5EF4-FFF2-40B4-BE49-F238E27FC236}">
                <a16:creationId xmlns="" xmlns:a16="http://schemas.microsoft.com/office/drawing/2014/main" id="{B92447B4-3973-4491-8F19-598029BAE801}"/>
              </a:ext>
            </a:extLst>
          </p:cNvPr>
          <p:cNvPicPr>
            <a:picLocks noChangeAspect="1"/>
          </p:cNvPicPr>
          <p:nvPr/>
        </p:nvPicPr>
        <p:blipFill>
          <a:blip r:embed="rId4"/>
          <a:stretch>
            <a:fillRect/>
          </a:stretch>
        </p:blipFill>
        <p:spPr>
          <a:xfrm>
            <a:off x="3618605" y="6094423"/>
            <a:ext cx="3017782" cy="615749"/>
          </a:xfrm>
          <a:prstGeom prst="rect">
            <a:avLst/>
          </a:prstGeom>
        </p:spPr>
      </p:pic>
    </p:spTree>
    <p:extLst>
      <p:ext uri="{BB962C8B-B14F-4D97-AF65-F5344CB8AC3E}">
        <p14:creationId xmlns:p14="http://schemas.microsoft.com/office/powerpoint/2010/main" val="115228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CF6B38-BAE8-44D3-B5FA-F25F0BC5311D}"/>
              </a:ext>
            </a:extLst>
          </p:cNvPr>
          <p:cNvSpPr txBox="1">
            <a:spLocks/>
          </p:cNvSpPr>
          <p:nvPr/>
        </p:nvSpPr>
        <p:spPr>
          <a:xfrm>
            <a:off x="828368" y="571602"/>
            <a:ext cx="10515600" cy="7655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Abducent </a:t>
            </a:r>
            <a:r>
              <a:rPr lang="en-GB" sz="3600" b="1" dirty="0">
                <a:solidFill>
                  <a:schemeClr val="bg1">
                    <a:lumMod val="50000"/>
                  </a:schemeClr>
                </a:solidFill>
              </a:rPr>
              <a:t>(VI) 6</a:t>
            </a:r>
            <a:r>
              <a:rPr lang="en-GB" sz="3600" b="1" baseline="30000" dirty="0">
                <a:solidFill>
                  <a:schemeClr val="bg1">
                    <a:lumMod val="50000"/>
                  </a:schemeClr>
                </a:solidFill>
              </a:rPr>
              <a:t>th</a:t>
            </a:r>
            <a:r>
              <a:rPr lang="en-GB" sz="3600" b="1" dirty="0">
                <a:solidFill>
                  <a:schemeClr val="bg1">
                    <a:lumMod val="50000"/>
                  </a:schemeClr>
                </a:solidFill>
              </a:rPr>
              <a:t> Cranial Nerve</a:t>
            </a:r>
          </a:p>
        </p:txBody>
      </p:sp>
      <p:sp>
        <p:nvSpPr>
          <p:cNvPr id="3" name="Rectangle 2">
            <a:extLst>
              <a:ext uri="{FF2B5EF4-FFF2-40B4-BE49-F238E27FC236}">
                <a16:creationId xmlns="" xmlns:a16="http://schemas.microsoft.com/office/drawing/2014/main" id="{ACE795BA-CA62-4031-A828-595B7291AFE3}"/>
              </a:ext>
            </a:extLst>
          </p:cNvPr>
          <p:cNvSpPr/>
          <p:nvPr/>
        </p:nvSpPr>
        <p:spPr>
          <a:xfrm>
            <a:off x="828368" y="1527569"/>
            <a:ext cx="6092598" cy="4431983"/>
          </a:xfrm>
          <a:prstGeom prst="rect">
            <a:avLst/>
          </a:prstGeom>
        </p:spPr>
        <p:txBody>
          <a:bodyPr wrap="square">
            <a:spAutoFit/>
          </a:bodyPr>
          <a:lstStyle/>
          <a:p>
            <a:pPr marL="425196" indent="-342900">
              <a:spcBef>
                <a:spcPts val="600"/>
              </a:spcBef>
              <a:buFont typeface="Courier New" panose="02070309020205020404" pitchFamily="49" charset="0"/>
              <a:buChar char="o"/>
              <a:defRPr/>
            </a:pPr>
            <a:r>
              <a:rPr lang="en-US" sz="2400" dirty="0">
                <a:solidFill>
                  <a:schemeClr val="tx1"/>
                </a:solidFill>
                <a:latin typeface="+mn-lt"/>
              </a:rPr>
              <a:t>Only one </a:t>
            </a:r>
            <a:r>
              <a:rPr lang="en-US" sz="2400" b="1" dirty="0">
                <a:solidFill>
                  <a:schemeClr val="tx1"/>
                </a:solidFill>
                <a:latin typeface="+mn-lt"/>
              </a:rPr>
              <a:t>motor</a:t>
            </a:r>
            <a:r>
              <a:rPr lang="en-US" sz="2400" dirty="0">
                <a:solidFill>
                  <a:schemeClr val="tx1"/>
                </a:solidFill>
                <a:latin typeface="+mn-lt"/>
              </a:rPr>
              <a:t>  </a:t>
            </a:r>
            <a:r>
              <a:rPr lang="en-US" sz="2400" b="1" dirty="0">
                <a:solidFill>
                  <a:schemeClr val="tx1"/>
                </a:solidFill>
                <a:latin typeface="+mn-lt"/>
              </a:rPr>
              <a:t>nucleus.</a:t>
            </a:r>
          </a:p>
          <a:p>
            <a:pPr marL="425196" indent="-342900">
              <a:spcBef>
                <a:spcPts val="600"/>
              </a:spcBef>
              <a:buFont typeface="Courier New" panose="02070309020205020404" pitchFamily="49" charset="0"/>
              <a:buChar char="o"/>
              <a:defRPr/>
            </a:pPr>
            <a:r>
              <a:rPr lang="en-US" sz="2400" dirty="0">
                <a:solidFill>
                  <a:schemeClr val="tx1"/>
                </a:solidFill>
                <a:latin typeface="+mn-lt"/>
              </a:rPr>
              <a:t>Lies in </a:t>
            </a:r>
            <a:r>
              <a:rPr lang="en-US" sz="2400" b="1" dirty="0">
                <a:solidFill>
                  <a:schemeClr val="tx1"/>
                </a:solidFill>
                <a:latin typeface="+mn-lt"/>
              </a:rPr>
              <a:t>caudal pons </a:t>
            </a:r>
            <a:r>
              <a:rPr lang="en-US" sz="2400" dirty="0">
                <a:solidFill>
                  <a:schemeClr val="tx1"/>
                </a:solidFill>
                <a:latin typeface="+mn-lt"/>
              </a:rPr>
              <a:t>in the </a:t>
            </a:r>
            <a:r>
              <a:rPr lang="en-US" sz="2400" b="1" dirty="0">
                <a:solidFill>
                  <a:schemeClr val="tx1"/>
                </a:solidFill>
                <a:latin typeface="+mn-lt"/>
              </a:rPr>
              <a:t>floor of the 4</a:t>
            </a:r>
            <a:r>
              <a:rPr lang="en-US" sz="2400" b="1" baseline="30000" dirty="0">
                <a:solidFill>
                  <a:schemeClr val="tx1"/>
                </a:solidFill>
                <a:latin typeface="+mn-lt"/>
              </a:rPr>
              <a:t>th</a:t>
            </a:r>
            <a:r>
              <a:rPr lang="en-US" sz="2400" b="1" dirty="0">
                <a:solidFill>
                  <a:schemeClr val="tx1"/>
                </a:solidFill>
                <a:latin typeface="+mn-lt"/>
              </a:rPr>
              <a:t> ventricle</a:t>
            </a:r>
            <a:r>
              <a:rPr lang="en-US" sz="2400" dirty="0">
                <a:solidFill>
                  <a:schemeClr val="tx1"/>
                </a:solidFill>
                <a:latin typeface="+mn-lt"/>
              </a:rPr>
              <a:t>.</a:t>
            </a:r>
          </a:p>
          <a:p>
            <a:pPr marL="425196" indent="-342900">
              <a:spcBef>
                <a:spcPts val="600"/>
              </a:spcBef>
              <a:buFont typeface="Courier New" panose="02070309020205020404" pitchFamily="49" charset="0"/>
              <a:buChar char="o"/>
              <a:defRPr/>
            </a:pPr>
            <a:r>
              <a:rPr lang="en-US" sz="2400" dirty="0">
                <a:solidFill>
                  <a:schemeClr val="tx1"/>
                </a:solidFill>
                <a:latin typeface="+mn-lt"/>
              </a:rPr>
              <a:t>Lies </a:t>
            </a:r>
            <a:r>
              <a:rPr lang="en-US" sz="2400" i="1" dirty="0">
                <a:solidFill>
                  <a:schemeClr val="tx1"/>
                </a:solidFill>
                <a:latin typeface="+mn-lt"/>
              </a:rPr>
              <a:t>close to the middle line</a:t>
            </a:r>
            <a:r>
              <a:rPr lang="en-US" sz="2400" dirty="0">
                <a:solidFill>
                  <a:schemeClr val="tx1"/>
                </a:solidFill>
                <a:latin typeface="+mn-lt"/>
              </a:rPr>
              <a:t>, in a line with </a:t>
            </a:r>
            <a:r>
              <a:rPr lang="en-US" sz="2400" b="1" dirty="0">
                <a:solidFill>
                  <a:schemeClr val="tx1"/>
                </a:solidFill>
                <a:latin typeface="+mn-lt"/>
              </a:rPr>
              <a:t>3</a:t>
            </a:r>
            <a:r>
              <a:rPr lang="en-US" sz="2400" b="1" baseline="30000" dirty="0">
                <a:solidFill>
                  <a:schemeClr val="tx1"/>
                </a:solidFill>
                <a:latin typeface="+mn-lt"/>
              </a:rPr>
              <a:t>rd</a:t>
            </a:r>
            <a:r>
              <a:rPr lang="en-US" sz="2400" b="1" dirty="0">
                <a:solidFill>
                  <a:schemeClr val="tx1"/>
                </a:solidFill>
                <a:latin typeface="+mn-lt"/>
              </a:rPr>
              <a:t>, 4</a:t>
            </a:r>
            <a:r>
              <a:rPr lang="en-US" sz="2400" b="1" baseline="30000" dirty="0">
                <a:solidFill>
                  <a:schemeClr val="tx1"/>
                </a:solidFill>
                <a:latin typeface="+mn-lt"/>
              </a:rPr>
              <a:t>th</a:t>
            </a:r>
            <a:r>
              <a:rPr lang="en-US" sz="2400" b="1" dirty="0">
                <a:solidFill>
                  <a:schemeClr val="tx1"/>
                </a:solidFill>
                <a:latin typeface="+mn-lt"/>
              </a:rPr>
              <a:t> &amp; 12</a:t>
            </a:r>
            <a:r>
              <a:rPr lang="en-US" sz="2400" b="1" baseline="30000" dirty="0">
                <a:solidFill>
                  <a:schemeClr val="tx1"/>
                </a:solidFill>
                <a:latin typeface="+mn-lt"/>
              </a:rPr>
              <a:t>th</a:t>
            </a:r>
            <a:r>
              <a:rPr lang="en-US" sz="2400" b="1" dirty="0">
                <a:solidFill>
                  <a:schemeClr val="tx1"/>
                </a:solidFill>
                <a:latin typeface="+mn-lt"/>
              </a:rPr>
              <a:t> </a:t>
            </a:r>
            <a:r>
              <a:rPr lang="en-US" sz="2400" dirty="0">
                <a:solidFill>
                  <a:schemeClr val="tx1"/>
                </a:solidFill>
                <a:latin typeface="+mn-lt"/>
              </a:rPr>
              <a:t>nerves.</a:t>
            </a:r>
          </a:p>
          <a:p>
            <a:pPr marL="425196" indent="-342900">
              <a:spcBef>
                <a:spcPts val="600"/>
              </a:spcBef>
              <a:buFont typeface="Courier New" panose="02070309020205020404" pitchFamily="49" charset="0"/>
              <a:buChar char="o"/>
              <a:defRPr/>
            </a:pPr>
            <a:r>
              <a:rPr lang="en-US" sz="2400" dirty="0">
                <a:solidFill>
                  <a:schemeClr val="tx1"/>
                </a:solidFill>
                <a:latin typeface="+mn-lt"/>
              </a:rPr>
              <a:t>Fibers of facial nerve looping around the abducent nucleus forms the facial colliculus. </a:t>
            </a:r>
            <a:r>
              <a:rPr lang="en-US" sz="1100" dirty="0">
                <a:solidFill>
                  <a:schemeClr val="bg1">
                    <a:lumMod val="50000"/>
                  </a:schemeClr>
                </a:solidFill>
                <a:latin typeface="+mn-lt"/>
              </a:rPr>
              <a:t>(recall from anatomy of brainstem: </a:t>
            </a:r>
            <a:r>
              <a:rPr lang="en-GB" sz="1100" dirty="0">
                <a:solidFill>
                  <a:schemeClr val="bg1">
                    <a:lumMod val="50000"/>
                  </a:schemeClr>
                </a:solidFill>
                <a:latin typeface="+mn-lt"/>
              </a:rPr>
              <a:t>The abducent nucleus lies medially, and below it is the </a:t>
            </a:r>
            <a:r>
              <a:rPr lang="en-GB" sz="1100" dirty="0" err="1">
                <a:solidFill>
                  <a:schemeClr val="bg1">
                    <a:lumMod val="50000"/>
                  </a:schemeClr>
                </a:solidFill>
                <a:latin typeface="+mn-lt"/>
              </a:rPr>
              <a:t>fiber</a:t>
            </a:r>
            <a:r>
              <a:rPr lang="en-GB" sz="1100" dirty="0">
                <a:solidFill>
                  <a:schemeClr val="bg1">
                    <a:lumMod val="50000"/>
                  </a:schemeClr>
                </a:solidFill>
                <a:latin typeface="+mn-lt"/>
              </a:rPr>
              <a:t> of the facial nerve which goes above and around it and forms the facial colliculus)</a:t>
            </a:r>
            <a:endParaRPr lang="en-US" sz="1100" dirty="0">
              <a:solidFill>
                <a:schemeClr val="bg1">
                  <a:lumMod val="50000"/>
                </a:schemeClr>
              </a:solidFill>
              <a:latin typeface="+mn-lt"/>
            </a:endParaRPr>
          </a:p>
          <a:p>
            <a:pPr marL="425196" indent="-342900">
              <a:spcBef>
                <a:spcPts val="600"/>
              </a:spcBef>
              <a:buFont typeface="Courier New" panose="02070309020205020404" pitchFamily="49" charset="0"/>
              <a:buChar char="o"/>
              <a:defRPr/>
            </a:pPr>
            <a:r>
              <a:rPr lang="en-US" sz="2400" b="1" dirty="0">
                <a:solidFill>
                  <a:schemeClr val="tx1"/>
                </a:solidFill>
                <a:latin typeface="+mn-lt"/>
                <a:cs typeface="Times New Roman" pitchFamily="18" charset="0"/>
              </a:rPr>
              <a:t>It emerges </a:t>
            </a:r>
            <a:r>
              <a:rPr lang="en-US" sz="2400" dirty="0">
                <a:solidFill>
                  <a:schemeClr val="tx1"/>
                </a:solidFill>
                <a:latin typeface="+mn-lt"/>
                <a:cs typeface="Times New Roman" pitchFamily="18" charset="0"/>
              </a:rPr>
              <a:t>from the </a:t>
            </a:r>
            <a:r>
              <a:rPr lang="en-US" sz="2400" u="sng" dirty="0">
                <a:solidFill>
                  <a:schemeClr val="tx1"/>
                </a:solidFill>
                <a:latin typeface="+mn-lt"/>
                <a:cs typeface="Times New Roman" pitchFamily="18" charset="0"/>
              </a:rPr>
              <a:t>ventral</a:t>
            </a:r>
            <a:r>
              <a:rPr lang="en-US" sz="2400" dirty="0">
                <a:solidFill>
                  <a:schemeClr val="tx1"/>
                </a:solidFill>
                <a:latin typeface="+mn-lt"/>
                <a:cs typeface="Times New Roman" pitchFamily="18" charset="0"/>
              </a:rPr>
              <a:t> aspect, at the junction of the pons and the pyramid of the medulla oblongata.</a:t>
            </a:r>
            <a:endParaRPr lang="en-US" sz="2400" dirty="0">
              <a:solidFill>
                <a:schemeClr val="tx1"/>
              </a:solidFill>
              <a:latin typeface="+mn-lt"/>
            </a:endParaRPr>
          </a:p>
        </p:txBody>
      </p:sp>
      <p:grpSp>
        <p:nvGrpSpPr>
          <p:cNvPr id="8" name="Group 7">
            <a:extLst>
              <a:ext uri="{FF2B5EF4-FFF2-40B4-BE49-F238E27FC236}">
                <a16:creationId xmlns="" xmlns:a16="http://schemas.microsoft.com/office/drawing/2014/main" id="{044583F6-D992-40EB-A4C0-2EDF8C29C1AC}"/>
              </a:ext>
            </a:extLst>
          </p:cNvPr>
          <p:cNvGrpSpPr/>
          <p:nvPr/>
        </p:nvGrpSpPr>
        <p:grpSpPr>
          <a:xfrm>
            <a:off x="6676103" y="3518620"/>
            <a:ext cx="3439704" cy="3020287"/>
            <a:chOff x="6587613" y="3494020"/>
            <a:chExt cx="3956711" cy="3020287"/>
          </a:xfrm>
        </p:grpSpPr>
        <p:pic>
          <p:nvPicPr>
            <p:cNvPr id="6146" name="Picture 2" descr="Image result for tronc cérébral nerfs craniens">
              <a:extLst>
                <a:ext uri="{FF2B5EF4-FFF2-40B4-BE49-F238E27FC236}">
                  <a16:creationId xmlns="" xmlns:a16="http://schemas.microsoft.com/office/drawing/2014/main" id="{BF4C2DDB-D149-4455-AD4A-9BE89B87C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55" t="4797" r="11162" b="8322"/>
            <a:stretch/>
          </p:blipFill>
          <p:spPr bwMode="auto">
            <a:xfrm>
              <a:off x="6971069" y="3494020"/>
              <a:ext cx="3054815" cy="29496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 xmlns:a16="http://schemas.microsoft.com/office/drawing/2014/main" id="{ACC5A7AA-4D04-4361-879A-686C4ED7E495}"/>
                </a:ext>
              </a:extLst>
            </p:cNvPr>
            <p:cNvCxnSpPr>
              <a:cxnSpLocks/>
            </p:cNvCxnSpPr>
            <p:nvPr/>
          </p:nvCxnSpPr>
          <p:spPr>
            <a:xfrm>
              <a:off x="6587613" y="5073445"/>
              <a:ext cx="1327354" cy="884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2E58E249-CE93-463E-B9E3-8601C4AE28ED}"/>
                </a:ext>
              </a:extLst>
            </p:cNvPr>
            <p:cNvSpPr txBox="1"/>
            <p:nvPr/>
          </p:nvSpPr>
          <p:spPr>
            <a:xfrm>
              <a:off x="9507439" y="6206530"/>
              <a:ext cx="1036885" cy="307777"/>
            </a:xfrm>
            <a:prstGeom prst="rect">
              <a:avLst/>
            </a:prstGeom>
            <a:noFill/>
          </p:spPr>
          <p:txBody>
            <a:bodyPr wrap="squar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grpSp>
      <p:pic>
        <p:nvPicPr>
          <p:cNvPr id="6148" name="Picture 4" descr="Image result for facial colliculus">
            <a:extLst>
              <a:ext uri="{FF2B5EF4-FFF2-40B4-BE49-F238E27FC236}">
                <a16:creationId xmlns="" xmlns:a16="http://schemas.microsoft.com/office/drawing/2014/main" id="{1FEF3A4A-6329-458C-AFB8-90BCD25FB5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34" b="10529"/>
          <a:stretch/>
        </p:blipFill>
        <p:spPr bwMode="auto">
          <a:xfrm>
            <a:off x="9576619" y="3518620"/>
            <a:ext cx="2290916" cy="306629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 xmlns:a16="http://schemas.microsoft.com/office/drawing/2014/main" id="{54B9E2CF-8E17-4778-ABE9-BD2C52E2D21C}"/>
              </a:ext>
            </a:extLst>
          </p:cNvPr>
          <p:cNvCxnSpPr/>
          <p:nvPr/>
        </p:nvCxnSpPr>
        <p:spPr>
          <a:xfrm>
            <a:off x="4868883" y="4303267"/>
            <a:ext cx="19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59C94B47-70CF-45D8-A7F3-38809ADCADDE}"/>
              </a:ext>
            </a:extLst>
          </p:cNvPr>
          <p:cNvGrpSpPr/>
          <p:nvPr/>
        </p:nvGrpSpPr>
        <p:grpSpPr>
          <a:xfrm>
            <a:off x="6676103" y="666812"/>
            <a:ext cx="4948084" cy="2781198"/>
            <a:chOff x="6676103" y="666812"/>
            <a:chExt cx="4948084" cy="2781198"/>
          </a:xfrm>
        </p:grpSpPr>
        <p:pic>
          <p:nvPicPr>
            <p:cNvPr id="4" name="Picture 1" descr="0002 008.jpg">
              <a:extLst>
                <a:ext uri="{FF2B5EF4-FFF2-40B4-BE49-F238E27FC236}">
                  <a16:creationId xmlns="" xmlns:a16="http://schemas.microsoft.com/office/drawing/2014/main" id="{51BC39DA-1754-4496-B809-B8388C8D4C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747387" y="666812"/>
              <a:ext cx="4876800" cy="2781198"/>
            </a:xfrm>
            <a:prstGeom prst="rect">
              <a:avLst/>
            </a:prstGeom>
            <a:ln w="28575">
              <a:noFill/>
              <a:miter lim="800000"/>
              <a:headEnd/>
              <a:tailEnd/>
            </a:ln>
          </p:spPr>
        </p:pic>
        <p:sp>
          <p:nvSpPr>
            <p:cNvPr id="13" name="AutoShape 9">
              <a:extLst>
                <a:ext uri="{FF2B5EF4-FFF2-40B4-BE49-F238E27FC236}">
                  <a16:creationId xmlns="" xmlns:a16="http://schemas.microsoft.com/office/drawing/2014/main" id="{1A7044B5-9D56-432D-A128-8830FA460091}"/>
                </a:ext>
              </a:extLst>
            </p:cNvPr>
            <p:cNvSpPr>
              <a:spLocks noChangeArrowheads="1"/>
            </p:cNvSpPr>
            <p:nvPr/>
          </p:nvSpPr>
          <p:spPr bwMode="auto">
            <a:xfrm>
              <a:off x="6676103" y="1828800"/>
              <a:ext cx="812115" cy="235974"/>
            </a:xfrm>
            <a:prstGeom prst="roundRect">
              <a:avLst>
                <a:gd name="adj" fmla="val 16667"/>
              </a:avLst>
            </a:prstGeom>
            <a:no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Tree>
    <p:extLst>
      <p:ext uri="{BB962C8B-B14F-4D97-AF65-F5344CB8AC3E}">
        <p14:creationId xmlns:p14="http://schemas.microsoft.com/office/powerpoint/2010/main" val="322038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9E2F6-0BFE-4ADE-81B7-307DDFFA5436}"/>
              </a:ext>
            </a:extLst>
          </p:cNvPr>
          <p:cNvSpPr txBox="1">
            <a:spLocks/>
          </p:cNvSpPr>
          <p:nvPr/>
        </p:nvSpPr>
        <p:spPr>
          <a:xfrm>
            <a:off x="828368" y="571602"/>
            <a:ext cx="10515600" cy="7655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Abducent </a:t>
            </a:r>
            <a:r>
              <a:rPr lang="en-GB" sz="3600" b="1" dirty="0">
                <a:solidFill>
                  <a:schemeClr val="bg1">
                    <a:lumMod val="50000"/>
                  </a:schemeClr>
                </a:solidFill>
              </a:rPr>
              <a:t>(VI) 6</a:t>
            </a:r>
            <a:r>
              <a:rPr lang="en-GB" sz="3600" b="1" baseline="30000" dirty="0">
                <a:solidFill>
                  <a:schemeClr val="bg1">
                    <a:lumMod val="50000"/>
                  </a:schemeClr>
                </a:solidFill>
              </a:rPr>
              <a:t>th</a:t>
            </a:r>
            <a:r>
              <a:rPr lang="en-GB" sz="3600" b="1" dirty="0">
                <a:solidFill>
                  <a:schemeClr val="bg1">
                    <a:lumMod val="50000"/>
                  </a:schemeClr>
                </a:solidFill>
              </a:rPr>
              <a:t> Cranial Nerve</a:t>
            </a:r>
          </a:p>
        </p:txBody>
      </p:sp>
      <p:sp>
        <p:nvSpPr>
          <p:cNvPr id="4" name="Rectangle 3">
            <a:extLst>
              <a:ext uri="{FF2B5EF4-FFF2-40B4-BE49-F238E27FC236}">
                <a16:creationId xmlns="" xmlns:a16="http://schemas.microsoft.com/office/drawing/2014/main" id="{18FDF64C-0F78-4BDA-81A4-BE2C2C9A6BDC}"/>
              </a:ext>
            </a:extLst>
          </p:cNvPr>
          <p:cNvSpPr/>
          <p:nvPr/>
        </p:nvSpPr>
        <p:spPr>
          <a:xfrm>
            <a:off x="757084" y="1448045"/>
            <a:ext cx="6096000" cy="2246769"/>
          </a:xfrm>
          <a:prstGeom prst="rect">
            <a:avLst/>
          </a:prstGeom>
        </p:spPr>
        <p:txBody>
          <a:bodyPr>
            <a:spAutoFit/>
          </a:bodyPr>
          <a:lstStyle/>
          <a:p>
            <a:pPr marL="342900" indent="-342900">
              <a:buFont typeface="Courier New" panose="02070309020205020404" pitchFamily="49" charset="0"/>
              <a:buChar char="o"/>
            </a:pPr>
            <a:r>
              <a:rPr lang="en-GB" sz="2000" dirty="0">
                <a:latin typeface="+mn-lt"/>
              </a:rPr>
              <a:t>It passes through </a:t>
            </a:r>
            <a:r>
              <a:rPr lang="en-GB" sz="2000" dirty="0">
                <a:solidFill>
                  <a:srgbClr val="92D050"/>
                </a:solidFill>
                <a:latin typeface="+mn-lt"/>
              </a:rPr>
              <a:t>the floor of </a:t>
            </a:r>
            <a:r>
              <a:rPr lang="en-GB" sz="2000" b="1" dirty="0">
                <a:latin typeface="+mn-lt"/>
              </a:rPr>
              <a:t>cavernous sinus</a:t>
            </a:r>
            <a:r>
              <a:rPr lang="en-GB" sz="2000" dirty="0">
                <a:latin typeface="+mn-lt"/>
              </a:rPr>
              <a:t>, lying below and lateral to the </a:t>
            </a:r>
            <a:r>
              <a:rPr lang="en-GB" sz="2000" b="1" dirty="0">
                <a:latin typeface="+mn-lt"/>
              </a:rPr>
              <a:t>internal carotid artery</a:t>
            </a:r>
            <a:r>
              <a:rPr lang="en-GB" sz="2000" b="1" dirty="0">
                <a:solidFill>
                  <a:srgbClr val="92D050"/>
                </a:solidFill>
                <a:latin typeface="+mn-lt"/>
              </a:rPr>
              <a:t>**</a:t>
            </a:r>
          </a:p>
          <a:p>
            <a:pPr marL="342900" indent="-342900">
              <a:buFont typeface="Courier New" panose="02070309020205020404" pitchFamily="49" charset="0"/>
              <a:buChar char="o"/>
            </a:pPr>
            <a:r>
              <a:rPr lang="en-GB" sz="2000" dirty="0">
                <a:latin typeface="+mn-lt"/>
              </a:rPr>
              <a:t>Then it enters the orbit through the </a:t>
            </a:r>
            <a:r>
              <a:rPr lang="en-GB" sz="2000" b="1" dirty="0">
                <a:latin typeface="+mn-lt"/>
              </a:rPr>
              <a:t>superior orbital fissure</a:t>
            </a:r>
            <a:r>
              <a:rPr lang="en-GB" sz="2000" dirty="0">
                <a:latin typeface="+mn-lt"/>
              </a:rPr>
              <a:t>.</a:t>
            </a:r>
          </a:p>
          <a:p>
            <a:pPr marL="342900" indent="-342900">
              <a:buFont typeface="Courier New" panose="02070309020205020404" pitchFamily="49" charset="0"/>
              <a:buChar char="o"/>
            </a:pPr>
            <a:r>
              <a:rPr lang="en-GB" sz="2000" dirty="0">
                <a:latin typeface="+mn-lt"/>
              </a:rPr>
              <a:t>It supplies; </a:t>
            </a:r>
          </a:p>
          <a:p>
            <a:pPr marL="354013"/>
            <a:r>
              <a:rPr lang="en-GB" sz="2000" dirty="0">
                <a:latin typeface="+mn-lt"/>
              </a:rPr>
              <a:t>the </a:t>
            </a:r>
            <a:r>
              <a:rPr lang="en-GB" sz="2000" b="1" dirty="0">
                <a:latin typeface="+mn-lt"/>
              </a:rPr>
              <a:t>lateral rectus muscle </a:t>
            </a:r>
            <a:r>
              <a:rPr lang="en-GB" sz="2000" dirty="0">
                <a:latin typeface="+mn-lt"/>
              </a:rPr>
              <a:t>which </a:t>
            </a:r>
            <a:r>
              <a:rPr lang="en-GB" sz="2000" i="1" dirty="0">
                <a:latin typeface="+mn-lt"/>
              </a:rPr>
              <a:t>rotates the eye ball laterally</a:t>
            </a:r>
            <a:r>
              <a:rPr lang="en-GB" sz="2000" dirty="0">
                <a:latin typeface="+mn-lt"/>
              </a:rPr>
              <a:t> ; (abduction).</a:t>
            </a:r>
          </a:p>
        </p:txBody>
      </p:sp>
      <p:cxnSp>
        <p:nvCxnSpPr>
          <p:cNvPr id="6" name="Straight Connector 5">
            <a:extLst>
              <a:ext uri="{FF2B5EF4-FFF2-40B4-BE49-F238E27FC236}">
                <a16:creationId xmlns="" xmlns:a16="http://schemas.microsoft.com/office/drawing/2014/main" id="{62839622-7F57-476C-96A4-C7A84521D86E}"/>
              </a:ext>
            </a:extLst>
          </p:cNvPr>
          <p:cNvCxnSpPr/>
          <p:nvPr/>
        </p:nvCxnSpPr>
        <p:spPr>
          <a:xfrm>
            <a:off x="4924515" y="2357296"/>
            <a:ext cx="1656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F18B74E8-C2CF-4369-B0C7-281A466D36AC}"/>
              </a:ext>
            </a:extLst>
          </p:cNvPr>
          <p:cNvCxnSpPr/>
          <p:nvPr/>
        </p:nvCxnSpPr>
        <p:spPr>
          <a:xfrm>
            <a:off x="1178425" y="2662096"/>
            <a:ext cx="720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F5B069A0-534F-410E-8FB1-5A596890EE07}"/>
              </a:ext>
            </a:extLst>
          </p:cNvPr>
          <p:cNvGrpSpPr/>
          <p:nvPr/>
        </p:nvGrpSpPr>
        <p:grpSpPr>
          <a:xfrm>
            <a:off x="6836121" y="864159"/>
            <a:ext cx="4929188" cy="2155723"/>
            <a:chOff x="7010400" y="954394"/>
            <a:chExt cx="4929188" cy="2155723"/>
          </a:xfrm>
        </p:grpSpPr>
        <p:pic>
          <p:nvPicPr>
            <p:cNvPr id="5" name="Picture 4" descr="14_33">
              <a:extLst>
                <a:ext uri="{FF2B5EF4-FFF2-40B4-BE49-F238E27FC236}">
                  <a16:creationId xmlns="" xmlns:a16="http://schemas.microsoft.com/office/drawing/2014/main" id="{FE312B66-E8A1-4236-A02C-CF43230B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70" r="999"/>
            <a:stretch>
              <a:fillRect/>
            </a:stretch>
          </p:blipFill>
          <p:spPr>
            <a:xfrm>
              <a:off x="7010400" y="954394"/>
              <a:ext cx="4929188" cy="2155723"/>
            </a:xfrm>
            <a:prstGeom prst="rect">
              <a:avLst/>
            </a:prstGeom>
            <a:ln>
              <a:noFill/>
              <a:miter lim="800000"/>
              <a:headEnd/>
              <a:tailEnd/>
            </a:ln>
          </p:spPr>
        </p:pic>
        <p:sp>
          <p:nvSpPr>
            <p:cNvPr id="8" name="AutoShape 9">
              <a:extLst>
                <a:ext uri="{FF2B5EF4-FFF2-40B4-BE49-F238E27FC236}">
                  <a16:creationId xmlns="" xmlns:a16="http://schemas.microsoft.com/office/drawing/2014/main" id="{E40FDD0E-691B-4B9F-9378-A7F79D5F1B3F}"/>
                </a:ext>
              </a:extLst>
            </p:cNvPr>
            <p:cNvSpPr>
              <a:spLocks noChangeArrowheads="1"/>
            </p:cNvSpPr>
            <p:nvPr/>
          </p:nvSpPr>
          <p:spPr bwMode="auto">
            <a:xfrm>
              <a:off x="10544390" y="1842995"/>
              <a:ext cx="1365702" cy="159764"/>
            </a:xfrm>
            <a:prstGeom prst="rect">
              <a:avLst/>
            </a:prstGeom>
            <a:no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 xmlns:a16="http://schemas.microsoft.com/office/drawing/2014/main" id="{B67CE983-B093-4228-BE71-77E106FE7572}"/>
                </a:ext>
              </a:extLst>
            </p:cNvPr>
            <p:cNvSpPr>
              <a:spLocks noChangeArrowheads="1"/>
            </p:cNvSpPr>
            <p:nvPr/>
          </p:nvSpPr>
          <p:spPr bwMode="auto">
            <a:xfrm>
              <a:off x="10544390" y="1515125"/>
              <a:ext cx="1365702" cy="159764"/>
            </a:xfrm>
            <a:prstGeom prst="rect">
              <a:avLst/>
            </a:prstGeom>
            <a:noFill/>
            <a:ln w="28575">
              <a:solidFill>
                <a:srgbClr val="CC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0" name="Straight Connector 9">
            <a:extLst>
              <a:ext uri="{FF2B5EF4-FFF2-40B4-BE49-F238E27FC236}">
                <a16:creationId xmlns="" xmlns:a16="http://schemas.microsoft.com/office/drawing/2014/main" id="{8EF9E504-4E8F-4BC2-AF54-F8327A1097C0}"/>
              </a:ext>
            </a:extLst>
          </p:cNvPr>
          <p:cNvCxnSpPr/>
          <p:nvPr/>
        </p:nvCxnSpPr>
        <p:spPr>
          <a:xfrm>
            <a:off x="1597417" y="3276126"/>
            <a:ext cx="219600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 xmlns:a16="http://schemas.microsoft.com/office/drawing/2014/main" id="{F2184426-4C4B-4899-A376-22827CCF574B}"/>
              </a:ext>
            </a:extLst>
          </p:cNvPr>
          <p:cNvGrpSpPr/>
          <p:nvPr/>
        </p:nvGrpSpPr>
        <p:grpSpPr>
          <a:xfrm>
            <a:off x="9458632" y="3187988"/>
            <a:ext cx="2473825" cy="2991389"/>
            <a:chOff x="9291484" y="3187988"/>
            <a:chExt cx="2473825" cy="2991389"/>
          </a:xfrm>
        </p:grpSpPr>
        <p:grpSp>
          <p:nvGrpSpPr>
            <p:cNvPr id="14" name="Group 13">
              <a:extLst>
                <a:ext uri="{FF2B5EF4-FFF2-40B4-BE49-F238E27FC236}">
                  <a16:creationId xmlns="" xmlns:a16="http://schemas.microsoft.com/office/drawing/2014/main" id="{B1989E7F-3DE8-481F-A820-DEC9497F0482}"/>
                </a:ext>
              </a:extLst>
            </p:cNvPr>
            <p:cNvGrpSpPr/>
            <p:nvPr/>
          </p:nvGrpSpPr>
          <p:grpSpPr>
            <a:xfrm>
              <a:off x="9291484" y="3187988"/>
              <a:ext cx="2473825" cy="2991389"/>
              <a:chOff x="6853084" y="3278223"/>
              <a:chExt cx="4127500" cy="3505200"/>
            </a:xfrm>
          </p:grpSpPr>
          <p:pic>
            <p:nvPicPr>
              <p:cNvPr id="12" name="Picture 7" descr="http://upload.wikimedia.org/wikipedia/commons/b/bf/Gray571.png">
                <a:extLst>
                  <a:ext uri="{FF2B5EF4-FFF2-40B4-BE49-F238E27FC236}">
                    <a16:creationId xmlns="" xmlns:a16="http://schemas.microsoft.com/office/drawing/2014/main" id="{51B56DDF-4B2F-4CDF-9AD7-896106045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762"/>
              <a:stretch>
                <a:fillRect/>
              </a:stretch>
            </p:blipFill>
            <p:spPr bwMode="auto">
              <a:xfrm>
                <a:off x="6853084" y="3278223"/>
                <a:ext cx="4127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9">
                <a:extLst>
                  <a:ext uri="{FF2B5EF4-FFF2-40B4-BE49-F238E27FC236}">
                    <a16:creationId xmlns="" xmlns:a16="http://schemas.microsoft.com/office/drawing/2014/main" id="{D3E534E0-11CD-4485-95BC-F72D3D86E4E3}"/>
                  </a:ext>
                </a:extLst>
              </p:cNvPr>
              <p:cNvSpPr>
                <a:spLocks noChangeArrowheads="1"/>
              </p:cNvSpPr>
              <p:nvPr/>
            </p:nvSpPr>
            <p:spPr bwMode="auto">
              <a:xfrm>
                <a:off x="6941982" y="4800401"/>
                <a:ext cx="1371600" cy="230421"/>
              </a:xfrm>
              <a:prstGeom prst="roundRect">
                <a:avLst>
                  <a:gd name="adj" fmla="val 16667"/>
                </a:avLst>
              </a:prstGeom>
              <a:solidFill>
                <a:schemeClr val="accent1">
                  <a:alpha val="14902"/>
                </a:schemeClr>
              </a:solid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15" name="AutoShape 9">
              <a:extLst>
                <a:ext uri="{FF2B5EF4-FFF2-40B4-BE49-F238E27FC236}">
                  <a16:creationId xmlns="" xmlns:a16="http://schemas.microsoft.com/office/drawing/2014/main" id="{B34E40C3-798D-4E20-80D2-DBA3F061464A}"/>
                </a:ext>
              </a:extLst>
            </p:cNvPr>
            <p:cNvSpPr>
              <a:spLocks noChangeArrowheads="1"/>
            </p:cNvSpPr>
            <p:nvPr/>
          </p:nvSpPr>
          <p:spPr bwMode="auto">
            <a:xfrm>
              <a:off x="10855173" y="3425434"/>
              <a:ext cx="795431" cy="181609"/>
            </a:xfrm>
            <a:prstGeom prst="rect">
              <a:avLst/>
            </a:prstGeom>
            <a:noFill/>
            <a:ln w="28575">
              <a:solidFill>
                <a:schemeClr val="accent2">
                  <a:lumMod val="50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3" name="AutoShape 9">
              <a:extLst>
                <a:ext uri="{FF2B5EF4-FFF2-40B4-BE49-F238E27FC236}">
                  <a16:creationId xmlns="" xmlns:a16="http://schemas.microsoft.com/office/drawing/2014/main" id="{677FFBD7-2203-437C-8686-25ACE3AFDD8B}"/>
                </a:ext>
              </a:extLst>
            </p:cNvPr>
            <p:cNvSpPr>
              <a:spLocks noChangeArrowheads="1"/>
            </p:cNvSpPr>
            <p:nvPr/>
          </p:nvSpPr>
          <p:spPr bwMode="auto">
            <a:xfrm>
              <a:off x="10677488" y="3187988"/>
              <a:ext cx="982741" cy="179696"/>
            </a:xfrm>
            <a:prstGeom prst="rect">
              <a:avLst/>
            </a:prstGeom>
            <a:no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cxnSp>
        <p:nvCxnSpPr>
          <p:cNvPr id="16" name="Straight Connector 15">
            <a:extLst>
              <a:ext uri="{FF2B5EF4-FFF2-40B4-BE49-F238E27FC236}">
                <a16:creationId xmlns="" xmlns:a16="http://schemas.microsoft.com/office/drawing/2014/main" id="{5337DABA-AF85-4898-B21E-9D2A9DF0A2EC}"/>
              </a:ext>
            </a:extLst>
          </p:cNvPr>
          <p:cNvCxnSpPr/>
          <p:nvPr/>
        </p:nvCxnSpPr>
        <p:spPr>
          <a:xfrm>
            <a:off x="4274378" y="1755706"/>
            <a:ext cx="1692000"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 xmlns:a16="http://schemas.microsoft.com/office/drawing/2014/main" id="{A47929E6-309E-4F6B-B700-72289DB3783F}"/>
              </a:ext>
            </a:extLst>
          </p:cNvPr>
          <p:cNvSpPr/>
          <p:nvPr/>
        </p:nvSpPr>
        <p:spPr>
          <a:xfrm>
            <a:off x="821094" y="3847689"/>
            <a:ext cx="6096000" cy="2000548"/>
          </a:xfrm>
          <a:prstGeom prst="rect">
            <a:avLst/>
          </a:prstGeom>
        </p:spPr>
        <p:txBody>
          <a:bodyPr>
            <a:spAutoFit/>
          </a:bodyPr>
          <a:lstStyle/>
          <a:p>
            <a:pPr>
              <a:defRPr/>
            </a:pPr>
            <a:r>
              <a:rPr lang="en-US" sz="2400" u="sng" dirty="0">
                <a:latin typeface="+mn-lt"/>
              </a:rPr>
              <a:t>Lesion results in:</a:t>
            </a:r>
          </a:p>
          <a:p>
            <a:pPr marL="342900" indent="-342900" eaLnBrk="1" hangingPunct="1">
              <a:buFont typeface="Courier New" panose="02070309020205020404" pitchFamily="49" charset="0"/>
              <a:buChar char="o"/>
              <a:defRPr/>
            </a:pPr>
            <a:r>
              <a:rPr lang="en-US" sz="2000" dirty="0">
                <a:latin typeface="+mn-lt"/>
              </a:rPr>
              <a:t>Inability to </a:t>
            </a:r>
            <a:r>
              <a:rPr lang="en-US" sz="2000" i="1" dirty="0">
                <a:latin typeface="+mn-lt"/>
              </a:rPr>
              <a:t>direct the affected eye laterally</a:t>
            </a:r>
            <a:r>
              <a:rPr lang="en-US" sz="2000" dirty="0">
                <a:latin typeface="+mn-lt"/>
              </a:rPr>
              <a:t>, so it result in (</a:t>
            </a:r>
            <a:r>
              <a:rPr lang="en-US" sz="2000" b="1" dirty="0">
                <a:latin typeface="+mn-lt"/>
              </a:rPr>
              <a:t>medial squint*</a:t>
            </a:r>
            <a:r>
              <a:rPr lang="en-US" sz="2000" dirty="0">
                <a:latin typeface="+mn-lt"/>
              </a:rPr>
              <a:t>).</a:t>
            </a:r>
          </a:p>
          <a:p>
            <a:pPr marL="342900" indent="-342900" eaLnBrk="1" hangingPunct="1">
              <a:buFont typeface="Courier New" panose="02070309020205020404" pitchFamily="49" charset="0"/>
              <a:buChar char="o"/>
              <a:defRPr/>
            </a:pPr>
            <a:r>
              <a:rPr lang="en-US" sz="2000" dirty="0">
                <a:latin typeface="+mn-lt"/>
              </a:rPr>
              <a:t>A nuclear lesion may also involve the nearby nucleus or axons of the </a:t>
            </a:r>
            <a:r>
              <a:rPr lang="en-US" sz="2000" b="1" dirty="0">
                <a:latin typeface="+mn-lt"/>
              </a:rPr>
              <a:t>facial nerve</a:t>
            </a:r>
            <a:r>
              <a:rPr lang="en-US" sz="2000" dirty="0">
                <a:latin typeface="+mn-lt"/>
              </a:rPr>
              <a:t>, causing </a:t>
            </a:r>
            <a:r>
              <a:rPr lang="en-US" sz="2000" i="1" dirty="0">
                <a:latin typeface="+mn-lt"/>
              </a:rPr>
              <a:t>paralysis of all facial  muscles in the ipsilateral side.</a:t>
            </a:r>
            <a:endParaRPr lang="en-GB" sz="2000" i="1" dirty="0">
              <a:latin typeface="+mn-lt"/>
            </a:endParaRPr>
          </a:p>
        </p:txBody>
      </p:sp>
      <p:pic>
        <p:nvPicPr>
          <p:cNvPr id="18" name="Picture 8" descr="C:\Documents and Settings\user\My Documents\My Pictures\Picture4.jpg">
            <a:extLst>
              <a:ext uri="{FF2B5EF4-FFF2-40B4-BE49-F238E27FC236}">
                <a16:creationId xmlns="" xmlns:a16="http://schemas.microsoft.com/office/drawing/2014/main" id="{1A022FDB-9F9B-47EF-9693-3DF8CEACB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82" t="6024" r="14458"/>
          <a:stretch>
            <a:fillRect/>
          </a:stretch>
        </p:blipFill>
        <p:spPr>
          <a:xfrm>
            <a:off x="7013101" y="3549471"/>
            <a:ext cx="2285513" cy="2629906"/>
          </a:xfrm>
          <a:prstGeom prst="rect">
            <a:avLst/>
          </a:prstGeom>
          <a:ln>
            <a:solidFill>
              <a:schemeClr val="accent1"/>
            </a:solidFill>
            <a:miter lim="800000"/>
            <a:headEnd/>
            <a:tailEnd/>
          </a:ln>
        </p:spPr>
      </p:pic>
      <p:sp>
        <p:nvSpPr>
          <p:cNvPr id="20" name="TextBox 19">
            <a:extLst>
              <a:ext uri="{FF2B5EF4-FFF2-40B4-BE49-F238E27FC236}">
                <a16:creationId xmlns="" xmlns:a16="http://schemas.microsoft.com/office/drawing/2014/main" id="{BE14D00E-8148-401B-90A4-CCD35FFEEED8}"/>
              </a:ext>
            </a:extLst>
          </p:cNvPr>
          <p:cNvSpPr txBox="1"/>
          <p:nvPr/>
        </p:nvSpPr>
        <p:spPr>
          <a:xfrm>
            <a:off x="2119511" y="5917767"/>
            <a:ext cx="2771913" cy="584775"/>
          </a:xfrm>
          <a:prstGeom prst="rect">
            <a:avLst/>
          </a:prstGeom>
          <a:noFill/>
        </p:spPr>
        <p:txBody>
          <a:bodyPr wrap="none" rtlCol="0">
            <a:spAutoFit/>
          </a:bodyPr>
          <a:lstStyle/>
          <a:p>
            <a:pPr algn="ctr"/>
            <a:r>
              <a:rPr lang="en-US" sz="1600" dirty="0">
                <a:solidFill>
                  <a:schemeClr val="bg1">
                    <a:lumMod val="50000"/>
                  </a:schemeClr>
                </a:solidFill>
                <a:latin typeface="+mn-lt"/>
              </a:rPr>
              <a:t>*</a:t>
            </a:r>
            <a:r>
              <a:rPr lang="en-US" sz="1600" dirty="0" err="1">
                <a:solidFill>
                  <a:schemeClr val="bg1">
                    <a:lumMod val="50000"/>
                  </a:schemeClr>
                </a:solidFill>
                <a:latin typeface="+mn-lt"/>
              </a:rPr>
              <a:t>Occulomotor</a:t>
            </a:r>
            <a:r>
              <a:rPr lang="en-US" sz="1600" dirty="0">
                <a:solidFill>
                  <a:schemeClr val="bg1">
                    <a:lumMod val="50000"/>
                  </a:schemeClr>
                </a:solidFill>
                <a:latin typeface="+mn-lt"/>
              </a:rPr>
              <a:t> </a:t>
            </a:r>
            <a:r>
              <a:rPr lang="en-US" sz="1600" dirty="0">
                <a:solidFill>
                  <a:schemeClr val="bg1">
                    <a:lumMod val="50000"/>
                  </a:schemeClr>
                </a:solidFill>
                <a:latin typeface="+mn-lt"/>
                <a:sym typeface="Wingdings" panose="05000000000000000000" pitchFamily="2" charset="2"/>
              </a:rPr>
              <a:t> </a:t>
            </a:r>
            <a:r>
              <a:rPr lang="en-US" sz="1600" b="1" dirty="0">
                <a:solidFill>
                  <a:schemeClr val="bg1">
                    <a:lumMod val="50000"/>
                  </a:schemeClr>
                </a:solidFill>
                <a:latin typeface="+mn-lt"/>
                <a:sym typeface="Wingdings" panose="05000000000000000000" pitchFamily="2" charset="2"/>
              </a:rPr>
              <a:t>lateral</a:t>
            </a:r>
            <a:r>
              <a:rPr lang="en-US" sz="1600" dirty="0">
                <a:solidFill>
                  <a:schemeClr val="bg1">
                    <a:lumMod val="50000"/>
                  </a:schemeClr>
                </a:solidFill>
                <a:latin typeface="+mn-lt"/>
                <a:sym typeface="Wingdings" panose="05000000000000000000" pitchFamily="2" charset="2"/>
              </a:rPr>
              <a:t> squint</a:t>
            </a:r>
          </a:p>
          <a:p>
            <a:pPr algn="ctr"/>
            <a:r>
              <a:rPr lang="en-US" sz="1600" dirty="0">
                <a:solidFill>
                  <a:schemeClr val="bg1">
                    <a:lumMod val="50000"/>
                  </a:schemeClr>
                </a:solidFill>
                <a:latin typeface="+mn-lt"/>
                <a:sym typeface="Wingdings" panose="05000000000000000000" pitchFamily="2" charset="2"/>
              </a:rPr>
              <a:t>Abducent  </a:t>
            </a:r>
            <a:r>
              <a:rPr lang="en-US" sz="1600" b="1" dirty="0">
                <a:solidFill>
                  <a:schemeClr val="bg1">
                    <a:lumMod val="50000"/>
                  </a:schemeClr>
                </a:solidFill>
                <a:latin typeface="+mn-lt"/>
                <a:sym typeface="Wingdings" panose="05000000000000000000" pitchFamily="2" charset="2"/>
              </a:rPr>
              <a:t>medial</a:t>
            </a:r>
            <a:r>
              <a:rPr lang="en-US" sz="1600" dirty="0">
                <a:solidFill>
                  <a:schemeClr val="bg1">
                    <a:lumMod val="50000"/>
                  </a:schemeClr>
                </a:solidFill>
                <a:latin typeface="+mn-lt"/>
                <a:sym typeface="Wingdings" panose="05000000000000000000" pitchFamily="2" charset="2"/>
              </a:rPr>
              <a:t> squint</a:t>
            </a:r>
            <a:endParaRPr lang="en-GB" sz="1600" dirty="0">
              <a:solidFill>
                <a:schemeClr val="bg1">
                  <a:lumMod val="50000"/>
                </a:schemeClr>
              </a:solidFill>
              <a:latin typeface="+mn-lt"/>
            </a:endParaRPr>
          </a:p>
        </p:txBody>
      </p:sp>
      <p:sp>
        <p:nvSpPr>
          <p:cNvPr id="21" name="TextBox 2">
            <a:extLst>
              <a:ext uri="{FF2B5EF4-FFF2-40B4-BE49-F238E27FC236}">
                <a16:creationId xmlns="" xmlns:a16="http://schemas.microsoft.com/office/drawing/2014/main" id="{EC196315-679B-42C6-B150-69FE5587AC34}"/>
              </a:ext>
            </a:extLst>
          </p:cNvPr>
          <p:cNvSpPr txBox="1"/>
          <p:nvPr/>
        </p:nvSpPr>
        <p:spPr>
          <a:xfrm>
            <a:off x="7393385" y="232841"/>
            <a:ext cx="4237057" cy="738664"/>
          </a:xfrm>
          <a:prstGeom prst="rect">
            <a:avLst/>
          </a:prstGeom>
          <a:noFill/>
        </p:spPr>
        <p:txBody>
          <a:bodyPr wrap="none" rtlCol="1">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GB" dirty="0">
                <a:solidFill>
                  <a:srgbClr val="92D050"/>
                </a:solidFill>
              </a:rPr>
              <a:t> </a:t>
            </a:r>
            <a:r>
              <a:rPr lang="ar-SA" dirty="0">
                <a:solidFill>
                  <a:srgbClr val="92D050"/>
                </a:solidFill>
              </a:rPr>
              <a:t> راح </a:t>
            </a:r>
            <a:r>
              <a:rPr lang="ar-SA" dirty="0" err="1">
                <a:solidFill>
                  <a:srgbClr val="92D050"/>
                </a:solidFill>
              </a:rPr>
              <a:t>يتاثر</a:t>
            </a:r>
            <a:r>
              <a:rPr lang="ar-SA" dirty="0">
                <a:solidFill>
                  <a:srgbClr val="92D050"/>
                </a:solidFill>
              </a:rPr>
              <a:t> هذا </a:t>
            </a:r>
            <a:r>
              <a:rPr lang="ar-SA" dirty="0" err="1">
                <a:solidFill>
                  <a:srgbClr val="92D050"/>
                </a:solidFill>
              </a:rPr>
              <a:t>النيرف</a:t>
            </a:r>
            <a:r>
              <a:rPr lang="en-GB" dirty="0">
                <a:solidFill>
                  <a:srgbClr val="92D050"/>
                </a:solidFill>
              </a:rPr>
              <a:t>Aneurysm </a:t>
            </a:r>
            <a:r>
              <a:rPr lang="ar-SA" dirty="0">
                <a:solidFill>
                  <a:srgbClr val="92D050"/>
                </a:solidFill>
              </a:rPr>
              <a:t>** لو حصل </a:t>
            </a:r>
          </a:p>
          <a:p>
            <a:r>
              <a:rPr lang="ar-SA" dirty="0">
                <a:solidFill>
                  <a:srgbClr val="92D050"/>
                </a:solidFill>
              </a:rPr>
              <a:t>***</a:t>
            </a:r>
            <a:r>
              <a:rPr lang="ar-SA" dirty="0" err="1">
                <a:solidFill>
                  <a:srgbClr val="92D050"/>
                </a:solidFill>
              </a:rPr>
              <a:t>لانه</a:t>
            </a:r>
            <a:r>
              <a:rPr lang="ar-SA" dirty="0">
                <a:solidFill>
                  <a:srgbClr val="92D050"/>
                </a:solidFill>
              </a:rPr>
              <a:t> يمشي مسافة طويلة فهو اكثر </a:t>
            </a:r>
            <a:r>
              <a:rPr lang="ar-SA" dirty="0" err="1">
                <a:solidFill>
                  <a:srgbClr val="92D050"/>
                </a:solidFill>
              </a:rPr>
              <a:t>نيرف</a:t>
            </a:r>
            <a:r>
              <a:rPr lang="ar-SA" dirty="0">
                <a:solidFill>
                  <a:srgbClr val="92D050"/>
                </a:solidFill>
              </a:rPr>
              <a:t> معرض ان يحصل له مشكلة</a:t>
            </a:r>
          </a:p>
          <a:p>
            <a:endParaRPr lang="ar-SA" dirty="0"/>
          </a:p>
        </p:txBody>
      </p:sp>
      <p:cxnSp>
        <p:nvCxnSpPr>
          <p:cNvPr id="22" name="Straight Connector 21">
            <a:extLst>
              <a:ext uri="{FF2B5EF4-FFF2-40B4-BE49-F238E27FC236}">
                <a16:creationId xmlns="" xmlns:a16="http://schemas.microsoft.com/office/drawing/2014/main" id="{E767D046-5E2B-400E-A515-688EF5D88A39}"/>
              </a:ext>
            </a:extLst>
          </p:cNvPr>
          <p:cNvCxnSpPr/>
          <p:nvPr/>
        </p:nvCxnSpPr>
        <p:spPr>
          <a:xfrm>
            <a:off x="3716113" y="2054090"/>
            <a:ext cx="234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DA9889-BA28-40D4-BCB6-4F017314FE64}"/>
              </a:ext>
            </a:extLst>
          </p:cNvPr>
          <p:cNvSpPr txBox="1">
            <a:spLocks/>
          </p:cNvSpPr>
          <p:nvPr/>
        </p:nvSpPr>
        <p:spPr>
          <a:xfrm>
            <a:off x="828368" y="571602"/>
            <a:ext cx="10515600" cy="76558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Optic </a:t>
            </a:r>
            <a:r>
              <a:rPr lang="en-GB" sz="3600" b="1" dirty="0">
                <a:solidFill>
                  <a:schemeClr val="bg1">
                    <a:lumMod val="50000"/>
                  </a:schemeClr>
                </a:solidFill>
              </a:rPr>
              <a:t>(II) 2</a:t>
            </a:r>
            <a:r>
              <a:rPr lang="en-GB" sz="3600" b="1" baseline="30000" dirty="0">
                <a:solidFill>
                  <a:schemeClr val="bg1">
                    <a:lumMod val="50000"/>
                  </a:schemeClr>
                </a:solidFill>
              </a:rPr>
              <a:t>nd</a:t>
            </a:r>
            <a:r>
              <a:rPr lang="en-GB" sz="3600" b="1" dirty="0">
                <a:solidFill>
                  <a:schemeClr val="bg1">
                    <a:lumMod val="50000"/>
                  </a:schemeClr>
                </a:solidFill>
              </a:rPr>
              <a:t> Cranial Nerve</a:t>
            </a:r>
          </a:p>
        </p:txBody>
      </p:sp>
      <p:sp>
        <p:nvSpPr>
          <p:cNvPr id="3" name="Rectangle 2">
            <a:extLst>
              <a:ext uri="{FF2B5EF4-FFF2-40B4-BE49-F238E27FC236}">
                <a16:creationId xmlns="" xmlns:a16="http://schemas.microsoft.com/office/drawing/2014/main" id="{13C4AACD-E57E-471F-A48D-2B7F4EC164D1}"/>
              </a:ext>
            </a:extLst>
          </p:cNvPr>
          <p:cNvSpPr/>
          <p:nvPr/>
        </p:nvSpPr>
        <p:spPr>
          <a:xfrm>
            <a:off x="828368" y="1634426"/>
            <a:ext cx="6096000" cy="1600438"/>
          </a:xfrm>
          <a:prstGeom prst="rect">
            <a:avLst/>
          </a:prstGeom>
        </p:spPr>
        <p:txBody>
          <a:bodyPr>
            <a:spAutoFit/>
          </a:bodyPr>
          <a:lstStyle/>
          <a:p>
            <a:pPr marL="342900" indent="-342900">
              <a:spcBef>
                <a:spcPts val="600"/>
              </a:spcBef>
              <a:buFont typeface="Courier New" panose="02070309020205020404" pitchFamily="49" charset="0"/>
              <a:buChar char="o"/>
              <a:defRPr/>
            </a:pPr>
            <a:r>
              <a:rPr lang="en-US" sz="2200" i="1" dirty="0">
                <a:latin typeface="+mn-lt"/>
              </a:rPr>
              <a:t>Type</a:t>
            </a:r>
            <a:r>
              <a:rPr lang="en-US" sz="2200" dirty="0">
                <a:latin typeface="+mn-lt"/>
              </a:rPr>
              <a:t>: </a:t>
            </a:r>
            <a:r>
              <a:rPr lang="en-US" sz="2200" b="1" dirty="0">
                <a:latin typeface="+mn-lt"/>
              </a:rPr>
              <a:t>Special sensory </a:t>
            </a:r>
            <a:r>
              <a:rPr lang="en-US" sz="2200" dirty="0">
                <a:latin typeface="+mn-lt"/>
              </a:rPr>
              <a:t>N.</a:t>
            </a:r>
          </a:p>
          <a:p>
            <a:pPr marL="342900" indent="-342900">
              <a:spcBef>
                <a:spcPts val="600"/>
              </a:spcBef>
              <a:buFont typeface="Courier New" panose="02070309020205020404" pitchFamily="49" charset="0"/>
              <a:buChar char="o"/>
              <a:defRPr/>
            </a:pPr>
            <a:r>
              <a:rPr lang="en-US" sz="2200" i="1" dirty="0">
                <a:latin typeface="+mn-lt"/>
              </a:rPr>
              <a:t>Function</a:t>
            </a:r>
            <a:r>
              <a:rPr lang="en-US" sz="2200" dirty="0">
                <a:latin typeface="+mn-lt"/>
              </a:rPr>
              <a:t>: </a:t>
            </a:r>
            <a:r>
              <a:rPr lang="en-US" sz="2200" b="1" dirty="0">
                <a:latin typeface="+mn-lt"/>
              </a:rPr>
              <a:t>Vision</a:t>
            </a:r>
          </a:p>
          <a:p>
            <a:pPr marL="342900" indent="-342900">
              <a:spcBef>
                <a:spcPts val="600"/>
              </a:spcBef>
              <a:buFont typeface="Courier New" panose="02070309020205020404" pitchFamily="49" charset="0"/>
              <a:buChar char="o"/>
              <a:defRPr/>
            </a:pPr>
            <a:r>
              <a:rPr lang="en-US" sz="2200" i="1" dirty="0">
                <a:latin typeface="+mn-lt"/>
              </a:rPr>
              <a:t>Lesion results in</a:t>
            </a:r>
            <a:r>
              <a:rPr lang="en-US" sz="2200" dirty="0">
                <a:latin typeface="+mn-lt"/>
              </a:rPr>
              <a:t>: visual field defects and loss of visual acuity, a defect of vision is called </a:t>
            </a:r>
            <a:r>
              <a:rPr lang="en-US" sz="2200" b="1" dirty="0" err="1">
                <a:latin typeface="+mn-lt"/>
              </a:rPr>
              <a:t>anopsia</a:t>
            </a:r>
            <a:r>
              <a:rPr lang="en-US" sz="2200" dirty="0">
                <a:latin typeface="+mn-lt"/>
              </a:rPr>
              <a:t>.</a:t>
            </a:r>
          </a:p>
        </p:txBody>
      </p:sp>
      <p:pic>
        <p:nvPicPr>
          <p:cNvPr id="4" name="Picture 2" descr="14_29">
            <a:extLst>
              <a:ext uri="{FF2B5EF4-FFF2-40B4-BE49-F238E27FC236}">
                <a16:creationId xmlns="" xmlns:a16="http://schemas.microsoft.com/office/drawing/2014/main" id="{BFFC4FFA-8324-4F33-818A-20ACA048D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86" t="8218" b="4790"/>
          <a:stretch>
            <a:fillRect/>
          </a:stretch>
        </p:blipFill>
        <p:spPr>
          <a:xfrm>
            <a:off x="7633170" y="571602"/>
            <a:ext cx="3451122" cy="2771366"/>
          </a:xfrm>
          <a:prstGeom prst="rect">
            <a:avLst/>
          </a:prstGeom>
        </p:spPr>
      </p:pic>
      <p:sp>
        <p:nvSpPr>
          <p:cNvPr id="5" name="Rectangle 4">
            <a:extLst>
              <a:ext uri="{FF2B5EF4-FFF2-40B4-BE49-F238E27FC236}">
                <a16:creationId xmlns="" xmlns:a16="http://schemas.microsoft.com/office/drawing/2014/main" id="{0EB6A608-3BC7-4A4E-9D6F-F5CC919288E5}"/>
              </a:ext>
            </a:extLst>
          </p:cNvPr>
          <p:cNvSpPr/>
          <p:nvPr/>
        </p:nvSpPr>
        <p:spPr>
          <a:xfrm>
            <a:off x="861650" y="3461313"/>
            <a:ext cx="6096000" cy="2954655"/>
          </a:xfrm>
          <a:prstGeom prst="rect">
            <a:avLst/>
          </a:prstGeom>
        </p:spPr>
        <p:txBody>
          <a:bodyPr>
            <a:spAutoFit/>
          </a:bodyPr>
          <a:lstStyle/>
          <a:p>
            <a:pPr>
              <a:spcBef>
                <a:spcPts val="600"/>
              </a:spcBef>
              <a:defRPr/>
            </a:pPr>
            <a:r>
              <a:rPr lang="en-US" sz="2400" u="sng" dirty="0">
                <a:latin typeface="+mn-lt"/>
                <a:cs typeface="Times New Roman" pitchFamily="18" charset="0"/>
              </a:rPr>
              <a:t>Visual Pathway</a:t>
            </a:r>
          </a:p>
          <a:p>
            <a:pPr marL="457200" indent="-280988">
              <a:spcBef>
                <a:spcPts val="600"/>
              </a:spcBef>
              <a:buFont typeface="Calibri" pitchFamily="34" charset="0"/>
              <a:buAutoNum type="arabicPeriod"/>
              <a:defRPr/>
            </a:pPr>
            <a:r>
              <a:rPr lang="en-US" sz="2200" dirty="0">
                <a:latin typeface="+mn-lt"/>
                <a:cs typeface="Times New Roman" pitchFamily="18" charset="0"/>
              </a:rPr>
              <a:t>Optic nerve.</a:t>
            </a:r>
          </a:p>
          <a:p>
            <a:pPr marL="457200" indent="-280988">
              <a:spcBef>
                <a:spcPts val="600"/>
              </a:spcBef>
              <a:buFont typeface="Calibri" pitchFamily="34" charset="0"/>
              <a:buAutoNum type="arabicPeriod"/>
              <a:defRPr/>
            </a:pPr>
            <a:r>
              <a:rPr lang="en-US" sz="2200" dirty="0">
                <a:latin typeface="+mn-lt"/>
                <a:cs typeface="Times New Roman" pitchFamily="18" charset="0"/>
              </a:rPr>
              <a:t>Optic chiasm.</a:t>
            </a:r>
          </a:p>
          <a:p>
            <a:pPr marL="457200" indent="-280988">
              <a:spcBef>
                <a:spcPts val="600"/>
              </a:spcBef>
              <a:buFont typeface="Calibri" pitchFamily="34" charset="0"/>
              <a:buAutoNum type="arabicPeriod"/>
              <a:defRPr/>
            </a:pPr>
            <a:r>
              <a:rPr lang="en-US" sz="2200" dirty="0">
                <a:latin typeface="+mn-lt"/>
                <a:cs typeface="Times New Roman" pitchFamily="18" charset="0"/>
              </a:rPr>
              <a:t>Optic tract.</a:t>
            </a:r>
          </a:p>
          <a:p>
            <a:pPr marL="457200" indent="-280988">
              <a:spcBef>
                <a:spcPts val="600"/>
              </a:spcBef>
              <a:buFont typeface="Calibri" pitchFamily="34" charset="0"/>
              <a:buAutoNum type="arabicPeriod"/>
              <a:defRPr/>
            </a:pPr>
            <a:r>
              <a:rPr lang="en-US" sz="2200" dirty="0">
                <a:latin typeface="+mn-lt"/>
                <a:cs typeface="Times New Roman" pitchFamily="18" charset="0"/>
              </a:rPr>
              <a:t>Lateral geniculate body (nucleus).</a:t>
            </a:r>
          </a:p>
          <a:p>
            <a:pPr marL="457200" indent="-280988">
              <a:spcBef>
                <a:spcPts val="600"/>
              </a:spcBef>
              <a:buFont typeface="Calibri" pitchFamily="34" charset="0"/>
              <a:buAutoNum type="arabicPeriod"/>
              <a:defRPr/>
            </a:pPr>
            <a:r>
              <a:rPr lang="en-US" sz="2200" dirty="0">
                <a:latin typeface="+mn-lt"/>
                <a:cs typeface="Times New Roman" pitchFamily="18" charset="0"/>
              </a:rPr>
              <a:t>Optic radiation.</a:t>
            </a:r>
          </a:p>
          <a:p>
            <a:pPr marL="457200" indent="-280988">
              <a:spcBef>
                <a:spcPts val="600"/>
              </a:spcBef>
              <a:buFont typeface="Calibri" pitchFamily="34" charset="0"/>
              <a:buAutoNum type="arabicPeriod"/>
              <a:defRPr/>
            </a:pPr>
            <a:r>
              <a:rPr lang="en-US" sz="2200" dirty="0">
                <a:latin typeface="+mn-lt"/>
                <a:cs typeface="Times New Roman" pitchFamily="18" charset="0"/>
              </a:rPr>
              <a:t>Visual cortex.</a:t>
            </a:r>
          </a:p>
        </p:txBody>
      </p:sp>
      <p:grpSp>
        <p:nvGrpSpPr>
          <p:cNvPr id="11" name="Group 10">
            <a:extLst>
              <a:ext uri="{FF2B5EF4-FFF2-40B4-BE49-F238E27FC236}">
                <a16:creationId xmlns="" xmlns:a16="http://schemas.microsoft.com/office/drawing/2014/main" id="{D67FA3B6-90F1-4DAD-BAA7-6A1F967D1EDA}"/>
              </a:ext>
            </a:extLst>
          </p:cNvPr>
          <p:cNvGrpSpPr/>
          <p:nvPr/>
        </p:nvGrpSpPr>
        <p:grpSpPr>
          <a:xfrm>
            <a:off x="5934647" y="3597480"/>
            <a:ext cx="5149645" cy="2999966"/>
            <a:chOff x="4800600" y="228600"/>
            <a:chExt cx="5638800" cy="6477000"/>
          </a:xfrm>
        </p:grpSpPr>
        <p:pic>
          <p:nvPicPr>
            <p:cNvPr id="6" name="Picture 2" descr="C:\Users\user\Pictures\photos_82DF0D2A-BFD1-4043-B3B8-644A45DD0F38.jpg">
              <a:extLst>
                <a:ext uri="{FF2B5EF4-FFF2-40B4-BE49-F238E27FC236}">
                  <a16:creationId xmlns="" xmlns:a16="http://schemas.microsoft.com/office/drawing/2014/main" id="{C8A84AAA-A1E4-4425-92AB-5717D90C8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7" t="2563"/>
            <a:stretch>
              <a:fillRect/>
            </a:stretch>
          </p:blipFill>
          <p:spPr>
            <a:xfrm>
              <a:off x="4800600" y="228600"/>
              <a:ext cx="5638800" cy="6477000"/>
            </a:xfrm>
            <a:prstGeom prst="rect">
              <a:avLst/>
            </a:prstGeom>
          </p:spPr>
        </p:pic>
        <p:sp>
          <p:nvSpPr>
            <p:cNvPr id="7" name="AutoShape 9">
              <a:extLst>
                <a:ext uri="{FF2B5EF4-FFF2-40B4-BE49-F238E27FC236}">
                  <a16:creationId xmlns="" xmlns:a16="http://schemas.microsoft.com/office/drawing/2014/main" id="{1A54377C-719F-4197-B064-15DA532A89C2}"/>
                </a:ext>
              </a:extLst>
            </p:cNvPr>
            <p:cNvSpPr>
              <a:spLocks noChangeArrowheads="1"/>
            </p:cNvSpPr>
            <p:nvPr/>
          </p:nvSpPr>
          <p:spPr bwMode="auto">
            <a:xfrm>
              <a:off x="5029200" y="4584518"/>
              <a:ext cx="1143000" cy="533400"/>
            </a:xfrm>
            <a:prstGeom prst="roundRect">
              <a:avLst>
                <a:gd name="adj" fmla="val 16667"/>
              </a:avLst>
            </a:prstGeom>
            <a:noFill/>
            <a:ln w="28575">
              <a:solidFill>
                <a:schemeClr val="accent2">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dirty="0"/>
            </a:p>
          </p:txBody>
        </p:sp>
        <p:sp>
          <p:nvSpPr>
            <p:cNvPr id="8" name="AutoShape 9">
              <a:extLst>
                <a:ext uri="{FF2B5EF4-FFF2-40B4-BE49-F238E27FC236}">
                  <a16:creationId xmlns="" xmlns:a16="http://schemas.microsoft.com/office/drawing/2014/main" id="{B3FFADD6-1A14-4A1F-9DC4-7A87E000EFE1}"/>
                </a:ext>
              </a:extLst>
            </p:cNvPr>
            <p:cNvSpPr>
              <a:spLocks noChangeArrowheads="1"/>
            </p:cNvSpPr>
            <p:nvPr/>
          </p:nvSpPr>
          <p:spPr bwMode="auto">
            <a:xfrm>
              <a:off x="7195120" y="2842086"/>
              <a:ext cx="817484" cy="282113"/>
            </a:xfrm>
            <a:prstGeom prst="roundRect">
              <a:avLst>
                <a:gd name="adj" fmla="val 16667"/>
              </a:avLst>
            </a:prstGeom>
            <a:noFill/>
            <a:ln w="28575">
              <a:solidFill>
                <a:srgbClr val="FED16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 xmlns:a16="http://schemas.microsoft.com/office/drawing/2014/main" id="{0E1521C5-B473-41CA-A899-33274435F5A2}"/>
                </a:ext>
              </a:extLst>
            </p:cNvPr>
            <p:cNvSpPr>
              <a:spLocks noChangeArrowheads="1"/>
            </p:cNvSpPr>
            <p:nvPr/>
          </p:nvSpPr>
          <p:spPr bwMode="auto">
            <a:xfrm>
              <a:off x="5410200" y="5769253"/>
              <a:ext cx="990600" cy="381718"/>
            </a:xfrm>
            <a:prstGeom prst="roundRect">
              <a:avLst>
                <a:gd name="adj" fmla="val 16667"/>
              </a:avLst>
            </a:prstGeom>
            <a:noFill/>
            <a:ln w="28575">
              <a:solidFill>
                <a:schemeClr val="accent3">
                  <a:lumMod val="50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0" name="AutoShape 9">
              <a:extLst>
                <a:ext uri="{FF2B5EF4-FFF2-40B4-BE49-F238E27FC236}">
                  <a16:creationId xmlns="" xmlns:a16="http://schemas.microsoft.com/office/drawing/2014/main" id="{A2ACCAFD-8BF9-4B44-91FE-BBDCDD34549F}"/>
                </a:ext>
              </a:extLst>
            </p:cNvPr>
            <p:cNvSpPr>
              <a:spLocks noChangeArrowheads="1"/>
            </p:cNvSpPr>
            <p:nvPr/>
          </p:nvSpPr>
          <p:spPr bwMode="auto">
            <a:xfrm>
              <a:off x="9144000" y="6337117"/>
              <a:ext cx="1295400" cy="304800"/>
            </a:xfrm>
            <a:prstGeom prst="roundRect">
              <a:avLst>
                <a:gd name="adj" fmla="val 16667"/>
              </a:avLst>
            </a:prstGeom>
            <a:noFill/>
            <a:ln w="28575">
              <a:solidFill>
                <a:srgbClr val="FF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dirty="0"/>
            </a:p>
          </p:txBody>
        </p:sp>
      </p:grpSp>
      <p:cxnSp>
        <p:nvCxnSpPr>
          <p:cNvPr id="12" name="Straight Connector 11">
            <a:extLst>
              <a:ext uri="{FF2B5EF4-FFF2-40B4-BE49-F238E27FC236}">
                <a16:creationId xmlns="" xmlns:a16="http://schemas.microsoft.com/office/drawing/2014/main" id="{609B14F7-A0C1-44B1-BF75-4A30364312D2}"/>
              </a:ext>
            </a:extLst>
          </p:cNvPr>
          <p:cNvCxnSpPr/>
          <p:nvPr/>
        </p:nvCxnSpPr>
        <p:spPr>
          <a:xfrm>
            <a:off x="1424231" y="4648211"/>
            <a:ext cx="147600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53F732AA-7080-4C63-809D-E588CFBB9008}"/>
              </a:ext>
            </a:extLst>
          </p:cNvPr>
          <p:cNvCxnSpPr/>
          <p:nvPr/>
        </p:nvCxnSpPr>
        <p:spPr>
          <a:xfrm>
            <a:off x="1404566" y="5474121"/>
            <a:ext cx="2628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A132937-843B-4622-BB56-9B3A9A3CB2B4}"/>
              </a:ext>
            </a:extLst>
          </p:cNvPr>
          <p:cNvCxnSpPr/>
          <p:nvPr/>
        </p:nvCxnSpPr>
        <p:spPr>
          <a:xfrm>
            <a:off x="1404566" y="5891572"/>
            <a:ext cx="1728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721ABEDB-5BCB-4BD4-BD71-3228037E347C}"/>
              </a:ext>
            </a:extLst>
          </p:cNvPr>
          <p:cNvCxnSpPr/>
          <p:nvPr/>
        </p:nvCxnSpPr>
        <p:spPr>
          <a:xfrm>
            <a:off x="1424231" y="6301229"/>
            <a:ext cx="1476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36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135BC25-2505-4C97-8CBE-EFCD1C54EF2F}"/>
              </a:ext>
            </a:extLst>
          </p:cNvPr>
          <p:cNvSpPr txBox="1"/>
          <p:nvPr/>
        </p:nvSpPr>
        <p:spPr>
          <a:xfrm>
            <a:off x="1120878" y="629263"/>
            <a:ext cx="2919389" cy="646331"/>
          </a:xfrm>
          <a:prstGeom prst="rect">
            <a:avLst/>
          </a:prstGeom>
          <a:noFill/>
        </p:spPr>
        <p:txBody>
          <a:bodyPr wrap="none" rtlCol="0">
            <a:spAutoFit/>
          </a:bodyPr>
          <a:lstStyle/>
          <a:p>
            <a:r>
              <a:rPr lang="en-US" sz="3600" b="1" dirty="0">
                <a:latin typeface="+mj-lt"/>
              </a:rPr>
              <a:t>Visual Pathway</a:t>
            </a:r>
            <a:endParaRPr lang="en-GB" sz="3600" b="1" dirty="0">
              <a:latin typeface="+mj-lt"/>
            </a:endParaRPr>
          </a:p>
        </p:txBody>
      </p:sp>
      <p:sp>
        <p:nvSpPr>
          <p:cNvPr id="3" name="Rectangle 5">
            <a:extLst>
              <a:ext uri="{FF2B5EF4-FFF2-40B4-BE49-F238E27FC236}">
                <a16:creationId xmlns="" xmlns:a16="http://schemas.microsoft.com/office/drawing/2014/main" id="{CFF8CB67-23E0-4C1E-A7E2-5B999D2B4F90}"/>
              </a:ext>
            </a:extLst>
          </p:cNvPr>
          <p:cNvSpPr txBox="1">
            <a:spLocks noChangeArrowheads="1"/>
          </p:cNvSpPr>
          <p:nvPr/>
        </p:nvSpPr>
        <p:spPr>
          <a:xfrm>
            <a:off x="1120878" y="1499174"/>
            <a:ext cx="5927062" cy="1440671"/>
          </a:xfrm>
          <a:prstGeom prst="rect">
            <a:avLst/>
          </a:prstGeom>
          <a:noFill/>
          <a:ln>
            <a:noFill/>
          </a:ln>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sz="2200" i="1" dirty="0">
                <a:cs typeface="Times New Roman" pitchFamily="18" charset="0"/>
              </a:rPr>
              <a:t>Photoreceptors</a:t>
            </a:r>
            <a:r>
              <a:rPr lang="en-US" sz="2200" dirty="0">
                <a:cs typeface="Times New Roman" pitchFamily="18" charset="0"/>
              </a:rPr>
              <a:t>: </a:t>
            </a:r>
          </a:p>
          <a:p>
            <a:pPr>
              <a:buFont typeface="Arial" panose="020B0604020202020204" pitchFamily="34" charset="0"/>
              <a:buNone/>
              <a:defRPr/>
            </a:pPr>
            <a:r>
              <a:rPr lang="en-US" sz="2200" dirty="0">
                <a:cs typeface="Times New Roman" pitchFamily="18" charset="0"/>
              </a:rPr>
              <a:t>     </a:t>
            </a:r>
            <a:r>
              <a:rPr lang="en-US" sz="2200" b="1" dirty="0">
                <a:cs typeface="Times New Roman" pitchFamily="18" charset="0"/>
              </a:rPr>
              <a:t>Rods</a:t>
            </a:r>
            <a:r>
              <a:rPr lang="en-US" sz="2200" dirty="0">
                <a:cs typeface="Times New Roman" pitchFamily="18" charset="0"/>
              </a:rPr>
              <a:t> &amp; </a:t>
            </a:r>
            <a:r>
              <a:rPr lang="en-US" sz="2200" b="1" dirty="0">
                <a:cs typeface="Times New Roman" pitchFamily="18" charset="0"/>
              </a:rPr>
              <a:t>Cones</a:t>
            </a:r>
            <a:r>
              <a:rPr lang="en-US" sz="2200" dirty="0">
                <a:cs typeface="Times New Roman" pitchFamily="18" charset="0"/>
              </a:rPr>
              <a:t> of the retina </a:t>
            </a:r>
          </a:p>
          <a:p>
            <a:pPr>
              <a:buFont typeface="Courier New" panose="02070309020205020404" pitchFamily="49" charset="0"/>
              <a:buChar char="o"/>
              <a:defRPr/>
            </a:pPr>
            <a:r>
              <a:rPr lang="en-US" sz="2200" i="1" u="sng" dirty="0">
                <a:cs typeface="Times New Roman" pitchFamily="18" charset="0"/>
              </a:rPr>
              <a:t>Three neurons pathway </a:t>
            </a:r>
          </a:p>
        </p:txBody>
      </p:sp>
      <p:cxnSp>
        <p:nvCxnSpPr>
          <p:cNvPr id="5" name="Straight Connector 4">
            <a:extLst>
              <a:ext uri="{FF2B5EF4-FFF2-40B4-BE49-F238E27FC236}">
                <a16:creationId xmlns="" xmlns:a16="http://schemas.microsoft.com/office/drawing/2014/main" id="{6C8533CE-15EC-4918-9A46-602B5856EC7D}"/>
              </a:ext>
            </a:extLst>
          </p:cNvPr>
          <p:cNvCxnSpPr/>
          <p:nvPr/>
        </p:nvCxnSpPr>
        <p:spPr>
          <a:xfrm>
            <a:off x="1522554" y="2229475"/>
            <a:ext cx="576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AF304030-0F2B-470D-A939-0CC7E9B55D93}"/>
              </a:ext>
            </a:extLst>
          </p:cNvPr>
          <p:cNvCxnSpPr/>
          <p:nvPr/>
        </p:nvCxnSpPr>
        <p:spPr>
          <a:xfrm>
            <a:off x="2417289" y="2229475"/>
            <a:ext cx="684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 xmlns:a16="http://schemas.microsoft.com/office/drawing/2014/main" id="{E40CB602-8B9C-4CCD-9FDF-9808F7E81AF2}"/>
              </a:ext>
            </a:extLst>
          </p:cNvPr>
          <p:cNvGrpSpPr/>
          <p:nvPr/>
        </p:nvGrpSpPr>
        <p:grpSpPr>
          <a:xfrm>
            <a:off x="7154649" y="383154"/>
            <a:ext cx="4377247" cy="3603137"/>
            <a:chOff x="6779342" y="902763"/>
            <a:chExt cx="4911213" cy="5357028"/>
          </a:xfrm>
        </p:grpSpPr>
        <p:pic>
          <p:nvPicPr>
            <p:cNvPr id="4" name="Picture 13" descr="retina">
              <a:extLst>
                <a:ext uri="{FF2B5EF4-FFF2-40B4-BE49-F238E27FC236}">
                  <a16:creationId xmlns="" xmlns:a16="http://schemas.microsoft.com/office/drawing/2014/main" id="{F081EE7F-3BBC-440B-96D4-A2A38E865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65" t="3548" r="4729" b="11948"/>
            <a:stretch>
              <a:fillRect/>
            </a:stretch>
          </p:blipFill>
          <p:spPr>
            <a:xfrm>
              <a:off x="6779342" y="902763"/>
              <a:ext cx="4911213" cy="5357028"/>
            </a:xfrm>
            <a:prstGeom prst="rect">
              <a:avLst/>
            </a:prstGeom>
          </p:spPr>
        </p:pic>
        <p:sp>
          <p:nvSpPr>
            <p:cNvPr id="7" name="Rectangle 6">
              <a:extLst>
                <a:ext uri="{FF2B5EF4-FFF2-40B4-BE49-F238E27FC236}">
                  <a16:creationId xmlns="" xmlns:a16="http://schemas.microsoft.com/office/drawing/2014/main" id="{8488CBA1-6500-47C8-BC04-6A5B23AB5C78}"/>
                </a:ext>
              </a:extLst>
            </p:cNvPr>
            <p:cNvSpPr/>
            <p:nvPr/>
          </p:nvSpPr>
          <p:spPr>
            <a:xfrm>
              <a:off x="10805651" y="5466735"/>
              <a:ext cx="393290" cy="2880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 xmlns:a16="http://schemas.microsoft.com/office/drawing/2014/main" id="{B8AA6A7D-651A-431A-8E22-E5F5F4ED971E}"/>
                </a:ext>
              </a:extLst>
            </p:cNvPr>
            <p:cNvSpPr/>
            <p:nvPr/>
          </p:nvSpPr>
          <p:spPr>
            <a:xfrm>
              <a:off x="10795819" y="4883023"/>
              <a:ext cx="491614" cy="30841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 xmlns:a16="http://schemas.microsoft.com/office/drawing/2014/main" id="{1CD23CB7-48F2-4FC4-B860-54FB111CD94D}"/>
                </a:ext>
              </a:extLst>
            </p:cNvPr>
            <p:cNvSpPr/>
            <p:nvPr/>
          </p:nvSpPr>
          <p:spPr>
            <a:xfrm>
              <a:off x="10795818" y="3018470"/>
              <a:ext cx="672784" cy="474543"/>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 xmlns:a16="http://schemas.microsoft.com/office/drawing/2014/main" id="{73FB25A6-236D-4EDF-8408-56C4F60C1A5E}"/>
                </a:ext>
              </a:extLst>
            </p:cNvPr>
            <p:cNvSpPr/>
            <p:nvPr/>
          </p:nvSpPr>
          <p:spPr>
            <a:xfrm>
              <a:off x="10795819" y="2094372"/>
              <a:ext cx="837266" cy="46128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 xmlns:a16="http://schemas.microsoft.com/office/drawing/2014/main" id="{4B4D4EFD-D90A-43E6-BAA2-6BFFE84F1125}"/>
              </a:ext>
            </a:extLst>
          </p:cNvPr>
          <p:cNvSpPr/>
          <p:nvPr/>
        </p:nvSpPr>
        <p:spPr>
          <a:xfrm>
            <a:off x="1273947" y="2875002"/>
            <a:ext cx="2676163" cy="769441"/>
          </a:xfrm>
          <a:prstGeom prst="rect">
            <a:avLst/>
          </a:prstGeom>
        </p:spPr>
        <p:txBody>
          <a:bodyPr wrap="square">
            <a:spAutoFit/>
          </a:bodyPr>
          <a:lstStyle/>
          <a:p>
            <a:pPr lvl="1">
              <a:defRPr/>
            </a:pPr>
            <a:r>
              <a:rPr lang="en-US" sz="2200" u="sng" dirty="0">
                <a:latin typeface="+mn-lt"/>
                <a:cs typeface="Times New Roman" pitchFamily="18" charset="0"/>
              </a:rPr>
              <a:t>1</a:t>
            </a:r>
            <a:r>
              <a:rPr lang="en-US" sz="2200" u="sng" baseline="30000" dirty="0">
                <a:latin typeface="+mn-lt"/>
                <a:cs typeface="Times New Roman" pitchFamily="18" charset="0"/>
              </a:rPr>
              <a:t>st</a:t>
            </a:r>
            <a:r>
              <a:rPr lang="en-US" sz="2200" u="sng" dirty="0">
                <a:latin typeface="+mn-lt"/>
                <a:cs typeface="Times New Roman" pitchFamily="18" charset="0"/>
              </a:rPr>
              <a:t> order neurons:</a:t>
            </a:r>
          </a:p>
          <a:p>
            <a:pPr lvl="1">
              <a:defRPr/>
            </a:pPr>
            <a:r>
              <a:rPr lang="en-US" sz="2200" b="1" dirty="0">
                <a:latin typeface="+mn-lt"/>
                <a:cs typeface="Times New Roman" pitchFamily="18" charset="0"/>
              </a:rPr>
              <a:t>Bipolar</a:t>
            </a:r>
            <a:r>
              <a:rPr lang="en-US" sz="2200" dirty="0">
                <a:latin typeface="+mn-lt"/>
                <a:cs typeface="Times New Roman" pitchFamily="18" charset="0"/>
              </a:rPr>
              <a:t> cells of retina</a:t>
            </a:r>
          </a:p>
        </p:txBody>
      </p:sp>
      <p:sp>
        <p:nvSpPr>
          <p:cNvPr id="14" name="Rectangle 13">
            <a:extLst>
              <a:ext uri="{FF2B5EF4-FFF2-40B4-BE49-F238E27FC236}">
                <a16:creationId xmlns="" xmlns:a16="http://schemas.microsoft.com/office/drawing/2014/main" id="{E7958EAD-8231-45B1-A827-6520E0A820E0}"/>
              </a:ext>
            </a:extLst>
          </p:cNvPr>
          <p:cNvSpPr/>
          <p:nvPr/>
        </p:nvSpPr>
        <p:spPr>
          <a:xfrm>
            <a:off x="1273947" y="3774392"/>
            <a:ext cx="6096000" cy="1107996"/>
          </a:xfrm>
          <a:prstGeom prst="rect">
            <a:avLst/>
          </a:prstGeom>
        </p:spPr>
        <p:txBody>
          <a:bodyPr>
            <a:spAutoFit/>
          </a:bodyPr>
          <a:lstStyle/>
          <a:p>
            <a:pPr lvl="1">
              <a:defRPr/>
            </a:pPr>
            <a:r>
              <a:rPr lang="en-US" sz="2200" u="sng" dirty="0">
                <a:latin typeface="+mn-lt"/>
                <a:cs typeface="Times New Roman" pitchFamily="18" charset="0"/>
              </a:rPr>
              <a:t>2</a:t>
            </a:r>
            <a:r>
              <a:rPr lang="en-US" sz="2200" u="sng" baseline="30000" dirty="0">
                <a:latin typeface="+mn-lt"/>
                <a:cs typeface="Times New Roman" pitchFamily="18" charset="0"/>
              </a:rPr>
              <a:t>nd</a:t>
            </a:r>
            <a:r>
              <a:rPr lang="en-US" sz="2200" u="sng" dirty="0">
                <a:latin typeface="+mn-lt"/>
                <a:cs typeface="Times New Roman" pitchFamily="18" charset="0"/>
              </a:rPr>
              <a:t> order neurons: </a:t>
            </a:r>
          </a:p>
          <a:p>
            <a:pPr lvl="1">
              <a:defRPr/>
            </a:pPr>
            <a:r>
              <a:rPr lang="en-US" sz="2200" b="1" dirty="0">
                <a:latin typeface="+mn-lt"/>
                <a:cs typeface="Times New Roman" pitchFamily="18" charset="0"/>
              </a:rPr>
              <a:t>Ganglion</a:t>
            </a:r>
            <a:r>
              <a:rPr lang="en-US" sz="2200" dirty="0">
                <a:latin typeface="+mn-lt"/>
                <a:cs typeface="Times New Roman" pitchFamily="18" charset="0"/>
              </a:rPr>
              <a:t> cells of retina. </a:t>
            </a:r>
          </a:p>
          <a:p>
            <a:pPr lvl="1">
              <a:defRPr/>
            </a:pPr>
            <a:r>
              <a:rPr lang="en-US" sz="2200" dirty="0">
                <a:latin typeface="+mn-lt"/>
                <a:cs typeface="Times New Roman" pitchFamily="18" charset="0"/>
              </a:rPr>
              <a:t>Their axons form the optic nerve</a:t>
            </a:r>
          </a:p>
        </p:txBody>
      </p:sp>
      <p:sp>
        <p:nvSpPr>
          <p:cNvPr id="16" name="Rectangle 15">
            <a:extLst>
              <a:ext uri="{FF2B5EF4-FFF2-40B4-BE49-F238E27FC236}">
                <a16:creationId xmlns="" xmlns:a16="http://schemas.microsoft.com/office/drawing/2014/main" id="{194C1248-DFC2-47CF-BA89-47B5BE5C0D7E}"/>
              </a:ext>
            </a:extLst>
          </p:cNvPr>
          <p:cNvSpPr/>
          <p:nvPr/>
        </p:nvSpPr>
        <p:spPr>
          <a:xfrm>
            <a:off x="1273947" y="4964667"/>
            <a:ext cx="6096000" cy="1107996"/>
          </a:xfrm>
          <a:prstGeom prst="rect">
            <a:avLst/>
          </a:prstGeom>
        </p:spPr>
        <p:txBody>
          <a:bodyPr>
            <a:spAutoFit/>
          </a:bodyPr>
          <a:lstStyle/>
          <a:p>
            <a:pPr lvl="1">
              <a:defRPr/>
            </a:pPr>
            <a:r>
              <a:rPr lang="en-US" sz="2200" u="sng" dirty="0">
                <a:latin typeface="+mn-lt"/>
                <a:cs typeface="Times New Roman" pitchFamily="18" charset="0"/>
              </a:rPr>
              <a:t>3</a:t>
            </a:r>
            <a:r>
              <a:rPr lang="en-US" sz="2200" u="sng" baseline="30000" dirty="0">
                <a:latin typeface="+mn-lt"/>
                <a:cs typeface="Times New Roman" pitchFamily="18" charset="0"/>
              </a:rPr>
              <a:t>rd</a:t>
            </a:r>
            <a:r>
              <a:rPr lang="en-US" sz="2200" u="sng" dirty="0">
                <a:latin typeface="+mn-lt"/>
                <a:cs typeface="Times New Roman" pitchFamily="18" charset="0"/>
              </a:rPr>
              <a:t> order neurons:</a:t>
            </a:r>
          </a:p>
          <a:p>
            <a:pPr marL="88900" lvl="1" indent="-88900">
              <a:defRPr/>
            </a:pPr>
            <a:r>
              <a:rPr lang="en-US" sz="2200" dirty="0">
                <a:latin typeface="+mn-lt"/>
                <a:cs typeface="Times New Roman" pitchFamily="18" charset="0"/>
              </a:rPr>
              <a:t>Neurons in the </a:t>
            </a:r>
            <a:r>
              <a:rPr lang="en-US" sz="2200" b="1" dirty="0">
                <a:latin typeface="+mn-lt"/>
                <a:cs typeface="Times New Roman" pitchFamily="18" charset="0"/>
              </a:rPr>
              <a:t>lateral geniculate body</a:t>
            </a:r>
            <a:r>
              <a:rPr lang="en-US" sz="2200" dirty="0">
                <a:latin typeface="+mn-lt"/>
                <a:cs typeface="Times New Roman" pitchFamily="18" charset="0"/>
              </a:rPr>
              <a:t>. </a:t>
            </a:r>
          </a:p>
          <a:p>
            <a:pPr marL="88900" lvl="1" indent="-88900">
              <a:defRPr/>
            </a:pPr>
            <a:r>
              <a:rPr lang="en-US" sz="2200" dirty="0">
                <a:latin typeface="+mn-lt"/>
                <a:cs typeface="Times New Roman" pitchFamily="18" charset="0"/>
              </a:rPr>
              <a:t>Their axons terminate in </a:t>
            </a:r>
            <a:r>
              <a:rPr lang="en-US" sz="2200" b="1" dirty="0">
                <a:latin typeface="+mn-lt"/>
                <a:cs typeface="Times New Roman" pitchFamily="18" charset="0"/>
              </a:rPr>
              <a:t>primary visual cortex.</a:t>
            </a:r>
          </a:p>
        </p:txBody>
      </p:sp>
      <p:sp>
        <p:nvSpPr>
          <p:cNvPr id="19" name="Rectangle 18">
            <a:extLst>
              <a:ext uri="{FF2B5EF4-FFF2-40B4-BE49-F238E27FC236}">
                <a16:creationId xmlns="" xmlns:a16="http://schemas.microsoft.com/office/drawing/2014/main" id="{1A6504E3-8C66-4284-AB6E-956AA745F416}"/>
              </a:ext>
            </a:extLst>
          </p:cNvPr>
          <p:cNvSpPr/>
          <p:nvPr/>
        </p:nvSpPr>
        <p:spPr>
          <a:xfrm>
            <a:off x="1120877" y="2894666"/>
            <a:ext cx="5791200" cy="769441"/>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 xmlns:a16="http://schemas.microsoft.com/office/drawing/2014/main" id="{065B2D61-8E41-42C4-B6A9-9162A6EB4145}"/>
              </a:ext>
            </a:extLst>
          </p:cNvPr>
          <p:cNvSpPr/>
          <p:nvPr/>
        </p:nvSpPr>
        <p:spPr>
          <a:xfrm>
            <a:off x="1120876" y="3822358"/>
            <a:ext cx="5791201" cy="106003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 xmlns:a16="http://schemas.microsoft.com/office/drawing/2014/main" id="{839978EC-F20F-48A1-8A38-6931C8DEC178}"/>
              </a:ext>
            </a:extLst>
          </p:cNvPr>
          <p:cNvSpPr/>
          <p:nvPr/>
        </p:nvSpPr>
        <p:spPr>
          <a:xfrm>
            <a:off x="1120875" y="5011141"/>
            <a:ext cx="5791201" cy="106003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 xmlns:a16="http://schemas.microsoft.com/office/drawing/2014/main" id="{5B2E000A-3068-423E-B84B-5D810AC754FB}"/>
              </a:ext>
            </a:extLst>
          </p:cNvPr>
          <p:cNvGrpSpPr/>
          <p:nvPr/>
        </p:nvGrpSpPr>
        <p:grpSpPr>
          <a:xfrm>
            <a:off x="7654833" y="4073446"/>
            <a:ext cx="3572532" cy="2405089"/>
            <a:chOff x="7654833" y="4073446"/>
            <a:chExt cx="3572532" cy="2405089"/>
          </a:xfrm>
        </p:grpSpPr>
        <p:pic>
          <p:nvPicPr>
            <p:cNvPr id="8194" name="Picture 2" descr="Image result for lateral geniculate body.">
              <a:extLst>
                <a:ext uri="{FF2B5EF4-FFF2-40B4-BE49-F238E27FC236}">
                  <a16:creationId xmlns="" xmlns:a16="http://schemas.microsoft.com/office/drawing/2014/main" id="{EC8F4C4D-62A6-4BB1-B38F-44898368D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4" y="4073446"/>
              <a:ext cx="3553281" cy="240508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22B1B9E5-F406-4A77-A3E5-97404725F014}"/>
                </a:ext>
              </a:extLst>
            </p:cNvPr>
            <p:cNvSpPr txBox="1"/>
            <p:nvPr/>
          </p:nvSpPr>
          <p:spPr>
            <a:xfrm>
              <a:off x="10131388" y="6170758"/>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28" name="Rectangle 27">
              <a:extLst>
                <a:ext uri="{FF2B5EF4-FFF2-40B4-BE49-F238E27FC236}">
                  <a16:creationId xmlns="" xmlns:a16="http://schemas.microsoft.com/office/drawing/2014/main" id="{DC4760FA-9D3A-4ACB-AD2C-EA550F2FCB5F}"/>
                </a:ext>
              </a:extLst>
            </p:cNvPr>
            <p:cNvSpPr/>
            <p:nvPr/>
          </p:nvSpPr>
          <p:spPr>
            <a:xfrm>
              <a:off x="7654833" y="5140109"/>
              <a:ext cx="457871" cy="37516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5572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956BE14-7D79-4601-AF04-28FB645D5508}"/>
              </a:ext>
            </a:extLst>
          </p:cNvPr>
          <p:cNvSpPr txBox="1"/>
          <p:nvPr/>
        </p:nvSpPr>
        <p:spPr>
          <a:xfrm>
            <a:off x="1043876" y="446383"/>
            <a:ext cx="7561109" cy="1138773"/>
          </a:xfrm>
          <a:prstGeom prst="rect">
            <a:avLst/>
          </a:prstGeom>
          <a:noFill/>
        </p:spPr>
        <p:txBody>
          <a:bodyPr wrap="square" rtlCol="0">
            <a:spAutoFit/>
          </a:bodyPr>
          <a:lstStyle/>
          <a:p>
            <a:r>
              <a:rPr lang="en-US" sz="3600" dirty="0">
                <a:latin typeface="+mj-lt"/>
              </a:rPr>
              <a:t>Visual Pathway</a:t>
            </a:r>
          </a:p>
          <a:p>
            <a:r>
              <a:rPr lang="en-US" sz="3200" b="1" dirty="0">
                <a:latin typeface="+mj-lt"/>
              </a:rPr>
              <a:t>Optic Nerve</a:t>
            </a:r>
            <a:endParaRPr lang="en-GB" sz="2800" b="1" dirty="0">
              <a:latin typeface="+mj-lt"/>
            </a:endParaRPr>
          </a:p>
        </p:txBody>
      </p:sp>
      <p:grpSp>
        <p:nvGrpSpPr>
          <p:cNvPr id="20" name="Group 19">
            <a:extLst>
              <a:ext uri="{FF2B5EF4-FFF2-40B4-BE49-F238E27FC236}">
                <a16:creationId xmlns="" xmlns:a16="http://schemas.microsoft.com/office/drawing/2014/main" id="{5D0AC2D4-B551-4F78-AE23-DC8D0D0A9BE9}"/>
              </a:ext>
            </a:extLst>
          </p:cNvPr>
          <p:cNvGrpSpPr/>
          <p:nvPr/>
        </p:nvGrpSpPr>
        <p:grpSpPr>
          <a:xfrm>
            <a:off x="7594158" y="715925"/>
            <a:ext cx="3900301" cy="2394670"/>
            <a:chOff x="7718258" y="1131272"/>
            <a:chExt cx="3900301" cy="2394670"/>
          </a:xfrm>
        </p:grpSpPr>
        <p:pic>
          <p:nvPicPr>
            <p:cNvPr id="12" name="Picture 5" descr="C:\Documents and Settings\HP\My Documents\My Pictures\C9-FF7.png">
              <a:extLst>
                <a:ext uri="{FF2B5EF4-FFF2-40B4-BE49-F238E27FC236}">
                  <a16:creationId xmlns="" xmlns:a16="http://schemas.microsoft.com/office/drawing/2014/main" id="{403AC710-8648-449B-B264-7C5418C33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11" t="53647" r="33138" b="6824"/>
            <a:stretch>
              <a:fillRect/>
            </a:stretch>
          </p:blipFill>
          <p:spPr bwMode="auto">
            <a:xfrm>
              <a:off x="7718258" y="1131272"/>
              <a:ext cx="3900301" cy="239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 xmlns:a16="http://schemas.microsoft.com/office/drawing/2014/main" id="{3D5151B7-5EAE-4E77-84E5-18CA74AFF8BA}"/>
                </a:ext>
              </a:extLst>
            </p:cNvPr>
            <p:cNvSpPr/>
            <p:nvPr/>
          </p:nvSpPr>
          <p:spPr>
            <a:xfrm>
              <a:off x="8540356" y="1171490"/>
              <a:ext cx="457871" cy="30117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 xmlns:a16="http://schemas.microsoft.com/office/drawing/2014/main" id="{C01A1868-50AA-4936-92CC-EA13BF1B7BFF}"/>
                </a:ext>
              </a:extLst>
            </p:cNvPr>
            <p:cNvSpPr/>
            <p:nvPr/>
          </p:nvSpPr>
          <p:spPr>
            <a:xfrm>
              <a:off x="9830141" y="3074202"/>
              <a:ext cx="709522" cy="150261"/>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 xmlns:a16="http://schemas.microsoft.com/office/drawing/2014/main" id="{49576DC5-E732-4795-9059-F5D55446056B}"/>
              </a:ext>
            </a:extLst>
          </p:cNvPr>
          <p:cNvGrpSpPr/>
          <p:nvPr/>
        </p:nvGrpSpPr>
        <p:grpSpPr>
          <a:xfrm>
            <a:off x="1043876" y="2078284"/>
            <a:ext cx="6096000" cy="3647279"/>
            <a:chOff x="1043876" y="2078284"/>
            <a:chExt cx="6096000" cy="3647279"/>
          </a:xfrm>
        </p:grpSpPr>
        <p:sp>
          <p:nvSpPr>
            <p:cNvPr id="4" name="Rectangle 3">
              <a:extLst>
                <a:ext uri="{FF2B5EF4-FFF2-40B4-BE49-F238E27FC236}">
                  <a16:creationId xmlns="" xmlns:a16="http://schemas.microsoft.com/office/drawing/2014/main" id="{BDDDB707-6A52-44F7-B89C-592647DF9374}"/>
                </a:ext>
              </a:extLst>
            </p:cNvPr>
            <p:cNvSpPr/>
            <p:nvPr/>
          </p:nvSpPr>
          <p:spPr>
            <a:xfrm>
              <a:off x="1043876" y="2078284"/>
              <a:ext cx="6096000" cy="757130"/>
            </a:xfrm>
            <a:prstGeom prst="rect">
              <a:avLst/>
            </a:prstGeom>
            <a:noFill/>
            <a:ln w="28575">
              <a:solidFill>
                <a:srgbClr val="FED163"/>
              </a:solidFill>
            </a:ln>
          </p:spPr>
          <p:txBody>
            <a:bodyPr>
              <a:spAutoFit/>
            </a:bodyPr>
            <a:lstStyle/>
            <a:p>
              <a:pPr marL="228600" lvl="0" indent="-228600">
                <a:lnSpc>
                  <a:spcPct val="90000"/>
                </a:lnSpc>
                <a:spcBef>
                  <a:spcPts val="1000"/>
                </a:spcBef>
                <a:buFont typeface="Arial" charset="0"/>
                <a:buChar char="•"/>
                <a:defRPr/>
              </a:pPr>
              <a:r>
                <a:rPr lang="en-US" sz="2400" b="1" kern="1200" dirty="0">
                  <a:solidFill>
                    <a:schemeClr val="tx1"/>
                  </a:solidFill>
                  <a:latin typeface="+mn-lt"/>
                  <a:ea typeface="+mn-ea"/>
                  <a:cs typeface="Times New Roman" pitchFamily="18" charset="0"/>
                </a:rPr>
                <a:t>Axons </a:t>
              </a:r>
              <a:r>
                <a:rPr lang="en-US" sz="2400" kern="1200" dirty="0">
                  <a:solidFill>
                    <a:schemeClr val="tx1"/>
                  </a:solidFill>
                  <a:latin typeface="+mn-lt"/>
                  <a:ea typeface="+mn-ea"/>
                  <a:cs typeface="Times New Roman" pitchFamily="18" charset="0"/>
                </a:rPr>
                <a:t>of retinal </a:t>
              </a:r>
              <a:r>
                <a:rPr lang="en-US" sz="2400" b="1" kern="1200" dirty="0">
                  <a:solidFill>
                    <a:schemeClr val="tx1"/>
                  </a:solidFill>
                  <a:latin typeface="+mn-lt"/>
                  <a:ea typeface="+mn-ea"/>
                  <a:cs typeface="Times New Roman" pitchFamily="18" charset="0"/>
                </a:rPr>
                <a:t>ganglion cells </a:t>
              </a:r>
              <a:r>
                <a:rPr lang="en-US" sz="2400" kern="1200" dirty="0">
                  <a:solidFill>
                    <a:schemeClr val="tx1"/>
                  </a:solidFill>
                  <a:latin typeface="+mn-lt"/>
                  <a:ea typeface="+mn-ea"/>
                  <a:cs typeface="Times New Roman" pitchFamily="18" charset="0"/>
                </a:rPr>
                <a:t>converge at the </a:t>
              </a:r>
              <a:r>
                <a:rPr lang="en-US" sz="2400" b="1" kern="1200" dirty="0">
                  <a:solidFill>
                    <a:schemeClr val="tx1"/>
                  </a:solidFill>
                  <a:latin typeface="+mn-lt"/>
                  <a:ea typeface="+mn-ea"/>
                  <a:cs typeface="Times New Roman" pitchFamily="18" charset="0"/>
                </a:rPr>
                <a:t>optic disc </a:t>
              </a:r>
              <a:r>
                <a:rPr lang="en-US" sz="2400" kern="1200" dirty="0">
                  <a:solidFill>
                    <a:schemeClr val="tx1"/>
                  </a:solidFill>
                  <a:latin typeface="+mn-lt"/>
                  <a:ea typeface="+mn-ea"/>
                  <a:cs typeface="Times New Roman" pitchFamily="18" charset="0"/>
                </a:rPr>
                <a:t>and pass as the  </a:t>
              </a:r>
              <a:r>
                <a:rPr lang="en-US" sz="2400" b="1" kern="1200" dirty="0">
                  <a:solidFill>
                    <a:schemeClr val="tx1"/>
                  </a:solidFill>
                  <a:latin typeface="+mn-lt"/>
                  <a:ea typeface="+mn-ea"/>
                  <a:cs typeface="Times New Roman" pitchFamily="18" charset="0"/>
                </a:rPr>
                <a:t>optic nerve.</a:t>
              </a:r>
            </a:p>
          </p:txBody>
        </p:sp>
        <p:sp>
          <p:nvSpPr>
            <p:cNvPr id="7" name="Rectangle 6">
              <a:extLst>
                <a:ext uri="{FF2B5EF4-FFF2-40B4-BE49-F238E27FC236}">
                  <a16:creationId xmlns="" xmlns:a16="http://schemas.microsoft.com/office/drawing/2014/main" id="{AF2BAD2D-09E3-4905-A2CC-02066AED37A6}"/>
                </a:ext>
              </a:extLst>
            </p:cNvPr>
            <p:cNvSpPr/>
            <p:nvPr/>
          </p:nvSpPr>
          <p:spPr>
            <a:xfrm>
              <a:off x="1043876" y="3385776"/>
              <a:ext cx="6096000" cy="757130"/>
            </a:xfrm>
            <a:prstGeom prst="rect">
              <a:avLst/>
            </a:prstGeom>
            <a:noFill/>
            <a:ln w="28575">
              <a:solidFill>
                <a:srgbClr val="FED163"/>
              </a:solidFill>
            </a:ln>
          </p:spPr>
          <p:txBody>
            <a:bodyPr>
              <a:spAutoFit/>
            </a:bodyPr>
            <a:lstStyle/>
            <a:p>
              <a:pPr marL="228600" lvl="0" indent="-228600">
                <a:lnSpc>
                  <a:spcPct val="90000"/>
                </a:lnSpc>
                <a:spcBef>
                  <a:spcPts val="1000"/>
                </a:spcBef>
                <a:buFont typeface="Arial" charset="0"/>
                <a:buChar char="•"/>
                <a:defRPr/>
              </a:pPr>
              <a:r>
                <a:rPr lang="en-US" sz="2400" kern="1200" dirty="0">
                  <a:solidFill>
                    <a:prstClr val="black"/>
                  </a:solidFill>
                  <a:latin typeface="+mn-lt"/>
                  <a:ea typeface="+mn-ea"/>
                  <a:cs typeface="Times New Roman" pitchFamily="18" charset="0"/>
                </a:rPr>
                <a:t>Then the nerve </a:t>
              </a:r>
              <a:r>
                <a:rPr lang="en-US" sz="2400" b="1" kern="1200" dirty="0">
                  <a:solidFill>
                    <a:prstClr val="black"/>
                  </a:solidFill>
                  <a:latin typeface="+mn-lt"/>
                  <a:ea typeface="+mn-ea"/>
                  <a:cs typeface="Times New Roman" pitchFamily="18" charset="0"/>
                </a:rPr>
                <a:t>passes </a:t>
              </a:r>
              <a:r>
                <a:rPr lang="en-US" sz="2400" kern="1200" dirty="0" err="1">
                  <a:solidFill>
                    <a:prstClr val="black"/>
                  </a:solidFill>
                  <a:latin typeface="+mn-lt"/>
                  <a:ea typeface="+mn-ea"/>
                  <a:cs typeface="Times New Roman" pitchFamily="18" charset="0"/>
                </a:rPr>
                <a:t>posteromedially</a:t>
              </a:r>
              <a:r>
                <a:rPr lang="en-US" sz="2400" kern="1200" dirty="0">
                  <a:solidFill>
                    <a:prstClr val="black"/>
                  </a:solidFill>
                  <a:latin typeface="+mn-lt"/>
                  <a:ea typeface="+mn-ea"/>
                  <a:cs typeface="Times New Roman" pitchFamily="18" charset="0"/>
                </a:rPr>
                <a:t> </a:t>
              </a:r>
              <a:r>
                <a:rPr lang="en-US" sz="2400" b="1" kern="1200" dirty="0">
                  <a:solidFill>
                    <a:prstClr val="black"/>
                  </a:solidFill>
                  <a:latin typeface="+mn-lt"/>
                  <a:ea typeface="+mn-ea"/>
                  <a:cs typeface="Times New Roman" pitchFamily="18" charset="0"/>
                </a:rPr>
                <a:t>in the orbit.</a:t>
              </a:r>
            </a:p>
          </p:txBody>
        </p:sp>
        <p:sp>
          <p:nvSpPr>
            <p:cNvPr id="10" name="Rectangle 9">
              <a:extLst>
                <a:ext uri="{FF2B5EF4-FFF2-40B4-BE49-F238E27FC236}">
                  <a16:creationId xmlns="" xmlns:a16="http://schemas.microsoft.com/office/drawing/2014/main" id="{A7E7E70E-D094-48B7-9C07-CDB0E6065AB3}"/>
                </a:ext>
              </a:extLst>
            </p:cNvPr>
            <p:cNvSpPr/>
            <p:nvPr/>
          </p:nvSpPr>
          <p:spPr>
            <a:xfrm>
              <a:off x="1043876" y="4636034"/>
              <a:ext cx="6096000" cy="1089529"/>
            </a:xfrm>
            <a:prstGeom prst="rect">
              <a:avLst/>
            </a:prstGeom>
            <a:noFill/>
            <a:ln w="28575">
              <a:solidFill>
                <a:srgbClr val="FED163"/>
              </a:solidFill>
            </a:ln>
          </p:spPr>
          <p:txBody>
            <a:bodyPr>
              <a:spAutoFit/>
            </a:bodyPr>
            <a:lstStyle/>
            <a:p>
              <a:pPr marL="228600" lvl="0" indent="-228600">
                <a:lnSpc>
                  <a:spcPct val="90000"/>
                </a:lnSpc>
                <a:spcBef>
                  <a:spcPts val="1000"/>
                </a:spcBef>
                <a:buFont typeface="Arial" charset="0"/>
                <a:buChar char="•"/>
                <a:defRPr/>
              </a:pPr>
              <a:r>
                <a:rPr lang="en-US" sz="2400" kern="1200" dirty="0">
                  <a:solidFill>
                    <a:schemeClr val="tx1"/>
                  </a:solidFill>
                  <a:latin typeface="+mn-lt"/>
                  <a:ea typeface="+mn-ea"/>
                  <a:cs typeface="Times New Roman" pitchFamily="18" charset="0"/>
                </a:rPr>
                <a:t>Then exits through the </a:t>
              </a:r>
              <a:r>
                <a:rPr lang="en-US" sz="2400" b="1" kern="1200" dirty="0">
                  <a:solidFill>
                    <a:schemeClr val="tx1"/>
                  </a:solidFill>
                  <a:latin typeface="+mn-lt"/>
                  <a:ea typeface="+mn-ea"/>
                  <a:cs typeface="Times New Roman" pitchFamily="18" charset="0"/>
                </a:rPr>
                <a:t>optic canal </a:t>
              </a:r>
              <a:r>
                <a:rPr lang="en-US" sz="2400" kern="1200" dirty="0">
                  <a:solidFill>
                    <a:schemeClr val="tx1"/>
                  </a:solidFill>
                  <a:latin typeface="+mn-lt"/>
                  <a:ea typeface="+mn-ea"/>
                  <a:cs typeface="Times New Roman" pitchFamily="18" charset="0"/>
                </a:rPr>
                <a:t>to enter the</a:t>
              </a:r>
              <a:r>
                <a:rPr lang="en-US" sz="2400" b="1" kern="1200" dirty="0">
                  <a:solidFill>
                    <a:schemeClr val="tx1"/>
                  </a:solidFill>
                  <a:latin typeface="+mn-lt"/>
                  <a:ea typeface="+mn-ea"/>
                  <a:cs typeface="Times New Roman" pitchFamily="18" charset="0"/>
                </a:rPr>
                <a:t> middle cranial fossa </a:t>
              </a:r>
              <a:r>
                <a:rPr lang="en-US" sz="2400" kern="1200" dirty="0">
                  <a:solidFill>
                    <a:schemeClr val="tx1"/>
                  </a:solidFill>
                  <a:latin typeface="+mn-lt"/>
                  <a:ea typeface="+mn-ea"/>
                  <a:cs typeface="Times New Roman" pitchFamily="18" charset="0"/>
                </a:rPr>
                <a:t>to form the </a:t>
              </a:r>
              <a:r>
                <a:rPr lang="en-US" sz="2400" b="1" kern="1200" dirty="0">
                  <a:solidFill>
                    <a:schemeClr val="tx1"/>
                  </a:solidFill>
                  <a:latin typeface="+mn-lt"/>
                  <a:ea typeface="+mn-ea"/>
                  <a:cs typeface="Times New Roman" pitchFamily="18" charset="0"/>
                </a:rPr>
                <a:t>optic chiasma.</a:t>
              </a:r>
              <a:endParaRPr lang="en-US" sz="2400" kern="1200" dirty="0">
                <a:solidFill>
                  <a:schemeClr val="tx1"/>
                </a:solidFill>
                <a:latin typeface="+mn-lt"/>
                <a:ea typeface="+mn-ea"/>
                <a:cs typeface="Times New Roman" pitchFamily="18" charset="0"/>
              </a:endParaRPr>
            </a:p>
          </p:txBody>
        </p:sp>
        <p:sp>
          <p:nvSpPr>
            <p:cNvPr id="13" name="Arrow: Down 12">
              <a:extLst>
                <a:ext uri="{FF2B5EF4-FFF2-40B4-BE49-F238E27FC236}">
                  <a16:creationId xmlns="" xmlns:a16="http://schemas.microsoft.com/office/drawing/2014/main" id="{4D754ED3-F11D-46A5-A8AA-223FB12F5445}"/>
                </a:ext>
              </a:extLst>
            </p:cNvPr>
            <p:cNvSpPr/>
            <p:nvPr/>
          </p:nvSpPr>
          <p:spPr>
            <a:xfrm>
              <a:off x="3628724" y="2835414"/>
              <a:ext cx="664143" cy="550362"/>
            </a:xfrm>
            <a:prstGeom prst="downArrow">
              <a:avLst/>
            </a:prstGeom>
            <a:solidFill>
              <a:srgbClr val="FED163"/>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4" name="Arrow: Down 13">
              <a:extLst>
                <a:ext uri="{FF2B5EF4-FFF2-40B4-BE49-F238E27FC236}">
                  <a16:creationId xmlns="" xmlns:a16="http://schemas.microsoft.com/office/drawing/2014/main" id="{F09195CF-98C7-4BBE-BFCA-CD83B00C19E4}"/>
                </a:ext>
              </a:extLst>
            </p:cNvPr>
            <p:cNvSpPr/>
            <p:nvPr/>
          </p:nvSpPr>
          <p:spPr>
            <a:xfrm>
              <a:off x="3628724" y="4142906"/>
              <a:ext cx="664143" cy="493128"/>
            </a:xfrm>
            <a:prstGeom prst="downArrow">
              <a:avLst/>
            </a:prstGeom>
            <a:solidFill>
              <a:srgbClr val="FED163"/>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 xmlns:a16="http://schemas.microsoft.com/office/drawing/2014/main" id="{75567F3E-0E63-4A12-8AD7-1878B00F1509}"/>
                </a:ext>
              </a:extLst>
            </p:cNvPr>
            <p:cNvCxnSpPr/>
            <p:nvPr/>
          </p:nvCxnSpPr>
          <p:spPr>
            <a:xfrm>
              <a:off x="1840188" y="2720363"/>
              <a:ext cx="1188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9E15BCAB-CE7D-4B66-9884-B067D2D9899A}"/>
                </a:ext>
              </a:extLst>
            </p:cNvPr>
            <p:cNvCxnSpPr/>
            <p:nvPr/>
          </p:nvCxnSpPr>
          <p:spPr>
            <a:xfrm>
              <a:off x="5132028" y="2720363"/>
              <a:ext cx="147600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D0A4BC14-6B31-4842-BBFC-D60B51DDEF68}"/>
                </a:ext>
              </a:extLst>
            </p:cNvPr>
            <p:cNvCxnSpPr/>
            <p:nvPr/>
          </p:nvCxnSpPr>
          <p:spPr>
            <a:xfrm>
              <a:off x="4230430" y="4943798"/>
              <a:ext cx="1368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0839C047-FD75-4175-9EBF-04D94E6CBA7B}"/>
                </a:ext>
              </a:extLst>
            </p:cNvPr>
            <p:cNvCxnSpPr/>
            <p:nvPr/>
          </p:nvCxnSpPr>
          <p:spPr>
            <a:xfrm>
              <a:off x="1361098" y="5600549"/>
              <a:ext cx="1080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C99CE353-9AA3-407D-9673-0E86AFE162CA}"/>
                </a:ext>
              </a:extLst>
            </p:cNvPr>
            <p:cNvCxnSpPr/>
            <p:nvPr/>
          </p:nvCxnSpPr>
          <p:spPr>
            <a:xfrm>
              <a:off x="5879653" y="5273290"/>
              <a:ext cx="68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 xmlns:a16="http://schemas.microsoft.com/office/drawing/2014/main" id="{41EC9AD8-69E7-467F-A6B3-575F7CC9D3B8}"/>
              </a:ext>
            </a:extLst>
          </p:cNvPr>
          <p:cNvGrpSpPr/>
          <p:nvPr/>
        </p:nvGrpSpPr>
        <p:grpSpPr>
          <a:xfrm>
            <a:off x="7470642" y="3642449"/>
            <a:ext cx="2349097" cy="2219193"/>
            <a:chOff x="7470642" y="3642449"/>
            <a:chExt cx="2349097" cy="2219193"/>
          </a:xfrm>
        </p:grpSpPr>
        <p:pic>
          <p:nvPicPr>
            <p:cNvPr id="11266" name="Picture 2" descr="Image result for optic canal">
              <a:extLst>
                <a:ext uri="{FF2B5EF4-FFF2-40B4-BE49-F238E27FC236}">
                  <a16:creationId xmlns="" xmlns:a16="http://schemas.microsoft.com/office/drawing/2014/main" id="{89F834EB-01EA-4F44-926A-445A1CEAE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642" y="3642449"/>
              <a:ext cx="2349097" cy="221919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7060F771-8E8A-4E80-906A-EEA7DF545609}"/>
                </a:ext>
              </a:extLst>
            </p:cNvPr>
            <p:cNvSpPr txBox="1"/>
            <p:nvPr/>
          </p:nvSpPr>
          <p:spPr>
            <a:xfrm>
              <a:off x="7470642" y="5417786"/>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23" name="Rectangle 22">
              <a:extLst>
                <a:ext uri="{FF2B5EF4-FFF2-40B4-BE49-F238E27FC236}">
                  <a16:creationId xmlns="" xmlns:a16="http://schemas.microsoft.com/office/drawing/2014/main" id="{8EAA0FD3-2B4B-48F5-AD97-1FCD0D38395A}"/>
                </a:ext>
              </a:extLst>
            </p:cNvPr>
            <p:cNvSpPr/>
            <p:nvPr/>
          </p:nvSpPr>
          <p:spPr>
            <a:xfrm>
              <a:off x="8157749" y="3642991"/>
              <a:ext cx="447236" cy="28411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 xmlns:a16="http://schemas.microsoft.com/office/drawing/2014/main" id="{45F8F202-DF4C-4CE8-B80F-A571FFC21D09}"/>
              </a:ext>
            </a:extLst>
          </p:cNvPr>
          <p:cNvGrpSpPr/>
          <p:nvPr/>
        </p:nvGrpSpPr>
        <p:grpSpPr>
          <a:xfrm>
            <a:off x="9819739" y="3591528"/>
            <a:ext cx="2306855" cy="2172798"/>
            <a:chOff x="9819739" y="3591528"/>
            <a:chExt cx="2306855" cy="2172798"/>
          </a:xfrm>
        </p:grpSpPr>
        <p:pic>
          <p:nvPicPr>
            <p:cNvPr id="11" name="Picture 2" descr="14_29">
              <a:extLst>
                <a:ext uri="{FF2B5EF4-FFF2-40B4-BE49-F238E27FC236}">
                  <a16:creationId xmlns="" xmlns:a16="http://schemas.microsoft.com/office/drawing/2014/main" id="{2FA13800-1BC3-4244-9A74-3C1DD782A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867" t="4643" b="4790"/>
            <a:stretch>
              <a:fillRect/>
            </a:stretch>
          </p:blipFill>
          <p:spPr>
            <a:xfrm>
              <a:off x="9819739" y="3591528"/>
              <a:ext cx="2306855" cy="2172798"/>
            </a:xfrm>
            <a:prstGeom prst="rect">
              <a:avLst/>
            </a:prstGeom>
          </p:spPr>
        </p:pic>
        <p:cxnSp>
          <p:nvCxnSpPr>
            <p:cNvPr id="27" name="Straight Arrow Connector 26">
              <a:extLst>
                <a:ext uri="{FF2B5EF4-FFF2-40B4-BE49-F238E27FC236}">
                  <a16:creationId xmlns="" xmlns:a16="http://schemas.microsoft.com/office/drawing/2014/main" id="{EE14033F-31EF-4394-9045-C533EA7ED971}"/>
                </a:ext>
              </a:extLst>
            </p:cNvPr>
            <p:cNvCxnSpPr/>
            <p:nvPr/>
          </p:nvCxnSpPr>
          <p:spPr>
            <a:xfrm flipH="1">
              <a:off x="10770671" y="4523873"/>
              <a:ext cx="685288"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711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9627B85-40CE-4828-B2C2-A007DAD6E01B}"/>
              </a:ext>
            </a:extLst>
          </p:cNvPr>
          <p:cNvSpPr txBox="1"/>
          <p:nvPr/>
        </p:nvSpPr>
        <p:spPr>
          <a:xfrm>
            <a:off x="1043876" y="446383"/>
            <a:ext cx="7561109" cy="1138773"/>
          </a:xfrm>
          <a:prstGeom prst="rect">
            <a:avLst/>
          </a:prstGeom>
          <a:noFill/>
        </p:spPr>
        <p:txBody>
          <a:bodyPr wrap="square" rtlCol="0">
            <a:spAutoFit/>
          </a:bodyPr>
          <a:lstStyle/>
          <a:p>
            <a:r>
              <a:rPr lang="en-US" sz="3600" dirty="0">
                <a:latin typeface="+mj-lt"/>
              </a:rPr>
              <a:t>Visual Pathway</a:t>
            </a:r>
          </a:p>
          <a:p>
            <a:r>
              <a:rPr lang="en-US" sz="3200" b="1" dirty="0">
                <a:latin typeface="+mj-lt"/>
              </a:rPr>
              <a:t>Optic Chiasma</a:t>
            </a:r>
            <a:endParaRPr lang="en-GB" sz="2800" b="1" dirty="0">
              <a:latin typeface="+mj-lt"/>
            </a:endParaRPr>
          </a:p>
        </p:txBody>
      </p:sp>
      <p:sp>
        <p:nvSpPr>
          <p:cNvPr id="5" name="Rectangle 4">
            <a:extLst>
              <a:ext uri="{FF2B5EF4-FFF2-40B4-BE49-F238E27FC236}">
                <a16:creationId xmlns="" xmlns:a16="http://schemas.microsoft.com/office/drawing/2014/main" id="{B7B1388B-0B0D-4DE1-A297-DD70BD35DF87}"/>
              </a:ext>
            </a:extLst>
          </p:cNvPr>
          <p:cNvSpPr/>
          <p:nvPr/>
        </p:nvSpPr>
        <p:spPr>
          <a:xfrm>
            <a:off x="747562" y="1758799"/>
            <a:ext cx="5639443" cy="3700500"/>
          </a:xfrm>
          <a:prstGeom prst="rect">
            <a:avLst/>
          </a:prstGeom>
        </p:spPr>
        <p:txBody>
          <a:bodyPr wrap="square">
            <a:spAutoFit/>
          </a:bodyPr>
          <a:lstStyle/>
          <a:p>
            <a:pPr marL="342900" lvl="0" indent="-342900">
              <a:lnSpc>
                <a:spcPct val="90000"/>
              </a:lnSpc>
              <a:spcBef>
                <a:spcPts val="1000"/>
              </a:spcBef>
              <a:buFont typeface="Courier New" panose="02070309020205020404" pitchFamily="49" charset="0"/>
              <a:buChar char="o"/>
              <a:defRPr/>
            </a:pPr>
            <a:r>
              <a:rPr lang="en-US" sz="2200" kern="1200" dirty="0">
                <a:solidFill>
                  <a:schemeClr val="tx1"/>
                </a:solidFill>
                <a:latin typeface="+mn-lt"/>
                <a:ea typeface="+mn-ea"/>
                <a:cs typeface="Times New Roman" pitchFamily="18" charset="0"/>
              </a:rPr>
              <a:t>Fibers from the </a:t>
            </a:r>
            <a:r>
              <a:rPr lang="en-US" sz="2200" b="1" kern="1200" dirty="0">
                <a:solidFill>
                  <a:schemeClr val="tx1"/>
                </a:solidFill>
                <a:latin typeface="+mn-lt"/>
                <a:ea typeface="+mn-ea"/>
                <a:cs typeface="Times New Roman" pitchFamily="18" charset="0"/>
              </a:rPr>
              <a:t>nasal (medial) half of retina </a:t>
            </a:r>
            <a:r>
              <a:rPr lang="en-US" sz="2200" u="sng" kern="1200" dirty="0">
                <a:solidFill>
                  <a:schemeClr val="tx1"/>
                </a:solidFill>
                <a:latin typeface="+mn-lt"/>
                <a:ea typeface="+mn-ea"/>
                <a:cs typeface="Times New Roman" pitchFamily="18" charset="0"/>
              </a:rPr>
              <a:t>decussate</a:t>
            </a:r>
            <a:r>
              <a:rPr lang="en-US" sz="2200" kern="1200" dirty="0">
                <a:solidFill>
                  <a:schemeClr val="tx1"/>
                </a:solidFill>
                <a:latin typeface="+mn-lt"/>
                <a:ea typeface="+mn-ea"/>
                <a:cs typeface="Times New Roman" pitchFamily="18" charset="0"/>
              </a:rPr>
              <a:t> in the chiasm and </a:t>
            </a:r>
            <a:r>
              <a:rPr lang="en-US" sz="2200" u="sng" kern="1200" dirty="0">
                <a:solidFill>
                  <a:schemeClr val="tx1"/>
                </a:solidFill>
                <a:latin typeface="+mn-lt"/>
                <a:ea typeface="+mn-ea"/>
                <a:cs typeface="Times New Roman" pitchFamily="18" charset="0"/>
              </a:rPr>
              <a:t>join uncrossed </a:t>
            </a:r>
            <a:r>
              <a:rPr lang="en-US" sz="2200" kern="1200" dirty="0">
                <a:solidFill>
                  <a:schemeClr val="tx1"/>
                </a:solidFill>
                <a:latin typeface="+mn-lt"/>
                <a:ea typeface="+mn-ea"/>
                <a:cs typeface="Times New Roman" pitchFamily="18" charset="0"/>
              </a:rPr>
              <a:t>fibers from the </a:t>
            </a:r>
            <a:r>
              <a:rPr lang="en-US" sz="2200" b="1" kern="1200" dirty="0">
                <a:solidFill>
                  <a:schemeClr val="tx1"/>
                </a:solidFill>
                <a:latin typeface="+mn-lt"/>
                <a:ea typeface="+mn-ea"/>
                <a:cs typeface="Times New Roman" pitchFamily="18" charset="0"/>
              </a:rPr>
              <a:t>temporal (lateral) half of the retina</a:t>
            </a:r>
            <a:r>
              <a:rPr lang="en-US" sz="2200" kern="1200" dirty="0">
                <a:solidFill>
                  <a:schemeClr val="tx1"/>
                </a:solidFill>
                <a:latin typeface="+mn-lt"/>
                <a:ea typeface="+mn-ea"/>
                <a:cs typeface="Times New Roman" pitchFamily="18" charset="0"/>
              </a:rPr>
              <a:t> to form the </a:t>
            </a:r>
            <a:r>
              <a:rPr lang="en-US" sz="2200" i="1" kern="1200" dirty="0">
                <a:solidFill>
                  <a:schemeClr val="tx1"/>
                </a:solidFill>
                <a:latin typeface="+mn-lt"/>
                <a:ea typeface="+mn-ea"/>
                <a:cs typeface="Times New Roman" pitchFamily="18" charset="0"/>
              </a:rPr>
              <a:t>optic tract</a:t>
            </a:r>
            <a:r>
              <a:rPr lang="en-US" sz="2200" kern="1200" dirty="0">
                <a:solidFill>
                  <a:schemeClr val="tx1"/>
                </a:solidFill>
                <a:latin typeface="+mn-lt"/>
                <a:ea typeface="+mn-ea"/>
                <a:cs typeface="Times New Roman" pitchFamily="18" charset="0"/>
              </a:rPr>
              <a:t>.</a:t>
            </a:r>
          </a:p>
          <a:p>
            <a:pPr marL="342900" lvl="0" indent="-342900">
              <a:lnSpc>
                <a:spcPct val="90000"/>
              </a:lnSpc>
              <a:spcBef>
                <a:spcPts val="1000"/>
              </a:spcBef>
              <a:buFont typeface="Courier New" panose="02070309020205020404" pitchFamily="49" charset="0"/>
              <a:buChar char="o"/>
              <a:defRPr/>
            </a:pPr>
            <a:r>
              <a:rPr lang="en-US" sz="2200" kern="1200" dirty="0">
                <a:solidFill>
                  <a:schemeClr val="tx1"/>
                </a:solidFill>
                <a:latin typeface="+mn-lt"/>
                <a:ea typeface="+mn-ea"/>
                <a:cs typeface="Times New Roman" pitchFamily="18" charset="0"/>
              </a:rPr>
              <a:t>The decussation of nerve fibers in the chiasm results in the </a:t>
            </a:r>
            <a:r>
              <a:rPr lang="en-US" sz="2200" i="1" kern="1200" dirty="0">
                <a:solidFill>
                  <a:schemeClr val="tx1"/>
                </a:solidFill>
                <a:latin typeface="+mn-lt"/>
                <a:ea typeface="+mn-ea"/>
                <a:cs typeface="Times New Roman" pitchFamily="18" charset="0"/>
              </a:rPr>
              <a:t>right optic tract conveying impulses from the left visual field and vice versa</a:t>
            </a:r>
            <a:r>
              <a:rPr lang="en-US" sz="2200" kern="1200" dirty="0">
                <a:solidFill>
                  <a:schemeClr val="tx1"/>
                </a:solidFill>
                <a:latin typeface="+mn-lt"/>
                <a:ea typeface="+mn-ea"/>
                <a:cs typeface="Times New Roman" pitchFamily="18" charset="0"/>
              </a:rPr>
              <a:t>.</a:t>
            </a:r>
          </a:p>
          <a:p>
            <a:pPr marL="342900" lvl="0" indent="-342900">
              <a:lnSpc>
                <a:spcPct val="90000"/>
              </a:lnSpc>
              <a:spcBef>
                <a:spcPts val="1000"/>
              </a:spcBef>
              <a:buFont typeface="Courier New" panose="02070309020205020404" pitchFamily="49" charset="0"/>
              <a:buChar char="o"/>
              <a:defRPr/>
            </a:pPr>
            <a:r>
              <a:rPr lang="en-US" sz="2200" kern="1200" dirty="0">
                <a:solidFill>
                  <a:schemeClr val="tx1"/>
                </a:solidFill>
                <a:latin typeface="+mn-lt"/>
                <a:ea typeface="+mn-ea"/>
                <a:cs typeface="Times New Roman" pitchFamily="18" charset="0"/>
              </a:rPr>
              <a:t>The </a:t>
            </a:r>
            <a:r>
              <a:rPr lang="en-US" sz="2200" i="1" kern="1200" dirty="0">
                <a:solidFill>
                  <a:schemeClr val="tx1"/>
                </a:solidFill>
                <a:latin typeface="+mn-lt"/>
                <a:ea typeface="+mn-ea"/>
                <a:cs typeface="Times New Roman" pitchFamily="18" charset="0"/>
              </a:rPr>
              <a:t>partial crossing of optic nerve fibers</a:t>
            </a:r>
            <a:r>
              <a:rPr lang="en-US" sz="2200" kern="1200" dirty="0">
                <a:solidFill>
                  <a:schemeClr val="tx1"/>
                </a:solidFill>
                <a:latin typeface="+mn-lt"/>
                <a:ea typeface="+mn-ea"/>
                <a:cs typeface="Times New Roman" pitchFamily="18" charset="0"/>
              </a:rPr>
              <a:t> in the optic chiasma is a requirement for </a:t>
            </a:r>
            <a:r>
              <a:rPr lang="en-US" sz="2200" b="1" kern="1200" dirty="0">
                <a:solidFill>
                  <a:schemeClr val="tx1"/>
                </a:solidFill>
                <a:latin typeface="+mn-lt"/>
                <a:ea typeface="+mn-ea"/>
                <a:cs typeface="Times New Roman" pitchFamily="18" charset="0"/>
              </a:rPr>
              <a:t>binocular</a:t>
            </a:r>
            <a:r>
              <a:rPr lang="en-US" sz="2200" kern="1200" dirty="0">
                <a:solidFill>
                  <a:schemeClr val="tx1"/>
                </a:solidFill>
                <a:latin typeface="+mn-lt"/>
                <a:ea typeface="+mn-ea"/>
                <a:cs typeface="Times New Roman" pitchFamily="18" charset="0"/>
              </a:rPr>
              <a:t> vision.</a:t>
            </a:r>
          </a:p>
        </p:txBody>
      </p:sp>
      <p:sp>
        <p:nvSpPr>
          <p:cNvPr id="6" name="Rectangle 5">
            <a:extLst>
              <a:ext uri="{FF2B5EF4-FFF2-40B4-BE49-F238E27FC236}">
                <a16:creationId xmlns="" xmlns:a16="http://schemas.microsoft.com/office/drawing/2014/main" id="{54037796-D9BA-480F-87BB-D3ADC2DE850C}"/>
              </a:ext>
            </a:extLst>
          </p:cNvPr>
          <p:cNvSpPr/>
          <p:nvPr/>
        </p:nvSpPr>
        <p:spPr>
          <a:xfrm>
            <a:off x="895718" y="5632942"/>
            <a:ext cx="5254965" cy="646331"/>
          </a:xfrm>
          <a:prstGeom prst="rect">
            <a:avLst/>
          </a:prstGeom>
          <a:ln w="28575">
            <a:solidFill>
              <a:srgbClr val="FF99CC"/>
            </a:solidFill>
            <a:prstDash val="solid"/>
          </a:ln>
        </p:spPr>
        <p:txBody>
          <a:bodyPr wrap="none">
            <a:spAutoFit/>
          </a:bodyPr>
          <a:lstStyle/>
          <a:p>
            <a:pPr eaLnBrk="1" hangingPunct="1"/>
            <a:r>
              <a:rPr lang="en-US" altLang="en-US" sz="1800" dirty="0">
                <a:latin typeface="+mn-lt"/>
              </a:rPr>
              <a:t>Which retinal </a:t>
            </a:r>
            <a:r>
              <a:rPr lang="en-US" altLang="en-US" sz="1800" dirty="0" err="1">
                <a:latin typeface="+mn-lt"/>
              </a:rPr>
              <a:t>fibres</a:t>
            </a:r>
            <a:r>
              <a:rPr lang="en-US" altLang="en-US" sz="1800" dirty="0">
                <a:latin typeface="+mn-lt"/>
              </a:rPr>
              <a:t> are present in the left optic tract?</a:t>
            </a:r>
          </a:p>
          <a:p>
            <a:pPr eaLnBrk="1" hangingPunct="1"/>
            <a:r>
              <a:rPr lang="en-US" altLang="en-US" sz="1800" dirty="0">
                <a:solidFill>
                  <a:schemeClr val="bg1">
                    <a:lumMod val="50000"/>
                  </a:schemeClr>
                </a:solidFill>
                <a:latin typeface="+mn-lt"/>
              </a:rPr>
              <a:t>Fibers from left temporal and right nasal.</a:t>
            </a:r>
          </a:p>
        </p:txBody>
      </p:sp>
      <p:cxnSp>
        <p:nvCxnSpPr>
          <p:cNvPr id="7" name="Straight Connector 6">
            <a:extLst>
              <a:ext uri="{FF2B5EF4-FFF2-40B4-BE49-F238E27FC236}">
                <a16:creationId xmlns="" xmlns:a16="http://schemas.microsoft.com/office/drawing/2014/main" id="{0D699191-D90D-4DA4-9C16-6C66D501E50C}"/>
              </a:ext>
            </a:extLst>
          </p:cNvPr>
          <p:cNvCxnSpPr/>
          <p:nvPr/>
        </p:nvCxnSpPr>
        <p:spPr>
          <a:xfrm>
            <a:off x="2985594" y="2056220"/>
            <a:ext cx="3168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1658A068-0EEE-4AFA-AD20-75DB35C5D6FE}"/>
              </a:ext>
            </a:extLst>
          </p:cNvPr>
          <p:cNvCxnSpPr/>
          <p:nvPr/>
        </p:nvCxnSpPr>
        <p:spPr>
          <a:xfrm>
            <a:off x="2937468" y="2662818"/>
            <a:ext cx="3312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81D542D1-2B5E-48C2-9672-EE672C8DAADE}"/>
              </a:ext>
            </a:extLst>
          </p:cNvPr>
          <p:cNvCxnSpPr/>
          <p:nvPr/>
        </p:nvCxnSpPr>
        <p:spPr>
          <a:xfrm>
            <a:off x="1185671" y="2960993"/>
            <a:ext cx="720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 xmlns:a16="http://schemas.microsoft.com/office/drawing/2014/main" id="{CAF05AAE-8DB5-42B6-9E1C-A08B12071DAD}"/>
              </a:ext>
            </a:extLst>
          </p:cNvPr>
          <p:cNvGrpSpPr/>
          <p:nvPr/>
        </p:nvGrpSpPr>
        <p:grpSpPr>
          <a:xfrm>
            <a:off x="6949438" y="804013"/>
            <a:ext cx="4437247" cy="5410878"/>
            <a:chOff x="6949438" y="804013"/>
            <a:chExt cx="4437247" cy="5410878"/>
          </a:xfrm>
        </p:grpSpPr>
        <p:pic>
          <p:nvPicPr>
            <p:cNvPr id="3" name="Picture 9" descr="vistopo">
              <a:extLst>
                <a:ext uri="{FF2B5EF4-FFF2-40B4-BE49-F238E27FC236}">
                  <a16:creationId xmlns="" xmlns:a16="http://schemas.microsoft.com/office/drawing/2014/main" id="{B840328D-CD29-4F67-822A-39B5A943B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24"/>
            <a:stretch>
              <a:fillRect/>
            </a:stretch>
          </p:blipFill>
          <p:spPr>
            <a:xfrm>
              <a:off x="6949438" y="804013"/>
              <a:ext cx="4437247" cy="5410878"/>
            </a:xfrm>
            <a:prstGeom prst="rect">
              <a:avLst/>
            </a:prstGeom>
            <a:ln>
              <a:noFill/>
              <a:miter lim="800000"/>
              <a:headEnd/>
              <a:tailEnd/>
            </a:ln>
          </p:spPr>
        </p:pic>
        <p:sp>
          <p:nvSpPr>
            <p:cNvPr id="10" name="Rectangle 9">
              <a:extLst>
                <a:ext uri="{FF2B5EF4-FFF2-40B4-BE49-F238E27FC236}">
                  <a16:creationId xmlns="" xmlns:a16="http://schemas.microsoft.com/office/drawing/2014/main" id="{578A3F87-8D76-4F43-B47B-BC0569295871}"/>
                </a:ext>
              </a:extLst>
            </p:cNvPr>
            <p:cNvSpPr/>
            <p:nvPr/>
          </p:nvSpPr>
          <p:spPr>
            <a:xfrm>
              <a:off x="8944442" y="1674492"/>
              <a:ext cx="517191" cy="62594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68713480-EB78-4411-ACF7-FBC4FF097BEB}"/>
                </a:ext>
              </a:extLst>
            </p:cNvPr>
            <p:cNvSpPr/>
            <p:nvPr/>
          </p:nvSpPr>
          <p:spPr>
            <a:xfrm>
              <a:off x="10301604" y="1847747"/>
              <a:ext cx="921453" cy="327562"/>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 xmlns:a16="http://schemas.microsoft.com/office/drawing/2014/main" id="{F6B639DB-F319-47F8-9FA2-E3C2368EF144}"/>
                </a:ext>
              </a:extLst>
            </p:cNvPr>
            <p:cNvSpPr/>
            <p:nvPr/>
          </p:nvSpPr>
          <p:spPr>
            <a:xfrm>
              <a:off x="7183018" y="1847747"/>
              <a:ext cx="921453" cy="327562"/>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469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143D74F-2FEB-40E2-BD01-911A8E2D953D}"/>
              </a:ext>
            </a:extLst>
          </p:cNvPr>
          <p:cNvSpPr txBox="1"/>
          <p:nvPr/>
        </p:nvSpPr>
        <p:spPr>
          <a:xfrm>
            <a:off x="853000" y="323926"/>
            <a:ext cx="7561109" cy="1138773"/>
          </a:xfrm>
          <a:prstGeom prst="rect">
            <a:avLst/>
          </a:prstGeom>
          <a:noFill/>
        </p:spPr>
        <p:txBody>
          <a:bodyPr wrap="square" rtlCol="0">
            <a:spAutoFit/>
          </a:bodyPr>
          <a:lstStyle/>
          <a:p>
            <a:r>
              <a:rPr lang="en-US" sz="3600" dirty="0">
                <a:latin typeface="+mj-lt"/>
              </a:rPr>
              <a:t>Visual Pathway</a:t>
            </a:r>
          </a:p>
          <a:p>
            <a:r>
              <a:rPr lang="en-US" sz="3200" b="1" dirty="0">
                <a:latin typeface="+mj-lt"/>
              </a:rPr>
              <a:t>Optic Tract</a:t>
            </a:r>
            <a:endParaRPr lang="en-GB" sz="2800" b="1" dirty="0">
              <a:latin typeface="+mj-lt"/>
            </a:endParaRPr>
          </a:p>
        </p:txBody>
      </p:sp>
      <p:sp>
        <p:nvSpPr>
          <p:cNvPr id="3" name="Rectangle 2">
            <a:extLst>
              <a:ext uri="{FF2B5EF4-FFF2-40B4-BE49-F238E27FC236}">
                <a16:creationId xmlns="" xmlns:a16="http://schemas.microsoft.com/office/drawing/2014/main" id="{7C5A34DF-1D2C-4721-8E40-D28FF7BCDA68}"/>
              </a:ext>
            </a:extLst>
          </p:cNvPr>
          <p:cNvSpPr/>
          <p:nvPr/>
        </p:nvSpPr>
        <p:spPr>
          <a:xfrm>
            <a:off x="1069055" y="1713070"/>
            <a:ext cx="7503278" cy="4770537"/>
          </a:xfrm>
          <a:prstGeom prst="rect">
            <a:avLst/>
          </a:prstGeom>
          <a:solidFill>
            <a:schemeClr val="bg1"/>
          </a:solidFill>
        </p:spPr>
        <p:txBody>
          <a:bodyPr wrap="square">
            <a:spAutoFit/>
          </a:bodyPr>
          <a:lstStyle/>
          <a:p>
            <a:pPr>
              <a:spcBef>
                <a:spcPts val="1200"/>
              </a:spcBef>
              <a:buClr>
                <a:schemeClr val="tx1"/>
              </a:buClr>
              <a:defRPr/>
            </a:pPr>
            <a:r>
              <a:rPr lang="en-US" sz="2400" dirty="0">
                <a:solidFill>
                  <a:schemeClr val="tx1"/>
                </a:solidFill>
                <a:latin typeface="+mn-lt"/>
                <a:cs typeface="Times New Roman" pitchFamily="18" charset="0"/>
              </a:rPr>
              <a:t>Fibers in the optic tracts:</a:t>
            </a:r>
          </a:p>
          <a:p>
            <a:pPr marL="342900" lvl="1" indent="-342900">
              <a:spcBef>
                <a:spcPts val="1200"/>
              </a:spcBef>
              <a:buClr>
                <a:prstClr val="black"/>
              </a:buClr>
              <a:buFont typeface="Courier New" panose="02070309020205020404" pitchFamily="49" charset="0"/>
              <a:buChar char="o"/>
              <a:defRPr/>
            </a:pPr>
            <a:r>
              <a:rPr lang="en-US" sz="2000" dirty="0">
                <a:solidFill>
                  <a:prstClr val="black"/>
                </a:solidFill>
                <a:latin typeface="Calibri" panose="020F0502020204030204"/>
                <a:cs typeface="Times New Roman" pitchFamily="18" charset="0"/>
              </a:rPr>
              <a:t> A </a:t>
            </a:r>
            <a:r>
              <a:rPr lang="en-US" sz="2000" i="1" dirty="0">
                <a:solidFill>
                  <a:prstClr val="black"/>
                </a:solidFill>
                <a:latin typeface="Calibri" panose="020F0502020204030204"/>
                <a:cs typeface="Times New Roman" pitchFamily="18" charset="0"/>
              </a:rPr>
              <a:t>few fibers</a:t>
            </a:r>
            <a:r>
              <a:rPr lang="en-US" sz="2000" dirty="0">
                <a:solidFill>
                  <a:prstClr val="black"/>
                </a:solidFill>
                <a:latin typeface="Calibri" panose="020F0502020204030204"/>
                <a:cs typeface="Times New Roman" pitchFamily="18" charset="0"/>
              </a:rPr>
              <a:t> </a:t>
            </a:r>
            <a:r>
              <a:rPr lang="en-US" sz="2000" u="sng" dirty="0">
                <a:solidFill>
                  <a:prstClr val="black"/>
                </a:solidFill>
                <a:latin typeface="Calibri" panose="020F0502020204030204"/>
                <a:cs typeface="Times New Roman" pitchFamily="18" charset="0"/>
              </a:rPr>
              <a:t>terminate</a:t>
            </a:r>
            <a:r>
              <a:rPr lang="en-US" sz="2000" dirty="0">
                <a:solidFill>
                  <a:prstClr val="black"/>
                </a:solidFill>
                <a:latin typeface="Calibri" panose="020F0502020204030204"/>
                <a:cs typeface="Times New Roman" pitchFamily="18" charset="0"/>
              </a:rPr>
              <a:t> in </a:t>
            </a:r>
            <a:r>
              <a:rPr lang="en-US" sz="2000" b="1" dirty="0">
                <a:solidFill>
                  <a:prstClr val="black"/>
                </a:solidFill>
                <a:latin typeface="Calibri" panose="020F0502020204030204"/>
                <a:cs typeface="Times New Roman" pitchFamily="18" charset="0"/>
              </a:rPr>
              <a:t>pretectal</a:t>
            </a:r>
            <a:r>
              <a:rPr lang="en-US" sz="2000" dirty="0">
                <a:solidFill>
                  <a:prstClr val="black"/>
                </a:solidFill>
                <a:latin typeface="Calibri" panose="020F0502020204030204"/>
                <a:cs typeface="Times New Roman" pitchFamily="18" charset="0"/>
              </a:rPr>
              <a:t> area and </a:t>
            </a:r>
            <a:r>
              <a:rPr lang="en-US" sz="2000" b="1" dirty="0">
                <a:solidFill>
                  <a:prstClr val="black"/>
                </a:solidFill>
                <a:latin typeface="Calibri" panose="020F0502020204030204"/>
                <a:cs typeface="Times New Roman" pitchFamily="18" charset="0"/>
              </a:rPr>
              <a:t>superior colliculus.</a:t>
            </a:r>
            <a:r>
              <a:rPr lang="en-US" sz="2000" dirty="0">
                <a:solidFill>
                  <a:prstClr val="black"/>
                </a:solidFill>
                <a:latin typeface="Calibri" panose="020F0502020204030204"/>
                <a:cs typeface="Times New Roman" pitchFamily="18" charset="0"/>
              </a:rPr>
              <a:t> </a:t>
            </a:r>
          </a:p>
          <a:p>
            <a:pPr marL="342900" lvl="1" indent="-342900">
              <a:spcBef>
                <a:spcPts val="1200"/>
              </a:spcBef>
              <a:buClr>
                <a:prstClr val="black"/>
              </a:buClr>
              <a:buFont typeface="Courier New" panose="02070309020205020404" pitchFamily="49" charset="0"/>
              <a:buChar char="o"/>
              <a:defRPr/>
            </a:pPr>
            <a:r>
              <a:rPr lang="en-US" sz="2000" dirty="0">
                <a:solidFill>
                  <a:prstClr val="black"/>
                </a:solidFill>
                <a:latin typeface="Calibri" panose="020F0502020204030204"/>
                <a:cs typeface="Times New Roman" pitchFamily="18" charset="0"/>
              </a:rPr>
              <a:t>These fibers are related to </a:t>
            </a:r>
            <a:r>
              <a:rPr lang="en-US" sz="2000" b="1" dirty="0">
                <a:solidFill>
                  <a:prstClr val="black"/>
                </a:solidFill>
                <a:latin typeface="Calibri" panose="020F0502020204030204"/>
                <a:cs typeface="Times New Roman" pitchFamily="18" charset="0"/>
              </a:rPr>
              <a:t>light reflexes</a:t>
            </a:r>
            <a:r>
              <a:rPr lang="en-US" sz="2000" dirty="0">
                <a:solidFill>
                  <a:prstClr val="black"/>
                </a:solidFill>
                <a:latin typeface="Calibri" panose="020F0502020204030204"/>
                <a:cs typeface="Times New Roman" pitchFamily="18" charset="0"/>
              </a:rPr>
              <a:t>.</a:t>
            </a:r>
            <a:endParaRPr lang="en-US" sz="2000" dirty="0">
              <a:solidFill>
                <a:schemeClr val="tx1"/>
              </a:solidFill>
              <a:latin typeface="+mn-lt"/>
              <a:cs typeface="Times New Roman" pitchFamily="18" charset="0"/>
            </a:endParaRPr>
          </a:p>
          <a:p>
            <a:pPr marL="342900" lvl="1" indent="-342900">
              <a:spcBef>
                <a:spcPts val="1200"/>
              </a:spcBef>
              <a:buClr>
                <a:schemeClr val="tx1"/>
              </a:buClr>
              <a:buFont typeface="Courier New" panose="02070309020205020404" pitchFamily="49" charset="0"/>
              <a:buChar char="o"/>
              <a:defRPr/>
            </a:pPr>
            <a:r>
              <a:rPr lang="en-US" sz="2000" i="1" dirty="0">
                <a:solidFill>
                  <a:schemeClr val="tx1"/>
                </a:solidFill>
                <a:latin typeface="+mn-lt"/>
                <a:cs typeface="Times New Roman" pitchFamily="18" charset="0"/>
              </a:rPr>
              <a:t>Mainly</a:t>
            </a:r>
            <a:r>
              <a:rPr lang="en-US" sz="2000" dirty="0">
                <a:solidFill>
                  <a:schemeClr val="tx1"/>
                </a:solidFill>
                <a:latin typeface="+mn-lt"/>
                <a:cs typeface="Times New Roman" pitchFamily="18" charset="0"/>
              </a:rPr>
              <a:t> </a:t>
            </a:r>
            <a:r>
              <a:rPr lang="en-US" sz="2000" u="sng" dirty="0">
                <a:solidFill>
                  <a:schemeClr val="tx1"/>
                </a:solidFill>
                <a:latin typeface="+mn-lt"/>
                <a:cs typeface="Times New Roman" pitchFamily="18" charset="0"/>
              </a:rPr>
              <a:t>terminate </a:t>
            </a:r>
            <a:r>
              <a:rPr lang="en-US" sz="2000" dirty="0">
                <a:solidFill>
                  <a:schemeClr val="tx1"/>
                </a:solidFill>
                <a:latin typeface="+mn-lt"/>
                <a:cs typeface="Times New Roman" pitchFamily="18" charset="0"/>
              </a:rPr>
              <a:t>in the (LGB), </a:t>
            </a:r>
            <a:r>
              <a:rPr lang="en-US" sz="2000" b="1" dirty="0">
                <a:solidFill>
                  <a:schemeClr val="tx1"/>
                </a:solidFill>
                <a:latin typeface="+mn-lt"/>
                <a:cs typeface="Times New Roman" pitchFamily="18" charset="0"/>
              </a:rPr>
              <a:t>lateral geniculate body</a:t>
            </a:r>
            <a:r>
              <a:rPr lang="en-US" sz="2000" dirty="0">
                <a:solidFill>
                  <a:schemeClr val="tx1"/>
                </a:solidFill>
                <a:latin typeface="+mn-lt"/>
                <a:cs typeface="Times New Roman" pitchFamily="18" charset="0"/>
              </a:rPr>
              <a:t>  of the thalamus (</a:t>
            </a:r>
            <a:r>
              <a:rPr lang="en-US" sz="2000" b="1" dirty="0">
                <a:solidFill>
                  <a:schemeClr val="tx1"/>
                </a:solidFill>
                <a:latin typeface="+mn-lt"/>
                <a:cs typeface="Times New Roman" pitchFamily="18" charset="0"/>
              </a:rPr>
              <a:t>3</a:t>
            </a:r>
            <a:r>
              <a:rPr lang="en-US" sz="2000" b="1" baseline="30000" dirty="0">
                <a:solidFill>
                  <a:schemeClr val="tx1"/>
                </a:solidFill>
                <a:latin typeface="+mn-lt"/>
                <a:cs typeface="Times New Roman" pitchFamily="18" charset="0"/>
              </a:rPr>
              <a:t>rd</a:t>
            </a:r>
            <a:r>
              <a:rPr lang="en-US" sz="2000" b="1" dirty="0">
                <a:solidFill>
                  <a:schemeClr val="tx1"/>
                </a:solidFill>
                <a:latin typeface="+mn-lt"/>
                <a:cs typeface="Times New Roman" pitchFamily="18" charset="0"/>
              </a:rPr>
              <a:t> order neuron</a:t>
            </a:r>
            <a:r>
              <a:rPr lang="en-US" sz="2000" dirty="0">
                <a:solidFill>
                  <a:schemeClr val="tx1"/>
                </a:solidFill>
                <a:latin typeface="+mn-lt"/>
                <a:cs typeface="Times New Roman" pitchFamily="18" charset="0"/>
              </a:rPr>
              <a:t>).</a:t>
            </a:r>
          </a:p>
          <a:p>
            <a:pPr marL="342900" indent="-342900" eaLnBrk="1" hangingPunct="1">
              <a:spcBef>
                <a:spcPts val="1200"/>
              </a:spcBef>
              <a:buFont typeface="Courier New" panose="02070309020205020404" pitchFamily="49" charset="0"/>
              <a:buChar char="o"/>
              <a:defRPr/>
            </a:pPr>
            <a:r>
              <a:rPr lang="en-US" sz="2000" dirty="0">
                <a:solidFill>
                  <a:schemeClr val="tx1"/>
                </a:solidFill>
                <a:latin typeface="+mn-lt"/>
              </a:rPr>
              <a:t>From the lateral geniculate nucleus (third-order neuron), </a:t>
            </a:r>
            <a:r>
              <a:rPr lang="en-US" sz="2000" b="1" dirty="0">
                <a:solidFill>
                  <a:schemeClr val="tx1"/>
                </a:solidFill>
                <a:latin typeface="+mn-lt"/>
              </a:rPr>
              <a:t>thalamocortical </a:t>
            </a:r>
            <a:r>
              <a:rPr lang="en-US" sz="2000" b="1" dirty="0" err="1">
                <a:solidFill>
                  <a:schemeClr val="tx1"/>
                </a:solidFill>
                <a:latin typeface="+mn-lt"/>
              </a:rPr>
              <a:t>fibres</a:t>
            </a:r>
            <a:r>
              <a:rPr lang="en-US" sz="2000" b="1" dirty="0">
                <a:solidFill>
                  <a:schemeClr val="tx1"/>
                </a:solidFill>
                <a:latin typeface="+mn-lt"/>
              </a:rPr>
              <a:t> </a:t>
            </a:r>
            <a:r>
              <a:rPr lang="en-US" sz="2000" dirty="0">
                <a:solidFill>
                  <a:schemeClr val="tx1"/>
                </a:solidFill>
                <a:latin typeface="+mn-lt"/>
              </a:rPr>
              <a:t>project through the </a:t>
            </a:r>
            <a:r>
              <a:rPr lang="en-US" sz="2000" i="1" dirty="0" err="1">
                <a:solidFill>
                  <a:schemeClr val="tx1"/>
                </a:solidFill>
                <a:latin typeface="+mn-lt"/>
              </a:rPr>
              <a:t>retrolenticular</a:t>
            </a:r>
            <a:r>
              <a:rPr lang="en-US" sz="2000" i="1" dirty="0">
                <a:solidFill>
                  <a:schemeClr val="tx1"/>
                </a:solidFill>
                <a:latin typeface="+mn-lt"/>
              </a:rPr>
              <a:t> part of the posterior limb of the  internal capsule as </a:t>
            </a:r>
            <a:r>
              <a:rPr lang="en-US" sz="2000" dirty="0">
                <a:solidFill>
                  <a:schemeClr val="tx1"/>
                </a:solidFill>
                <a:latin typeface="+mn-lt"/>
              </a:rPr>
              <a:t>the </a:t>
            </a:r>
            <a:r>
              <a:rPr lang="en-US" sz="2000" b="1" dirty="0">
                <a:solidFill>
                  <a:schemeClr val="tx1"/>
                </a:solidFill>
                <a:latin typeface="+mn-lt"/>
              </a:rPr>
              <a:t>optic radiation, </a:t>
            </a:r>
          </a:p>
          <a:p>
            <a:pPr marL="342900" indent="-342900" eaLnBrk="1" hangingPunct="1">
              <a:spcBef>
                <a:spcPts val="1200"/>
              </a:spcBef>
              <a:buFont typeface="Courier New" panose="02070309020205020404" pitchFamily="49" charset="0"/>
              <a:buChar char="o"/>
              <a:defRPr/>
            </a:pPr>
            <a:r>
              <a:rPr lang="en-US" sz="2000" dirty="0">
                <a:solidFill>
                  <a:schemeClr val="tx1"/>
                </a:solidFill>
                <a:latin typeface="+mn-lt"/>
              </a:rPr>
              <a:t>which </a:t>
            </a:r>
            <a:r>
              <a:rPr lang="en-US" sz="2000" u="sng" dirty="0">
                <a:solidFill>
                  <a:schemeClr val="tx1"/>
                </a:solidFill>
                <a:latin typeface="+mn-lt"/>
              </a:rPr>
              <a:t>terminates</a:t>
            </a:r>
            <a:r>
              <a:rPr lang="en-US" sz="2000" dirty="0">
                <a:solidFill>
                  <a:schemeClr val="tx1"/>
                </a:solidFill>
                <a:latin typeface="+mn-lt"/>
              </a:rPr>
              <a:t> in the </a:t>
            </a:r>
            <a:r>
              <a:rPr lang="en-US" sz="2000" b="1" dirty="0">
                <a:solidFill>
                  <a:schemeClr val="tx1"/>
                </a:solidFill>
                <a:latin typeface="+mn-lt"/>
              </a:rPr>
              <a:t>primary visual cortex </a:t>
            </a:r>
            <a:r>
              <a:rPr lang="en-US" sz="2000" dirty="0">
                <a:solidFill>
                  <a:schemeClr val="tx1"/>
                </a:solidFill>
                <a:latin typeface="+mn-lt"/>
              </a:rPr>
              <a:t>of the </a:t>
            </a:r>
            <a:r>
              <a:rPr lang="en-US" sz="2000" b="1" dirty="0">
                <a:solidFill>
                  <a:schemeClr val="tx1"/>
                </a:solidFill>
                <a:latin typeface="+mn-lt"/>
              </a:rPr>
              <a:t>occipital lobe. </a:t>
            </a:r>
          </a:p>
          <a:p>
            <a:pPr marL="342900" indent="-342900" eaLnBrk="1" hangingPunct="1">
              <a:spcBef>
                <a:spcPts val="1200"/>
              </a:spcBef>
              <a:buFont typeface="Courier New" panose="02070309020205020404" pitchFamily="49" charset="0"/>
              <a:buChar char="o"/>
              <a:defRPr/>
            </a:pPr>
            <a:r>
              <a:rPr lang="en-US" sz="2000" dirty="0">
                <a:solidFill>
                  <a:schemeClr val="tx1"/>
                </a:solidFill>
                <a:latin typeface="+mn-lt"/>
              </a:rPr>
              <a:t>The primary visual cortex is located </a:t>
            </a:r>
            <a:r>
              <a:rPr lang="en-US" sz="2000" i="1" dirty="0">
                <a:solidFill>
                  <a:schemeClr val="tx1"/>
                </a:solidFill>
                <a:latin typeface="+mn-lt"/>
              </a:rPr>
              <a:t>predominantly</a:t>
            </a:r>
            <a:r>
              <a:rPr lang="en-US" sz="2000" dirty="0">
                <a:solidFill>
                  <a:schemeClr val="tx1"/>
                </a:solidFill>
                <a:latin typeface="+mn-lt"/>
              </a:rPr>
              <a:t> on the medial surface of the hemisphere in the region </a:t>
            </a:r>
            <a:r>
              <a:rPr lang="en-US" sz="2000" i="1" dirty="0">
                <a:solidFill>
                  <a:schemeClr val="tx1"/>
                </a:solidFill>
                <a:latin typeface="+mn-lt"/>
              </a:rPr>
              <a:t>above and below the calcarine sulcus.</a:t>
            </a:r>
            <a:endParaRPr lang="en-US" sz="1800" dirty="0">
              <a:solidFill>
                <a:schemeClr val="tx1"/>
              </a:solidFill>
              <a:latin typeface="+mn-lt"/>
              <a:cs typeface="Times New Roman" pitchFamily="18" charset="0"/>
            </a:endParaRPr>
          </a:p>
        </p:txBody>
      </p:sp>
      <p:pic>
        <p:nvPicPr>
          <p:cNvPr id="4" name="Picture 6" descr="C:\Documents and Settings\HP\My Documents\My Pictures\bbbb.png">
            <a:extLst>
              <a:ext uri="{FF2B5EF4-FFF2-40B4-BE49-F238E27FC236}">
                <a16:creationId xmlns="" xmlns:a16="http://schemas.microsoft.com/office/drawing/2014/main" id="{68F59074-A24C-4516-9E09-77EBDE9C8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5" t="1149" r="910" b="804"/>
          <a:stretch/>
        </p:blipFill>
        <p:spPr>
          <a:xfrm>
            <a:off x="8766758" y="575600"/>
            <a:ext cx="3228597" cy="2656841"/>
          </a:xfrm>
          <a:prstGeom prst="rect">
            <a:avLst/>
          </a:prstGeom>
          <a:ln>
            <a:noFill/>
          </a:ln>
        </p:spPr>
      </p:pic>
      <p:grpSp>
        <p:nvGrpSpPr>
          <p:cNvPr id="9" name="Group 8">
            <a:extLst>
              <a:ext uri="{FF2B5EF4-FFF2-40B4-BE49-F238E27FC236}">
                <a16:creationId xmlns="" xmlns:a16="http://schemas.microsoft.com/office/drawing/2014/main" id="{E65A260D-AFA0-4859-90FF-DFD0EFCC09A4}"/>
              </a:ext>
            </a:extLst>
          </p:cNvPr>
          <p:cNvGrpSpPr/>
          <p:nvPr/>
        </p:nvGrpSpPr>
        <p:grpSpPr>
          <a:xfrm>
            <a:off x="8604495" y="3506146"/>
            <a:ext cx="3390860" cy="2882797"/>
            <a:chOff x="3108325" y="0"/>
            <a:chExt cx="7524750" cy="6770688"/>
          </a:xfrm>
        </p:grpSpPr>
        <p:pic>
          <p:nvPicPr>
            <p:cNvPr id="5" name="Picture 5" descr="13">
              <a:extLst>
                <a:ext uri="{FF2B5EF4-FFF2-40B4-BE49-F238E27FC236}">
                  <a16:creationId xmlns="" xmlns:a16="http://schemas.microsoft.com/office/drawing/2014/main" id="{E89F2A4A-1D71-4B6F-B00C-29B303A15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08325" y="0"/>
              <a:ext cx="7524750" cy="6770688"/>
            </a:xfrm>
            <a:prstGeom prst="rect">
              <a:avLst/>
            </a:prstGeom>
            <a:noFill/>
          </p:spPr>
        </p:pic>
        <p:sp>
          <p:nvSpPr>
            <p:cNvPr id="6" name="Oval 6">
              <a:extLst>
                <a:ext uri="{FF2B5EF4-FFF2-40B4-BE49-F238E27FC236}">
                  <a16:creationId xmlns="" xmlns:a16="http://schemas.microsoft.com/office/drawing/2014/main" id="{B14072F0-BCDA-4C08-9E8F-1E3703CA4CE2}"/>
                </a:ext>
              </a:extLst>
            </p:cNvPr>
            <p:cNvSpPr>
              <a:spLocks noChangeArrowheads="1"/>
            </p:cNvSpPr>
            <p:nvPr/>
          </p:nvSpPr>
          <p:spPr bwMode="auto">
            <a:xfrm>
              <a:off x="9263064" y="4652963"/>
              <a:ext cx="1081087" cy="431800"/>
            </a:xfrm>
            <a:prstGeom prst="ellipse">
              <a:avLst/>
            </a:prstGeom>
            <a:noFill/>
            <a:ln w="25400">
              <a:solidFill>
                <a:srgbClr val="34A4CA"/>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Oval 7">
              <a:extLst>
                <a:ext uri="{FF2B5EF4-FFF2-40B4-BE49-F238E27FC236}">
                  <a16:creationId xmlns="" xmlns:a16="http://schemas.microsoft.com/office/drawing/2014/main" id="{4DD54AD4-FF05-4955-9CB7-AF7D7DE9EA85}"/>
                </a:ext>
              </a:extLst>
            </p:cNvPr>
            <p:cNvSpPr>
              <a:spLocks noChangeArrowheads="1"/>
            </p:cNvSpPr>
            <p:nvPr/>
          </p:nvSpPr>
          <p:spPr bwMode="auto">
            <a:xfrm>
              <a:off x="3935414" y="5734051"/>
              <a:ext cx="1081087" cy="358775"/>
            </a:xfrm>
            <a:prstGeom prst="ellipse">
              <a:avLst/>
            </a:prstGeom>
            <a:noFill/>
            <a:ln w="25400">
              <a:solidFill>
                <a:srgbClr val="CC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8" name="Freeform 11">
              <a:extLst>
                <a:ext uri="{FF2B5EF4-FFF2-40B4-BE49-F238E27FC236}">
                  <a16:creationId xmlns="" xmlns:a16="http://schemas.microsoft.com/office/drawing/2014/main" id="{DA261E55-B43A-4E2D-8DB5-F7DAB2054FA2}"/>
                </a:ext>
              </a:extLst>
            </p:cNvPr>
            <p:cNvSpPr>
              <a:spLocks/>
            </p:cNvSpPr>
            <p:nvPr/>
          </p:nvSpPr>
          <p:spPr bwMode="auto">
            <a:xfrm>
              <a:off x="6262689" y="4337050"/>
              <a:ext cx="625475" cy="2052638"/>
            </a:xfrm>
            <a:custGeom>
              <a:avLst/>
              <a:gdLst>
                <a:gd name="T0" fmla="*/ 2147483647 w 394"/>
                <a:gd name="T1" fmla="*/ 2147483647 h 1293"/>
                <a:gd name="T2" fmla="*/ 2147483647 w 394"/>
                <a:gd name="T3" fmla="*/ 0 h 1293"/>
                <a:gd name="T4" fmla="*/ 2147483647 w 394"/>
                <a:gd name="T5" fmla="*/ 2147483647 h 1293"/>
                <a:gd name="T6" fmla="*/ 2147483647 w 394"/>
                <a:gd name="T7" fmla="*/ 2147483647 h 1293"/>
                <a:gd name="T8" fmla="*/ 2147483647 w 394"/>
                <a:gd name="T9" fmla="*/ 2147483647 h 1293"/>
                <a:gd name="T10" fmla="*/ 2147483647 w 394"/>
                <a:gd name="T11" fmla="*/ 2147483647 h 1293"/>
                <a:gd name="T12" fmla="*/ 2147483647 w 394"/>
                <a:gd name="T13" fmla="*/ 2147483647 h 1293"/>
                <a:gd name="T14" fmla="*/ 2147483647 w 394"/>
                <a:gd name="T15" fmla="*/ 2147483647 h 1293"/>
                <a:gd name="T16" fmla="*/ 2147483647 w 394"/>
                <a:gd name="T17" fmla="*/ 2147483647 h 1293"/>
                <a:gd name="T18" fmla="*/ 2147483647 w 394"/>
                <a:gd name="T19" fmla="*/ 2147483647 h 1293"/>
                <a:gd name="T20" fmla="*/ 2147483647 w 394"/>
                <a:gd name="T21" fmla="*/ 2147483647 h 1293"/>
                <a:gd name="T22" fmla="*/ 0 w 394"/>
                <a:gd name="T23" fmla="*/ 2147483647 h 1293"/>
                <a:gd name="T24" fmla="*/ 2147483647 w 394"/>
                <a:gd name="T25" fmla="*/ 2147483647 h 1293"/>
                <a:gd name="T26" fmla="*/ 2147483647 w 394"/>
                <a:gd name="T27" fmla="*/ 2147483647 h 1293"/>
                <a:gd name="T28" fmla="*/ 2147483647 w 394"/>
                <a:gd name="T29" fmla="*/ 2147483647 h 1293"/>
                <a:gd name="T30" fmla="*/ 2147483647 w 394"/>
                <a:gd name="T31" fmla="*/ 2147483647 h 1293"/>
                <a:gd name="T32" fmla="*/ 2147483647 w 394"/>
                <a:gd name="T33" fmla="*/ 2147483647 h 1293"/>
                <a:gd name="T34" fmla="*/ 2147483647 w 394"/>
                <a:gd name="T35" fmla="*/ 2147483647 h 1293"/>
                <a:gd name="T36" fmla="*/ 2147483647 w 394"/>
                <a:gd name="T37" fmla="*/ 2147483647 h 1293"/>
                <a:gd name="T38" fmla="*/ 2147483647 w 394"/>
                <a:gd name="T39" fmla="*/ 2147483647 h 1293"/>
                <a:gd name="T40" fmla="*/ 2147483647 w 394"/>
                <a:gd name="T41" fmla="*/ 2147483647 h 1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4"/>
                <a:gd name="T64" fmla="*/ 0 h 1293"/>
                <a:gd name="T65" fmla="*/ 394 w 394"/>
                <a:gd name="T66" fmla="*/ 1293 h 1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4" h="1293">
                  <a:moveTo>
                    <a:pt x="288" y="78"/>
                  </a:moveTo>
                  <a:lnTo>
                    <a:pt x="134" y="0"/>
                  </a:lnTo>
                  <a:lnTo>
                    <a:pt x="57" y="22"/>
                  </a:lnTo>
                  <a:lnTo>
                    <a:pt x="71" y="197"/>
                  </a:lnTo>
                  <a:lnTo>
                    <a:pt x="127" y="296"/>
                  </a:lnTo>
                  <a:lnTo>
                    <a:pt x="162" y="450"/>
                  </a:lnTo>
                  <a:lnTo>
                    <a:pt x="218" y="541"/>
                  </a:lnTo>
                  <a:lnTo>
                    <a:pt x="218" y="661"/>
                  </a:lnTo>
                  <a:lnTo>
                    <a:pt x="162" y="822"/>
                  </a:lnTo>
                  <a:lnTo>
                    <a:pt x="120" y="956"/>
                  </a:lnTo>
                  <a:lnTo>
                    <a:pt x="71" y="1068"/>
                  </a:lnTo>
                  <a:lnTo>
                    <a:pt x="0" y="1223"/>
                  </a:lnTo>
                  <a:lnTo>
                    <a:pt x="43" y="1293"/>
                  </a:lnTo>
                  <a:lnTo>
                    <a:pt x="190" y="1237"/>
                  </a:lnTo>
                  <a:lnTo>
                    <a:pt x="260" y="1167"/>
                  </a:lnTo>
                  <a:lnTo>
                    <a:pt x="309" y="1005"/>
                  </a:lnTo>
                  <a:lnTo>
                    <a:pt x="359" y="766"/>
                  </a:lnTo>
                  <a:lnTo>
                    <a:pt x="394" y="633"/>
                  </a:lnTo>
                  <a:lnTo>
                    <a:pt x="394" y="401"/>
                  </a:lnTo>
                  <a:lnTo>
                    <a:pt x="373" y="225"/>
                  </a:lnTo>
                  <a:lnTo>
                    <a:pt x="288" y="78"/>
                  </a:lnTo>
                  <a:close/>
                </a:path>
              </a:pathLst>
            </a:custGeom>
            <a:solidFill>
              <a:srgbClr val="FF00FF">
                <a:alpha val="56862"/>
              </a:srgbClr>
            </a:solidFill>
            <a:ln w="38100">
              <a:solidFill>
                <a:srgbClr val="993366"/>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cxnSp>
        <p:nvCxnSpPr>
          <p:cNvPr id="10" name="Straight Connector 9">
            <a:extLst>
              <a:ext uri="{FF2B5EF4-FFF2-40B4-BE49-F238E27FC236}">
                <a16:creationId xmlns="" xmlns:a16="http://schemas.microsoft.com/office/drawing/2014/main" id="{3B1064D5-738A-4025-8A73-540E6688AC2E}"/>
              </a:ext>
            </a:extLst>
          </p:cNvPr>
          <p:cNvCxnSpPr/>
          <p:nvPr/>
        </p:nvCxnSpPr>
        <p:spPr>
          <a:xfrm>
            <a:off x="6510510" y="4820667"/>
            <a:ext cx="1584000" cy="0"/>
          </a:xfrm>
          <a:prstGeom prst="line">
            <a:avLst/>
          </a:prstGeom>
          <a:ln w="28575">
            <a:solidFill>
              <a:srgbClr val="34A4C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AD5D168D-7DAB-4E86-96C1-28D9443ED4FB}"/>
              </a:ext>
            </a:extLst>
          </p:cNvPr>
          <p:cNvSpPr/>
          <p:nvPr/>
        </p:nvSpPr>
        <p:spPr>
          <a:xfrm>
            <a:off x="1059222" y="2178210"/>
            <a:ext cx="7435848" cy="895988"/>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ED920E7E-73AB-4615-A02F-968AA11F9939}"/>
              </a:ext>
            </a:extLst>
          </p:cNvPr>
          <p:cNvSpPr/>
          <p:nvPr/>
        </p:nvSpPr>
        <p:spPr>
          <a:xfrm>
            <a:off x="1069053" y="3187831"/>
            <a:ext cx="7426017" cy="636055"/>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 xmlns:a16="http://schemas.microsoft.com/office/drawing/2014/main" id="{695B9009-F98C-4E91-B204-70FB24C50682}"/>
              </a:ext>
            </a:extLst>
          </p:cNvPr>
          <p:cNvSpPr/>
          <p:nvPr/>
        </p:nvSpPr>
        <p:spPr>
          <a:xfrm>
            <a:off x="1069054" y="3929214"/>
            <a:ext cx="7426016" cy="954391"/>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 xmlns:a16="http://schemas.microsoft.com/office/drawing/2014/main" id="{0FD2F67F-76FF-466D-BA15-392B0500806A}"/>
              </a:ext>
            </a:extLst>
          </p:cNvPr>
          <p:cNvSpPr/>
          <p:nvPr/>
        </p:nvSpPr>
        <p:spPr>
          <a:xfrm>
            <a:off x="1069053" y="5445194"/>
            <a:ext cx="7426017" cy="1038413"/>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 xmlns:a16="http://schemas.microsoft.com/office/drawing/2014/main" id="{E341DE84-2E28-4066-8EA2-E85A8356062C}"/>
              </a:ext>
            </a:extLst>
          </p:cNvPr>
          <p:cNvSpPr/>
          <p:nvPr/>
        </p:nvSpPr>
        <p:spPr>
          <a:xfrm>
            <a:off x="1069054" y="5008598"/>
            <a:ext cx="7426016" cy="36000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 xmlns:a16="http://schemas.microsoft.com/office/drawing/2014/main" id="{39CDA89E-D0B3-414B-8136-2E3FDEE8EF0C}"/>
              </a:ext>
            </a:extLst>
          </p:cNvPr>
          <p:cNvCxnSpPr/>
          <p:nvPr/>
        </p:nvCxnSpPr>
        <p:spPr>
          <a:xfrm>
            <a:off x="1505891" y="6339899"/>
            <a:ext cx="158400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sp>
        <p:nvSpPr>
          <p:cNvPr id="33" name="Arrow: Curved Right 32">
            <a:extLst>
              <a:ext uri="{FF2B5EF4-FFF2-40B4-BE49-F238E27FC236}">
                <a16:creationId xmlns="" xmlns:a16="http://schemas.microsoft.com/office/drawing/2014/main" id="{A87F3FC1-E7DA-4917-8C18-7CF602CD4F2E}"/>
              </a:ext>
            </a:extLst>
          </p:cNvPr>
          <p:cNvSpPr/>
          <p:nvPr/>
        </p:nvSpPr>
        <p:spPr>
          <a:xfrm>
            <a:off x="666913" y="3630095"/>
            <a:ext cx="397223" cy="755380"/>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urved Right 33">
            <a:extLst>
              <a:ext uri="{FF2B5EF4-FFF2-40B4-BE49-F238E27FC236}">
                <a16:creationId xmlns="" xmlns:a16="http://schemas.microsoft.com/office/drawing/2014/main" id="{948A7D83-02C8-4A49-AA28-1188349AC5C5}"/>
              </a:ext>
            </a:extLst>
          </p:cNvPr>
          <p:cNvSpPr/>
          <p:nvPr/>
        </p:nvSpPr>
        <p:spPr>
          <a:xfrm>
            <a:off x="654388" y="4590881"/>
            <a:ext cx="397223" cy="540774"/>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rrow: Curved Right 34">
            <a:extLst>
              <a:ext uri="{FF2B5EF4-FFF2-40B4-BE49-F238E27FC236}">
                <a16:creationId xmlns="" xmlns:a16="http://schemas.microsoft.com/office/drawing/2014/main" id="{A6FAD406-A2E4-4344-9ED1-3BE145E231BF}"/>
              </a:ext>
            </a:extLst>
          </p:cNvPr>
          <p:cNvSpPr/>
          <p:nvPr/>
        </p:nvSpPr>
        <p:spPr>
          <a:xfrm>
            <a:off x="663108" y="5266732"/>
            <a:ext cx="397223" cy="791522"/>
          </a:xfrm>
          <a:prstGeom prst="curved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4129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8DBC25A-7420-4D05-8D19-DC09C76A13C5}"/>
              </a:ext>
            </a:extLst>
          </p:cNvPr>
          <p:cNvSpPr txBox="1"/>
          <p:nvPr/>
        </p:nvSpPr>
        <p:spPr>
          <a:xfrm>
            <a:off x="853000" y="323926"/>
            <a:ext cx="7561109" cy="1138773"/>
          </a:xfrm>
          <a:prstGeom prst="rect">
            <a:avLst/>
          </a:prstGeom>
          <a:noFill/>
        </p:spPr>
        <p:txBody>
          <a:bodyPr wrap="square" rtlCol="0">
            <a:spAutoFit/>
          </a:bodyPr>
          <a:lstStyle/>
          <a:p>
            <a:r>
              <a:rPr lang="en-US" sz="3600" dirty="0">
                <a:latin typeface="+mj-lt"/>
              </a:rPr>
              <a:t>Visual Pathway</a:t>
            </a:r>
          </a:p>
          <a:p>
            <a:r>
              <a:rPr lang="en-US" sz="3200" b="1" dirty="0">
                <a:latin typeface="+mj-lt"/>
              </a:rPr>
              <a:t>Visual Cortex</a:t>
            </a:r>
            <a:endParaRPr lang="en-GB" sz="2800" b="1" dirty="0">
              <a:latin typeface="+mj-lt"/>
            </a:endParaRPr>
          </a:p>
        </p:txBody>
      </p:sp>
      <p:grpSp>
        <p:nvGrpSpPr>
          <p:cNvPr id="7" name="Group 6">
            <a:extLst>
              <a:ext uri="{FF2B5EF4-FFF2-40B4-BE49-F238E27FC236}">
                <a16:creationId xmlns="" xmlns:a16="http://schemas.microsoft.com/office/drawing/2014/main" id="{FF5AD6D2-249D-4C02-8367-F6DA3A293958}"/>
              </a:ext>
            </a:extLst>
          </p:cNvPr>
          <p:cNvGrpSpPr/>
          <p:nvPr/>
        </p:nvGrpSpPr>
        <p:grpSpPr>
          <a:xfrm>
            <a:off x="7039801" y="637814"/>
            <a:ext cx="4567179" cy="3398328"/>
            <a:chOff x="6653982" y="835742"/>
            <a:chExt cx="4791075" cy="3048000"/>
          </a:xfrm>
        </p:grpSpPr>
        <p:pic>
          <p:nvPicPr>
            <p:cNvPr id="3" name="Picture 11" descr="نتيجة بحث الصور عن ‪The visual association cortex‬‏">
              <a:extLst>
                <a:ext uri="{FF2B5EF4-FFF2-40B4-BE49-F238E27FC236}">
                  <a16:creationId xmlns="" xmlns:a16="http://schemas.microsoft.com/office/drawing/2014/main" id="{9BA8672C-A3F0-4C39-BFAE-E4D44731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901" b="19012"/>
            <a:stretch>
              <a:fillRect/>
            </a:stretch>
          </p:blipFill>
          <p:spPr bwMode="auto">
            <a:xfrm>
              <a:off x="6653982" y="835742"/>
              <a:ext cx="4791075" cy="3048000"/>
            </a:xfrm>
            <a:prstGeom prst="rect">
              <a:avLst/>
            </a:prstGeom>
            <a:noFill/>
            <a:ln w="9525">
              <a:noFill/>
              <a:miter lim="800000"/>
              <a:headEnd/>
              <a:tailEnd/>
            </a:ln>
            <a:extLst/>
          </p:spPr>
        </p:pic>
        <p:sp>
          <p:nvSpPr>
            <p:cNvPr id="4" name="Oval 6">
              <a:extLst>
                <a:ext uri="{FF2B5EF4-FFF2-40B4-BE49-F238E27FC236}">
                  <a16:creationId xmlns="" xmlns:a16="http://schemas.microsoft.com/office/drawing/2014/main" id="{D645A86D-685C-41ED-9628-BBEC487E05A8}"/>
                </a:ext>
              </a:extLst>
            </p:cNvPr>
            <p:cNvSpPr>
              <a:spLocks noChangeArrowheads="1"/>
            </p:cNvSpPr>
            <p:nvPr/>
          </p:nvSpPr>
          <p:spPr bwMode="auto">
            <a:xfrm>
              <a:off x="10387781" y="2486742"/>
              <a:ext cx="1057276" cy="330200"/>
            </a:xfrm>
            <a:prstGeom prst="rect">
              <a:avLst/>
            </a:prstGeom>
            <a:noFill/>
            <a:ln w="25400">
              <a:solidFill>
                <a:srgbClr val="00B0F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Oval 6">
              <a:extLst>
                <a:ext uri="{FF2B5EF4-FFF2-40B4-BE49-F238E27FC236}">
                  <a16:creationId xmlns="" xmlns:a16="http://schemas.microsoft.com/office/drawing/2014/main" id="{B503BD51-B909-4319-8C0E-1AC7EA041E9F}"/>
                </a:ext>
              </a:extLst>
            </p:cNvPr>
            <p:cNvSpPr>
              <a:spLocks noChangeArrowheads="1"/>
            </p:cNvSpPr>
            <p:nvPr/>
          </p:nvSpPr>
          <p:spPr bwMode="auto">
            <a:xfrm>
              <a:off x="10427109" y="3028336"/>
              <a:ext cx="791496" cy="343310"/>
            </a:xfrm>
            <a:prstGeom prst="rect">
              <a:avLst/>
            </a:prstGeom>
            <a:noFill/>
            <a:ln w="25400">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6" name="Picture 9" descr="نتيجة بحث الصور عن ‪The visual association cortex‬‏">
            <a:extLst>
              <a:ext uri="{FF2B5EF4-FFF2-40B4-BE49-F238E27FC236}">
                <a16:creationId xmlns="" xmlns:a16="http://schemas.microsoft.com/office/drawing/2014/main" id="{553ABE10-131A-4237-9175-AF4C70CF5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59"/>
          <a:stretch>
            <a:fillRect/>
          </a:stretch>
        </p:blipFill>
        <p:spPr bwMode="auto">
          <a:xfrm>
            <a:off x="6806381" y="4036142"/>
            <a:ext cx="4648200" cy="2209800"/>
          </a:xfrm>
          <a:prstGeom prst="rect">
            <a:avLst/>
          </a:prstGeom>
          <a:noFill/>
          <a:ln w="9525">
            <a:noFill/>
            <a:miter lim="800000"/>
            <a:headEnd/>
            <a:tailEnd/>
          </a:ln>
          <a:extLst/>
        </p:spPr>
      </p:pic>
      <p:sp>
        <p:nvSpPr>
          <p:cNvPr id="9" name="Rectangle 8">
            <a:extLst>
              <a:ext uri="{FF2B5EF4-FFF2-40B4-BE49-F238E27FC236}">
                <a16:creationId xmlns="" xmlns:a16="http://schemas.microsoft.com/office/drawing/2014/main" id="{09E81A83-169E-4F13-9D59-D3B18FE108A2}"/>
              </a:ext>
            </a:extLst>
          </p:cNvPr>
          <p:cNvSpPr/>
          <p:nvPr/>
        </p:nvSpPr>
        <p:spPr>
          <a:xfrm>
            <a:off x="853000" y="1963579"/>
            <a:ext cx="5800982" cy="1311128"/>
          </a:xfrm>
          <a:prstGeom prst="rect">
            <a:avLst/>
          </a:prstGeom>
          <a:ln w="28575">
            <a:solidFill>
              <a:srgbClr val="00B0F0"/>
            </a:solidFill>
          </a:ln>
        </p:spPr>
        <p:txBody>
          <a:bodyPr wrap="square">
            <a:spAutoFit/>
          </a:bodyPr>
          <a:lstStyle/>
          <a:p>
            <a:pPr marL="342900" lvl="0" indent="-342900">
              <a:lnSpc>
                <a:spcPct val="90000"/>
              </a:lnSpc>
              <a:spcBef>
                <a:spcPts val="1000"/>
              </a:spcBef>
              <a:buFont typeface="Courier New" panose="02070309020205020404" pitchFamily="49" charset="0"/>
              <a:buChar char="o"/>
              <a:defRPr/>
            </a:pPr>
            <a:r>
              <a:rPr lang="en-US" sz="2200" kern="1200" dirty="0">
                <a:solidFill>
                  <a:schemeClr val="tx1"/>
                </a:solidFill>
                <a:latin typeface="+mn-lt"/>
                <a:ea typeface="+mn-ea"/>
                <a:cs typeface="Times New Roman" pitchFamily="18" charset="0"/>
              </a:rPr>
              <a:t>The </a:t>
            </a:r>
            <a:r>
              <a:rPr lang="en-US" sz="2200" b="1" kern="1200" dirty="0">
                <a:solidFill>
                  <a:schemeClr val="tx1"/>
                </a:solidFill>
                <a:latin typeface="+mn-lt"/>
                <a:ea typeface="+mn-ea"/>
                <a:cs typeface="Times New Roman" pitchFamily="18" charset="0"/>
              </a:rPr>
              <a:t>primary visual cortex </a:t>
            </a:r>
            <a:r>
              <a:rPr lang="en-US" sz="2200" kern="1200" dirty="0">
                <a:solidFill>
                  <a:schemeClr val="tx1"/>
                </a:solidFill>
                <a:latin typeface="+mn-lt"/>
                <a:ea typeface="+mn-ea"/>
                <a:cs typeface="Times New Roman" pitchFamily="18" charset="0"/>
              </a:rPr>
              <a:t>(area 17* of </a:t>
            </a:r>
            <a:r>
              <a:rPr lang="en-US" sz="2200" kern="1200" dirty="0" err="1">
                <a:solidFill>
                  <a:schemeClr val="tx1"/>
                </a:solidFill>
                <a:latin typeface="+mn-lt"/>
                <a:ea typeface="+mn-ea"/>
                <a:cs typeface="Times New Roman" pitchFamily="18" charset="0"/>
              </a:rPr>
              <a:t>Brodmann's</a:t>
            </a:r>
            <a:r>
              <a:rPr lang="en-US" sz="2200" kern="1200" dirty="0">
                <a:solidFill>
                  <a:schemeClr val="tx1"/>
                </a:solidFill>
                <a:latin typeface="+mn-lt"/>
                <a:ea typeface="+mn-ea"/>
                <a:cs typeface="Times New Roman" pitchFamily="18" charset="0"/>
              </a:rPr>
              <a:t>) occupies the </a:t>
            </a:r>
            <a:r>
              <a:rPr lang="en-US" sz="2200" u="sng" kern="1200" dirty="0">
                <a:solidFill>
                  <a:schemeClr val="tx1"/>
                </a:solidFill>
                <a:latin typeface="+mn-lt"/>
                <a:ea typeface="+mn-ea"/>
                <a:cs typeface="Times New Roman" pitchFamily="18" charset="0"/>
              </a:rPr>
              <a:t>upper and lower lips</a:t>
            </a:r>
            <a:r>
              <a:rPr lang="en-US" sz="2200" kern="1200" dirty="0">
                <a:solidFill>
                  <a:schemeClr val="tx1"/>
                </a:solidFill>
                <a:latin typeface="+mn-lt"/>
                <a:ea typeface="+mn-ea"/>
                <a:cs typeface="Times New Roman" pitchFamily="18" charset="0"/>
              </a:rPr>
              <a:t> of the </a:t>
            </a:r>
            <a:r>
              <a:rPr lang="en-US" sz="2200" b="1" kern="1200" dirty="0">
                <a:solidFill>
                  <a:schemeClr val="tx1"/>
                </a:solidFill>
                <a:latin typeface="+mn-lt"/>
                <a:ea typeface="+mn-ea"/>
                <a:cs typeface="Times New Roman" pitchFamily="18" charset="0"/>
              </a:rPr>
              <a:t>calcarine sulcus </a:t>
            </a:r>
            <a:r>
              <a:rPr lang="en-US" sz="2200" kern="1200" dirty="0">
                <a:solidFill>
                  <a:schemeClr val="tx1"/>
                </a:solidFill>
                <a:latin typeface="+mn-lt"/>
                <a:ea typeface="+mn-ea"/>
                <a:cs typeface="Times New Roman" pitchFamily="18" charset="0"/>
              </a:rPr>
              <a:t>on the </a:t>
            </a:r>
            <a:r>
              <a:rPr lang="en-US" sz="2200" i="1" kern="1200" dirty="0">
                <a:solidFill>
                  <a:schemeClr val="tx1"/>
                </a:solidFill>
                <a:latin typeface="+mn-lt"/>
                <a:ea typeface="+mn-ea"/>
                <a:cs typeface="Times New Roman" pitchFamily="18" charset="0"/>
              </a:rPr>
              <a:t>medial surface </a:t>
            </a:r>
            <a:r>
              <a:rPr lang="en-US" sz="2200" kern="1200" dirty="0">
                <a:solidFill>
                  <a:schemeClr val="tx1"/>
                </a:solidFill>
                <a:latin typeface="+mn-lt"/>
                <a:ea typeface="+mn-ea"/>
                <a:cs typeface="Times New Roman" pitchFamily="18" charset="0"/>
              </a:rPr>
              <a:t>of the cerebral hemisphere</a:t>
            </a:r>
            <a:r>
              <a:rPr lang="en-US" sz="2200" b="1" kern="1200" dirty="0">
                <a:solidFill>
                  <a:schemeClr val="tx1"/>
                </a:solidFill>
                <a:latin typeface="+mn-lt"/>
                <a:ea typeface="+mn-ea"/>
                <a:cs typeface="Times New Roman" pitchFamily="18" charset="0"/>
              </a:rPr>
              <a:t>. </a:t>
            </a:r>
          </a:p>
        </p:txBody>
      </p:sp>
      <p:sp>
        <p:nvSpPr>
          <p:cNvPr id="11" name="Rectangle 10">
            <a:extLst>
              <a:ext uri="{FF2B5EF4-FFF2-40B4-BE49-F238E27FC236}">
                <a16:creationId xmlns="" xmlns:a16="http://schemas.microsoft.com/office/drawing/2014/main" id="{763477F7-588D-41A9-AD2D-2B6BDE483076}"/>
              </a:ext>
            </a:extLst>
          </p:cNvPr>
          <p:cNvSpPr/>
          <p:nvPr/>
        </p:nvSpPr>
        <p:spPr>
          <a:xfrm>
            <a:off x="853000" y="3521531"/>
            <a:ext cx="5800982" cy="2123658"/>
          </a:xfrm>
          <a:prstGeom prst="rect">
            <a:avLst/>
          </a:prstGeom>
          <a:ln w="28575">
            <a:solidFill>
              <a:srgbClr val="0070C0"/>
            </a:solidFill>
          </a:ln>
        </p:spPr>
        <p:txBody>
          <a:bodyPr wrap="square">
            <a:spAutoFit/>
          </a:bodyPr>
          <a:lstStyle/>
          <a:p>
            <a:pPr marL="342900" lvl="0" indent="-342900">
              <a:buFont typeface="Courier New" panose="02070309020205020404" pitchFamily="49" charset="0"/>
              <a:buChar char="o"/>
              <a:defRPr/>
            </a:pPr>
            <a:r>
              <a:rPr lang="en-US" sz="2200" dirty="0">
                <a:solidFill>
                  <a:schemeClr val="tx1"/>
                </a:solidFill>
                <a:latin typeface="+mn-lt"/>
                <a:cs typeface="Times New Roman" pitchFamily="18" charset="0"/>
              </a:rPr>
              <a:t>The </a:t>
            </a:r>
            <a:r>
              <a:rPr lang="en-US" sz="2200" b="1" dirty="0">
                <a:solidFill>
                  <a:schemeClr val="tx1"/>
                </a:solidFill>
                <a:latin typeface="+mn-lt"/>
                <a:cs typeface="Times New Roman" pitchFamily="18" charset="0"/>
              </a:rPr>
              <a:t>visual association cortex</a:t>
            </a:r>
            <a:r>
              <a:rPr lang="en-US" sz="2200" dirty="0">
                <a:solidFill>
                  <a:schemeClr val="tx1"/>
                </a:solidFill>
                <a:latin typeface="+mn-lt"/>
                <a:cs typeface="Times New Roman" pitchFamily="18" charset="0"/>
              </a:rPr>
              <a:t> is extensive, including the </a:t>
            </a:r>
            <a:r>
              <a:rPr lang="en-US" sz="2200" u="sng" dirty="0">
                <a:solidFill>
                  <a:schemeClr val="tx1"/>
                </a:solidFill>
                <a:latin typeface="+mn-lt"/>
                <a:cs typeface="Times New Roman" pitchFamily="18" charset="0"/>
              </a:rPr>
              <a:t>whole of the occipital lobe</a:t>
            </a:r>
            <a:r>
              <a:rPr lang="en-US" sz="2200" dirty="0">
                <a:solidFill>
                  <a:schemeClr val="tx1"/>
                </a:solidFill>
                <a:latin typeface="+mn-lt"/>
                <a:cs typeface="Times New Roman" pitchFamily="18" charset="0"/>
              </a:rPr>
              <a:t>, the adjacent </a:t>
            </a:r>
            <a:r>
              <a:rPr lang="en-US" sz="2200" u="sng" dirty="0">
                <a:solidFill>
                  <a:schemeClr val="tx1"/>
                </a:solidFill>
                <a:latin typeface="+mn-lt"/>
                <a:cs typeface="Times New Roman" pitchFamily="18" charset="0"/>
              </a:rPr>
              <a:t>posterior part of the parietal lobe. </a:t>
            </a:r>
            <a:r>
              <a:rPr lang="en-US" sz="2200" dirty="0">
                <a:solidFill>
                  <a:schemeClr val="tx1"/>
                </a:solidFill>
                <a:latin typeface="+mn-lt"/>
                <a:cs typeface="Times New Roman" pitchFamily="18" charset="0"/>
              </a:rPr>
              <a:t>This cortex is involved in interpretation and recognition of objects and perception of color, depth, motion, and other aspects of vision.</a:t>
            </a:r>
          </a:p>
        </p:txBody>
      </p:sp>
      <p:sp>
        <p:nvSpPr>
          <p:cNvPr id="10" name="Oval 6">
            <a:extLst>
              <a:ext uri="{FF2B5EF4-FFF2-40B4-BE49-F238E27FC236}">
                <a16:creationId xmlns="" xmlns:a16="http://schemas.microsoft.com/office/drawing/2014/main" id="{D0FD6167-0D20-461A-98DA-8F1281784A8E}"/>
              </a:ext>
            </a:extLst>
          </p:cNvPr>
          <p:cNvSpPr>
            <a:spLocks noChangeArrowheads="1"/>
          </p:cNvSpPr>
          <p:nvPr/>
        </p:nvSpPr>
        <p:spPr bwMode="auto">
          <a:xfrm>
            <a:off x="6942559" y="4462670"/>
            <a:ext cx="1118076" cy="335811"/>
          </a:xfrm>
          <a:prstGeom prst="rect">
            <a:avLst/>
          </a:prstGeom>
          <a:noFill/>
          <a:ln w="25400">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Oval 6">
            <a:extLst>
              <a:ext uri="{FF2B5EF4-FFF2-40B4-BE49-F238E27FC236}">
                <a16:creationId xmlns="" xmlns:a16="http://schemas.microsoft.com/office/drawing/2014/main" id="{21D41DC0-AA7B-4BE2-A34F-FB350334D00E}"/>
              </a:ext>
            </a:extLst>
          </p:cNvPr>
          <p:cNvSpPr>
            <a:spLocks noChangeArrowheads="1"/>
          </p:cNvSpPr>
          <p:nvPr/>
        </p:nvSpPr>
        <p:spPr bwMode="auto">
          <a:xfrm>
            <a:off x="6942559" y="4949687"/>
            <a:ext cx="1217467" cy="375431"/>
          </a:xfrm>
          <a:prstGeom prst="rect">
            <a:avLst/>
          </a:prstGeom>
          <a:noFill/>
          <a:ln w="25400">
            <a:solidFill>
              <a:srgbClr val="00B0F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TextBox 13">
            <a:extLst>
              <a:ext uri="{FF2B5EF4-FFF2-40B4-BE49-F238E27FC236}">
                <a16:creationId xmlns="" xmlns:a16="http://schemas.microsoft.com/office/drawing/2014/main" id="{9BC52CA4-10FA-4A90-B1A5-D680326885A4}"/>
              </a:ext>
            </a:extLst>
          </p:cNvPr>
          <p:cNvSpPr txBox="1"/>
          <p:nvPr/>
        </p:nvSpPr>
        <p:spPr>
          <a:xfrm>
            <a:off x="5940265" y="5984332"/>
            <a:ext cx="1579834" cy="523220"/>
          </a:xfrm>
          <a:prstGeom prst="rect">
            <a:avLst/>
          </a:prstGeom>
          <a:noFill/>
          <a:ln w="19050">
            <a:solidFill>
              <a:schemeClr val="bg1">
                <a:lumMod val="65000"/>
              </a:schemeClr>
            </a:solidFill>
            <a:prstDash val="sysDash"/>
          </a:ln>
        </p:spPr>
        <p:txBody>
          <a:bodyPr wrap="square" rtlCol="0">
            <a:spAutoFit/>
          </a:bodyPr>
          <a:lstStyle/>
          <a:p>
            <a:pPr algn="ctr" rtl="1"/>
            <a:r>
              <a:rPr lang="en-GB" dirty="0">
                <a:solidFill>
                  <a:schemeClr val="bg1">
                    <a:lumMod val="50000"/>
                  </a:schemeClr>
                </a:solidFill>
                <a:latin typeface="+mn-lt"/>
              </a:rPr>
              <a:t>* </a:t>
            </a:r>
            <a:r>
              <a:rPr lang="en-GB" dirty="0">
                <a:solidFill>
                  <a:schemeClr val="bg1">
                    <a:lumMod val="50000"/>
                  </a:schemeClr>
                </a:solidFill>
              </a:rPr>
              <a:t>١٧ </a:t>
            </a:r>
            <a:r>
              <a:rPr lang="ar-AE" dirty="0">
                <a:solidFill>
                  <a:schemeClr val="bg1">
                    <a:lumMod val="50000"/>
                  </a:schemeClr>
                </a:solidFill>
                <a:latin typeface="+mn-lt"/>
              </a:rPr>
              <a:t>ب</a:t>
            </a:r>
            <a:r>
              <a:rPr lang="en-GB" dirty="0">
                <a:solidFill>
                  <a:schemeClr val="bg1">
                    <a:lumMod val="50000"/>
                  </a:schemeClr>
                </a:solidFill>
                <a:latin typeface="+mn-lt"/>
              </a:rPr>
              <a:t>ا</a:t>
            </a:r>
            <a:r>
              <a:rPr lang="ar-AE" dirty="0">
                <a:solidFill>
                  <a:schemeClr val="bg1">
                    <a:lumMod val="50000"/>
                  </a:schemeClr>
                </a:solidFill>
                <a:latin typeface="+mn-lt"/>
              </a:rPr>
              <a:t>ل</a:t>
            </a:r>
            <a:r>
              <a:rPr lang="en-GB" dirty="0">
                <a:solidFill>
                  <a:schemeClr val="bg1">
                    <a:lumMod val="50000"/>
                  </a:schemeClr>
                </a:solidFill>
                <a:latin typeface="+mn-lt"/>
              </a:rPr>
              <a:t>ع</a:t>
            </a:r>
            <a:r>
              <a:rPr lang="ar-AE" dirty="0">
                <a:solidFill>
                  <a:schemeClr val="bg1">
                    <a:lumMod val="50000"/>
                  </a:schemeClr>
                </a:solidFill>
                <a:latin typeface="+mn-lt"/>
              </a:rPr>
              <a:t>ر</a:t>
            </a:r>
            <a:r>
              <a:rPr lang="en-GB" dirty="0" err="1">
                <a:solidFill>
                  <a:schemeClr val="bg1">
                    <a:lumMod val="50000"/>
                  </a:schemeClr>
                </a:solidFill>
                <a:latin typeface="+mn-lt"/>
              </a:rPr>
              <a:t>بي</a:t>
            </a:r>
            <a:r>
              <a:rPr lang="en-GB" dirty="0">
                <a:solidFill>
                  <a:schemeClr val="bg1">
                    <a:lumMod val="50000"/>
                  </a:schemeClr>
                </a:solidFill>
                <a:latin typeface="+mn-lt"/>
              </a:rPr>
              <a:t> </a:t>
            </a:r>
            <a:r>
              <a:rPr lang="en-GB" dirty="0" err="1">
                <a:solidFill>
                  <a:schemeClr val="bg1">
                    <a:lumMod val="50000"/>
                  </a:schemeClr>
                </a:solidFill>
                <a:latin typeface="+mn-lt"/>
              </a:rPr>
              <a:t>تشبه</a:t>
            </a:r>
            <a:endParaRPr lang="en-GB" dirty="0">
              <a:solidFill>
                <a:schemeClr val="bg1">
                  <a:lumMod val="50000"/>
                </a:schemeClr>
              </a:solidFill>
              <a:latin typeface="+mn-lt"/>
            </a:endParaRPr>
          </a:p>
          <a:p>
            <a:pPr algn="ctr" rtl="1"/>
            <a:r>
              <a:rPr lang="en-GB" dirty="0">
                <a:solidFill>
                  <a:schemeClr val="bg1">
                    <a:lumMod val="50000"/>
                  </a:schemeClr>
                </a:solidFill>
                <a:latin typeface="+mn-lt"/>
              </a:rPr>
              <a:t>VI </a:t>
            </a:r>
            <a:r>
              <a:rPr lang="en-GB" dirty="0">
                <a:solidFill>
                  <a:schemeClr val="bg1">
                    <a:lumMod val="50000"/>
                  </a:schemeClr>
                </a:solidFill>
                <a:latin typeface="+mn-lt"/>
                <a:sym typeface="Wingdings" panose="05000000000000000000" pitchFamily="2" charset="2"/>
              </a:rPr>
              <a:t> visual</a:t>
            </a:r>
            <a:endParaRPr lang="en-GB" dirty="0">
              <a:solidFill>
                <a:schemeClr val="bg1">
                  <a:lumMod val="50000"/>
                </a:schemeClr>
              </a:solidFill>
              <a:latin typeface="+mn-lt"/>
            </a:endParaRPr>
          </a:p>
        </p:txBody>
      </p:sp>
      <p:sp>
        <p:nvSpPr>
          <p:cNvPr id="15" name="TextBox 14">
            <a:extLst>
              <a:ext uri="{FF2B5EF4-FFF2-40B4-BE49-F238E27FC236}">
                <a16:creationId xmlns="" xmlns:a16="http://schemas.microsoft.com/office/drawing/2014/main" id="{8078EB11-2D0F-4D82-8928-021C404F343B}"/>
              </a:ext>
            </a:extLst>
          </p:cNvPr>
          <p:cNvSpPr txBox="1"/>
          <p:nvPr/>
        </p:nvSpPr>
        <p:spPr>
          <a:xfrm>
            <a:off x="1414914" y="5892013"/>
            <a:ext cx="3966150" cy="738664"/>
          </a:xfrm>
          <a:prstGeom prst="rect">
            <a:avLst/>
          </a:prstGeom>
          <a:noFill/>
        </p:spPr>
        <p:txBody>
          <a:bodyPr wrap="none" rtlCol="0">
            <a:spAutoFit/>
          </a:bodyPr>
          <a:lstStyle/>
          <a:p>
            <a:r>
              <a:rPr lang="en-GB" dirty="0">
                <a:solidFill>
                  <a:srgbClr val="92D050"/>
                </a:solidFill>
                <a:latin typeface="+mn-lt"/>
              </a:rPr>
              <a:t>The primary cortex: I saw something (recognition)</a:t>
            </a:r>
          </a:p>
          <a:p>
            <a:r>
              <a:rPr lang="en-GB" dirty="0">
                <a:solidFill>
                  <a:srgbClr val="92D050"/>
                </a:solidFill>
                <a:latin typeface="+mn-lt"/>
              </a:rPr>
              <a:t>Association: what did I see (interpretation)</a:t>
            </a:r>
          </a:p>
          <a:p>
            <a:r>
              <a:rPr lang="en-GB" dirty="0">
                <a:solidFill>
                  <a:srgbClr val="92D050"/>
                </a:solidFill>
                <a:latin typeface="+mn-lt"/>
              </a:rPr>
              <a:t>Note: each primary cortex has an association cortex</a:t>
            </a:r>
          </a:p>
        </p:txBody>
      </p:sp>
    </p:spTree>
    <p:extLst>
      <p:ext uri="{BB962C8B-B14F-4D97-AF65-F5344CB8AC3E}">
        <p14:creationId xmlns:p14="http://schemas.microsoft.com/office/powerpoint/2010/main" val="395726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r>
              <a:rPr lang="en-US" i="1" dirty="0"/>
              <a:t>Objectives</a:t>
            </a:r>
            <a:endParaRPr lang="en-GB" i="1" dirty="0"/>
          </a:p>
        </p:txBody>
      </p:sp>
      <p:sp>
        <p:nvSpPr>
          <p:cNvPr id="8" name="Content Placeholder 7"/>
          <p:cNvSpPr>
            <a:spLocks noGrp="1"/>
          </p:cNvSpPr>
          <p:nvPr>
            <p:ph idx="1"/>
          </p:nvPr>
        </p:nvSpPr>
        <p:spPr>
          <a:xfrm>
            <a:off x="838200" y="1512235"/>
            <a:ext cx="10515600" cy="4750453"/>
          </a:xfrm>
        </p:spPr>
        <p:txBody>
          <a:bodyPr>
            <a:noAutofit/>
          </a:bodyPr>
          <a:lstStyle/>
          <a:p>
            <a:pPr marL="0" lvl="0" indent="0">
              <a:buNone/>
              <a:defRPr/>
            </a:pPr>
            <a:r>
              <a:rPr lang="en-US" sz="2600" b="1" dirty="0">
                <a:cs typeface="Times New Roman" pitchFamily="18" charset="0"/>
              </a:rPr>
              <a:t>By the end of the lecture, you should be able to: </a:t>
            </a:r>
          </a:p>
          <a:p>
            <a:pPr marL="403225" lvl="0" indent="-403225">
              <a:buFont typeface="Wingdings" panose="05000000000000000000" pitchFamily="2" charset="2"/>
              <a:buChar char="ü"/>
              <a:defRPr/>
            </a:pPr>
            <a:r>
              <a:rPr lang="en-US" sz="2600" dirty="0">
                <a:cs typeface="Times New Roman" pitchFamily="18" charset="0"/>
              </a:rPr>
              <a:t>List the cranial nuclei related to </a:t>
            </a:r>
            <a:r>
              <a:rPr lang="en-US" sz="2600" u="sng" dirty="0" err="1">
                <a:cs typeface="Times New Roman" pitchFamily="18" charset="0"/>
              </a:rPr>
              <a:t>occulomotor</a:t>
            </a:r>
            <a:r>
              <a:rPr lang="en-US" sz="2600" dirty="0">
                <a:cs typeface="Times New Roman" pitchFamily="18" charset="0"/>
              </a:rPr>
              <a:t>, </a:t>
            </a:r>
            <a:r>
              <a:rPr lang="en-US" sz="2600" u="sng" dirty="0">
                <a:cs typeface="Times New Roman" pitchFamily="18" charset="0"/>
              </a:rPr>
              <a:t>trochlea</a:t>
            </a:r>
            <a:r>
              <a:rPr lang="en-US" sz="2600" dirty="0">
                <a:cs typeface="Times New Roman" pitchFamily="18" charset="0"/>
              </a:rPr>
              <a:t>r, and </a:t>
            </a:r>
            <a:r>
              <a:rPr lang="en-US" sz="2600" u="sng" dirty="0" err="1">
                <a:cs typeface="Times New Roman" pitchFamily="18" charset="0"/>
              </a:rPr>
              <a:t>abducent</a:t>
            </a:r>
            <a:r>
              <a:rPr lang="en-US" sz="2600" u="sng" dirty="0">
                <a:cs typeface="Times New Roman" pitchFamily="18" charset="0"/>
              </a:rPr>
              <a:t> </a:t>
            </a:r>
            <a:r>
              <a:rPr lang="en-US" sz="2600" dirty="0">
                <a:cs typeface="Times New Roman" pitchFamily="18" charset="0"/>
              </a:rPr>
              <a:t>nerves in the brain stem.</a:t>
            </a:r>
          </a:p>
          <a:p>
            <a:pPr marL="403225" lvl="0" indent="-403225">
              <a:buFont typeface="Wingdings" panose="05000000000000000000" pitchFamily="2" charset="2"/>
              <a:buChar char="ü"/>
              <a:defRPr/>
            </a:pPr>
            <a:r>
              <a:rPr lang="en-US" sz="2600" dirty="0">
                <a:cs typeface="Times New Roman" pitchFamily="18" charset="0"/>
              </a:rPr>
              <a:t>Describe the </a:t>
            </a:r>
            <a:r>
              <a:rPr lang="en-US" sz="2600" u="sng" dirty="0">
                <a:cs typeface="Times New Roman" pitchFamily="18" charset="0"/>
              </a:rPr>
              <a:t>type</a:t>
            </a:r>
            <a:r>
              <a:rPr lang="en-US" sz="2600" dirty="0">
                <a:cs typeface="Times New Roman" pitchFamily="18" charset="0"/>
              </a:rPr>
              <a:t> and </a:t>
            </a:r>
            <a:r>
              <a:rPr lang="en-US" sz="2600" u="sng" dirty="0">
                <a:cs typeface="Times New Roman" pitchFamily="18" charset="0"/>
              </a:rPr>
              <a:t>site</a:t>
            </a:r>
            <a:r>
              <a:rPr lang="en-US" sz="2600" dirty="0">
                <a:cs typeface="Times New Roman" pitchFamily="18" charset="0"/>
              </a:rPr>
              <a:t> of each nucleus.</a:t>
            </a:r>
          </a:p>
          <a:p>
            <a:pPr marL="403225" lvl="0" indent="-403225">
              <a:buFont typeface="Wingdings" panose="05000000000000000000" pitchFamily="2" charset="2"/>
              <a:buChar char="ü"/>
              <a:defRPr/>
            </a:pPr>
            <a:r>
              <a:rPr lang="en-US" sz="2600" dirty="0">
                <a:cs typeface="Times New Roman" pitchFamily="18" charset="0"/>
              </a:rPr>
              <a:t>Describe the site of </a:t>
            </a:r>
            <a:r>
              <a:rPr lang="en-US" sz="2600" u="sng" dirty="0">
                <a:cs typeface="Times New Roman" pitchFamily="18" charset="0"/>
              </a:rPr>
              <a:t>emergence</a:t>
            </a:r>
            <a:r>
              <a:rPr lang="en-US" sz="2600" dirty="0">
                <a:cs typeface="Times New Roman" pitchFamily="18" charset="0"/>
              </a:rPr>
              <a:t> and </a:t>
            </a:r>
            <a:r>
              <a:rPr lang="en-US" sz="2600" u="sng" dirty="0">
                <a:cs typeface="Times New Roman" pitchFamily="18" charset="0"/>
              </a:rPr>
              <a:t>course</a:t>
            </a:r>
            <a:r>
              <a:rPr lang="en-US" sz="2600" dirty="0">
                <a:cs typeface="Times New Roman" pitchFamily="18" charset="0"/>
              </a:rPr>
              <a:t> of these 3 nerves.</a:t>
            </a:r>
          </a:p>
          <a:p>
            <a:pPr marL="403225" lvl="0" indent="-403225">
              <a:buFont typeface="Wingdings" panose="05000000000000000000" pitchFamily="2" charset="2"/>
              <a:buChar char="ü"/>
              <a:defRPr/>
            </a:pPr>
            <a:r>
              <a:rPr lang="en-US" sz="2600" dirty="0">
                <a:cs typeface="Times New Roman" pitchFamily="18" charset="0"/>
              </a:rPr>
              <a:t>Describe the important relations of </a:t>
            </a:r>
            <a:r>
              <a:rPr lang="en-US" sz="2600" dirty="0" err="1">
                <a:cs typeface="Times New Roman" pitchFamily="18" charset="0"/>
              </a:rPr>
              <a:t>occulomotor</a:t>
            </a:r>
            <a:r>
              <a:rPr lang="en-US" sz="2600" dirty="0">
                <a:cs typeface="Times New Roman" pitchFamily="18" charset="0"/>
              </a:rPr>
              <a:t>, trochlear, and abducent nerves in the orbit </a:t>
            </a:r>
            <a:r>
              <a:rPr lang="en-US" sz="2600" dirty="0">
                <a:solidFill>
                  <a:srgbClr val="FF99CC"/>
                </a:solidFill>
                <a:cs typeface="Times New Roman" pitchFamily="18" charset="0"/>
              </a:rPr>
              <a:t>(only on the girls slides).</a:t>
            </a:r>
          </a:p>
          <a:p>
            <a:pPr marL="403225" lvl="0" indent="-403225">
              <a:buFont typeface="Wingdings" panose="05000000000000000000" pitchFamily="2" charset="2"/>
              <a:buChar char="ü"/>
              <a:defRPr/>
            </a:pPr>
            <a:r>
              <a:rPr lang="en-US" sz="2600" dirty="0">
                <a:cs typeface="Times New Roman" pitchFamily="18" charset="0"/>
              </a:rPr>
              <a:t>List the </a:t>
            </a:r>
            <a:r>
              <a:rPr lang="en-US" sz="2600" u="sng" dirty="0">
                <a:cs typeface="Times New Roman" pitchFamily="18" charset="0"/>
              </a:rPr>
              <a:t>orbital muscles</a:t>
            </a:r>
            <a:r>
              <a:rPr lang="en-US" sz="2600" dirty="0">
                <a:cs typeface="Times New Roman" pitchFamily="18" charset="0"/>
              </a:rPr>
              <a:t> supplied by each of these 3 nerves.</a:t>
            </a:r>
          </a:p>
          <a:p>
            <a:pPr marL="403225" lvl="0" indent="-403225">
              <a:buFont typeface="Wingdings" panose="05000000000000000000" pitchFamily="2" charset="2"/>
              <a:buChar char="ü"/>
              <a:defRPr/>
            </a:pPr>
            <a:r>
              <a:rPr lang="en-US" sz="2600" dirty="0">
                <a:cs typeface="Times New Roman" pitchFamily="18" charset="0"/>
              </a:rPr>
              <a:t>Describe the effect of </a:t>
            </a:r>
            <a:r>
              <a:rPr lang="en-US" sz="2600" u="sng" dirty="0">
                <a:cs typeface="Times New Roman" pitchFamily="18" charset="0"/>
              </a:rPr>
              <a:t>lesion</a:t>
            </a:r>
            <a:r>
              <a:rPr lang="en-US" sz="2600" dirty="0">
                <a:cs typeface="Times New Roman" pitchFamily="18" charset="0"/>
              </a:rPr>
              <a:t> of each of these 3 nerves.</a:t>
            </a:r>
          </a:p>
          <a:p>
            <a:pPr marL="403225" lvl="0" indent="-403225">
              <a:buFont typeface="Wingdings" panose="05000000000000000000" pitchFamily="2" charset="2"/>
              <a:buChar char="ü"/>
              <a:defRPr/>
            </a:pPr>
            <a:r>
              <a:rPr lang="en-US" sz="2600" dirty="0">
                <a:cs typeface="Times New Roman" pitchFamily="18" charset="0"/>
              </a:rPr>
              <a:t>Describe the </a:t>
            </a:r>
            <a:r>
              <a:rPr lang="en-US" sz="2600" u="sng" dirty="0">
                <a:cs typeface="Times New Roman" pitchFamily="18" charset="0"/>
              </a:rPr>
              <a:t>optic nerve</a:t>
            </a:r>
            <a:r>
              <a:rPr lang="en-US" sz="2600" dirty="0">
                <a:cs typeface="Times New Roman" pitchFamily="18" charset="0"/>
              </a:rPr>
              <a:t> and visual pathway. </a:t>
            </a:r>
          </a:p>
        </p:txBody>
      </p:sp>
    </p:spTree>
    <p:extLst>
      <p:ext uri="{BB962C8B-B14F-4D97-AF65-F5344CB8AC3E}">
        <p14:creationId xmlns:p14="http://schemas.microsoft.com/office/powerpoint/2010/main" val="289625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F07113E-43D8-4263-8057-F4F42DD6D0FF}"/>
              </a:ext>
            </a:extLst>
          </p:cNvPr>
          <p:cNvSpPr txBox="1"/>
          <p:nvPr/>
        </p:nvSpPr>
        <p:spPr>
          <a:xfrm>
            <a:off x="1170629" y="353230"/>
            <a:ext cx="7561109" cy="646331"/>
          </a:xfrm>
          <a:prstGeom prst="rect">
            <a:avLst/>
          </a:prstGeom>
          <a:noFill/>
        </p:spPr>
        <p:txBody>
          <a:bodyPr wrap="square" rtlCol="0">
            <a:spAutoFit/>
          </a:bodyPr>
          <a:lstStyle/>
          <a:p>
            <a:r>
              <a:rPr lang="en-US" sz="3600" dirty="0">
                <a:latin typeface="+mj-lt"/>
              </a:rPr>
              <a:t>Visual Defects</a:t>
            </a:r>
            <a:endParaRPr lang="en-GB" sz="2800" b="1" dirty="0">
              <a:latin typeface="+mj-lt"/>
            </a:endParaRPr>
          </a:p>
        </p:txBody>
      </p:sp>
      <p:grpSp>
        <p:nvGrpSpPr>
          <p:cNvPr id="10" name="Group 9">
            <a:extLst>
              <a:ext uri="{FF2B5EF4-FFF2-40B4-BE49-F238E27FC236}">
                <a16:creationId xmlns="" xmlns:a16="http://schemas.microsoft.com/office/drawing/2014/main" id="{CFE9F9EA-4727-4EFC-98B3-FF1D78A9E975}"/>
              </a:ext>
            </a:extLst>
          </p:cNvPr>
          <p:cNvGrpSpPr/>
          <p:nvPr/>
        </p:nvGrpSpPr>
        <p:grpSpPr>
          <a:xfrm>
            <a:off x="843416" y="4047865"/>
            <a:ext cx="4107768" cy="2734899"/>
            <a:chOff x="7339781" y="936522"/>
            <a:chExt cx="5154614" cy="5410200"/>
          </a:xfrm>
        </p:grpSpPr>
        <p:pic>
          <p:nvPicPr>
            <p:cNvPr id="5" name="Picture 6" descr="22">
              <a:extLst>
                <a:ext uri="{FF2B5EF4-FFF2-40B4-BE49-F238E27FC236}">
                  <a16:creationId xmlns="" xmlns:a16="http://schemas.microsoft.com/office/drawing/2014/main" id="{B783E6DC-F1C8-41E4-A0F3-A083271BE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1" r="2863" b="4832"/>
            <a:stretch>
              <a:fillRect/>
            </a:stretch>
          </p:blipFill>
          <p:spPr>
            <a:xfrm>
              <a:off x="7339781" y="936522"/>
              <a:ext cx="5105400" cy="5410200"/>
            </a:xfrm>
            <a:prstGeom prst="rect">
              <a:avLst/>
            </a:prstGeom>
            <a:noFill/>
            <a:ln>
              <a:noFill/>
              <a:miter lim="800000"/>
              <a:headEnd/>
              <a:tailEnd/>
            </a:ln>
          </p:spPr>
        </p:pic>
        <p:sp>
          <p:nvSpPr>
            <p:cNvPr id="6" name="Oval 7">
              <a:extLst>
                <a:ext uri="{FF2B5EF4-FFF2-40B4-BE49-F238E27FC236}">
                  <a16:creationId xmlns="" xmlns:a16="http://schemas.microsoft.com/office/drawing/2014/main" id="{04368F02-B8EB-412A-B5AC-57C62624DADA}"/>
                </a:ext>
              </a:extLst>
            </p:cNvPr>
            <p:cNvSpPr>
              <a:spLocks noChangeArrowheads="1"/>
            </p:cNvSpPr>
            <p:nvPr/>
          </p:nvSpPr>
          <p:spPr bwMode="auto">
            <a:xfrm>
              <a:off x="11188557" y="1921266"/>
              <a:ext cx="1078787" cy="277403"/>
            </a:xfrm>
            <a:prstGeom prst="rect">
              <a:avLst/>
            </a:prstGeom>
            <a:noFill/>
            <a:ln w="25400">
              <a:solidFill>
                <a:schemeClr val="accent6">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Oval 8">
              <a:extLst>
                <a:ext uri="{FF2B5EF4-FFF2-40B4-BE49-F238E27FC236}">
                  <a16:creationId xmlns="" xmlns:a16="http://schemas.microsoft.com/office/drawing/2014/main" id="{BB0C88F1-2DF5-485C-8CE2-7A5EC5623E98}"/>
                </a:ext>
              </a:extLst>
            </p:cNvPr>
            <p:cNvSpPr>
              <a:spLocks noChangeArrowheads="1"/>
            </p:cNvSpPr>
            <p:nvPr/>
          </p:nvSpPr>
          <p:spPr bwMode="auto">
            <a:xfrm>
              <a:off x="11177341" y="2938410"/>
              <a:ext cx="1172196" cy="245004"/>
            </a:xfrm>
            <a:prstGeom prst="rect">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Oval 9">
              <a:extLst>
                <a:ext uri="{FF2B5EF4-FFF2-40B4-BE49-F238E27FC236}">
                  <a16:creationId xmlns="" xmlns:a16="http://schemas.microsoft.com/office/drawing/2014/main" id="{6BAE4008-BB95-4356-BF54-D72BCCB810B0}"/>
                </a:ext>
              </a:extLst>
            </p:cNvPr>
            <p:cNvSpPr>
              <a:spLocks noChangeArrowheads="1"/>
            </p:cNvSpPr>
            <p:nvPr/>
          </p:nvSpPr>
          <p:spPr bwMode="auto">
            <a:xfrm>
              <a:off x="11188557" y="3842535"/>
              <a:ext cx="1305838" cy="316612"/>
            </a:xfrm>
            <a:prstGeom prst="rect">
              <a:avLst/>
            </a:prstGeom>
            <a:noFill/>
            <a:ln w="25400">
              <a:solidFill>
                <a:schemeClr val="accent4">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pic>
        <p:nvPicPr>
          <p:cNvPr id="9" name="Picture 9" descr="vistopo">
            <a:extLst>
              <a:ext uri="{FF2B5EF4-FFF2-40B4-BE49-F238E27FC236}">
                <a16:creationId xmlns="" xmlns:a16="http://schemas.microsoft.com/office/drawing/2014/main" id="{E4788327-75DE-46F7-8A25-372703330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24"/>
          <a:stretch>
            <a:fillRect/>
          </a:stretch>
        </p:blipFill>
        <p:spPr bwMode="auto">
          <a:xfrm>
            <a:off x="5155474" y="4068630"/>
            <a:ext cx="3218781" cy="26620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3D7E4229-FB2B-4296-91F2-195C081354CF}"/>
              </a:ext>
            </a:extLst>
          </p:cNvPr>
          <p:cNvSpPr/>
          <p:nvPr/>
        </p:nvSpPr>
        <p:spPr>
          <a:xfrm>
            <a:off x="1159625" y="1108755"/>
            <a:ext cx="7358210" cy="13107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 xmlns:a16="http://schemas.microsoft.com/office/drawing/2014/main" id="{0656EB41-A20E-4ABA-8BA7-E3FEF880DBF9}"/>
              </a:ext>
            </a:extLst>
          </p:cNvPr>
          <p:cNvSpPr/>
          <p:nvPr/>
        </p:nvSpPr>
        <p:spPr>
          <a:xfrm>
            <a:off x="1135767" y="2496307"/>
            <a:ext cx="7382068" cy="67427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2A56F897-EF30-4774-82F7-8B60176E177E}"/>
              </a:ext>
            </a:extLst>
          </p:cNvPr>
          <p:cNvSpPr/>
          <p:nvPr/>
        </p:nvSpPr>
        <p:spPr>
          <a:xfrm>
            <a:off x="1159625" y="3294791"/>
            <a:ext cx="7358210" cy="6644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 xmlns:a16="http://schemas.microsoft.com/office/drawing/2014/main" id="{9DA2B78A-CE7E-43B7-A5AB-555DA3635671}"/>
              </a:ext>
            </a:extLst>
          </p:cNvPr>
          <p:cNvSpPr/>
          <p:nvPr/>
        </p:nvSpPr>
        <p:spPr>
          <a:xfrm>
            <a:off x="843416" y="1098816"/>
            <a:ext cx="7803983" cy="2862322"/>
          </a:xfrm>
          <a:prstGeom prst="rect">
            <a:avLst/>
          </a:prstGeom>
        </p:spPr>
        <p:txBody>
          <a:bodyPr wrap="square">
            <a:spAutoFit/>
          </a:bodyPr>
          <a:lstStyle/>
          <a:p>
            <a:pPr marL="381000" lvl="0" indent="-381000">
              <a:spcBef>
                <a:spcPts val="1200"/>
              </a:spcBef>
              <a:buFontTx/>
              <a:buAutoNum type="arabicPeriod"/>
              <a:defRPr/>
            </a:pPr>
            <a:r>
              <a:rPr lang="en-US" sz="2000" kern="1200" dirty="0">
                <a:solidFill>
                  <a:schemeClr val="tx1"/>
                </a:solidFill>
                <a:latin typeface="Calibri" panose="020F0502020204030204"/>
                <a:ea typeface="+mn-ea"/>
                <a:cs typeface="+mn-cs"/>
              </a:rPr>
              <a:t>Disease of the </a:t>
            </a:r>
            <a:r>
              <a:rPr lang="en-US" sz="2000" b="1" kern="1200" dirty="0">
                <a:solidFill>
                  <a:schemeClr val="tx1"/>
                </a:solidFill>
                <a:latin typeface="Calibri" panose="020F0502020204030204"/>
                <a:ea typeface="+mn-ea"/>
                <a:cs typeface="+mn-cs"/>
              </a:rPr>
              <a:t>eyeball</a:t>
            </a:r>
            <a:r>
              <a:rPr lang="en-US" sz="2000" kern="1200" dirty="0">
                <a:solidFill>
                  <a:schemeClr val="tx1"/>
                </a:solidFill>
                <a:latin typeface="Calibri" panose="020F0502020204030204"/>
                <a:ea typeface="+mn-ea"/>
                <a:cs typeface="+mn-cs"/>
              </a:rPr>
              <a:t> (</a:t>
            </a:r>
            <a:r>
              <a:rPr lang="en-US" sz="2000" i="1" kern="1200" dirty="0">
                <a:solidFill>
                  <a:schemeClr val="tx1"/>
                </a:solidFill>
                <a:latin typeface="Calibri" panose="020F0502020204030204"/>
                <a:ea typeface="+mn-ea"/>
                <a:cs typeface="+mn-cs"/>
              </a:rPr>
              <a:t>cataract, intraocular </a:t>
            </a:r>
            <a:r>
              <a:rPr lang="en-US" sz="2000" i="1" kern="1200" dirty="0" err="1">
                <a:solidFill>
                  <a:schemeClr val="tx1"/>
                </a:solidFill>
                <a:latin typeface="Calibri" panose="020F0502020204030204"/>
                <a:ea typeface="+mn-ea"/>
                <a:cs typeface="+mn-cs"/>
              </a:rPr>
              <a:t>haemorrhage</a:t>
            </a:r>
            <a:r>
              <a:rPr lang="en-US" sz="2000" i="1" kern="1200" dirty="0">
                <a:solidFill>
                  <a:schemeClr val="tx1"/>
                </a:solidFill>
                <a:latin typeface="Calibri" panose="020F0502020204030204"/>
                <a:ea typeface="+mn-ea"/>
                <a:cs typeface="+mn-cs"/>
              </a:rPr>
              <a:t>, retinal detachment</a:t>
            </a:r>
            <a:r>
              <a:rPr lang="en-US" sz="2000" kern="1200" dirty="0">
                <a:solidFill>
                  <a:schemeClr val="tx1"/>
                </a:solidFill>
                <a:latin typeface="Calibri" panose="020F0502020204030204"/>
                <a:ea typeface="+mn-ea"/>
                <a:cs typeface="+mn-cs"/>
              </a:rPr>
              <a:t>) and disease of the </a:t>
            </a:r>
            <a:r>
              <a:rPr lang="en-US" sz="2000" b="1" kern="1200" dirty="0">
                <a:solidFill>
                  <a:schemeClr val="tx1"/>
                </a:solidFill>
                <a:latin typeface="Calibri" panose="020F0502020204030204"/>
                <a:ea typeface="+mn-ea"/>
                <a:cs typeface="+mn-cs"/>
              </a:rPr>
              <a:t>optic nerve </a:t>
            </a:r>
            <a:r>
              <a:rPr lang="en-US" sz="2000" kern="1200" dirty="0">
                <a:solidFill>
                  <a:schemeClr val="tx1"/>
                </a:solidFill>
                <a:latin typeface="Calibri" panose="020F0502020204030204"/>
                <a:ea typeface="+mn-ea"/>
                <a:cs typeface="+mn-cs"/>
              </a:rPr>
              <a:t>(</a:t>
            </a:r>
            <a:r>
              <a:rPr lang="en-US" sz="2000" i="1" kern="1200" dirty="0">
                <a:solidFill>
                  <a:schemeClr val="tx1"/>
                </a:solidFill>
                <a:latin typeface="Calibri" panose="020F0502020204030204"/>
                <a:ea typeface="+mn-ea"/>
                <a:cs typeface="+mn-cs"/>
              </a:rPr>
              <a:t>multiple sclerosis and optic nerve tumors</a:t>
            </a:r>
            <a:r>
              <a:rPr lang="en-US" sz="2000" kern="1200" dirty="0">
                <a:solidFill>
                  <a:schemeClr val="tx1"/>
                </a:solidFill>
                <a:latin typeface="Calibri" panose="020F0502020204030204"/>
                <a:ea typeface="+mn-ea"/>
                <a:cs typeface="+mn-cs"/>
              </a:rPr>
              <a:t>)</a:t>
            </a:r>
            <a:r>
              <a:rPr lang="en-US" sz="2000" b="1" kern="1200" dirty="0">
                <a:solidFill>
                  <a:schemeClr val="tx1"/>
                </a:solidFill>
                <a:latin typeface="Calibri" panose="020F0502020204030204"/>
                <a:ea typeface="+mn-ea"/>
                <a:cs typeface="+mn-cs"/>
              </a:rPr>
              <a:t> </a:t>
            </a:r>
            <a:r>
              <a:rPr lang="en-US" sz="2000" u="sng" kern="1200" dirty="0">
                <a:solidFill>
                  <a:schemeClr val="tx1"/>
                </a:solidFill>
                <a:latin typeface="Calibri" panose="020F0502020204030204"/>
                <a:ea typeface="+mn-ea"/>
                <a:cs typeface="+mn-cs"/>
              </a:rPr>
              <a:t>lead to</a:t>
            </a:r>
            <a:r>
              <a:rPr lang="en-US" sz="2000" b="1" kern="1200" dirty="0">
                <a:solidFill>
                  <a:schemeClr val="tx1"/>
                </a:solidFill>
                <a:latin typeface="Calibri" panose="020F0502020204030204"/>
                <a:ea typeface="+mn-ea"/>
                <a:cs typeface="+mn-cs"/>
              </a:rPr>
              <a:t> :</a:t>
            </a:r>
            <a:r>
              <a:rPr lang="en-US" sz="2000" kern="1200" dirty="0">
                <a:solidFill>
                  <a:schemeClr val="tx1"/>
                </a:solidFill>
                <a:latin typeface="Calibri" panose="020F0502020204030204"/>
                <a:ea typeface="+mn-ea"/>
                <a:cs typeface="+mn-cs"/>
              </a:rPr>
              <a:t> </a:t>
            </a:r>
            <a:r>
              <a:rPr lang="en-US" sz="2000" b="1" kern="1200" dirty="0">
                <a:solidFill>
                  <a:schemeClr val="tx1"/>
                </a:solidFill>
                <a:latin typeface="Calibri" panose="020F0502020204030204"/>
                <a:ea typeface="+mn-ea"/>
                <a:cs typeface="+mn-cs"/>
              </a:rPr>
              <a:t>loss of vision </a:t>
            </a:r>
            <a:r>
              <a:rPr lang="en-US" sz="2000" kern="1200" dirty="0">
                <a:solidFill>
                  <a:schemeClr val="tx1"/>
                </a:solidFill>
                <a:latin typeface="Calibri" panose="020F0502020204030204"/>
                <a:ea typeface="+mn-ea"/>
                <a:cs typeface="+mn-cs"/>
              </a:rPr>
              <a:t>in the affected eye </a:t>
            </a:r>
            <a:r>
              <a:rPr lang="en-US" sz="2000" b="1" kern="1200" dirty="0">
                <a:solidFill>
                  <a:schemeClr val="tx1"/>
                </a:solidFill>
                <a:latin typeface="Calibri" panose="020F0502020204030204"/>
                <a:ea typeface="+mn-ea"/>
                <a:cs typeface="+mn-cs"/>
              </a:rPr>
              <a:t>(monocular blindness). </a:t>
            </a:r>
          </a:p>
          <a:p>
            <a:pPr marL="381000" lvl="0" indent="-381000">
              <a:spcBef>
                <a:spcPts val="1200"/>
              </a:spcBef>
              <a:buFontTx/>
              <a:buAutoNum type="arabicPeriod"/>
              <a:defRPr/>
            </a:pPr>
            <a:r>
              <a:rPr lang="en-US" sz="2000" kern="1200" dirty="0">
                <a:solidFill>
                  <a:schemeClr val="tx1"/>
                </a:solidFill>
                <a:latin typeface="Calibri" panose="020F0502020204030204"/>
                <a:ea typeface="+mn-ea"/>
                <a:cs typeface="+mn-cs"/>
              </a:rPr>
              <a:t>Compression of the </a:t>
            </a:r>
            <a:r>
              <a:rPr lang="en-US" sz="2000" b="1" kern="1200" dirty="0">
                <a:solidFill>
                  <a:schemeClr val="tx1"/>
                </a:solidFill>
                <a:latin typeface="Calibri" panose="020F0502020204030204"/>
                <a:ea typeface="+mn-ea"/>
                <a:cs typeface="+mn-cs"/>
              </a:rPr>
              <a:t>optic chiasm </a:t>
            </a:r>
            <a:r>
              <a:rPr lang="en-US" sz="2000" kern="1200" dirty="0">
                <a:solidFill>
                  <a:schemeClr val="tx1"/>
                </a:solidFill>
                <a:latin typeface="Calibri" panose="020F0502020204030204"/>
                <a:ea typeface="+mn-ea"/>
                <a:cs typeface="+mn-cs"/>
              </a:rPr>
              <a:t>by an adjacent </a:t>
            </a:r>
            <a:r>
              <a:rPr lang="en-US" sz="2000" i="1" kern="1200" dirty="0">
                <a:solidFill>
                  <a:schemeClr val="tx1"/>
                </a:solidFill>
                <a:latin typeface="Calibri" panose="020F0502020204030204"/>
                <a:ea typeface="+mn-ea"/>
                <a:cs typeface="+mn-cs"/>
              </a:rPr>
              <a:t>pituitary </a:t>
            </a:r>
            <a:r>
              <a:rPr lang="en-US" sz="2000" i="1" kern="1200" dirty="0" err="1">
                <a:solidFill>
                  <a:schemeClr val="tx1"/>
                </a:solidFill>
                <a:latin typeface="Calibri" panose="020F0502020204030204"/>
                <a:ea typeface="+mn-ea"/>
                <a:cs typeface="+mn-cs"/>
              </a:rPr>
              <a:t>tumour</a:t>
            </a:r>
            <a:r>
              <a:rPr lang="en-US" sz="2000" i="1" kern="1200" dirty="0">
                <a:solidFill>
                  <a:schemeClr val="tx1"/>
                </a:solidFill>
                <a:latin typeface="Calibri" panose="020F0502020204030204"/>
                <a:ea typeface="+mn-ea"/>
                <a:cs typeface="+mn-cs"/>
              </a:rPr>
              <a:t> </a:t>
            </a:r>
            <a:r>
              <a:rPr lang="en-US" sz="2000" u="sng" kern="1200" dirty="0">
                <a:solidFill>
                  <a:schemeClr val="tx1"/>
                </a:solidFill>
                <a:latin typeface="Calibri" panose="020F0502020204030204"/>
                <a:ea typeface="+mn-ea"/>
                <a:cs typeface="+mn-cs"/>
              </a:rPr>
              <a:t>leads to</a:t>
            </a:r>
            <a:r>
              <a:rPr lang="en-US" sz="2000" kern="1200" dirty="0">
                <a:solidFill>
                  <a:schemeClr val="tx1"/>
                </a:solidFill>
                <a:latin typeface="Calibri" panose="020F0502020204030204"/>
                <a:ea typeface="+mn-ea"/>
                <a:cs typeface="+mn-cs"/>
              </a:rPr>
              <a:t>:</a:t>
            </a:r>
            <a:r>
              <a:rPr lang="en-US" sz="2000" b="1" kern="1200" dirty="0">
                <a:solidFill>
                  <a:schemeClr val="tx1"/>
                </a:solidFill>
                <a:latin typeface="Calibri" panose="020F0502020204030204"/>
                <a:ea typeface="+mn-ea"/>
                <a:cs typeface="+mn-cs"/>
              </a:rPr>
              <a:t> bitemporal hemianopia. </a:t>
            </a:r>
          </a:p>
          <a:p>
            <a:pPr marL="381000" lvl="0" indent="-381000">
              <a:spcBef>
                <a:spcPts val="1200"/>
              </a:spcBef>
              <a:buFontTx/>
              <a:buAutoNum type="arabicPeriod"/>
              <a:defRPr/>
            </a:pPr>
            <a:r>
              <a:rPr lang="en-US" sz="2000" i="1" kern="1200" dirty="0">
                <a:solidFill>
                  <a:schemeClr val="tx1"/>
                </a:solidFill>
                <a:latin typeface="Calibri" panose="020F0502020204030204"/>
                <a:ea typeface="+mn-ea"/>
                <a:cs typeface="+mn-cs"/>
              </a:rPr>
              <a:t>Vascular and neoplastic lesions</a:t>
            </a:r>
            <a:r>
              <a:rPr lang="en-US" sz="2000" b="1" i="1" kern="1200" dirty="0">
                <a:solidFill>
                  <a:schemeClr val="tx1"/>
                </a:solidFill>
                <a:latin typeface="Calibri" panose="020F0502020204030204"/>
                <a:ea typeface="+mn-ea"/>
                <a:cs typeface="+mn-cs"/>
              </a:rPr>
              <a:t> </a:t>
            </a:r>
            <a:r>
              <a:rPr lang="en-US" sz="2000" kern="1200" dirty="0">
                <a:solidFill>
                  <a:schemeClr val="tx1"/>
                </a:solidFill>
                <a:latin typeface="Calibri" panose="020F0502020204030204"/>
                <a:ea typeface="+mn-ea"/>
                <a:cs typeface="+mn-cs"/>
              </a:rPr>
              <a:t>of the </a:t>
            </a:r>
            <a:r>
              <a:rPr lang="en-US" sz="2000" b="1" kern="1200" dirty="0">
                <a:solidFill>
                  <a:schemeClr val="tx1"/>
                </a:solidFill>
                <a:latin typeface="Calibri" panose="020F0502020204030204"/>
                <a:ea typeface="+mn-ea"/>
                <a:cs typeface="+mn-cs"/>
              </a:rPr>
              <a:t>optic tract, optic radiation </a:t>
            </a:r>
            <a:r>
              <a:rPr lang="en-US" sz="2000" kern="1200" dirty="0">
                <a:solidFill>
                  <a:schemeClr val="tx1"/>
                </a:solidFill>
                <a:latin typeface="Calibri" panose="020F0502020204030204"/>
                <a:ea typeface="+mn-ea"/>
                <a:cs typeface="+mn-cs"/>
              </a:rPr>
              <a:t>or </a:t>
            </a:r>
            <a:r>
              <a:rPr lang="en-US" sz="2000" b="1" kern="1200" dirty="0">
                <a:solidFill>
                  <a:schemeClr val="tx1"/>
                </a:solidFill>
                <a:latin typeface="Calibri" panose="020F0502020204030204"/>
                <a:ea typeface="+mn-ea"/>
                <a:cs typeface="+mn-cs"/>
              </a:rPr>
              <a:t>occipital cortex </a:t>
            </a:r>
            <a:r>
              <a:rPr lang="en-US" sz="2000" u="sng" kern="1200" dirty="0">
                <a:solidFill>
                  <a:schemeClr val="tx1"/>
                </a:solidFill>
                <a:latin typeface="Calibri" panose="020F0502020204030204"/>
                <a:ea typeface="+mn-ea"/>
                <a:cs typeface="+mn-cs"/>
              </a:rPr>
              <a:t>produce</a:t>
            </a:r>
            <a:r>
              <a:rPr lang="en-US" sz="2000" b="1" kern="1200" dirty="0">
                <a:solidFill>
                  <a:schemeClr val="tx1"/>
                </a:solidFill>
                <a:latin typeface="Calibri" panose="020F0502020204030204"/>
                <a:ea typeface="+mn-ea"/>
                <a:cs typeface="+mn-cs"/>
              </a:rPr>
              <a:t>: contralateral homonymous hemianopia.</a:t>
            </a:r>
          </a:p>
        </p:txBody>
      </p:sp>
      <p:sp>
        <p:nvSpPr>
          <p:cNvPr id="3" name="TextBox 2">
            <a:extLst>
              <a:ext uri="{FF2B5EF4-FFF2-40B4-BE49-F238E27FC236}">
                <a16:creationId xmlns="" xmlns:a16="http://schemas.microsoft.com/office/drawing/2014/main" id="{93A9B77C-6629-4D55-911A-DCFC4587CEBC}"/>
              </a:ext>
            </a:extLst>
          </p:cNvPr>
          <p:cNvSpPr txBox="1"/>
          <p:nvPr/>
        </p:nvSpPr>
        <p:spPr>
          <a:xfrm>
            <a:off x="8656983" y="1687616"/>
            <a:ext cx="3342386" cy="4524315"/>
          </a:xfrm>
          <a:prstGeom prst="rect">
            <a:avLst/>
          </a:prstGeom>
          <a:noFill/>
          <a:ln w="28575">
            <a:solidFill>
              <a:schemeClr val="bg1">
                <a:lumMod val="65000"/>
              </a:schemeClr>
            </a:solidFill>
            <a:prstDash val="lgDash"/>
          </a:ln>
        </p:spPr>
        <p:txBody>
          <a:bodyPr wrap="square" rtlCol="0">
            <a:spAutoFit/>
          </a:bodyPr>
          <a:lstStyle/>
          <a:p>
            <a:r>
              <a:rPr lang="en-GB" sz="1600" b="1" u="sng" dirty="0">
                <a:solidFill>
                  <a:schemeClr val="tx1"/>
                </a:solidFill>
                <a:latin typeface="+mn-lt"/>
              </a:rPr>
              <a:t>For you: </a:t>
            </a:r>
            <a:r>
              <a:rPr lang="en-GB" sz="1600" dirty="0">
                <a:solidFill>
                  <a:schemeClr val="tx1"/>
                </a:solidFill>
                <a:latin typeface="+mn-lt"/>
              </a:rPr>
              <a:t>Visual field deficits</a:t>
            </a:r>
          </a:p>
          <a:p>
            <a:pPr marL="285750" indent="-285750">
              <a:buFont typeface="Arial" panose="020B0604020202020204" pitchFamily="34" charset="0"/>
              <a:buChar char="•"/>
            </a:pPr>
            <a:r>
              <a:rPr lang="en-GB" sz="1600" dirty="0">
                <a:solidFill>
                  <a:schemeClr val="tx1"/>
                </a:solidFill>
                <a:latin typeface="+mn-lt"/>
              </a:rPr>
              <a:t>A person may not be able to see objects on their right or left sides (</a:t>
            </a:r>
            <a:r>
              <a:rPr lang="en-GB" sz="1600" b="1" dirty="0">
                <a:solidFill>
                  <a:schemeClr val="tx1"/>
                </a:solidFill>
                <a:latin typeface="+mn-lt"/>
              </a:rPr>
              <a:t>homonymous hemianopsia</a:t>
            </a:r>
            <a:r>
              <a:rPr lang="en-GB" sz="1600" dirty="0">
                <a:solidFill>
                  <a:schemeClr val="tx1"/>
                </a:solidFill>
                <a:latin typeface="+mn-lt"/>
              </a:rPr>
              <a:t>) if the optic tract or radiation or visual cortex is affected. </a:t>
            </a:r>
          </a:p>
          <a:p>
            <a:pPr marL="285750" indent="-285750">
              <a:buFont typeface="Arial" panose="020B0604020202020204" pitchFamily="34" charset="0"/>
              <a:buChar char="•"/>
            </a:pPr>
            <a:r>
              <a:rPr lang="en-GB" sz="1600" dirty="0">
                <a:solidFill>
                  <a:schemeClr val="tx1"/>
                </a:solidFill>
                <a:latin typeface="+mn-lt"/>
              </a:rPr>
              <a:t>Or may have difficulty seeing objects on their outer visual fields (</a:t>
            </a:r>
            <a:r>
              <a:rPr lang="en-GB" sz="1600" b="1" dirty="0">
                <a:solidFill>
                  <a:schemeClr val="tx1"/>
                </a:solidFill>
                <a:latin typeface="+mn-lt"/>
              </a:rPr>
              <a:t>bitemporal hemianopsia</a:t>
            </a:r>
            <a:r>
              <a:rPr lang="en-GB" sz="1600" dirty="0">
                <a:solidFill>
                  <a:schemeClr val="tx1"/>
                </a:solidFill>
                <a:latin typeface="+mn-lt"/>
              </a:rPr>
              <a:t>) if the optic chiasm is involved.</a:t>
            </a:r>
          </a:p>
          <a:p>
            <a:pPr marL="285750" indent="-285750">
              <a:buFont typeface="Arial" panose="020B0604020202020204" pitchFamily="34" charset="0"/>
              <a:buChar char="•"/>
            </a:pPr>
            <a:r>
              <a:rPr lang="en-GB" sz="1600" dirty="0">
                <a:solidFill>
                  <a:schemeClr val="tx1"/>
                </a:solidFill>
                <a:latin typeface="+mn-lt"/>
              </a:rPr>
              <a:t>The pretectal area, or </a:t>
            </a:r>
            <a:r>
              <a:rPr lang="en-GB" sz="1600" b="1" dirty="0">
                <a:solidFill>
                  <a:schemeClr val="tx1"/>
                </a:solidFill>
                <a:latin typeface="+mn-lt"/>
              </a:rPr>
              <a:t>pretectum</a:t>
            </a:r>
            <a:r>
              <a:rPr lang="en-GB" sz="1600" dirty="0">
                <a:solidFill>
                  <a:schemeClr val="tx1"/>
                </a:solidFill>
                <a:latin typeface="+mn-lt"/>
              </a:rPr>
              <a:t>, is a midbrain structure composed of seven nuclei and comprises part of the subcortical visual system. Pretectal nuclei are bilateral group of highly interconnected nuclei located near the junction of the midbrain and forebrain.</a:t>
            </a:r>
          </a:p>
        </p:txBody>
      </p:sp>
    </p:spTree>
    <p:extLst>
      <p:ext uri="{BB962C8B-B14F-4D97-AF65-F5344CB8AC3E}">
        <p14:creationId xmlns:p14="http://schemas.microsoft.com/office/powerpoint/2010/main" val="145951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 xmlns:a16="http://schemas.microsoft.com/office/drawing/2014/main" id="{CB7A7B90-E3C5-480E-BF47-92BDA811D4D1}"/>
              </a:ext>
            </a:extLst>
          </p:cNvPr>
          <p:cNvSpPr>
            <a:spLocks noGrp="1" noChangeArrowheads="1"/>
          </p:cNvSpPr>
          <p:nvPr>
            <p:ph type="title"/>
          </p:nvPr>
        </p:nvSpPr>
        <p:spPr>
          <a:xfrm>
            <a:off x="815009" y="318053"/>
            <a:ext cx="4495800" cy="1295400"/>
          </a:xfrm>
          <a:noFill/>
          <a:ln>
            <a:noFill/>
            <a:miter lim="800000"/>
            <a:headEnd/>
            <a:tailEnd/>
          </a:ln>
        </p:spPr>
        <p:txBody>
          <a:bodyPr>
            <a:normAutofit/>
          </a:bodyPr>
          <a:lstStyle/>
          <a:p>
            <a:r>
              <a:rPr lang="en-US" altLang="en-US" sz="3200" b="1" dirty="0"/>
              <a:t>Retinitis Pigmentosa</a:t>
            </a:r>
          </a:p>
        </p:txBody>
      </p:sp>
      <p:sp>
        <p:nvSpPr>
          <p:cNvPr id="158723" name="Rectangle 3">
            <a:extLst>
              <a:ext uri="{FF2B5EF4-FFF2-40B4-BE49-F238E27FC236}">
                <a16:creationId xmlns="" xmlns:a16="http://schemas.microsoft.com/office/drawing/2014/main" id="{02231859-C7DD-429E-A684-69BCA4F0CBBD}"/>
              </a:ext>
            </a:extLst>
          </p:cNvPr>
          <p:cNvSpPr>
            <a:spLocks noGrp="1" noChangeArrowheads="1"/>
          </p:cNvSpPr>
          <p:nvPr>
            <p:ph type="body" sz="half" idx="1"/>
          </p:nvPr>
        </p:nvSpPr>
        <p:spPr>
          <a:xfrm>
            <a:off x="815009" y="1405356"/>
            <a:ext cx="6692348" cy="5050613"/>
          </a:xfrm>
          <a:noFill/>
          <a:ln>
            <a:noFill/>
          </a:ln>
        </p:spPr>
        <p:txBody>
          <a:bodyPr wrap="square">
            <a:spAutoFit/>
          </a:bodyPr>
          <a:lstStyle/>
          <a:p>
            <a:pPr>
              <a:lnSpc>
                <a:spcPct val="90000"/>
              </a:lnSpc>
              <a:spcBef>
                <a:spcPts val="600"/>
              </a:spcBef>
              <a:buFont typeface="Courier New" panose="02070309020205020404" pitchFamily="49" charset="0"/>
              <a:buChar char="o"/>
              <a:defRPr/>
            </a:pPr>
            <a:r>
              <a:rPr lang="en-US" sz="2200" b="1" dirty="0"/>
              <a:t>Retinitis </a:t>
            </a:r>
            <a:r>
              <a:rPr lang="en-US" sz="2200" b="1" dirty="0" err="1"/>
              <a:t>pigmentosa</a:t>
            </a:r>
            <a:r>
              <a:rPr lang="en-US" sz="2200" b="1" dirty="0"/>
              <a:t> </a:t>
            </a:r>
            <a:r>
              <a:rPr lang="en-US" sz="2200" dirty="0"/>
              <a:t>is an </a:t>
            </a:r>
            <a:r>
              <a:rPr lang="en-US" sz="2200" i="1" dirty="0"/>
              <a:t>inherited </a:t>
            </a:r>
            <a:r>
              <a:rPr lang="en-US" sz="2200" dirty="0"/>
              <a:t>metabolic disorder of the photoreceptor and retinal pigment epithelial cells.</a:t>
            </a:r>
          </a:p>
          <a:p>
            <a:pPr>
              <a:lnSpc>
                <a:spcPct val="90000"/>
              </a:lnSpc>
              <a:spcBef>
                <a:spcPts val="600"/>
              </a:spcBef>
              <a:buFont typeface="Courier New" panose="02070309020205020404" pitchFamily="49" charset="0"/>
              <a:buChar char="o"/>
              <a:defRPr/>
            </a:pPr>
            <a:r>
              <a:rPr lang="en-US" sz="2200" i="1" dirty="0"/>
              <a:t>It is due to mutation of a key protein in the retinal photoreceptors. </a:t>
            </a:r>
          </a:p>
          <a:p>
            <a:pPr>
              <a:lnSpc>
                <a:spcPct val="90000"/>
              </a:lnSpc>
              <a:spcBef>
                <a:spcPts val="600"/>
              </a:spcBef>
              <a:buFont typeface="Courier New" panose="02070309020205020404" pitchFamily="49" charset="0"/>
              <a:buChar char="o"/>
              <a:defRPr/>
            </a:pPr>
            <a:r>
              <a:rPr lang="en-US" sz="2200" i="1" dirty="0"/>
              <a:t>Which protein?</a:t>
            </a:r>
          </a:p>
          <a:p>
            <a:pPr marL="268288" indent="0">
              <a:lnSpc>
                <a:spcPct val="90000"/>
              </a:lnSpc>
              <a:spcBef>
                <a:spcPts val="600"/>
              </a:spcBef>
              <a:buNone/>
              <a:defRPr/>
            </a:pPr>
            <a:r>
              <a:rPr lang="en-US" sz="2200" b="1" dirty="0" err="1"/>
              <a:t>Rhodopsin</a:t>
            </a:r>
            <a:r>
              <a:rPr lang="en-US" sz="2200" b="1" dirty="0"/>
              <a:t>.</a:t>
            </a:r>
          </a:p>
          <a:p>
            <a:pPr>
              <a:lnSpc>
                <a:spcPct val="90000"/>
              </a:lnSpc>
              <a:spcBef>
                <a:spcPts val="600"/>
              </a:spcBef>
              <a:buFont typeface="Courier New" panose="02070309020205020404" pitchFamily="49" charset="0"/>
              <a:buChar char="o"/>
              <a:defRPr/>
            </a:pPr>
            <a:r>
              <a:rPr lang="en-US" sz="2200" dirty="0"/>
              <a:t>There is:</a:t>
            </a:r>
          </a:p>
          <a:p>
            <a:pPr marL="536575">
              <a:lnSpc>
                <a:spcPct val="90000"/>
              </a:lnSpc>
              <a:spcBef>
                <a:spcPts val="600"/>
              </a:spcBef>
              <a:defRPr/>
            </a:pPr>
            <a:r>
              <a:rPr lang="en-US" sz="2200" b="1" dirty="0"/>
              <a:t>P</a:t>
            </a:r>
            <a:r>
              <a:rPr lang="en-US" sz="2200" dirty="0"/>
              <a:t>rogressive night blindness</a:t>
            </a:r>
          </a:p>
          <a:p>
            <a:pPr marL="536575">
              <a:lnSpc>
                <a:spcPct val="90000"/>
              </a:lnSpc>
              <a:spcBef>
                <a:spcPts val="600"/>
              </a:spcBef>
              <a:defRPr/>
            </a:pPr>
            <a:r>
              <a:rPr lang="en-US" sz="2200" b="1" dirty="0"/>
              <a:t>P</a:t>
            </a:r>
            <a:r>
              <a:rPr lang="en-US" sz="2200" dirty="0"/>
              <a:t>eripheral visual field constriction </a:t>
            </a:r>
          </a:p>
          <a:p>
            <a:pPr marL="536575">
              <a:lnSpc>
                <a:spcPct val="90000"/>
              </a:lnSpc>
              <a:spcBef>
                <a:spcPts val="600"/>
              </a:spcBef>
              <a:defRPr/>
            </a:pPr>
            <a:r>
              <a:rPr lang="en-US" sz="2200" b="1" dirty="0"/>
              <a:t>P</a:t>
            </a:r>
            <a:r>
              <a:rPr lang="en-US" sz="2200" dirty="0"/>
              <a:t>igmentation of the retina visible on </a:t>
            </a:r>
            <a:r>
              <a:rPr lang="en-US" sz="2200" dirty="0" err="1"/>
              <a:t>ophthalmoscopy</a:t>
            </a:r>
            <a:r>
              <a:rPr lang="en-US" sz="2200" dirty="0"/>
              <a:t>.</a:t>
            </a:r>
          </a:p>
          <a:p>
            <a:pPr>
              <a:lnSpc>
                <a:spcPct val="90000"/>
              </a:lnSpc>
              <a:spcBef>
                <a:spcPts val="600"/>
              </a:spcBef>
              <a:buFont typeface="Courier New" panose="02070309020205020404" pitchFamily="49" charset="0"/>
              <a:buChar char="o"/>
              <a:defRPr/>
            </a:pPr>
            <a:r>
              <a:rPr lang="en-US" sz="2200" i="1" dirty="0"/>
              <a:t>Which type of photoreceptor is affected?</a:t>
            </a:r>
          </a:p>
          <a:p>
            <a:pPr marL="268288" indent="0">
              <a:lnSpc>
                <a:spcPct val="90000"/>
              </a:lnSpc>
              <a:spcBef>
                <a:spcPts val="600"/>
              </a:spcBef>
              <a:buNone/>
              <a:defRPr/>
            </a:pPr>
            <a:r>
              <a:rPr lang="en-US" sz="2200" b="1" dirty="0"/>
              <a:t>Rods.</a:t>
            </a:r>
          </a:p>
        </p:txBody>
      </p:sp>
      <p:pic>
        <p:nvPicPr>
          <p:cNvPr id="158726" name="Picture 6" descr="retinitis_pigmentosa">
            <a:extLst>
              <a:ext uri="{FF2B5EF4-FFF2-40B4-BE49-F238E27FC236}">
                <a16:creationId xmlns="" xmlns:a16="http://schemas.microsoft.com/office/drawing/2014/main" id="{47E417C2-FFC8-4654-9AFB-6E7BCBE1FC7D}"/>
              </a:ext>
            </a:extLst>
          </p:cNvPr>
          <p:cNvPicPr>
            <a:picLocks noGrp="1" noChangeAspect="1" noChangeArrowheads="1"/>
          </p:cNvPicPr>
          <p:nvPr>
            <p:ph sz="half" idx="2"/>
          </p:nvPr>
        </p:nvPicPr>
        <p:blipFill rotWithShape="1">
          <a:blip r:embed="rId3"/>
          <a:srcRect l="-140" t="1" b="-664"/>
          <a:stretch/>
        </p:blipFill>
        <p:spPr>
          <a:xfrm>
            <a:off x="7384776" y="1674204"/>
            <a:ext cx="4408004" cy="4512915"/>
          </a:xfrm>
          <a:noFill/>
          <a:ln>
            <a:noFill/>
          </a:ln>
          <a:effectLst/>
        </p:spPr>
      </p:pic>
    </p:spTree>
    <p:extLst>
      <p:ext uri="{BB962C8B-B14F-4D97-AF65-F5344CB8AC3E}">
        <p14:creationId xmlns:p14="http://schemas.microsoft.com/office/powerpoint/2010/main" val="403363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CA812172-7D68-498B-8B2E-9BCDAE56F4EE}"/>
              </a:ext>
            </a:extLst>
          </p:cNvPr>
          <p:cNvGraphicFramePr>
            <a:graphicFrameLocks noGrp="1"/>
          </p:cNvGraphicFramePr>
          <p:nvPr>
            <p:extLst/>
          </p:nvPr>
        </p:nvGraphicFramePr>
        <p:xfrm>
          <a:off x="517833" y="331288"/>
          <a:ext cx="2628489" cy="6069188"/>
        </p:xfrm>
        <a:graphic>
          <a:graphicData uri="http://schemas.openxmlformats.org/drawingml/2006/table">
            <a:tbl>
              <a:tblPr rtl="1" firstRow="1" bandRow="1">
                <a:tableStyleId>{5C22544A-7EE6-4342-B048-85BDC9FD1C3A}</a:tableStyleId>
              </a:tblPr>
              <a:tblGrid>
                <a:gridCol w="2628489">
                  <a:extLst>
                    <a:ext uri="{9D8B030D-6E8A-4147-A177-3AD203B41FA5}">
                      <a16:colId xmlns="" xmlns:a16="http://schemas.microsoft.com/office/drawing/2014/main" val="3245325165"/>
                    </a:ext>
                  </a:extLst>
                </a:gridCol>
              </a:tblGrid>
              <a:tr h="452605">
                <a:tc>
                  <a:txBody>
                    <a:bodyPr/>
                    <a:lstStyle/>
                    <a:p>
                      <a:pPr algn="ctr" rtl="1"/>
                      <a:r>
                        <a:rPr lang="en-US" sz="2400" dirty="0"/>
                        <a:t>OPTIC</a:t>
                      </a:r>
                      <a:endParaRPr lang="ar-SA" sz="2400" dirty="0"/>
                    </a:p>
                  </a:txBody>
                  <a:tcPr/>
                </a:tc>
                <a:extLst>
                  <a:ext uri="{0D108BD9-81ED-4DB2-BD59-A6C34878D82A}">
                    <a16:rowId xmlns="" xmlns:a16="http://schemas.microsoft.com/office/drawing/2014/main" val="3805169114"/>
                  </a:ext>
                </a:extLst>
              </a:tr>
              <a:tr h="5611988">
                <a:tc>
                  <a:txBody>
                    <a:bodyPr/>
                    <a:lstStyle/>
                    <a:p>
                      <a:pPr rtl="1"/>
                      <a:r>
                        <a:rPr lang="en-US" dirty="0"/>
                        <a:t>*Special </a:t>
                      </a:r>
                      <a:r>
                        <a:rPr lang="en-US" dirty="0">
                          <a:solidFill>
                            <a:srgbClr val="FF0000"/>
                          </a:solidFill>
                        </a:rPr>
                        <a:t>sensory</a:t>
                      </a:r>
                      <a:r>
                        <a:rPr lang="en-US" dirty="0"/>
                        <a:t> N.</a:t>
                      </a:r>
                    </a:p>
                    <a:p>
                      <a:pPr rtl="1"/>
                      <a:r>
                        <a:rPr lang="en-US" dirty="0"/>
                        <a:t>*Function: Vision.</a:t>
                      </a:r>
                    </a:p>
                    <a:p>
                      <a:pPr rtl="1"/>
                      <a:r>
                        <a:rPr lang="en-US" dirty="0"/>
                        <a:t>*Lesion results in: visual field defects and loss of visual acuity, </a:t>
                      </a:r>
                      <a:r>
                        <a:rPr lang="en-US" b="1" dirty="0" err="1"/>
                        <a:t>anopsia</a:t>
                      </a:r>
                      <a:r>
                        <a:rPr lang="en-US" dirty="0"/>
                        <a:t>.</a:t>
                      </a:r>
                    </a:p>
                    <a:p>
                      <a:pPr rtl="1"/>
                      <a:endParaRPr lang="en-US" dirty="0"/>
                    </a:p>
                    <a:p>
                      <a:pPr rtl="1"/>
                      <a:r>
                        <a:rPr lang="en-US" dirty="0">
                          <a:solidFill>
                            <a:srgbClr val="FF0000"/>
                          </a:solidFill>
                        </a:rPr>
                        <a:t>*Visual Pathway </a:t>
                      </a:r>
                    </a:p>
                    <a:p>
                      <a:pPr rtl="1"/>
                      <a:r>
                        <a:rPr lang="en-US" dirty="0"/>
                        <a:t>1. Optic nerve. </a:t>
                      </a:r>
                    </a:p>
                    <a:p>
                      <a:pPr rtl="1"/>
                      <a:r>
                        <a:rPr lang="en-US" dirty="0"/>
                        <a:t>2. Optic chiasm. </a:t>
                      </a:r>
                    </a:p>
                    <a:p>
                      <a:pPr rtl="1"/>
                      <a:r>
                        <a:rPr lang="en-US" dirty="0"/>
                        <a:t>3. Optic tract.</a:t>
                      </a:r>
                    </a:p>
                    <a:p>
                      <a:pPr rtl="1"/>
                      <a:r>
                        <a:rPr lang="en-US" dirty="0"/>
                        <a:t> 4. Lateral geniculate body (nucleus).</a:t>
                      </a:r>
                    </a:p>
                    <a:p>
                      <a:pPr rtl="1"/>
                      <a:r>
                        <a:rPr lang="en-US" dirty="0"/>
                        <a:t>5. Optic radiation.</a:t>
                      </a:r>
                    </a:p>
                    <a:p>
                      <a:pPr rtl="1"/>
                      <a:r>
                        <a:rPr lang="en-US" dirty="0"/>
                        <a:t> 6. Visual cortex</a:t>
                      </a:r>
                    </a:p>
                  </a:txBody>
                  <a:tcPr/>
                </a:tc>
                <a:extLst>
                  <a:ext uri="{0D108BD9-81ED-4DB2-BD59-A6C34878D82A}">
                    <a16:rowId xmlns="" xmlns:a16="http://schemas.microsoft.com/office/drawing/2014/main" val="61520807"/>
                  </a:ext>
                </a:extLst>
              </a:tr>
            </a:tbl>
          </a:graphicData>
        </a:graphic>
      </p:graphicFrame>
      <p:graphicFrame>
        <p:nvGraphicFramePr>
          <p:cNvPr id="8" name="Table 7">
            <a:extLst>
              <a:ext uri="{FF2B5EF4-FFF2-40B4-BE49-F238E27FC236}">
                <a16:creationId xmlns="" xmlns:a16="http://schemas.microsoft.com/office/drawing/2014/main" id="{B01C3F1F-9039-41B2-808D-B3885FF8D025}"/>
              </a:ext>
            </a:extLst>
          </p:cNvPr>
          <p:cNvGraphicFramePr>
            <a:graphicFrameLocks noGrp="1"/>
          </p:cNvGraphicFramePr>
          <p:nvPr>
            <p:extLst>
              <p:ext uri="{D42A27DB-BD31-4B8C-83A1-F6EECF244321}">
                <p14:modId xmlns:p14="http://schemas.microsoft.com/office/powerpoint/2010/main" val="3603985541"/>
              </p:ext>
            </p:extLst>
          </p:nvPr>
        </p:nvGraphicFramePr>
        <p:xfrm>
          <a:off x="3393661" y="331288"/>
          <a:ext cx="2741774" cy="6069188"/>
        </p:xfrm>
        <a:graphic>
          <a:graphicData uri="http://schemas.openxmlformats.org/drawingml/2006/table">
            <a:tbl>
              <a:tblPr rtl="1" firstRow="1" bandRow="1">
                <a:tableStyleId>{5C22544A-7EE6-4342-B048-85BDC9FD1C3A}</a:tableStyleId>
              </a:tblPr>
              <a:tblGrid>
                <a:gridCol w="2741774">
                  <a:extLst>
                    <a:ext uri="{9D8B030D-6E8A-4147-A177-3AD203B41FA5}">
                      <a16:colId xmlns="" xmlns:a16="http://schemas.microsoft.com/office/drawing/2014/main" val="3245325165"/>
                    </a:ext>
                  </a:extLst>
                </a:gridCol>
              </a:tblGrid>
              <a:tr h="452605">
                <a:tc>
                  <a:txBody>
                    <a:bodyPr/>
                    <a:lstStyle/>
                    <a:p>
                      <a:pPr algn="ctr" rtl="1"/>
                      <a:r>
                        <a:rPr lang="en-US" sz="2400" dirty="0"/>
                        <a:t>OCCULOMOTOR</a:t>
                      </a:r>
                      <a:endParaRPr lang="ar-SA" sz="2400" dirty="0"/>
                    </a:p>
                  </a:txBody>
                  <a:tcPr>
                    <a:solidFill>
                      <a:schemeClr val="accent2"/>
                    </a:solidFill>
                  </a:tcPr>
                </a:tc>
                <a:extLst>
                  <a:ext uri="{0D108BD9-81ED-4DB2-BD59-A6C34878D82A}">
                    <a16:rowId xmlns="" xmlns:a16="http://schemas.microsoft.com/office/drawing/2014/main" val="3805169114"/>
                  </a:ext>
                </a:extLst>
              </a:tr>
              <a:tr h="5611988">
                <a:tc>
                  <a:txBody>
                    <a:bodyPr/>
                    <a:lstStyle/>
                    <a:p>
                      <a:pPr rtl="1"/>
                      <a:r>
                        <a:rPr lang="en-US" dirty="0"/>
                        <a:t>*</a:t>
                      </a:r>
                      <a:r>
                        <a:rPr lang="en-US" b="1" dirty="0">
                          <a:solidFill>
                            <a:srgbClr val="FF0000"/>
                          </a:solidFill>
                        </a:rPr>
                        <a:t>Motor</a:t>
                      </a:r>
                      <a:r>
                        <a:rPr lang="en-US" b="1" dirty="0"/>
                        <a:t> to:</a:t>
                      </a:r>
                    </a:p>
                    <a:p>
                      <a:pPr rtl="1"/>
                      <a:r>
                        <a:rPr lang="en-US" dirty="0"/>
                        <a:t> 1. </a:t>
                      </a:r>
                      <a:r>
                        <a:rPr lang="en-US" dirty="0" err="1"/>
                        <a:t>Levator</a:t>
                      </a:r>
                      <a:r>
                        <a:rPr lang="en-US" dirty="0"/>
                        <a:t> </a:t>
                      </a:r>
                      <a:r>
                        <a:rPr lang="en-US" dirty="0" err="1"/>
                        <a:t>palpebrae</a:t>
                      </a:r>
                      <a:r>
                        <a:rPr lang="en-US" dirty="0"/>
                        <a:t> </a:t>
                      </a:r>
                      <a:r>
                        <a:rPr lang="en-US" dirty="0" err="1"/>
                        <a:t>superioris</a:t>
                      </a:r>
                      <a:endParaRPr lang="en-US" dirty="0"/>
                    </a:p>
                    <a:p>
                      <a:pPr rtl="1"/>
                      <a:r>
                        <a:rPr lang="en-US" dirty="0"/>
                        <a:t> 2. Superior rectus muscle 3. Medial rectus muscle</a:t>
                      </a:r>
                    </a:p>
                    <a:p>
                      <a:pPr rtl="1"/>
                      <a:r>
                        <a:rPr lang="en-US" dirty="0"/>
                        <a:t> 4. Inferior rectus muscle  5. Inferior oblique muscle. *</a:t>
                      </a:r>
                      <a:r>
                        <a:rPr lang="en-US" b="1" dirty="0"/>
                        <a:t>Parasympathetic fibers </a:t>
                      </a:r>
                      <a:r>
                        <a:rPr lang="en-US" dirty="0"/>
                        <a:t>to: 1- Constrictor </a:t>
                      </a:r>
                      <a:r>
                        <a:rPr lang="en-US" dirty="0" err="1"/>
                        <a:t>pupillae</a:t>
                      </a:r>
                      <a:r>
                        <a:rPr lang="en-US" dirty="0"/>
                        <a:t> and 2- Ciliary muscles.</a:t>
                      </a:r>
                    </a:p>
                    <a:p>
                      <a:pPr rtl="1"/>
                      <a:endParaRPr lang="en-US" dirty="0"/>
                    </a:p>
                    <a:p>
                      <a:pPr rtl="1"/>
                      <a:r>
                        <a:rPr lang="en-US" dirty="0"/>
                        <a:t>*</a:t>
                      </a:r>
                      <a:r>
                        <a:rPr lang="en-US" b="1" dirty="0"/>
                        <a:t>Lesions:</a:t>
                      </a:r>
                    </a:p>
                    <a:p>
                      <a:pPr rtl="1"/>
                      <a:r>
                        <a:rPr lang="en-US" dirty="0"/>
                        <a:t>1. Lateral squint. </a:t>
                      </a:r>
                    </a:p>
                    <a:p>
                      <a:pPr rtl="1"/>
                      <a:r>
                        <a:rPr lang="en-US" dirty="0"/>
                        <a:t>2. Ptosis.</a:t>
                      </a:r>
                    </a:p>
                    <a:p>
                      <a:pPr rtl="1"/>
                      <a:r>
                        <a:rPr lang="en-US" dirty="0"/>
                        <a:t>3.Diplopia. </a:t>
                      </a:r>
                    </a:p>
                    <a:p>
                      <a:pPr rtl="1"/>
                      <a:r>
                        <a:rPr lang="en-US" dirty="0"/>
                        <a:t>4. Pupillary dilatation.  </a:t>
                      </a:r>
                    </a:p>
                    <a:p>
                      <a:pPr rtl="1"/>
                      <a:r>
                        <a:rPr lang="en-US" dirty="0"/>
                        <a:t>5. Loss of accommodation. </a:t>
                      </a:r>
                    </a:p>
                    <a:p>
                      <a:pPr rtl="1"/>
                      <a:r>
                        <a:rPr lang="en-US" dirty="0"/>
                        <a:t>6. The eyeball is fully abducted and depressed.</a:t>
                      </a:r>
                      <a:endParaRPr lang="ar-SA" b="1" dirty="0"/>
                    </a:p>
                  </a:txBody>
                  <a:tcPr>
                    <a:solidFill>
                      <a:schemeClr val="accent2">
                        <a:lumMod val="20000"/>
                        <a:lumOff val="80000"/>
                      </a:schemeClr>
                    </a:solidFill>
                  </a:tcPr>
                </a:tc>
                <a:extLst>
                  <a:ext uri="{0D108BD9-81ED-4DB2-BD59-A6C34878D82A}">
                    <a16:rowId xmlns="" xmlns:a16="http://schemas.microsoft.com/office/drawing/2014/main" val="61520807"/>
                  </a:ext>
                </a:extLst>
              </a:tr>
            </a:tbl>
          </a:graphicData>
        </a:graphic>
      </p:graphicFrame>
      <p:graphicFrame>
        <p:nvGraphicFramePr>
          <p:cNvPr id="9" name="Table 8">
            <a:extLst>
              <a:ext uri="{FF2B5EF4-FFF2-40B4-BE49-F238E27FC236}">
                <a16:creationId xmlns="" xmlns:a16="http://schemas.microsoft.com/office/drawing/2014/main" id="{D1E360AA-D3CD-4B35-AF71-242E143E8388}"/>
              </a:ext>
            </a:extLst>
          </p:cNvPr>
          <p:cNvGraphicFramePr>
            <a:graphicFrameLocks noGrp="1"/>
          </p:cNvGraphicFramePr>
          <p:nvPr>
            <p:extLst>
              <p:ext uri="{D42A27DB-BD31-4B8C-83A1-F6EECF244321}">
                <p14:modId xmlns:p14="http://schemas.microsoft.com/office/powerpoint/2010/main" val="3786958146"/>
              </p:ext>
            </p:extLst>
          </p:nvPr>
        </p:nvGraphicFramePr>
        <p:xfrm>
          <a:off x="6382775" y="331288"/>
          <a:ext cx="2628489" cy="6069188"/>
        </p:xfrm>
        <a:graphic>
          <a:graphicData uri="http://schemas.openxmlformats.org/drawingml/2006/table">
            <a:tbl>
              <a:tblPr rtl="1" firstRow="1" bandRow="1">
                <a:tableStyleId>{5C22544A-7EE6-4342-B048-85BDC9FD1C3A}</a:tableStyleId>
              </a:tblPr>
              <a:tblGrid>
                <a:gridCol w="2628489">
                  <a:extLst>
                    <a:ext uri="{9D8B030D-6E8A-4147-A177-3AD203B41FA5}">
                      <a16:colId xmlns="" xmlns:a16="http://schemas.microsoft.com/office/drawing/2014/main" val="3245325165"/>
                    </a:ext>
                  </a:extLst>
                </a:gridCol>
              </a:tblGrid>
              <a:tr h="452605">
                <a:tc>
                  <a:txBody>
                    <a:bodyPr/>
                    <a:lstStyle/>
                    <a:p>
                      <a:pPr algn="ctr" rtl="1"/>
                      <a:r>
                        <a:rPr lang="en-US" sz="2400" dirty="0"/>
                        <a:t>TROCHLEAR</a:t>
                      </a:r>
                      <a:endParaRPr lang="ar-SA" sz="2400" dirty="0"/>
                    </a:p>
                  </a:txBody>
                  <a:tcPr>
                    <a:solidFill>
                      <a:schemeClr val="accent4"/>
                    </a:solidFill>
                  </a:tcPr>
                </a:tc>
                <a:extLst>
                  <a:ext uri="{0D108BD9-81ED-4DB2-BD59-A6C34878D82A}">
                    <a16:rowId xmlns="" xmlns:a16="http://schemas.microsoft.com/office/drawing/2014/main" val="3805169114"/>
                  </a:ext>
                </a:extLst>
              </a:tr>
              <a:tr h="5611988">
                <a:tc>
                  <a:txBody>
                    <a:bodyPr/>
                    <a:lstStyle/>
                    <a:p>
                      <a:pPr rtl="1"/>
                      <a:r>
                        <a:rPr lang="en-US" dirty="0"/>
                        <a:t>*</a:t>
                      </a:r>
                      <a:r>
                        <a:rPr lang="en-US" sz="1800" b="1" kern="1200" dirty="0">
                          <a:solidFill>
                            <a:srgbClr val="FF0000"/>
                          </a:solidFill>
                          <a:latin typeface="+mn-lt"/>
                          <a:ea typeface="+mn-ea"/>
                          <a:cs typeface="+mn-cs"/>
                        </a:rPr>
                        <a:t>Motor </a:t>
                      </a:r>
                      <a:r>
                        <a:rPr lang="en-US" sz="1800" b="1" kern="1200" dirty="0">
                          <a:solidFill>
                            <a:schemeClr val="tx1"/>
                          </a:solidFill>
                          <a:latin typeface="+mn-lt"/>
                          <a:ea typeface="+mn-ea"/>
                          <a:cs typeface="+mn-cs"/>
                        </a:rPr>
                        <a:t>to </a:t>
                      </a:r>
                      <a:r>
                        <a:rPr lang="en-US" dirty="0"/>
                        <a:t>Superior oblique muscle.</a:t>
                      </a:r>
                    </a:p>
                    <a:p>
                      <a:pPr rtl="1"/>
                      <a:r>
                        <a:rPr lang="en-US" sz="1800" b="1" kern="1200" dirty="0">
                          <a:solidFill>
                            <a:schemeClr val="tx1"/>
                          </a:solidFill>
                          <a:latin typeface="+mn-lt"/>
                          <a:ea typeface="+mn-ea"/>
                          <a:cs typeface="+mn-cs"/>
                        </a:rPr>
                        <a:t>*</a:t>
                      </a:r>
                      <a:r>
                        <a:rPr lang="en-US" dirty="0">
                          <a:solidFill>
                            <a:schemeClr val="tx1"/>
                          </a:solidFill>
                        </a:rPr>
                        <a:t>Its </a:t>
                      </a:r>
                      <a:r>
                        <a:rPr lang="en-US" dirty="0"/>
                        <a:t>function; Rotates the eye ball downwards and laterally.</a:t>
                      </a:r>
                      <a:endParaRPr lang="ar-SA" dirty="0"/>
                    </a:p>
                    <a:p>
                      <a:pPr rtl="1"/>
                      <a:endParaRPr lang="en-US" dirty="0"/>
                    </a:p>
                    <a:p>
                      <a:pPr rtl="1"/>
                      <a:r>
                        <a:rPr lang="en-US" b="1" dirty="0"/>
                        <a:t>*Lesion</a:t>
                      </a:r>
                      <a:r>
                        <a:rPr lang="en-US" dirty="0"/>
                        <a:t> of trochlear nerve results in</a:t>
                      </a:r>
                    </a:p>
                    <a:p>
                      <a:pPr rtl="1"/>
                      <a:r>
                        <a:rPr lang="en-US" dirty="0"/>
                        <a:t> • diplopia (double vision) • Inability to rotate the eyeball </a:t>
                      </a:r>
                      <a:r>
                        <a:rPr lang="en-US" dirty="0" err="1"/>
                        <a:t>inferolaterally</a:t>
                      </a:r>
                      <a:r>
                        <a:rPr lang="en-US" dirty="0"/>
                        <a:t>.  So, the eye deviates; upward and slightly inward (medially).</a:t>
                      </a:r>
                    </a:p>
                    <a:p>
                      <a:pPr rtl="1"/>
                      <a:r>
                        <a:rPr lang="en-US" dirty="0"/>
                        <a:t>This person has difficulty in walking downstairs</a:t>
                      </a:r>
                      <a:endParaRPr lang="en-US" sz="1800" b="1" kern="1200" dirty="0">
                        <a:solidFill>
                          <a:srgbClr val="FF0000"/>
                        </a:solidFill>
                        <a:latin typeface="+mn-lt"/>
                        <a:ea typeface="+mn-ea"/>
                        <a:cs typeface="+mn-cs"/>
                      </a:endParaRPr>
                    </a:p>
                  </a:txBody>
                  <a:tcPr>
                    <a:solidFill>
                      <a:schemeClr val="accent4">
                        <a:lumMod val="20000"/>
                        <a:lumOff val="80000"/>
                      </a:schemeClr>
                    </a:solidFill>
                  </a:tcPr>
                </a:tc>
                <a:extLst>
                  <a:ext uri="{0D108BD9-81ED-4DB2-BD59-A6C34878D82A}">
                    <a16:rowId xmlns="" xmlns:a16="http://schemas.microsoft.com/office/drawing/2014/main" val="61520807"/>
                  </a:ext>
                </a:extLst>
              </a:tr>
            </a:tbl>
          </a:graphicData>
        </a:graphic>
      </p:graphicFrame>
      <p:graphicFrame>
        <p:nvGraphicFramePr>
          <p:cNvPr id="10" name="Table 9">
            <a:extLst>
              <a:ext uri="{FF2B5EF4-FFF2-40B4-BE49-F238E27FC236}">
                <a16:creationId xmlns="" xmlns:a16="http://schemas.microsoft.com/office/drawing/2014/main" id="{D9B0A1DD-3685-4DF3-BE24-420436018968}"/>
              </a:ext>
            </a:extLst>
          </p:cNvPr>
          <p:cNvGraphicFramePr>
            <a:graphicFrameLocks noGrp="1"/>
          </p:cNvGraphicFramePr>
          <p:nvPr>
            <p:extLst>
              <p:ext uri="{D42A27DB-BD31-4B8C-83A1-F6EECF244321}">
                <p14:modId xmlns:p14="http://schemas.microsoft.com/office/powerpoint/2010/main" val="4119673838"/>
              </p:ext>
            </p:extLst>
          </p:nvPr>
        </p:nvGraphicFramePr>
        <p:xfrm>
          <a:off x="9315246" y="331288"/>
          <a:ext cx="2628489" cy="6069188"/>
        </p:xfrm>
        <a:graphic>
          <a:graphicData uri="http://schemas.openxmlformats.org/drawingml/2006/table">
            <a:tbl>
              <a:tblPr rtl="1" firstRow="1" bandRow="1">
                <a:tableStyleId>{5C22544A-7EE6-4342-B048-85BDC9FD1C3A}</a:tableStyleId>
              </a:tblPr>
              <a:tblGrid>
                <a:gridCol w="2628489">
                  <a:extLst>
                    <a:ext uri="{9D8B030D-6E8A-4147-A177-3AD203B41FA5}">
                      <a16:colId xmlns="" xmlns:a16="http://schemas.microsoft.com/office/drawing/2014/main" val="3245325165"/>
                    </a:ext>
                  </a:extLst>
                </a:gridCol>
              </a:tblGrid>
              <a:tr h="452605">
                <a:tc>
                  <a:txBody>
                    <a:bodyPr/>
                    <a:lstStyle/>
                    <a:p>
                      <a:pPr algn="ctr" rtl="1"/>
                      <a:r>
                        <a:rPr lang="en-US" sz="2400" dirty="0"/>
                        <a:t>ABDUCENT</a:t>
                      </a:r>
                      <a:endParaRPr lang="ar-SA" sz="2400" dirty="0"/>
                    </a:p>
                  </a:txBody>
                  <a:tcPr>
                    <a:solidFill>
                      <a:schemeClr val="accent3"/>
                    </a:solidFill>
                  </a:tcPr>
                </a:tc>
                <a:extLst>
                  <a:ext uri="{0D108BD9-81ED-4DB2-BD59-A6C34878D82A}">
                    <a16:rowId xmlns="" xmlns:a16="http://schemas.microsoft.com/office/drawing/2014/main" val="3805169114"/>
                  </a:ext>
                </a:extLst>
              </a:tr>
              <a:tr h="5611988">
                <a:tc>
                  <a:txBody>
                    <a:bodyPr/>
                    <a:lstStyle/>
                    <a:p>
                      <a:pPr rtl="1"/>
                      <a:r>
                        <a:rPr lang="en-US" dirty="0"/>
                        <a:t>*Only one </a:t>
                      </a:r>
                      <a:r>
                        <a:rPr lang="en-US" dirty="0">
                          <a:solidFill>
                            <a:srgbClr val="FF0000"/>
                          </a:solidFill>
                        </a:rPr>
                        <a:t>motor</a:t>
                      </a:r>
                      <a:r>
                        <a:rPr lang="en-US" dirty="0"/>
                        <a:t> nucleus.</a:t>
                      </a:r>
                    </a:p>
                    <a:p>
                      <a:pPr rtl="1"/>
                      <a:r>
                        <a:rPr lang="en-US" dirty="0"/>
                        <a:t>*It forms the </a:t>
                      </a:r>
                      <a:r>
                        <a:rPr lang="en-US" u="sng" dirty="0"/>
                        <a:t>facial colliculus.</a:t>
                      </a:r>
                      <a:endParaRPr lang="ar-SA" u="sng" dirty="0"/>
                    </a:p>
                    <a:p>
                      <a:pPr rtl="1"/>
                      <a:r>
                        <a:rPr lang="en-US" u="none" dirty="0"/>
                        <a:t>*It supplies; the lateral rectus muscle which rotates the eye ball laterally ; (abduction).</a:t>
                      </a:r>
                      <a:endParaRPr lang="ar-SA" u="none" dirty="0"/>
                    </a:p>
                    <a:p>
                      <a:pPr rtl="1"/>
                      <a:endParaRPr lang="ar-SA" u="none" dirty="0"/>
                    </a:p>
                    <a:p>
                      <a:pPr rtl="1"/>
                      <a:r>
                        <a:rPr lang="en-US" u="none" dirty="0"/>
                        <a:t>*Lesion:</a:t>
                      </a:r>
                    </a:p>
                    <a:p>
                      <a:pPr rtl="1"/>
                      <a:r>
                        <a:rPr lang="en-US" dirty="0"/>
                        <a:t>-Inability to direct the affected eye laterally, so it result in (medial squint*). -A nuclear lesion may also involve the nearby nucleus or axons of the facial nerve, causing paralysis of all facial muscles in the ipsilateral side. </a:t>
                      </a:r>
                      <a:endParaRPr lang="en-US" u="none" dirty="0"/>
                    </a:p>
                    <a:p>
                      <a:pPr rtl="1"/>
                      <a:endParaRPr lang="ar-SA" dirty="0"/>
                    </a:p>
                  </a:txBody>
                  <a:tcPr>
                    <a:solidFill>
                      <a:schemeClr val="accent3">
                        <a:lumMod val="20000"/>
                        <a:lumOff val="80000"/>
                      </a:schemeClr>
                    </a:solidFill>
                  </a:tcPr>
                </a:tc>
                <a:extLst>
                  <a:ext uri="{0D108BD9-81ED-4DB2-BD59-A6C34878D82A}">
                    <a16:rowId xmlns="" xmlns:a16="http://schemas.microsoft.com/office/drawing/2014/main" val="61520807"/>
                  </a:ext>
                </a:extLst>
              </a:tr>
            </a:tbl>
          </a:graphicData>
        </a:graphic>
      </p:graphicFrame>
      <p:sp>
        <p:nvSpPr>
          <p:cNvPr id="11" name="TextBox 10">
            <a:extLst>
              <a:ext uri="{FF2B5EF4-FFF2-40B4-BE49-F238E27FC236}">
                <a16:creationId xmlns="" xmlns:a16="http://schemas.microsoft.com/office/drawing/2014/main" id="{511C4500-D147-4D1B-859C-F16C07145556}"/>
              </a:ext>
            </a:extLst>
          </p:cNvPr>
          <p:cNvSpPr txBox="1"/>
          <p:nvPr/>
        </p:nvSpPr>
        <p:spPr>
          <a:xfrm>
            <a:off x="5334000" y="6400476"/>
            <a:ext cx="6609735" cy="369332"/>
          </a:xfrm>
          <a:prstGeom prst="rect">
            <a:avLst/>
          </a:prstGeom>
          <a:noFill/>
        </p:spPr>
        <p:txBody>
          <a:bodyPr wrap="square" rtlCol="1">
            <a:spAutoFit/>
          </a:bodyPr>
          <a:lstStyle/>
          <a:p>
            <a:r>
              <a:rPr lang="en-US" dirty="0" err="1">
                <a:solidFill>
                  <a:srgbClr val="C00000"/>
                </a:solidFill>
              </a:rPr>
              <a:t>Occulomotor</a:t>
            </a:r>
            <a:r>
              <a:rPr lang="en-US" dirty="0">
                <a:solidFill>
                  <a:srgbClr val="C00000"/>
                </a:solidFill>
              </a:rPr>
              <a:t> </a:t>
            </a:r>
            <a:r>
              <a:rPr lang="en-US" dirty="0">
                <a:solidFill>
                  <a:srgbClr val="FF0000"/>
                </a:solidFill>
              </a:rPr>
              <a:t>: lateral squint --</a:t>
            </a:r>
            <a:r>
              <a:rPr lang="en-US" dirty="0">
                <a:solidFill>
                  <a:srgbClr val="C00000"/>
                </a:solidFill>
              </a:rPr>
              <a:t>Abducent</a:t>
            </a:r>
            <a:r>
              <a:rPr lang="en-US" dirty="0">
                <a:solidFill>
                  <a:srgbClr val="FF0000"/>
                </a:solidFill>
              </a:rPr>
              <a:t> :medial squint</a:t>
            </a:r>
            <a:endParaRPr lang="ar-SA" dirty="0">
              <a:solidFill>
                <a:srgbClr val="FF0000"/>
              </a:solidFill>
            </a:endParaRPr>
          </a:p>
        </p:txBody>
      </p:sp>
    </p:spTree>
    <p:extLst>
      <p:ext uri="{BB962C8B-B14F-4D97-AF65-F5344CB8AC3E}">
        <p14:creationId xmlns:p14="http://schemas.microsoft.com/office/powerpoint/2010/main" val="47540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B7CCBA-40DB-4A46-8E0F-20D64457463F}"/>
              </a:ext>
            </a:extLst>
          </p:cNvPr>
          <p:cNvSpPr>
            <a:spLocks noGrp="1"/>
          </p:cNvSpPr>
          <p:nvPr>
            <p:ph type="title"/>
          </p:nvPr>
        </p:nvSpPr>
        <p:spPr>
          <a:xfrm>
            <a:off x="886327" y="162995"/>
            <a:ext cx="9855467" cy="635901"/>
          </a:xfrm>
        </p:spPr>
        <p:txBody>
          <a:bodyPr>
            <a:normAutofit/>
          </a:bodyPr>
          <a:lstStyle/>
          <a:p>
            <a:pPr algn="ctr"/>
            <a:r>
              <a:rPr lang="en-GB" sz="3600" b="1" dirty="0"/>
              <a:t>MCQs</a:t>
            </a:r>
          </a:p>
        </p:txBody>
      </p:sp>
      <p:sp>
        <p:nvSpPr>
          <p:cNvPr id="4" name="TextBox 3">
            <a:extLst>
              <a:ext uri="{FF2B5EF4-FFF2-40B4-BE49-F238E27FC236}">
                <a16:creationId xmlns="" xmlns:a16="http://schemas.microsoft.com/office/drawing/2014/main" id="{A0ECE4D4-971E-4062-86CA-F582EE7F09D1}"/>
              </a:ext>
            </a:extLst>
          </p:cNvPr>
          <p:cNvSpPr txBox="1"/>
          <p:nvPr/>
        </p:nvSpPr>
        <p:spPr>
          <a:xfrm>
            <a:off x="636230" y="610136"/>
            <a:ext cx="5600940" cy="6463308"/>
          </a:xfrm>
          <a:prstGeom prst="rect">
            <a:avLst/>
          </a:prstGeom>
          <a:noFill/>
        </p:spPr>
        <p:txBody>
          <a:bodyPr wrap="square" rtlCol="0">
            <a:spAutoFit/>
          </a:bodyPr>
          <a:lstStyle/>
          <a:p>
            <a:r>
              <a:rPr lang="en-US" sz="2000" dirty="0">
                <a:latin typeface="+mn-lt"/>
              </a:rPr>
              <a:t>1. The </a:t>
            </a:r>
            <a:r>
              <a:rPr lang="en-US" sz="2000" dirty="0" err="1">
                <a:latin typeface="+mn-lt"/>
              </a:rPr>
              <a:t>occulomotor</a:t>
            </a:r>
            <a:r>
              <a:rPr lang="en-US" sz="2000" dirty="0">
                <a:latin typeface="+mn-lt"/>
              </a:rPr>
              <a:t> nerve has:</a:t>
            </a:r>
          </a:p>
          <a:p>
            <a:pPr marL="800100" lvl="1" indent="-342900">
              <a:buFont typeface="+mj-lt"/>
              <a:buAutoNum type="alphaUcPeriod"/>
            </a:pPr>
            <a:r>
              <a:rPr lang="en-US" dirty="0">
                <a:latin typeface="+mn-lt"/>
              </a:rPr>
              <a:t>Motor fibers</a:t>
            </a:r>
          </a:p>
          <a:p>
            <a:pPr marL="800100" lvl="1" indent="-342900">
              <a:buFont typeface="+mj-lt"/>
              <a:buAutoNum type="alphaUcPeriod"/>
            </a:pPr>
            <a:r>
              <a:rPr lang="en-US" dirty="0">
                <a:latin typeface="+mn-lt"/>
              </a:rPr>
              <a:t>Sensory fibers </a:t>
            </a:r>
          </a:p>
          <a:p>
            <a:pPr marL="800100" lvl="1" indent="-342900">
              <a:buFont typeface="+mj-lt"/>
              <a:buAutoNum type="alphaUcPeriod"/>
            </a:pPr>
            <a:r>
              <a:rPr lang="en-US" dirty="0">
                <a:latin typeface="+mn-lt"/>
              </a:rPr>
              <a:t>Sympathetic fibers</a:t>
            </a:r>
          </a:p>
          <a:p>
            <a:pPr marL="800100" lvl="1" indent="-342900">
              <a:buFont typeface="+mj-lt"/>
              <a:buAutoNum type="alphaUcPeriod"/>
            </a:pPr>
            <a:r>
              <a:rPr lang="en-US" dirty="0" err="1">
                <a:latin typeface="+mn-lt"/>
              </a:rPr>
              <a:t>Parasympathtic</a:t>
            </a:r>
            <a:r>
              <a:rPr lang="en-US" dirty="0">
                <a:latin typeface="+mn-lt"/>
              </a:rPr>
              <a:t> fibers</a:t>
            </a:r>
          </a:p>
          <a:p>
            <a:r>
              <a:rPr lang="en-US" dirty="0">
                <a:latin typeface="+mn-lt"/>
              </a:rPr>
              <a:t>Answer: A&amp;D</a:t>
            </a:r>
          </a:p>
          <a:p>
            <a:endParaRPr lang="en-US" sz="2000" dirty="0">
              <a:latin typeface="+mn-lt"/>
            </a:endParaRPr>
          </a:p>
          <a:p>
            <a:r>
              <a:rPr lang="en-US" sz="2000" dirty="0">
                <a:latin typeface="+mn-lt"/>
              </a:rPr>
              <a:t>2. The </a:t>
            </a:r>
            <a:r>
              <a:rPr lang="en-US" sz="2000" dirty="0" err="1">
                <a:latin typeface="+mn-lt"/>
              </a:rPr>
              <a:t>edinger-westphal</a:t>
            </a:r>
            <a:r>
              <a:rPr lang="en-US" sz="2000" dirty="0">
                <a:latin typeface="+mn-lt"/>
              </a:rPr>
              <a:t> nucleus receives fibers from </a:t>
            </a:r>
            <a:r>
              <a:rPr lang="en-US" sz="2000" dirty="0" err="1">
                <a:latin typeface="+mn-lt"/>
              </a:rPr>
              <a:t>corticonuclear</a:t>
            </a:r>
            <a:r>
              <a:rPr lang="en-US" sz="2000" dirty="0">
                <a:latin typeface="+mn-lt"/>
              </a:rPr>
              <a:t> fibers for:</a:t>
            </a:r>
          </a:p>
          <a:p>
            <a:pPr marL="800100" lvl="1" indent="-342900">
              <a:buFont typeface="+mj-lt"/>
              <a:buAutoNum type="alphaUcPeriod"/>
            </a:pPr>
            <a:r>
              <a:rPr lang="en-US" dirty="0">
                <a:latin typeface="+mn-lt"/>
              </a:rPr>
              <a:t>Stretch reflex</a:t>
            </a:r>
          </a:p>
          <a:p>
            <a:pPr marL="800100" lvl="1" indent="-342900">
              <a:buFont typeface="+mj-lt"/>
              <a:buAutoNum type="alphaUcPeriod"/>
            </a:pPr>
            <a:r>
              <a:rPr lang="en-US" dirty="0">
                <a:latin typeface="+mn-lt"/>
              </a:rPr>
              <a:t>Pupillary reflex </a:t>
            </a:r>
          </a:p>
          <a:p>
            <a:pPr marL="800100" lvl="1" indent="-342900">
              <a:buFont typeface="+mj-lt"/>
              <a:buAutoNum type="alphaUcPeriod"/>
            </a:pPr>
            <a:r>
              <a:rPr lang="en-US" dirty="0">
                <a:latin typeface="+mn-lt"/>
              </a:rPr>
              <a:t>Accommodation reflex</a:t>
            </a:r>
          </a:p>
          <a:p>
            <a:r>
              <a:rPr lang="en-US" dirty="0">
                <a:latin typeface="+mn-lt"/>
              </a:rPr>
              <a:t>Answer: C</a:t>
            </a:r>
          </a:p>
          <a:p>
            <a:pPr marL="342900" indent="-342900">
              <a:buFont typeface="+mj-lt"/>
              <a:buAutoNum type="alphaUcPeriod"/>
            </a:pPr>
            <a:endParaRPr lang="en-US" dirty="0">
              <a:latin typeface="+mn-lt"/>
            </a:endParaRPr>
          </a:p>
          <a:p>
            <a:r>
              <a:rPr lang="en-US" sz="2000" dirty="0">
                <a:latin typeface="+mn-lt"/>
              </a:rPr>
              <a:t>3. Lesion of trochlear nerve results in:</a:t>
            </a:r>
          </a:p>
          <a:p>
            <a:pPr marL="800100" lvl="1" indent="-342900">
              <a:buFont typeface="+mj-lt"/>
              <a:buAutoNum type="alphaUcPeriod"/>
            </a:pPr>
            <a:r>
              <a:rPr lang="en-US" dirty="0">
                <a:latin typeface="+mn-lt"/>
              </a:rPr>
              <a:t>Lateral squint</a:t>
            </a:r>
          </a:p>
          <a:p>
            <a:pPr marL="800100" lvl="1" indent="-342900">
              <a:buFont typeface="+mj-lt"/>
              <a:buAutoNum type="alphaUcPeriod"/>
            </a:pPr>
            <a:r>
              <a:rPr lang="en-US" dirty="0">
                <a:latin typeface="+mn-lt"/>
              </a:rPr>
              <a:t>Loss of accommodation</a:t>
            </a:r>
          </a:p>
          <a:p>
            <a:pPr marL="800100" lvl="1" indent="-342900">
              <a:buFont typeface="+mj-lt"/>
              <a:buAutoNum type="alphaUcPeriod"/>
            </a:pPr>
            <a:r>
              <a:rPr lang="en-US" dirty="0">
                <a:latin typeface="+mn-lt"/>
              </a:rPr>
              <a:t>Inability to rotate the eyeball </a:t>
            </a:r>
            <a:r>
              <a:rPr lang="en-US" dirty="0" err="1">
                <a:latin typeface="+mn-lt"/>
              </a:rPr>
              <a:t>infero</a:t>
            </a:r>
            <a:r>
              <a:rPr lang="en-US" dirty="0">
                <a:latin typeface="+mn-lt"/>
              </a:rPr>
              <a:t>-laterally</a:t>
            </a:r>
          </a:p>
          <a:p>
            <a:r>
              <a:rPr lang="en-US" dirty="0">
                <a:latin typeface="+mn-lt"/>
              </a:rPr>
              <a:t>Answer</a:t>
            </a:r>
            <a:r>
              <a:rPr lang="en-US">
                <a:latin typeface="+mn-lt"/>
              </a:rPr>
              <a:t>: C</a:t>
            </a:r>
            <a:endParaRPr lang="en-US" dirty="0">
              <a:latin typeface="+mn-lt"/>
            </a:endParaRPr>
          </a:p>
          <a:p>
            <a:endParaRPr lang="en-US" dirty="0">
              <a:latin typeface="+mn-lt"/>
            </a:endParaRPr>
          </a:p>
          <a:p>
            <a:pPr lvl="0"/>
            <a:r>
              <a:rPr lang="en-US" sz="2000" dirty="0">
                <a:latin typeface="Calibri" panose="020F0502020204030204"/>
              </a:rPr>
              <a:t>4. First order neurons of optic nerve are:</a:t>
            </a:r>
          </a:p>
          <a:p>
            <a:pPr marL="800100" lvl="1" indent="-342900">
              <a:buFont typeface="+mj-lt"/>
              <a:buAutoNum type="alphaUcPeriod"/>
            </a:pPr>
            <a:r>
              <a:rPr lang="en-US" dirty="0">
                <a:latin typeface="Calibri" panose="020F0502020204030204"/>
              </a:rPr>
              <a:t>Bipolar cells of retina</a:t>
            </a:r>
          </a:p>
          <a:p>
            <a:pPr marL="800100" lvl="1" indent="-342900">
              <a:buFont typeface="+mj-lt"/>
              <a:buAutoNum type="alphaUcPeriod"/>
            </a:pPr>
            <a:r>
              <a:rPr lang="en-US" dirty="0">
                <a:latin typeface="Calibri" panose="020F0502020204030204"/>
              </a:rPr>
              <a:t>Ganglion cells of retina</a:t>
            </a:r>
          </a:p>
          <a:p>
            <a:pPr marL="800100" lvl="1" indent="-342900">
              <a:buFont typeface="+mj-lt"/>
              <a:buAutoNum type="alphaUcPeriod"/>
            </a:pPr>
            <a:r>
              <a:rPr lang="en-US" dirty="0">
                <a:latin typeface="Calibri" panose="020F0502020204030204"/>
              </a:rPr>
              <a:t>lateral geniculate body</a:t>
            </a:r>
          </a:p>
          <a:p>
            <a:pPr lvl="0"/>
            <a:r>
              <a:rPr lang="en-US" dirty="0">
                <a:latin typeface="Calibri" panose="020F0502020204030204"/>
              </a:rPr>
              <a:t>Answer: A</a:t>
            </a:r>
          </a:p>
          <a:p>
            <a:endParaRPr lang="en-US" dirty="0">
              <a:latin typeface="+mn-lt"/>
            </a:endParaRPr>
          </a:p>
        </p:txBody>
      </p:sp>
      <p:sp>
        <p:nvSpPr>
          <p:cNvPr id="5" name="TextBox 4">
            <a:extLst>
              <a:ext uri="{FF2B5EF4-FFF2-40B4-BE49-F238E27FC236}">
                <a16:creationId xmlns="" xmlns:a16="http://schemas.microsoft.com/office/drawing/2014/main" id="{0D5E43D9-35D6-4429-AFC3-E27D5815B7CB}"/>
              </a:ext>
            </a:extLst>
          </p:cNvPr>
          <p:cNvSpPr txBox="1"/>
          <p:nvPr/>
        </p:nvSpPr>
        <p:spPr>
          <a:xfrm>
            <a:off x="6381388" y="693020"/>
            <a:ext cx="5550568" cy="6247864"/>
          </a:xfrm>
          <a:prstGeom prst="rect">
            <a:avLst/>
          </a:prstGeom>
          <a:noFill/>
        </p:spPr>
        <p:txBody>
          <a:bodyPr wrap="square" rtlCol="0">
            <a:spAutoFit/>
          </a:bodyPr>
          <a:lstStyle/>
          <a:p>
            <a:r>
              <a:rPr lang="en-US" sz="2000" dirty="0">
                <a:latin typeface="+mn-lt"/>
              </a:rPr>
              <a:t>5. Abducent nerve together  with facial nerve forms:</a:t>
            </a:r>
          </a:p>
          <a:p>
            <a:pPr marL="800100" lvl="1" indent="-342900">
              <a:buFont typeface="+mj-lt"/>
              <a:buAutoNum type="alphaUcPeriod"/>
            </a:pPr>
            <a:r>
              <a:rPr lang="en-US" dirty="0">
                <a:latin typeface="+mn-lt"/>
              </a:rPr>
              <a:t>Inferior colliculus</a:t>
            </a:r>
          </a:p>
          <a:p>
            <a:pPr marL="800100" lvl="1" indent="-342900">
              <a:buFont typeface="+mj-lt"/>
              <a:buAutoNum type="alphaUcPeriod"/>
            </a:pPr>
            <a:r>
              <a:rPr lang="en-US" dirty="0">
                <a:latin typeface="+mn-lt"/>
              </a:rPr>
              <a:t>Superior colliculus</a:t>
            </a:r>
          </a:p>
          <a:p>
            <a:pPr marL="800100" lvl="1" indent="-342900">
              <a:buFont typeface="+mj-lt"/>
              <a:buAutoNum type="alphaUcPeriod"/>
            </a:pPr>
            <a:r>
              <a:rPr lang="en-US" dirty="0">
                <a:latin typeface="+mn-lt"/>
              </a:rPr>
              <a:t>Facial </a:t>
            </a:r>
            <a:r>
              <a:rPr lang="en-US" dirty="0" err="1">
                <a:latin typeface="+mn-lt"/>
              </a:rPr>
              <a:t>collicullus</a:t>
            </a:r>
            <a:endParaRPr lang="en-US" dirty="0">
              <a:latin typeface="+mn-lt"/>
            </a:endParaRPr>
          </a:p>
          <a:p>
            <a:r>
              <a:rPr lang="en-US" dirty="0">
                <a:latin typeface="+mn-lt"/>
              </a:rPr>
              <a:t>Answer: C</a:t>
            </a:r>
          </a:p>
          <a:p>
            <a:pPr marL="342900" indent="-342900">
              <a:buFont typeface="+mj-lt"/>
              <a:buAutoNum type="alphaUcPeriod"/>
            </a:pPr>
            <a:endParaRPr lang="en-US" dirty="0">
              <a:latin typeface="+mn-lt"/>
            </a:endParaRPr>
          </a:p>
          <a:p>
            <a:r>
              <a:rPr lang="en-US" sz="2000" dirty="0">
                <a:latin typeface="+mn-lt"/>
              </a:rPr>
              <a:t>6. Abducent nerves supplies:</a:t>
            </a:r>
          </a:p>
          <a:p>
            <a:pPr marL="800100" lvl="1" indent="-342900">
              <a:buFont typeface="+mj-lt"/>
              <a:buAutoNum type="alphaUcPeriod"/>
            </a:pPr>
            <a:r>
              <a:rPr lang="en-US" dirty="0">
                <a:latin typeface="+mn-lt"/>
              </a:rPr>
              <a:t>Inferior oblique muscle </a:t>
            </a:r>
          </a:p>
          <a:p>
            <a:pPr marL="800100" lvl="1" indent="-342900">
              <a:buFont typeface="+mj-lt"/>
              <a:buAutoNum type="alphaUcPeriod"/>
            </a:pPr>
            <a:r>
              <a:rPr lang="en-US" dirty="0">
                <a:latin typeface="+mn-lt"/>
              </a:rPr>
              <a:t>Inferior oblique muscle </a:t>
            </a:r>
          </a:p>
          <a:p>
            <a:pPr marL="800100" lvl="1" indent="-342900">
              <a:buFont typeface="+mj-lt"/>
              <a:buAutoNum type="alphaUcPeriod"/>
            </a:pPr>
            <a:r>
              <a:rPr lang="en-US" dirty="0">
                <a:latin typeface="+mn-lt"/>
              </a:rPr>
              <a:t>Lateral rectus muscle </a:t>
            </a:r>
          </a:p>
          <a:p>
            <a:r>
              <a:rPr lang="en-US" dirty="0">
                <a:latin typeface="+mn-lt"/>
              </a:rPr>
              <a:t>Answer: C</a:t>
            </a:r>
          </a:p>
          <a:p>
            <a:endParaRPr lang="en-US" dirty="0">
              <a:latin typeface="+mn-lt"/>
            </a:endParaRPr>
          </a:p>
          <a:p>
            <a:pPr lvl="0"/>
            <a:r>
              <a:rPr lang="en-US" sz="2000" dirty="0">
                <a:latin typeface="Calibri" panose="020F0502020204030204"/>
              </a:rPr>
              <a:t>7. </a:t>
            </a:r>
            <a:r>
              <a:rPr lang="en-GB" sz="2000" dirty="0">
                <a:latin typeface="Calibri" panose="020F0502020204030204"/>
              </a:rPr>
              <a:t>Compression of the optic chiasm leads to </a:t>
            </a:r>
            <a:r>
              <a:rPr lang="en-US" sz="2000" dirty="0">
                <a:latin typeface="Calibri" panose="020F0502020204030204"/>
              </a:rPr>
              <a:t>:</a:t>
            </a:r>
          </a:p>
          <a:p>
            <a:pPr marL="800100" lvl="1" indent="-342900">
              <a:buFont typeface="+mj-lt"/>
              <a:buAutoNum type="alphaUcPeriod"/>
            </a:pPr>
            <a:r>
              <a:rPr lang="en-US" dirty="0">
                <a:latin typeface="Calibri" panose="020F0502020204030204"/>
              </a:rPr>
              <a:t>monocular blindness</a:t>
            </a:r>
          </a:p>
          <a:p>
            <a:pPr marL="800100" lvl="1" indent="-342900">
              <a:buFont typeface="+mj-lt"/>
              <a:buAutoNum type="alphaUcPeriod"/>
            </a:pPr>
            <a:r>
              <a:rPr lang="en-US" dirty="0">
                <a:latin typeface="Calibri" panose="020F0502020204030204"/>
              </a:rPr>
              <a:t>bitemporal hemianopia</a:t>
            </a:r>
          </a:p>
          <a:p>
            <a:pPr marL="800100" lvl="1" indent="-342900">
              <a:buFont typeface="+mj-lt"/>
              <a:buAutoNum type="alphaUcPeriod"/>
            </a:pPr>
            <a:r>
              <a:rPr lang="en-US" dirty="0">
                <a:latin typeface="Calibri" panose="020F0502020204030204"/>
              </a:rPr>
              <a:t>contralateral homonymous hemianopia</a:t>
            </a:r>
          </a:p>
          <a:p>
            <a:pPr lvl="0"/>
            <a:r>
              <a:rPr lang="en-US" dirty="0">
                <a:latin typeface="Calibri" panose="020F0502020204030204"/>
              </a:rPr>
              <a:t>Answer: B</a:t>
            </a:r>
          </a:p>
          <a:p>
            <a:endParaRPr lang="en-US" dirty="0">
              <a:latin typeface="+mn-lt"/>
            </a:endParaRPr>
          </a:p>
          <a:p>
            <a:pPr lvl="0"/>
            <a:r>
              <a:rPr lang="en-US" sz="2000" dirty="0">
                <a:latin typeface="Calibri" panose="020F0502020204030204"/>
              </a:rPr>
              <a:t>8. </a:t>
            </a:r>
            <a:r>
              <a:rPr lang="en-GB" sz="2000" dirty="0">
                <a:latin typeface="Calibri" panose="020F0502020204030204"/>
              </a:rPr>
              <a:t>Which of the following nerves runs in the floor of the cavernous sinus</a:t>
            </a:r>
            <a:r>
              <a:rPr lang="en-US" sz="2000" dirty="0">
                <a:latin typeface="Calibri" panose="020F0502020204030204"/>
              </a:rPr>
              <a:t>:</a:t>
            </a:r>
          </a:p>
          <a:p>
            <a:pPr marL="800100" lvl="1" indent="-342900">
              <a:buFont typeface="+mj-lt"/>
              <a:buAutoNum type="alphaUcPeriod"/>
            </a:pPr>
            <a:r>
              <a:rPr lang="en-US" dirty="0">
                <a:latin typeface="Calibri" panose="020F0502020204030204"/>
              </a:rPr>
              <a:t>III</a:t>
            </a:r>
          </a:p>
          <a:p>
            <a:pPr marL="800100" lvl="1" indent="-342900">
              <a:buFont typeface="+mj-lt"/>
              <a:buAutoNum type="alphaUcPeriod"/>
            </a:pPr>
            <a:r>
              <a:rPr lang="en-US" dirty="0">
                <a:latin typeface="Calibri" panose="020F0502020204030204"/>
              </a:rPr>
              <a:t>IV</a:t>
            </a:r>
          </a:p>
          <a:p>
            <a:pPr marL="800100" lvl="1" indent="-342900">
              <a:buFont typeface="+mj-lt"/>
              <a:buAutoNum type="alphaUcPeriod"/>
            </a:pPr>
            <a:r>
              <a:rPr lang="en-US" dirty="0">
                <a:latin typeface="Calibri" panose="020F0502020204030204"/>
              </a:rPr>
              <a:t>VI</a:t>
            </a:r>
          </a:p>
          <a:p>
            <a:pPr lvl="0"/>
            <a:r>
              <a:rPr lang="en-US" dirty="0">
                <a:latin typeface="Calibri" panose="020F0502020204030204"/>
              </a:rPr>
              <a:t>Answer: C</a:t>
            </a:r>
          </a:p>
          <a:p>
            <a:endParaRPr lang="en-US" dirty="0">
              <a:latin typeface="+mn-lt"/>
            </a:endParaRPr>
          </a:p>
        </p:txBody>
      </p:sp>
    </p:spTree>
    <p:extLst>
      <p:ext uri="{BB962C8B-B14F-4D97-AF65-F5344CB8AC3E}">
        <p14:creationId xmlns:p14="http://schemas.microsoft.com/office/powerpoint/2010/main" val="292071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336" y="931815"/>
            <a:ext cx="5047488" cy="5724644"/>
          </a:xfrm>
          <a:prstGeom prst="rect">
            <a:avLst/>
          </a:prstGeom>
          <a:noFill/>
        </p:spPr>
        <p:txBody>
          <a:bodyPr wrap="square" rtlCol="0">
            <a:spAutoFit/>
          </a:bodyPr>
          <a:lstStyle/>
          <a:p>
            <a:r>
              <a:rPr lang="en-US" dirty="0"/>
              <a:t>Name all muscles supplies by the nerves below and what movement is lost due the their injury.</a:t>
            </a:r>
          </a:p>
          <a:p>
            <a:endParaRPr lang="en-US" dirty="0"/>
          </a:p>
          <a:p>
            <a:pPr marL="457200" indent="-457200">
              <a:buFont typeface="+mj-lt"/>
              <a:buAutoNum type="alphaUcPeriod"/>
            </a:pPr>
            <a:r>
              <a:rPr lang="en-US" sz="2000" dirty="0" err="1"/>
              <a:t>Occulomotor</a:t>
            </a:r>
            <a:r>
              <a:rPr lang="en-US" sz="2000" dirty="0"/>
              <a:t>:</a:t>
            </a:r>
          </a:p>
          <a:p>
            <a:pPr marL="342900" indent="-342900">
              <a:buFont typeface="+mj-lt"/>
              <a:buAutoNum type="alphaUcPeriod"/>
            </a:pPr>
            <a:endParaRPr lang="en-US" dirty="0">
              <a:solidFill>
                <a:srgbClr val="00B050"/>
              </a:solidFill>
            </a:endParaRPr>
          </a:p>
          <a:p>
            <a:pPr marL="800100" lvl="1" indent="-342900">
              <a:buFont typeface="+mj-lt"/>
              <a:buAutoNum type="alphaUcPeriod"/>
            </a:pPr>
            <a:r>
              <a:rPr lang="en-US" dirty="0">
                <a:solidFill>
                  <a:srgbClr val="00B050"/>
                </a:solidFill>
              </a:rPr>
              <a:t>Muscles:</a:t>
            </a:r>
          </a:p>
          <a:p>
            <a:pPr marL="800100" lvl="1" indent="-342900">
              <a:buFont typeface="+mj-lt"/>
              <a:buAutoNum type="alphaUcPeriod"/>
            </a:pPr>
            <a:endParaRPr lang="en-US" dirty="0">
              <a:solidFill>
                <a:srgbClr val="00B050"/>
              </a:solidFill>
            </a:endParaRPr>
          </a:p>
          <a:p>
            <a:pPr marL="800100" lvl="1" indent="-342900">
              <a:buFont typeface="+mj-lt"/>
              <a:buAutoNum type="alphaUcPeriod"/>
            </a:pPr>
            <a:r>
              <a:rPr lang="en-US" dirty="0">
                <a:solidFill>
                  <a:srgbClr val="00B050"/>
                </a:solidFill>
              </a:rPr>
              <a:t>Lesion:</a:t>
            </a:r>
          </a:p>
          <a:p>
            <a:pPr marL="342900" indent="-342900">
              <a:buFont typeface="+mj-lt"/>
              <a:buAutoNum type="alphaUcPeriod"/>
            </a:pPr>
            <a:endParaRPr lang="en-US" dirty="0"/>
          </a:p>
          <a:p>
            <a:pPr marL="457200" indent="-457200">
              <a:buFont typeface="+mj-lt"/>
              <a:buAutoNum type="alphaUcPeriod"/>
            </a:pPr>
            <a:r>
              <a:rPr lang="en-US" sz="2000" dirty="0"/>
              <a:t>Trochlear:</a:t>
            </a:r>
          </a:p>
          <a:p>
            <a:pPr marL="342900" indent="-342900">
              <a:buFont typeface="+mj-lt"/>
              <a:buAutoNum type="alphaUcPeriod"/>
            </a:pPr>
            <a:endParaRPr lang="en-US" dirty="0">
              <a:solidFill>
                <a:srgbClr val="0070C0"/>
              </a:solidFill>
            </a:endParaRPr>
          </a:p>
          <a:p>
            <a:pPr marL="800100" lvl="1" indent="-342900">
              <a:buFont typeface="+mj-lt"/>
              <a:buAutoNum type="alphaUcPeriod"/>
            </a:pPr>
            <a:r>
              <a:rPr lang="en-US" dirty="0">
                <a:solidFill>
                  <a:srgbClr val="0070C0"/>
                </a:solidFill>
              </a:rPr>
              <a:t>Muscle:</a:t>
            </a:r>
          </a:p>
          <a:p>
            <a:pPr marL="800100" lvl="1" indent="-342900">
              <a:buFont typeface="+mj-lt"/>
              <a:buAutoNum type="alphaUcPeriod"/>
            </a:pPr>
            <a:endParaRPr lang="en-US" dirty="0">
              <a:solidFill>
                <a:srgbClr val="0070C0"/>
              </a:solidFill>
            </a:endParaRPr>
          </a:p>
          <a:p>
            <a:pPr marL="800100" lvl="1" indent="-342900">
              <a:buFont typeface="+mj-lt"/>
              <a:buAutoNum type="alphaUcPeriod"/>
            </a:pPr>
            <a:r>
              <a:rPr lang="en-US" dirty="0">
                <a:solidFill>
                  <a:srgbClr val="0070C0"/>
                </a:solidFill>
              </a:rPr>
              <a:t>Lesion: </a:t>
            </a:r>
          </a:p>
          <a:p>
            <a:pPr marL="342900" indent="-342900">
              <a:buFont typeface="+mj-lt"/>
              <a:buAutoNum type="alphaUcPeriod"/>
            </a:pPr>
            <a:endParaRPr lang="en-US" dirty="0"/>
          </a:p>
          <a:p>
            <a:pPr marL="457200" indent="-457200">
              <a:buFont typeface="+mj-lt"/>
              <a:buAutoNum type="alphaUcPeriod"/>
            </a:pPr>
            <a:r>
              <a:rPr lang="en-US" sz="2000" dirty="0" err="1"/>
              <a:t>Abducent</a:t>
            </a:r>
            <a:r>
              <a:rPr lang="en-US" sz="2000" dirty="0"/>
              <a:t>:</a:t>
            </a:r>
          </a:p>
          <a:p>
            <a:pPr marL="800100" lvl="1" indent="-342900">
              <a:buFont typeface="+mj-lt"/>
              <a:buAutoNum type="alphaUcPeriod"/>
            </a:pPr>
            <a:endParaRPr lang="en-US" dirty="0">
              <a:solidFill>
                <a:schemeClr val="accent4"/>
              </a:solidFill>
            </a:endParaRPr>
          </a:p>
          <a:p>
            <a:pPr marL="800100" lvl="1" indent="-342900">
              <a:buFont typeface="+mj-lt"/>
              <a:buAutoNum type="alphaUcPeriod"/>
            </a:pPr>
            <a:r>
              <a:rPr lang="en-US" dirty="0">
                <a:solidFill>
                  <a:schemeClr val="accent4"/>
                </a:solidFill>
              </a:rPr>
              <a:t>Muscle:</a:t>
            </a:r>
          </a:p>
          <a:p>
            <a:pPr marL="800100" lvl="1" indent="-342900">
              <a:buFont typeface="+mj-lt"/>
              <a:buAutoNum type="alphaUcPeriod"/>
            </a:pPr>
            <a:endParaRPr lang="en-US" dirty="0">
              <a:solidFill>
                <a:schemeClr val="accent4"/>
              </a:solidFill>
            </a:endParaRPr>
          </a:p>
          <a:p>
            <a:pPr marL="800100" lvl="1" indent="-342900">
              <a:buFont typeface="+mj-lt"/>
              <a:buAutoNum type="alphaUcPeriod"/>
            </a:pPr>
            <a:r>
              <a:rPr lang="en-US" dirty="0">
                <a:solidFill>
                  <a:schemeClr val="accent4"/>
                </a:solidFill>
              </a:rPr>
              <a:t>Lesion:</a:t>
            </a:r>
          </a:p>
        </p:txBody>
      </p:sp>
      <p:sp>
        <p:nvSpPr>
          <p:cNvPr id="3" name="TextBox 2"/>
          <p:cNvSpPr txBox="1"/>
          <p:nvPr/>
        </p:nvSpPr>
        <p:spPr>
          <a:xfrm>
            <a:off x="5695813" y="931815"/>
            <a:ext cx="6124010" cy="5693866"/>
          </a:xfrm>
          <a:prstGeom prst="rect">
            <a:avLst/>
          </a:prstGeom>
          <a:noFill/>
        </p:spPr>
        <p:txBody>
          <a:bodyPr wrap="square" rtlCol="0">
            <a:spAutoFit/>
          </a:bodyPr>
          <a:lstStyle/>
          <a:p>
            <a:r>
              <a:rPr lang="en-US" sz="1400" b="1" dirty="0"/>
              <a:t>Answers:</a:t>
            </a:r>
          </a:p>
          <a:p>
            <a:r>
              <a:rPr lang="en-US" sz="1400" b="1" dirty="0"/>
              <a:t>A:</a:t>
            </a:r>
          </a:p>
          <a:p>
            <a:pPr lvl="1"/>
            <a:r>
              <a:rPr lang="en-US" sz="1400" dirty="0">
                <a:solidFill>
                  <a:srgbClr val="00B050"/>
                </a:solidFill>
              </a:rPr>
              <a:t>A.</a:t>
            </a:r>
          </a:p>
          <a:p>
            <a:pPr marL="452438" lvl="1" indent="-182563">
              <a:buFont typeface="+mj-lt"/>
              <a:buAutoNum type="arabicPeriod"/>
              <a:defRPr/>
            </a:pPr>
            <a:r>
              <a:rPr lang="en-US" sz="1400" dirty="0" err="1">
                <a:solidFill>
                  <a:srgbClr val="00B050"/>
                </a:solidFill>
                <a:cs typeface="Times New Roman" pitchFamily="18" charset="0"/>
              </a:rPr>
              <a:t>Levator</a:t>
            </a:r>
            <a:r>
              <a:rPr lang="en-US" sz="1400" dirty="0">
                <a:solidFill>
                  <a:srgbClr val="00B050"/>
                </a:solidFill>
                <a:cs typeface="Times New Roman" pitchFamily="18" charset="0"/>
              </a:rPr>
              <a:t> </a:t>
            </a:r>
            <a:r>
              <a:rPr lang="en-US" sz="1400" dirty="0" err="1">
                <a:solidFill>
                  <a:srgbClr val="00B050"/>
                </a:solidFill>
                <a:cs typeface="Times New Roman" pitchFamily="18" charset="0"/>
              </a:rPr>
              <a:t>palpebrae</a:t>
            </a:r>
            <a:r>
              <a:rPr lang="en-US" sz="1400" dirty="0">
                <a:solidFill>
                  <a:srgbClr val="00B050"/>
                </a:solidFill>
                <a:cs typeface="Times New Roman" pitchFamily="18" charset="0"/>
              </a:rPr>
              <a:t> </a:t>
            </a:r>
            <a:r>
              <a:rPr lang="en-US" sz="1400" dirty="0" err="1">
                <a:solidFill>
                  <a:srgbClr val="00B050"/>
                </a:solidFill>
                <a:cs typeface="Times New Roman" pitchFamily="18" charset="0"/>
              </a:rPr>
              <a:t>superioris</a:t>
            </a:r>
            <a:r>
              <a:rPr lang="en-US" sz="1400" dirty="0">
                <a:solidFill>
                  <a:srgbClr val="00B050"/>
                </a:solidFill>
                <a:cs typeface="Times New Roman" pitchFamily="18" charset="0"/>
              </a:rPr>
              <a:t> </a:t>
            </a:r>
          </a:p>
          <a:p>
            <a:pPr marL="452438" lvl="1" indent="-182563">
              <a:buFont typeface="+mj-lt"/>
              <a:buAutoNum type="arabicPeriod"/>
              <a:defRPr/>
            </a:pPr>
            <a:r>
              <a:rPr lang="en-US" sz="1400" dirty="0">
                <a:solidFill>
                  <a:srgbClr val="00B050"/>
                </a:solidFill>
                <a:cs typeface="Times New Roman" pitchFamily="18" charset="0"/>
              </a:rPr>
              <a:t>Superior rectus muscle</a:t>
            </a:r>
          </a:p>
          <a:p>
            <a:pPr marL="452438" lvl="1" indent="-182563">
              <a:buFont typeface="+mj-lt"/>
              <a:buAutoNum type="arabicPeriod"/>
              <a:defRPr/>
            </a:pPr>
            <a:r>
              <a:rPr lang="en-US" sz="1400" dirty="0">
                <a:solidFill>
                  <a:srgbClr val="00B050"/>
                </a:solidFill>
                <a:cs typeface="Times New Roman" pitchFamily="18" charset="0"/>
              </a:rPr>
              <a:t>Medial rectus muscle</a:t>
            </a:r>
          </a:p>
          <a:p>
            <a:pPr marL="452438" lvl="1" indent="-182563">
              <a:buFont typeface="+mj-lt"/>
              <a:buAutoNum type="arabicPeriod"/>
              <a:defRPr/>
            </a:pPr>
            <a:r>
              <a:rPr lang="en-US" sz="1400" dirty="0">
                <a:solidFill>
                  <a:srgbClr val="00B050"/>
                </a:solidFill>
                <a:cs typeface="Times New Roman" pitchFamily="18" charset="0"/>
              </a:rPr>
              <a:t>Inferior rectus muscle &amp; </a:t>
            </a:r>
          </a:p>
          <a:p>
            <a:pPr marL="452438" lvl="1" indent="-182563">
              <a:buFont typeface="+mj-lt"/>
              <a:buAutoNum type="arabicPeriod"/>
              <a:defRPr/>
            </a:pPr>
            <a:r>
              <a:rPr lang="en-US" sz="1400" dirty="0">
                <a:solidFill>
                  <a:srgbClr val="00B050"/>
                </a:solidFill>
                <a:cs typeface="Times New Roman" pitchFamily="18" charset="0"/>
              </a:rPr>
              <a:t>Inferior oblique muscle.</a:t>
            </a:r>
            <a:endParaRPr lang="en-US" sz="1400" dirty="0">
              <a:solidFill>
                <a:srgbClr val="00B050"/>
              </a:solidFill>
            </a:endParaRPr>
          </a:p>
          <a:p>
            <a:pPr lvl="1"/>
            <a:r>
              <a:rPr lang="en-US" sz="1400" dirty="0">
                <a:solidFill>
                  <a:srgbClr val="00B050"/>
                </a:solidFill>
              </a:rPr>
              <a:t>B.</a:t>
            </a:r>
          </a:p>
          <a:p>
            <a:pPr marL="452438" lvl="2" indent="-182563">
              <a:buFont typeface="+mj-lt"/>
              <a:buAutoNum type="arabicPeriod"/>
              <a:defRPr/>
            </a:pPr>
            <a:r>
              <a:rPr lang="en-US" sz="1400" dirty="0">
                <a:solidFill>
                  <a:srgbClr val="00B050"/>
                </a:solidFill>
                <a:cs typeface="Times New Roman" pitchFamily="18" charset="0"/>
              </a:rPr>
              <a:t>Lateral squint.</a:t>
            </a:r>
          </a:p>
          <a:p>
            <a:pPr marL="452438" lvl="2" indent="-182563">
              <a:buFont typeface="+mj-lt"/>
              <a:buAutoNum type="arabicPeriod"/>
              <a:defRPr/>
            </a:pPr>
            <a:r>
              <a:rPr lang="en-US" sz="1400" dirty="0">
                <a:solidFill>
                  <a:srgbClr val="00B050"/>
                </a:solidFill>
                <a:cs typeface="Times New Roman" pitchFamily="18" charset="0"/>
              </a:rPr>
              <a:t>Ptosis </a:t>
            </a:r>
          </a:p>
          <a:p>
            <a:pPr marL="452438" lvl="2" indent="-182563">
              <a:buFont typeface="+mj-lt"/>
              <a:buAutoNum type="arabicPeriod"/>
              <a:defRPr/>
            </a:pPr>
            <a:r>
              <a:rPr lang="en-US" sz="1400" dirty="0">
                <a:solidFill>
                  <a:srgbClr val="00B050"/>
                </a:solidFill>
                <a:cs typeface="Times New Roman" pitchFamily="18" charset="0"/>
              </a:rPr>
              <a:t>Diplopia </a:t>
            </a:r>
          </a:p>
          <a:p>
            <a:pPr marL="452438" lvl="2" indent="-182563">
              <a:buFont typeface="+mj-lt"/>
              <a:buAutoNum type="arabicPeriod"/>
              <a:defRPr/>
            </a:pPr>
            <a:r>
              <a:rPr lang="en-US" sz="1400" dirty="0">
                <a:solidFill>
                  <a:srgbClr val="00B050"/>
                </a:solidFill>
                <a:cs typeface="Times New Roman" pitchFamily="18" charset="0"/>
              </a:rPr>
              <a:t>Pupillary dilatation.</a:t>
            </a:r>
          </a:p>
          <a:p>
            <a:pPr marL="452438" lvl="2" indent="-182563">
              <a:buFont typeface="+mj-lt"/>
              <a:buAutoNum type="arabicPeriod"/>
              <a:defRPr/>
            </a:pPr>
            <a:r>
              <a:rPr lang="en-US" sz="1400" dirty="0">
                <a:solidFill>
                  <a:srgbClr val="00B050"/>
                </a:solidFill>
                <a:cs typeface="Times New Roman" pitchFamily="18" charset="0"/>
              </a:rPr>
              <a:t>Loss of accommodation.</a:t>
            </a:r>
          </a:p>
          <a:p>
            <a:pPr marL="452438" lvl="2" indent="-182563">
              <a:buFont typeface="+mj-lt"/>
              <a:buAutoNum type="arabicPeriod"/>
              <a:defRPr/>
            </a:pPr>
            <a:r>
              <a:rPr lang="en-US" sz="1400" dirty="0">
                <a:solidFill>
                  <a:srgbClr val="00B050"/>
                </a:solidFill>
                <a:cs typeface="Times New Roman" pitchFamily="18" charset="0"/>
              </a:rPr>
              <a:t>The eyeball  is fully abducted and depressed (down and out) because of the unopposed activity  of lateral rectus and superior oblique.</a:t>
            </a:r>
          </a:p>
          <a:p>
            <a:endParaRPr lang="en-US" sz="1400" dirty="0">
              <a:solidFill>
                <a:srgbClr val="0070C0"/>
              </a:solidFill>
            </a:endParaRPr>
          </a:p>
          <a:p>
            <a:r>
              <a:rPr lang="en-US" sz="1400" b="1" dirty="0"/>
              <a:t>B:</a:t>
            </a:r>
          </a:p>
          <a:p>
            <a:pPr lvl="1"/>
            <a:r>
              <a:rPr lang="en-US" sz="1400" dirty="0">
                <a:solidFill>
                  <a:srgbClr val="0070C0"/>
                </a:solidFill>
              </a:rPr>
              <a:t>A.</a:t>
            </a:r>
            <a:r>
              <a:rPr lang="en-GB" sz="1400" dirty="0">
                <a:solidFill>
                  <a:srgbClr val="0070C0"/>
                </a:solidFill>
                <a:cs typeface="Times New Roman" pitchFamily="18" charset="0"/>
              </a:rPr>
              <a:t> Superior oblique muscle, </a:t>
            </a:r>
            <a:endParaRPr lang="en-US" sz="1400" dirty="0">
              <a:solidFill>
                <a:srgbClr val="0070C0"/>
              </a:solidFill>
            </a:endParaRPr>
          </a:p>
          <a:p>
            <a:pPr lvl="1"/>
            <a:r>
              <a:rPr lang="en-US" sz="1400" dirty="0">
                <a:solidFill>
                  <a:srgbClr val="0070C0"/>
                </a:solidFill>
              </a:rPr>
              <a:t>B.  </a:t>
            </a:r>
            <a:r>
              <a:rPr lang="en-US" sz="1400" dirty="0">
                <a:solidFill>
                  <a:srgbClr val="0070C0"/>
                </a:solidFill>
                <a:cs typeface="Times New Roman" pitchFamily="18" charset="0"/>
              </a:rPr>
              <a:t>Diplopia &amp; Inability to rotate the eyeball  </a:t>
            </a:r>
            <a:r>
              <a:rPr lang="en-US" sz="1400" dirty="0" err="1">
                <a:solidFill>
                  <a:srgbClr val="0070C0"/>
                </a:solidFill>
                <a:cs typeface="Times New Roman" pitchFamily="18" charset="0"/>
              </a:rPr>
              <a:t>infero</a:t>
            </a:r>
            <a:r>
              <a:rPr lang="en-US" sz="1400" dirty="0">
                <a:solidFill>
                  <a:srgbClr val="0070C0"/>
                </a:solidFill>
                <a:cs typeface="Times New Roman" pitchFamily="18" charset="0"/>
              </a:rPr>
              <a:t>-laterally. </a:t>
            </a:r>
          </a:p>
          <a:p>
            <a:endParaRPr lang="en-US" sz="1400" dirty="0"/>
          </a:p>
          <a:p>
            <a:r>
              <a:rPr lang="en-US" sz="1400" b="1" dirty="0"/>
              <a:t>C:</a:t>
            </a:r>
          </a:p>
          <a:p>
            <a:pPr lvl="1"/>
            <a:r>
              <a:rPr lang="en-US" sz="1400" dirty="0">
                <a:solidFill>
                  <a:schemeClr val="accent4"/>
                </a:solidFill>
              </a:rPr>
              <a:t>A.  </a:t>
            </a:r>
            <a:r>
              <a:rPr lang="en-GB" sz="1400" dirty="0">
                <a:solidFill>
                  <a:schemeClr val="accent4"/>
                </a:solidFill>
              </a:rPr>
              <a:t>lateral rectus muscle</a:t>
            </a:r>
            <a:endParaRPr lang="en-US" sz="1400" dirty="0">
              <a:solidFill>
                <a:schemeClr val="accent4"/>
              </a:solidFill>
            </a:endParaRPr>
          </a:p>
          <a:p>
            <a:pPr lvl="1"/>
            <a:r>
              <a:rPr lang="en-US" sz="1400" dirty="0">
                <a:solidFill>
                  <a:schemeClr val="accent4"/>
                </a:solidFill>
              </a:rPr>
              <a:t>B. Inability to direct the affected eye laterally, so it result in (medial squint).</a:t>
            </a:r>
          </a:p>
          <a:p>
            <a:endParaRPr lang="en-US" dirty="0"/>
          </a:p>
          <a:p>
            <a:pPr marL="342900" indent="-342900">
              <a:buAutoNum type="alphaUcPeriod"/>
            </a:pPr>
            <a:endParaRPr lang="en-US" dirty="0"/>
          </a:p>
        </p:txBody>
      </p:sp>
      <p:sp>
        <p:nvSpPr>
          <p:cNvPr id="4" name="Title 1">
            <a:extLst>
              <a:ext uri="{FF2B5EF4-FFF2-40B4-BE49-F238E27FC236}">
                <a16:creationId xmlns="" xmlns:a16="http://schemas.microsoft.com/office/drawing/2014/main" id="{EB2813A7-3A14-46B4-A6D1-C147FFD4400E}"/>
              </a:ext>
            </a:extLst>
          </p:cNvPr>
          <p:cNvSpPr txBox="1">
            <a:spLocks/>
          </p:cNvSpPr>
          <p:nvPr/>
        </p:nvSpPr>
        <p:spPr>
          <a:xfrm>
            <a:off x="838200" y="239998"/>
            <a:ext cx="9855467" cy="8765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t>SAQs</a:t>
            </a:r>
          </a:p>
        </p:txBody>
      </p:sp>
    </p:spTree>
    <p:extLst>
      <p:ext uri="{BB962C8B-B14F-4D97-AF65-F5344CB8AC3E}">
        <p14:creationId xmlns:p14="http://schemas.microsoft.com/office/powerpoint/2010/main" val="80045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746316"/>
            <a:ext cx="5181600" cy="4351338"/>
          </a:xfrm>
        </p:spPr>
        <p:txBody>
          <a:bodyPr>
            <a:normAutofit/>
          </a:bodyPr>
          <a:lstStyle/>
          <a:p>
            <a:pPr marL="177800" indent="0">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buNone/>
            </a:pPr>
            <a:r>
              <a:rPr lang="en-GB" dirty="0" err="1">
                <a:solidFill>
                  <a:schemeClr val="tx1"/>
                </a:solidFill>
                <a:latin typeface="Calibri" panose="020F0502020204030204" pitchFamily="34" charset="0"/>
              </a:rPr>
              <a:t>Nawaf</a:t>
            </a:r>
            <a:r>
              <a:rPr lang="en-GB" dirty="0">
                <a:solidFill>
                  <a:schemeClr val="tx1"/>
                </a:solidFill>
                <a:latin typeface="Calibri" panose="020F0502020204030204" pitchFamily="34" charset="0"/>
              </a:rPr>
              <a:t> </a:t>
            </a:r>
            <a:r>
              <a:rPr lang="en-GB" dirty="0" err="1">
                <a:solidFill>
                  <a:schemeClr val="tx1"/>
                </a:solidFill>
                <a:latin typeface="Calibri" panose="020F0502020204030204" pitchFamily="34" charset="0"/>
              </a:rPr>
              <a:t>AlKhudairy</a:t>
            </a:r>
            <a:r>
              <a:rPr lang="en-GB" dirty="0">
                <a:solidFill>
                  <a:schemeClr val="tx1"/>
                </a:solidFill>
                <a:latin typeface="Calibri" panose="020F0502020204030204" pitchFamily="34" charset="0"/>
              </a:rPr>
              <a:t> </a:t>
            </a:r>
          </a:p>
          <a:p>
            <a:pPr marL="177800" indent="0">
              <a:buNone/>
            </a:pPr>
            <a:r>
              <a:rPr lang="en-GB" dirty="0">
                <a:solidFill>
                  <a:schemeClr val="tx1"/>
                </a:solidFill>
                <a:latin typeface="Calibri" panose="020F0502020204030204" pitchFamily="34" charset="0"/>
              </a:rPr>
              <a:t>Jawaher Abanumy</a:t>
            </a:r>
          </a:p>
          <a:p>
            <a:pPr marL="177800" indent="0">
              <a:buNone/>
            </a:pPr>
            <a:r>
              <a:rPr lang="en-GB" dirty="0">
                <a:solidFill>
                  <a:schemeClr val="tx1"/>
                </a:solidFill>
                <a:latin typeface="Calibri" panose="020F0502020204030204" pitchFamily="34" charset="0"/>
              </a:rPr>
              <a:t/>
            </a: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6317"/>
          <a:stretch/>
        </p:blipFill>
        <p:spPr>
          <a:xfrm>
            <a:off x="0" y="0"/>
            <a:ext cx="3744686" cy="6858000"/>
          </a:xfrm>
        </p:spPr>
      </p:pic>
      <p:grpSp>
        <p:nvGrpSpPr>
          <p:cNvPr id="21" name="Group 20"/>
          <p:cNvGrpSpPr/>
          <p:nvPr/>
        </p:nvGrpSpPr>
        <p:grpSpPr>
          <a:xfrm>
            <a:off x="3960824" y="4605659"/>
            <a:ext cx="3926752" cy="2034312"/>
            <a:chOff x="3960824" y="4605659"/>
            <a:chExt cx="3926752" cy="2034312"/>
          </a:xfrm>
        </p:grpSpPr>
        <p:grpSp>
          <p:nvGrpSpPr>
            <p:cNvPr id="22" name="Group 21"/>
            <p:cNvGrpSpPr/>
            <p:nvPr/>
          </p:nvGrpSpPr>
          <p:grpSpPr>
            <a:xfrm>
              <a:off x="4003978" y="4770823"/>
              <a:ext cx="3883598" cy="1869148"/>
              <a:chOff x="4030873" y="4109520"/>
              <a:chExt cx="3883598" cy="1869148"/>
            </a:xfrm>
          </p:grpSpPr>
          <p:grpSp>
            <p:nvGrpSpPr>
              <p:cNvPr id="24" name="Group 23"/>
              <p:cNvGrpSpPr/>
              <p:nvPr/>
            </p:nvGrpSpPr>
            <p:grpSpPr>
              <a:xfrm>
                <a:off x="4030873" y="4109520"/>
                <a:ext cx="3883598" cy="1372855"/>
                <a:chOff x="2927787" y="3661466"/>
                <a:chExt cx="3883598" cy="1372855"/>
              </a:xfrm>
            </p:grpSpPr>
            <p:sp>
              <p:nvSpPr>
                <p:cNvPr id="27" name="TextBox 26"/>
                <p:cNvSpPr txBox="1"/>
                <p:nvPr/>
              </p:nvSpPr>
              <p:spPr>
                <a:xfrm>
                  <a:off x="3446711" y="4153307"/>
                  <a:ext cx="3364674" cy="384721"/>
                </a:xfrm>
                <a:prstGeom prst="rect">
                  <a:avLst/>
                </a:prstGeom>
                <a:noFill/>
                <a:ln>
                  <a:noFill/>
                </a:ln>
              </p:spPr>
              <p:txBody>
                <a:bodyPr wrap="square" rtlCol="0">
                  <a:spAutoFit/>
                </a:bodyPr>
                <a:lstStyle/>
                <a:p>
                  <a:r>
                    <a:rPr lang="en-US" sz="1900" i="1" dirty="0">
                      <a:solidFill>
                        <a:srgbClr val="7BBF26"/>
                      </a:solidFill>
                      <a:latin typeface="+mn-lt"/>
                    </a:rPr>
                    <a:t>anatomyteam436@gmail.com</a:t>
                  </a:r>
                  <a:endParaRPr lang="en-GB" sz="1900" i="1" dirty="0">
                    <a:solidFill>
                      <a:srgbClr val="7BBF26"/>
                    </a:solidFill>
                    <a:latin typeface="+mn-lt"/>
                  </a:endParaRPr>
                </a:p>
              </p:txBody>
            </p:sp>
            <p:pic>
              <p:nvPicPr>
                <p:cNvPr id="28" name="Picture 2" descr="https://d30y9cdsu7xlg0.cloudfront.net/png/12462-200.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113946"/>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Image result for 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446711" y="4649600"/>
                  <a:ext cx="3364674" cy="384721"/>
                </a:xfrm>
                <a:prstGeom prst="rect">
                  <a:avLst/>
                </a:prstGeom>
                <a:noFill/>
                <a:ln>
                  <a:noFill/>
                </a:ln>
              </p:spPr>
              <p:txBody>
                <a:bodyPr wrap="square" rtlCol="0">
                  <a:spAutoFit/>
                </a:bodyPr>
                <a:lstStyle/>
                <a:p>
                  <a:r>
                    <a:rPr lang="en-US" sz="1900" i="1" dirty="0">
                      <a:solidFill>
                        <a:srgbClr val="55ACEE"/>
                      </a:solidFill>
                      <a:latin typeface="+mn-lt"/>
                    </a:rPr>
                    <a:t>@anatomy436</a:t>
                  </a:r>
                  <a:endParaRPr lang="en-GB" sz="1900" i="1" dirty="0">
                    <a:solidFill>
                      <a:srgbClr val="55ACEE"/>
                    </a:solidFill>
                    <a:latin typeface="+mn-lt"/>
                  </a:endParaRPr>
                </a:p>
              </p:txBody>
            </p:sp>
            <p:sp>
              <p:nvSpPr>
                <p:cNvPr id="31" name="TextBox 30">
                  <a:hlinkClick r:id="rId5"/>
                </p:cNvPr>
                <p:cNvSpPr txBox="1"/>
                <p:nvPr/>
              </p:nvSpPr>
              <p:spPr>
                <a:xfrm>
                  <a:off x="3446711" y="3661466"/>
                  <a:ext cx="3364674" cy="384721"/>
                </a:xfrm>
                <a:prstGeom prst="rect">
                  <a:avLst/>
                </a:prstGeom>
                <a:noFill/>
                <a:ln>
                  <a:noFill/>
                </a:ln>
              </p:spPr>
              <p:txBody>
                <a:bodyPr wrap="square" rtlCol="0">
                  <a:spAutoFit/>
                </a:bodyPr>
                <a:lstStyle/>
                <a:p>
                  <a:r>
                    <a:rPr lang="en-US" sz="1900" i="1" dirty="0">
                      <a:solidFill>
                        <a:srgbClr val="4D0082"/>
                      </a:solidFill>
                      <a:latin typeface="+mn-lt"/>
                    </a:rPr>
                    <a:t>Feedback</a:t>
                  </a:r>
                  <a:endParaRPr lang="en-GB" sz="1900" i="1" dirty="0">
                    <a:solidFill>
                      <a:srgbClr val="4D0082"/>
                    </a:solidFill>
                    <a:latin typeface="+mn-lt"/>
                  </a:endParaRPr>
                </a:p>
              </p:txBody>
            </p:sp>
          </p:grpSp>
          <p:pic>
            <p:nvPicPr>
              <p:cNvPr id="25" name="Picture 2" descr="Image result for youtub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5587" y="5627698"/>
                <a:ext cx="423340" cy="29807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rId6"/>
              </p:cNvPr>
              <p:cNvSpPr/>
              <p:nvPr/>
            </p:nvSpPr>
            <p:spPr>
              <a:xfrm>
                <a:off x="4549797" y="5593947"/>
                <a:ext cx="1798625" cy="384721"/>
              </a:xfrm>
              <a:prstGeom prst="rect">
                <a:avLst/>
              </a:prstGeom>
            </p:spPr>
            <p:txBody>
              <a:bodyPr wrap="square">
                <a:spAutoFit/>
              </a:bodyPr>
              <a:lstStyle/>
              <a:p>
                <a:r>
                  <a:rPr lang="en-US" sz="1900" i="1" dirty="0">
                    <a:solidFill>
                      <a:srgbClr val="CC1F20"/>
                    </a:solidFill>
                    <a:latin typeface="+mn-lt"/>
                    <a:cs typeface="Arial" panose="020B0604020202020204" pitchFamily="34" charset="0"/>
                  </a:rPr>
                  <a:t>Anatomy Team</a:t>
                </a:r>
                <a:endParaRPr lang="en-GB" sz="1900" i="1" dirty="0">
                  <a:solidFill>
                    <a:srgbClr val="CC1F20"/>
                  </a:solidFill>
                  <a:latin typeface="+mn-lt"/>
                  <a:cs typeface="Arial" panose="020B0604020202020204" pitchFamily="34" charset="0"/>
                </a:endParaRPr>
              </a:p>
            </p:txBody>
          </p:sp>
        </p:grpSp>
        <p:pic>
          <p:nvPicPr>
            <p:cNvPr id="23" name="Picture 2" descr="Image result for google form icon">
              <a:hlinkClick r:id="rId5"/>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0824" y="4605659"/>
              <a:ext cx="559076" cy="56185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Placeholder 4">
            <a:extLst>
              <a:ext uri="{FF2B5EF4-FFF2-40B4-BE49-F238E27FC236}">
                <a16:creationId xmlns="" xmlns:a16="http://schemas.microsoft.com/office/drawing/2014/main" id="{A7CF540F-6BCD-428F-B12E-644F3AC91800}"/>
              </a:ext>
            </a:extLst>
          </p:cNvPr>
          <p:cNvSpPr txBox="1">
            <a:spLocks/>
          </p:cNvSpPr>
          <p:nvPr/>
        </p:nvSpPr>
        <p:spPr>
          <a:xfrm>
            <a:off x="7988670" y="5301508"/>
            <a:ext cx="3969657" cy="1338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spcBef>
                <a:spcPts val="600"/>
              </a:spcBef>
              <a:buFont typeface="Arial" panose="020B0604020202020204" pitchFamily="34" charset="0"/>
              <a:buNone/>
            </a:pPr>
            <a:r>
              <a:rPr lang="en-US" sz="1800" i="1" dirty="0">
                <a:latin typeface="Calibri" panose="020F0502020204030204" pitchFamily="34" charset="0"/>
              </a:rPr>
              <a:t>References:</a:t>
            </a:r>
            <a:endParaRPr lang="en-GB" sz="1800" i="1" dirty="0">
              <a:latin typeface="Calibri" panose="020F0502020204030204" pitchFamily="34" charset="0"/>
            </a:endParaRPr>
          </a:p>
          <a:p>
            <a:pPr marL="177800" indent="0">
              <a:spcBef>
                <a:spcPts val="600"/>
              </a:spcBef>
              <a:buFont typeface="Arial" panose="020B0604020202020204" pitchFamily="34" charset="0"/>
              <a:buNone/>
            </a:pPr>
            <a:r>
              <a:rPr lang="en-GB" sz="1800" dirty="0">
                <a:latin typeface="Calibri" panose="020F0502020204030204" pitchFamily="34" charset="0"/>
              </a:rPr>
              <a:t>1- Girls’ &amp; Boys’ Slides</a:t>
            </a:r>
          </a:p>
          <a:p>
            <a:pPr marL="177800" indent="0">
              <a:spcBef>
                <a:spcPts val="600"/>
              </a:spcBef>
              <a:buFont typeface="Arial" panose="020B0604020202020204" pitchFamily="34" charset="0"/>
              <a:buNone/>
            </a:pPr>
            <a:r>
              <a:rPr lang="en-US" sz="1800" dirty="0">
                <a:latin typeface="Calibri" panose="020F0502020204030204" pitchFamily="34" charset="0"/>
              </a:rPr>
              <a:t>2- Greys Anatomy for Students </a:t>
            </a:r>
          </a:p>
          <a:p>
            <a:pPr marL="177800" indent="0">
              <a:spcBef>
                <a:spcPts val="600"/>
              </a:spcBef>
              <a:buFont typeface="Arial" panose="020B0604020202020204" pitchFamily="34" charset="0"/>
              <a:buNone/>
            </a:pPr>
            <a:r>
              <a:rPr lang="en-US" sz="1800" dirty="0">
                <a:latin typeface="Calibri" panose="020F0502020204030204" pitchFamily="34" charset="0"/>
              </a:rPr>
              <a:t>3- TeachMeAnatomy.com</a:t>
            </a:r>
            <a:endParaRPr lang="en-GB" sz="1800" dirty="0">
              <a:latin typeface="Calibri" panose="020F0502020204030204" pitchFamily="34" charset="0"/>
            </a:endParaRPr>
          </a:p>
        </p:txBody>
      </p:sp>
      <p:sp>
        <p:nvSpPr>
          <p:cNvPr id="16" name="Text Placeholder 4">
            <a:extLst>
              <a:ext uri="{FF2B5EF4-FFF2-40B4-BE49-F238E27FC236}">
                <a16:creationId xmlns="" xmlns:a16="http://schemas.microsoft.com/office/drawing/2014/main" id="{67FA547A-0CAC-4484-9A03-5184D508ECBF}"/>
              </a:ext>
            </a:extLst>
          </p:cNvPr>
          <p:cNvSpPr txBox="1">
            <a:spLocks/>
          </p:cNvSpPr>
          <p:nvPr/>
        </p:nvSpPr>
        <p:spPr>
          <a:xfrm>
            <a:off x="7714343" y="746316"/>
            <a:ext cx="4477657" cy="4216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i="1" dirty="0">
                <a:latin typeface="Calibri" panose="020F0502020204030204" pitchFamily="34" charset="0"/>
              </a:rPr>
              <a:t>Members: </a:t>
            </a:r>
          </a:p>
          <a:p>
            <a:pPr marL="0" indent="0">
              <a:buNone/>
            </a:pPr>
            <a:r>
              <a:rPr lang="en-GB" sz="2600" dirty="0" err="1"/>
              <a:t>Ashwaq</a:t>
            </a:r>
            <a:r>
              <a:rPr lang="en-GB" sz="2600" dirty="0"/>
              <a:t> </a:t>
            </a:r>
            <a:r>
              <a:rPr lang="en-GB" sz="2600" dirty="0" err="1"/>
              <a:t>Almajed</a:t>
            </a:r>
            <a:endParaRPr lang="en-GB" sz="2600" dirty="0"/>
          </a:p>
          <a:p>
            <a:pPr marL="0" indent="0" fontAlgn="t">
              <a:buNone/>
            </a:pPr>
            <a:r>
              <a:rPr lang="en-GB" sz="2600" dirty="0" err="1"/>
              <a:t>Rawan</a:t>
            </a:r>
            <a:r>
              <a:rPr lang="en-GB" sz="2600" dirty="0"/>
              <a:t> </a:t>
            </a:r>
            <a:r>
              <a:rPr lang="en-GB" sz="2600" dirty="0" err="1"/>
              <a:t>AlWadee</a:t>
            </a:r>
            <a:endParaRPr lang="en-GB" sz="2600" dirty="0"/>
          </a:p>
          <a:p>
            <a:pPr marL="0" indent="0">
              <a:buNone/>
            </a:pPr>
            <a:r>
              <a:rPr lang="en-GB" sz="2600" dirty="0" err="1"/>
              <a:t>Reema</a:t>
            </a:r>
            <a:r>
              <a:rPr lang="en-GB" sz="2600" dirty="0"/>
              <a:t> </a:t>
            </a:r>
            <a:r>
              <a:rPr lang="en-GB" sz="2600" dirty="0" err="1"/>
              <a:t>Alotaibi</a:t>
            </a:r>
            <a:endParaRPr lang="en-GB" sz="2600" dirty="0"/>
          </a:p>
          <a:p>
            <a:pPr marL="0" indent="0">
              <a:buNone/>
            </a:pPr>
            <a:r>
              <a:rPr lang="en-GB" sz="2600" dirty="0" err="1"/>
              <a:t>Safa</a:t>
            </a:r>
            <a:r>
              <a:rPr lang="en-GB" sz="2600" dirty="0"/>
              <a:t> Al-</a:t>
            </a:r>
            <a:r>
              <a:rPr lang="en-GB" sz="2600" dirty="0" err="1"/>
              <a:t>Osaimi</a:t>
            </a:r>
            <a:endParaRPr lang="en-GB" sz="2600" dirty="0"/>
          </a:p>
        </p:txBody>
      </p:sp>
    </p:spTree>
    <p:extLst>
      <p:ext uri="{BB962C8B-B14F-4D97-AF65-F5344CB8AC3E}">
        <p14:creationId xmlns:p14="http://schemas.microsoft.com/office/powerpoint/2010/main" val="357543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7"/>
          <p:cNvSpPr txBox="1">
            <a:spLocks noChangeArrowheads="1"/>
          </p:cNvSpPr>
          <p:nvPr/>
        </p:nvSpPr>
        <p:spPr bwMode="auto">
          <a:xfrm>
            <a:off x="1238687" y="6094293"/>
            <a:ext cx="10151556" cy="523220"/>
          </a:xfrm>
          <a:prstGeom prst="rect">
            <a:avLst/>
          </a:prstGeom>
          <a:noFill/>
          <a:ln w="9525">
            <a:noFill/>
            <a:miter lim="800000"/>
            <a:headEnd/>
            <a:tailEnd/>
          </a:ln>
        </p:spPr>
        <p:txBody>
          <a:bodyPr wrap="square">
            <a:spAutoFit/>
          </a:bodyPr>
          <a:lstStyle/>
          <a:p>
            <a:pPr>
              <a:defRPr/>
            </a:pPr>
            <a:r>
              <a:rPr lang="en-US" sz="2800" b="1" dirty="0">
                <a:solidFill>
                  <a:schemeClr val="tx1"/>
                </a:solidFill>
                <a:latin typeface="Calibri" pitchFamily="34" charset="0"/>
                <a:cs typeface="Arial" charset="0"/>
              </a:rPr>
              <a:t> Brain (Ventral view)                                    Brain stem (Lateral view)                     </a:t>
            </a:r>
          </a:p>
        </p:txBody>
      </p:sp>
      <p:grpSp>
        <p:nvGrpSpPr>
          <p:cNvPr id="3" name="Group 2"/>
          <p:cNvGrpSpPr/>
          <p:nvPr/>
        </p:nvGrpSpPr>
        <p:grpSpPr>
          <a:xfrm>
            <a:off x="7046843" y="799247"/>
            <a:ext cx="4343400" cy="5181600"/>
            <a:chOff x="6172200" y="685800"/>
            <a:chExt cx="4343400" cy="5562600"/>
          </a:xfrm>
        </p:grpSpPr>
        <p:pic>
          <p:nvPicPr>
            <p:cNvPr id="10" name="Picture 2" descr="C:\Documents and Settings\Free User\My Documents\My Pictures\Picture2.jpg"/>
            <p:cNvPicPr>
              <a:picLocks noChangeAspect="1" noChangeArrowheads="1"/>
            </p:cNvPicPr>
            <p:nvPr/>
          </p:nvPicPr>
          <p:blipFill>
            <a:blip r:embed="rId3">
              <a:extLst>
                <a:ext uri="{28A0092B-C50C-407E-A947-70E740481C1C}">
                  <a14:useLocalDpi xmlns:a14="http://schemas.microsoft.com/office/drawing/2010/main" val="0"/>
                </a:ext>
              </a:extLst>
            </a:blip>
            <a:srcRect t="3871" r="20673" b="8397"/>
            <a:stretch>
              <a:fillRect/>
            </a:stretch>
          </p:blipFill>
          <p:spPr>
            <a:xfrm>
              <a:off x="6172200" y="685800"/>
              <a:ext cx="4343400" cy="5562600"/>
            </a:xfrm>
            <a:prstGeom prst="rect">
              <a:avLst/>
            </a:prstGeom>
          </p:spPr>
        </p:pic>
        <p:sp>
          <p:nvSpPr>
            <p:cNvPr id="11" name="Oval 7"/>
            <p:cNvSpPr>
              <a:spLocks noChangeArrowheads="1"/>
            </p:cNvSpPr>
            <p:nvPr/>
          </p:nvSpPr>
          <p:spPr bwMode="auto">
            <a:xfrm>
              <a:off x="6629400" y="2438400"/>
              <a:ext cx="304800" cy="381000"/>
            </a:xfrm>
            <a:prstGeom prst="ellipse">
              <a:avLst/>
            </a:prstGeom>
            <a:noFill/>
            <a:ln w="38100">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sp>
          <p:nvSpPr>
            <p:cNvPr id="12" name="Oval 7"/>
            <p:cNvSpPr>
              <a:spLocks noChangeArrowheads="1"/>
            </p:cNvSpPr>
            <p:nvPr/>
          </p:nvSpPr>
          <p:spPr bwMode="auto">
            <a:xfrm>
              <a:off x="6705600" y="1828800"/>
              <a:ext cx="228600" cy="228600"/>
            </a:xfrm>
            <a:prstGeom prst="ellipse">
              <a:avLst/>
            </a:prstGeom>
            <a:noFill/>
            <a:ln w="38100">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sp>
          <p:nvSpPr>
            <p:cNvPr id="13" name="Oval 7"/>
            <p:cNvSpPr>
              <a:spLocks noChangeArrowheads="1"/>
            </p:cNvSpPr>
            <p:nvPr/>
          </p:nvSpPr>
          <p:spPr bwMode="auto">
            <a:xfrm>
              <a:off x="6705600" y="2133600"/>
              <a:ext cx="228600" cy="3048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sp>
          <p:nvSpPr>
            <p:cNvPr id="14" name="Oval 7"/>
            <p:cNvSpPr>
              <a:spLocks noChangeArrowheads="1"/>
            </p:cNvSpPr>
            <p:nvPr/>
          </p:nvSpPr>
          <p:spPr bwMode="auto">
            <a:xfrm>
              <a:off x="6629400" y="3581400"/>
              <a:ext cx="304800" cy="304800"/>
            </a:xfrm>
            <a:prstGeom prst="ellipse">
              <a:avLst/>
            </a:prstGeom>
            <a:noFill/>
            <a:ln w="38100">
              <a:solidFill>
                <a:srgbClr val="CC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latin typeface="Calibri" panose="020F0502020204030204" pitchFamily="34" charset="0"/>
              </a:endParaRPr>
            </a:p>
          </p:txBody>
        </p:sp>
      </p:grpSp>
      <p:grpSp>
        <p:nvGrpSpPr>
          <p:cNvPr id="5" name="Group 4"/>
          <p:cNvGrpSpPr/>
          <p:nvPr/>
        </p:nvGrpSpPr>
        <p:grpSpPr>
          <a:xfrm>
            <a:off x="643003" y="228600"/>
            <a:ext cx="4419600" cy="5638800"/>
            <a:chOff x="1752600" y="228600"/>
            <a:chExt cx="4419600" cy="5638800"/>
          </a:xfrm>
        </p:grpSpPr>
        <p:pic>
          <p:nvPicPr>
            <p:cNvPr id="8197" name="Picture 2" descr="C:\Users\user\Pictures\wewe.jpg"/>
            <p:cNvPicPr>
              <a:picLocks noChangeAspect="1" noChangeArrowheads="1"/>
            </p:cNvPicPr>
            <p:nvPr/>
          </p:nvPicPr>
          <p:blipFill>
            <a:blip r:embed="rId4">
              <a:extLst>
                <a:ext uri="{28A0092B-C50C-407E-A947-70E740481C1C}">
                  <a14:useLocalDpi xmlns:a14="http://schemas.microsoft.com/office/drawing/2010/main" val="0"/>
                </a:ext>
              </a:extLst>
            </a:blip>
            <a:srcRect l="20454" t="1430" r="2274"/>
            <a:stretch>
              <a:fillRect/>
            </a:stretch>
          </p:blipFill>
          <p:spPr bwMode="auto">
            <a:xfrm>
              <a:off x="1752600" y="228600"/>
              <a:ext cx="441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04012" y="2178423"/>
              <a:ext cx="640080" cy="18288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30906" y="2588196"/>
              <a:ext cx="927847" cy="18288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230906" y="2941406"/>
              <a:ext cx="822960" cy="18288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56455" y="3413717"/>
              <a:ext cx="822960" cy="182880"/>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 xmlns:a16="http://schemas.microsoft.com/office/drawing/2014/main" id="{D6BD7717-FE0B-45D9-80EB-085EE79CDDEF}"/>
              </a:ext>
            </a:extLst>
          </p:cNvPr>
          <p:cNvSpPr txBox="1"/>
          <p:nvPr/>
        </p:nvSpPr>
        <p:spPr>
          <a:xfrm>
            <a:off x="5211456" y="2190363"/>
            <a:ext cx="2053814" cy="3847207"/>
          </a:xfrm>
          <a:prstGeom prst="rect">
            <a:avLst/>
          </a:prstGeom>
          <a:noFill/>
        </p:spPr>
        <p:txBody>
          <a:bodyPr wrap="square" rtlCol="0">
            <a:spAutoFit/>
          </a:bodyPr>
          <a:lstStyle/>
          <a:p>
            <a:pPr>
              <a:spcBef>
                <a:spcPts val="600"/>
              </a:spcBef>
            </a:pPr>
            <a:r>
              <a:rPr lang="en-GB" sz="1600" dirty="0">
                <a:solidFill>
                  <a:schemeClr val="bg1">
                    <a:lumMod val="50000"/>
                  </a:schemeClr>
                </a:solidFill>
                <a:latin typeface="+mn-lt"/>
              </a:rPr>
              <a:t>Recall the how these nerves exit from the brain stem:</a:t>
            </a:r>
          </a:p>
          <a:p>
            <a:pPr>
              <a:spcBef>
                <a:spcPts val="600"/>
              </a:spcBef>
            </a:pPr>
            <a:r>
              <a:rPr lang="en-GB" sz="1600" b="1" u="sng" dirty="0">
                <a:solidFill>
                  <a:schemeClr val="bg1">
                    <a:lumMod val="50000"/>
                  </a:schemeClr>
                </a:solidFill>
                <a:latin typeface="+mn-lt"/>
              </a:rPr>
              <a:t>Optic</a:t>
            </a:r>
            <a:r>
              <a:rPr lang="en-GB" sz="1600" dirty="0">
                <a:solidFill>
                  <a:schemeClr val="bg1">
                    <a:lumMod val="50000"/>
                  </a:schemeClr>
                </a:solidFill>
                <a:latin typeface="+mn-lt"/>
              </a:rPr>
              <a:t> (does not exit from brain stem)</a:t>
            </a:r>
          </a:p>
          <a:p>
            <a:pPr>
              <a:spcBef>
                <a:spcPts val="600"/>
              </a:spcBef>
            </a:pPr>
            <a:r>
              <a:rPr lang="en-GB" sz="1600" b="1" u="sng" dirty="0" err="1">
                <a:solidFill>
                  <a:schemeClr val="bg1">
                    <a:lumMod val="50000"/>
                  </a:schemeClr>
                </a:solidFill>
                <a:latin typeface="+mn-lt"/>
              </a:rPr>
              <a:t>Occulomotor</a:t>
            </a:r>
            <a:r>
              <a:rPr lang="en-GB" sz="1600" dirty="0">
                <a:solidFill>
                  <a:schemeClr val="bg1">
                    <a:lumMod val="50000"/>
                  </a:schemeClr>
                </a:solidFill>
                <a:latin typeface="+mn-lt"/>
              </a:rPr>
              <a:t>: ventral midbrain (medial aspect of crus </a:t>
            </a:r>
            <a:r>
              <a:rPr lang="en-GB" sz="1600" dirty="0" err="1">
                <a:solidFill>
                  <a:schemeClr val="bg1">
                    <a:lumMod val="50000"/>
                  </a:schemeClr>
                </a:solidFill>
                <a:latin typeface="+mn-lt"/>
              </a:rPr>
              <a:t>cerebri</a:t>
            </a:r>
            <a:r>
              <a:rPr lang="en-GB" sz="1600" dirty="0">
                <a:solidFill>
                  <a:schemeClr val="bg1">
                    <a:lumMod val="50000"/>
                  </a:schemeClr>
                </a:solidFill>
                <a:latin typeface="+mn-lt"/>
              </a:rPr>
              <a:t>)</a:t>
            </a:r>
          </a:p>
          <a:p>
            <a:pPr>
              <a:spcBef>
                <a:spcPts val="600"/>
              </a:spcBef>
            </a:pPr>
            <a:r>
              <a:rPr lang="en-GB" sz="1600" b="1" u="sng" dirty="0">
                <a:solidFill>
                  <a:schemeClr val="bg1">
                    <a:lumMod val="50000"/>
                  </a:schemeClr>
                </a:solidFill>
                <a:latin typeface="+mn-lt"/>
              </a:rPr>
              <a:t>Trochlear</a:t>
            </a:r>
            <a:r>
              <a:rPr lang="en-GB" sz="1600" dirty="0">
                <a:solidFill>
                  <a:schemeClr val="bg1">
                    <a:lumMod val="50000"/>
                  </a:schemeClr>
                </a:solidFill>
                <a:latin typeface="+mn-lt"/>
              </a:rPr>
              <a:t>: dorsal midbrain (caudal to inferior colliculus)</a:t>
            </a:r>
          </a:p>
          <a:p>
            <a:pPr>
              <a:spcBef>
                <a:spcPts val="600"/>
              </a:spcBef>
            </a:pPr>
            <a:r>
              <a:rPr lang="en-GB" sz="1600" b="1" u="sng" dirty="0">
                <a:solidFill>
                  <a:schemeClr val="bg1">
                    <a:lumMod val="50000"/>
                  </a:schemeClr>
                </a:solidFill>
                <a:latin typeface="+mn-lt"/>
              </a:rPr>
              <a:t>Abducent</a:t>
            </a:r>
            <a:r>
              <a:rPr lang="en-GB" sz="1600" dirty="0">
                <a:solidFill>
                  <a:schemeClr val="bg1">
                    <a:lumMod val="50000"/>
                  </a:schemeClr>
                </a:solidFill>
                <a:latin typeface="+mn-lt"/>
              </a:rPr>
              <a:t>: ventral Pons (junction b/w pons &amp; pyramid)</a:t>
            </a:r>
          </a:p>
        </p:txBody>
      </p:sp>
    </p:spTree>
    <p:extLst>
      <p:ext uri="{BB962C8B-B14F-4D97-AF65-F5344CB8AC3E}">
        <p14:creationId xmlns:p14="http://schemas.microsoft.com/office/powerpoint/2010/main" val="276844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7499"/>
          </a:xfrm>
        </p:spPr>
        <p:txBody>
          <a:bodyPr>
            <a:normAutofit/>
          </a:bodyPr>
          <a:lstStyle/>
          <a:p>
            <a:r>
              <a:rPr lang="en-US" sz="3600" b="1" dirty="0"/>
              <a:t>Extra-Ocular Muscles</a:t>
            </a:r>
            <a:endParaRPr lang="en-GB" sz="3600" b="1" dirty="0"/>
          </a:p>
        </p:txBody>
      </p:sp>
      <p:sp>
        <p:nvSpPr>
          <p:cNvPr id="4" name="Rectangle 3"/>
          <p:cNvSpPr/>
          <p:nvPr/>
        </p:nvSpPr>
        <p:spPr>
          <a:xfrm>
            <a:off x="905435" y="1385944"/>
            <a:ext cx="5496076" cy="5139869"/>
          </a:xfrm>
          <a:prstGeom prst="rect">
            <a:avLst/>
          </a:prstGeom>
        </p:spPr>
        <p:txBody>
          <a:bodyPr wrap="square">
            <a:spAutoFit/>
          </a:bodyPr>
          <a:lstStyle/>
          <a:p>
            <a:r>
              <a:rPr lang="en-GB" sz="2400" b="1" dirty="0">
                <a:latin typeface="+mn-lt"/>
              </a:rPr>
              <a:t>7 muscles:</a:t>
            </a:r>
          </a:p>
          <a:p>
            <a:endParaRPr lang="en-GB" sz="1000" b="1" dirty="0">
              <a:latin typeface="+mn-lt"/>
            </a:endParaRPr>
          </a:p>
          <a:p>
            <a:r>
              <a:rPr lang="en-GB" sz="2200" dirty="0">
                <a:latin typeface="+mn-lt"/>
              </a:rPr>
              <a:t>1. </a:t>
            </a:r>
            <a:r>
              <a:rPr lang="en-GB" sz="2200" dirty="0" err="1">
                <a:latin typeface="+mn-lt"/>
              </a:rPr>
              <a:t>Levator</a:t>
            </a:r>
            <a:r>
              <a:rPr lang="en-GB" sz="2200" dirty="0">
                <a:latin typeface="+mn-lt"/>
              </a:rPr>
              <a:t> </a:t>
            </a:r>
            <a:r>
              <a:rPr lang="en-GB" sz="2200" dirty="0" err="1">
                <a:latin typeface="+mn-lt"/>
              </a:rPr>
              <a:t>palpebrae</a:t>
            </a:r>
            <a:r>
              <a:rPr lang="en-GB" sz="2200" dirty="0">
                <a:latin typeface="+mn-lt"/>
              </a:rPr>
              <a:t> </a:t>
            </a:r>
            <a:r>
              <a:rPr lang="en-GB" sz="2200" dirty="0" err="1">
                <a:latin typeface="+mn-lt"/>
              </a:rPr>
              <a:t>superioris</a:t>
            </a:r>
            <a:r>
              <a:rPr lang="en-GB" sz="2200" dirty="0">
                <a:latin typeface="+mn-lt"/>
              </a:rPr>
              <a:t>. </a:t>
            </a:r>
          </a:p>
          <a:p>
            <a:endParaRPr lang="en-GB" sz="800" dirty="0">
              <a:latin typeface="+mn-lt"/>
            </a:endParaRPr>
          </a:p>
          <a:p>
            <a:pPr marL="112713"/>
            <a:r>
              <a:rPr lang="en-GB" sz="2200" i="1" dirty="0">
                <a:latin typeface="+mn-lt"/>
              </a:rPr>
              <a:t>(4) Recti muscles</a:t>
            </a:r>
            <a:r>
              <a:rPr lang="en-GB" sz="2200" dirty="0">
                <a:latin typeface="+mn-lt"/>
              </a:rPr>
              <a:t>: </a:t>
            </a:r>
          </a:p>
          <a:p>
            <a:pPr marL="228600" indent="-228600">
              <a:buFont typeface="+mj-lt"/>
              <a:buAutoNum type="arabicPeriod" startAt="2"/>
            </a:pPr>
            <a:r>
              <a:rPr lang="en-GB" sz="2200" dirty="0">
                <a:latin typeface="+mn-lt"/>
              </a:rPr>
              <a:t>Superior rectus,</a:t>
            </a:r>
          </a:p>
          <a:p>
            <a:pPr marL="228600" indent="-228600">
              <a:buFont typeface="+mj-lt"/>
              <a:buAutoNum type="arabicPeriod" startAt="2"/>
            </a:pPr>
            <a:r>
              <a:rPr lang="en-GB" sz="2200" dirty="0">
                <a:latin typeface="+mn-lt"/>
              </a:rPr>
              <a:t>Inferior rectus,</a:t>
            </a:r>
          </a:p>
          <a:p>
            <a:pPr marL="228600" indent="-228600">
              <a:buFont typeface="+mj-lt"/>
              <a:buAutoNum type="arabicPeriod" startAt="2"/>
            </a:pPr>
            <a:r>
              <a:rPr lang="en-GB" sz="2200" dirty="0">
                <a:latin typeface="+mn-lt"/>
              </a:rPr>
              <a:t>Medial rectus,</a:t>
            </a:r>
          </a:p>
          <a:p>
            <a:pPr marL="228600" indent="-228600">
              <a:buFont typeface="+mj-lt"/>
              <a:buAutoNum type="arabicPeriod" startAt="2"/>
            </a:pPr>
            <a:r>
              <a:rPr lang="en-GB" sz="2200" dirty="0">
                <a:latin typeface="+mn-lt"/>
              </a:rPr>
              <a:t>Lateral rectus,</a:t>
            </a:r>
          </a:p>
          <a:p>
            <a:pPr marL="228600" indent="-228600">
              <a:buFont typeface="+mj-lt"/>
              <a:buAutoNum type="arabicPeriod" startAt="2"/>
            </a:pPr>
            <a:endParaRPr lang="en-GB" sz="800" dirty="0">
              <a:latin typeface="+mn-lt"/>
            </a:endParaRPr>
          </a:p>
          <a:p>
            <a:pPr marL="112713"/>
            <a:r>
              <a:rPr lang="en-GB" sz="2200" i="1" dirty="0">
                <a:latin typeface="+mn-lt"/>
              </a:rPr>
              <a:t>(2) Oblique muscles</a:t>
            </a:r>
            <a:r>
              <a:rPr lang="en-GB" sz="2200" dirty="0">
                <a:latin typeface="+mn-lt"/>
              </a:rPr>
              <a:t>: </a:t>
            </a:r>
          </a:p>
          <a:p>
            <a:pPr marL="228600" indent="-228600">
              <a:buFont typeface="+mj-lt"/>
              <a:buAutoNum type="arabicPeriod" startAt="6"/>
            </a:pPr>
            <a:r>
              <a:rPr lang="en-GB" sz="2200" dirty="0">
                <a:latin typeface="+mn-lt"/>
              </a:rPr>
              <a:t>Superior  oblique,</a:t>
            </a:r>
          </a:p>
          <a:p>
            <a:pPr marL="228600" indent="-228600">
              <a:buFont typeface="+mj-lt"/>
              <a:buAutoNum type="arabicPeriod" startAt="6"/>
            </a:pPr>
            <a:r>
              <a:rPr lang="en-GB" sz="2200" dirty="0">
                <a:latin typeface="+mn-lt"/>
              </a:rPr>
              <a:t>Inferior oblique.</a:t>
            </a:r>
          </a:p>
          <a:p>
            <a:pPr marL="228600" indent="-228600">
              <a:buFont typeface="+mj-lt"/>
              <a:buAutoNum type="arabicPeriod" startAt="6"/>
            </a:pPr>
            <a:endParaRPr lang="en-GB" sz="2000" dirty="0">
              <a:latin typeface="+mn-lt"/>
            </a:endParaRPr>
          </a:p>
          <a:p>
            <a:r>
              <a:rPr lang="en-GB" sz="2000" dirty="0">
                <a:latin typeface="+mn-lt"/>
              </a:rPr>
              <a:t>NB. All muscles of the eye are supplied by the </a:t>
            </a:r>
            <a:r>
              <a:rPr lang="en-GB" sz="2000" b="1" dirty="0">
                <a:latin typeface="+mn-lt"/>
              </a:rPr>
              <a:t>oculomotor nerve</a:t>
            </a:r>
            <a:r>
              <a:rPr lang="en-GB" sz="2000" dirty="0">
                <a:latin typeface="+mn-lt"/>
              </a:rPr>
              <a:t> , EXCEPT </a:t>
            </a:r>
            <a:r>
              <a:rPr lang="en-GB" sz="2000" dirty="0">
                <a:latin typeface="Calibri" panose="020F0502020204030204"/>
              </a:rPr>
              <a:t>SO4 </a:t>
            </a:r>
            <a:r>
              <a:rPr lang="en-GB" sz="2000" dirty="0">
                <a:latin typeface="+mn-lt"/>
              </a:rPr>
              <a:t>superior oblique </a:t>
            </a:r>
            <a:r>
              <a:rPr lang="en-GB" sz="1600" dirty="0">
                <a:solidFill>
                  <a:schemeClr val="bg1">
                    <a:lumMod val="50000"/>
                  </a:schemeClr>
                </a:solidFill>
                <a:latin typeface="+mn-lt"/>
              </a:rPr>
              <a:t>(by trochlear) </a:t>
            </a:r>
            <a:r>
              <a:rPr lang="en-GB" sz="2000" dirty="0">
                <a:latin typeface="+mn-lt"/>
              </a:rPr>
              <a:t>and </a:t>
            </a:r>
            <a:r>
              <a:rPr lang="en-GB" sz="2000" dirty="0">
                <a:latin typeface="Calibri" panose="020F0502020204030204"/>
              </a:rPr>
              <a:t>LR6</a:t>
            </a:r>
            <a:r>
              <a:rPr lang="en-GB" sz="2000" dirty="0">
                <a:latin typeface="+mn-lt"/>
              </a:rPr>
              <a:t> lateral rectus </a:t>
            </a:r>
            <a:r>
              <a:rPr lang="en-GB" sz="1600" dirty="0">
                <a:solidFill>
                  <a:schemeClr val="bg1">
                    <a:lumMod val="50000"/>
                  </a:schemeClr>
                </a:solidFill>
                <a:latin typeface="+mn-lt"/>
              </a:rPr>
              <a:t>(by abducens)</a:t>
            </a:r>
            <a:endParaRPr lang="en-GB" sz="2000" dirty="0">
              <a:latin typeface="+mn-lt"/>
            </a:endParaRPr>
          </a:p>
        </p:txBody>
      </p:sp>
      <p:cxnSp>
        <p:nvCxnSpPr>
          <p:cNvPr id="30" name="Straight Connector 29"/>
          <p:cNvCxnSpPr/>
          <p:nvPr/>
        </p:nvCxnSpPr>
        <p:spPr>
          <a:xfrm>
            <a:off x="1294226" y="2242626"/>
            <a:ext cx="3200400" cy="0"/>
          </a:xfrm>
          <a:prstGeom prst="line">
            <a:avLst/>
          </a:prstGeom>
          <a:ln w="28575">
            <a:solidFill>
              <a:srgbClr val="FED16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56151" y="3035468"/>
            <a:ext cx="173736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23886" y="3367958"/>
            <a:ext cx="16459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23886" y="3706505"/>
            <a:ext cx="15544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30306" y="4030554"/>
            <a:ext cx="155448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20367" y="4828940"/>
            <a:ext cx="1920240" cy="0"/>
          </a:xfrm>
          <a:prstGeom prst="line">
            <a:avLst/>
          </a:prstGeom>
          <a:ln w="28575">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20367" y="5165688"/>
            <a:ext cx="1828800" cy="0"/>
          </a:xfrm>
          <a:prstGeom prst="line">
            <a:avLst/>
          </a:prstGeom>
          <a:ln w="28575">
            <a:solidFill>
              <a:srgbClr val="EA7274"/>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799658" y="336991"/>
            <a:ext cx="5137238" cy="3137647"/>
            <a:chOff x="6073151" y="365124"/>
            <a:chExt cx="4491664" cy="3137647"/>
          </a:xfrm>
        </p:grpSpPr>
        <p:pic>
          <p:nvPicPr>
            <p:cNvPr id="16" name="Picture 4" descr="202"/>
            <p:cNvPicPr>
              <a:picLocks noChangeAspect="1" noChangeArrowheads="1"/>
            </p:cNvPicPr>
            <p:nvPr/>
          </p:nvPicPr>
          <p:blipFill>
            <a:blip r:embed="rId2">
              <a:extLst>
                <a:ext uri="{28A0092B-C50C-407E-A947-70E740481C1C}">
                  <a14:useLocalDpi xmlns:a14="http://schemas.microsoft.com/office/drawing/2010/main" val="0"/>
                </a:ext>
              </a:extLst>
            </a:blip>
            <a:srcRect l="1962" t="1959" r="1962" b="4546"/>
            <a:stretch>
              <a:fillRect/>
            </a:stretch>
          </p:blipFill>
          <p:spPr bwMode="auto">
            <a:xfrm>
              <a:off x="6118413" y="365124"/>
              <a:ext cx="4446402" cy="313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096000" y="858130"/>
              <a:ext cx="783102" cy="309488"/>
            </a:xfrm>
            <a:prstGeom prst="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095999" y="1183136"/>
              <a:ext cx="939501" cy="1891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091209" y="2742527"/>
              <a:ext cx="876160" cy="1800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073151" y="1384871"/>
              <a:ext cx="861788" cy="18911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073151" y="2206618"/>
              <a:ext cx="883304" cy="1786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6118412" y="3145360"/>
              <a:ext cx="914400" cy="189112"/>
            </a:xfrm>
            <a:prstGeom prst="rect">
              <a:avLst/>
            </a:prstGeom>
            <a:noFill/>
            <a:ln w="28575">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091208" y="520879"/>
              <a:ext cx="535929" cy="300954"/>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5-Point Star 45"/>
          <p:cNvSpPr/>
          <p:nvPr/>
        </p:nvSpPr>
        <p:spPr>
          <a:xfrm>
            <a:off x="5689041" y="6189045"/>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grpSp>
        <p:nvGrpSpPr>
          <p:cNvPr id="57" name="Group 56"/>
          <p:cNvGrpSpPr/>
          <p:nvPr/>
        </p:nvGrpSpPr>
        <p:grpSpPr>
          <a:xfrm>
            <a:off x="6601081" y="3540546"/>
            <a:ext cx="3472988" cy="3080017"/>
            <a:chOff x="6176956" y="3524543"/>
            <a:chExt cx="4517571" cy="3080017"/>
          </a:xfrm>
        </p:grpSpPr>
        <p:grpSp>
          <p:nvGrpSpPr>
            <p:cNvPr id="17" name="Group 16"/>
            <p:cNvGrpSpPr/>
            <p:nvPr/>
          </p:nvGrpSpPr>
          <p:grpSpPr>
            <a:xfrm>
              <a:off x="6176956" y="3524543"/>
              <a:ext cx="4517571" cy="3050428"/>
              <a:chOff x="5105400" y="0"/>
              <a:chExt cx="5486400" cy="6553200"/>
            </a:xfrm>
          </p:grpSpPr>
          <p:pic>
            <p:nvPicPr>
              <p:cNvPr id="18" name="Picture 4" descr="14"/>
              <p:cNvPicPr>
                <a:picLocks noChangeAspect="1" noChangeArrowheads="1"/>
              </p:cNvPicPr>
              <p:nvPr/>
            </p:nvPicPr>
            <p:blipFill>
              <a:blip r:embed="rId3">
                <a:extLst>
                  <a:ext uri="{28A0092B-C50C-407E-A947-70E740481C1C}">
                    <a14:useLocalDpi xmlns:a14="http://schemas.microsoft.com/office/drawing/2010/main" val="0"/>
                  </a:ext>
                </a:extLst>
              </a:blip>
              <a:srcRect t="4817" r="4054" b="4062"/>
              <a:stretch>
                <a:fillRect/>
              </a:stretch>
            </p:blipFill>
            <p:spPr bwMode="auto">
              <a:xfrm>
                <a:off x="5105400" y="0"/>
                <a:ext cx="5486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5-Point Star 18"/>
              <p:cNvSpPr/>
              <p:nvPr/>
            </p:nvSpPr>
            <p:spPr>
              <a:xfrm>
                <a:off x="6553200" y="5105400"/>
                <a:ext cx="1524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5-Point Star 19"/>
              <p:cNvSpPr/>
              <p:nvPr/>
            </p:nvSpPr>
            <p:spPr>
              <a:xfrm>
                <a:off x="7543800" y="1219200"/>
                <a:ext cx="2286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5-Point Star 20"/>
              <p:cNvSpPr/>
              <p:nvPr/>
            </p:nvSpPr>
            <p:spPr>
              <a:xfrm>
                <a:off x="7543800" y="25908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2" name="5-Point Star 21"/>
              <p:cNvSpPr/>
              <p:nvPr/>
            </p:nvSpPr>
            <p:spPr>
              <a:xfrm>
                <a:off x="7924800" y="5029200"/>
                <a:ext cx="152400" cy="152400"/>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3" name="5-Point Star 22"/>
              <p:cNvSpPr/>
              <p:nvPr/>
            </p:nvSpPr>
            <p:spPr>
              <a:xfrm>
                <a:off x="7467600" y="3657600"/>
                <a:ext cx="152400" cy="152400"/>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4" name="5-Point Star 23"/>
              <p:cNvSpPr/>
              <p:nvPr/>
            </p:nvSpPr>
            <p:spPr>
              <a:xfrm>
                <a:off x="6553200" y="5486400"/>
                <a:ext cx="152400" cy="1524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5" name="5-Point Star 24"/>
              <p:cNvSpPr/>
              <p:nvPr/>
            </p:nvSpPr>
            <p:spPr>
              <a:xfrm>
                <a:off x="7543800" y="19812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6" name="5-Point Star 25"/>
              <p:cNvSpPr/>
              <p:nvPr/>
            </p:nvSpPr>
            <p:spPr>
              <a:xfrm>
                <a:off x="7924800" y="990600"/>
                <a:ext cx="152400" cy="152400"/>
              </a:xfrm>
              <a:prstGeom prst="star5">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27" name="5-Point Star 26"/>
              <p:cNvSpPr/>
              <p:nvPr/>
            </p:nvSpPr>
            <p:spPr>
              <a:xfrm>
                <a:off x="8686800" y="5939380"/>
                <a:ext cx="152400" cy="152400"/>
              </a:xfrm>
              <a:prstGeom prst="star5">
                <a:avLst/>
              </a:prstGeom>
              <a:solidFill>
                <a:srgbClr val="EA7274"/>
              </a:solidFill>
              <a:ln>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grpSp>
        <p:sp>
          <p:nvSpPr>
            <p:cNvPr id="47" name="Rectangle 46"/>
            <p:cNvSpPr/>
            <p:nvPr/>
          </p:nvSpPr>
          <p:spPr>
            <a:xfrm>
              <a:off x="6185647" y="4198474"/>
              <a:ext cx="939501" cy="1891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6192657" y="6261766"/>
              <a:ext cx="851276" cy="16147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6192657" y="4428289"/>
              <a:ext cx="840155" cy="144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6192657" y="5873863"/>
              <a:ext cx="501958" cy="3063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7884414" y="6415448"/>
              <a:ext cx="914400" cy="189112"/>
            </a:xfrm>
            <a:prstGeom prst="rect">
              <a:avLst/>
            </a:prstGeom>
            <a:noFill/>
            <a:ln w="28575">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185149" y="3545058"/>
              <a:ext cx="1026870" cy="219388"/>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187004" y="3804955"/>
              <a:ext cx="1128195" cy="309488"/>
            </a:xfrm>
            <a:prstGeom prst="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 xmlns:a16="http://schemas.microsoft.com/office/drawing/2014/main" id="{CDEC58EC-8189-4111-863D-A89A52B5CD86}"/>
              </a:ext>
            </a:extLst>
          </p:cNvPr>
          <p:cNvSpPr/>
          <p:nvPr/>
        </p:nvSpPr>
        <p:spPr>
          <a:xfrm>
            <a:off x="4517039" y="1966371"/>
            <a:ext cx="1324402" cy="338554"/>
          </a:xfrm>
          <a:prstGeom prst="rect">
            <a:avLst/>
          </a:prstGeom>
        </p:spPr>
        <p:txBody>
          <a:bodyPr wrap="none">
            <a:spAutoFit/>
          </a:bodyPr>
          <a:lstStyle/>
          <a:p>
            <a:pPr lvl="0"/>
            <a:r>
              <a:rPr lang="en-GB" sz="1600" dirty="0">
                <a:solidFill>
                  <a:srgbClr val="92D050"/>
                </a:solidFill>
                <a:latin typeface="Calibri" panose="020F0502020204030204"/>
              </a:rPr>
              <a:t>(</a:t>
            </a:r>
            <a:r>
              <a:rPr lang="ar-SA" sz="1600" dirty="0">
                <a:solidFill>
                  <a:srgbClr val="92D050"/>
                </a:solidFill>
                <a:latin typeface="Calibri" panose="020F0502020204030204"/>
              </a:rPr>
              <a:t>(ترفع جفن العين</a:t>
            </a:r>
            <a:endParaRPr lang="en-GB" sz="1600" dirty="0">
              <a:solidFill>
                <a:srgbClr val="92D050"/>
              </a:solidFill>
              <a:latin typeface="Calibri" panose="020F0502020204030204"/>
            </a:endParaRPr>
          </a:p>
        </p:txBody>
      </p:sp>
      <p:sp>
        <p:nvSpPr>
          <p:cNvPr id="6" name="Rectangle 5">
            <a:extLst>
              <a:ext uri="{FF2B5EF4-FFF2-40B4-BE49-F238E27FC236}">
                <a16:creationId xmlns="" xmlns:a16="http://schemas.microsoft.com/office/drawing/2014/main" id="{6D228FB1-71A2-494F-80B9-736956E35718}"/>
              </a:ext>
            </a:extLst>
          </p:cNvPr>
          <p:cNvSpPr/>
          <p:nvPr/>
        </p:nvSpPr>
        <p:spPr>
          <a:xfrm>
            <a:off x="2986535" y="2809548"/>
            <a:ext cx="1891865" cy="307777"/>
          </a:xfrm>
          <a:prstGeom prst="rect">
            <a:avLst/>
          </a:prstGeom>
        </p:spPr>
        <p:txBody>
          <a:bodyPr wrap="none">
            <a:spAutoFit/>
          </a:bodyPr>
          <a:lstStyle/>
          <a:p>
            <a:r>
              <a:rPr lang="en-GB" dirty="0">
                <a:solidFill>
                  <a:srgbClr val="92D050"/>
                </a:solidFill>
                <a:latin typeface="+mn-lt"/>
              </a:rPr>
              <a:t>(Upward and medially )</a:t>
            </a:r>
          </a:p>
        </p:txBody>
      </p:sp>
      <p:sp>
        <p:nvSpPr>
          <p:cNvPr id="9" name="Rectangle 8">
            <a:extLst>
              <a:ext uri="{FF2B5EF4-FFF2-40B4-BE49-F238E27FC236}">
                <a16:creationId xmlns="" xmlns:a16="http://schemas.microsoft.com/office/drawing/2014/main" id="{39FA23F8-17E4-45B0-A1B6-6CB5CB3DEEE0}"/>
              </a:ext>
            </a:extLst>
          </p:cNvPr>
          <p:cNvSpPr/>
          <p:nvPr/>
        </p:nvSpPr>
        <p:spPr>
          <a:xfrm>
            <a:off x="2836248" y="3124711"/>
            <a:ext cx="2069797" cy="307777"/>
          </a:xfrm>
          <a:prstGeom prst="rect">
            <a:avLst/>
          </a:prstGeom>
        </p:spPr>
        <p:txBody>
          <a:bodyPr wrap="none">
            <a:spAutoFit/>
          </a:bodyPr>
          <a:lstStyle/>
          <a:p>
            <a:r>
              <a:rPr lang="en-GB" dirty="0">
                <a:solidFill>
                  <a:srgbClr val="92D050"/>
                </a:solidFill>
                <a:latin typeface="+mn-lt"/>
              </a:rPr>
              <a:t>(Downward and medially)</a:t>
            </a:r>
          </a:p>
        </p:txBody>
      </p:sp>
      <p:sp>
        <p:nvSpPr>
          <p:cNvPr id="12" name="Rectangle 11">
            <a:extLst>
              <a:ext uri="{FF2B5EF4-FFF2-40B4-BE49-F238E27FC236}">
                <a16:creationId xmlns="" xmlns:a16="http://schemas.microsoft.com/office/drawing/2014/main" id="{AC6F953F-3593-41E2-B272-3B3376687D9B}"/>
              </a:ext>
            </a:extLst>
          </p:cNvPr>
          <p:cNvSpPr/>
          <p:nvPr/>
        </p:nvSpPr>
        <p:spPr>
          <a:xfrm>
            <a:off x="2762733" y="3462652"/>
            <a:ext cx="790601" cy="307777"/>
          </a:xfrm>
          <a:prstGeom prst="rect">
            <a:avLst/>
          </a:prstGeom>
        </p:spPr>
        <p:txBody>
          <a:bodyPr wrap="none">
            <a:spAutoFit/>
          </a:bodyPr>
          <a:lstStyle/>
          <a:p>
            <a:r>
              <a:rPr lang="en-GB" dirty="0">
                <a:solidFill>
                  <a:srgbClr val="92D050"/>
                </a:solidFill>
                <a:latin typeface="+mn-lt"/>
              </a:rPr>
              <a:t>(medial)</a:t>
            </a:r>
          </a:p>
        </p:txBody>
      </p:sp>
      <p:sp>
        <p:nvSpPr>
          <p:cNvPr id="13" name="Rectangle 12">
            <a:extLst>
              <a:ext uri="{FF2B5EF4-FFF2-40B4-BE49-F238E27FC236}">
                <a16:creationId xmlns="" xmlns:a16="http://schemas.microsoft.com/office/drawing/2014/main" id="{7AD0EC9E-A735-45A8-A6F1-0AE434506DDD}"/>
              </a:ext>
            </a:extLst>
          </p:cNvPr>
          <p:cNvSpPr/>
          <p:nvPr/>
        </p:nvSpPr>
        <p:spPr>
          <a:xfrm>
            <a:off x="2767688" y="3786654"/>
            <a:ext cx="803425" cy="307777"/>
          </a:xfrm>
          <a:prstGeom prst="rect">
            <a:avLst/>
          </a:prstGeom>
        </p:spPr>
        <p:txBody>
          <a:bodyPr wrap="none">
            <a:spAutoFit/>
          </a:bodyPr>
          <a:lstStyle/>
          <a:p>
            <a:r>
              <a:rPr lang="en-GB" dirty="0">
                <a:solidFill>
                  <a:srgbClr val="92D050"/>
                </a:solidFill>
                <a:latin typeface="+mn-lt"/>
              </a:rPr>
              <a:t>(lateral) </a:t>
            </a:r>
            <a:endParaRPr lang="en-GB" dirty="0">
              <a:latin typeface="+mn-lt"/>
            </a:endParaRPr>
          </a:p>
        </p:txBody>
      </p:sp>
      <p:sp>
        <p:nvSpPr>
          <p:cNvPr id="14" name="Rectangle 13">
            <a:extLst>
              <a:ext uri="{FF2B5EF4-FFF2-40B4-BE49-F238E27FC236}">
                <a16:creationId xmlns="" xmlns:a16="http://schemas.microsoft.com/office/drawing/2014/main" id="{87EC380A-EDF4-437A-B9AA-B1AA3502E864}"/>
              </a:ext>
            </a:extLst>
          </p:cNvPr>
          <p:cNvSpPr/>
          <p:nvPr/>
        </p:nvSpPr>
        <p:spPr>
          <a:xfrm>
            <a:off x="3263929" y="4246267"/>
            <a:ext cx="1642116" cy="307777"/>
          </a:xfrm>
          <a:prstGeom prst="rect">
            <a:avLst/>
          </a:prstGeom>
        </p:spPr>
        <p:txBody>
          <a:bodyPr wrap="none">
            <a:spAutoFit/>
          </a:bodyPr>
          <a:lstStyle/>
          <a:p>
            <a:pPr marL="112713"/>
            <a:r>
              <a:rPr lang="en-GB" dirty="0">
                <a:solidFill>
                  <a:schemeClr val="bg1">
                    <a:lumMod val="65000"/>
                  </a:schemeClr>
                </a:solidFill>
              </a:rPr>
              <a:t>* </a:t>
            </a:r>
            <a:r>
              <a:rPr lang="ar-SA" dirty="0">
                <a:solidFill>
                  <a:schemeClr val="bg1">
                    <a:lumMod val="65000"/>
                  </a:schemeClr>
                </a:solidFill>
              </a:rPr>
              <a:t>*اسمها عكس وظيفتها</a:t>
            </a:r>
            <a:endParaRPr lang="en-GB" dirty="0">
              <a:solidFill>
                <a:schemeClr val="bg1">
                  <a:lumMod val="65000"/>
                </a:schemeClr>
              </a:solidFill>
            </a:endParaRPr>
          </a:p>
        </p:txBody>
      </p:sp>
      <p:sp>
        <p:nvSpPr>
          <p:cNvPr id="15" name="Rectangle 14">
            <a:extLst>
              <a:ext uri="{FF2B5EF4-FFF2-40B4-BE49-F238E27FC236}">
                <a16:creationId xmlns="" xmlns:a16="http://schemas.microsoft.com/office/drawing/2014/main" id="{A2EF0359-5FE3-4376-8914-749AF843D89E}"/>
              </a:ext>
            </a:extLst>
          </p:cNvPr>
          <p:cNvSpPr/>
          <p:nvPr/>
        </p:nvSpPr>
        <p:spPr>
          <a:xfrm>
            <a:off x="3207842" y="4618650"/>
            <a:ext cx="2082621" cy="307777"/>
          </a:xfrm>
          <a:prstGeom prst="rect">
            <a:avLst/>
          </a:prstGeom>
        </p:spPr>
        <p:txBody>
          <a:bodyPr wrap="none">
            <a:spAutoFit/>
          </a:bodyPr>
          <a:lstStyle/>
          <a:p>
            <a:r>
              <a:rPr lang="en-GB" dirty="0">
                <a:solidFill>
                  <a:srgbClr val="92D050"/>
                </a:solidFill>
                <a:latin typeface="+mn-lt"/>
              </a:rPr>
              <a:t>(Downward and laterally)</a:t>
            </a:r>
          </a:p>
        </p:txBody>
      </p:sp>
      <p:sp>
        <p:nvSpPr>
          <p:cNvPr id="29" name="Rectangle 28">
            <a:extLst>
              <a:ext uri="{FF2B5EF4-FFF2-40B4-BE49-F238E27FC236}">
                <a16:creationId xmlns="" xmlns:a16="http://schemas.microsoft.com/office/drawing/2014/main" id="{7F73F821-EDDD-4033-88EC-0FF5C98450AE}"/>
              </a:ext>
            </a:extLst>
          </p:cNvPr>
          <p:cNvSpPr/>
          <p:nvPr/>
        </p:nvSpPr>
        <p:spPr>
          <a:xfrm>
            <a:off x="3010580" y="4926667"/>
            <a:ext cx="1843774" cy="307777"/>
          </a:xfrm>
          <a:prstGeom prst="rect">
            <a:avLst/>
          </a:prstGeom>
        </p:spPr>
        <p:txBody>
          <a:bodyPr wrap="none">
            <a:spAutoFit/>
          </a:bodyPr>
          <a:lstStyle/>
          <a:p>
            <a:r>
              <a:rPr lang="en-GB" dirty="0">
                <a:solidFill>
                  <a:srgbClr val="92D050"/>
                </a:solidFill>
                <a:latin typeface="+mn-lt"/>
              </a:rPr>
              <a:t>(upward and laterally)</a:t>
            </a:r>
          </a:p>
        </p:txBody>
      </p:sp>
      <p:cxnSp>
        <p:nvCxnSpPr>
          <p:cNvPr id="35" name="Straight Arrow Connector 34">
            <a:extLst>
              <a:ext uri="{FF2B5EF4-FFF2-40B4-BE49-F238E27FC236}">
                <a16:creationId xmlns="" xmlns:a16="http://schemas.microsoft.com/office/drawing/2014/main" id="{6115F12A-6F73-4323-A275-9A6E69BA0062}"/>
              </a:ext>
            </a:extLst>
          </p:cNvPr>
          <p:cNvCxnSpPr>
            <a:cxnSpLocks/>
          </p:cNvCxnSpPr>
          <p:nvPr/>
        </p:nvCxnSpPr>
        <p:spPr>
          <a:xfrm flipH="1" flipV="1">
            <a:off x="9601200" y="4140315"/>
            <a:ext cx="672439" cy="125795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 xmlns:a16="http://schemas.microsoft.com/office/drawing/2014/main" id="{994A8BC6-26AA-4399-A064-187E24351E6B}"/>
              </a:ext>
            </a:extLst>
          </p:cNvPr>
          <p:cNvSpPr txBox="1"/>
          <p:nvPr/>
        </p:nvSpPr>
        <p:spPr>
          <a:xfrm>
            <a:off x="10122065" y="3957670"/>
            <a:ext cx="1985354" cy="2677656"/>
          </a:xfrm>
          <a:prstGeom prst="rect">
            <a:avLst/>
          </a:prstGeom>
          <a:noFill/>
          <a:ln w="19050">
            <a:solidFill>
              <a:schemeClr val="bg1">
                <a:lumMod val="65000"/>
              </a:schemeClr>
            </a:solidFill>
            <a:prstDash val="sysDash"/>
          </a:ln>
        </p:spPr>
        <p:txBody>
          <a:bodyPr wrap="square" rtlCol="0">
            <a:spAutoFit/>
          </a:bodyPr>
          <a:lstStyle/>
          <a:p>
            <a:pPr algn="l"/>
            <a:r>
              <a:rPr lang="en-GB" dirty="0">
                <a:solidFill>
                  <a:schemeClr val="bg1">
                    <a:lumMod val="50000"/>
                  </a:schemeClr>
                </a:solidFill>
                <a:latin typeface="+mn-lt"/>
              </a:rPr>
              <a:t>How to remember the 2 muscles not supplied by CN3?</a:t>
            </a:r>
          </a:p>
          <a:p>
            <a:r>
              <a:rPr lang="en-GB" dirty="0">
                <a:solidFill>
                  <a:schemeClr val="bg1">
                    <a:lumMod val="50000"/>
                  </a:schemeClr>
                </a:solidFill>
                <a:latin typeface="+mn-lt"/>
              </a:rPr>
              <a:t>1- </a:t>
            </a:r>
            <a:r>
              <a:rPr lang="en-GB" b="1" dirty="0">
                <a:solidFill>
                  <a:schemeClr val="bg1">
                    <a:lumMod val="50000"/>
                  </a:schemeClr>
                </a:solidFill>
                <a:latin typeface="+mn-lt"/>
              </a:rPr>
              <a:t>Superior oblique</a:t>
            </a:r>
            <a:r>
              <a:rPr lang="en-GB" dirty="0">
                <a:solidFill>
                  <a:schemeClr val="bg1">
                    <a:lumMod val="50000"/>
                  </a:schemeClr>
                </a:solidFill>
                <a:latin typeface="+mn-lt"/>
              </a:rPr>
              <a:t> goes up (</a:t>
            </a:r>
            <a:r>
              <a:rPr lang="en-GB" b="1" dirty="0">
                <a:solidFill>
                  <a:schemeClr val="bg1">
                    <a:lumMod val="50000"/>
                  </a:schemeClr>
                </a:solidFill>
                <a:latin typeface="+mn-lt"/>
              </a:rPr>
              <a:t>superior</a:t>
            </a:r>
            <a:r>
              <a:rPr lang="en-GB" dirty="0">
                <a:solidFill>
                  <a:schemeClr val="bg1">
                    <a:lumMod val="50000"/>
                  </a:schemeClr>
                </a:solidFill>
                <a:latin typeface="+mn-lt"/>
              </a:rPr>
              <a:t>) and turns around (oblique) a notch or pulley and its supply is trochlear which in </a:t>
            </a:r>
            <a:r>
              <a:rPr lang="en-GB" dirty="0" err="1">
                <a:solidFill>
                  <a:schemeClr val="bg1">
                    <a:lumMod val="50000"/>
                  </a:schemeClr>
                </a:solidFill>
                <a:latin typeface="+mn-lt"/>
              </a:rPr>
              <a:t>latin</a:t>
            </a:r>
            <a:r>
              <a:rPr lang="en-GB" dirty="0">
                <a:solidFill>
                  <a:schemeClr val="bg1">
                    <a:lumMod val="50000"/>
                  </a:schemeClr>
                </a:solidFill>
                <a:latin typeface="+mn-lt"/>
              </a:rPr>
              <a:t> means pulley </a:t>
            </a:r>
            <a:r>
              <a:rPr lang="en-GB" dirty="0">
                <a:solidFill>
                  <a:schemeClr val="bg1">
                    <a:lumMod val="50000"/>
                  </a:schemeClr>
                </a:solidFill>
              </a:rPr>
              <a:t>(</a:t>
            </a:r>
            <a:r>
              <a:rPr lang="en-GB" dirty="0" err="1">
                <a:solidFill>
                  <a:schemeClr val="bg1">
                    <a:lumMod val="50000"/>
                  </a:schemeClr>
                </a:solidFill>
              </a:rPr>
              <a:t>بكرة</a:t>
            </a:r>
            <a:r>
              <a:rPr lang="en-GB" dirty="0">
                <a:solidFill>
                  <a:schemeClr val="bg1">
                    <a:lumMod val="50000"/>
                  </a:schemeClr>
                </a:solidFill>
              </a:rPr>
              <a:t>)</a:t>
            </a:r>
          </a:p>
          <a:p>
            <a:pPr lvl="0"/>
            <a:r>
              <a:rPr lang="en-GB" dirty="0">
                <a:solidFill>
                  <a:prstClr val="white">
                    <a:lumMod val="50000"/>
                  </a:prstClr>
                </a:solidFill>
                <a:latin typeface="Calibri" panose="020F0502020204030204"/>
              </a:rPr>
              <a:t>2- Lateral rectus function: </a:t>
            </a:r>
            <a:r>
              <a:rPr lang="en-GB" b="1" dirty="0">
                <a:solidFill>
                  <a:prstClr val="white">
                    <a:lumMod val="50000"/>
                  </a:prstClr>
                </a:solidFill>
                <a:latin typeface="Calibri" panose="020F0502020204030204"/>
              </a:rPr>
              <a:t>abduction</a:t>
            </a:r>
            <a:r>
              <a:rPr lang="en-GB" dirty="0">
                <a:solidFill>
                  <a:prstClr val="white">
                    <a:lumMod val="50000"/>
                  </a:prstClr>
                </a:solidFill>
                <a:latin typeface="Calibri" panose="020F0502020204030204"/>
              </a:rPr>
              <a:t> and is supplied by </a:t>
            </a:r>
            <a:r>
              <a:rPr lang="en-GB" b="1" dirty="0">
                <a:solidFill>
                  <a:prstClr val="white">
                    <a:lumMod val="50000"/>
                  </a:prstClr>
                </a:solidFill>
                <a:latin typeface="Calibri" panose="020F0502020204030204"/>
              </a:rPr>
              <a:t>abducens </a:t>
            </a:r>
            <a:r>
              <a:rPr lang="en-GB" dirty="0">
                <a:solidFill>
                  <a:schemeClr val="bg1">
                    <a:lumMod val="50000"/>
                  </a:schemeClr>
                </a:solidFill>
              </a:rPr>
              <a:t> </a:t>
            </a:r>
            <a:endParaRPr lang="en-GB" dirty="0">
              <a:solidFill>
                <a:schemeClr val="bg1">
                  <a:lumMod val="50000"/>
                </a:schemeClr>
              </a:solidFill>
              <a:latin typeface="+mn-lt"/>
            </a:endParaRPr>
          </a:p>
        </p:txBody>
      </p:sp>
      <p:sp>
        <p:nvSpPr>
          <p:cNvPr id="58" name="TextBox 57">
            <a:extLst>
              <a:ext uri="{FF2B5EF4-FFF2-40B4-BE49-F238E27FC236}">
                <a16:creationId xmlns="" xmlns:a16="http://schemas.microsoft.com/office/drawing/2014/main" id="{A9DF8FAF-9DFC-445B-9357-E04132F7FEBE}"/>
              </a:ext>
            </a:extLst>
          </p:cNvPr>
          <p:cNvSpPr txBox="1"/>
          <p:nvPr/>
        </p:nvSpPr>
        <p:spPr>
          <a:xfrm>
            <a:off x="5348718" y="2631648"/>
            <a:ext cx="1064290" cy="2031325"/>
          </a:xfrm>
          <a:prstGeom prst="rect">
            <a:avLst/>
          </a:prstGeom>
          <a:noFill/>
          <a:ln w="19050">
            <a:solidFill>
              <a:schemeClr val="bg1">
                <a:lumMod val="65000"/>
              </a:schemeClr>
            </a:solidFill>
            <a:prstDash val="sysDash"/>
          </a:ln>
        </p:spPr>
        <p:txBody>
          <a:bodyPr wrap="square" rtlCol="0">
            <a:spAutoFit/>
          </a:bodyPr>
          <a:lstStyle/>
          <a:p>
            <a:pPr algn="ctr"/>
            <a:r>
              <a:rPr lang="en-GB" dirty="0">
                <a:solidFill>
                  <a:schemeClr val="bg1">
                    <a:lumMod val="50000"/>
                  </a:schemeClr>
                </a:solidFill>
                <a:latin typeface="+mn-lt"/>
              </a:rPr>
              <a:t>Rectus: </a:t>
            </a:r>
          </a:p>
          <a:p>
            <a:pPr algn="ctr" rtl="1"/>
            <a:r>
              <a:rPr lang="en-GB" dirty="0" err="1">
                <a:solidFill>
                  <a:schemeClr val="bg1">
                    <a:lumMod val="50000"/>
                  </a:schemeClr>
                </a:solidFill>
                <a:latin typeface="+mn-lt"/>
              </a:rPr>
              <a:t>ماشي</a:t>
            </a:r>
            <a:r>
              <a:rPr lang="en-GB" dirty="0">
                <a:solidFill>
                  <a:schemeClr val="bg1">
                    <a:lumMod val="50000"/>
                  </a:schemeClr>
                </a:solidFill>
                <a:latin typeface="+mn-lt"/>
              </a:rPr>
              <a:t> </a:t>
            </a:r>
            <a:r>
              <a:rPr lang="en-GB" dirty="0" err="1">
                <a:solidFill>
                  <a:schemeClr val="bg1">
                    <a:lumMod val="50000"/>
                  </a:schemeClr>
                </a:solidFill>
                <a:latin typeface="+mn-lt"/>
              </a:rPr>
              <a:t>على</a:t>
            </a:r>
            <a:r>
              <a:rPr lang="en-GB" dirty="0">
                <a:solidFill>
                  <a:schemeClr val="bg1">
                    <a:lumMod val="50000"/>
                  </a:schemeClr>
                </a:solidFill>
                <a:latin typeface="+mn-lt"/>
              </a:rPr>
              <a:t> </a:t>
            </a:r>
            <a:r>
              <a:rPr lang="en-GB" dirty="0" err="1">
                <a:solidFill>
                  <a:schemeClr val="bg1">
                    <a:lumMod val="50000"/>
                  </a:schemeClr>
                </a:solidFill>
                <a:latin typeface="+mn-lt"/>
              </a:rPr>
              <a:t>الص</a:t>
            </a:r>
            <a:r>
              <a:rPr lang="ar-AE" dirty="0">
                <a:solidFill>
                  <a:schemeClr val="bg1">
                    <a:lumMod val="50000"/>
                  </a:schemeClr>
                </a:solidFill>
                <a:latin typeface="+mn-lt"/>
              </a:rPr>
              <a:t>ر</a:t>
            </a:r>
            <a:r>
              <a:rPr lang="en-GB" dirty="0">
                <a:solidFill>
                  <a:schemeClr val="bg1">
                    <a:lumMod val="50000"/>
                  </a:schemeClr>
                </a:solidFill>
                <a:latin typeface="+mn-lt"/>
              </a:rPr>
              <a:t>ا</a:t>
            </a:r>
            <a:r>
              <a:rPr lang="ar-AE" dirty="0">
                <a:solidFill>
                  <a:schemeClr val="bg1">
                    <a:lumMod val="50000"/>
                  </a:schemeClr>
                </a:solidFill>
                <a:latin typeface="+mn-lt"/>
              </a:rPr>
              <a:t>د</a:t>
            </a:r>
            <a:r>
              <a:rPr lang="en-GB" dirty="0">
                <a:solidFill>
                  <a:schemeClr val="bg1">
                    <a:lumMod val="50000"/>
                  </a:schemeClr>
                </a:solidFill>
                <a:latin typeface="+mn-lt"/>
              </a:rPr>
              <a:t> </a:t>
            </a:r>
            <a:r>
              <a:rPr lang="ar-AE" dirty="0">
                <a:solidFill>
                  <a:schemeClr val="bg1">
                    <a:lumMod val="50000"/>
                  </a:schemeClr>
                </a:solidFill>
                <a:latin typeface="+mn-lt"/>
              </a:rPr>
              <a:t>ا</a:t>
            </a:r>
            <a:r>
              <a:rPr lang="en-GB" dirty="0">
                <a:solidFill>
                  <a:schemeClr val="bg1">
                    <a:lumMod val="50000"/>
                  </a:schemeClr>
                </a:solidFill>
                <a:latin typeface="+mn-lt"/>
              </a:rPr>
              <a:t>ل</a:t>
            </a:r>
            <a:r>
              <a:rPr lang="ar-AE" dirty="0">
                <a:solidFill>
                  <a:schemeClr val="bg1">
                    <a:lumMod val="50000"/>
                  </a:schemeClr>
                </a:solidFill>
                <a:latin typeface="+mn-lt"/>
              </a:rPr>
              <a:t>م</a:t>
            </a:r>
            <a:r>
              <a:rPr lang="en-GB" dirty="0">
                <a:solidFill>
                  <a:schemeClr val="bg1">
                    <a:lumMod val="50000"/>
                  </a:schemeClr>
                </a:solidFill>
                <a:latin typeface="+mn-lt"/>
              </a:rPr>
              <a:t>س</a:t>
            </a:r>
            <a:r>
              <a:rPr lang="ar-AE" dirty="0">
                <a:solidFill>
                  <a:schemeClr val="bg1">
                    <a:lumMod val="50000"/>
                  </a:schemeClr>
                </a:solidFill>
                <a:latin typeface="+mn-lt"/>
              </a:rPr>
              <a:t>ت</a:t>
            </a:r>
            <a:r>
              <a:rPr lang="en-GB" dirty="0">
                <a:solidFill>
                  <a:schemeClr val="bg1">
                    <a:lumMod val="50000"/>
                  </a:schemeClr>
                </a:solidFill>
                <a:latin typeface="+mn-lt"/>
              </a:rPr>
              <a:t>ق</a:t>
            </a:r>
            <a:r>
              <a:rPr lang="ar-AE" dirty="0">
                <a:solidFill>
                  <a:schemeClr val="bg1">
                    <a:lumMod val="50000"/>
                  </a:schemeClr>
                </a:solidFill>
                <a:latin typeface="+mn-lt"/>
              </a:rPr>
              <a:t>ي</a:t>
            </a:r>
            <a:r>
              <a:rPr lang="en-GB" dirty="0">
                <a:solidFill>
                  <a:schemeClr val="bg1">
                    <a:lumMod val="50000"/>
                  </a:schemeClr>
                </a:solidFill>
                <a:latin typeface="+mn-lt"/>
              </a:rPr>
              <a:t>م </a:t>
            </a:r>
            <a:endParaRPr lang="en-US" dirty="0">
              <a:solidFill>
                <a:schemeClr val="bg1">
                  <a:lumMod val="50000"/>
                </a:schemeClr>
              </a:solidFill>
              <a:latin typeface="+mn-lt"/>
            </a:endParaRPr>
          </a:p>
          <a:p>
            <a:pPr algn="ctr" rtl="1"/>
            <a:r>
              <a:rPr lang="en-US" dirty="0">
                <a:solidFill>
                  <a:schemeClr val="bg1">
                    <a:lumMod val="50000"/>
                  </a:schemeClr>
                </a:solidFill>
                <a:latin typeface="+mn-lt"/>
              </a:rPr>
              <a:t>(medial)</a:t>
            </a:r>
          </a:p>
          <a:p>
            <a:pPr algn="ctr" rtl="1"/>
            <a:r>
              <a:rPr lang="en-GB" dirty="0">
                <a:solidFill>
                  <a:schemeClr val="bg1">
                    <a:lumMod val="50000"/>
                  </a:schemeClr>
                </a:solidFill>
                <a:latin typeface="+mn-lt"/>
              </a:rPr>
              <a:t> </a:t>
            </a:r>
            <a:r>
              <a:rPr lang="en-GB" dirty="0" err="1">
                <a:solidFill>
                  <a:schemeClr val="bg1">
                    <a:lumMod val="50000"/>
                  </a:schemeClr>
                </a:solidFill>
                <a:latin typeface="+mn-lt"/>
              </a:rPr>
              <a:t>فحركته</a:t>
            </a:r>
            <a:r>
              <a:rPr lang="en-GB" dirty="0">
                <a:solidFill>
                  <a:schemeClr val="bg1">
                    <a:lumMod val="50000"/>
                  </a:schemeClr>
                </a:solidFill>
                <a:latin typeface="+mn-lt"/>
              </a:rPr>
              <a:t> ن</a:t>
            </a:r>
            <a:r>
              <a:rPr lang="ar-AE" dirty="0">
                <a:solidFill>
                  <a:schemeClr val="bg1">
                    <a:lumMod val="50000"/>
                  </a:schemeClr>
                </a:solidFill>
                <a:latin typeface="+mn-lt"/>
              </a:rPr>
              <a:t>ف</a:t>
            </a:r>
            <a:r>
              <a:rPr lang="en-GB" dirty="0">
                <a:solidFill>
                  <a:schemeClr val="bg1">
                    <a:lumMod val="50000"/>
                  </a:schemeClr>
                </a:solidFill>
                <a:latin typeface="+mn-lt"/>
              </a:rPr>
              <a:t>س </a:t>
            </a:r>
            <a:r>
              <a:rPr lang="ar-AE" dirty="0">
                <a:solidFill>
                  <a:schemeClr val="bg1">
                    <a:lumMod val="50000"/>
                  </a:schemeClr>
                </a:solidFill>
                <a:latin typeface="+mn-lt"/>
              </a:rPr>
              <a:t>ا</a:t>
            </a:r>
            <a:r>
              <a:rPr lang="en-GB" dirty="0">
                <a:solidFill>
                  <a:schemeClr val="bg1">
                    <a:lumMod val="50000"/>
                  </a:schemeClr>
                </a:solidFill>
                <a:latin typeface="+mn-lt"/>
              </a:rPr>
              <a:t>س</a:t>
            </a:r>
            <a:r>
              <a:rPr lang="ar-AE" dirty="0">
                <a:solidFill>
                  <a:schemeClr val="bg1">
                    <a:lumMod val="50000"/>
                  </a:schemeClr>
                </a:solidFill>
                <a:latin typeface="+mn-lt"/>
              </a:rPr>
              <a:t>م</a:t>
            </a:r>
            <a:r>
              <a:rPr lang="en-GB" dirty="0">
                <a:solidFill>
                  <a:schemeClr val="bg1">
                    <a:lumMod val="50000"/>
                  </a:schemeClr>
                </a:solidFill>
                <a:latin typeface="+mn-lt"/>
              </a:rPr>
              <a:t>ه</a:t>
            </a:r>
          </a:p>
          <a:p>
            <a:pPr algn="ctr"/>
            <a:r>
              <a:rPr lang="en-GB" dirty="0">
                <a:solidFill>
                  <a:schemeClr val="bg1">
                    <a:lumMod val="50000"/>
                  </a:schemeClr>
                </a:solidFill>
                <a:latin typeface="+mn-lt"/>
              </a:rPr>
              <a:t>Oblique:</a:t>
            </a:r>
          </a:p>
          <a:p>
            <a:pPr algn="ctr" rtl="1"/>
            <a:r>
              <a:rPr lang="en-GB" dirty="0" err="1">
                <a:solidFill>
                  <a:schemeClr val="bg1">
                    <a:lumMod val="50000"/>
                  </a:schemeClr>
                </a:solidFill>
                <a:latin typeface="+mn-lt"/>
              </a:rPr>
              <a:t>منحرف</a:t>
            </a:r>
            <a:r>
              <a:rPr lang="en-GB" dirty="0">
                <a:solidFill>
                  <a:schemeClr val="bg1">
                    <a:lumMod val="50000"/>
                  </a:schemeClr>
                </a:solidFill>
                <a:latin typeface="+mn-lt"/>
              </a:rPr>
              <a:t> </a:t>
            </a:r>
            <a:r>
              <a:rPr lang="ar-AE" dirty="0">
                <a:solidFill>
                  <a:schemeClr val="bg1">
                    <a:lumMod val="50000"/>
                  </a:schemeClr>
                </a:solidFill>
                <a:latin typeface="+mn-lt"/>
              </a:rPr>
              <a:t>ي</a:t>
            </a:r>
            <a:r>
              <a:rPr lang="en-GB" dirty="0">
                <a:solidFill>
                  <a:schemeClr val="bg1">
                    <a:lumMod val="50000"/>
                  </a:schemeClr>
                </a:solidFill>
                <a:latin typeface="+mn-lt"/>
              </a:rPr>
              <a:t>م</a:t>
            </a:r>
            <a:r>
              <a:rPr lang="ar-AE" dirty="0">
                <a:solidFill>
                  <a:schemeClr val="bg1">
                    <a:lumMod val="50000"/>
                  </a:schemeClr>
                </a:solidFill>
                <a:latin typeface="+mn-lt"/>
              </a:rPr>
              <a:t>ش</a:t>
            </a:r>
            <a:r>
              <a:rPr lang="en-GB" dirty="0">
                <a:solidFill>
                  <a:schemeClr val="bg1">
                    <a:lumMod val="50000"/>
                  </a:schemeClr>
                </a:solidFill>
                <a:latin typeface="+mn-lt"/>
              </a:rPr>
              <a:t>ي </a:t>
            </a:r>
            <a:r>
              <a:rPr lang="ar-AE" dirty="0">
                <a:solidFill>
                  <a:schemeClr val="bg1">
                    <a:lumMod val="50000"/>
                  </a:schemeClr>
                </a:solidFill>
                <a:latin typeface="+mn-lt"/>
              </a:rPr>
              <a:t>ع</a:t>
            </a:r>
            <a:r>
              <a:rPr lang="en-GB" dirty="0">
                <a:solidFill>
                  <a:schemeClr val="bg1">
                    <a:lumMod val="50000"/>
                  </a:schemeClr>
                </a:solidFill>
                <a:latin typeface="+mn-lt"/>
              </a:rPr>
              <a:t>ك</a:t>
            </a:r>
            <a:r>
              <a:rPr lang="ar-AE" dirty="0">
                <a:solidFill>
                  <a:schemeClr val="bg1">
                    <a:lumMod val="50000"/>
                  </a:schemeClr>
                </a:solidFill>
                <a:latin typeface="+mn-lt"/>
              </a:rPr>
              <a:t>س</a:t>
            </a:r>
            <a:r>
              <a:rPr lang="en-GB" dirty="0">
                <a:solidFill>
                  <a:schemeClr val="bg1">
                    <a:lumMod val="50000"/>
                  </a:schemeClr>
                </a:solidFill>
                <a:latin typeface="+mn-lt"/>
              </a:rPr>
              <a:t> </a:t>
            </a:r>
            <a:r>
              <a:rPr lang="ar-AE" dirty="0">
                <a:solidFill>
                  <a:schemeClr val="bg1">
                    <a:lumMod val="50000"/>
                  </a:schemeClr>
                </a:solidFill>
                <a:latin typeface="+mn-lt"/>
              </a:rPr>
              <a:t>ك</a:t>
            </a:r>
            <a:r>
              <a:rPr lang="en-GB" dirty="0">
                <a:solidFill>
                  <a:schemeClr val="bg1">
                    <a:lumMod val="50000"/>
                  </a:schemeClr>
                </a:solidFill>
                <a:latin typeface="+mn-lt"/>
              </a:rPr>
              <a:t>ل</a:t>
            </a:r>
            <a:r>
              <a:rPr lang="ar-AE" dirty="0">
                <a:solidFill>
                  <a:schemeClr val="bg1">
                    <a:lumMod val="50000"/>
                  </a:schemeClr>
                </a:solidFill>
                <a:latin typeface="+mn-lt"/>
              </a:rPr>
              <a:t>ا</a:t>
            </a:r>
            <a:r>
              <a:rPr lang="en-GB" dirty="0">
                <a:solidFill>
                  <a:schemeClr val="bg1">
                    <a:lumMod val="50000"/>
                  </a:schemeClr>
                </a:solidFill>
                <a:latin typeface="+mn-lt"/>
              </a:rPr>
              <a:t>م</a:t>
            </a:r>
            <a:r>
              <a:rPr lang="ar-AE" dirty="0">
                <a:solidFill>
                  <a:schemeClr val="bg1">
                    <a:lumMod val="50000"/>
                  </a:schemeClr>
                </a:solidFill>
                <a:latin typeface="+mn-lt"/>
              </a:rPr>
              <a:t>ه</a:t>
            </a:r>
            <a:endParaRPr lang="en-GB" dirty="0">
              <a:solidFill>
                <a:schemeClr val="bg1">
                  <a:lumMod val="50000"/>
                </a:schemeClr>
              </a:solidFill>
              <a:latin typeface="+mn-lt"/>
            </a:endParaRPr>
          </a:p>
        </p:txBody>
      </p:sp>
    </p:spTree>
    <p:extLst>
      <p:ext uri="{BB962C8B-B14F-4D97-AF65-F5344CB8AC3E}">
        <p14:creationId xmlns:p14="http://schemas.microsoft.com/office/powerpoint/2010/main" val="12132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127499"/>
          </a:xfrm>
        </p:spPr>
        <p:txBody>
          <a:bodyPr>
            <a:normAutofit/>
          </a:bodyPr>
          <a:lstStyle/>
          <a:p>
            <a:r>
              <a:rPr lang="en-US" sz="3600" b="1" dirty="0" err="1"/>
              <a:t>Occulomotor</a:t>
            </a:r>
            <a:r>
              <a:rPr lang="en-US" sz="3600" b="1" dirty="0"/>
              <a:t> </a:t>
            </a:r>
            <a:r>
              <a:rPr lang="en-GB" sz="3600" b="1" dirty="0">
                <a:solidFill>
                  <a:schemeClr val="bg1">
                    <a:lumMod val="50000"/>
                  </a:schemeClr>
                </a:solidFill>
              </a:rPr>
              <a:t>(III) 3</a:t>
            </a:r>
            <a:r>
              <a:rPr lang="en-GB" sz="3600" b="1" baseline="30000" dirty="0">
                <a:solidFill>
                  <a:schemeClr val="bg1">
                    <a:lumMod val="50000"/>
                  </a:schemeClr>
                </a:solidFill>
              </a:rPr>
              <a:t>rd</a:t>
            </a:r>
            <a:r>
              <a:rPr lang="en-GB" sz="3600" b="1" dirty="0">
                <a:solidFill>
                  <a:schemeClr val="bg1">
                    <a:lumMod val="50000"/>
                  </a:schemeClr>
                </a:solidFill>
              </a:rPr>
              <a:t> Cranial Nerve</a:t>
            </a:r>
          </a:p>
        </p:txBody>
      </p:sp>
      <p:sp>
        <p:nvSpPr>
          <p:cNvPr id="5" name="Rectangle 4"/>
          <p:cNvSpPr/>
          <p:nvPr/>
        </p:nvSpPr>
        <p:spPr>
          <a:xfrm>
            <a:off x="754379" y="1340485"/>
            <a:ext cx="6888811" cy="4909036"/>
          </a:xfrm>
          <a:prstGeom prst="rect">
            <a:avLst/>
          </a:prstGeom>
        </p:spPr>
        <p:txBody>
          <a:bodyPr wrap="square">
            <a:spAutoFit/>
          </a:bodyPr>
          <a:lstStyle/>
          <a:p>
            <a:pPr marL="342900" indent="-342900" eaLnBrk="1" hangingPunct="1">
              <a:spcBef>
                <a:spcPts val="600"/>
              </a:spcBef>
              <a:buFont typeface="Courier New" panose="02070309020205020404" pitchFamily="49" charset="0"/>
              <a:buChar char="o"/>
              <a:defRPr/>
            </a:pPr>
            <a:r>
              <a:rPr lang="en-US" sz="2100" b="1" dirty="0">
                <a:solidFill>
                  <a:schemeClr val="tx1"/>
                </a:solidFill>
                <a:latin typeface="+mn-lt"/>
                <a:cs typeface="Times New Roman" pitchFamily="18" charset="0"/>
              </a:rPr>
              <a:t>Motor</a:t>
            </a:r>
            <a:r>
              <a:rPr lang="en-US" sz="2100" dirty="0">
                <a:solidFill>
                  <a:schemeClr val="tx1"/>
                </a:solidFill>
                <a:latin typeface="+mn-lt"/>
                <a:cs typeface="Times New Roman" pitchFamily="18" charset="0"/>
              </a:rPr>
              <a:t> for </a:t>
            </a:r>
            <a:r>
              <a:rPr lang="en-US" sz="2100" i="1" dirty="0">
                <a:solidFill>
                  <a:schemeClr val="tx1"/>
                </a:solidFill>
                <a:latin typeface="+mn-lt"/>
                <a:cs typeface="Times New Roman" pitchFamily="18" charset="0"/>
              </a:rPr>
              <a:t>most</a:t>
            </a:r>
            <a:r>
              <a:rPr lang="en-US" sz="2100" dirty="0">
                <a:solidFill>
                  <a:schemeClr val="tx1"/>
                </a:solidFill>
                <a:latin typeface="+mn-lt"/>
                <a:cs typeface="Times New Roman" pitchFamily="18" charset="0"/>
              </a:rPr>
              <a:t> of extraocular muscles.</a:t>
            </a:r>
          </a:p>
          <a:p>
            <a:pPr marL="342900" indent="-342900" eaLnBrk="1" hangingPunct="1">
              <a:spcBef>
                <a:spcPts val="600"/>
              </a:spcBef>
              <a:buFont typeface="Courier New" panose="02070309020205020404" pitchFamily="49" charset="0"/>
              <a:buChar char="o"/>
              <a:defRPr/>
            </a:pPr>
            <a:r>
              <a:rPr lang="en-US" sz="2100" dirty="0">
                <a:solidFill>
                  <a:schemeClr val="tx1"/>
                </a:solidFill>
                <a:latin typeface="+mn-lt"/>
                <a:cs typeface="Times New Roman" pitchFamily="18" charset="0"/>
              </a:rPr>
              <a:t>Also carries preganglionic </a:t>
            </a:r>
            <a:r>
              <a:rPr lang="en-US" sz="2100" b="1" dirty="0">
                <a:solidFill>
                  <a:schemeClr val="tx1"/>
                </a:solidFill>
                <a:latin typeface="+mn-lt"/>
                <a:cs typeface="Times New Roman" pitchFamily="18" charset="0"/>
              </a:rPr>
              <a:t>parasympathetic</a:t>
            </a:r>
            <a:r>
              <a:rPr lang="en-US" sz="2100" dirty="0">
                <a:solidFill>
                  <a:schemeClr val="tx1"/>
                </a:solidFill>
                <a:latin typeface="+mn-lt"/>
                <a:cs typeface="Times New Roman" pitchFamily="18" charset="0"/>
              </a:rPr>
              <a:t> fibers to the </a:t>
            </a:r>
            <a:r>
              <a:rPr lang="en-US" sz="2100" i="1" dirty="0">
                <a:solidFill>
                  <a:schemeClr val="tx1"/>
                </a:solidFill>
                <a:latin typeface="+mn-lt"/>
                <a:cs typeface="Times New Roman" pitchFamily="18" charset="0"/>
              </a:rPr>
              <a:t>pupillary constrictor </a:t>
            </a:r>
            <a:r>
              <a:rPr lang="en-US" sz="2100" dirty="0">
                <a:solidFill>
                  <a:schemeClr val="tx1"/>
                </a:solidFill>
                <a:latin typeface="+mn-lt"/>
                <a:cs typeface="Times New Roman" pitchFamily="18" charset="0"/>
              </a:rPr>
              <a:t>and </a:t>
            </a:r>
            <a:r>
              <a:rPr lang="en-US" sz="2100" i="1" dirty="0">
                <a:solidFill>
                  <a:schemeClr val="tx1"/>
                </a:solidFill>
                <a:latin typeface="+mn-lt"/>
                <a:cs typeface="Times New Roman" pitchFamily="18" charset="0"/>
              </a:rPr>
              <a:t>ciliary muscles</a:t>
            </a:r>
            <a:r>
              <a:rPr lang="en-US" sz="2100" dirty="0">
                <a:solidFill>
                  <a:schemeClr val="tx1"/>
                </a:solidFill>
                <a:latin typeface="+mn-lt"/>
                <a:cs typeface="Times New Roman" pitchFamily="18" charset="0"/>
              </a:rPr>
              <a:t>. </a:t>
            </a:r>
          </a:p>
          <a:p>
            <a:pPr marL="342900" indent="-342900" eaLnBrk="1" hangingPunct="1">
              <a:spcBef>
                <a:spcPts val="600"/>
              </a:spcBef>
              <a:buFont typeface="Courier New" panose="02070309020205020404" pitchFamily="49" charset="0"/>
              <a:buChar char="o"/>
              <a:defRPr/>
            </a:pPr>
            <a:r>
              <a:rPr lang="en-US" sz="2100" b="1" dirty="0">
                <a:solidFill>
                  <a:schemeClr val="tx1"/>
                </a:solidFill>
                <a:latin typeface="+mn-lt"/>
                <a:cs typeface="Times New Roman" pitchFamily="18" charset="0"/>
              </a:rPr>
              <a:t>Has two nuclei</a:t>
            </a:r>
            <a:r>
              <a:rPr lang="en-US" sz="2100" dirty="0">
                <a:solidFill>
                  <a:schemeClr val="tx1"/>
                </a:solidFill>
                <a:latin typeface="+mn-lt"/>
                <a:cs typeface="Times New Roman" pitchFamily="18" charset="0"/>
              </a:rPr>
              <a:t>:</a:t>
            </a:r>
          </a:p>
          <a:p>
            <a:pPr marL="288925">
              <a:spcBef>
                <a:spcPts val="600"/>
              </a:spcBef>
              <a:defRPr/>
            </a:pPr>
            <a:r>
              <a:rPr lang="en-US" sz="2100" b="1" dirty="0">
                <a:solidFill>
                  <a:schemeClr val="tx1"/>
                </a:solidFill>
                <a:latin typeface="+mn-lt"/>
                <a:cs typeface="Times New Roman" pitchFamily="18" charset="0"/>
              </a:rPr>
              <a:t>1- Main </a:t>
            </a:r>
            <a:r>
              <a:rPr lang="en-US" sz="2100" b="1" dirty="0" err="1">
                <a:solidFill>
                  <a:schemeClr val="tx1"/>
                </a:solidFill>
                <a:latin typeface="+mn-lt"/>
                <a:cs typeface="Times New Roman" pitchFamily="18" charset="0"/>
              </a:rPr>
              <a:t>occulomotor</a:t>
            </a:r>
            <a:r>
              <a:rPr lang="en-US" sz="2100" b="1" dirty="0">
                <a:solidFill>
                  <a:schemeClr val="tx1"/>
                </a:solidFill>
                <a:latin typeface="+mn-lt"/>
                <a:cs typeface="Times New Roman" pitchFamily="18" charset="0"/>
              </a:rPr>
              <a:t> nucleus; </a:t>
            </a:r>
          </a:p>
          <a:p>
            <a:pPr marL="631825" indent="-342900" eaLnBrk="1" hangingPunct="1">
              <a:spcBef>
                <a:spcPts val="600"/>
              </a:spcBef>
              <a:buFont typeface="Arial" panose="020B0604020202020204" pitchFamily="34" charset="0"/>
              <a:buChar char="•"/>
              <a:defRPr/>
            </a:pPr>
            <a:r>
              <a:rPr lang="en-US" sz="2100" dirty="0">
                <a:solidFill>
                  <a:schemeClr val="tx1"/>
                </a:solidFill>
                <a:latin typeface="+mn-lt"/>
                <a:cs typeface="Times New Roman" pitchFamily="18" charset="0"/>
              </a:rPr>
              <a:t>Lies in the mid brain, </a:t>
            </a:r>
            <a:r>
              <a:rPr lang="en-US" sz="2100" i="1" dirty="0">
                <a:solidFill>
                  <a:schemeClr val="tx1"/>
                </a:solidFill>
                <a:latin typeface="+mn-lt"/>
                <a:cs typeface="Times New Roman" pitchFamily="18" charset="0"/>
              </a:rPr>
              <a:t>at the level of superior colliculus</a:t>
            </a:r>
            <a:r>
              <a:rPr lang="en-US" sz="2100" b="1" dirty="0">
                <a:solidFill>
                  <a:schemeClr val="tx1"/>
                </a:solidFill>
                <a:latin typeface="+mn-lt"/>
                <a:cs typeface="Times New Roman" pitchFamily="18" charset="0"/>
              </a:rPr>
              <a:t>, </a:t>
            </a:r>
            <a:r>
              <a:rPr lang="en-US" sz="2100" dirty="0">
                <a:solidFill>
                  <a:schemeClr val="tx1"/>
                </a:solidFill>
                <a:latin typeface="+mn-lt"/>
                <a:cs typeface="Times New Roman" pitchFamily="18" charset="0"/>
              </a:rPr>
              <a:t>located in the periaqueductal grey matter.</a:t>
            </a:r>
            <a:endParaRPr lang="en-US" sz="2100" b="1" dirty="0">
              <a:solidFill>
                <a:schemeClr val="tx1"/>
              </a:solidFill>
              <a:latin typeface="+mn-lt"/>
              <a:cs typeface="Times New Roman" pitchFamily="18" charset="0"/>
            </a:endParaRPr>
          </a:p>
          <a:p>
            <a:pPr marL="288925">
              <a:spcBef>
                <a:spcPts val="600"/>
              </a:spcBef>
              <a:defRPr/>
            </a:pPr>
            <a:r>
              <a:rPr lang="en-US" sz="2100" b="1" dirty="0">
                <a:solidFill>
                  <a:schemeClr val="tx1"/>
                </a:solidFill>
                <a:latin typeface="+mn-lt"/>
                <a:cs typeface="Times New Roman" pitchFamily="18" charset="0"/>
              </a:rPr>
              <a:t>2- Accessory nucleus (Edinger-Westphal nucleus); </a:t>
            </a:r>
          </a:p>
          <a:p>
            <a:pPr marL="631825" indent="-342900" eaLnBrk="1" hangingPunct="1">
              <a:spcBef>
                <a:spcPts val="600"/>
              </a:spcBef>
              <a:buFont typeface="Arial" panose="020B0604020202020204" pitchFamily="34" charset="0"/>
              <a:buChar char="•"/>
              <a:defRPr/>
            </a:pPr>
            <a:r>
              <a:rPr lang="en-US" sz="2100" dirty="0">
                <a:solidFill>
                  <a:schemeClr val="tx1"/>
                </a:solidFill>
                <a:latin typeface="+mn-lt"/>
                <a:cs typeface="Times New Roman" pitchFamily="18" charset="0"/>
              </a:rPr>
              <a:t>Lies </a:t>
            </a:r>
            <a:r>
              <a:rPr lang="en-US" sz="2100" i="1" dirty="0">
                <a:solidFill>
                  <a:schemeClr val="tx1"/>
                </a:solidFill>
                <a:latin typeface="+mn-lt"/>
                <a:cs typeface="Times New Roman" pitchFamily="18" charset="0"/>
              </a:rPr>
              <a:t>dorsal </a:t>
            </a:r>
            <a:r>
              <a:rPr lang="en-US" sz="2100" dirty="0">
                <a:solidFill>
                  <a:schemeClr val="tx1"/>
                </a:solidFill>
                <a:latin typeface="+mn-lt"/>
                <a:cs typeface="Times New Roman" pitchFamily="18" charset="0"/>
              </a:rPr>
              <a:t>to the main motor nucleus, </a:t>
            </a:r>
          </a:p>
          <a:p>
            <a:pPr marL="631825" indent="-342900" eaLnBrk="1" hangingPunct="1">
              <a:spcBef>
                <a:spcPts val="600"/>
              </a:spcBef>
              <a:buFont typeface="Arial" panose="020B0604020202020204" pitchFamily="34" charset="0"/>
              <a:buChar char="•"/>
              <a:defRPr/>
            </a:pPr>
            <a:r>
              <a:rPr lang="en-US" sz="2100" dirty="0">
                <a:solidFill>
                  <a:schemeClr val="tx1"/>
                </a:solidFill>
                <a:latin typeface="+mn-lt"/>
                <a:cs typeface="Times New Roman" pitchFamily="18" charset="0"/>
              </a:rPr>
              <a:t>Its cells are</a:t>
            </a:r>
            <a:r>
              <a:rPr lang="en-US" sz="2100" b="1" dirty="0">
                <a:solidFill>
                  <a:schemeClr val="tx1"/>
                </a:solidFill>
                <a:latin typeface="+mn-lt"/>
                <a:cs typeface="Times New Roman" pitchFamily="18" charset="0"/>
              </a:rPr>
              <a:t> preganglionic parasympathetic neurons. </a:t>
            </a:r>
          </a:p>
          <a:p>
            <a:pPr marL="631825" indent="-342900" eaLnBrk="1" hangingPunct="1">
              <a:spcBef>
                <a:spcPts val="600"/>
              </a:spcBef>
              <a:buFont typeface="Arial" panose="020B0604020202020204" pitchFamily="34" charset="0"/>
              <a:buChar char="•"/>
              <a:defRPr/>
            </a:pPr>
            <a:r>
              <a:rPr lang="en-US" sz="2100" dirty="0">
                <a:solidFill>
                  <a:schemeClr val="tx1"/>
                </a:solidFill>
                <a:latin typeface="+mn-lt"/>
                <a:cs typeface="Times New Roman" pitchFamily="18" charset="0"/>
              </a:rPr>
              <a:t>It receives; </a:t>
            </a:r>
            <a:r>
              <a:rPr lang="en-US" sz="2100" b="1" dirty="0" err="1">
                <a:solidFill>
                  <a:schemeClr val="tx1"/>
                </a:solidFill>
                <a:latin typeface="+mn-lt"/>
                <a:cs typeface="Times New Roman" pitchFamily="18" charset="0"/>
              </a:rPr>
              <a:t>Corticonuclear</a:t>
            </a:r>
            <a:r>
              <a:rPr lang="en-US" sz="2100" b="1" dirty="0">
                <a:solidFill>
                  <a:schemeClr val="tx1"/>
                </a:solidFill>
                <a:latin typeface="+mn-lt"/>
                <a:cs typeface="Times New Roman" pitchFamily="18" charset="0"/>
              </a:rPr>
              <a:t> fibers </a:t>
            </a:r>
            <a:r>
              <a:rPr lang="en-US" sz="2100" dirty="0">
                <a:solidFill>
                  <a:schemeClr val="tx1"/>
                </a:solidFill>
                <a:latin typeface="+mn-lt"/>
                <a:cs typeface="Times New Roman" pitchFamily="18" charset="0"/>
              </a:rPr>
              <a:t>for </a:t>
            </a:r>
            <a:r>
              <a:rPr lang="en-US" dirty="0">
                <a:solidFill>
                  <a:schemeClr val="bg1">
                    <a:lumMod val="50000"/>
                  </a:schemeClr>
                </a:solidFill>
                <a:latin typeface="+mn-lt"/>
                <a:cs typeface="Times New Roman" pitchFamily="18" charset="0"/>
              </a:rPr>
              <a:t>(1) </a:t>
            </a:r>
            <a:r>
              <a:rPr lang="en-US" sz="2100" u="sng" dirty="0">
                <a:solidFill>
                  <a:schemeClr val="tx1"/>
                </a:solidFill>
                <a:latin typeface="+mn-lt"/>
                <a:cs typeface="Times New Roman" pitchFamily="18" charset="0"/>
              </a:rPr>
              <a:t>accommodation reflex</a:t>
            </a:r>
            <a:r>
              <a:rPr lang="en-US" sz="2100" i="1" dirty="0">
                <a:solidFill>
                  <a:schemeClr val="tx1"/>
                </a:solidFill>
                <a:latin typeface="+mn-lt"/>
                <a:cs typeface="Times New Roman" pitchFamily="18" charset="0"/>
              </a:rPr>
              <a:t>, </a:t>
            </a:r>
            <a:r>
              <a:rPr lang="en-US" sz="2100" dirty="0">
                <a:solidFill>
                  <a:schemeClr val="tx1"/>
                </a:solidFill>
                <a:latin typeface="+mn-lt"/>
                <a:cs typeface="Times New Roman" pitchFamily="18" charset="0"/>
              </a:rPr>
              <a:t>and from the </a:t>
            </a:r>
            <a:r>
              <a:rPr lang="en-US" sz="2100" b="1" dirty="0">
                <a:solidFill>
                  <a:schemeClr val="tx1"/>
                </a:solidFill>
                <a:latin typeface="+mn-lt"/>
                <a:cs typeface="Times New Roman" pitchFamily="18" charset="0"/>
              </a:rPr>
              <a:t>pretectal nucleus  </a:t>
            </a:r>
            <a:r>
              <a:rPr lang="en-US" sz="2100" dirty="0">
                <a:solidFill>
                  <a:schemeClr val="tx1"/>
                </a:solidFill>
                <a:latin typeface="+mn-lt"/>
                <a:cs typeface="Times New Roman" pitchFamily="18" charset="0"/>
              </a:rPr>
              <a:t>for the direct and consensual </a:t>
            </a:r>
            <a:r>
              <a:rPr lang="en-US" dirty="0">
                <a:solidFill>
                  <a:schemeClr val="bg1">
                    <a:lumMod val="50000"/>
                  </a:schemeClr>
                </a:solidFill>
                <a:latin typeface="+mn-lt"/>
                <a:cs typeface="Times New Roman" pitchFamily="18" charset="0"/>
              </a:rPr>
              <a:t>(2)</a:t>
            </a:r>
            <a:r>
              <a:rPr lang="en-US" sz="2100" dirty="0">
                <a:solidFill>
                  <a:schemeClr val="tx1"/>
                </a:solidFill>
                <a:latin typeface="+mn-lt"/>
                <a:cs typeface="Times New Roman" pitchFamily="18" charset="0"/>
              </a:rPr>
              <a:t> </a:t>
            </a:r>
            <a:r>
              <a:rPr lang="en-US" sz="2100" u="sng" dirty="0">
                <a:solidFill>
                  <a:schemeClr val="tx1"/>
                </a:solidFill>
                <a:latin typeface="+mn-lt"/>
                <a:cs typeface="Times New Roman" pitchFamily="18" charset="0"/>
              </a:rPr>
              <a:t>pupillary reflexes. </a:t>
            </a:r>
          </a:p>
        </p:txBody>
      </p:sp>
      <p:grpSp>
        <p:nvGrpSpPr>
          <p:cNvPr id="16" name="Group 15"/>
          <p:cNvGrpSpPr/>
          <p:nvPr/>
        </p:nvGrpSpPr>
        <p:grpSpPr>
          <a:xfrm>
            <a:off x="7643190" y="423482"/>
            <a:ext cx="4001728" cy="3325760"/>
            <a:chOff x="7123472" y="315965"/>
            <a:chExt cx="4001728" cy="3325760"/>
          </a:xfrm>
        </p:grpSpPr>
        <p:pic>
          <p:nvPicPr>
            <p:cNvPr id="12" name="Picture 2" descr="C:\Documents and Settings\HP\My Documents\My Pictures\C8-F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62800" y="365125"/>
              <a:ext cx="3962400" cy="3276600"/>
            </a:xfrm>
            <a:prstGeom prst="rect">
              <a:avLst/>
            </a:prstGeom>
            <a:noFill/>
            <a:ln>
              <a:noFill/>
              <a:miter lim="800000"/>
              <a:headEnd/>
              <a:tailEnd/>
            </a:ln>
          </p:spPr>
        </p:pic>
        <p:sp>
          <p:nvSpPr>
            <p:cNvPr id="13" name="AutoShape 9"/>
            <p:cNvSpPr>
              <a:spLocks noChangeArrowheads="1"/>
            </p:cNvSpPr>
            <p:nvPr/>
          </p:nvSpPr>
          <p:spPr bwMode="auto">
            <a:xfrm>
              <a:off x="7123472" y="315965"/>
              <a:ext cx="914400" cy="838200"/>
            </a:xfrm>
            <a:prstGeom prst="roundRect">
              <a:avLst>
                <a:gd name="adj" fmla="val 16667"/>
              </a:avLst>
            </a:prstGeom>
            <a:noFill/>
            <a:ln w="28575">
              <a:solidFill>
                <a:srgbClr val="FF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4" name="AutoShape 9"/>
            <p:cNvSpPr>
              <a:spLocks noChangeArrowheads="1"/>
            </p:cNvSpPr>
            <p:nvPr/>
          </p:nvSpPr>
          <p:spPr bwMode="auto">
            <a:xfrm>
              <a:off x="10298112" y="431493"/>
              <a:ext cx="827088" cy="208095"/>
            </a:xfrm>
            <a:prstGeom prst="roundRect">
              <a:avLst>
                <a:gd name="adj" fmla="val 16667"/>
              </a:avLst>
            </a:prstGeom>
            <a:noFill/>
            <a:ln w="28575">
              <a:solidFill>
                <a:schemeClr val="bg2">
                  <a:lumMod val="50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5" name="AutoShape 9"/>
            <p:cNvSpPr>
              <a:spLocks noChangeArrowheads="1"/>
            </p:cNvSpPr>
            <p:nvPr/>
          </p:nvSpPr>
          <p:spPr bwMode="auto">
            <a:xfrm>
              <a:off x="10287000" y="1154165"/>
              <a:ext cx="762000" cy="645631"/>
            </a:xfrm>
            <a:prstGeom prst="roundRect">
              <a:avLst>
                <a:gd name="adj" fmla="val 16667"/>
              </a:avLst>
            </a:prstGeom>
            <a:noFill/>
            <a:ln w="28575">
              <a:solidFill>
                <a:srgbClr val="8AB8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pic>
        <p:nvPicPr>
          <p:cNvPr id="17" name="Picture 2" descr="14_30"/>
          <p:cNvPicPr>
            <a:picLocks noChangeAspect="1" noChangeArrowheads="1"/>
          </p:cNvPicPr>
          <p:nvPr/>
        </p:nvPicPr>
        <p:blipFill>
          <a:blip r:embed="rId3">
            <a:extLst>
              <a:ext uri="{28A0092B-C50C-407E-A947-70E740481C1C}">
                <a14:useLocalDpi xmlns:a14="http://schemas.microsoft.com/office/drawing/2010/main" val="0"/>
              </a:ext>
            </a:extLst>
          </a:blip>
          <a:srcRect t="4904"/>
          <a:stretch>
            <a:fillRect/>
          </a:stretch>
        </p:blipFill>
        <p:spPr bwMode="auto">
          <a:xfrm>
            <a:off x="7734962" y="3879091"/>
            <a:ext cx="4038600" cy="25152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 xmlns:a16="http://schemas.microsoft.com/office/drawing/2014/main" id="{2835CD3D-DD34-46DA-958A-0309839F7966}"/>
              </a:ext>
            </a:extLst>
          </p:cNvPr>
          <p:cNvCxnSpPr/>
          <p:nvPr/>
        </p:nvCxnSpPr>
        <p:spPr>
          <a:xfrm>
            <a:off x="3544299" y="4276776"/>
            <a:ext cx="2952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FE717B5D-1EBF-4D03-8540-FBCBA081A71B}"/>
              </a:ext>
            </a:extLst>
          </p:cNvPr>
          <p:cNvCxnSpPr/>
          <p:nvPr/>
        </p:nvCxnSpPr>
        <p:spPr>
          <a:xfrm>
            <a:off x="1420531" y="3175563"/>
            <a:ext cx="2952000" cy="0"/>
          </a:xfrm>
          <a:prstGeom prst="line">
            <a:avLst/>
          </a:prstGeom>
          <a:ln w="28575">
            <a:solidFill>
              <a:srgbClr val="8AB88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40B27C4-2A54-46DE-A76B-8FDFF83CFA07}"/>
              </a:ext>
            </a:extLst>
          </p:cNvPr>
          <p:cNvCxnSpPr/>
          <p:nvPr/>
        </p:nvCxnSpPr>
        <p:spPr>
          <a:xfrm>
            <a:off x="5323937" y="3568853"/>
            <a:ext cx="900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C00D3168-2C4F-426B-B4FA-DA01E55B19B8}"/>
              </a:ext>
            </a:extLst>
          </p:cNvPr>
          <p:cNvCxnSpPr/>
          <p:nvPr/>
        </p:nvCxnSpPr>
        <p:spPr>
          <a:xfrm>
            <a:off x="1479525" y="3879091"/>
            <a:ext cx="1008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9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EADF63-C9FF-4481-91AA-C4F46E24B720}"/>
              </a:ext>
            </a:extLst>
          </p:cNvPr>
          <p:cNvSpPr txBox="1">
            <a:spLocks/>
          </p:cNvSpPr>
          <p:nvPr/>
        </p:nvSpPr>
        <p:spPr>
          <a:xfrm>
            <a:off x="700549" y="790866"/>
            <a:ext cx="10515600" cy="6574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t>Occulomotor</a:t>
            </a:r>
            <a:r>
              <a:rPr lang="en-US" sz="3600" b="1" dirty="0"/>
              <a:t> </a:t>
            </a:r>
            <a:r>
              <a:rPr lang="en-GB" sz="3600" b="1" dirty="0">
                <a:solidFill>
                  <a:schemeClr val="bg1">
                    <a:lumMod val="50000"/>
                  </a:schemeClr>
                </a:solidFill>
              </a:rPr>
              <a:t>(III) 3</a:t>
            </a:r>
            <a:r>
              <a:rPr lang="en-GB" sz="3600" b="1" baseline="30000" dirty="0">
                <a:solidFill>
                  <a:schemeClr val="bg1">
                    <a:lumMod val="50000"/>
                  </a:schemeClr>
                </a:solidFill>
              </a:rPr>
              <a:t>rd</a:t>
            </a:r>
            <a:r>
              <a:rPr lang="en-GB" sz="3600" b="1" dirty="0">
                <a:solidFill>
                  <a:schemeClr val="bg1">
                    <a:lumMod val="50000"/>
                  </a:schemeClr>
                </a:solidFill>
              </a:rPr>
              <a:t> Cranial Nerve</a:t>
            </a:r>
          </a:p>
        </p:txBody>
      </p:sp>
      <p:sp>
        <p:nvSpPr>
          <p:cNvPr id="4" name="Rectangle 3">
            <a:extLst>
              <a:ext uri="{FF2B5EF4-FFF2-40B4-BE49-F238E27FC236}">
                <a16:creationId xmlns="" xmlns:a16="http://schemas.microsoft.com/office/drawing/2014/main" id="{FA21F2B8-375D-423A-B93E-FC0687650C9B}"/>
              </a:ext>
            </a:extLst>
          </p:cNvPr>
          <p:cNvSpPr/>
          <p:nvPr/>
        </p:nvSpPr>
        <p:spPr>
          <a:xfrm>
            <a:off x="936524" y="1764412"/>
            <a:ext cx="5600002" cy="4170372"/>
          </a:xfrm>
          <a:prstGeom prst="rect">
            <a:avLst/>
          </a:prstGeom>
        </p:spPr>
        <p:txBody>
          <a:bodyPr wrap="square">
            <a:spAutoFit/>
          </a:bodyPr>
          <a:lstStyle/>
          <a:p>
            <a:pPr marL="285750" indent="-285750">
              <a:spcBef>
                <a:spcPts val="1000"/>
              </a:spcBef>
              <a:buFont typeface="Courier New" panose="02070309020205020404" pitchFamily="49" charset="0"/>
              <a:buChar char="o"/>
            </a:pPr>
            <a:r>
              <a:rPr lang="en-GB" sz="2000" b="1" dirty="0">
                <a:latin typeface="+mn-lt"/>
              </a:rPr>
              <a:t>Axons</a:t>
            </a:r>
            <a:r>
              <a:rPr lang="en-GB" sz="2000" dirty="0">
                <a:latin typeface="+mn-lt"/>
              </a:rPr>
              <a:t> from the </a:t>
            </a:r>
            <a:r>
              <a:rPr lang="en-GB" sz="2000" u="sng" dirty="0">
                <a:latin typeface="+mn-lt"/>
              </a:rPr>
              <a:t>oculomotor nucleus</a:t>
            </a:r>
            <a:r>
              <a:rPr lang="en-GB" sz="2000" dirty="0">
                <a:latin typeface="+mn-lt"/>
              </a:rPr>
              <a:t> curve </a:t>
            </a:r>
            <a:r>
              <a:rPr lang="en-GB" sz="2000" i="1" dirty="0">
                <a:latin typeface="+mn-lt"/>
              </a:rPr>
              <a:t>ventrally</a:t>
            </a:r>
            <a:r>
              <a:rPr lang="en-GB" sz="2000" dirty="0">
                <a:latin typeface="+mn-lt"/>
              </a:rPr>
              <a:t> through the </a:t>
            </a:r>
            <a:r>
              <a:rPr lang="en-GB" sz="2000" b="1" dirty="0">
                <a:latin typeface="+mn-lt"/>
              </a:rPr>
              <a:t>tegmentum*</a:t>
            </a:r>
            <a:r>
              <a:rPr lang="en-GB" sz="2000" dirty="0">
                <a:latin typeface="+mn-lt"/>
              </a:rPr>
              <a:t> and the </a:t>
            </a:r>
            <a:r>
              <a:rPr lang="en-GB" sz="2000" b="1" dirty="0">
                <a:latin typeface="+mn-lt"/>
              </a:rPr>
              <a:t>red nucleus </a:t>
            </a:r>
            <a:r>
              <a:rPr lang="en-GB" sz="2000" dirty="0">
                <a:latin typeface="+mn-lt"/>
              </a:rPr>
              <a:t>in the midbrain.</a:t>
            </a:r>
          </a:p>
          <a:p>
            <a:pPr marL="285750" indent="-285750">
              <a:spcBef>
                <a:spcPts val="1000"/>
              </a:spcBef>
              <a:buFont typeface="Courier New" panose="02070309020205020404" pitchFamily="49" charset="0"/>
              <a:buChar char="o"/>
            </a:pPr>
            <a:r>
              <a:rPr lang="en-GB" sz="2000" dirty="0">
                <a:latin typeface="+mn-lt"/>
              </a:rPr>
              <a:t>The nerve emerges on the </a:t>
            </a:r>
            <a:r>
              <a:rPr lang="en-GB" sz="2000" i="1" dirty="0">
                <a:latin typeface="+mn-lt"/>
              </a:rPr>
              <a:t>anterior surface </a:t>
            </a:r>
            <a:r>
              <a:rPr lang="en-GB" sz="2000" dirty="0">
                <a:latin typeface="+mn-lt"/>
              </a:rPr>
              <a:t>of the midbrain in the </a:t>
            </a:r>
            <a:r>
              <a:rPr lang="en-GB" sz="2000" b="1" dirty="0">
                <a:latin typeface="+mn-lt"/>
              </a:rPr>
              <a:t>interpeduncular fossa </a:t>
            </a:r>
            <a:r>
              <a:rPr lang="en-GB" sz="1600" dirty="0">
                <a:solidFill>
                  <a:srgbClr val="92D050"/>
                </a:solidFill>
                <a:latin typeface="+mn-lt"/>
              </a:rPr>
              <a:t>medial to crus </a:t>
            </a:r>
            <a:r>
              <a:rPr lang="en-GB" sz="1600" dirty="0" err="1">
                <a:solidFill>
                  <a:srgbClr val="92D050"/>
                </a:solidFill>
                <a:latin typeface="+mn-lt"/>
              </a:rPr>
              <a:t>cerebri</a:t>
            </a:r>
            <a:r>
              <a:rPr lang="en-GB" sz="1600" dirty="0">
                <a:solidFill>
                  <a:srgbClr val="92D050"/>
                </a:solidFill>
                <a:latin typeface="+mn-lt"/>
              </a:rPr>
              <a:t>/cerebral peduncle</a:t>
            </a:r>
            <a:r>
              <a:rPr lang="en-GB" sz="2000" dirty="0">
                <a:latin typeface="+mn-lt"/>
              </a:rPr>
              <a:t>.</a:t>
            </a:r>
          </a:p>
          <a:p>
            <a:pPr marL="285750" indent="-285750">
              <a:spcBef>
                <a:spcPts val="1000"/>
              </a:spcBef>
              <a:buFont typeface="Courier New" panose="02070309020205020404" pitchFamily="49" charset="0"/>
              <a:buChar char="o"/>
            </a:pPr>
            <a:r>
              <a:rPr lang="en-GB" sz="2000" dirty="0">
                <a:latin typeface="+mn-lt"/>
              </a:rPr>
              <a:t>Then it passes forward </a:t>
            </a:r>
            <a:r>
              <a:rPr lang="en-GB" sz="2000" b="1" i="1" dirty="0">
                <a:latin typeface="+mn-lt"/>
              </a:rPr>
              <a:t>between</a:t>
            </a:r>
            <a:r>
              <a:rPr lang="en-GB" sz="2000" dirty="0">
                <a:latin typeface="+mn-lt"/>
              </a:rPr>
              <a:t> posterior cerebral and superior cerebellar arteries. </a:t>
            </a:r>
          </a:p>
          <a:p>
            <a:pPr marL="285750" indent="-285750">
              <a:spcBef>
                <a:spcPts val="1000"/>
              </a:spcBef>
              <a:buFont typeface="Courier New" panose="02070309020205020404" pitchFamily="49" charset="0"/>
              <a:buChar char="o"/>
            </a:pPr>
            <a:r>
              <a:rPr lang="en-GB" sz="2000" dirty="0">
                <a:latin typeface="+mn-lt"/>
              </a:rPr>
              <a:t>In the </a:t>
            </a:r>
            <a:r>
              <a:rPr lang="en-GB" sz="2000" b="1" dirty="0">
                <a:latin typeface="+mn-lt"/>
              </a:rPr>
              <a:t>middle cranial fossa </a:t>
            </a:r>
            <a:r>
              <a:rPr lang="en-GB" sz="2000" dirty="0">
                <a:latin typeface="+mn-lt"/>
              </a:rPr>
              <a:t>it runs  in the lateral wall of the cavernous sinus, then it </a:t>
            </a:r>
            <a:r>
              <a:rPr lang="en-GB" sz="2000" u="sng" dirty="0">
                <a:latin typeface="+mn-lt"/>
              </a:rPr>
              <a:t>divides</a:t>
            </a:r>
            <a:r>
              <a:rPr lang="en-GB" sz="2000" dirty="0">
                <a:latin typeface="+mn-lt"/>
              </a:rPr>
              <a:t> into superior and inferior divisions which pass to the orbit through the </a:t>
            </a:r>
            <a:r>
              <a:rPr lang="en-GB" sz="2000" b="1" dirty="0">
                <a:latin typeface="+mn-lt"/>
              </a:rPr>
              <a:t>superior orbital fissure.</a:t>
            </a:r>
          </a:p>
        </p:txBody>
      </p:sp>
      <p:sp>
        <p:nvSpPr>
          <p:cNvPr id="5" name="Rectangle 4">
            <a:extLst>
              <a:ext uri="{FF2B5EF4-FFF2-40B4-BE49-F238E27FC236}">
                <a16:creationId xmlns="" xmlns:a16="http://schemas.microsoft.com/office/drawing/2014/main" id="{45EFEDA3-8F5F-44EA-B060-3A517C011794}"/>
              </a:ext>
            </a:extLst>
          </p:cNvPr>
          <p:cNvSpPr/>
          <p:nvPr/>
        </p:nvSpPr>
        <p:spPr>
          <a:xfrm>
            <a:off x="926691" y="1681315"/>
            <a:ext cx="5609835" cy="4273133"/>
          </a:xfrm>
          <a:prstGeom prst="rect">
            <a:avLst/>
          </a:prstGeom>
          <a:noFill/>
          <a:ln w="28575">
            <a:solidFill>
              <a:srgbClr val="8AB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8" descr="نتيجة بحث الصور عن ‪middle cranial fossa and cavernous sinus and oculomotor nerve‬‏">
            <a:extLst>
              <a:ext uri="{FF2B5EF4-FFF2-40B4-BE49-F238E27FC236}">
                <a16:creationId xmlns="" xmlns:a16="http://schemas.microsoft.com/office/drawing/2014/main" id="{397F15D2-AC98-4630-AC0B-B45F2A62F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382" y="3717754"/>
            <a:ext cx="2792361" cy="23844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7A89B0BA-4B16-4E60-BE23-C0F62C686E16}"/>
              </a:ext>
            </a:extLst>
          </p:cNvPr>
          <p:cNvSpPr txBox="1"/>
          <p:nvPr/>
        </p:nvSpPr>
        <p:spPr>
          <a:xfrm>
            <a:off x="1199536" y="6102218"/>
            <a:ext cx="4758813" cy="523220"/>
          </a:xfrm>
          <a:prstGeom prst="rect">
            <a:avLst/>
          </a:prstGeom>
          <a:noFill/>
        </p:spPr>
        <p:txBody>
          <a:bodyPr wrap="square" rtlCol="0">
            <a:spAutoFit/>
          </a:bodyPr>
          <a:lstStyle/>
          <a:p>
            <a:r>
              <a:rPr lang="en-US" dirty="0">
                <a:solidFill>
                  <a:schemeClr val="bg1">
                    <a:lumMod val="50000"/>
                  </a:schemeClr>
                </a:solidFill>
                <a:latin typeface="+mn-lt"/>
              </a:rPr>
              <a:t>*Recall: the midbrain is divided into </a:t>
            </a:r>
            <a:r>
              <a:rPr lang="en-GB" dirty="0">
                <a:solidFill>
                  <a:schemeClr val="bg1">
                    <a:lumMod val="50000"/>
                  </a:schemeClr>
                </a:solidFill>
                <a:latin typeface="+mn-lt"/>
              </a:rPr>
              <a:t>a dorsal part (Tectum) and </a:t>
            </a:r>
          </a:p>
          <a:p>
            <a:r>
              <a:rPr lang="en-GB" dirty="0">
                <a:solidFill>
                  <a:schemeClr val="bg1">
                    <a:lumMod val="50000"/>
                  </a:schemeClr>
                </a:solidFill>
                <a:latin typeface="+mn-lt"/>
              </a:rPr>
              <a:t>a ventral part (Tegmentum)</a:t>
            </a:r>
          </a:p>
        </p:txBody>
      </p:sp>
      <p:cxnSp>
        <p:nvCxnSpPr>
          <p:cNvPr id="10" name="Straight Connector 9">
            <a:extLst>
              <a:ext uri="{FF2B5EF4-FFF2-40B4-BE49-F238E27FC236}">
                <a16:creationId xmlns="" xmlns:a16="http://schemas.microsoft.com/office/drawing/2014/main" id="{70D20B90-215A-470C-A63F-F8455131DEF8}"/>
              </a:ext>
            </a:extLst>
          </p:cNvPr>
          <p:cNvCxnSpPr/>
          <p:nvPr/>
        </p:nvCxnSpPr>
        <p:spPr>
          <a:xfrm>
            <a:off x="1312375" y="2674120"/>
            <a:ext cx="1260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9E379940-81C9-487C-93D9-409F1285F1CA}"/>
              </a:ext>
            </a:extLst>
          </p:cNvPr>
          <p:cNvCxnSpPr/>
          <p:nvPr/>
        </p:nvCxnSpPr>
        <p:spPr>
          <a:xfrm>
            <a:off x="2930208" y="3421479"/>
            <a:ext cx="234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 xmlns:a16="http://schemas.microsoft.com/office/drawing/2014/main" id="{FB53E7A9-C091-4018-9E8C-78D856B03F13}"/>
              </a:ext>
            </a:extLst>
          </p:cNvPr>
          <p:cNvGrpSpPr/>
          <p:nvPr/>
        </p:nvGrpSpPr>
        <p:grpSpPr>
          <a:xfrm>
            <a:off x="6968615" y="1300812"/>
            <a:ext cx="4247534" cy="2396117"/>
            <a:chOff x="6968615" y="1300812"/>
            <a:chExt cx="4247534" cy="2662586"/>
          </a:xfrm>
        </p:grpSpPr>
        <p:pic>
          <p:nvPicPr>
            <p:cNvPr id="6" name="Picture 2" descr="C:\Documents and Settings\HP\My Documents\My Pictures\C8-FF2.png">
              <a:extLst>
                <a:ext uri="{FF2B5EF4-FFF2-40B4-BE49-F238E27FC236}">
                  <a16:creationId xmlns="" xmlns:a16="http://schemas.microsoft.com/office/drawing/2014/main" id="{099DBCD0-AAA2-4B4C-869B-B8F76DF86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68615" y="1300812"/>
              <a:ext cx="4247534" cy="2662586"/>
            </a:xfrm>
            <a:prstGeom prst="rect">
              <a:avLst/>
            </a:prstGeom>
            <a:ln>
              <a:noFill/>
              <a:miter lim="800000"/>
              <a:headEnd/>
              <a:tailEnd/>
            </a:ln>
          </p:spPr>
        </p:pic>
        <p:sp>
          <p:nvSpPr>
            <p:cNvPr id="8" name="Rectangle 7">
              <a:extLst>
                <a:ext uri="{FF2B5EF4-FFF2-40B4-BE49-F238E27FC236}">
                  <a16:creationId xmlns="" xmlns:a16="http://schemas.microsoft.com/office/drawing/2014/main" id="{45714060-C87B-470F-B2B2-F7FECC08ECBC}"/>
                </a:ext>
              </a:extLst>
            </p:cNvPr>
            <p:cNvSpPr/>
            <p:nvPr/>
          </p:nvSpPr>
          <p:spPr>
            <a:xfrm>
              <a:off x="10373032" y="3116827"/>
              <a:ext cx="609600" cy="13765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 xmlns:a16="http://schemas.microsoft.com/office/drawing/2014/main" id="{4D04B3E1-A08F-486D-AE84-8FCE753FDD10}"/>
                </a:ext>
              </a:extLst>
            </p:cNvPr>
            <p:cNvCxnSpPr>
              <a:cxnSpLocks/>
            </p:cNvCxnSpPr>
            <p:nvPr/>
          </p:nvCxnSpPr>
          <p:spPr>
            <a:xfrm flipV="1">
              <a:off x="8878528" y="3018506"/>
              <a:ext cx="0" cy="33429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 xmlns:a16="http://schemas.microsoft.com/office/drawing/2014/main" id="{4DC553CF-A612-4D9E-86B0-4F4620B2FDF7}"/>
              </a:ext>
            </a:extLst>
          </p:cNvPr>
          <p:cNvCxnSpPr/>
          <p:nvPr/>
        </p:nvCxnSpPr>
        <p:spPr>
          <a:xfrm>
            <a:off x="3096766" y="5810610"/>
            <a:ext cx="2448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080E33A2-7D8A-49D6-9C33-B72A60B3B487}"/>
              </a:ext>
            </a:extLst>
          </p:cNvPr>
          <p:cNvGrpSpPr/>
          <p:nvPr/>
        </p:nvGrpSpPr>
        <p:grpSpPr>
          <a:xfrm>
            <a:off x="6682452" y="3910690"/>
            <a:ext cx="2409930" cy="2422352"/>
            <a:chOff x="6395661" y="3788752"/>
            <a:chExt cx="2640183" cy="2683962"/>
          </a:xfrm>
        </p:grpSpPr>
        <p:pic>
          <p:nvPicPr>
            <p:cNvPr id="1026" name="Picture 2" descr="Image result for superior orbital fissure">
              <a:extLst>
                <a:ext uri="{FF2B5EF4-FFF2-40B4-BE49-F238E27FC236}">
                  <a16:creationId xmlns="" xmlns:a16="http://schemas.microsoft.com/office/drawing/2014/main" id="{D680A7E4-7C2E-4B48-A29E-D612960BDE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3" t="2724" r="1153" b="2470"/>
            <a:stretch/>
          </p:blipFill>
          <p:spPr bwMode="auto">
            <a:xfrm>
              <a:off x="6395661" y="3788752"/>
              <a:ext cx="2640183" cy="268396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 xmlns:a16="http://schemas.microsoft.com/office/drawing/2014/main" id="{4444FB02-8E66-40B0-8277-E042873435A8}"/>
                </a:ext>
              </a:extLst>
            </p:cNvPr>
            <p:cNvCxnSpPr>
              <a:cxnSpLocks/>
            </p:cNvCxnSpPr>
            <p:nvPr/>
          </p:nvCxnSpPr>
          <p:spPr>
            <a:xfrm flipV="1">
              <a:off x="6968615" y="5095235"/>
              <a:ext cx="1315061" cy="354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7B3CA3E-415C-4114-BF05-E206FC210FB7}"/>
                </a:ext>
              </a:extLst>
            </p:cNvPr>
            <p:cNvSpPr txBox="1"/>
            <p:nvPr/>
          </p:nvSpPr>
          <p:spPr>
            <a:xfrm>
              <a:off x="6679335" y="3908378"/>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grpSp>
      <p:sp>
        <p:nvSpPr>
          <p:cNvPr id="22" name="TextBox 21">
            <a:extLst>
              <a:ext uri="{FF2B5EF4-FFF2-40B4-BE49-F238E27FC236}">
                <a16:creationId xmlns="" xmlns:a16="http://schemas.microsoft.com/office/drawing/2014/main" id="{397943BD-A2AD-42CF-A66F-392E86CE46D6}"/>
              </a:ext>
            </a:extLst>
          </p:cNvPr>
          <p:cNvSpPr txBox="1"/>
          <p:nvPr/>
        </p:nvSpPr>
        <p:spPr>
          <a:xfrm>
            <a:off x="9484548" y="6102218"/>
            <a:ext cx="2588917" cy="646331"/>
          </a:xfrm>
          <a:prstGeom prst="rect">
            <a:avLst/>
          </a:prstGeom>
          <a:noFill/>
        </p:spPr>
        <p:txBody>
          <a:bodyPr wrap="square" rtlCol="0">
            <a:spAutoFit/>
          </a:bodyPr>
          <a:lstStyle/>
          <a:p>
            <a:r>
              <a:rPr lang="en-GB" sz="1200" dirty="0">
                <a:solidFill>
                  <a:srgbClr val="92D050"/>
                </a:solidFill>
                <a:latin typeface="+mn-lt"/>
              </a:rPr>
              <a:t>Cavernous sinus: trochlear and </a:t>
            </a:r>
            <a:r>
              <a:rPr lang="en-GB" sz="1200" dirty="0" err="1">
                <a:solidFill>
                  <a:srgbClr val="92D050"/>
                </a:solidFill>
                <a:latin typeface="+mn-lt"/>
              </a:rPr>
              <a:t>occulomotor</a:t>
            </a:r>
            <a:r>
              <a:rPr lang="en-GB" sz="1200" dirty="0">
                <a:solidFill>
                  <a:srgbClr val="92D050"/>
                </a:solidFill>
                <a:latin typeface="+mn-lt"/>
              </a:rPr>
              <a:t> run in the lateral wall and abducent runs in the floor </a:t>
            </a:r>
          </a:p>
        </p:txBody>
      </p:sp>
    </p:spTree>
    <p:extLst>
      <p:ext uri="{BB962C8B-B14F-4D97-AF65-F5344CB8AC3E}">
        <p14:creationId xmlns:p14="http://schemas.microsoft.com/office/powerpoint/2010/main" val="310896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9CBB2D6A-23E7-40B3-B59B-DC2E24007CA3}"/>
              </a:ext>
            </a:extLst>
          </p:cNvPr>
          <p:cNvGrpSpPr/>
          <p:nvPr/>
        </p:nvGrpSpPr>
        <p:grpSpPr>
          <a:xfrm>
            <a:off x="6739088" y="1023886"/>
            <a:ext cx="4918587" cy="3441290"/>
            <a:chOff x="4953000" y="228600"/>
            <a:chExt cx="5534026" cy="6172200"/>
          </a:xfrm>
          <a:noFill/>
        </p:grpSpPr>
        <p:pic>
          <p:nvPicPr>
            <p:cNvPr id="4" name="Content Placeholder 4" descr="C:\Users\user\Pictures\cn3_1.jpg">
              <a:extLst>
                <a:ext uri="{FF2B5EF4-FFF2-40B4-BE49-F238E27FC236}">
                  <a16:creationId xmlns="" xmlns:a16="http://schemas.microsoft.com/office/drawing/2014/main" id="{E061F531-F94D-4655-8FDA-86C6A0BE9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3001" y="228600"/>
              <a:ext cx="5534025" cy="6172200"/>
            </a:xfrm>
            <a:prstGeom prst="rect">
              <a:avLst/>
            </a:prstGeom>
            <a:grpFill/>
            <a:ln>
              <a:noFill/>
              <a:miter lim="800000"/>
              <a:headEnd/>
              <a:tailEnd/>
            </a:ln>
          </p:spPr>
        </p:pic>
        <p:sp>
          <p:nvSpPr>
            <p:cNvPr id="5" name="AutoShape 9">
              <a:extLst>
                <a:ext uri="{FF2B5EF4-FFF2-40B4-BE49-F238E27FC236}">
                  <a16:creationId xmlns="" xmlns:a16="http://schemas.microsoft.com/office/drawing/2014/main" id="{2BD2503A-DB30-4705-B29B-24CDCD7666F5}"/>
                </a:ext>
              </a:extLst>
            </p:cNvPr>
            <p:cNvSpPr>
              <a:spLocks noChangeArrowheads="1"/>
            </p:cNvSpPr>
            <p:nvPr/>
          </p:nvSpPr>
          <p:spPr bwMode="auto">
            <a:xfrm>
              <a:off x="7239000" y="5897135"/>
              <a:ext cx="1066800" cy="380999"/>
            </a:xfrm>
            <a:prstGeom prst="roundRect">
              <a:avLst>
                <a:gd name="adj" fmla="val 16667"/>
              </a:avLst>
            </a:prstGeom>
            <a:grp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6" name="AutoShape 9">
              <a:extLst>
                <a:ext uri="{FF2B5EF4-FFF2-40B4-BE49-F238E27FC236}">
                  <a16:creationId xmlns="" xmlns:a16="http://schemas.microsoft.com/office/drawing/2014/main" id="{4815C46E-4715-4E89-A5BC-DCDB8AD59732}"/>
                </a:ext>
              </a:extLst>
            </p:cNvPr>
            <p:cNvSpPr>
              <a:spLocks noChangeArrowheads="1"/>
            </p:cNvSpPr>
            <p:nvPr/>
          </p:nvSpPr>
          <p:spPr bwMode="auto">
            <a:xfrm>
              <a:off x="4953000" y="1325135"/>
              <a:ext cx="685800" cy="762000"/>
            </a:xfrm>
            <a:prstGeom prst="roundRect">
              <a:avLst>
                <a:gd name="adj" fmla="val 16667"/>
              </a:avLst>
            </a:prstGeom>
            <a:grpFill/>
            <a:ln w="28575">
              <a:solidFill>
                <a:srgbClr val="7030A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dirty="0"/>
            </a:p>
          </p:txBody>
        </p:sp>
        <p:sp>
          <p:nvSpPr>
            <p:cNvPr id="7" name="AutoShape 9">
              <a:extLst>
                <a:ext uri="{FF2B5EF4-FFF2-40B4-BE49-F238E27FC236}">
                  <a16:creationId xmlns="" xmlns:a16="http://schemas.microsoft.com/office/drawing/2014/main" id="{C0D546D1-9852-4156-84ED-BC01908D98B2}"/>
                </a:ext>
              </a:extLst>
            </p:cNvPr>
            <p:cNvSpPr>
              <a:spLocks noChangeArrowheads="1"/>
            </p:cNvSpPr>
            <p:nvPr/>
          </p:nvSpPr>
          <p:spPr bwMode="auto">
            <a:xfrm>
              <a:off x="7848600" y="4800600"/>
              <a:ext cx="685800" cy="6096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8" name="AutoShape 9">
              <a:extLst>
                <a:ext uri="{FF2B5EF4-FFF2-40B4-BE49-F238E27FC236}">
                  <a16:creationId xmlns="" xmlns:a16="http://schemas.microsoft.com/office/drawing/2014/main" id="{D61C1C6E-21B7-490A-924D-8702F21E7C3F}"/>
                </a:ext>
              </a:extLst>
            </p:cNvPr>
            <p:cNvSpPr>
              <a:spLocks noChangeArrowheads="1"/>
            </p:cNvSpPr>
            <p:nvPr/>
          </p:nvSpPr>
          <p:spPr bwMode="auto">
            <a:xfrm>
              <a:off x="7239000" y="1219200"/>
              <a:ext cx="6096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 xmlns:a16="http://schemas.microsoft.com/office/drawing/2014/main" id="{12D30CDB-C8A7-42B8-B6A6-2EA4A8CCC901}"/>
                </a:ext>
              </a:extLst>
            </p:cNvPr>
            <p:cNvSpPr>
              <a:spLocks noChangeArrowheads="1"/>
            </p:cNvSpPr>
            <p:nvPr/>
          </p:nvSpPr>
          <p:spPr bwMode="auto">
            <a:xfrm>
              <a:off x="6400800" y="5486400"/>
              <a:ext cx="6858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2" name="Title 1">
            <a:extLst>
              <a:ext uri="{FF2B5EF4-FFF2-40B4-BE49-F238E27FC236}">
                <a16:creationId xmlns="" xmlns:a16="http://schemas.microsoft.com/office/drawing/2014/main" id="{9C93CD3A-7842-412B-96DF-04CFE28DAF4B}"/>
              </a:ext>
            </a:extLst>
          </p:cNvPr>
          <p:cNvSpPr txBox="1">
            <a:spLocks/>
          </p:cNvSpPr>
          <p:nvPr/>
        </p:nvSpPr>
        <p:spPr>
          <a:xfrm>
            <a:off x="936523" y="832823"/>
            <a:ext cx="10515600" cy="6574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t>Occulomotor</a:t>
            </a:r>
            <a:r>
              <a:rPr lang="en-US" sz="3600" b="1" dirty="0"/>
              <a:t> </a:t>
            </a:r>
            <a:r>
              <a:rPr lang="en-GB" sz="3600" b="1" dirty="0">
                <a:solidFill>
                  <a:schemeClr val="bg1">
                    <a:lumMod val="50000"/>
                  </a:schemeClr>
                </a:solidFill>
              </a:rPr>
              <a:t>(III) 3</a:t>
            </a:r>
            <a:r>
              <a:rPr lang="en-GB" sz="3600" b="1" baseline="30000" dirty="0">
                <a:solidFill>
                  <a:schemeClr val="bg1">
                    <a:lumMod val="50000"/>
                  </a:schemeClr>
                </a:solidFill>
              </a:rPr>
              <a:t>rd</a:t>
            </a:r>
            <a:r>
              <a:rPr lang="en-GB" sz="3600" b="1" dirty="0">
                <a:solidFill>
                  <a:schemeClr val="bg1">
                    <a:lumMod val="50000"/>
                  </a:schemeClr>
                </a:solidFill>
              </a:rPr>
              <a:t> Cranial Nerve</a:t>
            </a:r>
          </a:p>
        </p:txBody>
      </p:sp>
      <p:sp>
        <p:nvSpPr>
          <p:cNvPr id="3" name="Rectangle 2">
            <a:extLst>
              <a:ext uri="{FF2B5EF4-FFF2-40B4-BE49-F238E27FC236}">
                <a16:creationId xmlns="" xmlns:a16="http://schemas.microsoft.com/office/drawing/2014/main" id="{F7EE1924-F61A-44BE-B272-08ACE1864171}"/>
              </a:ext>
            </a:extLst>
          </p:cNvPr>
          <p:cNvSpPr/>
          <p:nvPr/>
        </p:nvSpPr>
        <p:spPr>
          <a:xfrm>
            <a:off x="865933" y="1907076"/>
            <a:ext cx="5505371" cy="3862596"/>
          </a:xfrm>
          <a:prstGeom prst="rect">
            <a:avLst/>
          </a:prstGeom>
        </p:spPr>
        <p:txBody>
          <a:bodyPr wrap="square">
            <a:spAutoFit/>
          </a:bodyPr>
          <a:lstStyle/>
          <a:p>
            <a:pPr marL="285750" indent="-285750" eaLnBrk="1" hangingPunct="1">
              <a:spcBef>
                <a:spcPts val="1000"/>
              </a:spcBef>
              <a:buFont typeface="Courier New" panose="02070309020205020404" pitchFamily="49" charset="0"/>
              <a:buChar char="o"/>
              <a:defRPr/>
            </a:pPr>
            <a:r>
              <a:rPr lang="en-US" sz="2200" dirty="0">
                <a:latin typeface="+mn-lt"/>
              </a:rPr>
              <a:t>Axons from the </a:t>
            </a:r>
            <a:r>
              <a:rPr lang="en-US" sz="2200" b="1" dirty="0">
                <a:latin typeface="+mn-lt"/>
              </a:rPr>
              <a:t>Edinger-Westphal nucleus </a:t>
            </a:r>
            <a:r>
              <a:rPr lang="en-US" sz="2200" dirty="0">
                <a:latin typeface="+mn-lt"/>
              </a:rPr>
              <a:t>accompany the oculomotor nerve fibers to the </a:t>
            </a:r>
            <a:r>
              <a:rPr lang="en-US" sz="2200" b="1" dirty="0">
                <a:latin typeface="+mn-lt"/>
              </a:rPr>
              <a:t>orbit</a:t>
            </a:r>
            <a:r>
              <a:rPr lang="en-US" sz="2200" dirty="0">
                <a:latin typeface="+mn-lt"/>
              </a:rPr>
              <a:t>, where they terminate in the </a:t>
            </a:r>
            <a:r>
              <a:rPr lang="en-US" sz="2200" b="1" dirty="0">
                <a:latin typeface="+mn-lt"/>
              </a:rPr>
              <a:t>ciliary ganglion</a:t>
            </a:r>
            <a:r>
              <a:rPr lang="en-US" sz="2200" dirty="0">
                <a:latin typeface="+mn-lt"/>
              </a:rPr>
              <a:t>. </a:t>
            </a:r>
          </a:p>
          <a:p>
            <a:pPr marL="285750" indent="-285750" eaLnBrk="1" hangingPunct="1">
              <a:spcBef>
                <a:spcPts val="1000"/>
              </a:spcBef>
              <a:buFont typeface="Courier New" panose="02070309020205020404" pitchFamily="49" charset="0"/>
              <a:buChar char="o"/>
              <a:defRPr/>
            </a:pPr>
            <a:r>
              <a:rPr lang="en-US" sz="2200" u="sng" dirty="0">
                <a:latin typeface="+mn-lt"/>
              </a:rPr>
              <a:t>Postganglionic fibers</a:t>
            </a:r>
            <a:r>
              <a:rPr lang="en-US" sz="2200" dirty="0">
                <a:latin typeface="+mn-lt"/>
              </a:rPr>
              <a:t> pass through the short ciliary nerves to the eyeball, where they supply:</a:t>
            </a:r>
          </a:p>
          <a:p>
            <a:pPr marL="717550" indent="-363538" eaLnBrk="1" hangingPunct="1">
              <a:spcBef>
                <a:spcPts val="600"/>
              </a:spcBef>
              <a:buFont typeface="Arial" panose="020B0604020202020204" pitchFamily="34" charset="0"/>
              <a:buChar char="•"/>
              <a:defRPr/>
            </a:pPr>
            <a:r>
              <a:rPr lang="en-US" sz="2200" dirty="0">
                <a:latin typeface="+mn-lt"/>
              </a:rPr>
              <a:t>Constrictor </a:t>
            </a:r>
            <a:r>
              <a:rPr lang="en-US" sz="2200" dirty="0" err="1">
                <a:latin typeface="+mn-lt"/>
              </a:rPr>
              <a:t>pupillae</a:t>
            </a:r>
            <a:r>
              <a:rPr lang="en-US" sz="2200" dirty="0">
                <a:latin typeface="+mn-lt"/>
              </a:rPr>
              <a:t> muscle of the iris and </a:t>
            </a:r>
          </a:p>
          <a:p>
            <a:pPr marL="717550" indent="-363538" eaLnBrk="1" hangingPunct="1">
              <a:spcBef>
                <a:spcPts val="600"/>
              </a:spcBef>
              <a:buFont typeface="Arial" panose="020B0604020202020204" pitchFamily="34" charset="0"/>
              <a:buChar char="•"/>
              <a:defRPr/>
            </a:pPr>
            <a:r>
              <a:rPr lang="en-US" sz="2200" dirty="0">
                <a:latin typeface="+mn-lt"/>
              </a:rPr>
              <a:t>Ciliary muscle.</a:t>
            </a:r>
          </a:p>
        </p:txBody>
      </p:sp>
      <p:sp>
        <p:nvSpPr>
          <p:cNvPr id="11" name="Rectangle 10">
            <a:extLst>
              <a:ext uri="{FF2B5EF4-FFF2-40B4-BE49-F238E27FC236}">
                <a16:creationId xmlns="" xmlns:a16="http://schemas.microsoft.com/office/drawing/2014/main" id="{DAB89962-6DC6-4253-999A-049ADFFBF32B}"/>
              </a:ext>
            </a:extLst>
          </p:cNvPr>
          <p:cNvSpPr/>
          <p:nvPr/>
        </p:nvSpPr>
        <p:spPr>
          <a:xfrm>
            <a:off x="796413" y="1877960"/>
            <a:ext cx="5710343" cy="3891712"/>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 xmlns:a16="http://schemas.microsoft.com/office/drawing/2014/main" id="{B18F8714-E51F-4DB8-859E-EC4ABEC1E892}"/>
              </a:ext>
            </a:extLst>
          </p:cNvPr>
          <p:cNvCxnSpPr/>
          <p:nvPr/>
        </p:nvCxnSpPr>
        <p:spPr>
          <a:xfrm>
            <a:off x="1233717" y="3244391"/>
            <a:ext cx="176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9E18363E-5AFF-4CA5-B6BE-A43CB914DE21}"/>
              </a:ext>
            </a:extLst>
          </p:cNvPr>
          <p:cNvCxnSpPr/>
          <p:nvPr/>
        </p:nvCxnSpPr>
        <p:spPr>
          <a:xfrm>
            <a:off x="3007549" y="2583626"/>
            <a:ext cx="2124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8095B844-B241-448C-927F-62DB8168BE4E}"/>
              </a:ext>
            </a:extLst>
          </p:cNvPr>
          <p:cNvCxnSpPr/>
          <p:nvPr/>
        </p:nvCxnSpPr>
        <p:spPr>
          <a:xfrm>
            <a:off x="1681085" y="5531672"/>
            <a:ext cx="1620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 xmlns:a16="http://schemas.microsoft.com/office/drawing/2014/main" id="{6A57B179-A5FD-44E7-BB4F-DF5D32430813}"/>
              </a:ext>
            </a:extLst>
          </p:cNvPr>
          <p:cNvGrpSpPr/>
          <p:nvPr/>
        </p:nvGrpSpPr>
        <p:grpSpPr>
          <a:xfrm>
            <a:off x="7348620" y="4603798"/>
            <a:ext cx="3494283" cy="1560781"/>
            <a:chOff x="7348620" y="4603798"/>
            <a:chExt cx="3494283" cy="1560781"/>
          </a:xfrm>
        </p:grpSpPr>
        <p:grpSp>
          <p:nvGrpSpPr>
            <p:cNvPr id="16" name="Group 15">
              <a:extLst>
                <a:ext uri="{FF2B5EF4-FFF2-40B4-BE49-F238E27FC236}">
                  <a16:creationId xmlns="" xmlns:a16="http://schemas.microsoft.com/office/drawing/2014/main" id="{E3A062B4-DB1B-4E13-B907-077167EE37DF}"/>
                </a:ext>
              </a:extLst>
            </p:cNvPr>
            <p:cNvGrpSpPr/>
            <p:nvPr/>
          </p:nvGrpSpPr>
          <p:grpSpPr>
            <a:xfrm>
              <a:off x="7348620" y="4603798"/>
              <a:ext cx="3494283" cy="1560781"/>
              <a:chOff x="7348620" y="4741450"/>
              <a:chExt cx="3494283" cy="1560781"/>
            </a:xfrm>
          </p:grpSpPr>
          <p:pic>
            <p:nvPicPr>
              <p:cNvPr id="2052" name="Picture 4" descr="Image result for Constrictor pupillae muscle of the iris and  Ciliary muscle">
                <a:extLst>
                  <a:ext uri="{FF2B5EF4-FFF2-40B4-BE49-F238E27FC236}">
                    <a16:creationId xmlns="" xmlns:a16="http://schemas.microsoft.com/office/drawing/2014/main" id="{5BE12274-DBFC-421E-A894-F6ED506C0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620" y="4741450"/>
                <a:ext cx="3494283" cy="15607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C06F71F8-384C-4EE8-94FA-CE7005FA9A70}"/>
                  </a:ext>
                </a:extLst>
              </p:cNvPr>
              <p:cNvSpPr txBox="1"/>
              <p:nvPr/>
            </p:nvSpPr>
            <p:spPr>
              <a:xfrm>
                <a:off x="9922200" y="5994454"/>
                <a:ext cx="561372" cy="307777"/>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grpSp>
        <p:sp>
          <p:nvSpPr>
            <p:cNvPr id="18" name="Rectangle 17">
              <a:extLst>
                <a:ext uri="{FF2B5EF4-FFF2-40B4-BE49-F238E27FC236}">
                  <a16:creationId xmlns="" xmlns:a16="http://schemas.microsoft.com/office/drawing/2014/main" id="{048E97BB-0055-4A76-B4C2-DDD24371F267}"/>
                </a:ext>
              </a:extLst>
            </p:cNvPr>
            <p:cNvSpPr/>
            <p:nvPr/>
          </p:nvSpPr>
          <p:spPr>
            <a:xfrm>
              <a:off x="9843541" y="5004158"/>
              <a:ext cx="561372" cy="137652"/>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 xmlns:a16="http://schemas.microsoft.com/office/drawing/2014/main" id="{AE265C31-3DAD-4834-A724-966CFF63B894}"/>
                </a:ext>
              </a:extLst>
            </p:cNvPr>
            <p:cNvSpPr/>
            <p:nvPr/>
          </p:nvSpPr>
          <p:spPr>
            <a:xfrm>
              <a:off x="8659210" y="5719150"/>
              <a:ext cx="356971" cy="219534"/>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 xmlns:a16="http://schemas.microsoft.com/office/drawing/2014/main" id="{966D9609-F8F5-4CF1-A2E7-49E258C83531}"/>
                </a:ext>
              </a:extLst>
            </p:cNvPr>
            <p:cNvSpPr/>
            <p:nvPr/>
          </p:nvSpPr>
          <p:spPr>
            <a:xfrm>
              <a:off x="10035269" y="5221438"/>
              <a:ext cx="807633" cy="182414"/>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 name="Straight Connector 22">
            <a:extLst>
              <a:ext uri="{FF2B5EF4-FFF2-40B4-BE49-F238E27FC236}">
                <a16:creationId xmlns="" xmlns:a16="http://schemas.microsoft.com/office/drawing/2014/main" id="{C8FA6A65-7B9B-41C4-93CE-8411604C766B}"/>
              </a:ext>
            </a:extLst>
          </p:cNvPr>
          <p:cNvCxnSpPr/>
          <p:nvPr/>
        </p:nvCxnSpPr>
        <p:spPr>
          <a:xfrm>
            <a:off x="1681085" y="4791638"/>
            <a:ext cx="3096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908BB767-4CDF-49CF-B49A-07538AC11731}"/>
              </a:ext>
            </a:extLst>
          </p:cNvPr>
          <p:cNvCxnSpPr>
            <a:cxnSpLocks/>
          </p:cNvCxnSpPr>
          <p:nvPr/>
        </p:nvCxnSpPr>
        <p:spPr>
          <a:xfrm>
            <a:off x="6064250" y="2193925"/>
            <a:ext cx="1003300" cy="28257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4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128AF-3F66-4B71-A8AB-F3845DAB6328}"/>
              </a:ext>
            </a:extLst>
          </p:cNvPr>
          <p:cNvSpPr txBox="1">
            <a:spLocks/>
          </p:cNvSpPr>
          <p:nvPr/>
        </p:nvSpPr>
        <p:spPr>
          <a:xfrm>
            <a:off x="936523" y="596849"/>
            <a:ext cx="10515600" cy="6574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t>Occulomotor</a:t>
            </a:r>
            <a:r>
              <a:rPr lang="en-US" sz="3600" b="1" dirty="0"/>
              <a:t> </a:t>
            </a:r>
            <a:r>
              <a:rPr lang="en-GB" sz="3600" b="1" dirty="0">
                <a:solidFill>
                  <a:schemeClr val="bg1">
                    <a:lumMod val="50000"/>
                  </a:schemeClr>
                </a:solidFill>
              </a:rPr>
              <a:t>(III) 3</a:t>
            </a:r>
            <a:r>
              <a:rPr lang="en-GB" sz="3600" b="1" baseline="30000" dirty="0">
                <a:solidFill>
                  <a:schemeClr val="bg1">
                    <a:lumMod val="50000"/>
                  </a:schemeClr>
                </a:solidFill>
              </a:rPr>
              <a:t>rd</a:t>
            </a:r>
            <a:r>
              <a:rPr lang="en-GB" sz="3600" b="1" dirty="0">
                <a:solidFill>
                  <a:schemeClr val="bg1">
                    <a:lumMod val="50000"/>
                  </a:schemeClr>
                </a:solidFill>
              </a:rPr>
              <a:t> Cranial Nerve</a:t>
            </a:r>
          </a:p>
        </p:txBody>
      </p:sp>
      <p:sp>
        <p:nvSpPr>
          <p:cNvPr id="3" name="Rectangle 2">
            <a:extLst>
              <a:ext uri="{FF2B5EF4-FFF2-40B4-BE49-F238E27FC236}">
                <a16:creationId xmlns="" xmlns:a16="http://schemas.microsoft.com/office/drawing/2014/main" id="{BE948584-052E-4C0A-924D-76DCAE8A0750}"/>
              </a:ext>
            </a:extLst>
          </p:cNvPr>
          <p:cNvSpPr/>
          <p:nvPr/>
        </p:nvSpPr>
        <p:spPr>
          <a:xfrm>
            <a:off x="936523" y="1351887"/>
            <a:ext cx="5808406" cy="3231654"/>
          </a:xfrm>
          <a:prstGeom prst="rect">
            <a:avLst/>
          </a:prstGeom>
        </p:spPr>
        <p:txBody>
          <a:bodyPr wrap="square">
            <a:spAutoFit/>
          </a:bodyPr>
          <a:lstStyle/>
          <a:p>
            <a:pPr>
              <a:defRPr/>
            </a:pPr>
            <a:r>
              <a:rPr lang="en-US" sz="2400" dirty="0" err="1">
                <a:solidFill>
                  <a:schemeClr val="tx1"/>
                </a:solidFill>
                <a:latin typeface="+mn-lt"/>
                <a:cs typeface="Times New Roman" pitchFamily="18" charset="0"/>
              </a:rPr>
              <a:t>Occulomotor</a:t>
            </a:r>
            <a:r>
              <a:rPr lang="en-US" sz="2400" dirty="0">
                <a:solidFill>
                  <a:schemeClr val="tx1"/>
                </a:solidFill>
                <a:latin typeface="+mn-lt"/>
                <a:cs typeface="Times New Roman" pitchFamily="18" charset="0"/>
              </a:rPr>
              <a:t> nerve supplies:</a:t>
            </a:r>
          </a:p>
          <a:p>
            <a:pPr marL="342900" indent="-342900">
              <a:buFont typeface="Courier New" panose="02070309020205020404" pitchFamily="49" charset="0"/>
              <a:buChar char="o"/>
              <a:defRPr/>
            </a:pPr>
            <a:r>
              <a:rPr lang="en-US" sz="2000" u="sng" dirty="0">
                <a:solidFill>
                  <a:schemeClr val="tx1"/>
                </a:solidFill>
                <a:latin typeface="+mn-lt"/>
                <a:cs typeface="Times New Roman" pitchFamily="18" charset="0"/>
              </a:rPr>
              <a:t>Motor to:</a:t>
            </a:r>
          </a:p>
          <a:p>
            <a:pPr marL="717550" indent="-363538">
              <a:buFont typeface="+mj-lt"/>
              <a:buAutoNum type="arabicPeriod"/>
              <a:defRPr/>
            </a:pPr>
            <a:r>
              <a:rPr lang="en-US" sz="2000" dirty="0" err="1">
                <a:solidFill>
                  <a:schemeClr val="tx1"/>
                </a:solidFill>
                <a:latin typeface="+mn-lt"/>
                <a:cs typeface="Times New Roman" pitchFamily="18" charset="0"/>
              </a:rPr>
              <a:t>Levator</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palpebrae</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superioris</a:t>
            </a:r>
            <a:r>
              <a:rPr lang="en-US" sz="2000" dirty="0">
                <a:solidFill>
                  <a:schemeClr val="tx1"/>
                </a:solidFill>
                <a:latin typeface="+mn-lt"/>
                <a:cs typeface="Times New Roman" pitchFamily="18" charset="0"/>
              </a:rPr>
              <a:t> </a:t>
            </a:r>
          </a:p>
          <a:p>
            <a:pPr marL="717550" indent="-363538">
              <a:buFont typeface="+mj-lt"/>
              <a:buAutoNum type="arabicPeriod"/>
              <a:defRPr/>
            </a:pPr>
            <a:r>
              <a:rPr lang="en-US" sz="2000" dirty="0">
                <a:solidFill>
                  <a:schemeClr val="tx1"/>
                </a:solidFill>
                <a:latin typeface="+mn-lt"/>
                <a:cs typeface="Times New Roman" pitchFamily="18" charset="0"/>
              </a:rPr>
              <a:t>Superior rectus muscle</a:t>
            </a:r>
          </a:p>
          <a:p>
            <a:pPr marL="717550" indent="-363538">
              <a:buFont typeface="+mj-lt"/>
              <a:buAutoNum type="arabicPeriod"/>
              <a:defRPr/>
            </a:pPr>
            <a:r>
              <a:rPr lang="en-US" sz="2000" dirty="0">
                <a:solidFill>
                  <a:schemeClr val="tx1"/>
                </a:solidFill>
                <a:latin typeface="+mn-lt"/>
                <a:cs typeface="Times New Roman" pitchFamily="18" charset="0"/>
              </a:rPr>
              <a:t>Medial rectus muscle</a:t>
            </a:r>
          </a:p>
          <a:p>
            <a:pPr marL="717550" indent="-363538">
              <a:buFont typeface="+mj-lt"/>
              <a:buAutoNum type="arabicPeriod"/>
              <a:defRPr/>
            </a:pPr>
            <a:r>
              <a:rPr lang="en-US" sz="2000" dirty="0">
                <a:solidFill>
                  <a:schemeClr val="tx1"/>
                </a:solidFill>
                <a:latin typeface="+mn-lt"/>
                <a:cs typeface="Times New Roman" pitchFamily="18" charset="0"/>
              </a:rPr>
              <a:t>Inferior rectus muscle &amp; </a:t>
            </a:r>
          </a:p>
          <a:p>
            <a:pPr marL="717550" indent="-363538">
              <a:buFont typeface="+mj-lt"/>
              <a:buAutoNum type="arabicPeriod"/>
              <a:defRPr/>
            </a:pPr>
            <a:r>
              <a:rPr lang="en-US" sz="2000" dirty="0">
                <a:solidFill>
                  <a:schemeClr val="tx1"/>
                </a:solidFill>
                <a:latin typeface="+mn-lt"/>
                <a:cs typeface="Times New Roman" pitchFamily="18" charset="0"/>
              </a:rPr>
              <a:t>Inferior oblique muscle.</a:t>
            </a:r>
          </a:p>
          <a:p>
            <a:pPr marL="342900" indent="-342900">
              <a:buFont typeface="Courier New" panose="02070309020205020404" pitchFamily="49" charset="0"/>
              <a:buChar char="o"/>
              <a:defRPr/>
            </a:pPr>
            <a:r>
              <a:rPr lang="en-US" sz="2000" u="sng" dirty="0">
                <a:solidFill>
                  <a:schemeClr val="tx1"/>
                </a:solidFill>
                <a:latin typeface="+mn-lt"/>
                <a:cs typeface="Times New Roman" pitchFamily="18" charset="0"/>
              </a:rPr>
              <a:t>Parasympathetic fibers to</a:t>
            </a:r>
            <a:r>
              <a:rPr lang="en-US" sz="2000" dirty="0">
                <a:solidFill>
                  <a:schemeClr val="tx1"/>
                </a:solidFill>
                <a:latin typeface="+mn-lt"/>
                <a:cs typeface="Times New Roman" pitchFamily="18" charset="0"/>
              </a:rPr>
              <a:t>:</a:t>
            </a:r>
          </a:p>
          <a:p>
            <a:pPr marL="354013">
              <a:defRPr/>
            </a:pPr>
            <a:r>
              <a:rPr lang="en-US" sz="2000" dirty="0">
                <a:solidFill>
                  <a:schemeClr val="tx1"/>
                </a:solidFill>
                <a:latin typeface="+mn-lt"/>
                <a:cs typeface="Times New Roman" pitchFamily="18" charset="0"/>
              </a:rPr>
              <a:t>1-  Constrictor </a:t>
            </a:r>
            <a:r>
              <a:rPr lang="en-US" sz="2000" dirty="0" err="1">
                <a:solidFill>
                  <a:schemeClr val="tx1"/>
                </a:solidFill>
                <a:latin typeface="+mn-lt"/>
                <a:cs typeface="Times New Roman" pitchFamily="18" charset="0"/>
              </a:rPr>
              <a:t>pupillae</a:t>
            </a:r>
            <a:r>
              <a:rPr lang="en-US" sz="2000" dirty="0">
                <a:solidFill>
                  <a:schemeClr val="tx1"/>
                </a:solidFill>
                <a:latin typeface="+mn-lt"/>
                <a:cs typeface="Times New Roman" pitchFamily="18" charset="0"/>
              </a:rPr>
              <a:t> and</a:t>
            </a:r>
          </a:p>
          <a:p>
            <a:pPr marL="354013">
              <a:defRPr/>
            </a:pPr>
            <a:r>
              <a:rPr lang="en-US" sz="2000" dirty="0">
                <a:solidFill>
                  <a:schemeClr val="tx1"/>
                </a:solidFill>
                <a:latin typeface="+mn-lt"/>
                <a:cs typeface="Times New Roman" pitchFamily="18" charset="0"/>
              </a:rPr>
              <a:t>2-  Ciliary muscles.</a:t>
            </a:r>
          </a:p>
        </p:txBody>
      </p:sp>
      <p:sp>
        <p:nvSpPr>
          <p:cNvPr id="4" name="Rectangle 3">
            <a:extLst>
              <a:ext uri="{FF2B5EF4-FFF2-40B4-BE49-F238E27FC236}">
                <a16:creationId xmlns="" xmlns:a16="http://schemas.microsoft.com/office/drawing/2014/main" id="{111526FE-6618-4093-B294-49C516156A33}"/>
              </a:ext>
            </a:extLst>
          </p:cNvPr>
          <p:cNvSpPr/>
          <p:nvPr/>
        </p:nvSpPr>
        <p:spPr>
          <a:xfrm>
            <a:off x="936523" y="4701808"/>
            <a:ext cx="9554496" cy="1692771"/>
          </a:xfrm>
          <a:prstGeom prst="rect">
            <a:avLst/>
          </a:prstGeom>
        </p:spPr>
        <p:txBody>
          <a:bodyPr wrap="square">
            <a:spAutoFit/>
          </a:bodyPr>
          <a:lstStyle/>
          <a:p>
            <a:pPr>
              <a:defRPr/>
            </a:pPr>
            <a:r>
              <a:rPr lang="en-US" sz="2400" dirty="0">
                <a:solidFill>
                  <a:schemeClr val="tx1"/>
                </a:solidFill>
                <a:latin typeface="+mn-lt"/>
                <a:cs typeface="Times New Roman" pitchFamily="18" charset="0"/>
              </a:rPr>
              <a:t>It is responsible for; </a:t>
            </a:r>
          </a:p>
          <a:p>
            <a:pPr marL="342900" indent="-342900">
              <a:buFont typeface="Arial" panose="020B0604020202020204" pitchFamily="34" charset="0"/>
              <a:buChar char="•"/>
              <a:defRPr/>
            </a:pPr>
            <a:r>
              <a:rPr lang="en-US" sz="2000" b="1" dirty="0">
                <a:solidFill>
                  <a:schemeClr val="tx1"/>
                </a:solidFill>
                <a:latin typeface="+mn-lt"/>
                <a:cs typeface="Times New Roman" pitchFamily="18" charset="0"/>
              </a:rPr>
              <a:t>Elevation</a:t>
            </a:r>
            <a:r>
              <a:rPr lang="en-US" sz="2000" dirty="0">
                <a:solidFill>
                  <a:schemeClr val="tx1"/>
                </a:solidFill>
                <a:latin typeface="+mn-lt"/>
                <a:cs typeface="Times New Roman" pitchFamily="18" charset="0"/>
              </a:rPr>
              <a:t> of  upper eyelid (open the eye) </a:t>
            </a:r>
            <a:r>
              <a:rPr lang="en-US" sz="1600" dirty="0">
                <a:solidFill>
                  <a:srgbClr val="92D050"/>
                </a:solidFill>
                <a:latin typeface="Calibri" panose="020F0502020204030204"/>
                <a:cs typeface="Times New Roman" pitchFamily="18" charset="0"/>
              </a:rPr>
              <a:t>(by </a:t>
            </a:r>
            <a:r>
              <a:rPr lang="en-US" sz="1600" dirty="0" err="1">
                <a:solidFill>
                  <a:srgbClr val="92D050"/>
                </a:solidFill>
                <a:latin typeface="Calibri" panose="020F0502020204030204"/>
                <a:cs typeface="Times New Roman" pitchFamily="18" charset="0"/>
              </a:rPr>
              <a:t>levator</a:t>
            </a:r>
            <a:r>
              <a:rPr lang="en-US" sz="1600" dirty="0">
                <a:solidFill>
                  <a:srgbClr val="92D050"/>
                </a:solidFill>
                <a:latin typeface="Calibri" panose="020F0502020204030204"/>
                <a:cs typeface="Times New Roman" pitchFamily="18" charset="0"/>
              </a:rPr>
              <a:t> </a:t>
            </a:r>
            <a:r>
              <a:rPr lang="en-US" sz="1600" dirty="0" err="1">
                <a:solidFill>
                  <a:srgbClr val="92D050"/>
                </a:solidFill>
                <a:latin typeface="Calibri" panose="020F0502020204030204"/>
                <a:cs typeface="Times New Roman" pitchFamily="18" charset="0"/>
              </a:rPr>
              <a:t>palpebrae</a:t>
            </a:r>
            <a:r>
              <a:rPr lang="en-US" sz="1600" dirty="0">
                <a:solidFill>
                  <a:srgbClr val="92D050"/>
                </a:solidFill>
                <a:latin typeface="Calibri" panose="020F0502020204030204"/>
                <a:cs typeface="Times New Roman" pitchFamily="18" charset="0"/>
              </a:rPr>
              <a:t> </a:t>
            </a:r>
            <a:r>
              <a:rPr lang="en-US" sz="1600" dirty="0" err="1">
                <a:solidFill>
                  <a:srgbClr val="92D050"/>
                </a:solidFill>
                <a:latin typeface="Calibri" panose="020F0502020204030204"/>
                <a:cs typeface="Times New Roman" pitchFamily="18" charset="0"/>
              </a:rPr>
              <a:t>superioris</a:t>
            </a:r>
            <a:r>
              <a:rPr lang="en-US" sz="1600" dirty="0">
                <a:solidFill>
                  <a:srgbClr val="92D050"/>
                </a:solidFill>
                <a:latin typeface="Calibri" panose="020F0502020204030204"/>
                <a:cs typeface="Times New Roman" pitchFamily="18" charset="0"/>
              </a:rPr>
              <a:t>)</a:t>
            </a:r>
            <a:r>
              <a:rPr lang="en-US" sz="2000" dirty="0">
                <a:solidFill>
                  <a:schemeClr val="tx1"/>
                </a:solidFill>
                <a:latin typeface="+mn-lt"/>
                <a:cs typeface="Times New Roman" pitchFamily="18" charset="0"/>
              </a:rPr>
              <a:t>. </a:t>
            </a:r>
          </a:p>
          <a:p>
            <a:pPr marL="342900" indent="-342900">
              <a:buFont typeface="Arial" panose="020B0604020202020204" pitchFamily="34" charset="0"/>
              <a:buChar char="•"/>
              <a:defRPr/>
            </a:pPr>
            <a:r>
              <a:rPr lang="en-US" sz="2000" b="1" dirty="0">
                <a:solidFill>
                  <a:schemeClr val="tx1"/>
                </a:solidFill>
                <a:latin typeface="+mn-lt"/>
                <a:cs typeface="Times New Roman" pitchFamily="18" charset="0"/>
              </a:rPr>
              <a:t>Turning</a:t>
            </a:r>
            <a:r>
              <a:rPr lang="en-US" sz="2000" dirty="0">
                <a:solidFill>
                  <a:schemeClr val="tx1"/>
                </a:solidFill>
                <a:latin typeface="+mn-lt"/>
                <a:cs typeface="Times New Roman" pitchFamily="18" charset="0"/>
              </a:rPr>
              <a:t> the eyeball upward, downwards and medially,</a:t>
            </a:r>
          </a:p>
          <a:p>
            <a:pPr marL="342900" indent="-342900">
              <a:buFont typeface="Arial" panose="020B0604020202020204" pitchFamily="34" charset="0"/>
              <a:buChar char="•"/>
              <a:defRPr/>
            </a:pPr>
            <a:r>
              <a:rPr lang="en-US" sz="2000" b="1" dirty="0">
                <a:solidFill>
                  <a:schemeClr val="tx1"/>
                </a:solidFill>
                <a:latin typeface="+mn-lt"/>
                <a:cs typeface="Times New Roman" pitchFamily="18" charset="0"/>
              </a:rPr>
              <a:t>Constriction</a:t>
            </a:r>
            <a:r>
              <a:rPr lang="en-US" sz="2000" dirty="0">
                <a:solidFill>
                  <a:schemeClr val="tx1"/>
                </a:solidFill>
                <a:latin typeface="+mn-lt"/>
                <a:cs typeface="Times New Roman" pitchFamily="18" charset="0"/>
              </a:rPr>
              <a:t> of the pupil (papillary reflex). </a:t>
            </a:r>
          </a:p>
          <a:p>
            <a:pPr marL="342900" indent="-342900">
              <a:buFont typeface="Arial" panose="020B0604020202020204" pitchFamily="34" charset="0"/>
              <a:buChar char="•"/>
              <a:defRPr/>
            </a:pPr>
            <a:r>
              <a:rPr lang="en-US" sz="2000" dirty="0">
                <a:solidFill>
                  <a:schemeClr val="tx1"/>
                </a:solidFill>
                <a:latin typeface="+mn-lt"/>
                <a:cs typeface="Times New Roman" pitchFamily="18" charset="0"/>
              </a:rPr>
              <a:t>Accommodating </a:t>
            </a:r>
            <a:r>
              <a:rPr lang="en-US" sz="2000" b="1" dirty="0">
                <a:solidFill>
                  <a:schemeClr val="tx1"/>
                </a:solidFill>
                <a:latin typeface="+mn-lt"/>
                <a:cs typeface="Times New Roman" pitchFamily="18" charset="0"/>
              </a:rPr>
              <a:t>reflex</a:t>
            </a:r>
            <a:r>
              <a:rPr lang="en-US" sz="2000" dirty="0">
                <a:solidFill>
                  <a:schemeClr val="tx1"/>
                </a:solidFill>
                <a:latin typeface="+mn-lt"/>
                <a:cs typeface="Times New Roman" pitchFamily="18" charset="0"/>
              </a:rPr>
              <a:t> of the eyes.</a:t>
            </a:r>
          </a:p>
        </p:txBody>
      </p:sp>
      <p:grpSp>
        <p:nvGrpSpPr>
          <p:cNvPr id="5" name="Group 4">
            <a:extLst>
              <a:ext uri="{FF2B5EF4-FFF2-40B4-BE49-F238E27FC236}">
                <a16:creationId xmlns="" xmlns:a16="http://schemas.microsoft.com/office/drawing/2014/main" id="{51DD7F8C-D1EA-4B51-A311-C09383A24BD5}"/>
              </a:ext>
            </a:extLst>
          </p:cNvPr>
          <p:cNvGrpSpPr/>
          <p:nvPr/>
        </p:nvGrpSpPr>
        <p:grpSpPr>
          <a:xfrm>
            <a:off x="6739088" y="1023886"/>
            <a:ext cx="4918587" cy="3441290"/>
            <a:chOff x="4953000" y="228600"/>
            <a:chExt cx="5534026" cy="6172200"/>
          </a:xfrm>
          <a:noFill/>
        </p:grpSpPr>
        <p:pic>
          <p:nvPicPr>
            <p:cNvPr id="6" name="Content Placeholder 4" descr="C:\Users\user\Pictures\cn3_1.jpg">
              <a:extLst>
                <a:ext uri="{FF2B5EF4-FFF2-40B4-BE49-F238E27FC236}">
                  <a16:creationId xmlns="" xmlns:a16="http://schemas.microsoft.com/office/drawing/2014/main" id="{C91EDE6A-AAE4-4E7D-ACBD-DBBB4BE2B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3001" y="228600"/>
              <a:ext cx="5534025" cy="6172200"/>
            </a:xfrm>
            <a:prstGeom prst="rect">
              <a:avLst/>
            </a:prstGeom>
            <a:grpFill/>
            <a:ln>
              <a:noFill/>
              <a:miter lim="800000"/>
              <a:headEnd/>
              <a:tailEnd/>
            </a:ln>
          </p:spPr>
        </p:pic>
        <p:sp>
          <p:nvSpPr>
            <p:cNvPr id="7" name="AutoShape 9">
              <a:extLst>
                <a:ext uri="{FF2B5EF4-FFF2-40B4-BE49-F238E27FC236}">
                  <a16:creationId xmlns="" xmlns:a16="http://schemas.microsoft.com/office/drawing/2014/main" id="{3F1D36F9-8145-438F-AA03-7001446E590C}"/>
                </a:ext>
              </a:extLst>
            </p:cNvPr>
            <p:cNvSpPr>
              <a:spLocks noChangeArrowheads="1"/>
            </p:cNvSpPr>
            <p:nvPr/>
          </p:nvSpPr>
          <p:spPr bwMode="auto">
            <a:xfrm>
              <a:off x="7239000" y="5897135"/>
              <a:ext cx="1066800" cy="380999"/>
            </a:xfrm>
            <a:prstGeom prst="roundRect">
              <a:avLst>
                <a:gd name="adj" fmla="val 16667"/>
              </a:avLst>
            </a:prstGeom>
            <a:grpFill/>
            <a:ln w="28575">
              <a:solidFill>
                <a:schemeClr val="accent3">
                  <a:lumMod val="7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8" name="AutoShape 9">
              <a:extLst>
                <a:ext uri="{FF2B5EF4-FFF2-40B4-BE49-F238E27FC236}">
                  <a16:creationId xmlns="" xmlns:a16="http://schemas.microsoft.com/office/drawing/2014/main" id="{B37A53B4-A28E-4ACD-B913-7DCC119C4EAD}"/>
                </a:ext>
              </a:extLst>
            </p:cNvPr>
            <p:cNvSpPr>
              <a:spLocks noChangeArrowheads="1"/>
            </p:cNvSpPr>
            <p:nvPr/>
          </p:nvSpPr>
          <p:spPr bwMode="auto">
            <a:xfrm>
              <a:off x="4953000" y="1325135"/>
              <a:ext cx="685800" cy="762000"/>
            </a:xfrm>
            <a:prstGeom prst="roundRect">
              <a:avLst>
                <a:gd name="adj" fmla="val 16667"/>
              </a:avLst>
            </a:prstGeom>
            <a:grpFill/>
            <a:ln w="28575">
              <a:solidFill>
                <a:schemeClr val="bg1">
                  <a:lumMod val="65000"/>
                </a:schemeClr>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9" name="AutoShape 9">
              <a:extLst>
                <a:ext uri="{FF2B5EF4-FFF2-40B4-BE49-F238E27FC236}">
                  <a16:creationId xmlns="" xmlns:a16="http://schemas.microsoft.com/office/drawing/2014/main" id="{0DB01116-503C-4ED6-B0CE-B67766AB473B}"/>
                </a:ext>
              </a:extLst>
            </p:cNvPr>
            <p:cNvSpPr>
              <a:spLocks noChangeArrowheads="1"/>
            </p:cNvSpPr>
            <p:nvPr/>
          </p:nvSpPr>
          <p:spPr bwMode="auto">
            <a:xfrm>
              <a:off x="7848600" y="4800600"/>
              <a:ext cx="685800" cy="6096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0" name="AutoShape 9">
              <a:extLst>
                <a:ext uri="{FF2B5EF4-FFF2-40B4-BE49-F238E27FC236}">
                  <a16:creationId xmlns="" xmlns:a16="http://schemas.microsoft.com/office/drawing/2014/main" id="{5009704A-0D56-40DF-80C3-E69F46799F81}"/>
                </a:ext>
              </a:extLst>
            </p:cNvPr>
            <p:cNvSpPr>
              <a:spLocks noChangeArrowheads="1"/>
            </p:cNvSpPr>
            <p:nvPr/>
          </p:nvSpPr>
          <p:spPr bwMode="auto">
            <a:xfrm>
              <a:off x="7239000" y="1219200"/>
              <a:ext cx="6096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11" name="AutoShape 9">
              <a:extLst>
                <a:ext uri="{FF2B5EF4-FFF2-40B4-BE49-F238E27FC236}">
                  <a16:creationId xmlns="" xmlns:a16="http://schemas.microsoft.com/office/drawing/2014/main" id="{FA47D61D-A428-4AC0-9AAE-C05474D3A478}"/>
                </a:ext>
              </a:extLst>
            </p:cNvPr>
            <p:cNvSpPr>
              <a:spLocks noChangeArrowheads="1"/>
            </p:cNvSpPr>
            <p:nvPr/>
          </p:nvSpPr>
          <p:spPr bwMode="auto">
            <a:xfrm>
              <a:off x="6400800" y="5486400"/>
              <a:ext cx="685800" cy="533400"/>
            </a:xfrm>
            <a:prstGeom prst="roundRect">
              <a:avLst>
                <a:gd name="adj" fmla="val 16667"/>
              </a:avLst>
            </a:prstGeom>
            <a:grpFill/>
            <a:ln w="9525">
              <a:solidFill>
                <a:schemeClr val="accent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Tree>
    <p:extLst>
      <p:ext uri="{BB962C8B-B14F-4D97-AF65-F5344CB8AC3E}">
        <p14:creationId xmlns:p14="http://schemas.microsoft.com/office/powerpoint/2010/main" val="117205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5169B3-46E8-4CCD-BEB4-C2968C6E28CC}"/>
              </a:ext>
            </a:extLst>
          </p:cNvPr>
          <p:cNvSpPr txBox="1">
            <a:spLocks/>
          </p:cNvSpPr>
          <p:nvPr/>
        </p:nvSpPr>
        <p:spPr>
          <a:xfrm>
            <a:off x="936523" y="596849"/>
            <a:ext cx="10515600" cy="6574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t>Occulomotor</a:t>
            </a:r>
            <a:r>
              <a:rPr lang="en-US" sz="3600" b="1" dirty="0"/>
              <a:t> </a:t>
            </a:r>
            <a:r>
              <a:rPr lang="en-GB" sz="3600" b="1" dirty="0">
                <a:solidFill>
                  <a:schemeClr val="bg1">
                    <a:lumMod val="50000"/>
                  </a:schemeClr>
                </a:solidFill>
              </a:rPr>
              <a:t>(III) 3</a:t>
            </a:r>
            <a:r>
              <a:rPr lang="en-GB" sz="3600" b="1" baseline="30000" dirty="0">
                <a:solidFill>
                  <a:schemeClr val="bg1">
                    <a:lumMod val="50000"/>
                  </a:schemeClr>
                </a:solidFill>
              </a:rPr>
              <a:t>rd</a:t>
            </a:r>
            <a:r>
              <a:rPr lang="en-GB" sz="3600" b="1" dirty="0">
                <a:solidFill>
                  <a:schemeClr val="bg1">
                    <a:lumMod val="50000"/>
                  </a:schemeClr>
                </a:solidFill>
              </a:rPr>
              <a:t> Cranial Nerve</a:t>
            </a:r>
          </a:p>
        </p:txBody>
      </p:sp>
      <p:sp>
        <p:nvSpPr>
          <p:cNvPr id="3" name="Rectangle 2">
            <a:extLst>
              <a:ext uri="{FF2B5EF4-FFF2-40B4-BE49-F238E27FC236}">
                <a16:creationId xmlns="" xmlns:a16="http://schemas.microsoft.com/office/drawing/2014/main" id="{601C1F8A-56A4-4B2C-BF8F-EBD87E529D4F}"/>
              </a:ext>
            </a:extLst>
          </p:cNvPr>
          <p:cNvSpPr/>
          <p:nvPr/>
        </p:nvSpPr>
        <p:spPr>
          <a:xfrm>
            <a:off x="936523" y="1355748"/>
            <a:ext cx="6096000" cy="3170099"/>
          </a:xfrm>
          <a:prstGeom prst="rect">
            <a:avLst/>
          </a:prstGeom>
        </p:spPr>
        <p:txBody>
          <a:bodyPr>
            <a:spAutoFit/>
          </a:bodyPr>
          <a:lstStyle/>
          <a:p>
            <a:pPr eaLnBrk="1" hangingPunct="1">
              <a:defRPr/>
            </a:pPr>
            <a:r>
              <a:rPr lang="en-US" sz="2400" b="1" dirty="0">
                <a:solidFill>
                  <a:schemeClr val="tx1"/>
                </a:solidFill>
                <a:latin typeface="+mn-lt"/>
                <a:cs typeface="Times New Roman" pitchFamily="18" charset="0"/>
              </a:rPr>
              <a:t>Lesion results in:</a:t>
            </a:r>
          </a:p>
          <a:p>
            <a:pPr marL="342900" lvl="1" indent="-254000" eaLnBrk="1" hangingPunct="1">
              <a:buFont typeface="+mj-lt"/>
              <a:buAutoNum type="arabicPeriod"/>
              <a:defRPr/>
            </a:pPr>
            <a:r>
              <a:rPr lang="en-US" sz="2200" dirty="0">
                <a:solidFill>
                  <a:schemeClr val="tx1"/>
                </a:solidFill>
                <a:latin typeface="+mn-lt"/>
                <a:cs typeface="Times New Roman" pitchFamily="18" charset="0"/>
              </a:rPr>
              <a:t>Lateral squint. </a:t>
            </a:r>
            <a:r>
              <a:rPr lang="en-US" dirty="0">
                <a:solidFill>
                  <a:srgbClr val="92D050"/>
                </a:solidFill>
                <a:latin typeface="+mn-lt"/>
                <a:cs typeface="Times New Roman" pitchFamily="18" charset="0"/>
              </a:rPr>
              <a:t>(since medial is affected and only lateral is working)</a:t>
            </a:r>
          </a:p>
          <a:p>
            <a:pPr marL="342900" lvl="1" indent="-254000" eaLnBrk="1" hangingPunct="1">
              <a:buFont typeface="+mj-lt"/>
              <a:buAutoNum type="arabicPeriod"/>
              <a:defRPr/>
            </a:pPr>
            <a:r>
              <a:rPr lang="en-US" sz="2200" dirty="0">
                <a:solidFill>
                  <a:schemeClr val="tx1"/>
                </a:solidFill>
                <a:latin typeface="+mn-lt"/>
                <a:cs typeface="Times New Roman" pitchFamily="18" charset="0"/>
              </a:rPr>
              <a:t>Ptosis </a:t>
            </a:r>
            <a:r>
              <a:rPr lang="en-US" sz="1600" dirty="0">
                <a:solidFill>
                  <a:schemeClr val="bg1">
                    <a:lumMod val="50000"/>
                  </a:schemeClr>
                </a:solidFill>
                <a:latin typeface="+mn-lt"/>
                <a:cs typeface="Times New Roman" pitchFamily="18" charset="0"/>
              </a:rPr>
              <a:t>(drooping of the eyelid)</a:t>
            </a:r>
            <a:r>
              <a:rPr lang="en-US" sz="2200" dirty="0">
                <a:solidFill>
                  <a:schemeClr val="tx1"/>
                </a:solidFill>
                <a:latin typeface="+mn-lt"/>
                <a:cs typeface="Times New Roman" pitchFamily="18" charset="0"/>
              </a:rPr>
              <a:t>.</a:t>
            </a:r>
          </a:p>
          <a:p>
            <a:pPr marL="342900" lvl="1" indent="-254000" eaLnBrk="1" hangingPunct="1">
              <a:buFont typeface="+mj-lt"/>
              <a:buAutoNum type="arabicPeriod"/>
              <a:defRPr/>
            </a:pPr>
            <a:r>
              <a:rPr lang="en-US" sz="2200" dirty="0">
                <a:solidFill>
                  <a:schemeClr val="tx1"/>
                </a:solidFill>
                <a:latin typeface="+mn-lt"/>
                <a:cs typeface="Times New Roman" pitchFamily="18" charset="0"/>
              </a:rPr>
              <a:t>Diplopia </a:t>
            </a:r>
            <a:r>
              <a:rPr lang="en-US" sz="1600" dirty="0">
                <a:solidFill>
                  <a:schemeClr val="bg1">
                    <a:lumMod val="50000"/>
                  </a:schemeClr>
                </a:solidFill>
                <a:latin typeface="+mn-lt"/>
                <a:cs typeface="Times New Roman" pitchFamily="18" charset="0"/>
              </a:rPr>
              <a:t>(double vision). </a:t>
            </a:r>
            <a:r>
              <a:rPr lang="en-US" dirty="0">
                <a:solidFill>
                  <a:srgbClr val="92D050"/>
                </a:solidFill>
                <a:latin typeface="+mn-lt"/>
                <a:cs typeface="Times New Roman" pitchFamily="18" charset="0"/>
              </a:rPr>
              <a:t>Diplopia always accompanies squint</a:t>
            </a:r>
            <a:endParaRPr lang="en-US" sz="2200" dirty="0">
              <a:solidFill>
                <a:srgbClr val="92D050"/>
              </a:solidFill>
              <a:latin typeface="+mn-lt"/>
              <a:cs typeface="Times New Roman" pitchFamily="18" charset="0"/>
            </a:endParaRPr>
          </a:p>
          <a:p>
            <a:pPr marL="342900" lvl="1" indent="-254000" eaLnBrk="1" hangingPunct="1">
              <a:buFont typeface="+mj-lt"/>
              <a:buAutoNum type="arabicPeriod"/>
              <a:defRPr/>
            </a:pPr>
            <a:r>
              <a:rPr lang="en-US" sz="2200" dirty="0">
                <a:solidFill>
                  <a:schemeClr val="tx1"/>
                </a:solidFill>
                <a:latin typeface="+mn-lt"/>
                <a:cs typeface="Times New Roman" pitchFamily="18" charset="0"/>
              </a:rPr>
              <a:t>Pupillary dilatation.</a:t>
            </a:r>
          </a:p>
          <a:p>
            <a:pPr marL="342900" lvl="1" indent="-254000" eaLnBrk="1" hangingPunct="1">
              <a:buFont typeface="+mj-lt"/>
              <a:buAutoNum type="arabicPeriod"/>
              <a:defRPr/>
            </a:pPr>
            <a:r>
              <a:rPr lang="en-US" sz="2200" dirty="0">
                <a:solidFill>
                  <a:schemeClr val="tx1"/>
                </a:solidFill>
                <a:latin typeface="+mn-lt"/>
                <a:cs typeface="Times New Roman" pitchFamily="18" charset="0"/>
              </a:rPr>
              <a:t>Loss of accommodation.</a:t>
            </a:r>
          </a:p>
          <a:p>
            <a:pPr marL="342900" lvl="1" indent="-254000" eaLnBrk="1" hangingPunct="1">
              <a:buFont typeface="+mj-lt"/>
              <a:buAutoNum type="arabicPeriod"/>
              <a:defRPr/>
            </a:pPr>
            <a:r>
              <a:rPr lang="en-US" sz="2200" dirty="0">
                <a:solidFill>
                  <a:schemeClr val="tx1"/>
                </a:solidFill>
                <a:latin typeface="+mn-lt"/>
                <a:cs typeface="Times New Roman" pitchFamily="18" charset="0"/>
              </a:rPr>
              <a:t>The eyeball  is fully abducted and depressed (down and out) because of the </a:t>
            </a:r>
            <a:r>
              <a:rPr lang="en-US" sz="2200" u="sng" dirty="0">
                <a:solidFill>
                  <a:schemeClr val="tx1"/>
                </a:solidFill>
                <a:latin typeface="+mn-lt"/>
                <a:cs typeface="Times New Roman" pitchFamily="18" charset="0"/>
              </a:rPr>
              <a:t>unopposed activity</a:t>
            </a:r>
            <a:r>
              <a:rPr lang="en-US" sz="2200" dirty="0">
                <a:solidFill>
                  <a:schemeClr val="tx1"/>
                </a:solidFill>
                <a:latin typeface="+mn-lt"/>
                <a:cs typeface="Times New Roman" pitchFamily="18" charset="0"/>
              </a:rPr>
              <a:t>  of lateral rectus and superior oblique.</a:t>
            </a:r>
          </a:p>
        </p:txBody>
      </p:sp>
      <p:pic>
        <p:nvPicPr>
          <p:cNvPr id="4" name="Content Placeholder 6" descr="C:\Documents and Settings\user\My Documents\My Pictures\Picture3.jpg">
            <a:extLst>
              <a:ext uri="{FF2B5EF4-FFF2-40B4-BE49-F238E27FC236}">
                <a16:creationId xmlns="" xmlns:a16="http://schemas.microsoft.com/office/drawing/2014/main" id="{4C8A797F-9DF7-4CF8-B4D8-95A240581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06" t="3999" r="13208"/>
          <a:stretch>
            <a:fillRect/>
          </a:stretch>
        </p:blipFill>
        <p:spPr>
          <a:xfrm>
            <a:off x="7618770" y="449826"/>
            <a:ext cx="4098823" cy="3522406"/>
          </a:xfrm>
          <a:prstGeom prst="rect">
            <a:avLst/>
          </a:prstGeom>
        </p:spPr>
      </p:pic>
      <p:pic>
        <p:nvPicPr>
          <p:cNvPr id="5" name="Picture 5" descr="C:\Documents and Settings\user\My Documents\My Pictures\ptosis-drooping-of-the-eyelid.jpg">
            <a:extLst>
              <a:ext uri="{FF2B5EF4-FFF2-40B4-BE49-F238E27FC236}">
                <a16:creationId xmlns="" xmlns:a16="http://schemas.microsoft.com/office/drawing/2014/main" id="{2C594B05-A628-4D30-AB0D-B9E89144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05" b="28204"/>
          <a:stretch>
            <a:fillRect/>
          </a:stretch>
        </p:blipFill>
        <p:spPr bwMode="auto">
          <a:xfrm>
            <a:off x="7618769" y="4296697"/>
            <a:ext cx="4098823" cy="239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40A40413-7B2E-45C2-ADC4-9AB47F40ABDA}"/>
              </a:ext>
            </a:extLst>
          </p:cNvPr>
          <p:cNvSpPr/>
          <p:nvPr/>
        </p:nvSpPr>
        <p:spPr>
          <a:xfrm>
            <a:off x="936523" y="4627316"/>
            <a:ext cx="6096000" cy="1938992"/>
          </a:xfrm>
          <a:prstGeom prst="rect">
            <a:avLst/>
          </a:prstGeom>
          <a:ln w="28575">
            <a:solidFill>
              <a:schemeClr val="accent4"/>
            </a:solidFill>
          </a:ln>
        </p:spPr>
        <p:txBody>
          <a:bodyPr>
            <a:spAutoFit/>
          </a:bodyPr>
          <a:lstStyle/>
          <a:p>
            <a:pPr>
              <a:defRPr/>
            </a:pPr>
            <a:r>
              <a:rPr lang="en-US" sz="2000" dirty="0">
                <a:solidFill>
                  <a:schemeClr val="tx1"/>
                </a:solidFill>
                <a:latin typeface="+mn-lt"/>
                <a:cs typeface="Times New Roman" pitchFamily="18" charset="0"/>
              </a:rPr>
              <a:t>The preganglionic parasympathetic fibers run superficially in the nerve and are therefore the first axons to suffer when a nerve is affected by external pressure. </a:t>
            </a:r>
            <a:r>
              <a:rPr lang="en-US" sz="2000" u="sng" dirty="0">
                <a:solidFill>
                  <a:schemeClr val="tx1"/>
                </a:solidFill>
                <a:latin typeface="+mn-lt"/>
                <a:cs typeface="Times New Roman" pitchFamily="18" charset="0"/>
              </a:rPr>
              <a:t>Consequently,</a:t>
            </a:r>
            <a:r>
              <a:rPr lang="en-US" sz="2000" dirty="0">
                <a:solidFill>
                  <a:schemeClr val="tx1"/>
                </a:solidFill>
                <a:latin typeface="+mn-lt"/>
                <a:cs typeface="Times New Roman" pitchFamily="18" charset="0"/>
              </a:rPr>
              <a:t> </a:t>
            </a:r>
            <a:r>
              <a:rPr lang="en-US" sz="2000" b="1" dirty="0">
                <a:solidFill>
                  <a:schemeClr val="tx1"/>
                </a:solidFill>
                <a:latin typeface="+mn-lt"/>
                <a:cs typeface="Times New Roman" pitchFamily="18" charset="0"/>
              </a:rPr>
              <a:t>the first sign of compression of the </a:t>
            </a:r>
            <a:r>
              <a:rPr lang="en-US" sz="2000" b="1" dirty="0" err="1">
                <a:solidFill>
                  <a:schemeClr val="tx1"/>
                </a:solidFill>
                <a:latin typeface="+mn-lt"/>
                <a:cs typeface="Times New Roman" pitchFamily="18" charset="0"/>
              </a:rPr>
              <a:t>occulomotor</a:t>
            </a:r>
            <a:r>
              <a:rPr lang="en-US" sz="2000" b="1" dirty="0">
                <a:solidFill>
                  <a:schemeClr val="tx1"/>
                </a:solidFill>
                <a:latin typeface="+mn-lt"/>
                <a:cs typeface="Times New Roman" pitchFamily="18" charset="0"/>
              </a:rPr>
              <a:t> nerve is ipsilateral slowness of the pupillary response to light.</a:t>
            </a:r>
          </a:p>
        </p:txBody>
      </p:sp>
    </p:spTree>
    <p:extLst>
      <p:ext uri="{BB962C8B-B14F-4D97-AF65-F5344CB8AC3E}">
        <p14:creationId xmlns:p14="http://schemas.microsoft.com/office/powerpoint/2010/main" val="3381573892"/>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id="{6C3A8FFE-7141-47B9-9213-9895C7E1A432}" vid="{088974C7-7BA9-4A38-9875-23F266899E6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
  <TotalTime>4127</TotalTime>
  <Words>2739</Words>
  <Application>Microsoft Macintosh PowerPoint</Application>
  <PresentationFormat>Widescreen</PresentationFormat>
  <Paragraphs>368</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Calibri Light</vt:lpstr>
      <vt:lpstr>Courier New</vt:lpstr>
      <vt:lpstr>Times New Roman</vt:lpstr>
      <vt:lpstr>Wingdings</vt:lpstr>
      <vt:lpstr>Arial</vt:lpstr>
      <vt:lpstr>Office Theme</vt:lpstr>
      <vt:lpstr>PowerPoint Presentation</vt:lpstr>
      <vt:lpstr>Objectives</vt:lpstr>
      <vt:lpstr>PowerPoint Presentation</vt:lpstr>
      <vt:lpstr>Extra-Ocular Muscles</vt:lpstr>
      <vt:lpstr>Occulomotor (III) 3rd Cranial Nerve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Retinitis Pigmentosa</vt:lpstr>
      <vt:lpstr>PowerPoint Presentation</vt:lpstr>
      <vt:lpstr>MCQs</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dc:title>
  <dc:creator>Jawaher AbdulMohsen</dc:creator>
  <cp:lastModifiedBy>شوق</cp:lastModifiedBy>
  <cp:revision>90</cp:revision>
  <dcterms:created xsi:type="dcterms:W3CDTF">2017-04-30T17:35:08Z</dcterms:created>
  <dcterms:modified xsi:type="dcterms:W3CDTF">2017-10-08T21:17:48Z</dcterms:modified>
</cp:coreProperties>
</file>