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55" r:id="rId1"/>
  </p:sldMasterIdLst>
  <p:notesMasterIdLst>
    <p:notesMasterId r:id="rId22"/>
  </p:notesMasterIdLst>
  <p:sldIdLst>
    <p:sldId id="273" r:id="rId2"/>
    <p:sldId id="297" r:id="rId3"/>
    <p:sldId id="334" r:id="rId4"/>
    <p:sldId id="335" r:id="rId5"/>
    <p:sldId id="336" r:id="rId6"/>
    <p:sldId id="314" r:id="rId7"/>
    <p:sldId id="352" r:id="rId8"/>
    <p:sldId id="338" r:id="rId9"/>
    <p:sldId id="353" r:id="rId10"/>
    <p:sldId id="340" r:id="rId11"/>
    <p:sldId id="341" r:id="rId12"/>
    <p:sldId id="342" r:id="rId13"/>
    <p:sldId id="343" r:id="rId14"/>
    <p:sldId id="351" r:id="rId15"/>
    <p:sldId id="355" r:id="rId16"/>
    <p:sldId id="345" r:id="rId17"/>
    <p:sldId id="349" r:id="rId18"/>
    <p:sldId id="350" r:id="rId19"/>
    <p:sldId id="346" r:id="rId20"/>
    <p:sldId id="347" r:id="rId2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C5A7"/>
    <a:srgbClr val="85C8E3"/>
    <a:srgbClr val="52B0D7"/>
    <a:srgbClr val="67D1A0"/>
    <a:srgbClr val="00DE64"/>
    <a:srgbClr val="FFFFB9"/>
    <a:srgbClr val="CAD5EF"/>
    <a:srgbClr val="C6D9AD"/>
    <a:srgbClr val="AFBFE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1108BE60-98E1-4CA7-AB5B-2BF94F43183B}">
  <a:tblStyle styleId="{1108BE60-98E1-4CA7-AB5B-2BF94F43183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Style>
        <a:tcBdr/>
        <a:fill>
          <a:solidFill>
            <a:schemeClr val="dk1">
              <a:alpha val="20000"/>
            </a:schemeClr>
          </a:solidFill>
        </a:fill>
      </a:tcStyle>
    </a:band1H>
    <a:band1V>
      <a:tcStyle>
        <a:tcBdr/>
        <a:fill>
          <a:solidFill>
            <a:schemeClr val="dk1">
              <a:alpha val="20000"/>
            </a:schemeClr>
          </a:solidFill>
        </a:fill>
      </a:tcStyle>
    </a:band1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firstRow>
      <a:tcTxStyle b="on" i="off"/>
      <a:tcStyle>
        <a:tcBdr>
          <a:bottom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</a:tblStyle>
  <a:tblStyle styleId="{3E5EB3EA-823C-4605-A2E9-52B1581408BE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8EBF5"/>
          </a:solidFill>
        </a:fill>
      </a:tcStyle>
    </a:wholeTbl>
    <a:band1H>
      <a:tcStyle>
        <a:tcBdr/>
        <a:fill>
          <a:solidFill>
            <a:srgbClr val="CDD4EA"/>
          </a:solidFill>
        </a:fill>
      </a:tcStyle>
    </a:band1H>
    <a:band1V>
      <a:tcStyle>
        <a:tcBdr/>
        <a:fill>
          <a:solidFill>
            <a:srgbClr val="CDD4EA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0" autoAdjust="0"/>
    <p:restoredTop sz="93891" autoAdjust="0"/>
  </p:normalViewPr>
  <p:slideViewPr>
    <p:cSldViewPr snapToGrid="0">
      <p:cViewPr varScale="1">
        <p:scale>
          <a:sx n="93" d="100"/>
          <a:sy n="93" d="100"/>
        </p:scale>
        <p:origin x="808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37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503920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841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6586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1595538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4923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980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078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7938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5786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8608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288256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3705684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16208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3627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91886" y="348343"/>
            <a:ext cx="11408228" cy="61105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62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zHrbVvovKY0lGbOycITFqoig6qjfsi2AoJUTEhHuXw0/edit?usp=sharing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2.jp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Relationship Id="rId3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3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Relationship Id="rId3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hyperlink" Target="https://docs.google.com/forms/d/e/1FAIpQLSe5fXv00313pt-bu_7cteBdzQAoHkhw6R86sJUYg-L2qalpWA/viewform?usp=sf_link" TargetMode="External"/><Relationship Id="rId6" Type="http://schemas.openxmlformats.org/officeDocument/2006/relationships/hyperlink" Target="https://www.youtube.com/channel/UCXm7p9EPl93gEqwDzVguKVA/playlists?view_as=subscriber" TargetMode="External"/><Relationship Id="rId7" Type="http://schemas.openxmlformats.org/officeDocument/2006/relationships/image" Target="../media/image9.png"/><Relationship Id="rId8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hyperlink" Target="https://www.youtube.com/playlist?list=PLmpVCvMmKu0qXXEre5AB1HeoLqWxTKzRi" TargetMode="External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Relationship Id="rId3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455965" y="5475586"/>
            <a:ext cx="7758953" cy="91533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n-US" sz="4200" dirty="0">
                <a:ln w="0"/>
                <a:solidFill>
                  <a:srgbClr val="8D9ED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Anatomy of Cerebellum and Relevant Connections</a:t>
            </a:r>
            <a:endParaRPr lang="en-GB" sz="4200" kern="1200" dirty="0">
              <a:ln w="0"/>
              <a:solidFill>
                <a:srgbClr val="8D9EDB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536534" y="5392689"/>
            <a:ext cx="2766400" cy="1272143"/>
            <a:chOff x="8563428" y="5284999"/>
            <a:chExt cx="2766400" cy="1272143"/>
          </a:xfrm>
        </p:grpSpPr>
        <p:sp>
          <p:nvSpPr>
            <p:cNvPr id="9" name="TextBox 8"/>
            <p:cNvSpPr txBox="1"/>
            <p:nvPr/>
          </p:nvSpPr>
          <p:spPr>
            <a:xfrm>
              <a:off x="8563428" y="5284999"/>
              <a:ext cx="2766400" cy="1272143"/>
            </a:xfrm>
            <a:prstGeom prst="rect">
              <a:avLst/>
            </a:prstGeom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lnSpc>
                  <a:spcPts val="2300"/>
                </a:lnSpc>
              </a:pPr>
              <a:r>
                <a:rPr lang="en-US" sz="1600" b="1" dirty="0"/>
                <a:t>Color Code</a:t>
              </a:r>
            </a:p>
            <a:p>
              <a:pPr marL="406400">
                <a:lnSpc>
                  <a:spcPts val="2300"/>
                </a:lnSpc>
              </a:pPr>
              <a:r>
                <a:rPr lang="en-US" sz="1600" b="1" dirty="0">
                  <a:solidFill>
                    <a:srgbClr val="C00000"/>
                  </a:solidFill>
                </a:rPr>
                <a:t>Important</a:t>
              </a:r>
              <a:r>
                <a:rPr lang="en-US" sz="1600" b="1" dirty="0">
                  <a:solidFill>
                    <a:srgbClr val="FF0000"/>
                  </a:solidFill>
                </a:rPr>
                <a:t> </a:t>
              </a:r>
            </a:p>
            <a:p>
              <a:pPr marL="406400">
                <a:lnSpc>
                  <a:spcPts val="2300"/>
                </a:lnSpc>
              </a:pPr>
              <a:r>
                <a:rPr lang="en-US" sz="1600" b="1" dirty="0">
                  <a:solidFill>
                    <a:srgbClr val="92D050"/>
                  </a:solidFill>
                </a:rPr>
                <a:t>Doctors Notes</a:t>
              </a:r>
            </a:p>
            <a:p>
              <a:pPr marL="406400">
                <a:lnSpc>
                  <a:spcPts val="2300"/>
                </a:lnSpc>
              </a:pPr>
              <a:r>
                <a:rPr lang="en-US" sz="1600" b="1" dirty="0">
                  <a:solidFill>
                    <a:schemeClr val="bg1">
                      <a:lumMod val="50000"/>
                    </a:schemeClr>
                  </a:solidFill>
                </a:rPr>
                <a:t>Notes/Extra explanation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8772178" y="5700560"/>
              <a:ext cx="123372" cy="125776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8772178" y="6011649"/>
              <a:ext cx="123372" cy="125776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8772178" y="6274585"/>
              <a:ext cx="123372" cy="12577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948773" y="6460974"/>
            <a:ext cx="69445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n-lt"/>
              </a:rPr>
              <a:t>Please view our </a:t>
            </a:r>
            <a:r>
              <a:rPr lang="en-US" sz="1600" dirty="0">
                <a:latin typeface="+mn-lt"/>
                <a:hlinkClick r:id="rId3"/>
              </a:rPr>
              <a:t>Editing File</a:t>
            </a:r>
            <a:r>
              <a:rPr lang="en-US" sz="1600" dirty="0">
                <a:latin typeface="+mn-lt"/>
              </a:rPr>
              <a:t> before studying this lecture to check for any changes.</a:t>
            </a:r>
            <a:endParaRPr lang="en-GB" sz="1600" dirty="0">
              <a:latin typeface="+mn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127112"/>
            <a:ext cx="12192000" cy="5212320"/>
            <a:chOff x="0" y="127112"/>
            <a:chExt cx="12192000" cy="5212320"/>
          </a:xfrm>
        </p:grpSpPr>
        <p:pic>
          <p:nvPicPr>
            <p:cNvPr id="85" name="Shape 85" descr="Image result for ‫بسم الله الرحمن الرحيم‬‎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891554" y="127112"/>
              <a:ext cx="3669927" cy="3615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96" b="33122"/>
            <a:stretch/>
          </p:blipFill>
          <p:spPr>
            <a:xfrm>
              <a:off x="0" y="562574"/>
              <a:ext cx="12192000" cy="4693295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7866744" y="377261"/>
              <a:ext cx="2946400" cy="49621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026" name="Picture 2" descr="#Med436 - KSU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58"/>
            <a:stretch/>
          </p:blipFill>
          <p:spPr bwMode="auto">
            <a:xfrm>
              <a:off x="8308002" y="2103341"/>
              <a:ext cx="1920882" cy="17564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64" t="11343" r="9894" b="25826"/>
            <a:stretch/>
          </p:blipFill>
          <p:spPr>
            <a:xfrm>
              <a:off x="8379502" y="377261"/>
              <a:ext cx="1835935" cy="1862353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0492EA4-5000-4BA0-9815-AFB2DDE232A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398" y="3780381"/>
            <a:ext cx="1564729" cy="138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971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6BD3FB-9E09-40C6-8DC2-87045741834B}"/>
              </a:ext>
            </a:extLst>
          </p:cNvPr>
          <p:cNvSpPr txBox="1">
            <a:spLocks/>
          </p:cNvSpPr>
          <p:nvPr/>
        </p:nvSpPr>
        <p:spPr>
          <a:xfrm>
            <a:off x="838200" y="509503"/>
            <a:ext cx="10515600" cy="1099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Cerebellum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200" b="1" dirty="0"/>
              <a:t>Cerebellar Medulla</a:t>
            </a:r>
            <a:endParaRPr lang="en-GB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943FB62-CF11-4760-B10F-1E166DAD451C}"/>
              </a:ext>
            </a:extLst>
          </p:cNvPr>
          <p:cNvSpPr/>
          <p:nvPr/>
        </p:nvSpPr>
        <p:spPr>
          <a:xfrm>
            <a:off x="838199" y="1733180"/>
            <a:ext cx="675230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indent="-354013">
              <a:buFont typeface="Courier New" panose="02070309020205020404" pitchFamily="49" charset="0"/>
              <a:buChar char="o"/>
              <a:defRPr/>
            </a:pPr>
            <a:r>
              <a:rPr lang="en-US" sz="2200" b="1" dirty="0">
                <a:solidFill>
                  <a:schemeClr val="tx1"/>
                </a:solidFill>
                <a:latin typeface="+mn-lt"/>
              </a:rPr>
              <a:t>Axons of Purkinje Cells are the only axons to leave the cortex to medulla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:</a:t>
            </a:r>
          </a:p>
          <a:p>
            <a:pPr marL="609600" indent="-255588">
              <a:buFontTx/>
              <a:buAutoNum type="arabicPeriod"/>
              <a:defRPr/>
            </a:pPr>
            <a:r>
              <a:rPr lang="en-US" sz="2200" dirty="0">
                <a:solidFill>
                  <a:schemeClr val="tx1"/>
                </a:solidFill>
                <a:latin typeface="+mn-lt"/>
              </a:rPr>
              <a:t>The great majority of axons </a:t>
            </a:r>
            <a:r>
              <a:rPr lang="en-US" sz="2200" u="sng" dirty="0">
                <a:solidFill>
                  <a:schemeClr val="tx1"/>
                </a:solidFill>
                <a:latin typeface="+mn-lt"/>
              </a:rPr>
              <a:t>do not leave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 cerebellum &amp; end in </a:t>
            </a:r>
            <a:r>
              <a:rPr lang="en-US" sz="2200" i="1" dirty="0">
                <a:solidFill>
                  <a:schemeClr val="tx1"/>
                </a:solidFill>
                <a:latin typeface="+mn-lt"/>
              </a:rPr>
              <a:t>deep cerebellar nuclei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, specially </a:t>
            </a:r>
            <a:r>
              <a:rPr lang="en-US" sz="2200" b="1" dirty="0">
                <a:solidFill>
                  <a:schemeClr val="tx1"/>
                </a:solidFill>
                <a:latin typeface="+mn-lt"/>
              </a:rPr>
              <a:t>Dentate nucleus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609600" indent="-255588">
              <a:buFontTx/>
              <a:buAutoNum type="arabicPeriod"/>
              <a:defRPr/>
            </a:pPr>
            <a:r>
              <a:rPr lang="en-US" sz="2200" dirty="0">
                <a:solidFill>
                  <a:schemeClr val="tx1"/>
                </a:solidFill>
                <a:latin typeface="+mn-lt"/>
              </a:rPr>
              <a:t> Some of axons </a:t>
            </a:r>
            <a:r>
              <a:rPr lang="en-US" sz="2200" u="sng" dirty="0">
                <a:solidFill>
                  <a:schemeClr val="tx1"/>
                </a:solidFill>
                <a:latin typeface="+mn-lt"/>
              </a:rPr>
              <a:t>leave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 cerebellum </a:t>
            </a:r>
            <a:r>
              <a:rPr lang="en-US" sz="2200" b="1" dirty="0">
                <a:solidFill>
                  <a:schemeClr val="tx1"/>
                </a:solidFill>
                <a:latin typeface="+mn-lt"/>
              </a:rPr>
              <a:t>as efferent </a:t>
            </a:r>
            <a:r>
              <a:rPr lang="en-US" sz="2200" b="1" dirty="0" err="1">
                <a:solidFill>
                  <a:schemeClr val="tx1"/>
                </a:solidFill>
                <a:latin typeface="+mn-lt"/>
              </a:rPr>
              <a:t>fibres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101D7AF9-49E2-4BBD-AC8E-CD6981555BD6}"/>
              </a:ext>
            </a:extLst>
          </p:cNvPr>
          <p:cNvGrpSpPr/>
          <p:nvPr/>
        </p:nvGrpSpPr>
        <p:grpSpPr>
          <a:xfrm>
            <a:off x="7836310" y="509503"/>
            <a:ext cx="4021392" cy="3600381"/>
            <a:chOff x="7590502" y="509503"/>
            <a:chExt cx="4267200" cy="3118157"/>
          </a:xfrm>
        </p:grpSpPr>
        <p:pic>
          <p:nvPicPr>
            <p:cNvPr id="4" name="Picture 2" descr="C:\Documents and Settings\User\My Documents\My Pictures\Picture12.jpg">
              <a:extLst>
                <a:ext uri="{FF2B5EF4-FFF2-40B4-BE49-F238E27FC236}">
                  <a16:creationId xmlns:a16="http://schemas.microsoft.com/office/drawing/2014/main" xmlns="" id="{6695C664-BD65-4DD9-8416-5F4B0BE0CF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41" t="2014" r="2595" b="3427"/>
            <a:stretch/>
          </p:blipFill>
          <p:spPr bwMode="auto">
            <a:xfrm>
              <a:off x="7590502" y="509503"/>
              <a:ext cx="4267200" cy="3118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F8CD8DD0-6C81-427D-A676-F1C35FC870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11552" y="3198490"/>
              <a:ext cx="1752600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000" b="1" dirty="0" err="1"/>
                <a:t>Dendato</a:t>
              </a:r>
              <a:r>
                <a:rPr lang="en-US" altLang="en-US" sz="1000" b="1" dirty="0"/>
                <a:t>-</a:t>
              </a:r>
              <a:r>
                <a:rPr lang="en-US" altLang="en-US" sz="1000" b="1" dirty="0" err="1"/>
                <a:t>rubro</a:t>
              </a:r>
              <a:r>
                <a:rPr lang="en-US" altLang="en-US" sz="1000" b="1" dirty="0"/>
                <a:t>-thalamic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A340AA3-F53B-4683-9934-E59EF272F10F}"/>
              </a:ext>
            </a:extLst>
          </p:cNvPr>
          <p:cNvSpPr/>
          <p:nvPr/>
        </p:nvSpPr>
        <p:spPr>
          <a:xfrm>
            <a:off x="838199" y="4109884"/>
            <a:ext cx="9527458" cy="2305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lvl="0" indent="-609600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2200" b="1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Efferent </a:t>
            </a:r>
            <a:r>
              <a:rPr lang="en-US" sz="2200" b="1" kern="1200" dirty="0" err="1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Fibres</a:t>
            </a:r>
            <a:r>
              <a:rPr lang="en-US" sz="2200" b="1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354013" lvl="0" indent="-354013">
              <a:lnSpc>
                <a:spcPct val="9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en-US" sz="2200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Most of efferent </a:t>
            </a:r>
            <a:r>
              <a:rPr lang="en-US" sz="2200" kern="1200" dirty="0" err="1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fibres</a:t>
            </a:r>
            <a:r>
              <a:rPr lang="en-US" sz="2200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 are </a:t>
            </a:r>
            <a:r>
              <a:rPr lang="en-US" sz="2200" i="1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axons of deep cerebellar nuclei</a:t>
            </a:r>
            <a:r>
              <a:rPr lang="en-US" sz="2200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354013" lvl="0" indent="-354013">
              <a:lnSpc>
                <a:spcPct val="9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en-US" sz="2200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Main </a:t>
            </a:r>
            <a:r>
              <a:rPr lang="en-US" sz="2200" kern="1200" dirty="0" err="1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Efferents</a:t>
            </a:r>
            <a:r>
              <a:rPr lang="en-US" sz="2200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 go to:</a:t>
            </a:r>
          </a:p>
          <a:p>
            <a:pPr marL="717550" lvl="0" indent="-363538">
              <a:lnSpc>
                <a:spcPct val="90000"/>
              </a:lnSpc>
              <a:spcBef>
                <a:spcPts val="600"/>
              </a:spcBef>
              <a:buFontTx/>
              <a:buAutoNum type="arabicPeriod"/>
              <a:defRPr/>
            </a:pPr>
            <a:r>
              <a:rPr lang="en-US" sz="2200" b="1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Vestibular nuclei </a:t>
            </a:r>
            <a:r>
              <a:rPr lang="en-US" sz="2200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(</a:t>
            </a:r>
            <a:r>
              <a:rPr lang="en-US" sz="2200" kern="1200" dirty="0" err="1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cerebello</a:t>
            </a:r>
            <a:r>
              <a:rPr lang="en-US" sz="2200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-vestibular tract).</a:t>
            </a:r>
          </a:p>
          <a:p>
            <a:pPr marL="717550" lvl="0" indent="-363538">
              <a:lnSpc>
                <a:spcPct val="90000"/>
              </a:lnSpc>
              <a:spcBef>
                <a:spcPts val="600"/>
              </a:spcBef>
              <a:buFontTx/>
              <a:buAutoNum type="arabicPeriod"/>
              <a:defRPr/>
            </a:pPr>
            <a:r>
              <a:rPr lang="en-US" sz="2200" b="1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Red nucleus </a:t>
            </a:r>
            <a:r>
              <a:rPr lang="en-US" sz="2200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(</a:t>
            </a:r>
            <a:r>
              <a:rPr lang="en-US" sz="2200" kern="1200" dirty="0" err="1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Dendato</a:t>
            </a:r>
            <a:r>
              <a:rPr lang="en-US" sz="2200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-</a:t>
            </a:r>
            <a:r>
              <a:rPr lang="en-US" sz="2200" kern="1200" dirty="0" err="1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rubro</a:t>
            </a:r>
            <a:r>
              <a:rPr lang="en-US" sz="2200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-thalamic tract).</a:t>
            </a:r>
          </a:p>
          <a:p>
            <a:pPr marL="717550" lvl="0" indent="-363538">
              <a:lnSpc>
                <a:spcPct val="90000"/>
              </a:lnSpc>
              <a:spcBef>
                <a:spcPts val="600"/>
              </a:spcBef>
              <a:buFontTx/>
              <a:buAutoNum type="arabicPeriod"/>
              <a:defRPr/>
            </a:pPr>
            <a:r>
              <a:rPr lang="en-US" sz="2200" b="1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Ventral lateral nucleus of thalamus </a:t>
            </a:r>
            <a:r>
              <a:rPr lang="en-US" sz="2200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(</a:t>
            </a:r>
            <a:r>
              <a:rPr lang="en-US" sz="2200" kern="1200" dirty="0" err="1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Dendato</a:t>
            </a:r>
            <a:r>
              <a:rPr lang="en-US" sz="2200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-thalamic).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578E0538-F373-4EA5-BAAB-3F988C181786}"/>
              </a:ext>
            </a:extLst>
          </p:cNvPr>
          <p:cNvGrpSpPr/>
          <p:nvPr/>
        </p:nvGrpSpPr>
        <p:grpSpPr>
          <a:xfrm>
            <a:off x="8502057" y="4354306"/>
            <a:ext cx="3208632" cy="2111040"/>
            <a:chOff x="7459838" y="4619397"/>
            <a:chExt cx="3208632" cy="2111040"/>
          </a:xfrm>
        </p:grpSpPr>
        <p:pic>
          <p:nvPicPr>
            <p:cNvPr id="10" name="Picture 2" descr="https://juniperpublishers.com/apbij/images/APBIJ.MS.ID.555552.G001.png">
              <a:extLst>
                <a:ext uri="{FF2B5EF4-FFF2-40B4-BE49-F238E27FC236}">
                  <a16:creationId xmlns:a16="http://schemas.microsoft.com/office/drawing/2014/main" xmlns="" id="{1E5509AC-3BB1-4746-BCB4-B13ED37F4C8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96" t="10791" r="21545" b="30270"/>
            <a:stretch/>
          </p:blipFill>
          <p:spPr bwMode="auto">
            <a:xfrm>
              <a:off x="7459838" y="4619397"/>
              <a:ext cx="3208632" cy="2111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2E67F6C4-586E-43C3-8D9C-92C2E9CAFECB}"/>
                </a:ext>
              </a:extLst>
            </p:cNvPr>
            <p:cNvSpPr txBox="1"/>
            <p:nvPr/>
          </p:nvSpPr>
          <p:spPr>
            <a:xfrm>
              <a:off x="9709062" y="6365300"/>
              <a:ext cx="561372" cy="275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Extra</a:t>
              </a:r>
              <a:endParaRPr lang="en-GB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2" name="TextBox 14">
              <a:extLst>
                <a:ext uri="{FF2B5EF4-FFF2-40B4-BE49-F238E27FC236}">
                  <a16:creationId xmlns:a16="http://schemas.microsoft.com/office/drawing/2014/main" xmlns="" id="{A4ED2C33-5AF4-474B-AF82-A86FB086EC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95686" y="5646611"/>
              <a:ext cx="665088" cy="174085"/>
            </a:xfrm>
            <a:prstGeom prst="rect">
              <a:avLst/>
            </a:prstGeom>
            <a:noFill/>
            <a:ln w="28575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02B8BFCC-1A83-4A25-90DA-CF09ED6376D7}"/>
              </a:ext>
            </a:extLst>
          </p:cNvPr>
          <p:cNvCxnSpPr/>
          <p:nvPr/>
        </p:nvCxnSpPr>
        <p:spPr>
          <a:xfrm>
            <a:off x="6184593" y="3068621"/>
            <a:ext cx="97200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040ABB53-F73E-431C-A7A6-9981E22EEDD7}"/>
              </a:ext>
            </a:extLst>
          </p:cNvPr>
          <p:cNvCxnSpPr/>
          <p:nvPr/>
        </p:nvCxnSpPr>
        <p:spPr>
          <a:xfrm>
            <a:off x="1524103" y="3402917"/>
            <a:ext cx="97200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302C1461-ADFA-4405-A346-692E49EBAA22}"/>
              </a:ext>
            </a:extLst>
          </p:cNvPr>
          <p:cNvGrpSpPr/>
          <p:nvPr/>
        </p:nvGrpSpPr>
        <p:grpSpPr>
          <a:xfrm>
            <a:off x="6670593" y="3845615"/>
            <a:ext cx="1568839" cy="2057805"/>
            <a:chOff x="6670593" y="3845615"/>
            <a:chExt cx="1568839" cy="2057805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xmlns="" id="{1A034FF0-07C6-4962-8AE0-942BE4D458F8}"/>
                </a:ext>
              </a:extLst>
            </p:cNvPr>
            <p:cNvCxnSpPr/>
            <p:nvPr/>
          </p:nvCxnSpPr>
          <p:spPr>
            <a:xfrm flipV="1">
              <a:off x="7973961" y="3845615"/>
              <a:ext cx="265471" cy="1622947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54D62560-73C2-4EDC-91FD-BD3B992A88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70593" y="5468562"/>
              <a:ext cx="1303368" cy="434858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51854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1FBE04-DEE5-492E-B57F-DD1D5261EFE0}"/>
              </a:ext>
            </a:extLst>
          </p:cNvPr>
          <p:cNvSpPr txBox="1">
            <a:spLocks/>
          </p:cNvSpPr>
          <p:nvPr/>
        </p:nvSpPr>
        <p:spPr>
          <a:xfrm>
            <a:off x="838200" y="509503"/>
            <a:ext cx="10515600" cy="1099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Cerebellum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200" b="1" dirty="0"/>
              <a:t>Functional Subdivisions</a:t>
            </a:r>
            <a:endParaRPr lang="en-GB" sz="36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C083F1F-32A4-4F24-BAA0-E9FA49A66660}"/>
              </a:ext>
            </a:extLst>
          </p:cNvPr>
          <p:cNvSpPr/>
          <p:nvPr/>
        </p:nvSpPr>
        <p:spPr>
          <a:xfrm>
            <a:off x="838200" y="1515142"/>
            <a:ext cx="71881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Cerebellum is divided according to function into 3 parts:</a:t>
            </a:r>
          </a:p>
        </p:txBody>
      </p:sp>
      <p:pic>
        <p:nvPicPr>
          <p:cNvPr id="7" name="Picture 9" descr="WM 014">
            <a:extLst>
              <a:ext uri="{FF2B5EF4-FFF2-40B4-BE49-F238E27FC236}">
                <a16:creationId xmlns:a16="http://schemas.microsoft.com/office/drawing/2014/main" xmlns="" id="{27AB6917-90ED-471D-8D96-B6B272E0CC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3350"/>
          <a:stretch/>
        </p:blipFill>
        <p:spPr>
          <a:xfrm>
            <a:off x="1720646" y="3366247"/>
            <a:ext cx="4213122" cy="3216376"/>
          </a:xfrm>
          <a:prstGeom prst="rect">
            <a:avLst/>
          </a:prstGeom>
          <a:ln w="38100" cap="sq">
            <a:noFill/>
          </a:ln>
          <a:effectLst/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D6C0E998-6F17-4E21-84CA-251BE601F43E}"/>
              </a:ext>
            </a:extLst>
          </p:cNvPr>
          <p:cNvGrpSpPr/>
          <p:nvPr/>
        </p:nvGrpSpPr>
        <p:grpSpPr>
          <a:xfrm>
            <a:off x="902625" y="2060539"/>
            <a:ext cx="3413735" cy="1107996"/>
            <a:chOff x="902625" y="2276848"/>
            <a:chExt cx="3413735" cy="110799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ECC2C176-804C-4ED1-B92A-996B7498980A}"/>
                </a:ext>
              </a:extLst>
            </p:cNvPr>
            <p:cNvSpPr/>
            <p:nvPr/>
          </p:nvSpPr>
          <p:spPr>
            <a:xfrm>
              <a:off x="902625" y="2276848"/>
              <a:ext cx="3413735" cy="400110"/>
            </a:xfrm>
            <a:prstGeom prst="rect">
              <a:avLst/>
            </a:prstGeom>
            <a:solidFill>
              <a:srgbClr val="C6D9AD"/>
            </a:solidFill>
            <a:ln w="28575">
              <a:solidFill>
                <a:srgbClr val="C6D9AD"/>
              </a:solidFill>
            </a:ln>
          </p:spPr>
          <p:txBody>
            <a:bodyPr wrap="square">
              <a:spAutoFit/>
            </a:bodyPr>
            <a:lstStyle/>
            <a:p>
              <a:pPr marL="533400" indent="-533400">
                <a:buFontTx/>
                <a:buAutoNum type="arabicPeriod"/>
                <a:defRPr/>
              </a:pPr>
              <a:r>
                <a:rPr lang="en-US" sz="2000" b="1" dirty="0">
                  <a:solidFill>
                    <a:schemeClr val="tx1"/>
                  </a:solidFill>
                  <a:latin typeface="+mn-lt"/>
                </a:rPr>
                <a:t>Archi</a:t>
              </a:r>
              <a:r>
                <a:rPr lang="en-US" sz="2000" dirty="0">
                  <a:solidFill>
                    <a:schemeClr val="tx1"/>
                  </a:solidFill>
                  <a:latin typeface="+mn-lt"/>
                </a:rPr>
                <a:t>cerebellum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FF7AE6DD-CA86-4DB7-910E-2AFF2B14005B}"/>
                </a:ext>
              </a:extLst>
            </p:cNvPr>
            <p:cNvSpPr/>
            <p:nvPr/>
          </p:nvSpPr>
          <p:spPr>
            <a:xfrm>
              <a:off x="902625" y="2676958"/>
              <a:ext cx="3413735" cy="707886"/>
            </a:xfrm>
            <a:prstGeom prst="rect">
              <a:avLst/>
            </a:prstGeom>
            <a:ln w="28575">
              <a:solidFill>
                <a:srgbClr val="C6D9AD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GB" sz="2000" u="sng" dirty="0">
                  <a:latin typeface="+mn-lt"/>
                </a:rPr>
                <a:t>Vestibular</a:t>
              </a:r>
              <a:r>
                <a:rPr lang="en-GB" sz="2000" dirty="0">
                  <a:latin typeface="+mn-lt"/>
                </a:rPr>
                <a:t> Part of cerebellum: </a:t>
              </a:r>
              <a:r>
                <a:rPr lang="en-GB" sz="2000" b="1" dirty="0" err="1">
                  <a:latin typeface="+mn-lt"/>
                </a:rPr>
                <a:t>Flocculonodular</a:t>
              </a:r>
              <a:r>
                <a:rPr lang="en-GB" sz="2000" dirty="0">
                  <a:latin typeface="+mn-lt"/>
                </a:rPr>
                <a:t> lobe.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5F07BD3C-6E1B-4970-AA38-93559D51BEAC}"/>
              </a:ext>
            </a:extLst>
          </p:cNvPr>
          <p:cNvGrpSpPr/>
          <p:nvPr/>
        </p:nvGrpSpPr>
        <p:grpSpPr>
          <a:xfrm>
            <a:off x="4787568" y="2060539"/>
            <a:ext cx="3422366" cy="1119787"/>
            <a:chOff x="4787568" y="2276848"/>
            <a:chExt cx="3422366" cy="111978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BE4D64B6-3F3C-4F1F-B7EF-B6043967EC53}"/>
                </a:ext>
              </a:extLst>
            </p:cNvPr>
            <p:cNvSpPr/>
            <p:nvPr/>
          </p:nvSpPr>
          <p:spPr>
            <a:xfrm>
              <a:off x="4787568" y="2276848"/>
              <a:ext cx="3422365" cy="400110"/>
            </a:xfrm>
            <a:prstGeom prst="rect">
              <a:avLst/>
            </a:prstGeom>
            <a:solidFill>
              <a:srgbClr val="CAD5EF"/>
            </a:solidFill>
            <a:ln w="28575">
              <a:solidFill>
                <a:srgbClr val="CAD5EF"/>
              </a:solidFill>
            </a:ln>
          </p:spPr>
          <p:txBody>
            <a:bodyPr wrap="square">
              <a:spAutoFit/>
            </a:bodyPr>
            <a:lstStyle/>
            <a:p>
              <a:pPr marL="533400" indent="-533400">
                <a:buFont typeface="+mj-lt"/>
                <a:buAutoNum type="arabicPeriod" startAt="2"/>
                <a:defRPr/>
              </a:pPr>
              <a:r>
                <a:rPr lang="en-US" sz="2000" b="1" dirty="0">
                  <a:solidFill>
                    <a:schemeClr val="tx1"/>
                  </a:solidFill>
                  <a:latin typeface="+mn-lt"/>
                </a:rPr>
                <a:t>Paleo</a:t>
              </a:r>
              <a:r>
                <a:rPr lang="en-US" sz="2000" dirty="0">
                  <a:solidFill>
                    <a:schemeClr val="tx1"/>
                  </a:solidFill>
                  <a:latin typeface="+mn-lt"/>
                </a:rPr>
                <a:t>cerebellum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565B748-8832-41BB-A169-09068D972246}"/>
                </a:ext>
              </a:extLst>
            </p:cNvPr>
            <p:cNvSpPr/>
            <p:nvPr/>
          </p:nvSpPr>
          <p:spPr>
            <a:xfrm>
              <a:off x="4787569" y="2688749"/>
              <a:ext cx="3422365" cy="707886"/>
            </a:xfrm>
            <a:prstGeom prst="rect">
              <a:avLst/>
            </a:prstGeom>
            <a:ln w="28575">
              <a:solidFill>
                <a:srgbClr val="CAD5EF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GB" sz="2000" u="sng" dirty="0">
                  <a:latin typeface="+mn-lt"/>
                </a:rPr>
                <a:t>Spinal</a:t>
              </a:r>
              <a:r>
                <a:rPr lang="en-GB" sz="2000" dirty="0">
                  <a:latin typeface="+mn-lt"/>
                </a:rPr>
                <a:t> Part of cerebellum: </a:t>
              </a:r>
            </a:p>
            <a:p>
              <a:r>
                <a:rPr lang="en-GB" sz="2000" b="1" dirty="0">
                  <a:latin typeface="+mn-lt"/>
                </a:rPr>
                <a:t>Vermis</a:t>
              </a:r>
              <a:r>
                <a:rPr lang="en-GB" sz="2000" dirty="0">
                  <a:latin typeface="+mn-lt"/>
                </a:rPr>
                <a:t> &amp; </a:t>
              </a:r>
              <a:r>
                <a:rPr lang="en-GB" sz="2000" b="1" dirty="0">
                  <a:latin typeface="+mn-lt"/>
                </a:rPr>
                <a:t>Paravermis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34C795F4-5C9C-40AD-925F-4E0FF3E63351}"/>
              </a:ext>
            </a:extLst>
          </p:cNvPr>
          <p:cNvGrpSpPr/>
          <p:nvPr/>
        </p:nvGrpSpPr>
        <p:grpSpPr>
          <a:xfrm>
            <a:off x="8710984" y="2066135"/>
            <a:ext cx="3186048" cy="1102399"/>
            <a:chOff x="8710984" y="2282444"/>
            <a:chExt cx="3186048" cy="110239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45A83E76-0B54-4B82-9DD8-148F37101742}"/>
                </a:ext>
              </a:extLst>
            </p:cNvPr>
            <p:cNvSpPr/>
            <p:nvPr/>
          </p:nvSpPr>
          <p:spPr>
            <a:xfrm>
              <a:off x="8710984" y="2282444"/>
              <a:ext cx="3186048" cy="400110"/>
            </a:xfrm>
            <a:prstGeom prst="rect">
              <a:avLst/>
            </a:prstGeom>
            <a:solidFill>
              <a:srgbClr val="EDC5A7"/>
            </a:solidFill>
            <a:ln w="28575">
              <a:solidFill>
                <a:srgbClr val="EDC5A7"/>
              </a:solidFill>
            </a:ln>
          </p:spPr>
          <p:txBody>
            <a:bodyPr wrap="square">
              <a:spAutoFit/>
            </a:bodyPr>
            <a:lstStyle/>
            <a:p>
              <a:pPr marL="533400" indent="-533400">
                <a:buFont typeface="+mj-lt"/>
                <a:buAutoNum type="arabicPeriod" startAt="3"/>
                <a:defRPr/>
              </a:pPr>
              <a:r>
                <a:rPr lang="en-US" sz="2000" b="1" dirty="0">
                  <a:solidFill>
                    <a:schemeClr val="tx1"/>
                  </a:solidFill>
                  <a:latin typeface="+mn-lt"/>
                </a:rPr>
                <a:t>Neo</a:t>
              </a:r>
              <a:r>
                <a:rPr lang="en-US" sz="2000" dirty="0">
                  <a:solidFill>
                    <a:schemeClr val="tx1"/>
                  </a:solidFill>
                  <a:latin typeface="+mn-lt"/>
                </a:rPr>
                <a:t>cerebellum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3B4CB0D9-A525-49AC-BBD8-28399BC31B85}"/>
                </a:ext>
              </a:extLst>
            </p:cNvPr>
            <p:cNvSpPr/>
            <p:nvPr/>
          </p:nvSpPr>
          <p:spPr>
            <a:xfrm>
              <a:off x="8710984" y="2676957"/>
              <a:ext cx="3186048" cy="707886"/>
            </a:xfrm>
            <a:prstGeom prst="rect">
              <a:avLst/>
            </a:prstGeom>
            <a:ln w="28575">
              <a:solidFill>
                <a:srgbClr val="EDC5A7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GB" sz="2000" u="sng" dirty="0">
                  <a:latin typeface="+mn-lt"/>
                </a:rPr>
                <a:t>Cerebral</a:t>
              </a:r>
              <a:r>
                <a:rPr lang="en-GB" sz="2000" dirty="0">
                  <a:latin typeface="+mn-lt"/>
                </a:rPr>
                <a:t> Part of cerebellum: </a:t>
              </a:r>
            </a:p>
            <a:p>
              <a:r>
                <a:rPr lang="en-GB" sz="2000" b="1" dirty="0">
                  <a:latin typeface="+mn-lt"/>
                </a:rPr>
                <a:t>Rest of Cerebellum</a:t>
              </a:r>
              <a:r>
                <a:rPr lang="en-GB" sz="2000" dirty="0">
                  <a:latin typeface="+mn-lt"/>
                </a:rPr>
                <a:t>.</a:t>
              </a:r>
            </a:p>
          </p:txBody>
        </p:sp>
      </p:grpSp>
      <p:pic>
        <p:nvPicPr>
          <p:cNvPr id="15" name="Content Placeholder 8" descr="5th &amp; 7th 018.jpg">
            <a:extLst>
              <a:ext uri="{FF2B5EF4-FFF2-40B4-BE49-F238E27FC236}">
                <a16:creationId xmlns:a16="http://schemas.microsoft.com/office/drawing/2014/main" xmlns="" id="{5913BF73-39DE-4CAB-AEE2-F2B4D8F973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366247"/>
            <a:ext cx="4523211" cy="3142708"/>
          </a:xfrm>
          <a:prstGeom prst="rect">
            <a:avLst/>
          </a:prstGeom>
          <a:ln w="38100" cap="sq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564383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37695C-6821-4A97-9B60-FB427AF4C545}"/>
              </a:ext>
            </a:extLst>
          </p:cNvPr>
          <p:cNvSpPr txBox="1">
            <a:spLocks/>
          </p:cNvSpPr>
          <p:nvPr/>
        </p:nvSpPr>
        <p:spPr>
          <a:xfrm>
            <a:off x="665197" y="369816"/>
            <a:ext cx="10515600" cy="1099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Cerebellum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200" b="1" dirty="0"/>
              <a:t>Functional Subdivisions</a:t>
            </a:r>
            <a:endParaRPr lang="en-GB" sz="3600" b="1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58F600E6-F2B0-4278-8881-3ECBC83D58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866442"/>
              </p:ext>
            </p:extLst>
          </p:nvPr>
        </p:nvGraphicFramePr>
        <p:xfrm>
          <a:off x="665197" y="1487885"/>
          <a:ext cx="10887466" cy="5125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90439">
                  <a:extLst>
                    <a:ext uri="{9D8B030D-6E8A-4147-A177-3AD203B41FA5}">
                      <a16:colId xmlns:a16="http://schemas.microsoft.com/office/drawing/2014/main" xmlns="" val="2054925862"/>
                    </a:ext>
                  </a:extLst>
                </a:gridCol>
                <a:gridCol w="3286206">
                  <a:extLst>
                    <a:ext uri="{9D8B030D-6E8A-4147-A177-3AD203B41FA5}">
                      <a16:colId xmlns:a16="http://schemas.microsoft.com/office/drawing/2014/main" xmlns="" val="4108128930"/>
                    </a:ext>
                  </a:extLst>
                </a:gridCol>
                <a:gridCol w="2638323">
                  <a:extLst>
                    <a:ext uri="{9D8B030D-6E8A-4147-A177-3AD203B41FA5}">
                      <a16:colId xmlns:a16="http://schemas.microsoft.com/office/drawing/2014/main" xmlns="" val="3260517613"/>
                    </a:ext>
                  </a:extLst>
                </a:gridCol>
                <a:gridCol w="2972498">
                  <a:extLst>
                    <a:ext uri="{9D8B030D-6E8A-4147-A177-3AD203B41FA5}">
                      <a16:colId xmlns:a16="http://schemas.microsoft.com/office/drawing/2014/main" xmlns="" val="656199682"/>
                    </a:ext>
                  </a:extLst>
                </a:gridCol>
              </a:tblGrid>
              <a:tr h="28426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Archicerebellum</a:t>
                      </a:r>
                    </a:p>
                  </a:txBody>
                  <a:tcPr>
                    <a:solidFill>
                      <a:srgbClr val="C6D9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Paleocerebellum</a:t>
                      </a:r>
                    </a:p>
                  </a:txBody>
                  <a:tcPr>
                    <a:solidFill>
                      <a:srgbClr val="CAD5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Neocerebellum</a:t>
                      </a:r>
                    </a:p>
                  </a:txBody>
                  <a:tcPr>
                    <a:solidFill>
                      <a:srgbClr val="EDC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79119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i="1" dirty="0"/>
                        <a:t>Nuclei Related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Fastigial</a:t>
                      </a:r>
                    </a:p>
                  </a:txBody>
                  <a:tcPr>
                    <a:solidFill>
                      <a:srgbClr val="EFF4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Globose &amp; Emboliform</a:t>
                      </a:r>
                    </a:p>
                  </a:txBody>
                  <a:tcPr>
                    <a:solidFill>
                      <a:srgbClr val="E5EA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Dentate</a:t>
                      </a:r>
                    </a:p>
                  </a:txBody>
                  <a:tcPr>
                    <a:solidFill>
                      <a:srgbClr val="F7E6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13596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i="1" dirty="0"/>
                        <a:t>Afferents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from </a:t>
                      </a:r>
                      <a:r>
                        <a:rPr lang="en-GB" b="1" dirty="0"/>
                        <a:t>Vestibular</a:t>
                      </a:r>
                      <a:r>
                        <a:rPr lang="en-GB" dirty="0"/>
                        <a:t> nuclei (</a:t>
                      </a:r>
                      <a:r>
                        <a:rPr lang="en-GB" i="1" dirty="0" err="1"/>
                        <a:t>Vestibulocerebellar</a:t>
                      </a:r>
                      <a:r>
                        <a:rPr lang="en-GB" dirty="0"/>
                        <a:t> fibres),</a:t>
                      </a:r>
                    </a:p>
                    <a:p>
                      <a:r>
                        <a:rPr lang="en-GB" dirty="0"/>
                        <a:t>(through ICP)</a:t>
                      </a:r>
                    </a:p>
                  </a:txBody>
                  <a:tcPr>
                    <a:solidFill>
                      <a:srgbClr val="EFF4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from </a:t>
                      </a:r>
                      <a:r>
                        <a:rPr lang="en-GB" b="1" dirty="0"/>
                        <a:t>spinal cord </a:t>
                      </a:r>
                    </a:p>
                    <a:p>
                      <a:r>
                        <a:rPr lang="en-GB" dirty="0"/>
                        <a:t>(dorsal </a:t>
                      </a:r>
                      <a:r>
                        <a:rPr lang="en-GB" b="0" i="1" dirty="0"/>
                        <a:t>spinocerebellar</a:t>
                      </a:r>
                      <a:r>
                        <a:rPr lang="en-GB" dirty="0"/>
                        <a:t> tracts through ICP &amp; ventral </a:t>
                      </a:r>
                      <a:r>
                        <a:rPr lang="en-GB" i="1" dirty="0"/>
                        <a:t>spinocerebellar </a:t>
                      </a:r>
                      <a:r>
                        <a:rPr lang="en-GB" i="0" dirty="0"/>
                        <a:t>tract</a:t>
                      </a:r>
                      <a:r>
                        <a:rPr lang="en-GB" dirty="0"/>
                        <a:t> through SCP)</a:t>
                      </a:r>
                    </a:p>
                  </a:txBody>
                  <a:tcPr>
                    <a:solidFill>
                      <a:srgbClr val="E5EA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from </a:t>
                      </a:r>
                      <a:r>
                        <a:rPr lang="en-GB" b="1" dirty="0"/>
                        <a:t>Pons</a:t>
                      </a:r>
                      <a:r>
                        <a:rPr lang="en-GB" dirty="0"/>
                        <a:t> </a:t>
                      </a:r>
                    </a:p>
                    <a:p>
                      <a:r>
                        <a:rPr lang="en-GB" dirty="0"/>
                        <a:t>(</a:t>
                      </a:r>
                      <a:r>
                        <a:rPr lang="en-GB" i="1" dirty="0"/>
                        <a:t>Pontocerebellar</a:t>
                      </a:r>
                      <a:r>
                        <a:rPr lang="en-GB" dirty="0"/>
                        <a:t> fibres) (through MCP) </a:t>
                      </a:r>
                    </a:p>
                  </a:txBody>
                  <a:tcPr>
                    <a:solidFill>
                      <a:srgbClr val="F7E6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59511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i="1" dirty="0" err="1"/>
                        <a:t>Efferents</a:t>
                      </a:r>
                      <a:endParaRPr lang="en-GB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cortical (</a:t>
                      </a:r>
                      <a:r>
                        <a:rPr lang="en-GB" dirty="0" err="1"/>
                        <a:t>purkinje</a:t>
                      </a:r>
                      <a:r>
                        <a:rPr lang="en-GB" dirty="0"/>
                        <a:t> cell) Fibres project : to </a:t>
                      </a:r>
                      <a:r>
                        <a:rPr lang="en-GB" b="1" dirty="0"/>
                        <a:t>Fastigial nucleus</a:t>
                      </a:r>
                      <a:r>
                        <a:rPr lang="en-GB" dirty="0"/>
                        <a:t>, which projects to </a:t>
                      </a:r>
                      <a:r>
                        <a:rPr lang="en-GB" b="1" dirty="0"/>
                        <a:t>vestibular</a:t>
                      </a:r>
                      <a:r>
                        <a:rPr lang="en-GB" dirty="0"/>
                        <a:t> </a:t>
                      </a:r>
                      <a:r>
                        <a:rPr lang="en-GB" b="1" dirty="0"/>
                        <a:t>nuclei</a:t>
                      </a:r>
                      <a:r>
                        <a:rPr lang="en-GB" dirty="0"/>
                        <a:t> (through ICP) + to </a:t>
                      </a:r>
                      <a:r>
                        <a:rPr lang="en-GB" b="1" dirty="0"/>
                        <a:t>Reticular</a:t>
                      </a:r>
                      <a:r>
                        <a:rPr lang="en-GB" dirty="0"/>
                        <a:t> formation</a:t>
                      </a:r>
                    </a:p>
                  </a:txBody>
                  <a:tcPr>
                    <a:solidFill>
                      <a:srgbClr val="EFF4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u="none" dirty="0">
                          <a:solidFill>
                            <a:schemeClr val="tx1"/>
                          </a:solidFill>
                        </a:rPr>
                        <a:t>to globose &amp; </a:t>
                      </a:r>
                      <a:r>
                        <a:rPr lang="en-US" b="0" u="none" dirty="0" err="1">
                          <a:solidFill>
                            <a:schemeClr val="tx1"/>
                          </a:solidFill>
                        </a:rPr>
                        <a:t>embliform</a:t>
                      </a:r>
                      <a:r>
                        <a:rPr lang="en-US" b="0" u="none" dirty="0">
                          <a:solidFill>
                            <a:schemeClr val="tx1"/>
                          </a:solidFill>
                        </a:rPr>
                        <a:t> nuclei 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which project to </a:t>
                      </a:r>
                      <a:r>
                        <a:rPr lang="en-US" b="1" u="none" dirty="0">
                          <a:solidFill>
                            <a:schemeClr val="tx1"/>
                          </a:solidFill>
                        </a:rPr>
                        <a:t>red nucleus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(through SCP)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5EA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to </a:t>
                      </a:r>
                      <a:r>
                        <a:rPr lang="en-GB" b="1" dirty="0"/>
                        <a:t>Red nucleus </a:t>
                      </a:r>
                      <a:r>
                        <a:rPr lang="en-GB" dirty="0"/>
                        <a:t>but mostly to </a:t>
                      </a:r>
                      <a:r>
                        <a:rPr lang="en-GB" b="1" dirty="0"/>
                        <a:t>Ventral Lateral Nucleus of Thalamus </a:t>
                      </a:r>
                    </a:p>
                    <a:p>
                      <a:r>
                        <a:rPr lang="en-GB" dirty="0"/>
                        <a:t>(through SCP) </a:t>
                      </a:r>
                    </a:p>
                    <a:p>
                      <a:r>
                        <a:rPr lang="en-GB" dirty="0"/>
                        <a:t>then to </a:t>
                      </a:r>
                      <a:r>
                        <a:rPr lang="en-GB" b="1" dirty="0"/>
                        <a:t>motor cortex</a:t>
                      </a:r>
                    </a:p>
                  </a:txBody>
                  <a:tcPr>
                    <a:solidFill>
                      <a:srgbClr val="F7E6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4766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i="1" dirty="0"/>
                        <a:t>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1. controls body </a:t>
                      </a:r>
                      <a:r>
                        <a:rPr lang="en-GB" b="1" dirty="0"/>
                        <a:t>Balance</a:t>
                      </a:r>
                      <a:r>
                        <a:rPr lang="en-GB" dirty="0"/>
                        <a:t> </a:t>
                      </a:r>
                    </a:p>
                    <a:p>
                      <a:pPr marL="176213" indent="0"/>
                      <a:r>
                        <a:rPr lang="en-GB" dirty="0"/>
                        <a:t>(via </a:t>
                      </a:r>
                      <a:r>
                        <a:rPr lang="en-GB" u="sng" dirty="0"/>
                        <a:t>vestibulospinal</a:t>
                      </a:r>
                      <a:r>
                        <a:rPr lang="en-GB" dirty="0"/>
                        <a:t> &amp; </a:t>
                      </a:r>
                      <a:r>
                        <a:rPr lang="en-GB" u="sng" dirty="0"/>
                        <a:t>reticulospinal</a:t>
                      </a:r>
                      <a:r>
                        <a:rPr lang="en-GB" dirty="0"/>
                        <a:t> tracts).</a:t>
                      </a:r>
                    </a:p>
                    <a:p>
                      <a:r>
                        <a:rPr lang="en-GB" dirty="0"/>
                        <a:t>2. Control of eye movement </a:t>
                      </a:r>
                    </a:p>
                    <a:p>
                      <a:pPr marL="176213" indent="0"/>
                      <a:r>
                        <a:rPr lang="en-GB" dirty="0"/>
                        <a:t>(via VO </a:t>
                      </a:r>
                      <a:r>
                        <a:rPr lang="en-GB" sz="110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vestibulo</a:t>
                      </a:r>
                      <a:r>
                        <a:rPr lang="en-GB" sz="11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-ocular </a:t>
                      </a:r>
                      <a:r>
                        <a:rPr lang="en-GB" dirty="0"/>
                        <a:t>reflex)</a:t>
                      </a:r>
                    </a:p>
                  </a:txBody>
                  <a:tcPr>
                    <a:solidFill>
                      <a:srgbClr val="EFF4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controls </a:t>
                      </a:r>
                      <a:r>
                        <a:rPr lang="en-GB" b="1" dirty="0"/>
                        <a:t>posture &amp; muscle tone </a:t>
                      </a:r>
                    </a:p>
                    <a:p>
                      <a:r>
                        <a:rPr lang="en-GB" dirty="0"/>
                        <a:t>(via </a:t>
                      </a:r>
                      <a:r>
                        <a:rPr lang="en-GB" u="sng" dirty="0" err="1"/>
                        <a:t>Rubrospinal</a:t>
                      </a:r>
                      <a:r>
                        <a:rPr lang="en-GB" dirty="0"/>
                        <a:t> tract).</a:t>
                      </a:r>
                    </a:p>
                  </a:txBody>
                  <a:tcPr>
                    <a:solidFill>
                      <a:srgbClr val="E5EA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coordination of voluntary movements  </a:t>
                      </a:r>
                    </a:p>
                    <a:p>
                      <a:r>
                        <a:rPr lang="en-GB" dirty="0"/>
                        <a:t>(via </a:t>
                      </a:r>
                      <a:r>
                        <a:rPr lang="en-GB" u="sng" dirty="0"/>
                        <a:t>descending corticospinal</a:t>
                      </a:r>
                      <a:r>
                        <a:rPr lang="en-GB" dirty="0"/>
                        <a:t> &amp; </a:t>
                      </a:r>
                      <a:r>
                        <a:rPr lang="en-GB" u="sng" dirty="0"/>
                        <a:t>corticobulbar</a:t>
                      </a:r>
                      <a:r>
                        <a:rPr lang="en-GB" dirty="0"/>
                        <a:t> tracts or </a:t>
                      </a:r>
                      <a:r>
                        <a:rPr lang="en-GB" u="sng" dirty="0" err="1"/>
                        <a:t>rubrospinal</a:t>
                      </a:r>
                      <a:r>
                        <a:rPr lang="en-GB" u="none" dirty="0"/>
                        <a:t> tract</a:t>
                      </a:r>
                      <a:r>
                        <a:rPr lang="en-GB" dirty="0"/>
                        <a:t>).</a:t>
                      </a:r>
                    </a:p>
                  </a:txBody>
                  <a:tcPr>
                    <a:solidFill>
                      <a:srgbClr val="F7E6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004095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70C99EB-811B-471D-B32C-F730E235B726}"/>
              </a:ext>
            </a:extLst>
          </p:cNvPr>
          <p:cNvSpPr txBox="1"/>
          <p:nvPr/>
        </p:nvSpPr>
        <p:spPr>
          <a:xfrm>
            <a:off x="7643813" y="470175"/>
            <a:ext cx="30844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SCP = superior cerebellar peduncle</a:t>
            </a: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MCP = middle cerebellar peduncle</a:t>
            </a: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ICP = inferior cerebellar peduncle</a:t>
            </a:r>
          </a:p>
        </p:txBody>
      </p:sp>
    </p:spTree>
    <p:extLst>
      <p:ext uri="{BB962C8B-B14F-4D97-AF65-F5344CB8AC3E}">
        <p14:creationId xmlns:p14="http://schemas.microsoft.com/office/powerpoint/2010/main" val="198148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4DF37E0A-81BA-45CC-AA7C-43C8E3B792ED}"/>
              </a:ext>
            </a:extLst>
          </p:cNvPr>
          <p:cNvGrpSpPr/>
          <p:nvPr/>
        </p:nvGrpSpPr>
        <p:grpSpPr>
          <a:xfrm>
            <a:off x="294968" y="838497"/>
            <a:ext cx="3972232" cy="5190325"/>
            <a:chOff x="-571500" y="1094358"/>
            <a:chExt cx="4648200" cy="4822278"/>
          </a:xfrm>
        </p:grpSpPr>
        <p:pic>
          <p:nvPicPr>
            <p:cNvPr id="2" name="Content Placeholder 4" descr="BE489140">
              <a:extLst>
                <a:ext uri="{FF2B5EF4-FFF2-40B4-BE49-F238E27FC236}">
                  <a16:creationId xmlns:a16="http://schemas.microsoft.com/office/drawing/2014/main" xmlns="" id="{54FA259C-7931-4F02-9AD0-63971928B2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 l="9700" t="23178" r="55144" b="21048"/>
            <a:stretch>
              <a:fillRect/>
            </a:stretch>
          </p:blipFill>
          <p:spPr>
            <a:xfrm>
              <a:off x="-571500" y="1094358"/>
              <a:ext cx="4648200" cy="4800600"/>
            </a:xfrm>
            <a:prstGeom prst="rect">
              <a:avLst/>
            </a:prstGeom>
            <a:ln>
              <a:noFill/>
            </a:ln>
          </p:spPr>
        </p:pic>
        <p:sp>
          <p:nvSpPr>
            <p:cNvPr id="16" name="TextBox 6">
              <a:extLst>
                <a:ext uri="{FF2B5EF4-FFF2-40B4-BE49-F238E27FC236}">
                  <a16:creationId xmlns:a16="http://schemas.microsoft.com/office/drawing/2014/main" xmlns="" id="{1B98E291-C71E-48FA-BB7F-4124FA2FB4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9536" y="5513606"/>
              <a:ext cx="1644902" cy="403030"/>
            </a:xfrm>
            <a:prstGeom prst="rect">
              <a:avLst/>
            </a:prstGeom>
            <a:noFill/>
            <a:ln w="76200">
              <a:solidFill>
                <a:srgbClr val="C6D9A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" name="TextBox 6">
              <a:extLst>
                <a:ext uri="{FF2B5EF4-FFF2-40B4-BE49-F238E27FC236}">
                  <a16:creationId xmlns:a16="http://schemas.microsoft.com/office/drawing/2014/main" xmlns="" id="{4AB35489-4FA2-492F-AC59-9B0072CBBC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0819" y="4701059"/>
              <a:ext cx="796267" cy="344970"/>
            </a:xfrm>
            <a:prstGeom prst="rect">
              <a:avLst/>
            </a:prstGeom>
            <a:noFill/>
            <a:ln w="28575">
              <a:solidFill>
                <a:srgbClr val="C6D9A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" name="TextBox 6">
              <a:extLst>
                <a:ext uri="{FF2B5EF4-FFF2-40B4-BE49-F238E27FC236}">
                  <a16:creationId xmlns:a16="http://schemas.microsoft.com/office/drawing/2014/main" xmlns="" id="{932F0F29-B3F9-4F00-A925-E2326F66A3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7584" y="4686899"/>
              <a:ext cx="796267" cy="344970"/>
            </a:xfrm>
            <a:prstGeom prst="rect">
              <a:avLst/>
            </a:prstGeom>
            <a:noFill/>
            <a:ln w="28575">
              <a:solidFill>
                <a:srgbClr val="C6D9A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" name="TextBox 6">
              <a:extLst>
                <a:ext uri="{FF2B5EF4-FFF2-40B4-BE49-F238E27FC236}">
                  <a16:creationId xmlns:a16="http://schemas.microsoft.com/office/drawing/2014/main" xmlns="" id="{46593DF8-3D30-4DEA-9871-A53121D195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43881" y="3272314"/>
              <a:ext cx="725227" cy="344970"/>
            </a:xfrm>
            <a:prstGeom prst="rect">
              <a:avLst/>
            </a:prstGeom>
            <a:noFill/>
            <a:ln w="28575">
              <a:solidFill>
                <a:srgbClr val="C6D9A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90DF551D-10D3-4B8D-89ED-000F71349537}"/>
              </a:ext>
            </a:extLst>
          </p:cNvPr>
          <p:cNvGrpSpPr/>
          <p:nvPr/>
        </p:nvGrpSpPr>
        <p:grpSpPr>
          <a:xfrm>
            <a:off x="4343213" y="731172"/>
            <a:ext cx="3615509" cy="5274317"/>
            <a:chOff x="4648200" y="1201993"/>
            <a:chExt cx="4691863" cy="4876800"/>
          </a:xfrm>
        </p:grpSpPr>
        <p:pic>
          <p:nvPicPr>
            <p:cNvPr id="7" name="Content Placeholder 4" descr="BE489140">
              <a:extLst>
                <a:ext uri="{FF2B5EF4-FFF2-40B4-BE49-F238E27FC236}">
                  <a16:creationId xmlns:a16="http://schemas.microsoft.com/office/drawing/2014/main" xmlns="" id="{DCB089DE-FBC8-4ABD-86ED-EACBC14C933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/>
            <a:srcRect l="44856" t="25511" r="17162" b="16180"/>
            <a:stretch/>
          </p:blipFill>
          <p:spPr>
            <a:xfrm>
              <a:off x="4648200" y="1201993"/>
              <a:ext cx="4650658" cy="4876800"/>
            </a:xfrm>
            <a:prstGeom prst="rect">
              <a:avLst/>
            </a:prstGeom>
            <a:ln>
              <a:noFill/>
            </a:ln>
          </p:spPr>
        </p:pic>
        <p:sp>
          <p:nvSpPr>
            <p:cNvPr id="11" name="TextBox 7">
              <a:extLst>
                <a:ext uri="{FF2B5EF4-FFF2-40B4-BE49-F238E27FC236}">
                  <a16:creationId xmlns:a16="http://schemas.microsoft.com/office/drawing/2014/main" xmlns="" id="{CD2B532C-1AAB-44A9-ACF6-56EA26D5A8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42205" y="4478594"/>
              <a:ext cx="1297858" cy="307777"/>
            </a:xfrm>
            <a:prstGeom prst="rect">
              <a:avLst/>
            </a:prstGeom>
            <a:noFill/>
            <a:ln w="28575">
              <a:solidFill>
                <a:srgbClr val="CAD5E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20" name="TextBox 7">
              <a:extLst>
                <a:ext uri="{FF2B5EF4-FFF2-40B4-BE49-F238E27FC236}">
                  <a16:creationId xmlns:a16="http://schemas.microsoft.com/office/drawing/2014/main" xmlns="" id="{1DE5A1B7-5B27-4D4B-BE6B-9C8FB09606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03342" y="3536123"/>
              <a:ext cx="687804" cy="307777"/>
            </a:xfrm>
            <a:prstGeom prst="rect">
              <a:avLst/>
            </a:prstGeom>
            <a:noFill/>
            <a:ln w="28575">
              <a:solidFill>
                <a:srgbClr val="CAD5E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" name="TextBox 7">
              <a:extLst>
                <a:ext uri="{FF2B5EF4-FFF2-40B4-BE49-F238E27FC236}">
                  <a16:creationId xmlns:a16="http://schemas.microsoft.com/office/drawing/2014/main" xmlns="" id="{99210E61-BC3A-429E-9AF2-5C0491A42D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10695" y="4792241"/>
              <a:ext cx="1123254" cy="447567"/>
            </a:xfrm>
            <a:prstGeom prst="rect">
              <a:avLst/>
            </a:prstGeom>
            <a:noFill/>
            <a:ln w="28575">
              <a:solidFill>
                <a:srgbClr val="CAD5E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" name="TextBox 7">
              <a:extLst>
                <a:ext uri="{FF2B5EF4-FFF2-40B4-BE49-F238E27FC236}">
                  <a16:creationId xmlns:a16="http://schemas.microsoft.com/office/drawing/2014/main" xmlns="" id="{FCB89C2D-0895-4DBD-83F5-52E3C2F83F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1868" y="5722757"/>
              <a:ext cx="1686263" cy="350164"/>
            </a:xfrm>
            <a:prstGeom prst="rect">
              <a:avLst/>
            </a:prstGeom>
            <a:noFill/>
            <a:ln w="76200">
              <a:solidFill>
                <a:srgbClr val="CAD5E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AD7C1BD8-422B-4DDA-BD56-3C6CC2467567}"/>
              </a:ext>
            </a:extLst>
          </p:cNvPr>
          <p:cNvSpPr txBox="1"/>
          <p:nvPr/>
        </p:nvSpPr>
        <p:spPr>
          <a:xfrm>
            <a:off x="9677274" y="118914"/>
            <a:ext cx="2329484" cy="369332"/>
          </a:xfrm>
          <a:prstGeom prst="rect">
            <a:avLst/>
          </a:prstGeom>
          <a:noFill/>
          <a:ln w="38100">
            <a:solidFill>
              <a:srgbClr val="ECB2D9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+mn-lt"/>
              </a:rPr>
              <a:t>Only on the girls’ slides</a:t>
            </a:r>
            <a:endParaRPr lang="en-GB" sz="1800" i="1" dirty="0">
              <a:latin typeface="+mn-lt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FC4747C9-7E25-4961-B4E5-2AE9F7804A15}"/>
              </a:ext>
            </a:extLst>
          </p:cNvPr>
          <p:cNvGrpSpPr/>
          <p:nvPr/>
        </p:nvGrpSpPr>
        <p:grpSpPr>
          <a:xfrm>
            <a:off x="8012608" y="731172"/>
            <a:ext cx="3994150" cy="5297649"/>
            <a:chOff x="8012608" y="731172"/>
            <a:chExt cx="3994150" cy="5274317"/>
          </a:xfrm>
        </p:grpSpPr>
        <p:pic>
          <p:nvPicPr>
            <p:cNvPr id="23" name="Picture 2" descr="C:\Documents and Settings\User\My Documents\My Pictures\Picture13.jpg">
              <a:extLst>
                <a:ext uri="{FF2B5EF4-FFF2-40B4-BE49-F238E27FC236}">
                  <a16:creationId xmlns:a16="http://schemas.microsoft.com/office/drawing/2014/main" xmlns="" id="{547A670B-9CC2-4145-B77F-C0BC1106DD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012608" y="731172"/>
              <a:ext cx="3994150" cy="5274317"/>
            </a:xfrm>
            <a:prstGeom prst="rect">
              <a:avLst/>
            </a:prstGeom>
          </p:spPr>
        </p:pic>
        <p:sp>
          <p:nvSpPr>
            <p:cNvPr id="26" name="TextBox 7">
              <a:extLst>
                <a:ext uri="{FF2B5EF4-FFF2-40B4-BE49-F238E27FC236}">
                  <a16:creationId xmlns:a16="http://schemas.microsoft.com/office/drawing/2014/main" xmlns="" id="{A198391A-E870-493D-B5AF-1D3F2DAEED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15645" y="849648"/>
              <a:ext cx="939867" cy="488498"/>
            </a:xfrm>
            <a:prstGeom prst="rect">
              <a:avLst/>
            </a:prstGeom>
            <a:noFill/>
            <a:ln w="28575">
              <a:solidFill>
                <a:srgbClr val="EDC5A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27" name="TextBox 7">
              <a:extLst>
                <a:ext uri="{FF2B5EF4-FFF2-40B4-BE49-F238E27FC236}">
                  <a16:creationId xmlns:a16="http://schemas.microsoft.com/office/drawing/2014/main" xmlns="" id="{437CA778-D3B1-463B-8422-49C7E6BF95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52530" y="4832279"/>
              <a:ext cx="545100" cy="386492"/>
            </a:xfrm>
            <a:prstGeom prst="rect">
              <a:avLst/>
            </a:prstGeom>
            <a:noFill/>
            <a:ln w="28575">
              <a:solidFill>
                <a:srgbClr val="EDC5A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28" name="TextBox 7">
              <a:extLst>
                <a:ext uri="{FF2B5EF4-FFF2-40B4-BE49-F238E27FC236}">
                  <a16:creationId xmlns:a16="http://schemas.microsoft.com/office/drawing/2014/main" xmlns="" id="{52440658-92F7-4A7A-940F-BD53AA04AF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41833" y="5263375"/>
              <a:ext cx="1168893" cy="401661"/>
            </a:xfrm>
            <a:prstGeom prst="rect">
              <a:avLst/>
            </a:prstGeom>
            <a:noFill/>
            <a:ln w="76200">
              <a:solidFill>
                <a:srgbClr val="EDC5A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29" name="TextBox 7">
              <a:extLst>
                <a:ext uri="{FF2B5EF4-FFF2-40B4-BE49-F238E27FC236}">
                  <a16:creationId xmlns:a16="http://schemas.microsoft.com/office/drawing/2014/main" xmlns="" id="{383EE12B-38F1-4D49-938D-380887C330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39097" y="5572729"/>
              <a:ext cx="880107" cy="214753"/>
            </a:xfrm>
            <a:prstGeom prst="rect">
              <a:avLst/>
            </a:prstGeom>
            <a:noFill/>
            <a:ln w="28575">
              <a:solidFill>
                <a:srgbClr val="EDC5A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1907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3885" y="1946009"/>
            <a:ext cx="2470909" cy="707886"/>
          </a:xfrm>
          <a:prstGeom prst="rect">
            <a:avLst/>
          </a:prstGeom>
          <a:solidFill>
            <a:srgbClr val="C6D9AD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/>
                </a:solidFill>
                <a:latin typeface="+mn-lt"/>
              </a:rPr>
              <a:t>Purkinge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cells of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flocculonodular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lobe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5214" y="3503105"/>
            <a:ext cx="1963999" cy="400110"/>
          </a:xfrm>
          <a:prstGeom prst="rect">
            <a:avLst/>
          </a:prstGeom>
          <a:solidFill>
            <a:srgbClr val="C6D9AD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chemeClr val="tx1"/>
                </a:solidFill>
                <a:latin typeface="+mn-lt"/>
              </a:rPr>
              <a:t>Fastigeal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nucleus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8893" y="5322699"/>
            <a:ext cx="1930337" cy="400110"/>
          </a:xfrm>
          <a:prstGeom prst="rect">
            <a:avLst/>
          </a:prstGeom>
          <a:solidFill>
            <a:srgbClr val="C6D9AD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Vestibular nuclei</a:t>
            </a:r>
          </a:p>
        </p:txBody>
      </p:sp>
      <p:sp>
        <p:nvSpPr>
          <p:cNvPr id="8" name="Oval 7"/>
          <p:cNvSpPr/>
          <p:nvPr/>
        </p:nvSpPr>
        <p:spPr>
          <a:xfrm>
            <a:off x="344537" y="6068947"/>
            <a:ext cx="2229603" cy="605303"/>
          </a:xfrm>
          <a:prstGeom prst="ellipse">
            <a:avLst/>
          </a:prstGeom>
          <a:solidFill>
            <a:schemeClr val="bg1"/>
          </a:solidFill>
          <a:ln w="38100">
            <a:solidFill>
              <a:srgbClr val="C6D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BALANCE</a:t>
            </a:r>
          </a:p>
        </p:txBody>
      </p:sp>
      <p:cxnSp>
        <p:nvCxnSpPr>
          <p:cNvPr id="10" name="Straight Arrow Connector 9"/>
          <p:cNvCxnSpPr>
            <a:cxnSpLocks/>
            <a:stCxn id="6" idx="1"/>
          </p:cNvCxnSpPr>
          <p:nvPr/>
        </p:nvCxnSpPr>
        <p:spPr>
          <a:xfrm flipH="1" flipV="1">
            <a:off x="223885" y="2742068"/>
            <a:ext cx="515008" cy="278068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8086" y="3791988"/>
            <a:ext cx="732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6D9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ICP</a:t>
            </a:r>
          </a:p>
        </p:txBody>
      </p:sp>
      <p:cxnSp>
        <p:nvCxnSpPr>
          <p:cNvPr id="13" name="Straight Arrow Connector 12"/>
          <p:cNvCxnSpPr>
            <a:cxnSpLocks/>
            <a:stCxn id="3" idx="3"/>
            <a:endCxn id="5" idx="0"/>
          </p:cNvCxnSpPr>
          <p:nvPr/>
        </p:nvCxnSpPr>
        <p:spPr>
          <a:xfrm>
            <a:off x="2694794" y="2299952"/>
            <a:ext cx="42420" cy="120315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cxnSpLocks/>
            <a:stCxn id="5" idx="2"/>
            <a:endCxn id="6" idx="3"/>
          </p:cNvCxnSpPr>
          <p:nvPr/>
        </p:nvCxnSpPr>
        <p:spPr>
          <a:xfrm flipH="1">
            <a:off x="2669230" y="3903215"/>
            <a:ext cx="67984" cy="161953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485381" y="4311966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6D9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ICP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274BFC6-10CA-4BC6-BBD7-B128FD632851}"/>
              </a:ext>
            </a:extLst>
          </p:cNvPr>
          <p:cNvSpPr/>
          <p:nvPr/>
        </p:nvSpPr>
        <p:spPr>
          <a:xfrm>
            <a:off x="927172" y="697805"/>
            <a:ext cx="1919046" cy="400110"/>
          </a:xfrm>
          <a:prstGeom prst="rect">
            <a:avLst/>
          </a:prstGeom>
          <a:solidFill>
            <a:srgbClr val="C6D9AD"/>
          </a:solidFill>
          <a:ln w="28575">
            <a:solidFill>
              <a:srgbClr val="C6D9AD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tx1"/>
                </a:solidFill>
                <a:latin typeface="+mn-lt"/>
              </a:rPr>
              <a:t>Archi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cerebellum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BBC64EF-4C78-4AAE-B3EC-E6059D2DB154}"/>
              </a:ext>
            </a:extLst>
          </p:cNvPr>
          <p:cNvSpPr/>
          <p:nvPr/>
        </p:nvSpPr>
        <p:spPr>
          <a:xfrm>
            <a:off x="5161124" y="697805"/>
            <a:ext cx="1939783" cy="400110"/>
          </a:xfrm>
          <a:prstGeom prst="rect">
            <a:avLst/>
          </a:prstGeom>
          <a:solidFill>
            <a:srgbClr val="CAD5EF"/>
          </a:solidFill>
          <a:ln w="28575">
            <a:solidFill>
              <a:srgbClr val="CAD5EF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tx1"/>
                </a:solidFill>
                <a:latin typeface="+mn-lt"/>
              </a:rPr>
              <a:t>Paleo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cerebellum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B0D3BE8-608A-4EE6-94D9-253EDBC0BB82}"/>
              </a:ext>
            </a:extLst>
          </p:cNvPr>
          <p:cNvSpPr txBox="1"/>
          <p:nvPr/>
        </p:nvSpPr>
        <p:spPr>
          <a:xfrm>
            <a:off x="9975917" y="95252"/>
            <a:ext cx="2124299" cy="338554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+mn-lt"/>
              </a:rPr>
              <a:t>Only on the boys’ slides</a:t>
            </a:r>
            <a:endParaRPr lang="en-GB" sz="1600" i="1" dirty="0">
              <a:latin typeface="+mn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E89221E-EC88-4C1B-A284-B2D1F1FED17B}"/>
              </a:ext>
            </a:extLst>
          </p:cNvPr>
          <p:cNvSpPr txBox="1"/>
          <p:nvPr/>
        </p:nvSpPr>
        <p:spPr>
          <a:xfrm>
            <a:off x="3719213" y="28379"/>
            <a:ext cx="46137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In the PowerPoint presentation this slide is animated.</a:t>
            </a:r>
            <a:endParaRPr lang="en-GB" sz="1600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6326A56-0CDD-441B-9F22-E0E61D17E293}"/>
              </a:ext>
            </a:extLst>
          </p:cNvPr>
          <p:cNvSpPr txBox="1"/>
          <p:nvPr/>
        </p:nvSpPr>
        <p:spPr>
          <a:xfrm>
            <a:off x="4684812" y="1595316"/>
            <a:ext cx="2388882" cy="719621"/>
          </a:xfrm>
          <a:prstGeom prst="rect">
            <a:avLst/>
          </a:prstGeom>
          <a:solidFill>
            <a:srgbClr val="CAD5E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/>
                </a:solidFill>
                <a:latin typeface="+mn-lt"/>
              </a:rPr>
              <a:t>Purkinge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cells of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vermis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&amp;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paravermis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CED6C57-4CD9-4F96-B29B-F732DACD4C77}"/>
              </a:ext>
            </a:extLst>
          </p:cNvPr>
          <p:cNvSpPr txBox="1"/>
          <p:nvPr/>
        </p:nvSpPr>
        <p:spPr>
          <a:xfrm>
            <a:off x="5843343" y="3285403"/>
            <a:ext cx="2657644" cy="707886"/>
          </a:xfrm>
          <a:prstGeom prst="rect">
            <a:avLst/>
          </a:prstGeom>
          <a:solidFill>
            <a:srgbClr val="CAD5E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/>
                </a:solidFill>
                <a:latin typeface="+mn-lt"/>
              </a:rPr>
              <a:t>Globose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&amp;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emboliform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+mn-lt"/>
              </a:rPr>
              <a:t>nuclei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C19DB95-CB67-4FE3-B9CA-2EF2F60521CD}"/>
              </a:ext>
            </a:extLst>
          </p:cNvPr>
          <p:cNvSpPr txBox="1"/>
          <p:nvPr/>
        </p:nvSpPr>
        <p:spPr>
          <a:xfrm>
            <a:off x="3873550" y="4978175"/>
            <a:ext cx="1394453" cy="400110"/>
          </a:xfrm>
          <a:prstGeom prst="rect">
            <a:avLst/>
          </a:prstGeom>
          <a:solidFill>
            <a:srgbClr val="CAD5E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Spinal cord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699AF8B-FDF2-44C8-8A49-9EA7CD909D8D}"/>
              </a:ext>
            </a:extLst>
          </p:cNvPr>
          <p:cNvSpPr txBox="1"/>
          <p:nvPr/>
        </p:nvSpPr>
        <p:spPr>
          <a:xfrm>
            <a:off x="6383850" y="4963755"/>
            <a:ext cx="1503653" cy="411313"/>
          </a:xfrm>
          <a:prstGeom prst="rect">
            <a:avLst/>
          </a:prstGeom>
          <a:solidFill>
            <a:srgbClr val="CAD5E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Red nucleus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BE536C76-2FC5-411A-BA26-FB85D1842538}"/>
              </a:ext>
            </a:extLst>
          </p:cNvPr>
          <p:cNvCxnSpPr>
            <a:cxnSpLocks/>
          </p:cNvCxnSpPr>
          <p:nvPr/>
        </p:nvCxnSpPr>
        <p:spPr>
          <a:xfrm flipV="1">
            <a:off x="3960775" y="2387375"/>
            <a:ext cx="859806" cy="2590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63E98C71-CDA0-46D5-9924-D65951A2BC8D}"/>
              </a:ext>
            </a:extLst>
          </p:cNvPr>
          <p:cNvCxnSpPr>
            <a:cxnSpLocks/>
          </p:cNvCxnSpPr>
          <p:nvPr/>
        </p:nvCxnSpPr>
        <p:spPr>
          <a:xfrm flipV="1">
            <a:off x="4700517" y="2387375"/>
            <a:ext cx="778930" cy="2590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551B03A9-BA6B-4952-94D0-5E97FE0ED062}"/>
              </a:ext>
            </a:extLst>
          </p:cNvPr>
          <p:cNvCxnSpPr>
            <a:cxnSpLocks/>
          </p:cNvCxnSpPr>
          <p:nvPr/>
        </p:nvCxnSpPr>
        <p:spPr>
          <a:xfrm>
            <a:off x="6564522" y="2367306"/>
            <a:ext cx="42624" cy="86710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507364A5-ABA4-4FC9-A11A-E80D86F4D7F9}"/>
              </a:ext>
            </a:extLst>
          </p:cNvPr>
          <p:cNvCxnSpPr>
            <a:cxnSpLocks/>
          </p:cNvCxnSpPr>
          <p:nvPr/>
        </p:nvCxnSpPr>
        <p:spPr>
          <a:xfrm>
            <a:off x="6985489" y="4030288"/>
            <a:ext cx="24920" cy="88109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DF076E5A-E5D0-41D4-8F9D-A047CD858430}"/>
              </a:ext>
            </a:extLst>
          </p:cNvPr>
          <p:cNvSpPr txBox="1"/>
          <p:nvPr/>
        </p:nvSpPr>
        <p:spPr>
          <a:xfrm>
            <a:off x="4122954" y="3152188"/>
            <a:ext cx="697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AFB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ICP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2E2AEAE0-363B-4A92-B494-4C0FED4B81C3}"/>
              </a:ext>
            </a:extLst>
          </p:cNvPr>
          <p:cNvSpPr txBox="1"/>
          <p:nvPr/>
        </p:nvSpPr>
        <p:spPr>
          <a:xfrm>
            <a:off x="4597185" y="3854766"/>
            <a:ext cx="817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AFB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SCP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F521DF37-2F02-412F-84A7-8BA2297120BC}"/>
              </a:ext>
            </a:extLst>
          </p:cNvPr>
          <p:cNvSpPr/>
          <p:nvPr/>
        </p:nvSpPr>
        <p:spPr>
          <a:xfrm>
            <a:off x="4773335" y="5500801"/>
            <a:ext cx="2289183" cy="1278966"/>
          </a:xfrm>
          <a:prstGeom prst="ellipse">
            <a:avLst/>
          </a:prstGeom>
          <a:noFill/>
          <a:ln w="38100">
            <a:solidFill>
              <a:srgbClr val="CAD5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POSTURE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MUSCLE TONE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C50DD62D-FDCC-4D80-BA7C-91CA56E71BD0}"/>
              </a:ext>
            </a:extLst>
          </p:cNvPr>
          <p:cNvSpPr txBox="1"/>
          <p:nvPr/>
        </p:nvSpPr>
        <p:spPr>
          <a:xfrm>
            <a:off x="6654677" y="4188111"/>
            <a:ext cx="817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AFB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SCP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762F9C82-680D-4914-BFC0-DECC10D22D6C}"/>
              </a:ext>
            </a:extLst>
          </p:cNvPr>
          <p:cNvSpPr/>
          <p:nvPr/>
        </p:nvSpPr>
        <p:spPr>
          <a:xfrm>
            <a:off x="9857933" y="697805"/>
            <a:ext cx="1818816" cy="400110"/>
          </a:xfrm>
          <a:prstGeom prst="rect">
            <a:avLst/>
          </a:prstGeom>
          <a:solidFill>
            <a:srgbClr val="EDC5A7"/>
          </a:solidFill>
          <a:ln w="28575">
            <a:solidFill>
              <a:srgbClr val="EDC5A7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tx1"/>
                </a:solidFill>
                <a:latin typeface="+mn-lt"/>
              </a:rPr>
              <a:t>Neo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cerebellum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9C4534CA-2CC0-4AEA-B23E-9C0EB3DA911E}"/>
              </a:ext>
            </a:extLst>
          </p:cNvPr>
          <p:cNvSpPr txBox="1"/>
          <p:nvPr/>
        </p:nvSpPr>
        <p:spPr>
          <a:xfrm>
            <a:off x="9140734" y="1517032"/>
            <a:ext cx="2672031" cy="707886"/>
          </a:xfrm>
          <a:prstGeom prst="rect">
            <a:avLst/>
          </a:prstGeom>
          <a:solidFill>
            <a:srgbClr val="EDC5A7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/>
                </a:solidFill>
                <a:latin typeface="+mn-lt"/>
              </a:rPr>
              <a:t>Purkinge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cells of rest of cerebellum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C57A9267-2833-47E5-8FC3-93ECEE333E7E}"/>
              </a:ext>
            </a:extLst>
          </p:cNvPr>
          <p:cNvSpPr txBox="1"/>
          <p:nvPr/>
        </p:nvSpPr>
        <p:spPr>
          <a:xfrm>
            <a:off x="9999348" y="2610745"/>
            <a:ext cx="1888659" cy="400110"/>
          </a:xfrm>
          <a:prstGeom prst="rect">
            <a:avLst/>
          </a:prstGeom>
          <a:solidFill>
            <a:srgbClr val="EDC5A7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Dentate nucleus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E79724F9-F3EB-4758-9CC7-88D10A02DB7A}"/>
              </a:ext>
            </a:extLst>
          </p:cNvPr>
          <p:cNvSpPr txBox="1"/>
          <p:nvPr/>
        </p:nvSpPr>
        <p:spPr>
          <a:xfrm>
            <a:off x="8622192" y="4991784"/>
            <a:ext cx="688009" cy="400110"/>
          </a:xfrm>
          <a:prstGeom prst="rect">
            <a:avLst/>
          </a:prstGeom>
          <a:solidFill>
            <a:srgbClr val="EDC5A7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Pons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70490042-6AEF-4A06-915C-96F291043260}"/>
              </a:ext>
            </a:extLst>
          </p:cNvPr>
          <p:cNvSpPr txBox="1"/>
          <p:nvPr/>
        </p:nvSpPr>
        <p:spPr>
          <a:xfrm>
            <a:off x="10037400" y="3427739"/>
            <a:ext cx="1910956" cy="1323439"/>
          </a:xfrm>
          <a:prstGeom prst="rect">
            <a:avLst/>
          </a:prstGeom>
          <a:solidFill>
            <a:srgbClr val="EDC5A7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n-lt"/>
              </a:rPr>
              <a:t>Red nucleus &amp;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+mn-lt"/>
              </a:rPr>
              <a:t>Ventral lateral nucleus 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+mn-lt"/>
              </a:rPr>
              <a:t>of thalamus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D809973F-5B85-4BFF-BBF9-F33F16BE8707}"/>
              </a:ext>
            </a:extLst>
          </p:cNvPr>
          <p:cNvSpPr txBox="1"/>
          <p:nvPr/>
        </p:nvSpPr>
        <p:spPr>
          <a:xfrm>
            <a:off x="10206235" y="5076121"/>
            <a:ext cx="1606530" cy="400110"/>
          </a:xfrm>
          <a:prstGeom prst="rect">
            <a:avLst/>
          </a:prstGeom>
          <a:solidFill>
            <a:srgbClr val="EDC5A7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Motor cortex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40119100-4FB9-4178-835D-25F1A6958B14}"/>
              </a:ext>
            </a:extLst>
          </p:cNvPr>
          <p:cNvSpPr/>
          <p:nvPr/>
        </p:nvSpPr>
        <p:spPr>
          <a:xfrm>
            <a:off x="8401692" y="5560567"/>
            <a:ext cx="3195313" cy="1219200"/>
          </a:xfrm>
          <a:prstGeom prst="ellipse">
            <a:avLst/>
          </a:prstGeom>
          <a:noFill/>
          <a:ln w="38100">
            <a:solidFill>
              <a:srgbClr val="EDC5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COORDINATION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VOLUNTARY MOVEMENTS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xmlns="" id="{854E5423-8029-418F-B43A-9FA065ECAAEC}"/>
              </a:ext>
            </a:extLst>
          </p:cNvPr>
          <p:cNvCxnSpPr>
            <a:cxnSpLocks/>
          </p:cNvCxnSpPr>
          <p:nvPr/>
        </p:nvCxnSpPr>
        <p:spPr>
          <a:xfrm flipV="1">
            <a:off x="8999795" y="2198169"/>
            <a:ext cx="420503" cy="274723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xmlns="" id="{7D6243AD-571F-4531-B8D3-6AD299E935F9}"/>
              </a:ext>
            </a:extLst>
          </p:cNvPr>
          <p:cNvCxnSpPr>
            <a:cxnSpLocks/>
          </p:cNvCxnSpPr>
          <p:nvPr/>
        </p:nvCxnSpPr>
        <p:spPr>
          <a:xfrm>
            <a:off x="10767341" y="2224918"/>
            <a:ext cx="170390" cy="38582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xmlns="" id="{AEAB9DE4-65B6-44C1-BAF8-E84EB4AC65FA}"/>
              </a:ext>
            </a:extLst>
          </p:cNvPr>
          <p:cNvCxnSpPr/>
          <p:nvPr/>
        </p:nvCxnSpPr>
        <p:spPr>
          <a:xfrm rot="5400000">
            <a:off x="10761642" y="3205388"/>
            <a:ext cx="3810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xmlns="" id="{66DFD60E-19D3-42AA-8793-F2868687A465}"/>
              </a:ext>
            </a:extLst>
          </p:cNvPr>
          <p:cNvCxnSpPr>
            <a:cxnSpLocks/>
            <a:stCxn id="35" idx="2"/>
            <a:endCxn id="36" idx="0"/>
          </p:cNvCxnSpPr>
          <p:nvPr/>
        </p:nvCxnSpPr>
        <p:spPr>
          <a:xfrm>
            <a:off x="10992878" y="4751178"/>
            <a:ext cx="16622" cy="32494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EE6626C0-46D4-4D25-BD6B-A877887C2D78}"/>
              </a:ext>
            </a:extLst>
          </p:cNvPr>
          <p:cNvSpPr txBox="1"/>
          <p:nvPr/>
        </p:nvSpPr>
        <p:spPr>
          <a:xfrm>
            <a:off x="8706159" y="3661910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EDC5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MCP</a:t>
            </a:r>
          </a:p>
        </p:txBody>
      </p:sp>
    </p:spTree>
    <p:extLst>
      <p:ext uri="{BB962C8B-B14F-4D97-AF65-F5344CB8AC3E}">
        <p14:creationId xmlns:p14="http://schemas.microsoft.com/office/powerpoint/2010/main" val="67788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  <p:bldP spid="11" grpId="0"/>
      <p:bldP spid="17" grpId="0"/>
      <p:bldP spid="19" grpId="0" animBg="1"/>
      <p:bldP spid="20" grpId="0" animBg="1"/>
      <p:bldP spid="21" grpId="0" animBg="1"/>
      <p:bldP spid="22" grpId="0" animBg="1"/>
      <p:bldP spid="27" grpId="0"/>
      <p:bldP spid="28" grpId="0"/>
      <p:bldP spid="29" grpId="0" animBg="1"/>
      <p:bldP spid="30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9B36FA-6B44-46D9-949B-3931B2596F4B}"/>
              </a:ext>
            </a:extLst>
          </p:cNvPr>
          <p:cNvSpPr txBox="1">
            <a:spLocks/>
          </p:cNvSpPr>
          <p:nvPr/>
        </p:nvSpPr>
        <p:spPr>
          <a:xfrm>
            <a:off x="832465" y="470175"/>
            <a:ext cx="10515600" cy="1099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Cerebellum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200" b="1" dirty="0"/>
              <a:t>Cerebellar Lesions</a:t>
            </a:r>
            <a:endParaRPr lang="en-GB" sz="36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63CD119-7508-4E7B-8475-D6674EB8CCFA}"/>
              </a:ext>
            </a:extLst>
          </p:cNvPr>
          <p:cNvSpPr/>
          <p:nvPr/>
        </p:nvSpPr>
        <p:spPr>
          <a:xfrm>
            <a:off x="832464" y="2061669"/>
            <a:ext cx="5705988" cy="3475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lvl="0" indent="-43338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200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MIDLINE LESION: Loss of postural control.</a:t>
            </a:r>
          </a:p>
          <a:p>
            <a:pPr marL="609600" lvl="0" indent="-43338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200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UNILATERAL LESION:  “Cerebellar ataxia” causes </a:t>
            </a:r>
            <a:r>
              <a:rPr lang="en-US" sz="2200" i="1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ipsilateral</a:t>
            </a:r>
            <a:r>
              <a:rPr lang="en-US" sz="2200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806450" lvl="0" indent="-265113">
              <a:lnSpc>
                <a:spcPct val="90000"/>
              </a:lnSpc>
              <a:spcBef>
                <a:spcPts val="1000"/>
              </a:spcBef>
              <a:buFontTx/>
              <a:buAutoNum type="arabicPeriod"/>
              <a:defRPr/>
            </a:pPr>
            <a:r>
              <a:rPr lang="en-US" sz="2200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Incoordination of arm: </a:t>
            </a:r>
            <a:r>
              <a:rPr lang="en-US" sz="2200" b="1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intention tremors </a:t>
            </a:r>
            <a:r>
              <a:rPr lang="en-US" sz="2200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(on performing voluntary movements)</a:t>
            </a:r>
          </a:p>
          <a:p>
            <a:pPr marL="806450" lvl="0" indent="-265113">
              <a:lnSpc>
                <a:spcPct val="90000"/>
              </a:lnSpc>
              <a:spcBef>
                <a:spcPts val="1000"/>
              </a:spcBef>
              <a:buFontTx/>
              <a:buAutoNum type="arabicPeriod"/>
              <a:defRPr/>
            </a:pPr>
            <a:r>
              <a:rPr lang="en-US" sz="2200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Incoordination of leg: </a:t>
            </a:r>
            <a:r>
              <a:rPr lang="en-US" sz="2200" b="1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unsteady gait</a:t>
            </a:r>
          </a:p>
          <a:p>
            <a:pPr marL="806450" lvl="0" indent="-265113">
              <a:lnSpc>
                <a:spcPct val="90000"/>
              </a:lnSpc>
              <a:spcBef>
                <a:spcPts val="1000"/>
              </a:spcBef>
              <a:buFontTx/>
              <a:buAutoNum type="arabicPeriod"/>
              <a:defRPr/>
            </a:pPr>
            <a:r>
              <a:rPr lang="en-US" sz="2200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Incoordination of eye movements: </a:t>
            </a:r>
            <a:r>
              <a:rPr lang="en-US" sz="2200" b="1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nystagmus</a:t>
            </a:r>
          </a:p>
          <a:p>
            <a:pPr marL="806450" lvl="0" indent="-265113">
              <a:lnSpc>
                <a:spcPct val="90000"/>
              </a:lnSpc>
              <a:spcBef>
                <a:spcPts val="1000"/>
              </a:spcBef>
              <a:buFontTx/>
              <a:buAutoNum type="arabicPeriod"/>
              <a:defRPr/>
            </a:pPr>
            <a:r>
              <a:rPr lang="en-US" sz="2200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Slowness of speech: </a:t>
            </a:r>
            <a:r>
              <a:rPr lang="en-US" sz="2200" b="1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dysarthria </a:t>
            </a:r>
            <a:r>
              <a:rPr lang="en-US" sz="2200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(difficulty of speech)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3A85D9D-02C2-4039-A2EB-16E692E6CEBE}"/>
              </a:ext>
            </a:extLst>
          </p:cNvPr>
          <p:cNvGrpSpPr/>
          <p:nvPr/>
        </p:nvGrpSpPr>
        <p:grpSpPr>
          <a:xfrm>
            <a:off x="6800544" y="629264"/>
            <a:ext cx="4693366" cy="5509777"/>
            <a:chOff x="6800544" y="629264"/>
            <a:chExt cx="4693366" cy="5509777"/>
          </a:xfrm>
        </p:grpSpPr>
        <p:pic>
          <p:nvPicPr>
            <p:cNvPr id="32770" name="Picture 2" descr="Image result for Cerebellar ataxia">
              <a:extLst>
                <a:ext uri="{FF2B5EF4-FFF2-40B4-BE49-F238E27FC236}">
                  <a16:creationId xmlns:a16="http://schemas.microsoft.com/office/drawing/2014/main" xmlns="" id="{BF4890B9-8319-4785-BEA7-1126183B35F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01" b="3082"/>
            <a:stretch/>
          </p:blipFill>
          <p:spPr bwMode="auto">
            <a:xfrm>
              <a:off x="6800544" y="629264"/>
              <a:ext cx="4693366" cy="5509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2EE04424-7DB1-4ACB-A226-DFA26F2975DE}"/>
                </a:ext>
              </a:extLst>
            </p:cNvPr>
            <p:cNvSpPr txBox="1"/>
            <p:nvPr/>
          </p:nvSpPr>
          <p:spPr>
            <a:xfrm>
              <a:off x="7929423" y="5863562"/>
              <a:ext cx="561372" cy="275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Extra</a:t>
              </a:r>
              <a:endParaRPr lang="en-GB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040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9A5B082-18F3-4AC9-881B-4CC7BF28C67F}"/>
              </a:ext>
            </a:extLst>
          </p:cNvPr>
          <p:cNvSpPr txBox="1"/>
          <p:nvPr/>
        </p:nvSpPr>
        <p:spPr>
          <a:xfrm>
            <a:off x="4788310" y="442452"/>
            <a:ext cx="20120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+mj-lt"/>
              </a:rPr>
              <a:t>Summary </a:t>
            </a:r>
            <a:endParaRPr lang="en-GB" sz="3600" b="1" dirty="0"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0E4A80C-AD54-4712-BF72-13490C48A825}"/>
              </a:ext>
            </a:extLst>
          </p:cNvPr>
          <p:cNvSpPr/>
          <p:nvPr/>
        </p:nvSpPr>
        <p:spPr>
          <a:xfrm>
            <a:off x="650321" y="1088783"/>
            <a:ext cx="11197549" cy="5373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GB" sz="2200" u="sng" dirty="0">
                <a:latin typeface="+mn-lt"/>
              </a:rPr>
              <a:t>Anatomically</a:t>
            </a:r>
            <a:r>
              <a:rPr lang="en-GB" sz="2200" dirty="0">
                <a:latin typeface="+mn-lt"/>
              </a:rPr>
              <a:t>, the cerebellum is divided into: </a:t>
            </a:r>
          </a:p>
          <a:p>
            <a:pPr marL="265113">
              <a:lnSpc>
                <a:spcPct val="120000"/>
              </a:lnSpc>
            </a:pPr>
            <a:r>
              <a:rPr lang="en-GB" sz="2200" b="1" dirty="0">
                <a:latin typeface="+mn-lt"/>
              </a:rPr>
              <a:t>anterior</a:t>
            </a:r>
            <a:r>
              <a:rPr lang="en-GB" sz="2200" dirty="0">
                <a:latin typeface="+mn-lt"/>
              </a:rPr>
              <a:t>, </a:t>
            </a:r>
            <a:r>
              <a:rPr lang="en-GB" sz="2200" b="1" dirty="0">
                <a:latin typeface="+mn-lt"/>
              </a:rPr>
              <a:t>posterior</a:t>
            </a:r>
            <a:r>
              <a:rPr lang="en-GB" sz="2200" dirty="0">
                <a:latin typeface="+mn-lt"/>
              </a:rPr>
              <a:t> &amp; </a:t>
            </a:r>
            <a:r>
              <a:rPr lang="en-GB" sz="2200" b="1" dirty="0" err="1">
                <a:latin typeface="+mn-lt"/>
              </a:rPr>
              <a:t>flocculonodular</a:t>
            </a:r>
            <a:r>
              <a:rPr lang="en-GB" sz="2200" dirty="0">
                <a:latin typeface="+mn-lt"/>
              </a:rPr>
              <a:t> lobes.</a:t>
            </a:r>
          </a:p>
          <a:p>
            <a:pPr marL="285750" indent="-28575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GB" sz="2200" u="sng" dirty="0">
                <a:latin typeface="+mn-lt"/>
              </a:rPr>
              <a:t>Developmentally</a:t>
            </a:r>
            <a:r>
              <a:rPr lang="en-GB" sz="2200" dirty="0">
                <a:latin typeface="+mn-lt"/>
              </a:rPr>
              <a:t> &amp; </a:t>
            </a:r>
            <a:r>
              <a:rPr lang="en-GB" sz="2200" u="sng" dirty="0">
                <a:latin typeface="+mn-lt"/>
              </a:rPr>
              <a:t>functionally</a:t>
            </a:r>
            <a:r>
              <a:rPr lang="en-GB" sz="2200" dirty="0">
                <a:latin typeface="+mn-lt"/>
              </a:rPr>
              <a:t>, it is divided into: </a:t>
            </a:r>
          </a:p>
          <a:p>
            <a:pPr marL="265113">
              <a:lnSpc>
                <a:spcPct val="120000"/>
              </a:lnSpc>
            </a:pPr>
            <a:r>
              <a:rPr lang="en-GB" sz="2200" b="1" dirty="0" err="1">
                <a:latin typeface="+mn-lt"/>
              </a:rPr>
              <a:t>archi</a:t>
            </a:r>
            <a:r>
              <a:rPr lang="en-GB" sz="2200" b="1" dirty="0">
                <a:latin typeface="+mn-lt"/>
              </a:rPr>
              <a:t>-</a:t>
            </a:r>
            <a:r>
              <a:rPr lang="en-GB" sz="2200" dirty="0">
                <a:latin typeface="+mn-lt"/>
              </a:rPr>
              <a:t> </a:t>
            </a:r>
            <a:r>
              <a:rPr lang="en-GB" sz="2200" b="1" dirty="0">
                <a:latin typeface="+mn-lt"/>
              </a:rPr>
              <a:t>paleo-</a:t>
            </a:r>
            <a:r>
              <a:rPr lang="en-GB" sz="2200" dirty="0">
                <a:latin typeface="+mn-lt"/>
              </a:rPr>
              <a:t> &amp; </a:t>
            </a:r>
            <a:r>
              <a:rPr lang="en-GB" sz="2200" b="1" dirty="0">
                <a:latin typeface="+mn-lt"/>
              </a:rPr>
              <a:t>neocerebellum</a:t>
            </a:r>
            <a:r>
              <a:rPr lang="en-GB" sz="2200" dirty="0">
                <a:latin typeface="+mn-lt"/>
              </a:rPr>
              <a:t>.</a:t>
            </a:r>
          </a:p>
          <a:p>
            <a:pPr marL="452438" indent="-363538">
              <a:lnSpc>
                <a:spcPct val="120000"/>
              </a:lnSpc>
              <a:buFont typeface="+mj-lt"/>
              <a:buAutoNum type="arabicPeriod"/>
            </a:pPr>
            <a:r>
              <a:rPr lang="en-GB" sz="2200" b="1" dirty="0">
                <a:latin typeface="+mn-lt"/>
              </a:rPr>
              <a:t>Archicerebellum</a:t>
            </a:r>
            <a:r>
              <a:rPr lang="en-GB" sz="2200" dirty="0">
                <a:latin typeface="+mn-lt"/>
              </a:rPr>
              <a:t> (</a:t>
            </a:r>
            <a:r>
              <a:rPr lang="en-GB" sz="2200" dirty="0" err="1">
                <a:latin typeface="+mn-lt"/>
              </a:rPr>
              <a:t>flocculonodular</a:t>
            </a:r>
            <a:r>
              <a:rPr lang="en-GB" sz="2200" dirty="0">
                <a:latin typeface="+mn-lt"/>
              </a:rPr>
              <a:t> lobe) is the oldest part of cerebellum, related to </a:t>
            </a:r>
            <a:r>
              <a:rPr lang="en-GB" sz="2200" b="1" dirty="0">
                <a:latin typeface="+mn-lt"/>
              </a:rPr>
              <a:t>fastigial</a:t>
            </a:r>
            <a:r>
              <a:rPr lang="en-GB" sz="2200" dirty="0">
                <a:latin typeface="+mn-lt"/>
              </a:rPr>
              <a:t> nucleus, connected to </a:t>
            </a:r>
            <a:r>
              <a:rPr lang="en-GB" sz="2200" b="1" dirty="0">
                <a:latin typeface="+mn-lt"/>
              </a:rPr>
              <a:t>vestibular</a:t>
            </a:r>
            <a:r>
              <a:rPr lang="en-GB" sz="2200" dirty="0">
                <a:latin typeface="+mn-lt"/>
              </a:rPr>
              <a:t> nuclei &amp; concerning for </a:t>
            </a:r>
            <a:r>
              <a:rPr lang="en-GB" sz="2200" i="1" dirty="0">
                <a:latin typeface="+mn-lt"/>
              </a:rPr>
              <a:t>control of body balance.</a:t>
            </a:r>
          </a:p>
          <a:p>
            <a:pPr marL="452438" indent="-363538">
              <a:lnSpc>
                <a:spcPct val="120000"/>
              </a:lnSpc>
              <a:buFont typeface="+mj-lt"/>
              <a:buAutoNum type="arabicPeriod"/>
            </a:pPr>
            <a:r>
              <a:rPr lang="en-GB" sz="2200" b="1" dirty="0">
                <a:latin typeface="+mn-lt"/>
              </a:rPr>
              <a:t>Paleocerebellum</a:t>
            </a:r>
            <a:r>
              <a:rPr lang="en-GB" sz="2200" dirty="0">
                <a:latin typeface="+mn-lt"/>
              </a:rPr>
              <a:t> (vermis &amp; paravermis) is related to </a:t>
            </a:r>
            <a:r>
              <a:rPr lang="en-GB" sz="2200" b="1" dirty="0">
                <a:latin typeface="+mn-lt"/>
              </a:rPr>
              <a:t>globose</a:t>
            </a:r>
            <a:r>
              <a:rPr lang="en-GB" sz="2200" dirty="0">
                <a:latin typeface="+mn-lt"/>
              </a:rPr>
              <a:t> &amp; </a:t>
            </a:r>
            <a:r>
              <a:rPr lang="en-GB" sz="2200" b="1" dirty="0">
                <a:latin typeface="+mn-lt"/>
              </a:rPr>
              <a:t>emboliform</a:t>
            </a:r>
            <a:r>
              <a:rPr lang="en-GB" sz="2200" dirty="0">
                <a:latin typeface="+mn-lt"/>
              </a:rPr>
              <a:t> nuclei, connected to </a:t>
            </a:r>
            <a:r>
              <a:rPr lang="en-GB" sz="2200" b="1" dirty="0">
                <a:latin typeface="+mn-lt"/>
              </a:rPr>
              <a:t>spinal</a:t>
            </a:r>
            <a:r>
              <a:rPr lang="en-GB" sz="2200" dirty="0">
                <a:latin typeface="+mn-lt"/>
              </a:rPr>
              <a:t> </a:t>
            </a:r>
            <a:r>
              <a:rPr lang="en-GB" sz="2200" b="1" dirty="0">
                <a:latin typeface="+mn-lt"/>
              </a:rPr>
              <a:t>cord</a:t>
            </a:r>
            <a:r>
              <a:rPr lang="en-GB" sz="2200" dirty="0">
                <a:latin typeface="+mn-lt"/>
              </a:rPr>
              <a:t> &amp; </a:t>
            </a:r>
            <a:r>
              <a:rPr lang="en-GB" sz="2200" b="1" dirty="0">
                <a:latin typeface="+mn-lt"/>
              </a:rPr>
              <a:t>red nucleus </a:t>
            </a:r>
            <a:r>
              <a:rPr lang="en-GB" sz="2200" dirty="0">
                <a:latin typeface="+mn-lt"/>
              </a:rPr>
              <a:t>&amp; concerned with </a:t>
            </a:r>
            <a:r>
              <a:rPr lang="en-GB" sz="2200" i="1" dirty="0">
                <a:latin typeface="+mn-lt"/>
              </a:rPr>
              <a:t>regulation of posture &amp; muscle tone.</a:t>
            </a:r>
          </a:p>
          <a:p>
            <a:pPr marL="452438" indent="-363538">
              <a:lnSpc>
                <a:spcPct val="120000"/>
              </a:lnSpc>
              <a:buFont typeface="+mj-lt"/>
              <a:buAutoNum type="arabicPeriod"/>
            </a:pPr>
            <a:r>
              <a:rPr lang="en-GB" sz="2200" b="1" dirty="0">
                <a:latin typeface="+mn-lt"/>
              </a:rPr>
              <a:t>Neocerebellum</a:t>
            </a:r>
            <a:r>
              <a:rPr lang="en-GB" sz="2200" dirty="0">
                <a:latin typeface="+mn-lt"/>
              </a:rPr>
              <a:t> (most of human cerebellum) is related to </a:t>
            </a:r>
            <a:r>
              <a:rPr lang="en-GB" sz="2200" b="1" dirty="0">
                <a:latin typeface="+mn-lt"/>
              </a:rPr>
              <a:t>dentate</a:t>
            </a:r>
            <a:r>
              <a:rPr lang="en-GB" sz="2200" dirty="0">
                <a:latin typeface="+mn-lt"/>
              </a:rPr>
              <a:t> nucleus, connected to </a:t>
            </a:r>
            <a:r>
              <a:rPr lang="en-GB" sz="2200" b="1" dirty="0">
                <a:latin typeface="+mn-lt"/>
              </a:rPr>
              <a:t>pons</a:t>
            </a:r>
            <a:r>
              <a:rPr lang="en-GB" sz="2200" dirty="0">
                <a:latin typeface="+mn-lt"/>
              </a:rPr>
              <a:t>, </a:t>
            </a:r>
            <a:r>
              <a:rPr lang="en-GB" sz="2200" b="1" dirty="0">
                <a:latin typeface="+mn-lt"/>
              </a:rPr>
              <a:t>thalamus</a:t>
            </a:r>
            <a:r>
              <a:rPr lang="en-GB" sz="2200" dirty="0">
                <a:latin typeface="+mn-lt"/>
              </a:rPr>
              <a:t>. Its final destination is to </a:t>
            </a:r>
            <a:r>
              <a:rPr lang="en-GB" sz="2200" b="1" dirty="0">
                <a:latin typeface="+mn-lt"/>
              </a:rPr>
              <a:t>motor</a:t>
            </a:r>
            <a:r>
              <a:rPr lang="en-GB" sz="2200" dirty="0">
                <a:latin typeface="+mn-lt"/>
              </a:rPr>
              <a:t> </a:t>
            </a:r>
            <a:r>
              <a:rPr lang="en-GB" sz="2200" b="1" dirty="0">
                <a:latin typeface="+mn-lt"/>
              </a:rPr>
              <a:t>cortex</a:t>
            </a:r>
            <a:r>
              <a:rPr lang="en-GB" sz="2200" dirty="0">
                <a:latin typeface="+mn-lt"/>
              </a:rPr>
              <a:t>. It is </a:t>
            </a:r>
            <a:r>
              <a:rPr lang="en-GB" sz="2200" i="1" dirty="0">
                <a:latin typeface="+mn-lt"/>
              </a:rPr>
              <a:t>concerned with coordination of voluntary movements.</a:t>
            </a:r>
          </a:p>
          <a:p>
            <a:pPr marL="285750" indent="-28575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GB" sz="2200" b="1" u="sng" dirty="0">
                <a:latin typeface="+mn-lt"/>
              </a:rPr>
              <a:t>Cerebellar lesions lead to ipsilateral incoordination </a:t>
            </a:r>
            <a:r>
              <a:rPr lang="en-GB" sz="2200" dirty="0">
                <a:latin typeface="+mn-lt"/>
              </a:rPr>
              <a:t>(ataxia). </a:t>
            </a:r>
          </a:p>
        </p:txBody>
      </p:sp>
    </p:spTree>
    <p:extLst>
      <p:ext uri="{BB962C8B-B14F-4D97-AF65-F5344CB8AC3E}">
        <p14:creationId xmlns:p14="http://schemas.microsoft.com/office/powerpoint/2010/main" val="182233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03254"/>
              </p:ext>
            </p:extLst>
          </p:nvPr>
        </p:nvGraphicFramePr>
        <p:xfrm>
          <a:off x="245805" y="383456"/>
          <a:ext cx="11769215" cy="604683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204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348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704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433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5884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Gill Sans MT" charset="0"/>
                          <a:ea typeface="Gill Sans MT" charset="0"/>
                          <a:cs typeface="Gill Sans MT" charset="0"/>
                        </a:rPr>
                        <a:t>Characteristics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Gill Sans MT" charset="0"/>
                          <a:ea typeface="Gill Sans MT" charset="0"/>
                          <a:cs typeface="Gill Sans MT" charset="0"/>
                        </a:rPr>
                        <a:t>Cerebellum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698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latin typeface="Gill Sans MT" charset="0"/>
                          <a:ea typeface="Gill Sans MT" charset="0"/>
                          <a:cs typeface="Gill Sans MT" charset="0"/>
                        </a:rPr>
                        <a:t>Origin 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600" dirty="0">
                          <a:latin typeface="Gill Sans MT" charset="0"/>
                          <a:ea typeface="Gill Sans MT" charset="0"/>
                          <a:cs typeface="Gill Sans MT" charset="0"/>
                        </a:rPr>
                        <a:t>From </a:t>
                      </a:r>
                      <a:r>
                        <a:rPr lang="en-US" sz="1600" b="1" dirty="0">
                          <a:latin typeface="Gill Sans MT" charset="0"/>
                          <a:ea typeface="Gill Sans MT" charset="0"/>
                          <a:cs typeface="Gill Sans MT" charset="0"/>
                        </a:rPr>
                        <a:t>hindbrain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698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latin typeface="Gill Sans MT" charset="0"/>
                          <a:ea typeface="Gill Sans MT" charset="0"/>
                          <a:cs typeface="Gill Sans MT" charset="0"/>
                        </a:rPr>
                        <a:t>Position</a:t>
                      </a:r>
                      <a:r>
                        <a:rPr lang="en-US" sz="1600" b="1" baseline="0" dirty="0">
                          <a:latin typeface="Gill Sans MT" charset="0"/>
                          <a:ea typeface="Gill Sans MT" charset="0"/>
                          <a:cs typeface="Gill Sans MT" charset="0"/>
                        </a:rPr>
                        <a:t> </a:t>
                      </a:r>
                      <a:endParaRPr lang="en-US" sz="1600" b="1" dirty="0">
                        <a:latin typeface="Gill Sans MT" charset="0"/>
                        <a:ea typeface="Gill Sans MT" charset="0"/>
                        <a:cs typeface="Gill Sans MT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600" dirty="0">
                          <a:latin typeface="Gill Sans MT" charset="0"/>
                          <a:ea typeface="Gill Sans MT" charset="0"/>
                          <a:cs typeface="Gill Sans MT" charset="0"/>
                        </a:rPr>
                        <a:t>Lies</a:t>
                      </a:r>
                      <a:r>
                        <a:rPr lang="en-US" sz="1600" baseline="0" dirty="0">
                          <a:latin typeface="Gill Sans MT" charset="0"/>
                          <a:ea typeface="Gill Sans MT" charset="0"/>
                          <a:cs typeface="Gill Sans MT" charset="0"/>
                        </a:rPr>
                        <a:t> behind the pons and medulla, separated from them by </a:t>
                      </a:r>
                      <a:r>
                        <a:rPr lang="en-US" sz="1600" b="1" baseline="0" dirty="0">
                          <a:latin typeface="Gill Sans MT" charset="0"/>
                          <a:ea typeface="Gill Sans MT" charset="0"/>
                          <a:cs typeface="Gill Sans MT" charset="0"/>
                        </a:rPr>
                        <a:t>4</a:t>
                      </a:r>
                      <a:r>
                        <a:rPr lang="en-US" sz="1600" b="1" baseline="30000" dirty="0">
                          <a:latin typeface="Gill Sans MT" charset="0"/>
                          <a:ea typeface="Gill Sans MT" charset="0"/>
                          <a:cs typeface="Gill Sans MT" charset="0"/>
                        </a:rPr>
                        <a:t>th</a:t>
                      </a:r>
                      <a:r>
                        <a:rPr lang="en-US" sz="1600" b="1" baseline="0" dirty="0">
                          <a:latin typeface="Gill Sans MT" charset="0"/>
                          <a:ea typeface="Gill Sans MT" charset="0"/>
                          <a:cs typeface="Gill Sans MT" charset="0"/>
                        </a:rPr>
                        <a:t> ventricle</a:t>
                      </a:r>
                      <a:endParaRPr lang="en-US" sz="1600" b="1" dirty="0">
                        <a:latin typeface="Gill Sans MT" charset="0"/>
                        <a:ea typeface="Gill Sans MT" charset="0"/>
                        <a:cs typeface="Gill Sans MT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48718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latin typeface="Gill Sans MT" charset="0"/>
                          <a:ea typeface="Gill Sans MT" charset="0"/>
                          <a:cs typeface="Gill Sans MT" charset="0"/>
                        </a:rPr>
                        <a:t>External</a:t>
                      </a:r>
                      <a:r>
                        <a:rPr lang="en-US" sz="1600" b="1" baseline="0" dirty="0">
                          <a:latin typeface="Gill Sans MT" charset="0"/>
                          <a:ea typeface="Gill Sans MT" charset="0"/>
                          <a:cs typeface="Gill Sans MT" charset="0"/>
                        </a:rPr>
                        <a:t> structures</a:t>
                      </a:r>
                      <a:endParaRPr lang="en-US" sz="1600" b="1" dirty="0">
                        <a:latin typeface="Gill Sans MT" charset="0"/>
                        <a:ea typeface="Gill Sans MT" charset="0"/>
                        <a:cs typeface="Gill Sans MT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Gill Sans MT" charset="0"/>
                          <a:ea typeface="Gill Sans MT" charset="0"/>
                          <a:cs typeface="Gill Sans MT" charset="0"/>
                        </a:rPr>
                        <a:t>Consists</a:t>
                      </a:r>
                      <a:r>
                        <a:rPr lang="en-US" sz="1600" baseline="0" dirty="0">
                          <a:latin typeface="Gill Sans MT" charset="0"/>
                          <a:ea typeface="Gill Sans MT" charset="0"/>
                          <a:cs typeface="Gill Sans MT" charset="0"/>
                        </a:rPr>
                        <a:t> of two </a:t>
                      </a:r>
                      <a:r>
                        <a:rPr lang="en-US" sz="1600" b="1" baseline="0" dirty="0">
                          <a:latin typeface="Gill Sans MT" charset="0"/>
                          <a:ea typeface="Gill Sans MT" charset="0"/>
                          <a:cs typeface="Gill Sans MT" charset="0"/>
                        </a:rPr>
                        <a:t>cerebellar hemispheres</a:t>
                      </a:r>
                      <a:r>
                        <a:rPr lang="en-US" sz="1600" baseline="0" dirty="0">
                          <a:latin typeface="Gill Sans MT" charset="0"/>
                          <a:ea typeface="Gill Sans MT" charset="0"/>
                          <a:cs typeface="Gill Sans MT" charset="0"/>
                        </a:rPr>
                        <a:t> joined in the midline by </a:t>
                      </a:r>
                      <a:r>
                        <a:rPr lang="en-US" sz="1600" b="1" baseline="0" dirty="0" err="1">
                          <a:latin typeface="Gill Sans MT" charset="0"/>
                          <a:ea typeface="Gill Sans MT" charset="0"/>
                          <a:cs typeface="Gill Sans MT" charset="0"/>
                        </a:rPr>
                        <a:t>vermis</a:t>
                      </a:r>
                      <a:endParaRPr lang="en-US" sz="1600" b="1" dirty="0">
                        <a:latin typeface="Gill Sans MT" charset="0"/>
                        <a:ea typeface="Gill Sans MT" charset="0"/>
                        <a:cs typeface="Gill Sans MT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600" dirty="0">
                          <a:latin typeface="Gill Sans MT" charset="0"/>
                          <a:ea typeface="Gill Sans MT" charset="0"/>
                          <a:cs typeface="Gill Sans MT" charset="0"/>
                        </a:rPr>
                        <a:t>Its</a:t>
                      </a:r>
                      <a:r>
                        <a:rPr lang="en-US" sz="1600" baseline="0" dirty="0">
                          <a:latin typeface="Gill Sans MT" charset="0"/>
                          <a:ea typeface="Gill Sans MT" charset="0"/>
                          <a:cs typeface="Gill Sans MT" charset="0"/>
                        </a:rPr>
                        <a:t> surface is highly convoluted forming </a:t>
                      </a:r>
                      <a:r>
                        <a:rPr lang="en-US" sz="1600" b="1" baseline="0" dirty="0">
                          <a:latin typeface="Gill Sans MT" charset="0"/>
                          <a:ea typeface="Gill Sans MT" charset="0"/>
                          <a:cs typeface="Gill Sans MT" charset="0"/>
                        </a:rPr>
                        <a:t>folia</a:t>
                      </a:r>
                      <a:r>
                        <a:rPr lang="en-US" sz="1600" baseline="0" dirty="0">
                          <a:latin typeface="Gill Sans MT" charset="0"/>
                          <a:ea typeface="Gill Sans MT" charset="0"/>
                          <a:cs typeface="Gill Sans MT" charset="0"/>
                        </a:rPr>
                        <a:t>, separated by </a:t>
                      </a:r>
                      <a:r>
                        <a:rPr lang="en-US" sz="1600" b="1" baseline="0" dirty="0">
                          <a:latin typeface="Gill Sans MT" charset="0"/>
                          <a:ea typeface="Gill Sans MT" charset="0"/>
                          <a:cs typeface="Gill Sans MT" charset="0"/>
                        </a:rPr>
                        <a:t>fissures</a:t>
                      </a:r>
                      <a:endParaRPr lang="en-US" sz="1600" b="1" dirty="0">
                        <a:latin typeface="Gill Sans MT" charset="0"/>
                        <a:ea typeface="Gill Sans MT" charset="0"/>
                        <a:cs typeface="Gill Sans MT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01212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latin typeface="Gill Sans MT" charset="0"/>
                          <a:ea typeface="Gill Sans MT" charset="0"/>
                          <a:cs typeface="Gill Sans MT" charset="0"/>
                        </a:rPr>
                        <a:t>Internal structures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Gill Sans MT" charset="0"/>
                          <a:ea typeface="Gill Sans MT" charset="0"/>
                          <a:cs typeface="Gill Sans MT" charset="0"/>
                        </a:rPr>
                        <a:t>Outer grey matter: </a:t>
                      </a:r>
                      <a:r>
                        <a:rPr lang="en-US" sz="1600" b="1" dirty="0">
                          <a:latin typeface="Gill Sans MT" charset="0"/>
                          <a:ea typeface="Gill Sans MT" charset="0"/>
                          <a:cs typeface="Gill Sans MT" charset="0"/>
                        </a:rPr>
                        <a:t>cerebellar cortex</a:t>
                      </a:r>
                    </a:p>
                    <a:p>
                      <a:r>
                        <a:rPr lang="en-US" sz="1600" dirty="0">
                          <a:latin typeface="Gill Sans MT" charset="0"/>
                          <a:ea typeface="Gill Sans MT" charset="0"/>
                          <a:cs typeface="Gill Sans MT" charset="0"/>
                        </a:rPr>
                        <a:t>Inner white matter: </a:t>
                      </a:r>
                      <a:r>
                        <a:rPr lang="en-US" sz="1600" b="1" dirty="0">
                          <a:latin typeface="Gill Sans MT" charset="0"/>
                          <a:ea typeface="Gill Sans MT" charset="0"/>
                          <a:cs typeface="Gill Sans MT" charset="0"/>
                        </a:rPr>
                        <a:t>cerebellar medulla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600" dirty="0">
                          <a:latin typeface="Gill Sans MT" charset="0"/>
                          <a:ea typeface="Gill Sans MT" charset="0"/>
                          <a:cs typeface="Gill Sans MT" charset="0"/>
                        </a:rPr>
                        <a:t>Deep seated nuclei</a:t>
                      </a:r>
                      <a:r>
                        <a:rPr lang="en-US" sz="1600" baseline="0" dirty="0">
                          <a:latin typeface="Gill Sans MT" charset="0"/>
                          <a:ea typeface="Gill Sans MT" charset="0"/>
                          <a:cs typeface="Gill Sans MT" charset="0"/>
                        </a:rPr>
                        <a:t> in white matter:</a:t>
                      </a:r>
                    </a:p>
                    <a:p>
                      <a:r>
                        <a:rPr lang="en-US" sz="1600" baseline="0" dirty="0">
                          <a:latin typeface="Gill Sans MT" charset="0"/>
                          <a:ea typeface="Gill Sans MT" charset="0"/>
                          <a:cs typeface="Gill Sans MT" charset="0"/>
                        </a:rPr>
                        <a:t>(from medial to lateral)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b="1" baseline="0" dirty="0" err="1">
                          <a:latin typeface="Gill Sans MT" charset="0"/>
                          <a:ea typeface="Gill Sans MT" charset="0"/>
                          <a:cs typeface="Gill Sans MT" charset="0"/>
                        </a:rPr>
                        <a:t>Fastigial</a:t>
                      </a:r>
                      <a:r>
                        <a:rPr lang="en-US" sz="1600" b="1" baseline="0" dirty="0">
                          <a:latin typeface="Gill Sans MT" charset="0"/>
                          <a:ea typeface="Gill Sans MT" charset="0"/>
                          <a:cs typeface="Gill Sans MT" charset="0"/>
                        </a:rPr>
                        <a:t> </a:t>
                      </a:r>
                      <a:r>
                        <a:rPr lang="en-US" sz="1600" b="1" baseline="0" dirty="0" err="1">
                          <a:latin typeface="Gill Sans MT" charset="0"/>
                          <a:ea typeface="Gill Sans MT" charset="0"/>
                          <a:cs typeface="Gill Sans MT" charset="0"/>
                        </a:rPr>
                        <a:t>nnucles</a:t>
                      </a:r>
                      <a:endParaRPr lang="en-US" sz="1600" b="1" baseline="0" dirty="0">
                        <a:latin typeface="Gill Sans MT" charset="0"/>
                        <a:ea typeface="Gill Sans MT" charset="0"/>
                        <a:cs typeface="Gill Sans MT" charset="0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b="1" baseline="0" dirty="0" err="1">
                          <a:latin typeface="Gill Sans MT" charset="0"/>
                          <a:ea typeface="Gill Sans MT" charset="0"/>
                          <a:cs typeface="Gill Sans MT" charset="0"/>
                        </a:rPr>
                        <a:t>Globose</a:t>
                      </a:r>
                      <a:r>
                        <a:rPr lang="en-US" sz="1600" b="1" baseline="0" dirty="0">
                          <a:latin typeface="Gill Sans MT" charset="0"/>
                          <a:ea typeface="Gill Sans MT" charset="0"/>
                          <a:cs typeface="Gill Sans MT" charset="0"/>
                        </a:rPr>
                        <a:t> nucleus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b="1" baseline="0" dirty="0" err="1">
                          <a:latin typeface="Gill Sans MT" charset="0"/>
                          <a:ea typeface="Gill Sans MT" charset="0"/>
                          <a:cs typeface="Gill Sans MT" charset="0"/>
                        </a:rPr>
                        <a:t>Emboliform</a:t>
                      </a:r>
                      <a:r>
                        <a:rPr lang="en-US" sz="1600" b="1" baseline="0" dirty="0">
                          <a:latin typeface="Gill Sans MT" charset="0"/>
                          <a:ea typeface="Gill Sans MT" charset="0"/>
                          <a:cs typeface="Gill Sans MT" charset="0"/>
                        </a:rPr>
                        <a:t> nucleus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b="1" baseline="0" dirty="0">
                          <a:latin typeface="Gill Sans MT" charset="0"/>
                          <a:ea typeface="Gill Sans MT" charset="0"/>
                          <a:cs typeface="Gill Sans MT" charset="0"/>
                        </a:rPr>
                        <a:t>Dentate nucleus</a:t>
                      </a:r>
                    </a:p>
                    <a:p>
                      <a:endParaRPr lang="en-US" sz="1600" dirty="0">
                        <a:latin typeface="Gill Sans MT" charset="0"/>
                        <a:ea typeface="Gill Sans MT" charset="0"/>
                        <a:cs typeface="Gill Sans MT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44102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Anatomical subdivisions 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Gill Sans MT" charset="0"/>
                          <a:ea typeface="Gill Sans MT" charset="0"/>
                          <a:cs typeface="Gill Sans MT" charset="0"/>
                        </a:rPr>
                        <a:t>Anterior lobe:</a:t>
                      </a:r>
                      <a:r>
                        <a:rPr lang="en-US" sz="1600" b="1" baseline="0" dirty="0">
                          <a:latin typeface="Gill Sans MT" charset="0"/>
                          <a:ea typeface="Gill Sans MT" charset="0"/>
                          <a:cs typeface="Gill Sans MT" charset="0"/>
                        </a:rPr>
                        <a:t> </a:t>
                      </a:r>
                      <a:r>
                        <a:rPr lang="en-US" sz="1600" b="0" baseline="0" dirty="0">
                          <a:latin typeface="Gill Sans MT" charset="0"/>
                          <a:ea typeface="Gill Sans MT" charset="0"/>
                          <a:cs typeface="Gill Sans MT" charset="0"/>
                        </a:rPr>
                        <a:t>I</a:t>
                      </a:r>
                      <a:r>
                        <a:rPr lang="en-US" sz="1600" baseline="0" dirty="0">
                          <a:latin typeface="Gill Sans MT" charset="0"/>
                          <a:ea typeface="Gill Sans MT" charset="0"/>
                          <a:cs typeface="Gill Sans MT" charset="0"/>
                        </a:rPr>
                        <a:t>n front of primary fissure</a:t>
                      </a:r>
                      <a:endParaRPr lang="en-US" sz="1600" dirty="0">
                        <a:latin typeface="Gill Sans MT" charset="0"/>
                        <a:ea typeface="Gill Sans MT" charset="0"/>
                        <a:cs typeface="Gill Sans MT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Gill Sans MT" charset="0"/>
                          <a:ea typeface="Gill Sans MT" charset="0"/>
                          <a:cs typeface="Gill Sans MT" charset="0"/>
                        </a:rPr>
                        <a:t>Posterior (middle) lobe: </a:t>
                      </a:r>
                      <a:r>
                        <a:rPr lang="en-US" sz="1600" b="0" dirty="0">
                          <a:latin typeface="Gill Sans MT" charset="0"/>
                          <a:ea typeface="Gill Sans MT" charset="0"/>
                          <a:cs typeface="Gill Sans MT" charset="0"/>
                        </a:rPr>
                        <a:t>B</a:t>
                      </a:r>
                      <a:r>
                        <a:rPr lang="en-US" sz="1600" dirty="0">
                          <a:latin typeface="Gill Sans MT" charset="0"/>
                          <a:ea typeface="Gill Sans MT" charset="0"/>
                          <a:cs typeface="Gill Sans MT" charset="0"/>
                        </a:rPr>
                        <a:t>etween primary and secondary (</a:t>
                      </a:r>
                      <a:r>
                        <a:rPr lang="en-US" sz="1600" dirty="0" err="1">
                          <a:latin typeface="Gill Sans MT" charset="0"/>
                          <a:ea typeface="Gill Sans MT" charset="0"/>
                          <a:cs typeface="Gill Sans MT" charset="0"/>
                        </a:rPr>
                        <a:t>postero</a:t>
                      </a:r>
                      <a:r>
                        <a:rPr lang="en-US" sz="1600" dirty="0">
                          <a:latin typeface="Gill Sans MT" charset="0"/>
                          <a:ea typeface="Gill Sans MT" charset="0"/>
                          <a:cs typeface="Gill Sans MT" charset="0"/>
                        </a:rPr>
                        <a:t>-lateral) fissures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latin typeface="Gill Sans MT" charset="0"/>
                          <a:ea typeface="Gill Sans MT" charset="0"/>
                          <a:cs typeface="Gill Sans MT" charset="0"/>
                        </a:rPr>
                        <a:t>Flocculonodular</a:t>
                      </a:r>
                      <a:r>
                        <a:rPr lang="en-US" sz="1600" b="1" dirty="0">
                          <a:latin typeface="Gill Sans MT" charset="0"/>
                          <a:ea typeface="Gill Sans MT" charset="0"/>
                          <a:cs typeface="Gill Sans MT" charset="0"/>
                        </a:rPr>
                        <a:t> lobe: </a:t>
                      </a:r>
                      <a:r>
                        <a:rPr lang="en-US" sz="1600" b="0" dirty="0">
                          <a:latin typeface="Gill Sans MT" charset="0"/>
                          <a:ea typeface="Gill Sans MT" charset="0"/>
                          <a:cs typeface="Gill Sans MT" charset="0"/>
                        </a:rPr>
                        <a:t>I</a:t>
                      </a:r>
                      <a:r>
                        <a:rPr lang="en-US" sz="1600" dirty="0">
                          <a:latin typeface="Gill Sans MT" charset="0"/>
                          <a:ea typeface="Gill Sans MT" charset="0"/>
                          <a:cs typeface="Gill Sans MT" charset="0"/>
                        </a:rPr>
                        <a:t>n front of secondary fissure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542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4516243"/>
              </p:ext>
            </p:extLst>
          </p:nvPr>
        </p:nvGraphicFramePr>
        <p:xfrm>
          <a:off x="0" y="156116"/>
          <a:ext cx="12192000" cy="65227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3031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Gill Sans MT" charset="0"/>
                          <a:ea typeface="Gill Sans MT" charset="0"/>
                          <a:cs typeface="Gill Sans MT" charset="0"/>
                        </a:rPr>
                        <a:t>Characteristics 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Gill Sans MT" charset="0"/>
                          <a:ea typeface="Gill Sans MT" charset="0"/>
                          <a:cs typeface="Gill Sans MT" charset="0"/>
                        </a:rPr>
                        <a:t>Cerebellum</a:t>
                      </a:r>
                      <a:r>
                        <a:rPr lang="en-US" sz="1600" baseline="0" dirty="0">
                          <a:latin typeface="Gill Sans MT" charset="0"/>
                          <a:ea typeface="Gill Sans MT" charset="0"/>
                          <a:cs typeface="Gill Sans MT" charset="0"/>
                        </a:rPr>
                        <a:t> </a:t>
                      </a:r>
                      <a:endParaRPr lang="en-US" sz="1600" dirty="0">
                        <a:latin typeface="Gill Sans MT" charset="0"/>
                        <a:ea typeface="Gill Sans MT" charset="0"/>
                        <a:cs typeface="Gill Sans MT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33700">
                <a:tc>
                  <a:txBody>
                    <a:bodyPr/>
                    <a:lstStyle/>
                    <a:p>
                      <a:r>
                        <a:rPr lang="en-US" sz="1600" b="1" dirty="0"/>
                        <a:t>Functional subdivisions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latin typeface="Gill Sans MT" charset="0"/>
                          <a:ea typeface="Gill Sans MT" charset="0"/>
                          <a:cs typeface="Gill Sans MT" charset="0"/>
                        </a:rPr>
                        <a:t>Archicerebellum</a:t>
                      </a:r>
                      <a:r>
                        <a:rPr lang="en-US" sz="1600" dirty="0">
                          <a:latin typeface="Gill Sans MT" charset="0"/>
                          <a:ea typeface="Gill Sans MT" charset="0"/>
                          <a:cs typeface="Gill Sans MT" charset="0"/>
                        </a:rPr>
                        <a:t>: </a:t>
                      </a:r>
                    </a:p>
                    <a:p>
                      <a:r>
                        <a:rPr lang="en-US" sz="1600" dirty="0" err="1">
                          <a:latin typeface="Gill Sans MT" charset="0"/>
                          <a:ea typeface="Gill Sans MT" charset="0"/>
                          <a:cs typeface="Gill Sans MT" charset="0"/>
                        </a:rPr>
                        <a:t>Fastigial</a:t>
                      </a:r>
                      <a:r>
                        <a:rPr lang="en-US" sz="1600" dirty="0">
                          <a:latin typeface="Gill Sans MT" charset="0"/>
                          <a:ea typeface="Gill Sans MT" charset="0"/>
                          <a:cs typeface="Gill Sans MT" charset="0"/>
                        </a:rPr>
                        <a:t> nucleus relation</a:t>
                      </a:r>
                    </a:p>
                    <a:p>
                      <a:endParaRPr lang="en-US" sz="1600" dirty="0">
                        <a:latin typeface="Gill Sans MT" charset="0"/>
                        <a:ea typeface="Gill Sans MT" charset="0"/>
                        <a:cs typeface="Gill Sans MT" charset="0"/>
                      </a:endParaRPr>
                    </a:p>
                    <a:p>
                      <a:r>
                        <a:rPr lang="en-US" sz="1600" b="1" dirty="0">
                          <a:latin typeface="Gill Sans MT" charset="0"/>
                          <a:ea typeface="Gill Sans MT" charset="0"/>
                          <a:cs typeface="Gill Sans MT" charset="0"/>
                        </a:rPr>
                        <a:t>Afferent:</a:t>
                      </a:r>
                      <a:r>
                        <a:rPr lang="en-US" sz="1600" b="1" baseline="0" dirty="0">
                          <a:latin typeface="Gill Sans MT" charset="0"/>
                          <a:ea typeface="Gill Sans MT" charset="0"/>
                          <a:cs typeface="Gill Sans MT" charset="0"/>
                        </a:rPr>
                        <a:t> </a:t>
                      </a:r>
                      <a:r>
                        <a:rPr lang="en-US" sz="1600" baseline="0" dirty="0">
                          <a:latin typeface="Gill Sans MT" charset="0"/>
                          <a:ea typeface="Gill Sans MT" charset="0"/>
                          <a:cs typeface="Gill Sans MT" charset="0"/>
                        </a:rPr>
                        <a:t>from vestibular nuclei </a:t>
                      </a:r>
                      <a:r>
                        <a:rPr lang="en-US" sz="1600" i="1" baseline="0" dirty="0">
                          <a:latin typeface="Gill Sans MT" charset="0"/>
                          <a:ea typeface="Gill Sans MT" charset="0"/>
                          <a:cs typeface="Gill Sans MT" charset="0"/>
                        </a:rPr>
                        <a:t>(</a:t>
                      </a:r>
                      <a:r>
                        <a:rPr lang="en-US" sz="1600" i="1" baseline="0" dirty="0" err="1">
                          <a:latin typeface="Gill Sans MT" charset="0"/>
                          <a:ea typeface="Gill Sans MT" charset="0"/>
                          <a:cs typeface="Gill Sans MT" charset="0"/>
                        </a:rPr>
                        <a:t>vesttibulocerebellar</a:t>
                      </a:r>
                      <a:r>
                        <a:rPr lang="en-US" sz="1600" i="1" baseline="0" dirty="0">
                          <a:latin typeface="Gill Sans MT" charset="0"/>
                          <a:ea typeface="Gill Sans MT" charset="0"/>
                          <a:cs typeface="Gill Sans MT" charset="0"/>
                        </a:rPr>
                        <a:t> fibers) </a:t>
                      </a:r>
                      <a:r>
                        <a:rPr lang="en-US" sz="1600" baseline="0" dirty="0">
                          <a:latin typeface="Gill Sans MT" charset="0"/>
                          <a:ea typeface="Gill Sans MT" charset="0"/>
                          <a:cs typeface="Gill Sans MT" charset="0"/>
                        </a:rPr>
                        <a:t>through ICP</a:t>
                      </a:r>
                    </a:p>
                    <a:p>
                      <a:endParaRPr lang="en-US" sz="1600" baseline="0" dirty="0">
                        <a:latin typeface="Gill Sans MT" charset="0"/>
                        <a:ea typeface="Gill Sans MT" charset="0"/>
                        <a:cs typeface="Gill Sans MT" charset="0"/>
                      </a:endParaRPr>
                    </a:p>
                    <a:p>
                      <a:r>
                        <a:rPr lang="en-US" sz="1600" b="1" baseline="0" dirty="0">
                          <a:latin typeface="Gill Sans MT" charset="0"/>
                          <a:ea typeface="Gill Sans MT" charset="0"/>
                          <a:cs typeface="Gill Sans MT" charset="0"/>
                        </a:rPr>
                        <a:t>Efferent:</a:t>
                      </a:r>
                      <a:r>
                        <a:rPr lang="en-US" sz="1600" baseline="0" dirty="0">
                          <a:latin typeface="Gill Sans MT" charset="0"/>
                          <a:ea typeface="Gill Sans MT" charset="0"/>
                          <a:cs typeface="Gill Sans MT" charset="0"/>
                        </a:rPr>
                        <a:t> cortical </a:t>
                      </a:r>
                      <a:r>
                        <a:rPr lang="en-US" sz="1600" i="1" baseline="0" dirty="0">
                          <a:latin typeface="Gill Sans MT" charset="0"/>
                          <a:ea typeface="Gill Sans MT" charset="0"/>
                          <a:cs typeface="Gill Sans MT" charset="0"/>
                        </a:rPr>
                        <a:t>(</a:t>
                      </a:r>
                      <a:r>
                        <a:rPr lang="en-US" sz="1600" i="1" baseline="0" dirty="0" err="1">
                          <a:latin typeface="Gill Sans MT" charset="0"/>
                          <a:ea typeface="Gill Sans MT" charset="0"/>
                          <a:cs typeface="Gill Sans MT" charset="0"/>
                        </a:rPr>
                        <a:t>purkinje</a:t>
                      </a:r>
                      <a:r>
                        <a:rPr lang="en-US" sz="1600" i="1" baseline="0" dirty="0">
                          <a:latin typeface="Gill Sans MT" charset="0"/>
                          <a:ea typeface="Gill Sans MT" charset="0"/>
                          <a:cs typeface="Gill Sans MT" charset="0"/>
                        </a:rPr>
                        <a:t> cell) </a:t>
                      </a:r>
                      <a:r>
                        <a:rPr lang="en-US" sz="1600" baseline="0" dirty="0">
                          <a:latin typeface="Gill Sans MT" charset="0"/>
                          <a:ea typeface="Gill Sans MT" charset="0"/>
                          <a:cs typeface="Gill Sans MT" charset="0"/>
                        </a:rPr>
                        <a:t>fibers project to fastigial which project to vestibular nuclei </a:t>
                      </a:r>
                      <a:r>
                        <a:rPr lang="en-US" sz="1600" u="sng" baseline="0" dirty="0">
                          <a:latin typeface="Gill Sans MT" charset="0"/>
                          <a:ea typeface="Gill Sans MT" charset="0"/>
                          <a:cs typeface="Gill Sans MT" charset="0"/>
                        </a:rPr>
                        <a:t>+</a:t>
                      </a:r>
                      <a:r>
                        <a:rPr lang="en-US" sz="1600" baseline="0" dirty="0">
                          <a:latin typeface="Gill Sans MT" charset="0"/>
                          <a:ea typeface="Gill Sans MT" charset="0"/>
                          <a:cs typeface="Gill Sans MT" charset="0"/>
                        </a:rPr>
                        <a:t> reticular formation</a:t>
                      </a:r>
                    </a:p>
                    <a:p>
                      <a:endParaRPr lang="en-US" sz="1600" baseline="0" dirty="0">
                        <a:latin typeface="Gill Sans MT" charset="0"/>
                        <a:ea typeface="Gill Sans MT" charset="0"/>
                        <a:cs typeface="Gill Sans MT" charset="0"/>
                      </a:endParaRPr>
                    </a:p>
                    <a:p>
                      <a:r>
                        <a:rPr lang="en-US" sz="1600" b="1" baseline="0" dirty="0">
                          <a:latin typeface="Gill Sans MT" charset="0"/>
                          <a:ea typeface="Gill Sans MT" charset="0"/>
                          <a:cs typeface="Gill Sans MT" charset="0"/>
                        </a:rPr>
                        <a:t>Function:</a:t>
                      </a:r>
                      <a:r>
                        <a:rPr lang="en-US" sz="1600" baseline="0" dirty="0">
                          <a:latin typeface="Gill Sans MT" charset="0"/>
                          <a:ea typeface="Gill Sans MT" charset="0"/>
                          <a:cs typeface="Gill Sans MT" charset="0"/>
                        </a:rPr>
                        <a:t> Control body balance and eye movement </a:t>
                      </a:r>
                    </a:p>
                    <a:p>
                      <a:endParaRPr lang="en-US" sz="1600" dirty="0">
                        <a:latin typeface="Gill Sans MT" charset="0"/>
                        <a:ea typeface="Gill Sans MT" charset="0"/>
                        <a:cs typeface="Gill Sans MT" charset="0"/>
                      </a:endParaRPr>
                    </a:p>
                    <a:p>
                      <a:endParaRPr lang="en-US" sz="1600" dirty="0">
                        <a:latin typeface="Gill Sans MT" charset="0"/>
                        <a:ea typeface="Gill Sans MT" charset="0"/>
                        <a:cs typeface="Gill Sans MT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latin typeface="Gill Sans MT" charset="0"/>
                          <a:ea typeface="Gill Sans MT" charset="0"/>
                          <a:cs typeface="Gill Sans MT" charset="0"/>
                        </a:rPr>
                        <a:t>Paleocerebellum</a:t>
                      </a:r>
                      <a:r>
                        <a:rPr lang="en-US" sz="1600" b="1" dirty="0">
                          <a:latin typeface="Gill Sans MT" charset="0"/>
                          <a:ea typeface="Gill Sans MT" charset="0"/>
                          <a:cs typeface="Gill Sans MT" charset="0"/>
                        </a:rPr>
                        <a:t>:</a:t>
                      </a:r>
                      <a:r>
                        <a:rPr lang="en-US" sz="1600" b="1" baseline="0" dirty="0">
                          <a:latin typeface="Gill Sans MT" charset="0"/>
                          <a:ea typeface="Gill Sans MT" charset="0"/>
                          <a:cs typeface="Gill Sans MT" charset="0"/>
                        </a:rPr>
                        <a:t> </a:t>
                      </a:r>
                    </a:p>
                    <a:p>
                      <a:r>
                        <a:rPr lang="en-US" sz="1600" baseline="0" dirty="0" err="1">
                          <a:latin typeface="Gill Sans MT" charset="0"/>
                          <a:ea typeface="Gill Sans MT" charset="0"/>
                          <a:cs typeface="Gill Sans MT" charset="0"/>
                        </a:rPr>
                        <a:t>Globose</a:t>
                      </a:r>
                      <a:r>
                        <a:rPr lang="en-US" sz="1600" baseline="0" dirty="0">
                          <a:latin typeface="Gill Sans MT" charset="0"/>
                          <a:ea typeface="Gill Sans MT" charset="0"/>
                          <a:cs typeface="Gill Sans MT" charset="0"/>
                        </a:rPr>
                        <a:t> and </a:t>
                      </a:r>
                      <a:r>
                        <a:rPr lang="en-US" sz="1600" baseline="0" dirty="0" err="1">
                          <a:latin typeface="Gill Sans MT" charset="0"/>
                          <a:ea typeface="Gill Sans MT" charset="0"/>
                          <a:cs typeface="Gill Sans MT" charset="0"/>
                        </a:rPr>
                        <a:t>emboliform</a:t>
                      </a:r>
                      <a:r>
                        <a:rPr lang="en-US" sz="1600" baseline="0" dirty="0">
                          <a:latin typeface="Gill Sans MT" charset="0"/>
                          <a:ea typeface="Gill Sans MT" charset="0"/>
                          <a:cs typeface="Gill Sans MT" charset="0"/>
                        </a:rPr>
                        <a:t> nuclei relation</a:t>
                      </a:r>
                    </a:p>
                    <a:p>
                      <a:endParaRPr lang="en-US" sz="1600" baseline="0" dirty="0">
                        <a:latin typeface="Gill Sans MT" charset="0"/>
                        <a:ea typeface="Gill Sans MT" charset="0"/>
                        <a:cs typeface="Gill Sans MT" charset="0"/>
                      </a:endParaRPr>
                    </a:p>
                    <a:p>
                      <a:r>
                        <a:rPr lang="en-US" sz="1600" b="1" baseline="0" dirty="0">
                          <a:latin typeface="Gill Sans MT" charset="0"/>
                          <a:ea typeface="Gill Sans MT" charset="0"/>
                          <a:cs typeface="Gill Sans MT" charset="0"/>
                        </a:rPr>
                        <a:t>Afferent: </a:t>
                      </a:r>
                      <a:r>
                        <a:rPr lang="en-US" sz="1600" baseline="0" dirty="0">
                          <a:latin typeface="Gill Sans MT" charset="0"/>
                          <a:ea typeface="Gill Sans MT" charset="0"/>
                          <a:cs typeface="Gill Sans MT" charset="0"/>
                        </a:rPr>
                        <a:t>from spinal cord </a:t>
                      </a:r>
                      <a:r>
                        <a:rPr lang="en-US" sz="1600" i="1" baseline="0" dirty="0">
                          <a:latin typeface="Gill Sans MT" charset="0"/>
                          <a:ea typeface="Gill Sans MT" charset="0"/>
                          <a:cs typeface="Gill Sans MT" charset="0"/>
                        </a:rPr>
                        <a:t>(ventral and dorsal </a:t>
                      </a:r>
                      <a:r>
                        <a:rPr lang="en-US" sz="1600" i="1" baseline="0" dirty="0" err="1">
                          <a:latin typeface="Gill Sans MT" charset="0"/>
                          <a:ea typeface="Gill Sans MT" charset="0"/>
                          <a:cs typeface="Gill Sans MT" charset="0"/>
                        </a:rPr>
                        <a:t>spinocerebellar</a:t>
                      </a:r>
                      <a:r>
                        <a:rPr lang="en-US" sz="1600" i="1" baseline="0" dirty="0">
                          <a:latin typeface="Gill Sans MT" charset="0"/>
                          <a:ea typeface="Gill Sans MT" charset="0"/>
                          <a:cs typeface="Gill Sans MT" charset="0"/>
                        </a:rPr>
                        <a:t> tracts through ICP and SCP respectively) </a:t>
                      </a:r>
                    </a:p>
                    <a:p>
                      <a:endParaRPr lang="en-US" sz="1600" i="1" baseline="0" dirty="0">
                        <a:latin typeface="Gill Sans MT" charset="0"/>
                        <a:ea typeface="Gill Sans MT" charset="0"/>
                        <a:cs typeface="Gill Sans MT" charset="0"/>
                      </a:endParaRPr>
                    </a:p>
                    <a:p>
                      <a:r>
                        <a:rPr lang="en-US" sz="1600" b="1" baseline="0" dirty="0">
                          <a:latin typeface="Gill Sans MT" charset="0"/>
                          <a:ea typeface="Gill Sans MT" charset="0"/>
                          <a:cs typeface="Gill Sans MT" charset="0"/>
                        </a:rPr>
                        <a:t>Efferent: </a:t>
                      </a:r>
                      <a:r>
                        <a:rPr lang="en-US" sz="1600" baseline="0" dirty="0">
                          <a:latin typeface="Gill Sans MT" charset="0"/>
                          <a:ea typeface="Gill Sans MT" charset="0"/>
                          <a:cs typeface="Gill Sans MT" charset="0"/>
                        </a:rPr>
                        <a:t>to </a:t>
                      </a:r>
                      <a:r>
                        <a:rPr lang="en-US" sz="1600" baseline="0" dirty="0" err="1">
                          <a:latin typeface="Gill Sans MT" charset="0"/>
                          <a:ea typeface="Gill Sans MT" charset="0"/>
                          <a:cs typeface="Gill Sans MT" charset="0"/>
                        </a:rPr>
                        <a:t>globose</a:t>
                      </a:r>
                      <a:r>
                        <a:rPr lang="en-US" sz="1600" baseline="0" dirty="0">
                          <a:latin typeface="Gill Sans MT" charset="0"/>
                          <a:ea typeface="Gill Sans MT" charset="0"/>
                          <a:cs typeface="Gill Sans MT" charset="0"/>
                        </a:rPr>
                        <a:t> and </a:t>
                      </a:r>
                      <a:r>
                        <a:rPr lang="en-US" sz="1600" baseline="0" dirty="0" err="1">
                          <a:latin typeface="Gill Sans MT" charset="0"/>
                          <a:ea typeface="Gill Sans MT" charset="0"/>
                          <a:cs typeface="Gill Sans MT" charset="0"/>
                        </a:rPr>
                        <a:t>emboliform</a:t>
                      </a:r>
                      <a:r>
                        <a:rPr lang="en-US" sz="1600" baseline="0" dirty="0">
                          <a:latin typeface="Gill Sans MT" charset="0"/>
                          <a:ea typeface="Gill Sans MT" charset="0"/>
                          <a:cs typeface="Gill Sans MT" charset="0"/>
                        </a:rPr>
                        <a:t> nuclei which projects to red nucleus </a:t>
                      </a:r>
                      <a:r>
                        <a:rPr lang="en-US" sz="1600" i="1" baseline="0" dirty="0">
                          <a:latin typeface="Gill Sans MT" charset="0"/>
                          <a:ea typeface="Gill Sans MT" charset="0"/>
                          <a:cs typeface="Gill Sans MT" charset="0"/>
                        </a:rPr>
                        <a:t>(through SCP) </a:t>
                      </a:r>
                    </a:p>
                    <a:p>
                      <a:endParaRPr lang="en-US" sz="1600" baseline="0" dirty="0">
                        <a:latin typeface="Gill Sans MT" charset="0"/>
                        <a:ea typeface="Gill Sans MT" charset="0"/>
                        <a:cs typeface="Gill Sans MT" charset="0"/>
                      </a:endParaRPr>
                    </a:p>
                    <a:p>
                      <a:r>
                        <a:rPr lang="en-US" sz="1600" b="1" baseline="0" dirty="0">
                          <a:latin typeface="Gill Sans MT" charset="0"/>
                          <a:ea typeface="Gill Sans MT" charset="0"/>
                          <a:cs typeface="Gill Sans MT" charset="0"/>
                        </a:rPr>
                        <a:t>Function: </a:t>
                      </a:r>
                      <a:r>
                        <a:rPr lang="en-US" sz="1600" b="0" baseline="0" dirty="0">
                          <a:latin typeface="Gill Sans MT" charset="0"/>
                          <a:ea typeface="Gill Sans MT" charset="0"/>
                          <a:cs typeface="Gill Sans MT" charset="0"/>
                        </a:rPr>
                        <a:t>C</a:t>
                      </a:r>
                      <a:r>
                        <a:rPr lang="en-US" sz="1600" baseline="0" dirty="0">
                          <a:latin typeface="Gill Sans MT" charset="0"/>
                          <a:ea typeface="Gill Sans MT" charset="0"/>
                          <a:cs typeface="Gill Sans MT" charset="0"/>
                        </a:rPr>
                        <a:t>ontrol posture and muscle tone 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latin typeface="Gill Sans MT" charset="0"/>
                          <a:ea typeface="Gill Sans MT" charset="0"/>
                          <a:cs typeface="Gill Sans MT" charset="0"/>
                        </a:rPr>
                        <a:t>Neocerebellum</a:t>
                      </a:r>
                      <a:r>
                        <a:rPr lang="en-US" sz="1600" b="1" dirty="0">
                          <a:latin typeface="Gill Sans MT" charset="0"/>
                          <a:ea typeface="Gill Sans MT" charset="0"/>
                          <a:cs typeface="Gill Sans MT" charset="0"/>
                        </a:rPr>
                        <a:t>: </a:t>
                      </a:r>
                    </a:p>
                    <a:p>
                      <a:r>
                        <a:rPr lang="en-US" sz="1600" dirty="0">
                          <a:latin typeface="Gill Sans MT" charset="0"/>
                          <a:ea typeface="Gill Sans MT" charset="0"/>
                          <a:cs typeface="Gill Sans MT" charset="0"/>
                        </a:rPr>
                        <a:t>Dentate nucleus</a:t>
                      </a:r>
                      <a:r>
                        <a:rPr lang="en-US" sz="1600" baseline="0" dirty="0">
                          <a:latin typeface="Gill Sans MT" charset="0"/>
                          <a:ea typeface="Gill Sans MT" charset="0"/>
                          <a:cs typeface="Gill Sans MT" charset="0"/>
                        </a:rPr>
                        <a:t> relation</a:t>
                      </a:r>
                    </a:p>
                    <a:p>
                      <a:endParaRPr lang="en-US" sz="1600" dirty="0">
                        <a:latin typeface="Gill Sans MT" charset="0"/>
                        <a:ea typeface="Gill Sans MT" charset="0"/>
                        <a:cs typeface="Gill Sans MT" charset="0"/>
                      </a:endParaRPr>
                    </a:p>
                    <a:p>
                      <a:r>
                        <a:rPr lang="en-US" sz="1600" b="1" dirty="0">
                          <a:latin typeface="Gill Sans MT" charset="0"/>
                          <a:ea typeface="Gill Sans MT" charset="0"/>
                          <a:cs typeface="Gill Sans MT" charset="0"/>
                        </a:rPr>
                        <a:t>Afferent: </a:t>
                      </a:r>
                      <a:r>
                        <a:rPr lang="en-US" sz="1600" dirty="0">
                          <a:latin typeface="Gill Sans MT" charset="0"/>
                          <a:ea typeface="Gill Sans MT" charset="0"/>
                          <a:cs typeface="Gill Sans MT" charset="0"/>
                        </a:rPr>
                        <a:t>from pons </a:t>
                      </a:r>
                      <a:r>
                        <a:rPr lang="en-US" sz="1600" i="1" dirty="0">
                          <a:latin typeface="Gill Sans MT" charset="0"/>
                          <a:ea typeface="Gill Sans MT" charset="0"/>
                          <a:cs typeface="Gill Sans MT" charset="0"/>
                        </a:rPr>
                        <a:t>(</a:t>
                      </a:r>
                      <a:r>
                        <a:rPr lang="en-US" sz="1600" i="1" dirty="0" err="1">
                          <a:latin typeface="Gill Sans MT" charset="0"/>
                          <a:ea typeface="Gill Sans MT" charset="0"/>
                          <a:cs typeface="Gill Sans MT" charset="0"/>
                        </a:rPr>
                        <a:t>pontocerebellar</a:t>
                      </a:r>
                      <a:r>
                        <a:rPr lang="en-US" sz="1600" i="1" baseline="0" dirty="0">
                          <a:latin typeface="Gill Sans MT" charset="0"/>
                          <a:ea typeface="Gill Sans MT" charset="0"/>
                          <a:cs typeface="Gill Sans MT" charset="0"/>
                        </a:rPr>
                        <a:t> tract) </a:t>
                      </a:r>
                      <a:r>
                        <a:rPr lang="en-US" sz="1600" baseline="0" dirty="0">
                          <a:latin typeface="Gill Sans MT" charset="0"/>
                          <a:ea typeface="Gill Sans MT" charset="0"/>
                          <a:cs typeface="Gill Sans MT" charset="0"/>
                        </a:rPr>
                        <a:t>through MCP</a:t>
                      </a:r>
                    </a:p>
                    <a:p>
                      <a:endParaRPr lang="en-US" sz="1600" baseline="0" dirty="0">
                        <a:latin typeface="Gill Sans MT" charset="0"/>
                        <a:ea typeface="Gill Sans MT" charset="0"/>
                        <a:cs typeface="Gill Sans MT" charset="0"/>
                      </a:endParaRPr>
                    </a:p>
                    <a:p>
                      <a:r>
                        <a:rPr lang="en-US" sz="1600" b="1" baseline="0" dirty="0">
                          <a:latin typeface="Gill Sans MT" charset="0"/>
                          <a:ea typeface="Gill Sans MT" charset="0"/>
                          <a:cs typeface="Gill Sans MT" charset="0"/>
                        </a:rPr>
                        <a:t>Efferent: </a:t>
                      </a:r>
                      <a:r>
                        <a:rPr lang="en-US" sz="1600" baseline="0" dirty="0">
                          <a:latin typeface="Gill Sans MT" charset="0"/>
                          <a:ea typeface="Gill Sans MT" charset="0"/>
                          <a:cs typeface="Gill Sans MT" charset="0"/>
                        </a:rPr>
                        <a:t>to red nucleus but mostly to ventral lateral nucleus of thalamus through SCP then to motor cortex</a:t>
                      </a:r>
                    </a:p>
                    <a:p>
                      <a:endParaRPr lang="en-US" sz="1600" baseline="0" dirty="0">
                        <a:latin typeface="Gill Sans MT" charset="0"/>
                        <a:ea typeface="Gill Sans MT" charset="0"/>
                        <a:cs typeface="Gill Sans MT" charset="0"/>
                      </a:endParaRPr>
                    </a:p>
                    <a:p>
                      <a:r>
                        <a:rPr lang="en-US" sz="1600" b="1" baseline="0" dirty="0">
                          <a:latin typeface="Gill Sans MT" charset="0"/>
                          <a:ea typeface="Gill Sans MT" charset="0"/>
                          <a:cs typeface="Gill Sans MT" charset="0"/>
                        </a:rPr>
                        <a:t>Function: </a:t>
                      </a:r>
                      <a:r>
                        <a:rPr lang="en-US" sz="1600" b="0" baseline="0" dirty="0">
                          <a:latin typeface="Gill Sans MT" charset="0"/>
                          <a:ea typeface="Gill Sans MT" charset="0"/>
                          <a:cs typeface="Gill Sans MT" charset="0"/>
                        </a:rPr>
                        <a:t>C</a:t>
                      </a:r>
                      <a:r>
                        <a:rPr lang="en-US" sz="1600" baseline="0" dirty="0">
                          <a:latin typeface="Gill Sans MT" charset="0"/>
                          <a:ea typeface="Gill Sans MT" charset="0"/>
                          <a:cs typeface="Gill Sans MT" charset="0"/>
                        </a:rPr>
                        <a:t>oordination of voluntary movements</a:t>
                      </a:r>
                      <a:r>
                        <a:rPr lang="en-US" sz="1600" dirty="0">
                          <a:latin typeface="Gill Sans MT" charset="0"/>
                          <a:ea typeface="Gill Sans MT" charset="0"/>
                          <a:cs typeface="Gill Sans MT" charset="0"/>
                        </a:rPr>
                        <a:t> 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0367"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Gill Sans MT" charset="0"/>
                          <a:ea typeface="Gill Sans MT" charset="0"/>
                          <a:cs typeface="Gill Sans MT" charset="0"/>
                        </a:rPr>
                        <a:t>Cerebellar lesions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latin typeface="Gill Sans MT" charset="0"/>
                        <a:ea typeface="Gill Sans MT" charset="0"/>
                        <a:cs typeface="Gill Sans MT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baseline="0" dirty="0">
                        <a:latin typeface="Gill Sans MT" charset="0"/>
                        <a:ea typeface="Gill Sans MT" charset="0"/>
                        <a:cs typeface="Gill Sans MT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>
                        <a:latin typeface="Gill Sans MT" charset="0"/>
                        <a:ea typeface="Gill Sans MT" charset="0"/>
                        <a:cs typeface="Gill Sans MT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93614">
                <a:tc gridSpan="4"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Gill Sans MT" charset="0"/>
                          <a:ea typeface="Gill Sans MT" charset="0"/>
                          <a:cs typeface="Gill Sans MT" charset="0"/>
                        </a:rPr>
                        <a:t>MIDLINE LESION: </a:t>
                      </a:r>
                      <a:r>
                        <a:rPr lang="en-US" sz="1600" b="0" i="1" kern="1200" dirty="0">
                          <a:solidFill>
                            <a:schemeClr val="dk1"/>
                          </a:solidFill>
                          <a:effectLst/>
                          <a:latin typeface="Gill Sans MT" charset="0"/>
                          <a:ea typeface="Gill Sans MT" charset="0"/>
                          <a:cs typeface="Gill Sans MT" charset="0"/>
                        </a:rPr>
                        <a:t>Loss of postural control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Gill Sans MT" charset="0"/>
                          <a:ea typeface="Gill Sans MT" charset="0"/>
                          <a:cs typeface="Gill Sans MT" charset="0"/>
                        </a:rPr>
                        <a:t>.</a:t>
                      </a:r>
                    </a:p>
                    <a:p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Gill Sans MT" charset="0"/>
                          <a:ea typeface="Gill Sans MT" charset="0"/>
                          <a:cs typeface="Gill Sans MT" charset="0"/>
                        </a:rPr>
                        <a:t>UNILATERAL LESION: </a:t>
                      </a:r>
                      <a:r>
                        <a:rPr lang="en-US" sz="1600" b="0" i="1" kern="1200" dirty="0">
                          <a:solidFill>
                            <a:schemeClr val="dk1"/>
                          </a:solidFill>
                          <a:effectLst/>
                          <a:latin typeface="Gill Sans MT" charset="0"/>
                          <a:ea typeface="Gill Sans MT" charset="0"/>
                          <a:cs typeface="Gill Sans MT" charset="0"/>
                        </a:rPr>
                        <a:t>“Cerebellar ataxia” </a:t>
                      </a:r>
                      <a:endParaRPr lang="en-US" sz="1600" b="0" i="1" dirty="0">
                        <a:effectLst/>
                        <a:latin typeface="Gill Sans MT" charset="0"/>
                        <a:ea typeface="Gill Sans MT" charset="0"/>
                        <a:cs typeface="Gill Sans MT" charset="0"/>
                      </a:endParaRPr>
                    </a:p>
                    <a:p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Gill Sans MT" charset="0"/>
                          <a:ea typeface="Gill Sans MT" charset="0"/>
                          <a:cs typeface="Gill Sans MT" charset="0"/>
                        </a:rPr>
                        <a:t>causes </a:t>
                      </a:r>
                      <a:r>
                        <a:rPr lang="en-US" sz="1600" b="1" i="1" kern="1200" dirty="0">
                          <a:solidFill>
                            <a:schemeClr val="dk1"/>
                          </a:solidFill>
                          <a:effectLst/>
                          <a:latin typeface="Gill Sans MT" charset="0"/>
                          <a:ea typeface="Gill Sans MT" charset="0"/>
                          <a:cs typeface="Gill Sans MT" charset="0"/>
                        </a:rPr>
                        <a:t>ipsilateral 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Gill Sans MT" charset="0"/>
                          <a:ea typeface="Gill Sans MT" charset="0"/>
                          <a:cs typeface="Gill Sans MT" charset="0"/>
                        </a:rPr>
                        <a:t>: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Gill Sans MT" charset="0"/>
                          <a:ea typeface="Gill Sans MT" charset="0"/>
                          <a:cs typeface="Gill Sans MT" charset="0"/>
                        </a:rPr>
                        <a:t>Incoordination of arm: </a:t>
                      </a:r>
                      <a:r>
                        <a:rPr lang="en-US" sz="1600" b="0" i="1" kern="1200" dirty="0">
                          <a:solidFill>
                            <a:schemeClr val="dk1"/>
                          </a:solidFill>
                          <a:effectLst/>
                          <a:latin typeface="Gill Sans MT" charset="0"/>
                          <a:ea typeface="Gill Sans MT" charset="0"/>
                          <a:cs typeface="Gill Sans MT" charset="0"/>
                        </a:rPr>
                        <a:t>intention tremors (on performing voluntary movements)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Gill Sans MT" charset="0"/>
                          <a:ea typeface="Gill Sans MT" charset="0"/>
                          <a:cs typeface="Gill Sans MT" charset="0"/>
                        </a:rPr>
                        <a:t>Incoordination</a:t>
                      </a:r>
                      <a:r>
                        <a:rPr lang="en-US" sz="1600" b="1" kern="1200" baseline="0" dirty="0">
                          <a:solidFill>
                            <a:schemeClr val="dk1"/>
                          </a:solidFill>
                          <a:effectLst/>
                          <a:latin typeface="Gill Sans MT" charset="0"/>
                          <a:ea typeface="Gill Sans MT" charset="0"/>
                          <a:cs typeface="Gill Sans MT" charset="0"/>
                        </a:rPr>
                        <a:t> o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Gill Sans MT" charset="0"/>
                          <a:ea typeface="Gill Sans MT" charset="0"/>
                          <a:cs typeface="Gill Sans MT" charset="0"/>
                        </a:rPr>
                        <a:t>f leg: </a:t>
                      </a:r>
                      <a:r>
                        <a:rPr lang="en-US" sz="1600" b="0" i="1" kern="1200" dirty="0">
                          <a:solidFill>
                            <a:schemeClr val="dk1"/>
                          </a:solidFill>
                          <a:effectLst/>
                          <a:latin typeface="Gill Sans MT" charset="0"/>
                          <a:ea typeface="Gill Sans MT" charset="0"/>
                          <a:cs typeface="Gill Sans MT" charset="0"/>
                        </a:rPr>
                        <a:t>unsteady gait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Gill Sans MT" charset="0"/>
                          <a:ea typeface="Gill Sans MT" charset="0"/>
                          <a:cs typeface="Gill Sans MT" charset="0"/>
                        </a:rPr>
                        <a:t>Incoordination of eye movements: </a:t>
                      </a:r>
                      <a:r>
                        <a:rPr lang="en-US" sz="1600" b="0" i="1" kern="1200" dirty="0">
                          <a:solidFill>
                            <a:schemeClr val="dk1"/>
                          </a:solidFill>
                          <a:effectLst/>
                          <a:latin typeface="Gill Sans MT" charset="0"/>
                          <a:ea typeface="Gill Sans MT" charset="0"/>
                          <a:cs typeface="Gill Sans MT" charset="0"/>
                        </a:rPr>
                        <a:t>nystagmus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Gill Sans MT" charset="0"/>
                          <a:ea typeface="Gill Sans MT" charset="0"/>
                          <a:cs typeface="Gill Sans MT" charset="0"/>
                        </a:rPr>
                        <a:t>Slowness of speech: </a:t>
                      </a:r>
                      <a:r>
                        <a:rPr lang="en-US" sz="1600" b="0" i="1" kern="1200" dirty="0">
                          <a:solidFill>
                            <a:schemeClr val="dk1"/>
                          </a:solidFill>
                          <a:effectLst/>
                          <a:latin typeface="Gill Sans MT" charset="0"/>
                          <a:ea typeface="Gill Sans MT" charset="0"/>
                          <a:cs typeface="Gill Sans MT" charset="0"/>
                        </a:rPr>
                        <a:t>dysarthria (difficulty of speech). </a:t>
                      </a:r>
                      <a:endParaRPr lang="en-US" sz="1600" b="0" i="1" dirty="0">
                        <a:effectLst/>
                        <a:latin typeface="Gill Sans MT" charset="0"/>
                        <a:ea typeface="Gill Sans MT" charset="0"/>
                        <a:cs typeface="Gill Sans MT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001"/>
            <a:ext cx="3038622" cy="363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63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572" y="0"/>
            <a:ext cx="12118428" cy="7956024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lvl="8" algn="ctr"/>
            <a:endParaRPr lang="en-US" sz="2800" dirty="0"/>
          </a:p>
          <a:p>
            <a:pPr lvl="8" algn="ctr"/>
            <a:endParaRPr lang="en-US" sz="1400" dirty="0"/>
          </a:p>
          <a:p>
            <a:pPr marL="342900" indent="-342900">
              <a:buAutoNum type="arabicPeriod"/>
            </a:pPr>
            <a:r>
              <a:rPr lang="is-IS" sz="1400" dirty="0"/>
              <a:t>______ </a:t>
            </a:r>
            <a:r>
              <a:rPr lang="en-US" sz="1400" dirty="0"/>
              <a:t>Climbing and mossy fibers relay to: </a:t>
            </a:r>
            <a:r>
              <a:rPr lang="is-IS" sz="1400" dirty="0"/>
              <a:t>______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1400" dirty="0"/>
              <a:t>A</a:t>
            </a:r>
            <a:r>
              <a:rPr lang="is-IS" sz="1400" dirty="0"/>
              <a:t>fferent, </a:t>
            </a:r>
            <a:r>
              <a:rPr lang="en-US" sz="1400" dirty="0"/>
              <a:t>Inner granular layer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1400" dirty="0"/>
              <a:t>Efferent, Inner granular layer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1400" dirty="0"/>
              <a:t>Afferent, </a:t>
            </a:r>
            <a:r>
              <a:rPr lang="en-US" sz="1400" dirty="0" err="1"/>
              <a:t>purkinje</a:t>
            </a:r>
            <a:r>
              <a:rPr lang="en-US" sz="1400" dirty="0"/>
              <a:t> cells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1400" dirty="0"/>
              <a:t>Efferent, </a:t>
            </a:r>
            <a:r>
              <a:rPr lang="en-US" sz="1400" dirty="0" err="1"/>
              <a:t>purkinje</a:t>
            </a:r>
            <a:r>
              <a:rPr lang="en-US" sz="1400" dirty="0"/>
              <a:t> cells</a:t>
            </a:r>
            <a:r>
              <a:rPr lang="is-IS" sz="1400" dirty="0"/>
              <a:t> </a:t>
            </a:r>
          </a:p>
          <a:p>
            <a:pPr lvl="1"/>
            <a:r>
              <a:rPr lang="is-IS" sz="1400" dirty="0">
                <a:solidFill>
                  <a:schemeClr val="bg1">
                    <a:lumMod val="65000"/>
                  </a:schemeClr>
                </a:solidFill>
              </a:rPr>
              <a:t>Answer: C</a:t>
            </a:r>
          </a:p>
          <a:p>
            <a:endParaRPr lang="is-IS" sz="14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 startAt="2"/>
            </a:pPr>
            <a:r>
              <a:rPr lang="en-GB" sz="1400" dirty="0"/>
              <a:t>To which of the </a:t>
            </a:r>
            <a:r>
              <a:rPr lang="en-GB" dirty="0"/>
              <a:t>following do main </a:t>
            </a:r>
            <a:r>
              <a:rPr lang="en-GB" dirty="0" err="1"/>
              <a:t>efferents</a:t>
            </a:r>
            <a:r>
              <a:rPr lang="en-GB" dirty="0"/>
              <a:t> go to:</a:t>
            </a:r>
            <a:endParaRPr lang="en-US" sz="1400" dirty="0"/>
          </a:p>
          <a:p>
            <a:pPr marL="800100" lvl="1" indent="-342900">
              <a:buFont typeface="+mj-lt"/>
              <a:buAutoNum type="alphaUcPeriod"/>
            </a:pPr>
            <a:r>
              <a:rPr lang="en-US" dirty="0"/>
              <a:t>Red</a:t>
            </a:r>
            <a:r>
              <a:rPr lang="en-US" sz="1400" dirty="0"/>
              <a:t> n</a:t>
            </a:r>
            <a:r>
              <a:rPr lang="is-IS" sz="1400" dirty="0"/>
              <a:t>ucleus </a:t>
            </a:r>
            <a:endParaRPr lang="en-US" sz="1400" dirty="0"/>
          </a:p>
          <a:p>
            <a:pPr marL="800100" lvl="1" indent="-342900">
              <a:buFont typeface="+mj-lt"/>
              <a:buAutoNum type="alphaUcPeriod"/>
            </a:pPr>
            <a:r>
              <a:rPr lang="en-GB" dirty="0"/>
              <a:t>Ventral posterior nucleus of thalamus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1400" dirty="0"/>
              <a:t>Globose n</a:t>
            </a:r>
            <a:r>
              <a:rPr lang="is-IS" sz="1400" dirty="0"/>
              <a:t>ucleus </a:t>
            </a:r>
            <a:endParaRPr lang="en-US" sz="1400" dirty="0"/>
          </a:p>
          <a:p>
            <a:pPr marL="800100" lvl="1" indent="-342900">
              <a:buFont typeface="+mj-lt"/>
              <a:buAutoNum type="alphaUcPeriod"/>
            </a:pPr>
            <a:r>
              <a:rPr lang="en-US" sz="1400" dirty="0"/>
              <a:t>Emboliform n</a:t>
            </a:r>
            <a:r>
              <a:rPr lang="is-IS" sz="1400" dirty="0"/>
              <a:t>ucleus </a:t>
            </a:r>
          </a:p>
          <a:p>
            <a:pPr lvl="1"/>
            <a:r>
              <a:rPr lang="is-IS" sz="1400" dirty="0">
                <a:solidFill>
                  <a:schemeClr val="bg1">
                    <a:lumMod val="65000"/>
                  </a:schemeClr>
                </a:solidFill>
              </a:rPr>
              <a:t>Answer: A</a:t>
            </a:r>
          </a:p>
          <a:p>
            <a:pPr lvl="1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en-US" sz="1400" dirty="0"/>
              <a:t>The nuclei related to </a:t>
            </a:r>
            <a:r>
              <a:rPr lang="en-US" sz="1400" dirty="0" err="1"/>
              <a:t>paleocerebellum</a:t>
            </a:r>
            <a:r>
              <a:rPr lang="en-US" sz="1400" dirty="0"/>
              <a:t> are: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1400" dirty="0"/>
              <a:t>Globose &amp; Dentate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1400" dirty="0"/>
              <a:t>Emboliform &amp; Fastigial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1400" dirty="0"/>
              <a:t>Dentate &amp; Fastigial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1400" dirty="0"/>
              <a:t>Globose &amp; Emboliform </a:t>
            </a:r>
          </a:p>
          <a:p>
            <a:pPr lvl="1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Answer: D</a:t>
            </a:r>
          </a:p>
          <a:p>
            <a:pPr lvl="1"/>
            <a:endParaRPr lang="en-US" sz="1400" dirty="0"/>
          </a:p>
          <a:p>
            <a:pPr marL="342900" indent="-342900">
              <a:buAutoNum type="arabicPeriod" startAt="4"/>
            </a:pPr>
            <a:r>
              <a:rPr lang="en-US" sz="1400" dirty="0"/>
              <a:t>The cerebellum originates from the dorsal aspect of the</a:t>
            </a:r>
          </a:p>
          <a:p>
            <a:r>
              <a:rPr lang="en-US" sz="1400" dirty="0"/>
              <a:t>brain stem and overlies the ______ ventricle.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1400" dirty="0"/>
              <a:t>Lateral ventricle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1400" dirty="0"/>
              <a:t>Midline ventricle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1400" dirty="0"/>
              <a:t>Third ventricle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1400" dirty="0"/>
              <a:t>Fourth ventricle</a:t>
            </a:r>
          </a:p>
          <a:p>
            <a:pPr lvl="1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Answer: D</a:t>
            </a:r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5.   </a:t>
            </a:r>
            <a:r>
              <a:rPr lang="en-US" sz="1400" dirty="0" err="1"/>
              <a:t>Neocerebellum</a:t>
            </a:r>
            <a:r>
              <a:rPr lang="en-US" sz="1400" dirty="0"/>
              <a:t> coordinate voluntary movements via: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1400" dirty="0" err="1"/>
              <a:t>Vestibulospinal</a:t>
            </a:r>
            <a:r>
              <a:rPr lang="en-US" sz="1400" dirty="0"/>
              <a:t> &amp; </a:t>
            </a:r>
            <a:r>
              <a:rPr lang="en-US" sz="1400" dirty="0" err="1"/>
              <a:t>reticulospinaltracts</a:t>
            </a:r>
            <a:endParaRPr lang="en-US" sz="1400" dirty="0"/>
          </a:p>
          <a:p>
            <a:pPr marL="800100" lvl="1" indent="-342900">
              <a:buFont typeface="+mj-lt"/>
              <a:buAutoNum type="alphaUcPeriod"/>
            </a:pPr>
            <a:r>
              <a:rPr lang="en-US" sz="1400" dirty="0"/>
              <a:t>Descending corticospinal &amp; corticobulbar tracts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1400" dirty="0"/>
              <a:t>Descending corticospinal &amp; </a:t>
            </a:r>
            <a:r>
              <a:rPr lang="en-US" sz="1400" dirty="0" err="1"/>
              <a:t>reticulospinaltracts</a:t>
            </a:r>
            <a:endParaRPr lang="en-US" sz="1400" dirty="0"/>
          </a:p>
          <a:p>
            <a:pPr marL="800100" lvl="1" indent="-342900">
              <a:buFont typeface="+mj-lt"/>
              <a:buAutoNum type="alphaUcPeriod"/>
            </a:pPr>
            <a:r>
              <a:rPr lang="en-US" sz="1400" dirty="0" err="1"/>
              <a:t>Vestibulospinal</a:t>
            </a:r>
            <a:r>
              <a:rPr lang="en-US" sz="1400" dirty="0"/>
              <a:t> &amp; corticobulbar tracts</a:t>
            </a:r>
          </a:p>
          <a:p>
            <a:pPr lvl="1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Answer: B</a:t>
            </a:r>
          </a:p>
          <a:p>
            <a:pPr lvl="1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dirty="0"/>
              <a:t>6.   </a:t>
            </a:r>
            <a:r>
              <a:rPr lang="en-US" sz="1400" dirty="0" err="1"/>
              <a:t>Archicerebellum</a:t>
            </a:r>
            <a:r>
              <a:rPr lang="en-US" sz="1400" dirty="0"/>
              <a:t> controls: 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1400" dirty="0"/>
              <a:t>Body Balance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1400" dirty="0"/>
              <a:t>Posture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1400" dirty="0"/>
              <a:t>Memory and speech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1400" dirty="0"/>
              <a:t>All of the above</a:t>
            </a:r>
          </a:p>
          <a:p>
            <a:pPr lvl="1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Answer: A</a:t>
            </a:r>
          </a:p>
          <a:p>
            <a:pPr lvl="1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dirty="0"/>
              <a:t>7.   Damage to the cerebellum does not cause disorders of:</a:t>
            </a:r>
          </a:p>
          <a:p>
            <a:pPr marL="685800" lvl="1" indent="-228600">
              <a:buFont typeface="+mj-lt"/>
              <a:buAutoNum type="alphaUcPeriod"/>
            </a:pPr>
            <a:r>
              <a:rPr lang="en-US" sz="1400" dirty="0"/>
              <a:t>Movement</a:t>
            </a:r>
          </a:p>
          <a:p>
            <a:pPr marL="685800" lvl="1" indent="-228600">
              <a:buFont typeface="+mj-lt"/>
              <a:buAutoNum type="alphaUcPeriod"/>
            </a:pPr>
            <a:r>
              <a:rPr lang="en-US" sz="1400" dirty="0"/>
              <a:t>Equilibrium</a:t>
            </a:r>
          </a:p>
          <a:p>
            <a:pPr marL="685800" lvl="1" indent="-228600">
              <a:buFont typeface="+mj-lt"/>
              <a:buAutoNum type="alphaUcPeriod"/>
            </a:pPr>
            <a:r>
              <a:rPr lang="en-US" sz="1400" dirty="0"/>
              <a:t>Motor learning</a:t>
            </a:r>
          </a:p>
          <a:p>
            <a:pPr marL="685800" lvl="1" indent="-228600">
              <a:buFont typeface="+mj-lt"/>
              <a:buAutoNum type="alphaUcPeriod"/>
            </a:pPr>
            <a:r>
              <a:rPr lang="en-US" sz="1400" dirty="0"/>
              <a:t>Posture</a:t>
            </a:r>
          </a:p>
          <a:p>
            <a:pPr lvl="1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Answer: C</a:t>
            </a:r>
            <a:endParaRPr lang="en-US" sz="1400" dirty="0"/>
          </a:p>
          <a:p>
            <a:r>
              <a:rPr lang="en-US" sz="1400" dirty="0"/>
              <a:t>8.   List the effects of unilateral cerebellar lesion: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Answer: intention tremors, unsteady gait, nystagmus, dysarthria.</a:t>
            </a:r>
          </a:p>
          <a:p>
            <a:r>
              <a:rPr lang="en-US" sz="1400" dirty="0"/>
              <a:t> </a:t>
            </a:r>
          </a:p>
          <a:p>
            <a:r>
              <a:rPr lang="en-US" sz="1400" dirty="0"/>
              <a:t>9.   Name the three layers of the Cerebellum's cortex: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Answer: Molecular, Purkinje, and Granular</a:t>
            </a:r>
          </a:p>
          <a:p>
            <a:endParaRPr lang="en-US" sz="1400" dirty="0"/>
          </a:p>
          <a:p>
            <a:r>
              <a:rPr lang="en-US" sz="1400" dirty="0"/>
              <a:t>10.   Damage to the cerebellum results in effects on which side of the body? 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Answer: ipsilateral</a:t>
            </a:r>
          </a:p>
          <a:p>
            <a:pPr lvl="1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FC3DC61-93E9-419D-BF99-29D0015A90E1}"/>
              </a:ext>
            </a:extLst>
          </p:cNvPr>
          <p:cNvSpPr/>
          <p:nvPr/>
        </p:nvSpPr>
        <p:spPr>
          <a:xfrm>
            <a:off x="4658892" y="78502"/>
            <a:ext cx="18036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Questions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136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24784"/>
            <a:ext cx="10515600" cy="1325563"/>
          </a:xfrm>
        </p:spPr>
        <p:txBody>
          <a:bodyPr/>
          <a:lstStyle/>
          <a:p>
            <a:r>
              <a:rPr lang="en-US" i="1" dirty="0"/>
              <a:t>Objectives</a:t>
            </a:r>
            <a:endParaRPr lang="en-GB" i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512235"/>
            <a:ext cx="10515600" cy="4750453"/>
          </a:xfrm>
        </p:spPr>
        <p:txBody>
          <a:bodyPr>
            <a:noAutofit/>
          </a:bodyPr>
          <a:lstStyle/>
          <a:p>
            <a:pPr>
              <a:buNone/>
              <a:defRPr/>
            </a:pPr>
            <a:r>
              <a:rPr lang="en-US" b="1" dirty="0"/>
              <a:t>At the end of the lecture, students should:</a:t>
            </a:r>
          </a:p>
          <a:p>
            <a:pPr marL="354013" indent="-354013">
              <a:buFont typeface="Wingdings" panose="05000000000000000000" pitchFamily="2" charset="2"/>
              <a:buChar char="ü"/>
              <a:defRPr/>
            </a:pPr>
            <a:r>
              <a:rPr lang="en-US" dirty="0"/>
              <a:t>Describe the </a:t>
            </a:r>
            <a:r>
              <a:rPr lang="en-US" u="sng" dirty="0"/>
              <a:t>External features</a:t>
            </a:r>
            <a:r>
              <a:rPr lang="en-US" dirty="0"/>
              <a:t> of the cerebellum (lobes, fissures).</a:t>
            </a:r>
          </a:p>
          <a:p>
            <a:pPr marL="354013" indent="-354013">
              <a:buFont typeface="Wingdings" panose="05000000000000000000" pitchFamily="2" charset="2"/>
              <a:buChar char="ü"/>
              <a:defRPr/>
            </a:pPr>
            <a:r>
              <a:rPr lang="en-US" dirty="0"/>
              <a:t>Describe briefly the </a:t>
            </a:r>
            <a:r>
              <a:rPr lang="en-US" u="sng" dirty="0"/>
              <a:t>Internal structure</a:t>
            </a:r>
            <a:r>
              <a:rPr lang="en-US" dirty="0"/>
              <a:t> of the cerebellum.</a:t>
            </a:r>
          </a:p>
          <a:p>
            <a:pPr marL="354013" indent="-354013">
              <a:buFont typeface="Wingdings" panose="05000000000000000000" pitchFamily="2" charset="2"/>
              <a:buChar char="ü"/>
              <a:defRPr/>
            </a:pPr>
            <a:r>
              <a:rPr lang="en-US" dirty="0"/>
              <a:t>List the name of </a:t>
            </a:r>
            <a:r>
              <a:rPr lang="en-US" u="sng" dirty="0"/>
              <a:t>Cerebellar Nuclei</a:t>
            </a:r>
            <a:r>
              <a:rPr lang="en-US" dirty="0"/>
              <a:t>.</a:t>
            </a:r>
          </a:p>
          <a:p>
            <a:pPr marL="354013" indent="-354013">
              <a:buFont typeface="Wingdings" panose="05000000000000000000" pitchFamily="2" charset="2"/>
              <a:buChar char="ü"/>
              <a:defRPr/>
            </a:pPr>
            <a:r>
              <a:rPr lang="en-US" dirty="0"/>
              <a:t>Relate  the </a:t>
            </a:r>
            <a:r>
              <a:rPr lang="en-US" u="sng" dirty="0"/>
              <a:t>Anatomical</a:t>
            </a:r>
            <a:r>
              <a:rPr lang="en-US" dirty="0"/>
              <a:t> to the </a:t>
            </a:r>
            <a:r>
              <a:rPr lang="en-US" u="sng" dirty="0"/>
              <a:t>Functional</a:t>
            </a:r>
            <a:r>
              <a:rPr lang="en-US" dirty="0"/>
              <a:t> </a:t>
            </a:r>
            <a:r>
              <a:rPr lang="en-US" u="sng" dirty="0"/>
              <a:t>Subdivisions</a:t>
            </a:r>
            <a:r>
              <a:rPr lang="en-US" dirty="0"/>
              <a:t> of the cerebellum.</a:t>
            </a:r>
          </a:p>
          <a:p>
            <a:pPr marL="354013" indent="-354013">
              <a:buFont typeface="Wingdings" panose="05000000000000000000" pitchFamily="2" charset="2"/>
              <a:buChar char="ü"/>
              <a:defRPr/>
            </a:pPr>
            <a:r>
              <a:rPr lang="en-US" dirty="0"/>
              <a:t>Describe the </a:t>
            </a:r>
            <a:r>
              <a:rPr lang="en-US" u="sng" dirty="0"/>
              <a:t>Important connections</a:t>
            </a:r>
            <a:r>
              <a:rPr lang="en-US" dirty="0"/>
              <a:t> of each subdivision.</a:t>
            </a:r>
          </a:p>
          <a:p>
            <a:pPr marL="354013" indent="-354013">
              <a:buFont typeface="Wingdings" panose="05000000000000000000" pitchFamily="2" charset="2"/>
              <a:buChar char="ü"/>
              <a:defRPr/>
            </a:pPr>
            <a:r>
              <a:rPr lang="en-US" dirty="0"/>
              <a:t>Describe briefly the Main Effects in case of </a:t>
            </a:r>
            <a:r>
              <a:rPr lang="en-US" u="sng" dirty="0"/>
              <a:t>lesion</a:t>
            </a:r>
            <a:r>
              <a:rPr lang="en-US" dirty="0"/>
              <a:t> of the cerebellum.</a:t>
            </a:r>
          </a:p>
        </p:txBody>
      </p:sp>
    </p:spTree>
    <p:extLst>
      <p:ext uri="{BB962C8B-B14F-4D97-AF65-F5344CB8AC3E}">
        <p14:creationId xmlns:p14="http://schemas.microsoft.com/office/powerpoint/2010/main" val="28962514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sz="half" idx="1"/>
          </p:nvPr>
        </p:nvSpPr>
        <p:spPr>
          <a:xfrm>
            <a:off x="3744686" y="611846"/>
            <a:ext cx="3969657" cy="1660708"/>
          </a:xfrm>
        </p:spPr>
        <p:txBody>
          <a:bodyPr>
            <a:normAutofit/>
          </a:bodyPr>
          <a:lstStyle/>
          <a:p>
            <a:pPr marL="177800" indent="0">
              <a:buNone/>
            </a:pPr>
            <a:r>
              <a:rPr lang="en-US" sz="2600" i="1" dirty="0">
                <a:solidFill>
                  <a:schemeClr val="tx1"/>
                </a:solidFill>
                <a:latin typeface="Calibri" panose="020F0502020204030204" pitchFamily="34" charset="0"/>
              </a:rPr>
              <a:t>Leaders:</a:t>
            </a:r>
            <a:endParaRPr lang="en-GB" sz="2600" i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77800" indent="0">
              <a:buNone/>
            </a:pPr>
            <a:r>
              <a:rPr lang="en-GB" sz="2600" dirty="0" err="1">
                <a:solidFill>
                  <a:schemeClr val="tx1"/>
                </a:solidFill>
                <a:latin typeface="Calibri" panose="020F0502020204030204" pitchFamily="34" charset="0"/>
              </a:rPr>
              <a:t>Nawaf</a:t>
            </a: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chemeClr val="tx1"/>
                </a:solidFill>
                <a:latin typeface="Calibri" panose="020F0502020204030204" pitchFamily="34" charset="0"/>
              </a:rPr>
              <a:t>AlKhudairy</a:t>
            </a: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</a:p>
          <a:p>
            <a:pPr marL="177800" indent="0">
              <a:buNone/>
            </a:pP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</a:rPr>
              <a:t>Jawaher Abanumy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317"/>
          <a:stretch/>
        </p:blipFill>
        <p:spPr>
          <a:xfrm>
            <a:off x="0" y="0"/>
            <a:ext cx="3744686" cy="6858000"/>
          </a:xfrm>
        </p:spPr>
      </p:pic>
      <p:sp>
        <p:nvSpPr>
          <p:cNvPr id="21" name="Text Placeholder 4"/>
          <p:cNvSpPr txBox="1">
            <a:spLocks/>
          </p:cNvSpPr>
          <p:nvPr/>
        </p:nvSpPr>
        <p:spPr>
          <a:xfrm>
            <a:off x="7988670" y="5301508"/>
            <a:ext cx="3969657" cy="1338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800" i="1" dirty="0">
                <a:latin typeface="Calibri" panose="020F0502020204030204" pitchFamily="34" charset="0"/>
              </a:rPr>
              <a:t>References:</a:t>
            </a:r>
            <a:endParaRPr lang="en-GB" sz="1800" i="1" dirty="0">
              <a:latin typeface="Calibri" panose="020F0502020204030204" pitchFamily="34" charset="0"/>
            </a:endParaRPr>
          </a:p>
          <a:p>
            <a:pPr marL="17780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GB" sz="1800" dirty="0">
                <a:latin typeface="Calibri" panose="020F0502020204030204" pitchFamily="34" charset="0"/>
              </a:rPr>
              <a:t>1- Girls’ &amp; Boys’ Slides</a:t>
            </a:r>
          </a:p>
          <a:p>
            <a:pPr marL="17780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Calibri" panose="020F0502020204030204" pitchFamily="34" charset="0"/>
              </a:rPr>
              <a:t>2- Greys Anatomy for Students </a:t>
            </a:r>
          </a:p>
          <a:p>
            <a:pPr marL="17780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Calibri" panose="020F0502020204030204" pitchFamily="34" charset="0"/>
              </a:rPr>
              <a:t>3- TeachMeAnatomy.com</a:t>
            </a:r>
            <a:endParaRPr lang="en-GB" sz="1800" dirty="0">
              <a:latin typeface="Calibri" panose="020F050202020403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2488C276-F8E0-4573-90D1-F60DDD47F6D1}"/>
              </a:ext>
            </a:extLst>
          </p:cNvPr>
          <p:cNvGrpSpPr/>
          <p:nvPr/>
        </p:nvGrpSpPr>
        <p:grpSpPr>
          <a:xfrm>
            <a:off x="3960824" y="4605659"/>
            <a:ext cx="3926752" cy="2034312"/>
            <a:chOff x="3960824" y="4605659"/>
            <a:chExt cx="3926752" cy="203431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6AE663A6-BE84-46A2-BE4C-00D22D37164F}"/>
                </a:ext>
              </a:extLst>
            </p:cNvPr>
            <p:cNvGrpSpPr/>
            <p:nvPr/>
          </p:nvGrpSpPr>
          <p:grpSpPr>
            <a:xfrm>
              <a:off x="4003978" y="4770823"/>
              <a:ext cx="3883598" cy="1869148"/>
              <a:chOff x="4030873" y="4109520"/>
              <a:chExt cx="3883598" cy="1869148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xmlns="" id="{D74DC7EA-86CE-4581-988D-C07498589F47}"/>
                  </a:ext>
                </a:extLst>
              </p:cNvPr>
              <p:cNvGrpSpPr/>
              <p:nvPr/>
            </p:nvGrpSpPr>
            <p:grpSpPr>
              <a:xfrm>
                <a:off x="4030873" y="4109520"/>
                <a:ext cx="3883598" cy="1372855"/>
                <a:chOff x="2927787" y="3661466"/>
                <a:chExt cx="3883598" cy="1372855"/>
              </a:xfrm>
            </p:grpSpPr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xmlns="" id="{14F83296-4319-4DB2-A160-2C21C6A3F487}"/>
                    </a:ext>
                  </a:extLst>
                </p:cNvPr>
                <p:cNvSpPr txBox="1"/>
                <p:nvPr/>
              </p:nvSpPr>
              <p:spPr>
                <a:xfrm>
                  <a:off x="3446711" y="4153307"/>
                  <a:ext cx="3364674" cy="38472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900" i="1" dirty="0">
                      <a:solidFill>
                        <a:srgbClr val="7BBF26"/>
                      </a:solidFill>
                      <a:latin typeface="+mn-lt"/>
                    </a:rPr>
                    <a:t>anatomyteam436@gmail.com</a:t>
                  </a:r>
                  <a:endParaRPr lang="en-GB" sz="1900" i="1" dirty="0">
                    <a:solidFill>
                      <a:srgbClr val="7BBF26"/>
                    </a:solidFill>
                    <a:latin typeface="+mn-lt"/>
                  </a:endParaRPr>
                </a:p>
              </p:txBody>
            </p:sp>
            <p:pic>
              <p:nvPicPr>
                <p:cNvPr id="36" name="Picture 2" descr="https://d30y9cdsu7xlg0.cloudfront.net/png/12462-200.png">
                  <a:extLst>
                    <a:ext uri="{FF2B5EF4-FFF2-40B4-BE49-F238E27FC236}">
                      <a16:creationId xmlns:a16="http://schemas.microsoft.com/office/drawing/2014/main" xmlns="" id="{714438C8-4E67-4691-AA00-A9955A5FD3D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27787" y="4113946"/>
                  <a:ext cx="448054" cy="44805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7" name="Picture 36" descr="Image result for twitter icon">
                  <a:extLst>
                    <a:ext uri="{FF2B5EF4-FFF2-40B4-BE49-F238E27FC236}">
                      <a16:creationId xmlns:a16="http://schemas.microsoft.com/office/drawing/2014/main" xmlns="" id="{D5826DA3-A779-4D2E-B003-F9EB5E8ECB3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52501" y="4623295"/>
                  <a:ext cx="393116" cy="39311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xmlns="" id="{3BF38479-118D-496F-80F6-CC40E0940F25}"/>
                    </a:ext>
                  </a:extLst>
                </p:cNvPr>
                <p:cNvSpPr txBox="1"/>
                <p:nvPr/>
              </p:nvSpPr>
              <p:spPr>
                <a:xfrm>
                  <a:off x="3446711" y="4649600"/>
                  <a:ext cx="3364674" cy="38472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900" i="1" dirty="0">
                      <a:solidFill>
                        <a:srgbClr val="55ACEE"/>
                      </a:solidFill>
                      <a:latin typeface="+mn-lt"/>
                    </a:rPr>
                    <a:t>@anatomy436</a:t>
                  </a:r>
                  <a:endParaRPr lang="en-GB" sz="1900" i="1" dirty="0">
                    <a:solidFill>
                      <a:srgbClr val="55ACEE"/>
                    </a:solidFill>
                    <a:latin typeface="+mn-lt"/>
                  </a:endParaRPr>
                </a:p>
              </p:txBody>
            </p:sp>
            <p:sp>
              <p:nvSpPr>
                <p:cNvPr id="39" name="TextBox 38">
                  <a:hlinkClick r:id="rId5"/>
                  <a:extLst>
                    <a:ext uri="{FF2B5EF4-FFF2-40B4-BE49-F238E27FC236}">
                      <a16:creationId xmlns:a16="http://schemas.microsoft.com/office/drawing/2014/main" xmlns="" id="{550C37D7-AB6B-4ECC-BDC7-A696C217F1A7}"/>
                    </a:ext>
                  </a:extLst>
                </p:cNvPr>
                <p:cNvSpPr txBox="1"/>
                <p:nvPr/>
              </p:nvSpPr>
              <p:spPr>
                <a:xfrm>
                  <a:off x="3446711" y="3661466"/>
                  <a:ext cx="3364674" cy="38472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900" i="1" dirty="0">
                      <a:solidFill>
                        <a:srgbClr val="4D0082"/>
                      </a:solidFill>
                      <a:latin typeface="+mn-lt"/>
                    </a:rPr>
                    <a:t>Feedback</a:t>
                  </a:r>
                  <a:endParaRPr lang="en-GB" sz="1900" i="1" dirty="0">
                    <a:solidFill>
                      <a:srgbClr val="4D0082"/>
                    </a:solidFill>
                    <a:latin typeface="+mn-lt"/>
                  </a:endParaRPr>
                </a:p>
              </p:txBody>
            </p:sp>
          </p:grpSp>
          <p:pic>
            <p:nvPicPr>
              <p:cNvPr id="33" name="Picture 2" descr="Image result for youtube">
                <a:hlinkClick r:id="rId6"/>
                <a:extLst>
                  <a:ext uri="{FF2B5EF4-FFF2-40B4-BE49-F238E27FC236}">
                    <a16:creationId xmlns:a16="http://schemas.microsoft.com/office/drawing/2014/main" xmlns="" id="{DB7B3F1B-85BF-47AA-B754-7A8C15ECE79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55587" y="5627698"/>
                <a:ext cx="423340" cy="2980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4" name="Rectangle 33">
                <a:hlinkClick r:id="rId6"/>
                <a:extLst>
                  <a:ext uri="{FF2B5EF4-FFF2-40B4-BE49-F238E27FC236}">
                    <a16:creationId xmlns:a16="http://schemas.microsoft.com/office/drawing/2014/main" xmlns="" id="{F51FA38F-2AE6-4D4B-B1E0-5C1BF3B4E513}"/>
                  </a:ext>
                </a:extLst>
              </p:cNvPr>
              <p:cNvSpPr/>
              <p:nvPr/>
            </p:nvSpPr>
            <p:spPr>
              <a:xfrm>
                <a:off x="4549797" y="5593947"/>
                <a:ext cx="1798625" cy="3847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900" i="1" dirty="0">
                    <a:solidFill>
                      <a:srgbClr val="CC1F20"/>
                    </a:solidFill>
                    <a:latin typeface="+mn-lt"/>
                    <a:cs typeface="Arial" panose="020B0604020202020204" pitchFamily="34" charset="0"/>
                  </a:rPr>
                  <a:t>Anatomy Team</a:t>
                </a:r>
                <a:endParaRPr lang="en-GB" sz="1900" i="1" dirty="0">
                  <a:solidFill>
                    <a:srgbClr val="CC1F20"/>
                  </a:solidFill>
                  <a:latin typeface="+mn-lt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9" name="Picture 2" descr="Image result for google form icon">
              <a:hlinkClick r:id="rId5"/>
              <a:extLst>
                <a:ext uri="{FF2B5EF4-FFF2-40B4-BE49-F238E27FC236}">
                  <a16:creationId xmlns:a16="http://schemas.microsoft.com/office/drawing/2014/main" xmlns="" id="{D72678E9-7D91-4CE4-AEE1-840FB07868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0824" y="4605659"/>
              <a:ext cx="559076" cy="561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Text Placeholder 4">
            <a:extLst>
              <a:ext uri="{FF2B5EF4-FFF2-40B4-BE49-F238E27FC236}">
                <a16:creationId xmlns:a16="http://schemas.microsoft.com/office/drawing/2014/main" xmlns="" id="{930C065D-8D25-496D-9447-3C4441201E3D}"/>
              </a:ext>
            </a:extLst>
          </p:cNvPr>
          <p:cNvSpPr txBox="1">
            <a:spLocks/>
          </p:cNvSpPr>
          <p:nvPr/>
        </p:nvSpPr>
        <p:spPr>
          <a:xfrm>
            <a:off x="7714343" y="611846"/>
            <a:ext cx="447765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600" i="1" dirty="0">
                <a:latin typeface="Calibri" panose="020F0502020204030204" pitchFamily="34" charset="0"/>
              </a:rPr>
              <a:t>Members: </a:t>
            </a:r>
          </a:p>
          <a:p>
            <a:pPr marL="0" indent="0">
              <a:buNone/>
            </a:pPr>
            <a:r>
              <a:rPr lang="en-GB" sz="2600" dirty="0" err="1"/>
              <a:t>Allulu</a:t>
            </a:r>
            <a:r>
              <a:rPr lang="en-GB" sz="2600" dirty="0"/>
              <a:t> </a:t>
            </a:r>
            <a:r>
              <a:rPr lang="en-GB" sz="2600" dirty="0" err="1"/>
              <a:t>Alsulayhim</a:t>
            </a:r>
            <a:r>
              <a:rPr lang="en-GB" sz="2600" dirty="0"/>
              <a:t> </a:t>
            </a:r>
          </a:p>
          <a:p>
            <a:pPr marL="0" indent="0" fontAlgn="t">
              <a:buNone/>
            </a:pPr>
            <a:r>
              <a:rPr lang="en-GB" sz="2600" dirty="0"/>
              <a:t>Deena </a:t>
            </a:r>
            <a:r>
              <a:rPr lang="en-GB" sz="2600" dirty="0" err="1"/>
              <a:t>AlNowiser</a:t>
            </a:r>
            <a:endParaRPr lang="en-GB" sz="2600" dirty="0"/>
          </a:p>
          <a:p>
            <a:pPr marL="0" indent="0" fontAlgn="t">
              <a:buNone/>
            </a:pPr>
            <a:r>
              <a:rPr lang="en-GB" sz="2600" dirty="0"/>
              <a:t>Lama </a:t>
            </a:r>
            <a:r>
              <a:rPr lang="en-GB" sz="2600" dirty="0" err="1"/>
              <a:t>AlTamimi</a:t>
            </a:r>
            <a:endParaRPr lang="en-GB" sz="2600" dirty="0"/>
          </a:p>
          <a:p>
            <a:pPr marL="0" indent="0" fontAlgn="t">
              <a:buNone/>
            </a:pPr>
            <a:r>
              <a:rPr lang="en-GB" sz="2600" dirty="0" err="1"/>
              <a:t>Reema</a:t>
            </a:r>
            <a:r>
              <a:rPr lang="en-GB" sz="2600" dirty="0"/>
              <a:t> </a:t>
            </a:r>
            <a:r>
              <a:rPr lang="en-GB" sz="2600" dirty="0" err="1"/>
              <a:t>Alshayie</a:t>
            </a:r>
            <a:r>
              <a:rPr lang="en-US" sz="2600" i="1" dirty="0">
                <a:latin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515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DEC8C6-0E02-4AAC-AD6C-528974FC3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9881"/>
          </a:xfrm>
        </p:spPr>
        <p:txBody>
          <a:bodyPr>
            <a:normAutofit/>
          </a:bodyPr>
          <a:lstStyle/>
          <a:p>
            <a:r>
              <a:rPr lang="en-US" sz="3600" b="1" dirty="0"/>
              <a:t>Cerebellum</a:t>
            </a:r>
            <a:endParaRPr lang="en-GB" sz="36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33D91B9-987A-4AA8-863F-C54F788E6A9E}"/>
              </a:ext>
            </a:extLst>
          </p:cNvPr>
          <p:cNvSpPr/>
          <p:nvPr/>
        </p:nvSpPr>
        <p:spPr>
          <a:xfrm>
            <a:off x="838200" y="1309960"/>
            <a:ext cx="1091134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200" i="1" dirty="0">
                <a:latin typeface="+mn-lt"/>
              </a:rPr>
              <a:t>Origin</a:t>
            </a:r>
            <a:r>
              <a:rPr lang="en-GB" sz="2200" dirty="0">
                <a:latin typeface="+mn-lt"/>
              </a:rPr>
              <a:t>: from </a:t>
            </a:r>
            <a:r>
              <a:rPr lang="en-GB" sz="2200" b="1" dirty="0">
                <a:latin typeface="+mn-lt"/>
              </a:rPr>
              <a:t>Hindbrain</a:t>
            </a:r>
            <a:r>
              <a:rPr lang="en-GB" sz="2200" dirty="0">
                <a:latin typeface="+mn-lt"/>
              </a:rPr>
              <a:t>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200" i="1" dirty="0">
                <a:latin typeface="+mn-lt"/>
              </a:rPr>
              <a:t>Position</a:t>
            </a:r>
            <a:r>
              <a:rPr lang="en-GB" sz="2200" dirty="0">
                <a:latin typeface="+mn-lt"/>
              </a:rPr>
              <a:t>: lies </a:t>
            </a:r>
            <a:r>
              <a:rPr lang="en-GB" sz="2200" b="1" dirty="0">
                <a:latin typeface="+mn-lt"/>
              </a:rPr>
              <a:t>behind</a:t>
            </a:r>
            <a:r>
              <a:rPr lang="en-GB" sz="2200" dirty="0">
                <a:latin typeface="+mn-lt"/>
              </a:rPr>
              <a:t> Pons &amp; Medulla Separated from them by </a:t>
            </a:r>
            <a:r>
              <a:rPr lang="en-GB" sz="2200" b="1" dirty="0">
                <a:latin typeface="+mn-lt"/>
              </a:rPr>
              <a:t>Fourth ventricle</a:t>
            </a:r>
            <a:r>
              <a:rPr lang="en-GB" sz="2200" dirty="0">
                <a:latin typeface="+mn-lt"/>
              </a:rPr>
              <a:t>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200" i="1" dirty="0">
                <a:latin typeface="+mn-lt"/>
              </a:rPr>
              <a:t>C</a:t>
            </a:r>
            <a:r>
              <a:rPr lang="en-GB" sz="2200" i="1" dirty="0" err="1">
                <a:latin typeface="+mn-lt"/>
              </a:rPr>
              <a:t>onnections</a:t>
            </a:r>
            <a:r>
              <a:rPr lang="en-GB" sz="2200" i="1" dirty="0">
                <a:latin typeface="+mn-lt"/>
              </a:rPr>
              <a:t>: </a:t>
            </a:r>
            <a:r>
              <a:rPr lang="en-GB" sz="2200" dirty="0">
                <a:latin typeface="+mn-lt"/>
              </a:rPr>
              <a:t>to the </a:t>
            </a:r>
            <a:r>
              <a:rPr lang="en-GB" sz="2200" b="1" dirty="0">
                <a:latin typeface="+mn-lt"/>
              </a:rPr>
              <a:t>brainstem</a:t>
            </a:r>
            <a:r>
              <a:rPr lang="en-GB" sz="2200" dirty="0">
                <a:latin typeface="+mn-lt"/>
              </a:rPr>
              <a:t> by Inferior, Middle &amp; Superior </a:t>
            </a:r>
            <a:r>
              <a:rPr lang="en-GB" sz="2200" b="1" dirty="0">
                <a:latin typeface="+mn-lt"/>
              </a:rPr>
              <a:t>Cerebellar Peduncles</a:t>
            </a:r>
            <a:r>
              <a:rPr lang="en-GB" sz="2200" dirty="0">
                <a:latin typeface="+mn-lt"/>
              </a:rPr>
              <a:t>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GB" sz="2200" i="1" dirty="0">
              <a:latin typeface="+mn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25214E45-D15D-49C7-B805-A3618236390B}"/>
              </a:ext>
            </a:extLst>
          </p:cNvPr>
          <p:cNvCxnSpPr/>
          <p:nvPr/>
        </p:nvCxnSpPr>
        <p:spPr>
          <a:xfrm>
            <a:off x="8327922" y="1986116"/>
            <a:ext cx="1872000" cy="0"/>
          </a:xfrm>
          <a:prstGeom prst="line">
            <a:avLst/>
          </a:prstGeom>
          <a:ln w="28575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AFBA473C-4153-41B5-99C8-2551EFFFDAF9}"/>
              </a:ext>
            </a:extLst>
          </p:cNvPr>
          <p:cNvCxnSpPr/>
          <p:nvPr/>
        </p:nvCxnSpPr>
        <p:spPr>
          <a:xfrm>
            <a:off x="3637935" y="1986116"/>
            <a:ext cx="576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B2B3844D-59D9-48D2-95EA-974A206E7E81}"/>
              </a:ext>
            </a:extLst>
          </p:cNvPr>
          <p:cNvCxnSpPr/>
          <p:nvPr/>
        </p:nvCxnSpPr>
        <p:spPr>
          <a:xfrm>
            <a:off x="4488428" y="1986116"/>
            <a:ext cx="936000" cy="0"/>
          </a:xfrm>
          <a:prstGeom prst="line">
            <a:avLst/>
          </a:prstGeom>
          <a:ln w="28575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53DC932D-1182-4141-BBAB-A1AF37F05DE9}"/>
              </a:ext>
            </a:extLst>
          </p:cNvPr>
          <p:cNvCxnSpPr/>
          <p:nvPr/>
        </p:nvCxnSpPr>
        <p:spPr>
          <a:xfrm>
            <a:off x="5127525" y="2320413"/>
            <a:ext cx="7920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3ADAF462-C94E-4703-8DBC-6C6AEC8648DE}"/>
              </a:ext>
            </a:extLst>
          </p:cNvPr>
          <p:cNvCxnSpPr/>
          <p:nvPr/>
        </p:nvCxnSpPr>
        <p:spPr>
          <a:xfrm>
            <a:off x="6091086" y="2320413"/>
            <a:ext cx="79200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994ADBA8-7F85-4134-A48E-A6A007B93F33}"/>
              </a:ext>
            </a:extLst>
          </p:cNvPr>
          <p:cNvCxnSpPr/>
          <p:nvPr/>
        </p:nvCxnSpPr>
        <p:spPr>
          <a:xfrm>
            <a:off x="7202131" y="2320413"/>
            <a:ext cx="936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FDA9686-C69E-4158-82FB-A01DF2210125}"/>
              </a:ext>
            </a:extLst>
          </p:cNvPr>
          <p:cNvSpPr txBox="1"/>
          <p:nvPr/>
        </p:nvSpPr>
        <p:spPr>
          <a:xfrm>
            <a:off x="5080935" y="2300292"/>
            <a:ext cx="8851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(medulla)</a:t>
            </a:r>
            <a:endParaRPr lang="en-GB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63B5301-98EC-466D-B317-B7C7AA0B5DA4}"/>
              </a:ext>
            </a:extLst>
          </p:cNvPr>
          <p:cNvSpPr txBox="1"/>
          <p:nvPr/>
        </p:nvSpPr>
        <p:spPr>
          <a:xfrm>
            <a:off x="6163119" y="2300291"/>
            <a:ext cx="6479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(pons)</a:t>
            </a:r>
            <a:endParaRPr lang="en-GB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F68B0C4-C23A-4CFF-9B79-5D2664BA2300}"/>
              </a:ext>
            </a:extLst>
          </p:cNvPr>
          <p:cNvSpPr txBox="1"/>
          <p:nvPr/>
        </p:nvSpPr>
        <p:spPr>
          <a:xfrm>
            <a:off x="7185626" y="2300290"/>
            <a:ext cx="9525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(midbrain)</a:t>
            </a:r>
            <a:endParaRPr lang="en-GB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B1ADD77C-1FC8-466F-8BC1-BACC3D979AA5}"/>
              </a:ext>
            </a:extLst>
          </p:cNvPr>
          <p:cNvGrpSpPr/>
          <p:nvPr/>
        </p:nvGrpSpPr>
        <p:grpSpPr>
          <a:xfrm>
            <a:off x="7777316" y="2998838"/>
            <a:ext cx="3882821" cy="3561903"/>
            <a:chOff x="7777316" y="2998838"/>
            <a:chExt cx="3882821" cy="3561903"/>
          </a:xfrm>
        </p:grpSpPr>
        <p:pic>
          <p:nvPicPr>
            <p:cNvPr id="7" name="Picture 2" descr="C:\Documents and Settings\User\My Documents\My Pictures\Picture11.jpg">
              <a:extLst>
                <a:ext uri="{FF2B5EF4-FFF2-40B4-BE49-F238E27FC236}">
                  <a16:creationId xmlns:a16="http://schemas.microsoft.com/office/drawing/2014/main" xmlns="" id="{58E98FA1-52A0-49C6-9E58-32958B7F705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7" t="3226" r="3495" b="3175"/>
            <a:stretch/>
          </p:blipFill>
          <p:spPr bwMode="auto">
            <a:xfrm>
              <a:off x="7777316" y="2998838"/>
              <a:ext cx="3882821" cy="3561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xmlns="" id="{DBC488EF-E835-4685-858A-E6F0DFDD1519}"/>
                </a:ext>
              </a:extLst>
            </p:cNvPr>
            <p:cNvCxnSpPr/>
            <p:nvPr/>
          </p:nvCxnSpPr>
          <p:spPr>
            <a:xfrm>
              <a:off x="8445910" y="4001729"/>
              <a:ext cx="1052051" cy="137652"/>
            </a:xfrm>
            <a:prstGeom prst="straightConnector1">
              <a:avLst/>
            </a:prstGeom>
            <a:ln w="5715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xmlns="" id="{0A30E518-ECE2-4908-A1B0-F0F3327B5C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99635" y="3127971"/>
              <a:ext cx="994506" cy="101141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xmlns="" id="{73E1F2AD-C354-47E9-8A4D-A81AFD69C2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27197" y="3568700"/>
              <a:ext cx="1396180" cy="1265824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6E57A07D-A23F-4C06-B006-09F5C8E9347E}"/>
              </a:ext>
            </a:extLst>
          </p:cNvPr>
          <p:cNvGrpSpPr/>
          <p:nvPr/>
        </p:nvGrpSpPr>
        <p:grpSpPr>
          <a:xfrm>
            <a:off x="838200" y="2998838"/>
            <a:ext cx="3497826" cy="3453841"/>
            <a:chOff x="838200" y="2998838"/>
            <a:chExt cx="3497826" cy="3453841"/>
          </a:xfrm>
        </p:grpSpPr>
        <p:pic>
          <p:nvPicPr>
            <p:cNvPr id="6" name="Picture 2" descr="C:\Documents and Settings\User\My Documents\My Pictures\Picture1o.jpg">
              <a:extLst>
                <a:ext uri="{FF2B5EF4-FFF2-40B4-BE49-F238E27FC236}">
                  <a16:creationId xmlns:a16="http://schemas.microsoft.com/office/drawing/2014/main" xmlns="" id="{52222A6F-ADC7-4126-A21C-5D362571C01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8" t="2888" r="3253" b="1783"/>
            <a:stretch/>
          </p:blipFill>
          <p:spPr bwMode="auto">
            <a:xfrm>
              <a:off x="838200" y="2998838"/>
              <a:ext cx="3497826" cy="34538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xmlns="" id="{B98B2465-B245-4845-AC41-128061113F3A}"/>
                </a:ext>
              </a:extLst>
            </p:cNvPr>
            <p:cNvCxnSpPr>
              <a:cxnSpLocks/>
            </p:cNvCxnSpPr>
            <p:nvPr/>
          </p:nvCxnSpPr>
          <p:spPr>
            <a:xfrm>
              <a:off x="1410600" y="4139381"/>
              <a:ext cx="694406" cy="208577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xmlns="" id="{6CB9F164-B774-4283-8D30-418AA6FD08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83038" y="5477804"/>
              <a:ext cx="694406" cy="162600"/>
            </a:xfrm>
            <a:prstGeom prst="straightConnector1">
              <a:avLst/>
            </a:prstGeom>
            <a:ln w="57150">
              <a:solidFill>
                <a:srgbClr val="99009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xmlns="" id="{F57528F7-17B4-4CD1-B309-F4305E94620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91741" y="4663710"/>
              <a:ext cx="711350" cy="487437"/>
            </a:xfrm>
            <a:prstGeom prst="straightConnector1">
              <a:avLst/>
            </a:prstGeom>
            <a:ln w="57150">
              <a:solidFill>
                <a:srgbClr val="CC66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53B71D67-6519-4FAA-983A-A149CCEE56FE}"/>
              </a:ext>
            </a:extLst>
          </p:cNvPr>
          <p:cNvGrpSpPr/>
          <p:nvPr/>
        </p:nvGrpSpPr>
        <p:grpSpPr>
          <a:xfrm>
            <a:off x="4508092" y="2998838"/>
            <a:ext cx="3269224" cy="3554033"/>
            <a:chOff x="4508092" y="2998838"/>
            <a:chExt cx="3269224" cy="355403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E042A85F-7420-4593-B2F5-EB5FB766AAA5}"/>
                </a:ext>
              </a:extLst>
            </p:cNvPr>
            <p:cNvGrpSpPr/>
            <p:nvPr/>
          </p:nvGrpSpPr>
          <p:grpSpPr>
            <a:xfrm>
              <a:off x="4508092" y="2998838"/>
              <a:ext cx="3269224" cy="3554033"/>
              <a:chOff x="4508092" y="2582154"/>
              <a:chExt cx="3269224" cy="3970717"/>
            </a:xfrm>
          </p:grpSpPr>
          <p:pic>
            <p:nvPicPr>
              <p:cNvPr id="1026" name="Picture 2" descr="Image result for cerebellum and brainstem">
                <a:extLst>
                  <a:ext uri="{FF2B5EF4-FFF2-40B4-BE49-F238E27FC236}">
                    <a16:creationId xmlns:a16="http://schemas.microsoft.com/office/drawing/2014/main" xmlns="" id="{349590C3-F4F1-44BD-B3B3-4947F6FF8E8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08092" y="2582154"/>
                <a:ext cx="3269224" cy="39707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8651328F-410E-4A56-B633-89031DDA4CD2}"/>
                  </a:ext>
                </a:extLst>
              </p:cNvPr>
              <p:cNvSpPr txBox="1"/>
              <p:nvPr/>
            </p:nvSpPr>
            <p:spPr>
              <a:xfrm>
                <a:off x="6786708" y="6196595"/>
                <a:ext cx="56137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</a:rPr>
                  <a:t>Extra</a:t>
                </a:r>
                <a:endParaRPr lang="en-GB" dirty="0">
                  <a:solidFill>
                    <a:schemeClr val="bg1">
                      <a:lumMod val="50000"/>
                    </a:schemeClr>
                  </a:solidFill>
                  <a:latin typeface="+mn-lt"/>
                </a:endParaRPr>
              </a:p>
            </p:txBody>
          </p:sp>
        </p:grp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xmlns="" id="{C76BB675-B17B-4AE9-855E-019D109FE2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53987" y="5559104"/>
              <a:ext cx="694406" cy="162600"/>
            </a:xfrm>
            <a:prstGeom prst="straightConnector1">
              <a:avLst/>
            </a:prstGeom>
            <a:ln w="57150">
              <a:solidFill>
                <a:srgbClr val="99009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xmlns="" id="{E5B8F77A-7293-4183-971F-E643E3031C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27525" y="4771913"/>
              <a:ext cx="749393" cy="242328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xmlns="" id="{43655328-C138-4899-ABF0-8B525FA3D1E9}"/>
                </a:ext>
              </a:extLst>
            </p:cNvPr>
            <p:cNvCxnSpPr>
              <a:cxnSpLocks/>
            </p:cNvCxnSpPr>
            <p:nvPr/>
          </p:nvCxnSpPr>
          <p:spPr>
            <a:xfrm>
              <a:off x="5353987" y="4547647"/>
              <a:ext cx="921213" cy="7871"/>
            </a:xfrm>
            <a:prstGeom prst="straightConnector1">
              <a:avLst/>
            </a:prstGeom>
            <a:ln w="57150">
              <a:solidFill>
                <a:srgbClr val="CC66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39566AB3-BB7D-47CD-B0B4-1516F135A4D1}"/>
              </a:ext>
            </a:extLst>
          </p:cNvPr>
          <p:cNvGrpSpPr/>
          <p:nvPr/>
        </p:nvGrpSpPr>
        <p:grpSpPr>
          <a:xfrm>
            <a:off x="10524132" y="726228"/>
            <a:ext cx="702436" cy="734036"/>
            <a:chOff x="6593703" y="353560"/>
            <a:chExt cx="702436" cy="734036"/>
          </a:xfrm>
        </p:grpSpPr>
        <p:pic>
          <p:nvPicPr>
            <p:cNvPr id="31" name="Picture 2" descr="Image result for youtube">
              <a:hlinkClick r:id="rId5"/>
              <a:extLst>
                <a:ext uri="{FF2B5EF4-FFF2-40B4-BE49-F238E27FC236}">
                  <a16:creationId xmlns:a16="http://schemas.microsoft.com/office/drawing/2014/main" xmlns="" id="{78713248-CA9D-4A59-9E89-2E8F78B7CD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7319" y="353560"/>
              <a:ext cx="682625" cy="480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09E195DC-4466-44C9-85BF-85F16F67558A}"/>
                </a:ext>
              </a:extLst>
            </p:cNvPr>
            <p:cNvSpPr txBox="1"/>
            <p:nvPr/>
          </p:nvSpPr>
          <p:spPr>
            <a:xfrm>
              <a:off x="6593703" y="779819"/>
              <a:ext cx="7024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Playlist</a:t>
              </a:r>
              <a:endParaRPr lang="en-GB" i="1" dirty="0">
                <a:solidFill>
                  <a:schemeClr val="accent6">
                    <a:lumMod val="75000"/>
                  </a:schemeClr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8044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C77C645E-C442-4A9D-8C7C-70EF49646770}"/>
              </a:ext>
            </a:extLst>
          </p:cNvPr>
          <p:cNvSpPr/>
          <p:nvPr/>
        </p:nvSpPr>
        <p:spPr>
          <a:xfrm>
            <a:off x="858801" y="5629778"/>
            <a:ext cx="6926977" cy="659499"/>
          </a:xfrm>
          <a:prstGeom prst="rect">
            <a:avLst/>
          </a:prstGeom>
          <a:solidFill>
            <a:srgbClr val="85C8E3"/>
          </a:solidFill>
          <a:ln w="28575">
            <a:solidFill>
              <a:srgbClr val="85C8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F7E1AA20-3B87-43F0-8E29-0D0C39966041}"/>
              </a:ext>
            </a:extLst>
          </p:cNvPr>
          <p:cNvSpPr/>
          <p:nvPr/>
        </p:nvSpPr>
        <p:spPr>
          <a:xfrm>
            <a:off x="838200" y="4880568"/>
            <a:ext cx="6926977" cy="672875"/>
          </a:xfrm>
          <a:prstGeom prst="rect">
            <a:avLst/>
          </a:prstGeom>
          <a:solidFill>
            <a:srgbClr val="67D1A0"/>
          </a:solidFill>
          <a:ln w="28575">
            <a:solidFill>
              <a:srgbClr val="67D1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DB5D6306-D1E9-44A0-BCE4-A92123BA6769}"/>
              </a:ext>
            </a:extLst>
          </p:cNvPr>
          <p:cNvSpPr/>
          <p:nvPr/>
        </p:nvSpPr>
        <p:spPr>
          <a:xfrm>
            <a:off x="838200" y="4096747"/>
            <a:ext cx="6926977" cy="701835"/>
          </a:xfrm>
          <a:prstGeom prst="rect">
            <a:avLst/>
          </a:prstGeom>
          <a:solidFill>
            <a:srgbClr val="FFFFB9"/>
          </a:solidFill>
          <a:ln w="28575">
            <a:solidFill>
              <a:srgbClr val="FFFF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A9E08DC1-A0F4-4EC5-AD2D-51737A175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9503"/>
            <a:ext cx="10515600" cy="1099881"/>
          </a:xfrm>
        </p:spPr>
        <p:txBody>
          <a:bodyPr>
            <a:normAutofit/>
          </a:bodyPr>
          <a:lstStyle/>
          <a:p>
            <a:r>
              <a:rPr lang="en-US" sz="3600" dirty="0"/>
              <a:t>Cerebellum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200" b="1" dirty="0"/>
              <a:t>External Features</a:t>
            </a:r>
            <a:endParaRPr lang="en-GB" sz="36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DC4D0D6-EAFA-4CCB-B3AD-219F3D59A64F}"/>
              </a:ext>
            </a:extLst>
          </p:cNvPr>
          <p:cNvSpPr/>
          <p:nvPr/>
        </p:nvSpPr>
        <p:spPr>
          <a:xfrm>
            <a:off x="838200" y="1873704"/>
            <a:ext cx="6096000" cy="155016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Char char="o"/>
              <a:defRPr/>
            </a:pPr>
            <a:r>
              <a:rPr lang="en-US" sz="2400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It consists of </a:t>
            </a:r>
            <a:r>
              <a:rPr lang="en-US" sz="2400" b="1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two Cerebellar Hemispheres </a:t>
            </a:r>
            <a:r>
              <a:rPr lang="en-US" sz="2400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joined in midline by the </a:t>
            </a:r>
            <a:r>
              <a:rPr lang="en-US" sz="2400" b="1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Vermis</a:t>
            </a:r>
            <a:r>
              <a:rPr lang="en-US" sz="2400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Char char="o"/>
              <a:defRPr/>
            </a:pPr>
            <a:r>
              <a:rPr lang="en-US" sz="2400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Its surface is highly </a:t>
            </a:r>
            <a:r>
              <a:rPr lang="en-US" sz="2400" i="1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convoluted</a:t>
            </a:r>
            <a:r>
              <a:rPr lang="en-US" sz="2400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 forming </a:t>
            </a:r>
            <a:r>
              <a:rPr lang="en-US" sz="2400" b="1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Folia </a:t>
            </a:r>
            <a:r>
              <a:rPr lang="en-US" sz="1600" kern="1200" dirty="0">
                <a:solidFill>
                  <a:srgbClr val="92D050"/>
                </a:solidFill>
                <a:latin typeface="Calibri" panose="020F0502020204030204"/>
                <a:ea typeface="+mn-ea"/>
                <a:cs typeface="+mn-cs"/>
              </a:rPr>
              <a:t>(like gyri)</a:t>
            </a:r>
            <a:r>
              <a:rPr lang="en-US" sz="2400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, separated  by </a:t>
            </a:r>
            <a:r>
              <a:rPr lang="en-US" sz="2400" b="1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Fissures </a:t>
            </a:r>
            <a:r>
              <a:rPr lang="en-US" sz="1600" kern="1200" dirty="0">
                <a:solidFill>
                  <a:srgbClr val="92D050"/>
                </a:solidFill>
                <a:latin typeface="Calibri" panose="020F0502020204030204"/>
                <a:ea typeface="+mn-ea"/>
                <a:cs typeface="+mn-cs"/>
              </a:rPr>
              <a:t>(like sulci)</a:t>
            </a:r>
            <a:r>
              <a:rPr lang="en-US" sz="2400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.</a:t>
            </a:r>
            <a:endParaRPr lang="en-US" sz="24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7A2B1431-A939-4008-BB1C-9347F75F288A}"/>
              </a:ext>
            </a:extLst>
          </p:cNvPr>
          <p:cNvCxnSpPr/>
          <p:nvPr/>
        </p:nvCxnSpPr>
        <p:spPr>
          <a:xfrm>
            <a:off x="4409770" y="2517058"/>
            <a:ext cx="864000" cy="0"/>
          </a:xfrm>
          <a:prstGeom prst="line">
            <a:avLst/>
          </a:prstGeom>
          <a:ln w="28575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A26DB51F-7A3F-478D-A63C-298768598C9B}"/>
              </a:ext>
            </a:extLst>
          </p:cNvPr>
          <p:cNvGrpSpPr/>
          <p:nvPr/>
        </p:nvGrpSpPr>
        <p:grpSpPr>
          <a:xfrm>
            <a:off x="7535332" y="89211"/>
            <a:ext cx="4656667" cy="3977018"/>
            <a:chOff x="7236542" y="1376516"/>
            <a:chExt cx="4648200" cy="503346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2B71BDBD-D2A1-4371-BF9B-D50DC646428E}"/>
                </a:ext>
              </a:extLst>
            </p:cNvPr>
            <p:cNvGrpSpPr/>
            <p:nvPr/>
          </p:nvGrpSpPr>
          <p:grpSpPr>
            <a:xfrm>
              <a:off x="7236542" y="1376516"/>
              <a:ext cx="4648200" cy="5033467"/>
              <a:chOff x="5791200" y="1371601"/>
              <a:chExt cx="4648200" cy="4800599"/>
            </a:xfrm>
          </p:grpSpPr>
          <p:pic>
            <p:nvPicPr>
              <p:cNvPr id="7" name="Content Placeholder 8" descr="5th &amp; 7th 018.jpg">
                <a:extLst>
                  <a:ext uri="{FF2B5EF4-FFF2-40B4-BE49-F238E27FC236}">
                    <a16:creationId xmlns:a16="http://schemas.microsoft.com/office/drawing/2014/main" xmlns="" id="{233AC30B-B92C-4C3D-8EB5-8131A7614A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791200" y="1371601"/>
                <a:ext cx="4648200" cy="4765675"/>
              </a:xfrm>
              <a:prstGeom prst="rect">
                <a:avLst/>
              </a:prstGeom>
              <a:ln w="38100" cap="sq">
                <a:noFill/>
              </a:ln>
              <a:effectLst/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="" id="{3B68BBD6-57DC-41B1-8268-ADDDF94245C7}"/>
                  </a:ext>
                </a:extLst>
              </p:cNvPr>
              <p:cNvSpPr/>
              <p:nvPr/>
            </p:nvSpPr>
            <p:spPr>
              <a:xfrm>
                <a:off x="6248400" y="3633915"/>
                <a:ext cx="840658" cy="171169"/>
              </a:xfrm>
              <a:prstGeom prst="rect">
                <a:avLst/>
              </a:prstGeom>
              <a:noFill/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xmlns="" id="{B819F191-65A6-400E-8898-9CAF60950AEE}"/>
                  </a:ext>
                </a:extLst>
              </p:cNvPr>
              <p:cNvSpPr/>
              <p:nvPr/>
            </p:nvSpPr>
            <p:spPr>
              <a:xfrm>
                <a:off x="6248400" y="6007510"/>
                <a:ext cx="914400" cy="164690"/>
              </a:xfrm>
              <a:prstGeom prst="rect">
                <a:avLst/>
              </a:prstGeom>
              <a:noFill/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xmlns="" id="{1AB624BB-5617-4FE1-B16D-7718A8B9EE3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370142" y="2851355"/>
              <a:ext cx="1160206" cy="147485"/>
            </a:xfrm>
            <a:prstGeom prst="straightConnector1">
              <a:avLst/>
            </a:prstGeom>
            <a:ln w="57150">
              <a:solidFill>
                <a:srgbClr val="FF66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B338800-2BAB-4DD7-BA94-3AFE8C78257C}"/>
              </a:ext>
            </a:extLst>
          </p:cNvPr>
          <p:cNvSpPr/>
          <p:nvPr/>
        </p:nvSpPr>
        <p:spPr>
          <a:xfrm>
            <a:off x="951270" y="3633099"/>
            <a:ext cx="6963697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8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Anatomical Subdivision</a:t>
            </a:r>
          </a:p>
          <a:p>
            <a:pPr marL="354013" lvl="0" indent="-354013">
              <a:lnSpc>
                <a:spcPct val="90000"/>
              </a:lnSpc>
              <a:spcBef>
                <a:spcPts val="1000"/>
              </a:spcBef>
              <a:buFontTx/>
              <a:buAutoNum type="arabicPeriod"/>
              <a:defRPr/>
            </a:pPr>
            <a:r>
              <a:rPr lang="en-US" sz="2200" b="1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Anterior</a:t>
            </a:r>
            <a:r>
              <a:rPr lang="en-US" sz="2200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200" b="1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lobe</a:t>
            </a:r>
            <a:r>
              <a:rPr lang="en-US" sz="2200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: </a:t>
            </a:r>
            <a:r>
              <a:rPr lang="en-US" sz="2200" u="sng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in front</a:t>
            </a:r>
            <a:r>
              <a:rPr lang="en-US" sz="2200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 of </a:t>
            </a:r>
            <a:r>
              <a:rPr lang="en-US" sz="2200" i="1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primary fissure</a:t>
            </a:r>
            <a:r>
              <a:rPr lang="en-US" sz="2200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, on the superior surface.</a:t>
            </a:r>
          </a:p>
          <a:p>
            <a:pPr marL="354013" lvl="0" indent="-354013">
              <a:lnSpc>
                <a:spcPct val="90000"/>
              </a:lnSpc>
              <a:spcBef>
                <a:spcPts val="1000"/>
              </a:spcBef>
              <a:buFontTx/>
              <a:buAutoNum type="arabicPeriod"/>
              <a:defRPr/>
            </a:pPr>
            <a:r>
              <a:rPr lang="en-US" sz="2200" b="1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Posterior </a:t>
            </a:r>
            <a:r>
              <a:rPr lang="en-US" sz="2200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(middle) </a:t>
            </a:r>
            <a:r>
              <a:rPr lang="en-US" sz="2200" b="1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lobe</a:t>
            </a:r>
            <a:r>
              <a:rPr lang="en-US" sz="2200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: </a:t>
            </a:r>
            <a:r>
              <a:rPr lang="en-US" sz="2200" u="sng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behind</a:t>
            </a:r>
            <a:r>
              <a:rPr lang="en-US" sz="2200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200" i="1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primary fissure </a:t>
            </a:r>
            <a:r>
              <a:rPr lang="en-US" sz="2200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(Between Primary &amp; Secondary/posterolateral fissures).</a:t>
            </a:r>
          </a:p>
          <a:p>
            <a:pPr marL="354013" lvl="0" indent="-354013">
              <a:lnSpc>
                <a:spcPct val="90000"/>
              </a:lnSpc>
              <a:spcBef>
                <a:spcPts val="1000"/>
              </a:spcBef>
              <a:buFontTx/>
              <a:buAutoNum type="arabicPeriod"/>
              <a:defRPr/>
            </a:pPr>
            <a:r>
              <a:rPr lang="en-US" sz="2200" b="1" kern="1200" dirty="0" err="1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Flocculonodular</a:t>
            </a:r>
            <a:r>
              <a:rPr lang="en-US" sz="2200" b="1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 lobe</a:t>
            </a:r>
            <a:r>
              <a:rPr lang="en-US" sz="2200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: </a:t>
            </a:r>
            <a:r>
              <a:rPr lang="en-US" sz="2200" u="sng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in front</a:t>
            </a:r>
            <a:r>
              <a:rPr lang="en-US" sz="2200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 of </a:t>
            </a:r>
            <a:r>
              <a:rPr lang="en-US" sz="2200" i="1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secondary</a:t>
            </a:r>
            <a:r>
              <a:rPr lang="en-US" sz="2200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 (Posterolateral) </a:t>
            </a:r>
            <a:r>
              <a:rPr lang="en-US" sz="2200" i="1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fissure</a:t>
            </a:r>
            <a:r>
              <a:rPr lang="en-US" sz="2200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, on the inferior surface 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B2E21BEC-DD94-46D7-817A-8C1BBCDA64A8}"/>
              </a:ext>
            </a:extLst>
          </p:cNvPr>
          <p:cNvGrpSpPr/>
          <p:nvPr/>
        </p:nvGrpSpPr>
        <p:grpSpPr>
          <a:xfrm>
            <a:off x="8007436" y="4245928"/>
            <a:ext cx="3664008" cy="2267888"/>
            <a:chOff x="8007436" y="4245928"/>
            <a:chExt cx="3664008" cy="2267888"/>
          </a:xfrm>
        </p:grpSpPr>
        <p:pic>
          <p:nvPicPr>
            <p:cNvPr id="27650" name="Picture 2" descr="Fig 1.1 - Anatomical lobes of the cerebellum.">
              <a:extLst>
                <a:ext uri="{FF2B5EF4-FFF2-40B4-BE49-F238E27FC236}">
                  <a16:creationId xmlns:a16="http://schemas.microsoft.com/office/drawing/2014/main" xmlns="" id="{ADBF2DDE-8DF0-48E9-AD3E-DEB3152FB3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7436" y="4245928"/>
              <a:ext cx="3664008" cy="2267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DEED3404-AC55-4D98-8211-543105C671E7}"/>
                </a:ext>
              </a:extLst>
            </p:cNvPr>
            <p:cNvSpPr txBox="1"/>
            <p:nvPr/>
          </p:nvSpPr>
          <p:spPr>
            <a:xfrm>
              <a:off x="11073114" y="6050665"/>
              <a:ext cx="561372" cy="275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Extra</a:t>
              </a:r>
              <a:endParaRPr lang="en-GB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81CC4EC6-91AD-4DB1-B909-B1DF9E5BC567}"/>
              </a:ext>
            </a:extLst>
          </p:cNvPr>
          <p:cNvCxnSpPr/>
          <p:nvPr/>
        </p:nvCxnSpPr>
        <p:spPr>
          <a:xfrm>
            <a:off x="4257370" y="4438991"/>
            <a:ext cx="172800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299B677C-259B-4CE6-9700-2B8632EE6F61}"/>
              </a:ext>
            </a:extLst>
          </p:cNvPr>
          <p:cNvCxnSpPr/>
          <p:nvPr/>
        </p:nvCxnSpPr>
        <p:spPr>
          <a:xfrm>
            <a:off x="3749370" y="5471924"/>
            <a:ext cx="3852000" cy="0"/>
          </a:xfrm>
          <a:prstGeom prst="line">
            <a:avLst/>
          </a:prstGeom>
          <a:ln w="28575">
            <a:solidFill>
              <a:srgbClr val="EA72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14">
            <a:extLst>
              <a:ext uri="{FF2B5EF4-FFF2-40B4-BE49-F238E27FC236}">
                <a16:creationId xmlns:a16="http://schemas.microsoft.com/office/drawing/2014/main" xmlns="" id="{AACA0142-D494-4BA0-9F99-FF2E7D4E9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4759" y="4248710"/>
            <a:ext cx="506774" cy="365623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28" name="TextBox 14">
            <a:extLst>
              <a:ext uri="{FF2B5EF4-FFF2-40B4-BE49-F238E27FC236}">
                <a16:creationId xmlns:a16="http://schemas.microsoft.com/office/drawing/2014/main" xmlns="" id="{6CF39DC0-2E3C-46CA-82F3-6E879A178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7425" y="6106465"/>
            <a:ext cx="820042" cy="365623"/>
          </a:xfrm>
          <a:prstGeom prst="rect">
            <a:avLst/>
          </a:prstGeom>
          <a:noFill/>
          <a:ln w="28575">
            <a:solidFill>
              <a:srgbClr val="EA727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98861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314DB95-2850-4059-B5B4-40893D811F48}"/>
              </a:ext>
            </a:extLst>
          </p:cNvPr>
          <p:cNvGrpSpPr/>
          <p:nvPr/>
        </p:nvGrpSpPr>
        <p:grpSpPr>
          <a:xfrm>
            <a:off x="4025900" y="1764147"/>
            <a:ext cx="3971992" cy="4240320"/>
            <a:chOff x="4827988" y="1764020"/>
            <a:chExt cx="4191000" cy="424032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C8883D23-66DD-46A9-9EC9-C5CB0C1C33FD}"/>
                </a:ext>
              </a:extLst>
            </p:cNvPr>
            <p:cNvGrpSpPr/>
            <p:nvPr/>
          </p:nvGrpSpPr>
          <p:grpSpPr>
            <a:xfrm>
              <a:off x="4827988" y="1764020"/>
              <a:ext cx="4191000" cy="4240320"/>
              <a:chOff x="7290371" y="890427"/>
              <a:chExt cx="4191000" cy="4240320"/>
            </a:xfrm>
          </p:grpSpPr>
          <p:pic>
            <p:nvPicPr>
              <p:cNvPr id="7" name="Content Placeholder 8" descr="5th &amp; 7th 018.jpg">
                <a:extLst>
                  <a:ext uri="{FF2B5EF4-FFF2-40B4-BE49-F238E27FC236}">
                    <a16:creationId xmlns:a16="http://schemas.microsoft.com/office/drawing/2014/main" xmlns="" id="{54AC4B5F-B773-4ADB-BA61-69C86E13B1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290371" y="890427"/>
                <a:ext cx="4191000" cy="4114800"/>
              </a:xfrm>
              <a:prstGeom prst="rect">
                <a:avLst/>
              </a:prstGeom>
              <a:ln w="38100" cap="sq">
                <a:noFill/>
                <a:prstDash val="solid"/>
                <a:miter lim="800000"/>
              </a:ln>
              <a:effectLst/>
            </p:spPr>
          </p:pic>
          <p:sp>
            <p:nvSpPr>
              <p:cNvPr id="8" name="TextBox 11">
                <a:extLst>
                  <a:ext uri="{FF2B5EF4-FFF2-40B4-BE49-F238E27FC236}">
                    <a16:creationId xmlns:a16="http://schemas.microsoft.com/office/drawing/2014/main" xmlns="" id="{3CC9A808-17AC-4F7A-AEA3-4D8BF3DD77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69149" y="4899915"/>
                <a:ext cx="1691097" cy="23083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900" b="1" dirty="0" err="1"/>
                  <a:t>Anterroinferior</a:t>
                </a:r>
                <a:r>
                  <a:rPr lang="en-US" altLang="en-US" sz="900" b="1" dirty="0"/>
                  <a:t> Surface</a:t>
                </a:r>
              </a:p>
            </p:txBody>
          </p:sp>
          <p:sp>
            <p:nvSpPr>
              <p:cNvPr id="9" name="TextBox 13">
                <a:extLst>
                  <a:ext uri="{FF2B5EF4-FFF2-40B4-BE49-F238E27FC236}">
                    <a16:creationId xmlns:a16="http://schemas.microsoft.com/office/drawing/2014/main" xmlns="" id="{DA78A96E-2E64-4EED-8F5D-7994345A76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69149" y="2795427"/>
                <a:ext cx="1371600" cy="2301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900" b="1" dirty="0"/>
                  <a:t>Superior Surface</a:t>
                </a:r>
              </a:p>
            </p:txBody>
          </p:sp>
          <p:sp>
            <p:nvSpPr>
              <p:cNvPr id="10" name="TextBox 14">
                <a:extLst>
                  <a:ext uri="{FF2B5EF4-FFF2-40B4-BE49-F238E27FC236}">
                    <a16:creationId xmlns:a16="http://schemas.microsoft.com/office/drawing/2014/main" xmlns="" id="{C598ED34-E1B3-4072-AA8E-AD46BEBC1D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490771" y="3938428"/>
                <a:ext cx="990600" cy="307777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" name="5-Point Star 18">
                <a:extLst>
                  <a:ext uri="{FF2B5EF4-FFF2-40B4-BE49-F238E27FC236}">
                    <a16:creationId xmlns:a16="http://schemas.microsoft.com/office/drawing/2014/main" xmlns="" id="{31C73A02-1367-495F-95C0-AB3FDCE95BAF}"/>
                  </a:ext>
                </a:extLst>
              </p:cNvPr>
              <p:cNvSpPr/>
              <p:nvPr/>
            </p:nvSpPr>
            <p:spPr>
              <a:xfrm>
                <a:off x="9271571" y="4014627"/>
                <a:ext cx="76200" cy="76200"/>
              </a:xfrm>
              <a:prstGeom prst="star5">
                <a:avLst/>
              </a:prstGeom>
              <a:ln>
                <a:solidFill>
                  <a:srgbClr val="0F01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" name="5-Point Star 19">
                <a:extLst>
                  <a:ext uri="{FF2B5EF4-FFF2-40B4-BE49-F238E27FC236}">
                    <a16:creationId xmlns:a16="http://schemas.microsoft.com/office/drawing/2014/main" xmlns="" id="{A827193E-86DE-4936-8010-CEF158087576}"/>
                  </a:ext>
                </a:extLst>
              </p:cNvPr>
              <p:cNvSpPr/>
              <p:nvPr/>
            </p:nvSpPr>
            <p:spPr>
              <a:xfrm flipH="1">
                <a:off x="9881171" y="4014627"/>
                <a:ext cx="46038" cy="76200"/>
              </a:xfrm>
              <a:prstGeom prst="star5">
                <a:avLst/>
              </a:prstGeom>
              <a:ln>
                <a:solidFill>
                  <a:srgbClr val="0F01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" name="TextBox 14">
                <a:extLst>
                  <a:ext uri="{FF2B5EF4-FFF2-40B4-BE49-F238E27FC236}">
                    <a16:creationId xmlns:a16="http://schemas.microsoft.com/office/drawing/2014/main" xmlns="" id="{D13E87C6-C411-425D-B429-E9B2C919DF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18450" y="1396613"/>
                <a:ext cx="352327" cy="267512"/>
              </a:xfrm>
              <a:prstGeom prst="rect">
                <a:avLst/>
              </a:prstGeom>
              <a:noFill/>
              <a:ln w="2857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dirty="0"/>
              </a:p>
            </p:txBody>
          </p:sp>
          <p:sp>
            <p:nvSpPr>
              <p:cNvPr id="24" name="TextBox 14">
                <a:extLst>
                  <a:ext uri="{FF2B5EF4-FFF2-40B4-BE49-F238E27FC236}">
                    <a16:creationId xmlns:a16="http://schemas.microsoft.com/office/drawing/2014/main" xmlns="" id="{EFB41885-6601-4D9A-BEAB-3950466031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92985" y="2223893"/>
                <a:ext cx="389362" cy="251889"/>
              </a:xfrm>
              <a:prstGeom prst="rect">
                <a:avLst/>
              </a:prstGeom>
              <a:noFill/>
              <a:ln w="28575">
                <a:solidFill>
                  <a:srgbClr val="00B05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dirty="0"/>
              </a:p>
            </p:txBody>
          </p:sp>
        </p:grpSp>
        <p:sp>
          <p:nvSpPr>
            <p:cNvPr id="27" name="TextBox 14">
              <a:extLst>
                <a:ext uri="{FF2B5EF4-FFF2-40B4-BE49-F238E27FC236}">
                  <a16:creationId xmlns:a16="http://schemas.microsoft.com/office/drawing/2014/main" xmlns="" id="{FD73B88E-91AD-4E45-B2E0-2501568454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36080" y="2295607"/>
              <a:ext cx="361782" cy="218993"/>
            </a:xfrm>
            <a:prstGeom prst="rect">
              <a:avLst/>
            </a:prstGeom>
            <a:noFill/>
            <a:ln w="28575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DB2E710A-CDCC-42BD-A09C-A204448D2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9503"/>
            <a:ext cx="10515600" cy="1099881"/>
          </a:xfrm>
        </p:spPr>
        <p:txBody>
          <a:bodyPr>
            <a:normAutofit/>
          </a:bodyPr>
          <a:lstStyle/>
          <a:p>
            <a:r>
              <a:rPr lang="en-US" sz="3600" dirty="0"/>
              <a:t>Cerebellum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200" b="1" dirty="0"/>
              <a:t>Anatomical Subdivision</a:t>
            </a:r>
            <a:endParaRPr lang="en-GB" sz="3600" b="1" dirty="0"/>
          </a:p>
        </p:txBody>
      </p:sp>
      <p:pic>
        <p:nvPicPr>
          <p:cNvPr id="5" name="Picture 20" descr="https://encrypted-tbn0.gstatic.com/images?q=tbn:ANd9GcSD3zQl2SQX5dP3DSf0R6W6yAhYeKZgnHoTaBL_O4C7Um42Bmnx">
            <a:extLst>
              <a:ext uri="{FF2B5EF4-FFF2-40B4-BE49-F238E27FC236}">
                <a16:creationId xmlns:a16="http://schemas.microsoft.com/office/drawing/2014/main" xmlns="" id="{715EDEC3-6C54-48F3-A6A8-A2DE1ACA5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53" y="1889023"/>
            <a:ext cx="342029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E020A448-A96D-48F3-8956-D32DF4605F5B}"/>
              </a:ext>
            </a:extLst>
          </p:cNvPr>
          <p:cNvGrpSpPr/>
          <p:nvPr/>
        </p:nvGrpSpPr>
        <p:grpSpPr>
          <a:xfrm>
            <a:off x="8191500" y="1889023"/>
            <a:ext cx="3898900" cy="4114800"/>
            <a:chOff x="9018988" y="270554"/>
            <a:chExt cx="4427538" cy="4114800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4F0EEA79-88B5-43C5-BC08-4EA762B60BEA}"/>
                </a:ext>
              </a:extLst>
            </p:cNvPr>
            <p:cNvGrpSpPr/>
            <p:nvPr/>
          </p:nvGrpSpPr>
          <p:grpSpPr>
            <a:xfrm>
              <a:off x="9018988" y="270554"/>
              <a:ext cx="4427538" cy="4114800"/>
              <a:chOff x="7589838" y="609601"/>
              <a:chExt cx="4427538" cy="4114800"/>
            </a:xfrm>
          </p:grpSpPr>
          <p:pic>
            <p:nvPicPr>
              <p:cNvPr id="14" name="Picture 9" descr="WM 014">
                <a:extLst>
                  <a:ext uri="{FF2B5EF4-FFF2-40B4-BE49-F238E27FC236}">
                    <a16:creationId xmlns:a16="http://schemas.microsoft.com/office/drawing/2014/main" xmlns="" id="{C3AD7998-A31A-4894-BCB7-E534809A2B3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>
              <a:xfrm>
                <a:off x="7589838" y="609601"/>
                <a:ext cx="4427538" cy="4114800"/>
              </a:xfrm>
              <a:prstGeom prst="rect">
                <a:avLst/>
              </a:prstGeom>
              <a:ln w="38100" cap="sq">
                <a:noFill/>
                <a:prstDash val="solid"/>
                <a:miter lim="800000"/>
              </a:ln>
              <a:effectLst/>
            </p:spPr>
          </p:pic>
          <p:sp>
            <p:nvSpPr>
              <p:cNvPr id="15" name="TextBox 11">
                <a:extLst>
                  <a:ext uri="{FF2B5EF4-FFF2-40B4-BE49-F238E27FC236}">
                    <a16:creationId xmlns:a16="http://schemas.microsoft.com/office/drawing/2014/main" xmlns="" id="{C21F2BA8-7728-4A96-ABC4-1BF99D2060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23876" y="1219201"/>
                <a:ext cx="785163" cy="369332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900" b="1" dirty="0"/>
                  <a:t>Primary Fissure</a:t>
                </a:r>
              </a:p>
            </p:txBody>
          </p:sp>
          <p:sp>
            <p:nvSpPr>
              <p:cNvPr id="16" name="TextBox 14">
                <a:extLst>
                  <a:ext uri="{FF2B5EF4-FFF2-40B4-BE49-F238E27FC236}">
                    <a16:creationId xmlns:a16="http://schemas.microsoft.com/office/drawing/2014/main" xmlns="" id="{4B66FA02-25F4-4BD7-96A3-F0C32B8CB7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89838" y="3200401"/>
                <a:ext cx="1219200" cy="4680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A7274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900" b="1" dirty="0"/>
                  <a:t>Posterolateral = Secondary Fissure</a:t>
                </a:r>
              </a:p>
            </p:txBody>
          </p:sp>
          <p:sp>
            <p:nvSpPr>
              <p:cNvPr id="20" name="Curved Up Arrow 23">
                <a:extLst>
                  <a:ext uri="{FF2B5EF4-FFF2-40B4-BE49-F238E27FC236}">
                    <a16:creationId xmlns:a16="http://schemas.microsoft.com/office/drawing/2014/main" xmlns="" id="{8F08608B-776E-40F5-8453-7509874BA88D}"/>
                  </a:ext>
                </a:extLst>
              </p:cNvPr>
              <p:cNvSpPr/>
              <p:nvPr/>
            </p:nvSpPr>
            <p:spPr>
              <a:xfrm>
                <a:off x="8961438" y="1447801"/>
                <a:ext cx="1752600" cy="457200"/>
              </a:xfrm>
              <a:prstGeom prst="curvedUpArrow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ight Arrow 24">
                <a:extLst>
                  <a:ext uri="{FF2B5EF4-FFF2-40B4-BE49-F238E27FC236}">
                    <a16:creationId xmlns:a16="http://schemas.microsoft.com/office/drawing/2014/main" xmlns="" id="{E2837915-A7F4-4469-86B2-C3C33F9078D5}"/>
                  </a:ext>
                </a:extLst>
              </p:cNvPr>
              <p:cNvSpPr/>
              <p:nvPr/>
            </p:nvSpPr>
            <p:spPr>
              <a:xfrm>
                <a:off x="8809038" y="3276601"/>
                <a:ext cx="457200" cy="46038"/>
              </a:xfrm>
              <a:prstGeom prst="rightArrow">
                <a:avLst/>
              </a:prstGeom>
              <a:solidFill>
                <a:srgbClr val="EA727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28" name="TextBox 14">
              <a:extLst>
                <a:ext uri="{FF2B5EF4-FFF2-40B4-BE49-F238E27FC236}">
                  <a16:creationId xmlns:a16="http://schemas.microsoft.com/office/drawing/2014/main" xmlns="" id="{A6A5AC8B-F6F1-4C88-9148-B54D8ABFCE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47835" y="717523"/>
              <a:ext cx="782641" cy="206503"/>
            </a:xfrm>
            <a:prstGeom prst="rect">
              <a:avLst/>
            </a:prstGeom>
            <a:noFill/>
            <a:ln w="28575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29" name="TextBox 14">
              <a:extLst>
                <a:ext uri="{FF2B5EF4-FFF2-40B4-BE49-F238E27FC236}">
                  <a16:creationId xmlns:a16="http://schemas.microsoft.com/office/drawing/2014/main" xmlns="" id="{47985155-6C1B-40DF-B806-C8F9C5A025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77225" y="1146790"/>
              <a:ext cx="590135" cy="335501"/>
            </a:xfrm>
            <a:prstGeom prst="rect">
              <a:avLst/>
            </a:prstGeom>
            <a:noFill/>
            <a:ln w="28575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30" name="TextBox 14">
              <a:extLst>
                <a:ext uri="{FF2B5EF4-FFF2-40B4-BE49-F238E27FC236}">
                  <a16:creationId xmlns:a16="http://schemas.microsoft.com/office/drawing/2014/main" xmlns="" id="{1B4008B2-F1DA-4D32-993E-FFA734B230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95388" y="3946423"/>
              <a:ext cx="1268814" cy="211692"/>
            </a:xfrm>
            <a:prstGeom prst="rect">
              <a:avLst/>
            </a:prstGeom>
            <a:noFill/>
            <a:ln w="28575">
              <a:solidFill>
                <a:srgbClr val="00B0F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89782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accweb.itr.maryville.edu/myu/Bio321/..%5Cimage%5Ccerebellum.gif">
            <a:extLst>
              <a:ext uri="{FF2B5EF4-FFF2-40B4-BE49-F238E27FC236}">
                <a16:creationId xmlns:a16="http://schemas.microsoft.com/office/drawing/2014/main" xmlns="" id="{DDB39148-FA88-4707-AAA8-4A42ACD877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" r="1161" b="6081"/>
          <a:stretch/>
        </p:blipFill>
        <p:spPr bwMode="auto">
          <a:xfrm>
            <a:off x="1310351" y="435548"/>
            <a:ext cx="4366163" cy="300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4" descr="http://upload.wikimedia.org/wikipedia/commons/4/43/CerebellumDiv.png">
            <a:extLst>
              <a:ext uri="{FF2B5EF4-FFF2-40B4-BE49-F238E27FC236}">
                <a16:creationId xmlns:a16="http://schemas.microsoft.com/office/drawing/2014/main" xmlns="" id="{3C94EB19-001A-4778-912A-29B0BFAF7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228" y="569513"/>
            <a:ext cx="4648200" cy="2868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n adults the weight ratio between cerebellum and cerebrum is 1:10,Infants 1:20&lt;/li&gt;&lt;/li&gt;&lt;/ul&gt;&lt;li&gt;Anatomy of cerebellum......">
            <a:extLst>
              <a:ext uri="{FF2B5EF4-FFF2-40B4-BE49-F238E27FC236}">
                <a16:creationId xmlns:a16="http://schemas.microsoft.com/office/drawing/2014/main" xmlns="" id="{BF01E0D0-9043-4A3E-A8BE-EF1D35FF66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4" b="13423"/>
          <a:stretch/>
        </p:blipFill>
        <p:spPr bwMode="auto">
          <a:xfrm>
            <a:off x="1460573" y="3682082"/>
            <a:ext cx="4215941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External surface of cerebellum&lt;br /&gt;Primary fissure&lt;br /&gt;&lt;ul&gt;&lt;li&gt;The deepest fissure in the vermis is primary fissure, whi...">
            <a:extLst>
              <a:ext uri="{FF2B5EF4-FFF2-40B4-BE49-F238E27FC236}">
                <a16:creationId xmlns:a16="http://schemas.microsoft.com/office/drawing/2014/main" xmlns="" id="{2606549D-8C34-4459-AB45-2C1B619BA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2" t="17278" r="5495" b="6532"/>
          <a:stretch>
            <a:fillRect/>
          </a:stretch>
        </p:blipFill>
        <p:spPr bwMode="auto">
          <a:xfrm>
            <a:off x="6476228" y="3729752"/>
            <a:ext cx="4572772" cy="2898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971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18AD4F-4F2F-45D9-97C6-4B3F5114A854}"/>
              </a:ext>
            </a:extLst>
          </p:cNvPr>
          <p:cNvSpPr txBox="1">
            <a:spLocks/>
          </p:cNvSpPr>
          <p:nvPr/>
        </p:nvSpPr>
        <p:spPr>
          <a:xfrm>
            <a:off x="838200" y="509503"/>
            <a:ext cx="10515600" cy="1099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Cerebellum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200" b="1" dirty="0"/>
              <a:t>Constituents </a:t>
            </a:r>
            <a:r>
              <a:rPr lang="en-GB" sz="2800" dirty="0"/>
              <a:t>(Internal Structure and Nuclei of Cerebellum)</a:t>
            </a:r>
            <a:endParaRPr lang="en-GB" sz="3600" dirty="0"/>
          </a:p>
        </p:txBody>
      </p:sp>
      <p:sp>
        <p:nvSpPr>
          <p:cNvPr id="3" name="Rectangle 2"/>
          <p:cNvSpPr/>
          <p:nvPr/>
        </p:nvSpPr>
        <p:spPr>
          <a:xfrm>
            <a:off x="865383" y="1687486"/>
            <a:ext cx="2723391" cy="73000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kern="1200" dirty="0">
                <a:solidFill>
                  <a:schemeClr val="tx1"/>
                </a:solidFill>
              </a:rPr>
              <a:t>Outer grey matter</a:t>
            </a:r>
            <a:r>
              <a:rPr lang="en-US" sz="2200" kern="1200" dirty="0">
                <a:solidFill>
                  <a:schemeClr val="tx1"/>
                </a:solidFill>
              </a:rPr>
              <a:t>: cerebellar </a:t>
            </a:r>
            <a:r>
              <a:rPr lang="en-US" sz="2200" u="sng" kern="1200" dirty="0">
                <a:solidFill>
                  <a:schemeClr val="tx1"/>
                </a:solidFill>
              </a:rPr>
              <a:t>cortex</a:t>
            </a:r>
            <a:endParaRPr lang="en-US" sz="2200" dirty="0"/>
          </a:p>
        </p:txBody>
      </p:sp>
      <p:sp>
        <p:nvSpPr>
          <p:cNvPr id="26" name="Rectangle 25"/>
          <p:cNvSpPr/>
          <p:nvPr/>
        </p:nvSpPr>
        <p:spPr>
          <a:xfrm>
            <a:off x="3753601" y="1686245"/>
            <a:ext cx="2921075" cy="730009"/>
          </a:xfrm>
          <a:prstGeom prst="rect">
            <a:avLst/>
          </a:prstGeom>
          <a:solidFill>
            <a:schemeClr val="bg1"/>
          </a:solidFill>
          <a:ln w="28575"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kern="1200" dirty="0">
                <a:solidFill>
                  <a:schemeClr val="tx1"/>
                </a:solidFill>
              </a:rPr>
              <a:t>Inner white matter</a:t>
            </a:r>
            <a:r>
              <a:rPr lang="en-US" sz="2200" kern="1200" dirty="0">
                <a:solidFill>
                  <a:schemeClr val="tx1"/>
                </a:solidFill>
              </a:rPr>
              <a:t>: cerebellar </a:t>
            </a:r>
            <a:r>
              <a:rPr lang="en-US" sz="2200" u="sng" kern="1200" dirty="0">
                <a:solidFill>
                  <a:schemeClr val="tx1"/>
                </a:solidFill>
              </a:rPr>
              <a:t>medulla</a:t>
            </a:r>
            <a:endParaRPr lang="en-US" sz="2200" dirty="0"/>
          </a:p>
        </p:txBody>
      </p:sp>
      <p:sp>
        <p:nvSpPr>
          <p:cNvPr id="27" name="Rectangle 26"/>
          <p:cNvSpPr/>
          <p:nvPr/>
        </p:nvSpPr>
        <p:spPr>
          <a:xfrm>
            <a:off x="6803924" y="1691335"/>
            <a:ext cx="5083277" cy="1973901"/>
          </a:xfrm>
          <a:prstGeom prst="rect">
            <a:avLst/>
          </a:prstGeom>
          <a:solidFill>
            <a:schemeClr val="bg1"/>
          </a:solidFill>
          <a:ln w="28575">
            <a:solidFill>
              <a:srgbClr val="EDC5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1800" b="1" kern="1200" dirty="0">
                <a:solidFill>
                  <a:schemeClr val="tx1"/>
                </a:solidFill>
              </a:rPr>
              <a:t>Deeply seated nuclei in white matter</a:t>
            </a:r>
            <a:r>
              <a:rPr lang="en-US" sz="1800" kern="1200" dirty="0">
                <a:solidFill>
                  <a:schemeClr val="tx1"/>
                </a:solidFill>
              </a:rPr>
              <a:t>:                    </a:t>
            </a:r>
            <a:r>
              <a:rPr lang="en-US" sz="1800" i="1" kern="1200" dirty="0">
                <a:solidFill>
                  <a:schemeClr val="tx1"/>
                </a:solidFill>
              </a:rPr>
              <a:t>from medial to lateral</a:t>
            </a:r>
            <a:r>
              <a:rPr lang="en-US" sz="1800" kern="1200" dirty="0">
                <a:solidFill>
                  <a:schemeClr val="tx1"/>
                </a:solidFill>
              </a:rPr>
              <a:t>:</a:t>
            </a:r>
          </a:p>
          <a:p>
            <a:pPr marL="609600" lvl="0" indent="-2540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800" kern="1200" dirty="0">
                <a:solidFill>
                  <a:schemeClr val="tx1"/>
                </a:solidFill>
              </a:rPr>
              <a:t>Fastigial nucleus: </a:t>
            </a:r>
            <a:r>
              <a:rPr lang="en-GB" sz="1800" kern="1200" dirty="0">
                <a:solidFill>
                  <a:schemeClr val="tx1"/>
                </a:solidFill>
              </a:rPr>
              <a:t>smallest one</a:t>
            </a:r>
            <a:endParaRPr lang="en-US" sz="1800" kern="1200" dirty="0">
              <a:solidFill>
                <a:schemeClr val="tx1"/>
              </a:solidFill>
            </a:endParaRPr>
          </a:p>
          <a:p>
            <a:pPr marL="609600" lvl="0" indent="-2540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800" kern="1200" dirty="0">
                <a:solidFill>
                  <a:schemeClr val="tx1"/>
                </a:solidFill>
              </a:rPr>
              <a:t>Globose nucleus.</a:t>
            </a:r>
          </a:p>
          <a:p>
            <a:pPr marL="609600" lvl="0" indent="-2540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800" kern="1200" dirty="0">
                <a:solidFill>
                  <a:schemeClr val="tx1"/>
                </a:solidFill>
              </a:rPr>
              <a:t>Emboliform nucleus.</a:t>
            </a:r>
          </a:p>
          <a:p>
            <a:pPr marL="609600" lvl="0" indent="-2540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800" kern="1200" dirty="0">
                <a:solidFill>
                  <a:schemeClr val="tx1"/>
                </a:solidFill>
              </a:rPr>
              <a:t>Dentate nucleus: </a:t>
            </a:r>
            <a:r>
              <a:rPr lang="en-US" sz="1800" b="1" kern="1200" dirty="0">
                <a:solidFill>
                  <a:schemeClr val="tx1"/>
                </a:solidFill>
              </a:rPr>
              <a:t>largest</a:t>
            </a:r>
            <a:r>
              <a:rPr lang="en-US" sz="1800" kern="1200" dirty="0">
                <a:solidFill>
                  <a:schemeClr val="tx1"/>
                </a:solidFill>
              </a:rPr>
              <a:t> one.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1E0020DF-9180-466C-91EF-85AABB8D8995}"/>
              </a:ext>
            </a:extLst>
          </p:cNvPr>
          <p:cNvCxnSpPr/>
          <p:nvPr/>
        </p:nvCxnSpPr>
        <p:spPr>
          <a:xfrm>
            <a:off x="7519128" y="2580190"/>
            <a:ext cx="1548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B482F24B-9ED1-4534-8A0E-879B42D37C55}"/>
              </a:ext>
            </a:extLst>
          </p:cNvPr>
          <p:cNvCxnSpPr/>
          <p:nvPr/>
        </p:nvCxnSpPr>
        <p:spPr>
          <a:xfrm flipV="1">
            <a:off x="7537179" y="2903772"/>
            <a:ext cx="154800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16396942-23A4-4E1A-B54D-B8DB58DDC90A}"/>
              </a:ext>
            </a:extLst>
          </p:cNvPr>
          <p:cNvCxnSpPr/>
          <p:nvPr/>
        </p:nvCxnSpPr>
        <p:spPr>
          <a:xfrm>
            <a:off x="7537428" y="3214972"/>
            <a:ext cx="1872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107895CB-16F6-41FE-8087-503AC42F614C}"/>
              </a:ext>
            </a:extLst>
          </p:cNvPr>
          <p:cNvCxnSpPr/>
          <p:nvPr/>
        </p:nvCxnSpPr>
        <p:spPr>
          <a:xfrm flipV="1">
            <a:off x="7537179" y="3545352"/>
            <a:ext cx="1512000" cy="48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8D18C3A-9663-41ED-ADE7-6586EB56E1D7}"/>
              </a:ext>
            </a:extLst>
          </p:cNvPr>
          <p:cNvGrpSpPr/>
          <p:nvPr/>
        </p:nvGrpSpPr>
        <p:grpSpPr>
          <a:xfrm>
            <a:off x="821669" y="2550694"/>
            <a:ext cx="5853007" cy="3977820"/>
            <a:chOff x="821669" y="2550694"/>
            <a:chExt cx="6923829" cy="3977820"/>
          </a:xfrm>
        </p:grpSpPr>
        <p:pic>
          <p:nvPicPr>
            <p:cNvPr id="5" name="Content Placeholder 7" descr="5th &amp; 7th 019.jpg">
              <a:extLst>
                <a:ext uri="{FF2B5EF4-FFF2-40B4-BE49-F238E27FC236}">
                  <a16:creationId xmlns:a16="http://schemas.microsoft.com/office/drawing/2014/main" xmlns="" id="{3E715376-F6E7-445A-A432-CB6D52107E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488" r="47285"/>
            <a:stretch/>
          </p:blipFill>
          <p:spPr>
            <a:xfrm>
              <a:off x="865383" y="2550694"/>
              <a:ext cx="6875353" cy="3770663"/>
            </a:xfrm>
            <a:prstGeom prst="rect">
              <a:avLst/>
            </a:prstGeom>
            <a:ln w="38100" cap="sq">
              <a:noFill/>
            </a:ln>
            <a:effectLst/>
          </p:spPr>
        </p:pic>
        <p:sp>
          <p:nvSpPr>
            <p:cNvPr id="7" name="TextBox 14">
              <a:extLst>
                <a:ext uri="{FF2B5EF4-FFF2-40B4-BE49-F238E27FC236}">
                  <a16:creationId xmlns:a16="http://schemas.microsoft.com/office/drawing/2014/main" xmlns="" id="{A3330B55-0687-4FDB-84B7-138D132733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18979" y="3657432"/>
              <a:ext cx="1253247" cy="166846"/>
            </a:xfrm>
            <a:prstGeom prst="rect">
              <a:avLst/>
            </a:prstGeom>
            <a:noFill/>
            <a:ln w="28575">
              <a:solidFill>
                <a:srgbClr val="CC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8" name="TextBox 14">
              <a:extLst>
                <a:ext uri="{FF2B5EF4-FFF2-40B4-BE49-F238E27FC236}">
                  <a16:creationId xmlns:a16="http://schemas.microsoft.com/office/drawing/2014/main" xmlns="" id="{F52D1BF0-4AB1-41C6-B559-9FBD894E41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84916" y="6101847"/>
              <a:ext cx="1714594" cy="219509"/>
            </a:xfrm>
            <a:prstGeom prst="rect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cxnSp>
          <p:nvCxnSpPr>
            <p:cNvPr id="47" name="Straight Connector 46"/>
            <p:cNvCxnSpPr/>
            <p:nvPr/>
          </p:nvCxnSpPr>
          <p:spPr>
            <a:xfrm flipH="1">
              <a:off x="838200" y="2550694"/>
              <a:ext cx="6902537" cy="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821669" y="6526564"/>
              <a:ext cx="6902534" cy="0"/>
            </a:xfrm>
            <a:prstGeom prst="line">
              <a:avLst/>
            </a:prstGeom>
            <a:ln w="28575">
              <a:solidFill>
                <a:srgbClr val="CC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838202" y="2550694"/>
              <a:ext cx="0" cy="3973114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7745498" y="2550694"/>
              <a:ext cx="0" cy="3977820"/>
            </a:xfrm>
            <a:prstGeom prst="line">
              <a:avLst/>
            </a:prstGeom>
            <a:ln w="28575">
              <a:solidFill>
                <a:srgbClr val="CC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C75D9087-EAED-4398-9384-DE8D1FAB5023}"/>
              </a:ext>
            </a:extLst>
          </p:cNvPr>
          <p:cNvGrpSpPr/>
          <p:nvPr/>
        </p:nvGrpSpPr>
        <p:grpSpPr>
          <a:xfrm>
            <a:off x="6803924" y="3749279"/>
            <a:ext cx="5083278" cy="2776621"/>
            <a:chOff x="8087757" y="3747187"/>
            <a:chExt cx="3799443" cy="2776621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6F89651A-FD2A-4BA5-8486-477143BF16C4}"/>
                </a:ext>
              </a:extLst>
            </p:cNvPr>
            <p:cNvGrpSpPr/>
            <p:nvPr/>
          </p:nvGrpSpPr>
          <p:grpSpPr>
            <a:xfrm>
              <a:off x="10044484" y="3890692"/>
              <a:ext cx="1842716" cy="2592827"/>
              <a:chOff x="7459838" y="4619397"/>
              <a:chExt cx="3208632" cy="2111040"/>
            </a:xfrm>
          </p:grpSpPr>
          <p:pic>
            <p:nvPicPr>
              <p:cNvPr id="29698" name="Picture 2" descr="https://juniperpublishers.com/apbij/images/APBIJ.MS.ID.555552.G001.png">
                <a:extLst>
                  <a:ext uri="{FF2B5EF4-FFF2-40B4-BE49-F238E27FC236}">
                    <a16:creationId xmlns:a16="http://schemas.microsoft.com/office/drawing/2014/main" xmlns="" id="{A823F4A5-F6E2-41C9-A5E4-5BDA6A1E51A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096" t="10791" r="21545" b="30270"/>
              <a:stretch/>
            </p:blipFill>
            <p:spPr bwMode="auto">
              <a:xfrm>
                <a:off x="7459838" y="4619397"/>
                <a:ext cx="3208632" cy="21110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FBBAB6E4-BE3E-4DB5-9DE7-ABECBF244DB6}"/>
                  </a:ext>
                </a:extLst>
              </p:cNvPr>
              <p:cNvSpPr txBox="1"/>
              <p:nvPr/>
            </p:nvSpPr>
            <p:spPr>
              <a:xfrm>
                <a:off x="9709062" y="6365300"/>
                <a:ext cx="561372" cy="2754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</a:rPr>
                  <a:t>Extra</a:t>
                </a:r>
                <a:endParaRPr lang="en-GB" dirty="0">
                  <a:solidFill>
                    <a:schemeClr val="bg1">
                      <a:lumMod val="50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21" name="TextBox 14">
                <a:extLst>
                  <a:ext uri="{FF2B5EF4-FFF2-40B4-BE49-F238E27FC236}">
                    <a16:creationId xmlns:a16="http://schemas.microsoft.com/office/drawing/2014/main" xmlns="" id="{B4EECD39-80B4-42A2-A243-F361078309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95686" y="5646611"/>
                <a:ext cx="665088" cy="174085"/>
              </a:xfrm>
              <a:prstGeom prst="rect">
                <a:avLst/>
              </a:prstGeom>
              <a:noFill/>
              <a:ln w="28575">
                <a:solidFill>
                  <a:srgbClr val="FFC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dirty="0"/>
              </a:p>
            </p:txBody>
          </p:sp>
          <p:sp>
            <p:nvSpPr>
              <p:cNvPr id="22" name="TextBox 14">
                <a:extLst>
                  <a:ext uri="{FF2B5EF4-FFF2-40B4-BE49-F238E27FC236}">
                    <a16:creationId xmlns:a16="http://schemas.microsoft.com/office/drawing/2014/main" xmlns="" id="{155ED746-7D55-4DBB-BDC9-D10758709A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10499" y="5350769"/>
                <a:ext cx="808811" cy="193423"/>
              </a:xfrm>
              <a:prstGeom prst="rect">
                <a:avLst/>
              </a:prstGeom>
              <a:noFill/>
              <a:ln w="28575">
                <a:solidFill>
                  <a:srgbClr val="00206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dirty="0"/>
              </a:p>
            </p:txBody>
          </p:sp>
          <p:sp>
            <p:nvSpPr>
              <p:cNvPr id="24" name="TextBox 14">
                <a:extLst>
                  <a:ext uri="{FF2B5EF4-FFF2-40B4-BE49-F238E27FC236}">
                    <a16:creationId xmlns:a16="http://schemas.microsoft.com/office/drawing/2014/main" xmlns="" id="{840BCEFE-9E05-400B-B86E-DD7F1D3FD9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645304" y="5091739"/>
                <a:ext cx="654625" cy="169371"/>
              </a:xfrm>
              <a:prstGeom prst="rect">
                <a:avLst/>
              </a:prstGeom>
              <a:noFill/>
              <a:ln w="28575">
                <a:solidFill>
                  <a:schemeClr val="accent2">
                    <a:lumMod val="75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dirty="0"/>
              </a:p>
            </p:txBody>
          </p:sp>
          <p:sp>
            <p:nvSpPr>
              <p:cNvPr id="25" name="TextBox 14">
                <a:extLst>
                  <a:ext uri="{FF2B5EF4-FFF2-40B4-BE49-F238E27FC236}">
                    <a16:creationId xmlns:a16="http://schemas.microsoft.com/office/drawing/2014/main" xmlns="" id="{26616EE7-026A-43EB-8E61-AB21D38C8E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525550" y="4763306"/>
                <a:ext cx="735052" cy="199446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dirty="0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xmlns="" id="{75C65F68-FA22-4910-B3B5-F01322A4C189}"/>
                </a:ext>
              </a:extLst>
            </p:cNvPr>
            <p:cNvGrpSpPr/>
            <p:nvPr/>
          </p:nvGrpSpPr>
          <p:grpSpPr>
            <a:xfrm>
              <a:off x="8087757" y="3747187"/>
              <a:ext cx="1949082" cy="2736332"/>
              <a:chOff x="9261946" y="1795066"/>
              <a:chExt cx="2650654" cy="4123134"/>
            </a:xfrm>
          </p:grpSpPr>
          <p:pic>
            <p:nvPicPr>
              <p:cNvPr id="39" name="Content Placeholder 7" descr="5th &amp; 7th 019.jpg">
                <a:extLst>
                  <a:ext uri="{FF2B5EF4-FFF2-40B4-BE49-F238E27FC236}">
                    <a16:creationId xmlns:a16="http://schemas.microsoft.com/office/drawing/2014/main" xmlns="" id="{3E715376-F6E7-445A-A432-CB6D52107E9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2457"/>
              <a:stretch/>
            </p:blipFill>
            <p:spPr>
              <a:xfrm>
                <a:off x="9261946" y="1795066"/>
                <a:ext cx="2650654" cy="4123134"/>
              </a:xfrm>
              <a:prstGeom prst="rect">
                <a:avLst/>
              </a:prstGeom>
              <a:ln w="38100" cap="sq">
                <a:noFill/>
              </a:ln>
              <a:effectLst/>
            </p:spPr>
          </p:pic>
          <p:sp>
            <p:nvSpPr>
              <p:cNvPr id="42" name="TextBox 14">
                <a:extLst>
                  <a:ext uri="{FF2B5EF4-FFF2-40B4-BE49-F238E27FC236}">
                    <a16:creationId xmlns:a16="http://schemas.microsoft.com/office/drawing/2014/main" xmlns="" id="{7A7A6114-0010-4480-BF3F-9BB0C908EB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59156" y="3119775"/>
                <a:ext cx="664469" cy="139419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dirty="0"/>
              </a:p>
            </p:txBody>
          </p:sp>
          <p:sp>
            <p:nvSpPr>
              <p:cNvPr id="43" name="TextBox 14">
                <a:extLst>
                  <a:ext uri="{FF2B5EF4-FFF2-40B4-BE49-F238E27FC236}">
                    <a16:creationId xmlns:a16="http://schemas.microsoft.com/office/drawing/2014/main" xmlns="" id="{FA31D543-1518-4886-8B54-851E1304EC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644246" y="3320356"/>
                <a:ext cx="612000" cy="144000"/>
              </a:xfrm>
              <a:prstGeom prst="rect">
                <a:avLst/>
              </a:prstGeom>
              <a:noFill/>
              <a:ln w="28575">
                <a:solidFill>
                  <a:schemeClr val="accent2">
                    <a:lumMod val="75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dirty="0"/>
              </a:p>
            </p:txBody>
          </p:sp>
          <p:sp>
            <p:nvSpPr>
              <p:cNvPr id="44" name="TextBox 14">
                <a:extLst>
                  <a:ext uri="{FF2B5EF4-FFF2-40B4-BE49-F238E27FC236}">
                    <a16:creationId xmlns:a16="http://schemas.microsoft.com/office/drawing/2014/main" xmlns="" id="{6E3A3B1B-6A20-4C92-A3AC-C3EA4B1919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67200" y="3493769"/>
                <a:ext cx="821550" cy="108000"/>
              </a:xfrm>
              <a:prstGeom prst="rect">
                <a:avLst/>
              </a:prstGeom>
              <a:noFill/>
              <a:ln w="28575">
                <a:solidFill>
                  <a:srgbClr val="00206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dirty="0"/>
              </a:p>
            </p:txBody>
          </p:sp>
          <p:sp>
            <p:nvSpPr>
              <p:cNvPr id="45" name="TextBox 14">
                <a:extLst>
                  <a:ext uri="{FF2B5EF4-FFF2-40B4-BE49-F238E27FC236}">
                    <a16:creationId xmlns:a16="http://schemas.microsoft.com/office/drawing/2014/main" xmlns="" id="{0DF166CD-A0D1-4389-BA06-3A7815DD9B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06138" y="4030671"/>
                <a:ext cx="371512" cy="255579"/>
              </a:xfrm>
              <a:prstGeom prst="rect">
                <a:avLst/>
              </a:prstGeom>
              <a:noFill/>
              <a:ln w="28575">
                <a:solidFill>
                  <a:srgbClr val="FFC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dirty="0"/>
              </a:p>
            </p:txBody>
          </p:sp>
        </p:grpSp>
        <p:sp>
          <p:nvSpPr>
            <p:cNvPr id="56" name="Rectangle 55"/>
            <p:cNvSpPr/>
            <p:nvPr/>
          </p:nvSpPr>
          <p:spPr>
            <a:xfrm>
              <a:off x="8087757" y="3824278"/>
              <a:ext cx="3799443" cy="2699530"/>
            </a:xfrm>
            <a:prstGeom prst="rect">
              <a:avLst/>
            </a:prstGeom>
            <a:noFill/>
            <a:ln w="28575">
              <a:solidFill>
                <a:srgbClr val="EDC5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92976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B7C652-7E02-4465-9553-785FACF66F36}"/>
              </a:ext>
            </a:extLst>
          </p:cNvPr>
          <p:cNvSpPr txBox="1">
            <a:spLocks/>
          </p:cNvSpPr>
          <p:nvPr/>
        </p:nvSpPr>
        <p:spPr>
          <a:xfrm>
            <a:off x="838200" y="509503"/>
            <a:ext cx="10515600" cy="1099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Cerebellum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200" b="1" dirty="0"/>
              <a:t>Cerebellar Cortex</a:t>
            </a:r>
            <a:endParaRPr lang="en-GB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EBAA5A6-C3FD-4B78-AEF2-3C2F3F5E8669}"/>
              </a:ext>
            </a:extLst>
          </p:cNvPr>
          <p:cNvSpPr/>
          <p:nvPr/>
        </p:nvSpPr>
        <p:spPr>
          <a:xfrm>
            <a:off x="838200" y="1731451"/>
            <a:ext cx="57855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The </a:t>
            </a:r>
            <a:r>
              <a:rPr lang="en-US" sz="2400" dirty="0">
                <a:latin typeface="Calibri" panose="020F0502020204030204"/>
              </a:rPr>
              <a:t>cerebellar cortex </a:t>
            </a:r>
            <a:r>
              <a:rPr lang="en-US" sz="2400" dirty="0">
                <a:latin typeface="+mn-lt"/>
              </a:rPr>
              <a:t>is divided into </a:t>
            </a:r>
            <a:r>
              <a:rPr lang="en-US" sz="2400" b="1" dirty="0">
                <a:latin typeface="+mn-lt"/>
              </a:rPr>
              <a:t>3 layers</a:t>
            </a:r>
            <a:r>
              <a:rPr lang="en-US" sz="2400" dirty="0">
                <a:latin typeface="+mn-lt"/>
              </a:rPr>
              <a:t>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B3913FC-7B2E-4F3A-B0C7-9EED65F0EF36}"/>
              </a:ext>
            </a:extLst>
          </p:cNvPr>
          <p:cNvSpPr/>
          <p:nvPr/>
        </p:nvSpPr>
        <p:spPr>
          <a:xfrm>
            <a:off x="902626" y="2276848"/>
            <a:ext cx="3055645" cy="400110"/>
          </a:xfrm>
          <a:prstGeom prst="rect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 marL="533400" indent="-533400">
              <a:buFontTx/>
              <a:buAutoNum type="arabicPeriod"/>
              <a:defRPr/>
            </a:pPr>
            <a:r>
              <a:rPr lang="en-US" sz="2000" b="1" dirty="0">
                <a:solidFill>
                  <a:schemeClr val="tx1"/>
                </a:solidFill>
                <a:latin typeface="+mn-lt"/>
              </a:rPr>
              <a:t>Outer molecular layer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5E7BA8D-6560-4669-A5B8-1E95AEE8C378}"/>
              </a:ext>
            </a:extLst>
          </p:cNvPr>
          <p:cNvSpPr/>
          <p:nvPr/>
        </p:nvSpPr>
        <p:spPr>
          <a:xfrm>
            <a:off x="4297050" y="2295689"/>
            <a:ext cx="4075155" cy="400110"/>
          </a:xfrm>
          <a:prstGeom prst="rect">
            <a:avLst/>
          </a:prstGeom>
          <a:ln w="28575"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pPr marL="533400" indent="-533400">
              <a:buFont typeface="+mj-lt"/>
              <a:buAutoNum type="arabicPeriod" startAt="2"/>
              <a:defRPr/>
            </a:pPr>
            <a:r>
              <a:rPr lang="en-US" sz="2000" b="1" dirty="0">
                <a:solidFill>
                  <a:schemeClr val="tx1"/>
                </a:solidFill>
                <a:latin typeface="+mn-lt"/>
              </a:rPr>
              <a:t>Intermediate Purkinje cell layer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70504AB-0BC1-4D91-8E11-4EF557624C70}"/>
              </a:ext>
            </a:extLst>
          </p:cNvPr>
          <p:cNvSpPr/>
          <p:nvPr/>
        </p:nvSpPr>
        <p:spPr>
          <a:xfrm>
            <a:off x="8710984" y="2276848"/>
            <a:ext cx="2832827" cy="400110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marL="533400" indent="-533400">
              <a:buFont typeface="+mj-lt"/>
              <a:buAutoNum type="arabicPeriod" startAt="3"/>
              <a:defRPr/>
            </a:pPr>
            <a:r>
              <a:rPr lang="en-US" sz="2000" b="1" dirty="0">
                <a:solidFill>
                  <a:schemeClr val="tx1"/>
                </a:solidFill>
                <a:latin typeface="+mn-lt"/>
              </a:rPr>
              <a:t>Inner granular layer</a:t>
            </a:r>
          </a:p>
        </p:txBody>
      </p:sp>
      <p:pic>
        <p:nvPicPr>
          <p:cNvPr id="8" name="Picture 2" descr="C:\Documents and Settings\me\My Documents\My Pictures\Picture12.jpg">
            <a:extLst>
              <a:ext uri="{FF2B5EF4-FFF2-40B4-BE49-F238E27FC236}">
                <a16:creationId xmlns:a16="http://schemas.microsoft.com/office/drawing/2014/main" xmlns="" id="{39C6A525-6061-44F3-84F4-AD4A51C52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8449" y="2997369"/>
            <a:ext cx="5064681" cy="354171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A72A6079-DDC0-4055-BCF2-5D9FEB710C07}"/>
              </a:ext>
            </a:extLst>
          </p:cNvPr>
          <p:cNvGrpSpPr/>
          <p:nvPr/>
        </p:nvGrpSpPr>
        <p:grpSpPr>
          <a:xfrm>
            <a:off x="6872784" y="3080708"/>
            <a:ext cx="4644546" cy="3375037"/>
            <a:chOff x="6872784" y="3179029"/>
            <a:chExt cx="4644546" cy="3375037"/>
          </a:xfrm>
        </p:grpSpPr>
        <p:pic>
          <p:nvPicPr>
            <p:cNvPr id="28674" name="Picture 2" descr="Image result for cerebellar cortex layers">
              <a:extLst>
                <a:ext uri="{FF2B5EF4-FFF2-40B4-BE49-F238E27FC236}">
                  <a16:creationId xmlns:a16="http://schemas.microsoft.com/office/drawing/2014/main" xmlns="" id="{3C5CD8AC-DE77-405C-B9A1-7B4FB8E4BF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2784" y="3179029"/>
              <a:ext cx="4644546" cy="3375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BD9CD2CF-4B32-4E0A-A888-E4F4ADD6E5BE}"/>
                </a:ext>
              </a:extLst>
            </p:cNvPr>
            <p:cNvSpPr txBox="1"/>
            <p:nvPr/>
          </p:nvSpPr>
          <p:spPr>
            <a:xfrm>
              <a:off x="9699230" y="5991672"/>
              <a:ext cx="561372" cy="275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Extra</a:t>
              </a:r>
              <a:endParaRPr lang="en-GB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0117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D6FC8B-0324-43DD-BB3C-371B846DFE11}"/>
              </a:ext>
            </a:extLst>
          </p:cNvPr>
          <p:cNvSpPr txBox="1">
            <a:spLocks/>
          </p:cNvSpPr>
          <p:nvPr/>
        </p:nvSpPr>
        <p:spPr>
          <a:xfrm>
            <a:off x="536619" y="81192"/>
            <a:ext cx="10515600" cy="109988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3600" dirty="0"/>
              <a:t>Cerebellum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3200" b="1" dirty="0"/>
              <a:t>Cerebellar Medulla</a:t>
            </a:r>
          </a:p>
        </p:txBody>
      </p:sp>
      <p:pic>
        <p:nvPicPr>
          <p:cNvPr id="4" name="Picture 2" descr="C:\Documents and Settings\User\My Documents\My Pictures\Picture12.jpg">
            <a:extLst>
              <a:ext uri="{FF2B5EF4-FFF2-40B4-BE49-F238E27FC236}">
                <a16:creationId xmlns:a16="http://schemas.microsoft.com/office/drawing/2014/main" xmlns="" id="{29D60E76-2610-432D-A5EB-F71EA14093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1" t="2014" r="2595" b="3427"/>
          <a:stretch/>
        </p:blipFill>
        <p:spPr bwMode="auto">
          <a:xfrm>
            <a:off x="3159272" y="1538256"/>
            <a:ext cx="5306306" cy="3394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4FD5E44-D329-4592-B74B-65168FA98D10}"/>
              </a:ext>
            </a:extLst>
          </p:cNvPr>
          <p:cNvSpPr/>
          <p:nvPr/>
        </p:nvSpPr>
        <p:spPr>
          <a:xfrm>
            <a:off x="5652472" y="612686"/>
            <a:ext cx="6359013" cy="91226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200" b="1" dirty="0">
                <a:solidFill>
                  <a:schemeClr val="tx1"/>
                </a:solidFill>
              </a:rPr>
              <a:t>Climbing </a:t>
            </a:r>
            <a:r>
              <a:rPr lang="en-US" sz="2200" b="1" dirty="0" err="1">
                <a:solidFill>
                  <a:schemeClr val="tx1"/>
                </a:solidFill>
              </a:rPr>
              <a:t>fibres</a:t>
            </a:r>
            <a:r>
              <a:rPr lang="en-US" sz="2200" dirty="0">
                <a:solidFill>
                  <a:schemeClr val="tx1"/>
                </a:solidFill>
              </a:rPr>
              <a:t>: </a:t>
            </a:r>
          </a:p>
          <a:p>
            <a:pPr marL="176213">
              <a:defRPr/>
            </a:pPr>
            <a:r>
              <a:rPr lang="en-US" sz="2200" u="sng" dirty="0">
                <a:solidFill>
                  <a:schemeClr val="tx1"/>
                </a:solidFill>
              </a:rPr>
              <a:t>from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i="1" dirty="0">
                <a:solidFill>
                  <a:schemeClr val="tx1"/>
                </a:solidFill>
              </a:rPr>
              <a:t>inferior olivary nucleus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u="sng" dirty="0">
                <a:solidFill>
                  <a:schemeClr val="tx1"/>
                </a:solidFill>
              </a:rPr>
              <a:t>relay</a:t>
            </a:r>
            <a:r>
              <a:rPr lang="en-US" sz="2200" dirty="0">
                <a:solidFill>
                  <a:schemeClr val="tx1"/>
                </a:solidFill>
              </a:rPr>
              <a:t> to </a:t>
            </a:r>
            <a:r>
              <a:rPr lang="en-US" sz="2200" i="1" dirty="0" err="1">
                <a:solidFill>
                  <a:schemeClr val="tx1"/>
                </a:solidFill>
              </a:rPr>
              <a:t>purkinje</a:t>
            </a:r>
            <a:r>
              <a:rPr lang="en-US" sz="2200" i="1" dirty="0">
                <a:solidFill>
                  <a:schemeClr val="tx1"/>
                </a:solidFill>
              </a:rPr>
              <a:t> cells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E630484-D6A5-4D2D-BA70-82B5098E99E4}"/>
              </a:ext>
            </a:extLst>
          </p:cNvPr>
          <p:cNvSpPr/>
          <p:nvPr/>
        </p:nvSpPr>
        <p:spPr>
          <a:xfrm>
            <a:off x="228899" y="4932278"/>
            <a:ext cx="7115798" cy="1763112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000" b="1" dirty="0">
                <a:solidFill>
                  <a:schemeClr val="tx1"/>
                </a:solidFill>
              </a:rPr>
              <a:t>Mossy </a:t>
            </a:r>
            <a:r>
              <a:rPr lang="en-US" sz="2000" b="1" dirty="0" err="1">
                <a:solidFill>
                  <a:schemeClr val="tx1"/>
                </a:solidFill>
              </a:rPr>
              <a:t>fibres</a:t>
            </a:r>
            <a:r>
              <a:rPr lang="en-US" sz="2000" dirty="0">
                <a:solidFill>
                  <a:schemeClr val="tx1"/>
                </a:solidFill>
              </a:rPr>
              <a:t>: rest of </a:t>
            </a:r>
            <a:r>
              <a:rPr lang="en-US" sz="2000" dirty="0" err="1">
                <a:solidFill>
                  <a:schemeClr val="tx1"/>
                </a:solidFill>
              </a:rPr>
              <a:t>fibres</a:t>
            </a:r>
            <a:r>
              <a:rPr lang="en-US" sz="2000" dirty="0">
                <a:solidFill>
                  <a:schemeClr val="tx1"/>
                </a:solidFill>
              </a:rPr>
              <a:t>:</a:t>
            </a:r>
          </a:p>
          <a:p>
            <a:pPr marL="717550" indent="-344488">
              <a:buFontTx/>
              <a:buAutoNum type="arabicPeriod"/>
              <a:defRPr/>
            </a:pPr>
            <a:r>
              <a:rPr lang="en-US" sz="2000" u="sng" dirty="0">
                <a:solidFill>
                  <a:schemeClr val="tx1"/>
                </a:solidFill>
              </a:rPr>
              <a:t>From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i="1" dirty="0">
                <a:solidFill>
                  <a:schemeClr val="tx1"/>
                </a:solidFill>
              </a:rPr>
              <a:t>vestibular nuclei</a:t>
            </a:r>
          </a:p>
          <a:p>
            <a:pPr marL="717550" indent="-344488">
              <a:buFontTx/>
              <a:buAutoNum type="arabicPeriod"/>
              <a:defRPr/>
            </a:pPr>
            <a:r>
              <a:rPr lang="en-US" sz="2000" u="sng" dirty="0">
                <a:solidFill>
                  <a:schemeClr val="tx1"/>
                </a:solidFill>
              </a:rPr>
              <a:t>From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i="1" dirty="0">
                <a:solidFill>
                  <a:schemeClr val="tx1"/>
                </a:solidFill>
              </a:rPr>
              <a:t>spinal cord</a:t>
            </a:r>
          </a:p>
          <a:p>
            <a:pPr marL="717550" indent="-344488">
              <a:buFontTx/>
              <a:buAutoNum type="arabicPeriod"/>
              <a:defRPr/>
            </a:pPr>
            <a:r>
              <a:rPr lang="en-US" sz="2000" u="sng" dirty="0">
                <a:solidFill>
                  <a:schemeClr val="tx1"/>
                </a:solidFill>
              </a:rPr>
              <a:t>From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i="1" dirty="0">
                <a:solidFill>
                  <a:schemeClr val="tx1"/>
                </a:solidFill>
              </a:rPr>
              <a:t>pons</a:t>
            </a:r>
          </a:p>
          <a:p>
            <a:pPr marL="452438" indent="-187325">
              <a:defRPr/>
            </a:pPr>
            <a:r>
              <a:rPr lang="en-US" sz="2000" dirty="0">
                <a:solidFill>
                  <a:schemeClr val="tx1"/>
                </a:solidFill>
              </a:rPr>
              <a:t>They </a:t>
            </a:r>
            <a:r>
              <a:rPr lang="en-US" sz="2000" u="sng" dirty="0">
                <a:solidFill>
                  <a:schemeClr val="tx1"/>
                </a:solidFill>
              </a:rPr>
              <a:t>relay</a:t>
            </a:r>
            <a:r>
              <a:rPr lang="en-US" sz="2000" dirty="0">
                <a:solidFill>
                  <a:schemeClr val="tx1"/>
                </a:solidFill>
              </a:rPr>
              <a:t> to </a:t>
            </a:r>
            <a:r>
              <a:rPr lang="en-US" sz="2000" i="1" dirty="0">
                <a:solidFill>
                  <a:schemeClr val="tx1"/>
                </a:solidFill>
              </a:rPr>
              <a:t>granule cells </a:t>
            </a:r>
            <a:r>
              <a:rPr lang="en-US" sz="2000" dirty="0">
                <a:solidFill>
                  <a:schemeClr val="tx1"/>
                </a:solidFill>
              </a:rPr>
              <a:t>which in turn </a:t>
            </a:r>
            <a:r>
              <a:rPr lang="en-US" sz="2000" u="sng" dirty="0">
                <a:solidFill>
                  <a:schemeClr val="tx1"/>
                </a:solidFill>
              </a:rPr>
              <a:t>relay</a:t>
            </a:r>
            <a:r>
              <a:rPr lang="en-US" sz="2000" dirty="0">
                <a:solidFill>
                  <a:schemeClr val="tx1"/>
                </a:solidFill>
              </a:rPr>
              <a:t> to </a:t>
            </a:r>
            <a:r>
              <a:rPr lang="en-US" sz="2000" i="1" dirty="0" err="1">
                <a:solidFill>
                  <a:schemeClr val="tx1"/>
                </a:solidFill>
              </a:rPr>
              <a:t>purkinje</a:t>
            </a:r>
            <a:r>
              <a:rPr lang="en-US" sz="2000" i="1" dirty="0">
                <a:solidFill>
                  <a:schemeClr val="tx1"/>
                </a:solidFill>
              </a:rPr>
              <a:t> cells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66CB3B78-0341-49E7-93C8-BEF333677A59}"/>
              </a:ext>
            </a:extLst>
          </p:cNvPr>
          <p:cNvGrpSpPr/>
          <p:nvPr/>
        </p:nvGrpSpPr>
        <p:grpSpPr>
          <a:xfrm>
            <a:off x="8442264" y="2521652"/>
            <a:ext cx="3366278" cy="2315897"/>
            <a:chOff x="10049951" y="3929551"/>
            <a:chExt cx="4109884" cy="2521077"/>
          </a:xfrm>
        </p:grpSpPr>
        <p:pic>
          <p:nvPicPr>
            <p:cNvPr id="30722" name="Picture 2" descr="Image result for inferior olivary nucleus">
              <a:extLst>
                <a:ext uri="{FF2B5EF4-FFF2-40B4-BE49-F238E27FC236}">
                  <a16:creationId xmlns:a16="http://schemas.microsoft.com/office/drawing/2014/main" xmlns="" id="{7693B48A-32FA-4DB6-BA01-0CB6BD5857B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18" r="8618" b="62535"/>
            <a:stretch/>
          </p:blipFill>
          <p:spPr bwMode="auto">
            <a:xfrm>
              <a:off x="10049951" y="3929551"/>
              <a:ext cx="4109884" cy="2521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91CC5BAD-9616-4424-8590-C983E302CA68}"/>
                </a:ext>
              </a:extLst>
            </p:cNvPr>
            <p:cNvSpPr txBox="1"/>
            <p:nvPr/>
          </p:nvSpPr>
          <p:spPr>
            <a:xfrm>
              <a:off x="10428200" y="6175149"/>
              <a:ext cx="561372" cy="275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Extra</a:t>
              </a:r>
              <a:endParaRPr lang="en-GB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107ACBAC-2E4D-4DE1-BE43-BF4F8113D478}"/>
              </a:ext>
            </a:extLst>
          </p:cNvPr>
          <p:cNvCxnSpPr/>
          <p:nvPr/>
        </p:nvCxnSpPr>
        <p:spPr>
          <a:xfrm>
            <a:off x="10151195" y="1367178"/>
            <a:ext cx="900000" cy="0"/>
          </a:xfrm>
          <a:prstGeom prst="line">
            <a:avLst/>
          </a:prstGeom>
          <a:ln w="28575">
            <a:solidFill>
              <a:srgbClr val="F307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  <a:stCxn id="5" idx="2"/>
          </p:cNvCxnSpPr>
          <p:nvPr/>
        </p:nvCxnSpPr>
        <p:spPr>
          <a:xfrm flipH="1">
            <a:off x="6842946" y="1524954"/>
            <a:ext cx="1989033" cy="1810279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  <a:stCxn id="6" idx="0"/>
          </p:cNvCxnSpPr>
          <p:nvPr/>
        </p:nvCxnSpPr>
        <p:spPr>
          <a:xfrm flipV="1">
            <a:off x="3786798" y="3679600"/>
            <a:ext cx="1312502" cy="1252678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502013" y="5515897"/>
            <a:ext cx="4509472" cy="1179493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solidFill>
                  <a:schemeClr val="tx1"/>
                </a:solidFill>
              </a:rPr>
              <a:t>Finally </a:t>
            </a:r>
            <a:r>
              <a:rPr lang="en-US" sz="2200" u="sng" dirty="0">
                <a:solidFill>
                  <a:schemeClr val="tx1"/>
                </a:solidFill>
              </a:rPr>
              <a:t>all afferent fibers</a:t>
            </a:r>
            <a:r>
              <a:rPr lang="en-US" sz="2200" dirty="0">
                <a:solidFill>
                  <a:schemeClr val="tx1"/>
                </a:solidFill>
              </a:rPr>
              <a:t> passing through the medulla </a:t>
            </a:r>
            <a:r>
              <a:rPr lang="en-US" sz="2200" u="sng" dirty="0">
                <a:solidFill>
                  <a:schemeClr val="tx1"/>
                </a:solidFill>
              </a:rPr>
              <a:t>relay</a:t>
            </a:r>
            <a:r>
              <a:rPr lang="en-US" sz="2200" dirty="0">
                <a:solidFill>
                  <a:schemeClr val="tx1"/>
                </a:solidFill>
              </a:rPr>
              <a:t> to </a:t>
            </a:r>
            <a:r>
              <a:rPr lang="en-US" sz="2200" b="1" dirty="0" err="1">
                <a:solidFill>
                  <a:schemeClr val="tx1"/>
                </a:solidFill>
              </a:rPr>
              <a:t>purkinje</a:t>
            </a:r>
            <a:r>
              <a:rPr lang="en-US" sz="2200" b="1" dirty="0">
                <a:solidFill>
                  <a:schemeClr val="tx1"/>
                </a:solidFill>
              </a:rPr>
              <a:t> cells in the cortex. 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92143" y="2200821"/>
            <a:ext cx="600075" cy="192789"/>
          </a:xfrm>
          <a:prstGeom prst="rect">
            <a:avLst/>
          </a:prstGeom>
          <a:noFill/>
          <a:ln w="28575">
            <a:solidFill>
              <a:srgbClr val="F307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6534456" y="1367178"/>
            <a:ext cx="2514600" cy="0"/>
          </a:xfrm>
          <a:prstGeom prst="line">
            <a:avLst/>
          </a:prstGeom>
          <a:ln w="28575">
            <a:solidFill>
              <a:srgbClr val="FF8AD8">
                <a:alpha val="85098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10742985" y="4349628"/>
            <a:ext cx="857624" cy="154455"/>
          </a:xfrm>
          <a:prstGeom prst="ellipse">
            <a:avLst/>
          </a:prstGeom>
          <a:noFill/>
          <a:ln w="28575"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BDD01A64-A864-4820-8392-EF237ACEA612}"/>
              </a:ext>
            </a:extLst>
          </p:cNvPr>
          <p:cNvSpPr/>
          <p:nvPr/>
        </p:nvSpPr>
        <p:spPr>
          <a:xfrm>
            <a:off x="536620" y="1538256"/>
            <a:ext cx="2671308" cy="1293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>
                <a:latin typeface="+mn-lt"/>
              </a:rPr>
              <a:t>Afferent fibers: 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Fibers coming into the cerebellum They are of two types: 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mossy and climbing</a:t>
            </a:r>
            <a:endParaRPr lang="en-GB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9743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atomy" id="{6C3A8FFE-7141-47B9-9213-9895C7E1A432}" vid="{088974C7-7BA9-4A38-9875-23F266899E6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Anatomy</Template>
  <TotalTime>1167</TotalTime>
  <Words>1366</Words>
  <Application>Microsoft Macintosh PowerPoint</Application>
  <PresentationFormat>Widescreen</PresentationFormat>
  <Paragraphs>309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Wingdings</vt:lpstr>
      <vt:lpstr>Arial</vt:lpstr>
      <vt:lpstr>Calibri Light</vt:lpstr>
      <vt:lpstr>Calibri</vt:lpstr>
      <vt:lpstr>Courier New</vt:lpstr>
      <vt:lpstr>Gill Sans MT</vt:lpstr>
      <vt:lpstr>Office Theme</vt:lpstr>
      <vt:lpstr>Anatomy of Cerebellum and Relevant Connections</vt:lpstr>
      <vt:lpstr>Objectives</vt:lpstr>
      <vt:lpstr>Cerebellum</vt:lpstr>
      <vt:lpstr>Cerebellum External Features</vt:lpstr>
      <vt:lpstr>Cerebellum Anatomical Subdivision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000</dc:title>
  <dc:creator>Jawaher AbdulMohsen</dc:creator>
  <cp:lastModifiedBy>شوق</cp:lastModifiedBy>
  <cp:revision>80</cp:revision>
  <dcterms:created xsi:type="dcterms:W3CDTF">2017-04-30T17:35:08Z</dcterms:created>
  <dcterms:modified xsi:type="dcterms:W3CDTF">2017-10-19T21:39:48Z</dcterms:modified>
</cp:coreProperties>
</file>