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1"/>
  </p:sldMasterIdLst>
  <p:notesMasterIdLst>
    <p:notesMasterId r:id="rId30"/>
  </p:notesMasterIdLst>
  <p:sldIdLst>
    <p:sldId id="322" r:id="rId2"/>
    <p:sldId id="297" r:id="rId3"/>
    <p:sldId id="325" r:id="rId4"/>
    <p:sldId id="326" r:id="rId5"/>
    <p:sldId id="327" r:id="rId6"/>
    <p:sldId id="328" r:id="rId7"/>
    <p:sldId id="329" r:id="rId8"/>
    <p:sldId id="330" r:id="rId9"/>
    <p:sldId id="331" r:id="rId10"/>
    <p:sldId id="333" r:id="rId11"/>
    <p:sldId id="335" r:id="rId12"/>
    <p:sldId id="357" r:id="rId13"/>
    <p:sldId id="336" r:id="rId14"/>
    <p:sldId id="337" r:id="rId15"/>
    <p:sldId id="338" r:id="rId16"/>
    <p:sldId id="339" r:id="rId17"/>
    <p:sldId id="340" r:id="rId18"/>
    <p:sldId id="341" r:id="rId19"/>
    <p:sldId id="343" r:id="rId20"/>
    <p:sldId id="358" r:id="rId21"/>
    <p:sldId id="345" r:id="rId22"/>
    <p:sldId id="346" r:id="rId23"/>
    <p:sldId id="353" r:id="rId24"/>
    <p:sldId id="349" r:id="rId25"/>
    <p:sldId id="350" r:id="rId26"/>
    <p:sldId id="356" r:id="rId27"/>
    <p:sldId id="352" r:id="rId28"/>
    <p:sldId id="323" r:id="rId29"/>
  </p:sldIdLst>
  <p:sldSz cx="12192000" cy="6858000"/>
  <p:notesSz cx="6858000" cy="9144000"/>
  <p:embeddedFontLst>
    <p:embeddedFont>
      <p:font typeface="Arial Unicode MS" panose="020B0604020202020204" pitchFamily="34" charset="-128"/>
      <p:regular r:id="rId31"/>
    </p:embeddedFont>
    <p:embeddedFont>
      <p:font typeface="Calibri Light" panose="020F0302020204030204" pitchFamily="34" charset="0"/>
      <p:regular r:id="rId32"/>
      <p:italic r:id="rId33"/>
    </p:embeddedFont>
    <p:embeddedFont>
      <p:font typeface="Calibri" panose="020F0502020204030204" pitchFamily="34" charset="0"/>
      <p:regular r:id="rId34"/>
      <p:bold r:id="rId35"/>
      <p:italic r:id="rId36"/>
      <p:boldItalic r:id="rId37"/>
    </p:embeddedFont>
    <p:embeddedFont>
      <p:font typeface="SimSun" panose="02010600030101010101" pitchFamily="2" charset="-122"/>
      <p:regular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137"/>
    <a:srgbClr val="FF33CC"/>
    <a:srgbClr val="EAD900"/>
    <a:srgbClr val="FFFF00"/>
    <a:srgbClr val="FFC800"/>
    <a:srgbClr val="E6CDB4"/>
    <a:srgbClr val="5DCEAF"/>
    <a:srgbClr val="00B050"/>
    <a:srgbClr val="FF3399"/>
    <a:srgbClr val="9653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1108BE60-98E1-4CA7-AB5B-2BF94F43183B}">
  <a:tblStyle styleId="{1108BE60-98E1-4CA7-AB5B-2BF94F43183B}" styleName="Table_0">
    <a:wholeTbl>
      <a:tcTxStyle b="off" i="off">
        <a:font>
          <a:latin typeface="Calibri"/>
          <a:ea typeface="Calibri"/>
          <a:cs typeface="Calibri"/>
        </a:font>
        <a:schemeClr val="dk1"/>
      </a:tcTxStyle>
      <a:tcStyle>
        <a:tcBdr>
          <a:left>
            <a:ln w="12700" cap="flat" cmpd="sng">
              <a:solidFill>
                <a:schemeClr val="dk1"/>
              </a:solidFill>
              <a:prstDash val="solid"/>
              <a:round/>
              <a:headEnd type="none" w="med" len="med"/>
              <a:tailEnd type="none" w="med" len="med"/>
            </a:ln>
          </a:left>
          <a:right>
            <a:ln w="12700" cap="flat" cmpd="sng">
              <a:solidFill>
                <a:schemeClr val="dk1"/>
              </a:solidFill>
              <a:prstDash val="solid"/>
              <a:round/>
              <a:headEnd type="none" w="med" len="med"/>
              <a:tailEnd type="none" w="med" len="med"/>
            </a:ln>
          </a:right>
          <a:top>
            <a:ln w="12700" cap="flat" cmpd="sng">
              <a:solidFill>
                <a:schemeClr val="dk1"/>
              </a:solidFill>
              <a:prstDash val="solid"/>
              <a:round/>
              <a:headEnd type="none" w="med" len="med"/>
              <a:tailEnd type="none" w="med" len="med"/>
            </a:ln>
          </a:top>
          <a:bottom>
            <a:ln w="12700" cap="flat" cmpd="sng">
              <a:solidFill>
                <a:schemeClr val="dk1"/>
              </a:solidFill>
              <a:prstDash val="solid"/>
              <a:round/>
              <a:headEnd type="none" w="med" len="med"/>
              <a:tailEnd type="none" w="med" len="med"/>
            </a:ln>
          </a:bottom>
          <a:insideH>
            <a:ln w="12700" cap="flat" cmpd="sng">
              <a:solidFill>
                <a:schemeClr val="dk1"/>
              </a:solidFill>
              <a:prstDash val="solid"/>
              <a:round/>
              <a:headEnd type="none" w="med" len="med"/>
              <a:tailEnd type="none" w="med" len="med"/>
            </a:ln>
          </a:insideH>
          <a:insideV>
            <a:ln w="12700" cap="flat" cmpd="sng">
              <a:solidFill>
                <a:schemeClr val="dk1"/>
              </a:solidFill>
              <a:prstDash val="solid"/>
              <a:round/>
              <a:headEnd type="none" w="med" len="med"/>
              <a:tailEnd type="none" w="med" len="med"/>
            </a:ln>
          </a:insideV>
        </a:tcBdr>
        <a:fill>
          <a:solidFill>
            <a:srgbClr val="FFFFFF">
              <a:alpha val="0"/>
            </a:srgbClr>
          </a:solidFill>
        </a:fill>
      </a:tcStyle>
    </a:wholeTbl>
    <a:band1H>
      <a:tcStyle>
        <a:tcBdr/>
        <a:fill>
          <a:solidFill>
            <a:schemeClr val="dk1">
              <a:alpha val="20000"/>
            </a:schemeClr>
          </a:solidFill>
        </a:fill>
      </a:tcStyle>
    </a:band1H>
    <a:band1V>
      <a:tcStyle>
        <a:tcBdr/>
        <a:fill>
          <a:solidFill>
            <a:schemeClr val="dk1">
              <a:alpha val="20000"/>
            </a:schemeClr>
          </a:solidFill>
        </a:fill>
      </a:tcStyle>
    </a:band1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med" len="med"/>
              <a:tailEnd type="none" w="med" len="med"/>
            </a:ln>
          </a:top>
        </a:tcBdr>
        <a:fill>
          <a:solidFill>
            <a:srgbClr val="FFFFFF">
              <a:alpha val="0"/>
            </a:srgbClr>
          </a:solidFill>
        </a:fill>
      </a:tcStyle>
    </a:lastRow>
    <a:firstRow>
      <a:tcTxStyle b="on" i="off"/>
      <a:tcStyle>
        <a:tcBdr>
          <a:bottom>
            <a:ln w="25400" cap="flat" cmpd="sng">
              <a:solidFill>
                <a:schemeClr val="dk1"/>
              </a:solidFill>
              <a:prstDash val="solid"/>
              <a:round/>
              <a:headEnd type="none" w="med" len="med"/>
              <a:tailEnd type="none" w="med" len="med"/>
            </a:ln>
          </a:bottom>
        </a:tcBdr>
        <a:fill>
          <a:solidFill>
            <a:srgbClr val="FFFFFF">
              <a:alpha val="0"/>
            </a:srgbClr>
          </a:solidFill>
        </a:fill>
      </a:tcStyle>
    </a:firstRow>
  </a:tblStyle>
  <a:tblStyle styleId="{3E5EB3EA-823C-4605-A2E9-52B1581408BE}"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med" len="med"/>
              <a:tailEnd type="none" w="med" len="med"/>
            </a:ln>
          </a:left>
          <a:right>
            <a:ln w="12700" cap="flat" cmpd="sng">
              <a:solidFill>
                <a:schemeClr val="lt1"/>
              </a:solidFill>
              <a:prstDash val="solid"/>
              <a:round/>
              <a:headEnd type="none" w="med" len="med"/>
              <a:tailEnd type="none" w="med" len="med"/>
            </a:ln>
          </a:right>
          <a:top>
            <a:ln w="12700" cap="flat" cmpd="sng">
              <a:solidFill>
                <a:schemeClr val="lt1"/>
              </a:solidFill>
              <a:prstDash val="solid"/>
              <a:round/>
              <a:headEnd type="none" w="med" len="med"/>
              <a:tailEnd type="none" w="med" len="med"/>
            </a:ln>
          </a:top>
          <a:bottom>
            <a:ln w="12700" cap="flat" cmpd="sng">
              <a:solidFill>
                <a:schemeClr val="lt1"/>
              </a:solidFill>
              <a:prstDash val="solid"/>
              <a:round/>
              <a:headEnd type="none" w="med" len="med"/>
              <a:tailEnd type="none" w="med" len="med"/>
            </a:ln>
          </a:bottom>
          <a:insideH>
            <a:ln w="12700" cap="flat" cmpd="sng">
              <a:solidFill>
                <a:schemeClr val="lt1"/>
              </a:solidFill>
              <a:prstDash val="solid"/>
              <a:round/>
              <a:headEnd type="none" w="med" len="med"/>
              <a:tailEnd type="none" w="med" len="med"/>
            </a:ln>
          </a:insideH>
          <a:insideV>
            <a:ln w="12700" cap="flat" cmpd="sng">
              <a:solidFill>
                <a:schemeClr val="lt1"/>
              </a:solidFill>
              <a:prstDash val="solid"/>
              <a:round/>
              <a:headEnd type="none" w="med" len="med"/>
              <a:tailEnd type="none" w="med" len="med"/>
            </a:ln>
          </a:insideV>
        </a:tcBdr>
        <a:fill>
          <a:solidFill>
            <a:srgbClr val="E8EBF5"/>
          </a:solidFill>
        </a:fill>
      </a:tcStyle>
    </a:wholeTbl>
    <a:band1H>
      <a:tcStyle>
        <a:tcBdr/>
        <a:fill>
          <a:solidFill>
            <a:srgbClr val="CDD4EA"/>
          </a:solidFill>
        </a:fill>
      </a:tcStyle>
    </a:band1H>
    <a:band1V>
      <a:tcStyle>
        <a:tcBdr/>
        <a:fill>
          <a:solidFill>
            <a:srgbClr val="CDD4EA"/>
          </a:solidFill>
        </a:fill>
      </a:tcStyle>
    </a:band1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med" len="med"/>
              <a:tailEnd type="none" w="med" len="med"/>
            </a:ln>
          </a:top>
        </a:tcBdr>
        <a:fill>
          <a:solidFill>
            <a:schemeClr val="accent1"/>
          </a:solidFill>
        </a:fill>
      </a:tcStyle>
    </a:lastRow>
    <a:firstRow>
      <a:tcTxStyle b="on" i="off">
        <a:font>
          <a:latin typeface="Calibri"/>
          <a:ea typeface="Calibri"/>
          <a:cs typeface="Calibri"/>
        </a:font>
        <a:schemeClr val="lt1"/>
      </a:tcTxStyle>
      <a:tcStyle>
        <a:tcBdr>
          <a:bottom>
            <a:ln w="38100" cap="flat" cmpd="sng">
              <a:solidFill>
                <a:schemeClr val="lt1"/>
              </a:solidFill>
              <a:prstDash val="solid"/>
              <a:round/>
              <a:headEnd type="none" w="med" len="med"/>
              <a:tailEnd type="none" w="med" len="med"/>
            </a:ln>
          </a:bottom>
        </a:tcBdr>
        <a:fill>
          <a:solidFill>
            <a:schemeClr val="accent1"/>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87384" autoAdjust="0"/>
  </p:normalViewPr>
  <p:slideViewPr>
    <p:cSldViewPr snapToGrid="0">
      <p:cViewPr varScale="1">
        <p:scale>
          <a:sx n="66" d="100"/>
          <a:sy n="66" d="100"/>
        </p:scale>
        <p:origin x="600" y="3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C8366A-9A1B-664A-84F0-D123212F8470}" type="doc">
      <dgm:prSet loTypeId="urn:microsoft.com/office/officeart/2005/8/layout/vList2" loCatId="list" qsTypeId="urn:microsoft.com/office/officeart/2005/8/quickstyle/simple4" qsCatId="simple" csTypeId="urn:microsoft.com/office/officeart/2005/8/colors/accent2_3" csCatId="accent2" phldr="1"/>
      <dgm:spPr/>
      <dgm:t>
        <a:bodyPr/>
        <a:lstStyle/>
        <a:p>
          <a:endParaRPr lang="en-US"/>
        </a:p>
      </dgm:t>
    </dgm:pt>
    <dgm:pt modelId="{63F2624C-AE3B-6A41-B350-E059448C17BC}">
      <dgm:prSet custT="1"/>
      <dgm:spPr/>
      <dgm:t>
        <a:bodyPr/>
        <a:lstStyle/>
        <a:p>
          <a:pPr rtl="0"/>
          <a:r>
            <a:rPr lang="en-US" sz="2400" dirty="0"/>
            <a:t>It is responsible for:</a:t>
          </a:r>
        </a:p>
      </dgm:t>
    </dgm:pt>
    <dgm:pt modelId="{3223413E-C245-DE4F-9992-721476A1DFDB}" type="parTrans" cxnId="{8E158381-FD80-9943-AA36-E8B8C562763B}">
      <dgm:prSet/>
      <dgm:spPr/>
      <dgm:t>
        <a:bodyPr/>
        <a:lstStyle/>
        <a:p>
          <a:endParaRPr lang="en-US" sz="2800"/>
        </a:p>
      </dgm:t>
    </dgm:pt>
    <dgm:pt modelId="{FD19952A-F588-884D-B871-6E5395FD2B6A}" type="sibTrans" cxnId="{8E158381-FD80-9943-AA36-E8B8C562763B}">
      <dgm:prSet/>
      <dgm:spPr/>
      <dgm:t>
        <a:bodyPr/>
        <a:lstStyle/>
        <a:p>
          <a:endParaRPr lang="en-US" sz="2800"/>
        </a:p>
      </dgm:t>
    </dgm:pt>
    <dgm:pt modelId="{375A2A5A-7853-2C40-8B59-B10DB414EEFF}">
      <dgm:prSet custT="1"/>
      <dgm:spPr/>
      <dgm:t>
        <a:bodyPr/>
        <a:lstStyle/>
        <a:p>
          <a:pPr rtl="0">
            <a:lnSpc>
              <a:spcPct val="150000"/>
            </a:lnSpc>
            <a:buFont typeface="+mj-lt"/>
            <a:buAutoNum type="arabicPeriod"/>
          </a:pPr>
          <a:r>
            <a:rPr lang="en-US" sz="1800" dirty="0"/>
            <a:t>Establishing emotional states</a:t>
          </a:r>
        </a:p>
      </dgm:t>
    </dgm:pt>
    <dgm:pt modelId="{2C3FFB26-01E0-EB40-8670-283803AF5A5F}" type="parTrans" cxnId="{895F70CD-03D1-2F49-85D3-99FA6A02EF7A}">
      <dgm:prSet/>
      <dgm:spPr/>
      <dgm:t>
        <a:bodyPr/>
        <a:lstStyle/>
        <a:p>
          <a:endParaRPr lang="en-US" sz="2800"/>
        </a:p>
      </dgm:t>
    </dgm:pt>
    <dgm:pt modelId="{3174D608-BA93-034B-B6B3-1ECD661257E8}" type="sibTrans" cxnId="{895F70CD-03D1-2F49-85D3-99FA6A02EF7A}">
      <dgm:prSet/>
      <dgm:spPr/>
      <dgm:t>
        <a:bodyPr/>
        <a:lstStyle/>
        <a:p>
          <a:endParaRPr lang="en-US" sz="2800"/>
        </a:p>
      </dgm:t>
    </dgm:pt>
    <dgm:pt modelId="{69AE5114-6B1F-A84B-916E-1440E9062CAD}">
      <dgm:prSet custT="1"/>
      <dgm:spPr/>
      <dgm:t>
        <a:bodyPr/>
        <a:lstStyle/>
        <a:p>
          <a:pPr rtl="0">
            <a:lnSpc>
              <a:spcPct val="150000"/>
            </a:lnSpc>
            <a:buFont typeface="+mj-lt"/>
            <a:buAutoNum type="arabicPeriod"/>
          </a:pPr>
          <a:r>
            <a:rPr lang="en-US" sz="1800" dirty="0"/>
            <a:t>Linking conscious intellectual functions with the unconscious autonomic functions </a:t>
          </a:r>
        </a:p>
      </dgm:t>
    </dgm:pt>
    <dgm:pt modelId="{7AA505E0-0941-744F-BA8E-250043C60AA3}" type="parTrans" cxnId="{68045F1A-4A90-7F46-B14C-840C7237587E}">
      <dgm:prSet/>
      <dgm:spPr/>
      <dgm:t>
        <a:bodyPr/>
        <a:lstStyle/>
        <a:p>
          <a:endParaRPr lang="en-US" sz="2800"/>
        </a:p>
      </dgm:t>
    </dgm:pt>
    <dgm:pt modelId="{B750F7D4-81FF-3846-93FA-EC186BAEA2AF}" type="sibTrans" cxnId="{68045F1A-4A90-7F46-B14C-840C7237587E}">
      <dgm:prSet/>
      <dgm:spPr/>
      <dgm:t>
        <a:bodyPr/>
        <a:lstStyle/>
        <a:p>
          <a:endParaRPr lang="en-US" sz="2800"/>
        </a:p>
      </dgm:t>
    </dgm:pt>
    <dgm:pt modelId="{921D6CD5-9599-1643-80BC-CBB1597104FE}">
      <dgm:prSet custT="1"/>
      <dgm:spPr/>
      <dgm:t>
        <a:bodyPr/>
        <a:lstStyle/>
        <a:p>
          <a:pPr rtl="0">
            <a:lnSpc>
              <a:spcPct val="150000"/>
            </a:lnSpc>
            <a:buFont typeface="+mj-lt"/>
            <a:buAutoNum type="arabicPeriod"/>
          </a:pPr>
          <a:r>
            <a:rPr lang="en-US" sz="1800" dirty="0"/>
            <a:t>Facilitating </a:t>
          </a:r>
          <a:r>
            <a:rPr lang="en-US" sz="1800" b="1" u="sng" dirty="0"/>
            <a:t>memory</a:t>
          </a:r>
          <a:r>
            <a:rPr lang="en-US" sz="1800" dirty="0"/>
            <a:t> storage.</a:t>
          </a:r>
        </a:p>
      </dgm:t>
    </dgm:pt>
    <dgm:pt modelId="{D343E805-BF67-084F-A408-132FB0947949}" type="parTrans" cxnId="{DB2DCCC7-3D7C-1944-9D60-5BE66F587A62}">
      <dgm:prSet/>
      <dgm:spPr/>
      <dgm:t>
        <a:bodyPr/>
        <a:lstStyle/>
        <a:p>
          <a:endParaRPr lang="en-US" sz="2800"/>
        </a:p>
      </dgm:t>
    </dgm:pt>
    <dgm:pt modelId="{88791B53-8E2F-8641-A501-437DE6FDA8F0}" type="sibTrans" cxnId="{DB2DCCC7-3D7C-1944-9D60-5BE66F587A62}">
      <dgm:prSet/>
      <dgm:spPr/>
      <dgm:t>
        <a:bodyPr/>
        <a:lstStyle/>
        <a:p>
          <a:endParaRPr lang="en-US" sz="2800"/>
        </a:p>
      </dgm:t>
    </dgm:pt>
    <dgm:pt modelId="{23B5A588-5AD4-E64B-9D4F-B5C51D77D8D4}" type="pres">
      <dgm:prSet presAssocID="{ABC8366A-9A1B-664A-84F0-D123212F8470}" presName="linear" presStyleCnt="0">
        <dgm:presLayoutVars>
          <dgm:animLvl val="lvl"/>
          <dgm:resizeHandles val="exact"/>
        </dgm:presLayoutVars>
      </dgm:prSet>
      <dgm:spPr/>
      <dgm:t>
        <a:bodyPr/>
        <a:lstStyle/>
        <a:p>
          <a:endParaRPr lang="en-US"/>
        </a:p>
      </dgm:t>
    </dgm:pt>
    <dgm:pt modelId="{8CA430D9-7013-8B4E-99BE-DBBD45550454}" type="pres">
      <dgm:prSet presAssocID="{63F2624C-AE3B-6A41-B350-E059448C17BC}" presName="parentText" presStyleLbl="node1" presStyleIdx="0" presStyleCnt="1">
        <dgm:presLayoutVars>
          <dgm:chMax val="0"/>
          <dgm:bulletEnabled val="1"/>
        </dgm:presLayoutVars>
      </dgm:prSet>
      <dgm:spPr/>
      <dgm:t>
        <a:bodyPr/>
        <a:lstStyle/>
        <a:p>
          <a:endParaRPr lang="en-US"/>
        </a:p>
      </dgm:t>
    </dgm:pt>
    <dgm:pt modelId="{B517AD0C-209D-1A43-AE57-CC509D5FB488}" type="pres">
      <dgm:prSet presAssocID="{63F2624C-AE3B-6A41-B350-E059448C17BC}" presName="childText" presStyleLbl="revTx" presStyleIdx="0" presStyleCnt="1" custScaleY="139976">
        <dgm:presLayoutVars>
          <dgm:bulletEnabled val="1"/>
        </dgm:presLayoutVars>
      </dgm:prSet>
      <dgm:spPr/>
      <dgm:t>
        <a:bodyPr/>
        <a:lstStyle/>
        <a:p>
          <a:endParaRPr lang="en-US"/>
        </a:p>
      </dgm:t>
    </dgm:pt>
  </dgm:ptLst>
  <dgm:cxnLst>
    <dgm:cxn modelId="{895F70CD-03D1-2F49-85D3-99FA6A02EF7A}" srcId="{63F2624C-AE3B-6A41-B350-E059448C17BC}" destId="{375A2A5A-7853-2C40-8B59-B10DB414EEFF}" srcOrd="0" destOrd="0" parTransId="{2C3FFB26-01E0-EB40-8670-283803AF5A5F}" sibTransId="{3174D608-BA93-034B-B6B3-1ECD661257E8}"/>
    <dgm:cxn modelId="{F3B2D7EE-0F94-A14F-ABC7-1E8F4F8A7110}" type="presOf" srcId="{63F2624C-AE3B-6A41-B350-E059448C17BC}" destId="{8CA430D9-7013-8B4E-99BE-DBBD45550454}" srcOrd="0" destOrd="0" presId="urn:microsoft.com/office/officeart/2005/8/layout/vList2"/>
    <dgm:cxn modelId="{DB2DCCC7-3D7C-1944-9D60-5BE66F587A62}" srcId="{63F2624C-AE3B-6A41-B350-E059448C17BC}" destId="{921D6CD5-9599-1643-80BC-CBB1597104FE}" srcOrd="2" destOrd="0" parTransId="{D343E805-BF67-084F-A408-132FB0947949}" sibTransId="{88791B53-8E2F-8641-A501-437DE6FDA8F0}"/>
    <dgm:cxn modelId="{F1C4AEB9-7882-1148-8569-0845CD9F3BF2}" type="presOf" srcId="{ABC8366A-9A1B-664A-84F0-D123212F8470}" destId="{23B5A588-5AD4-E64B-9D4F-B5C51D77D8D4}" srcOrd="0" destOrd="0" presId="urn:microsoft.com/office/officeart/2005/8/layout/vList2"/>
    <dgm:cxn modelId="{1F8C1594-5D0A-5C49-ADB6-21C266A08A31}" type="presOf" srcId="{69AE5114-6B1F-A84B-916E-1440E9062CAD}" destId="{B517AD0C-209D-1A43-AE57-CC509D5FB488}" srcOrd="0" destOrd="1" presId="urn:microsoft.com/office/officeart/2005/8/layout/vList2"/>
    <dgm:cxn modelId="{68045F1A-4A90-7F46-B14C-840C7237587E}" srcId="{63F2624C-AE3B-6A41-B350-E059448C17BC}" destId="{69AE5114-6B1F-A84B-916E-1440E9062CAD}" srcOrd="1" destOrd="0" parTransId="{7AA505E0-0941-744F-BA8E-250043C60AA3}" sibTransId="{B750F7D4-81FF-3846-93FA-EC186BAEA2AF}"/>
    <dgm:cxn modelId="{4A688162-5DF3-5D49-93D9-39096645904F}" type="presOf" srcId="{921D6CD5-9599-1643-80BC-CBB1597104FE}" destId="{B517AD0C-209D-1A43-AE57-CC509D5FB488}" srcOrd="0" destOrd="2" presId="urn:microsoft.com/office/officeart/2005/8/layout/vList2"/>
    <dgm:cxn modelId="{4CD27BBF-A400-1642-8C50-331137C6F727}" type="presOf" srcId="{375A2A5A-7853-2C40-8B59-B10DB414EEFF}" destId="{B517AD0C-209D-1A43-AE57-CC509D5FB488}" srcOrd="0" destOrd="0" presId="urn:microsoft.com/office/officeart/2005/8/layout/vList2"/>
    <dgm:cxn modelId="{8E158381-FD80-9943-AA36-E8B8C562763B}" srcId="{ABC8366A-9A1B-664A-84F0-D123212F8470}" destId="{63F2624C-AE3B-6A41-B350-E059448C17BC}" srcOrd="0" destOrd="0" parTransId="{3223413E-C245-DE4F-9992-721476A1DFDB}" sibTransId="{FD19952A-F588-884D-B871-6E5395FD2B6A}"/>
    <dgm:cxn modelId="{E07BF2BB-8E55-BC42-B000-DA21C6B6D994}" type="presParOf" srcId="{23B5A588-5AD4-E64B-9D4F-B5C51D77D8D4}" destId="{8CA430D9-7013-8B4E-99BE-DBBD45550454}" srcOrd="0" destOrd="0" presId="urn:microsoft.com/office/officeart/2005/8/layout/vList2"/>
    <dgm:cxn modelId="{89A5A3DB-A35A-F544-9597-023142EAF141}" type="presParOf" srcId="{23B5A588-5AD4-E64B-9D4F-B5C51D77D8D4}" destId="{B517AD0C-209D-1A43-AE57-CC509D5FB488}"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430D9-7013-8B4E-99BE-DBBD45550454}">
      <dsp:nvSpPr>
        <dsp:cNvPr id="0" name=""/>
        <dsp:cNvSpPr/>
      </dsp:nvSpPr>
      <dsp:spPr>
        <a:xfrm>
          <a:off x="0" y="1181"/>
          <a:ext cx="5347954" cy="466171"/>
        </a:xfrm>
        <a:prstGeom prst="roundRect">
          <a:avLst/>
        </a:prstGeom>
        <a:gradFill rotWithShape="0">
          <a:gsLst>
            <a:gs pos="0">
              <a:schemeClr val="accent2">
                <a:shade val="80000"/>
                <a:hueOff val="0"/>
                <a:satOff val="0"/>
                <a:lumOff val="0"/>
                <a:alphaOff val="0"/>
                <a:satMod val="103000"/>
                <a:lumMod val="102000"/>
                <a:tint val="94000"/>
              </a:schemeClr>
            </a:gs>
            <a:gs pos="50000">
              <a:schemeClr val="accent2">
                <a:shade val="80000"/>
                <a:hueOff val="0"/>
                <a:satOff val="0"/>
                <a:lumOff val="0"/>
                <a:alphaOff val="0"/>
                <a:satMod val="110000"/>
                <a:lumMod val="100000"/>
                <a:shade val="100000"/>
              </a:schemeClr>
            </a:gs>
            <a:gs pos="100000">
              <a:schemeClr val="accent2">
                <a:shade val="8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rtl="0">
            <a:lnSpc>
              <a:spcPct val="90000"/>
            </a:lnSpc>
            <a:spcBef>
              <a:spcPct val="0"/>
            </a:spcBef>
            <a:spcAft>
              <a:spcPct val="35000"/>
            </a:spcAft>
          </a:pPr>
          <a:r>
            <a:rPr lang="en-US" sz="2400" kern="1200" dirty="0"/>
            <a:t>It is responsible for:</a:t>
          </a:r>
        </a:p>
      </dsp:txBody>
      <dsp:txXfrm>
        <a:off x="22757" y="23938"/>
        <a:ext cx="5302440" cy="420657"/>
      </dsp:txXfrm>
    </dsp:sp>
    <dsp:sp modelId="{B517AD0C-209D-1A43-AE57-CC509D5FB488}">
      <dsp:nvSpPr>
        <dsp:cNvPr id="0" name=""/>
        <dsp:cNvSpPr/>
      </dsp:nvSpPr>
      <dsp:spPr>
        <a:xfrm>
          <a:off x="0" y="467353"/>
          <a:ext cx="5347954" cy="1838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9798" tIns="22860" rIns="128016" bIns="22860" numCol="1" spcCol="1270" anchor="t" anchorCtr="0">
          <a:noAutofit/>
        </a:bodyPr>
        <a:lstStyle/>
        <a:p>
          <a:pPr marL="171450" lvl="1" indent="-171450" algn="l" defTabSz="800100" rtl="0">
            <a:lnSpc>
              <a:spcPct val="150000"/>
            </a:lnSpc>
            <a:spcBef>
              <a:spcPct val="0"/>
            </a:spcBef>
            <a:spcAft>
              <a:spcPct val="20000"/>
            </a:spcAft>
            <a:buFont typeface="+mj-lt"/>
            <a:buChar char="••"/>
          </a:pPr>
          <a:r>
            <a:rPr lang="en-US" sz="1800" kern="1200" dirty="0"/>
            <a:t>Establishing emotional states</a:t>
          </a:r>
        </a:p>
        <a:p>
          <a:pPr marL="171450" lvl="1" indent="-171450" algn="l" defTabSz="800100" rtl="0">
            <a:lnSpc>
              <a:spcPct val="150000"/>
            </a:lnSpc>
            <a:spcBef>
              <a:spcPct val="0"/>
            </a:spcBef>
            <a:spcAft>
              <a:spcPct val="20000"/>
            </a:spcAft>
            <a:buFont typeface="+mj-lt"/>
            <a:buChar char="••"/>
          </a:pPr>
          <a:r>
            <a:rPr lang="en-US" sz="1800" kern="1200" dirty="0"/>
            <a:t>Linking conscious intellectual functions with the unconscious autonomic functions </a:t>
          </a:r>
        </a:p>
        <a:p>
          <a:pPr marL="171450" lvl="1" indent="-171450" algn="l" defTabSz="800100" rtl="0">
            <a:lnSpc>
              <a:spcPct val="150000"/>
            </a:lnSpc>
            <a:spcBef>
              <a:spcPct val="0"/>
            </a:spcBef>
            <a:spcAft>
              <a:spcPct val="20000"/>
            </a:spcAft>
            <a:buFont typeface="+mj-lt"/>
            <a:buChar char="••"/>
          </a:pPr>
          <a:r>
            <a:rPr lang="en-US" sz="1800" kern="1200" dirty="0"/>
            <a:t>Facilitating </a:t>
          </a:r>
          <a:r>
            <a:rPr lang="en-US" sz="1800" b="1" u="sng" kern="1200" dirty="0"/>
            <a:t>memory</a:t>
          </a:r>
          <a:r>
            <a:rPr lang="en-US" sz="1800" kern="1200" dirty="0"/>
            <a:t> storage.</a:t>
          </a:r>
        </a:p>
      </dsp:txBody>
      <dsp:txXfrm>
        <a:off x="0" y="467353"/>
        <a:ext cx="5347954" cy="183810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225" y="685800"/>
            <a:ext cx="457222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91503920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Shape 81"/>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a:p>
        </p:txBody>
      </p:sp>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72225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a:xfrm>
            <a:off x="685800" y="4400550"/>
            <a:ext cx="5486400" cy="3600450"/>
          </a:xfrm>
          <a:prstGeom prst="rect">
            <a:avLst/>
          </a:prstGeom>
        </p:spPr>
        <p:txBody>
          <a:bodyPr/>
          <a:lstStyle/>
          <a:p>
            <a:endParaRPr lang="en-US" dirty="0"/>
          </a:p>
        </p:txBody>
      </p:sp>
      <p:sp>
        <p:nvSpPr>
          <p:cNvPr id="4" name="Date Placeholder 3"/>
          <p:cNvSpPr>
            <a:spLocks noGrp="1"/>
          </p:cNvSpPr>
          <p:nvPr>
            <p:ph type="dt" idx="10"/>
          </p:nvPr>
        </p:nvSpPr>
        <p:spPr/>
        <p:txBody>
          <a:bodyPr/>
          <a:lstStyle/>
          <a:p>
            <a:pPr>
              <a:defRPr/>
            </a:pPr>
            <a:fld id="{BABD9722-FA8A-7549-BFC7-66EF7AA2FC60}" type="datetime1">
              <a:rPr lang="en-US" smtClean="0"/>
              <a:pPr>
                <a:defRPr/>
              </a:pPr>
              <a:t>10/18/2017</a:t>
            </a:fld>
            <a:endParaRPr lang="en-US" sz="1200" dirty="0"/>
          </a:p>
        </p:txBody>
      </p:sp>
      <p:sp>
        <p:nvSpPr>
          <p:cNvPr id="5" name="Slide Number Placeholder 4"/>
          <p:cNvSpPr>
            <a:spLocks noGrp="1"/>
          </p:cNvSpPr>
          <p:nvPr>
            <p:ph type="sldNum" sz="quarter" idx="11"/>
          </p:nvPr>
        </p:nvSpPr>
        <p:spPr/>
        <p:txBody>
          <a:bodyPr/>
          <a:lstStyle/>
          <a:p>
            <a:fld id="{E46B8687-6D41-324D-8BD7-8281FA096A2E}" type="slidenum">
              <a:rPr lang="en-US" altLang="en-US" smtClean="0"/>
              <a:pPr/>
              <a:t>17</a:t>
            </a:fld>
            <a:endParaRPr lang="en-US" altLang="en-US" sz="1200" dirty="0"/>
          </a:p>
        </p:txBody>
      </p:sp>
    </p:spTree>
    <p:extLst>
      <p:ext uri="{BB962C8B-B14F-4D97-AF65-F5344CB8AC3E}">
        <p14:creationId xmlns:p14="http://schemas.microsoft.com/office/powerpoint/2010/main" val="8653562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81595538"/>
      </p:ext>
    </p:extLst>
  </p:cSld>
  <p:clrMapOvr>
    <a:masterClrMapping/>
  </p:clrMapOvr>
  <p:hf sldNum="0" hdr="0" ftr="0" dt="0"/>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34923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269800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lvl1pPr>
              <a:defRPr/>
            </a:lvl1pPr>
          </a:lstStyle>
          <a:p>
            <a:fld id="{DCEADD06-CFE1-9B44-8987-076A5F658416}" type="datetime1">
              <a:rPr lang="en-US" altLang="zh-CN"/>
              <a:pPr/>
              <a:t>10/18/2017</a:t>
            </a:fld>
            <a:endParaRPr lang="ar-SA" altLang="zh-CN" sz="1800">
              <a:solidFill>
                <a:schemeClr val="tx1"/>
              </a:solidFill>
            </a:endParaRPr>
          </a:p>
        </p:txBody>
      </p:sp>
      <p:sp>
        <p:nvSpPr>
          <p:cNvPr id="4" name="Footer Placeholder 3"/>
          <p:cNvSpPr>
            <a:spLocks noGrp="1"/>
          </p:cNvSpPr>
          <p:nvPr>
            <p:ph type="ftr" sz="quarter" idx="11"/>
          </p:nvPr>
        </p:nvSpPr>
        <p:spPr/>
        <p:txBody>
          <a:bodyPr/>
          <a:lstStyle>
            <a:lvl1pPr>
              <a:defRPr/>
            </a:lvl1pPr>
          </a:lstStyle>
          <a:p>
            <a:endParaRPr lang="ar-SA" altLang="en-US"/>
          </a:p>
        </p:txBody>
      </p:sp>
      <p:sp>
        <p:nvSpPr>
          <p:cNvPr id="5" name="Slide Number Placeholder 4"/>
          <p:cNvSpPr>
            <a:spLocks noGrp="1"/>
          </p:cNvSpPr>
          <p:nvPr>
            <p:ph type="sldNum" sz="quarter" idx="12"/>
          </p:nvPr>
        </p:nvSpPr>
        <p:spPr/>
        <p:txBody>
          <a:bodyPr/>
          <a:lstStyle>
            <a:lvl1pPr>
              <a:defRPr/>
            </a:lvl1pPr>
          </a:lstStyle>
          <a:p>
            <a:fld id="{EAA4E66D-8C56-AB48-BD85-A64EA87FA5ED}" type="slidenum">
              <a:rPr lang="ar-SA" altLang="zh-CN"/>
              <a:pPr/>
              <a:t>‹#›</a:t>
            </a:fld>
            <a:endParaRPr lang="ar-SA" altLang="zh-CN" sz="1800">
              <a:solidFill>
                <a:schemeClr val="tx1"/>
              </a:solidFill>
            </a:endParaRPr>
          </a:p>
        </p:txBody>
      </p:sp>
    </p:spTree>
    <p:extLst>
      <p:ext uri="{BB962C8B-B14F-4D97-AF65-F5344CB8AC3E}">
        <p14:creationId xmlns:p14="http://schemas.microsoft.com/office/powerpoint/2010/main" val="27277315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86078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3793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465786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5186087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8288256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13705684"/>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1162084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marL="0" marR="0" lvl="0" indent="0" algn="r" rtl="0">
              <a:spcBef>
                <a:spcPts val="0"/>
              </a:spcBef>
              <a:buSzPct val="25000"/>
              <a:buNone/>
            </a:pPr>
            <a:fld id="{00000000-1234-1234-1234-123412341234}" type="slidenum">
              <a:rPr lang="en-GB" sz="1200" smtClean="0">
                <a:solidFill>
                  <a:srgbClr val="888888"/>
                </a:solidFill>
                <a:latin typeface="Calibri"/>
                <a:ea typeface="Calibri"/>
                <a:cs typeface="Calibri"/>
                <a:sym typeface="Calibri"/>
              </a:r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53627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rtl="0">
              <a:spcBef>
                <a:spcPts val="0"/>
              </a:spcBef>
              <a:buSzPct val="25000"/>
              <a:buNone/>
            </a:pPr>
            <a:fld id="{00000000-1234-1234-1234-123412341234}" type="slidenum">
              <a:rPr lang="en-GB" sz="1200" b="0" i="0" u="none" strike="noStrike" cap="none" smtClean="0">
                <a:solidFill>
                  <a:srgbClr val="888888"/>
                </a:solidFill>
                <a:latin typeface="Calibri"/>
                <a:ea typeface="Calibri"/>
                <a:cs typeface="Calibri"/>
                <a:sym typeface="Calibri"/>
              </a:rPr>
              <a:t>‹#›</a:t>
            </a:fld>
            <a:endParaRPr lang="en-GB" sz="1200" b="0" i="0" u="none" strike="noStrike" cap="none">
              <a:solidFill>
                <a:srgbClr val="888888"/>
              </a:solidFill>
              <a:latin typeface="Calibri"/>
              <a:ea typeface="Calibri"/>
              <a:cs typeface="Calibri"/>
              <a:sym typeface="Calibri"/>
            </a:endParaRPr>
          </a:p>
        </p:txBody>
      </p:sp>
      <p:sp>
        <p:nvSpPr>
          <p:cNvPr id="7" name="Rectangle 6"/>
          <p:cNvSpPr/>
          <p:nvPr userDrawn="1"/>
        </p:nvSpPr>
        <p:spPr>
          <a:xfrm>
            <a:off x="391886" y="348343"/>
            <a:ext cx="11408228" cy="61105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056233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docs.google.com/presentation/d/1zHrbVvovKY0lGbOycITFqoig6qjfsi2AoJUTEhHuXw0/edit?usp=sharin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BR_b0d6TRcw" TargetMode="External"/><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2.xml"/><Relationship Id="rId1" Type="http://schemas.openxmlformats.org/officeDocument/2006/relationships/vmlDrawing" Target="../drawings/vmlDrawing2.vml"/><Relationship Id="rId5" Type="http://schemas.openxmlformats.org/officeDocument/2006/relationships/image" Target="../media/image28.jpe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2.xml"/><Relationship Id="rId1" Type="http://schemas.openxmlformats.org/officeDocument/2006/relationships/vmlDrawing" Target="../drawings/vmlDrawing3.vml"/><Relationship Id="rId5" Type="http://schemas.openxmlformats.org/officeDocument/2006/relationships/image" Target="../media/image28.jpe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32.jpeg"/><Relationship Id="rId5" Type="http://schemas.openxmlformats.org/officeDocument/2006/relationships/image" Target="../media/image30.png"/><Relationship Id="rId4" Type="http://schemas.openxmlformats.org/officeDocument/2006/relationships/oleObject" Target="NUL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2.xml"/><Relationship Id="rId1" Type="http://schemas.openxmlformats.org/officeDocument/2006/relationships/vmlDrawing" Target="../drawings/vmlDrawing5.v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2.xml"/><Relationship Id="rId5" Type="http://schemas.openxmlformats.org/officeDocument/2006/relationships/image" Target="../media/image43.jpeg"/><Relationship Id="rId4" Type="http://schemas.openxmlformats.org/officeDocument/2006/relationships/image" Target="../media/image42.jpe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oleObject" Target="NULL"/><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2.png"/><Relationship Id="rId7" Type="http://schemas.openxmlformats.org/officeDocument/2006/relationships/image" Target="../media/image26.png"/><Relationship Id="rId2" Type="http://schemas.openxmlformats.org/officeDocument/2006/relationships/image" Target="../media/image2.jpg"/><Relationship Id="rId1" Type="http://schemas.openxmlformats.org/officeDocument/2006/relationships/slideLayout" Target="../slideLayouts/slideLayout4.xml"/><Relationship Id="rId6" Type="http://schemas.openxmlformats.org/officeDocument/2006/relationships/hyperlink" Target="https://www.youtube.com/channel/UCXm7p9EPl93gEqwDzVguKVA/playlists?view_as=subscriber" TargetMode="External"/><Relationship Id="rId5" Type="http://schemas.openxmlformats.org/officeDocument/2006/relationships/hyperlink" Target="https://docs.google.com/forms/d/e/1FAIpQLSe5fXv00313pt-bu_7cteBdzQAoHkhw6R86sJUYg-L2qalpWA/viewform?usp=sf_link" TargetMode="Externa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oleObject" Target="NULL"/><Relationship Id="rId7"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7.jpe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diagramLayout" Target="../diagrams/layout1.xml"/><Relationship Id="rId7" Type="http://schemas.openxmlformats.org/officeDocument/2006/relationships/image" Target="../media/image14.jpeg"/><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4" name="Group 3"/>
          <p:cNvGrpSpPr/>
          <p:nvPr/>
        </p:nvGrpSpPr>
        <p:grpSpPr>
          <a:xfrm>
            <a:off x="0" y="127112"/>
            <a:ext cx="12192000" cy="5212320"/>
            <a:chOff x="0" y="127112"/>
            <a:chExt cx="12192000" cy="5212320"/>
          </a:xfrm>
        </p:grpSpPr>
        <p:pic>
          <p:nvPicPr>
            <p:cNvPr id="85" name="Shape 85" descr="Image result for ‫بسم الله الرحمن الرحيم‬‎"/>
            <p:cNvPicPr preferRelativeResize="0"/>
            <p:nvPr/>
          </p:nvPicPr>
          <p:blipFill rotWithShape="1">
            <a:blip r:embed="rId3">
              <a:alphaModFix/>
            </a:blip>
            <a:srcRect/>
            <a:stretch/>
          </p:blipFill>
          <p:spPr>
            <a:xfrm>
              <a:off x="3891554" y="127112"/>
              <a:ext cx="3669927" cy="361555"/>
            </a:xfrm>
            <a:prstGeom prst="rect">
              <a:avLst/>
            </a:prstGeom>
            <a:noFill/>
            <a:ln>
              <a:noFill/>
            </a:ln>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7196" b="33122"/>
            <a:stretch/>
          </p:blipFill>
          <p:spPr>
            <a:xfrm>
              <a:off x="0" y="562574"/>
              <a:ext cx="12192000" cy="4693295"/>
            </a:xfrm>
            <a:prstGeom prst="rect">
              <a:avLst/>
            </a:prstGeom>
          </p:spPr>
        </p:pic>
        <p:sp>
          <p:nvSpPr>
            <p:cNvPr id="12" name="Rectangle 11"/>
            <p:cNvSpPr/>
            <p:nvPr/>
          </p:nvSpPr>
          <p:spPr>
            <a:xfrm>
              <a:off x="7866744" y="377261"/>
              <a:ext cx="2946400" cy="496217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descr="#Med436 - KSU"/>
            <p:cNvPicPr>
              <a:picLocks noChangeAspect="1" noChangeArrowheads="1"/>
            </p:cNvPicPr>
            <p:nvPr/>
          </p:nvPicPr>
          <p:blipFill rotWithShape="1">
            <a:blip r:embed="rId5">
              <a:extLst>
                <a:ext uri="{28A0092B-C50C-407E-A947-70E740481C1C}">
                  <a14:useLocalDpi xmlns:a14="http://schemas.microsoft.com/office/drawing/2010/main" val="0"/>
                </a:ext>
              </a:extLst>
            </a:blip>
            <a:srcRect t="8558"/>
            <a:stretch/>
          </p:blipFill>
          <p:spPr bwMode="auto">
            <a:xfrm>
              <a:off x="8308002" y="2103341"/>
              <a:ext cx="1920882" cy="175649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8164" t="11343" r="9894" b="25826"/>
            <a:stretch/>
          </p:blipFill>
          <p:spPr>
            <a:xfrm>
              <a:off x="8379502" y="377261"/>
              <a:ext cx="1835935" cy="1862353"/>
            </a:xfrm>
            <a:prstGeom prst="rect">
              <a:avLst/>
            </a:prstGeom>
            <a:ln>
              <a:noFill/>
            </a:ln>
          </p:spPr>
        </p:pic>
      </p:grpSp>
      <p:sp>
        <p:nvSpPr>
          <p:cNvPr id="6" name="TextBox 5"/>
          <p:cNvSpPr txBox="1"/>
          <p:nvPr/>
        </p:nvSpPr>
        <p:spPr>
          <a:xfrm>
            <a:off x="948773" y="6460974"/>
            <a:ext cx="6944530" cy="338554"/>
          </a:xfrm>
          <a:prstGeom prst="rect">
            <a:avLst/>
          </a:prstGeom>
          <a:noFill/>
        </p:spPr>
        <p:txBody>
          <a:bodyPr wrap="none" rtlCol="0">
            <a:spAutoFit/>
          </a:bodyPr>
          <a:lstStyle/>
          <a:p>
            <a:r>
              <a:rPr lang="en-US" sz="1600" dirty="0">
                <a:latin typeface="+mn-lt"/>
              </a:rPr>
              <a:t>Please view our </a:t>
            </a:r>
            <a:r>
              <a:rPr lang="en-US" sz="1600" dirty="0">
                <a:latin typeface="+mn-lt"/>
                <a:hlinkClick r:id="rId7"/>
              </a:rPr>
              <a:t>Editing File</a:t>
            </a:r>
            <a:r>
              <a:rPr lang="en-US" sz="1600" dirty="0">
                <a:latin typeface="+mn-lt"/>
              </a:rPr>
              <a:t> before studying this lecture to check for any changes.</a:t>
            </a:r>
            <a:endParaRPr lang="en-GB" sz="1600" dirty="0">
              <a:latin typeface="+mn-lt"/>
            </a:endParaRPr>
          </a:p>
        </p:txBody>
      </p:sp>
      <p:grpSp>
        <p:nvGrpSpPr>
          <p:cNvPr id="16" name="Group 15"/>
          <p:cNvGrpSpPr/>
          <p:nvPr/>
        </p:nvGrpSpPr>
        <p:grpSpPr>
          <a:xfrm>
            <a:off x="8536534" y="5392689"/>
            <a:ext cx="2766400" cy="1272143"/>
            <a:chOff x="8563428" y="5284999"/>
            <a:chExt cx="2766400" cy="1272143"/>
          </a:xfrm>
        </p:grpSpPr>
        <p:sp>
          <p:nvSpPr>
            <p:cNvPr id="17" name="TextBox 16"/>
            <p:cNvSpPr txBox="1"/>
            <p:nvPr/>
          </p:nvSpPr>
          <p:spPr>
            <a:xfrm>
              <a:off x="8563428" y="5284999"/>
              <a:ext cx="2766400" cy="1272143"/>
            </a:xfrm>
            <a:prstGeom prst="rect">
              <a:avLst/>
            </a:prstGeom>
            <a:ln>
              <a:prstDash val="sysDash"/>
            </a:ln>
          </p:spPr>
          <p:style>
            <a:lnRef idx="2">
              <a:schemeClr val="dk1"/>
            </a:lnRef>
            <a:fillRef idx="1">
              <a:schemeClr val="lt1"/>
            </a:fillRef>
            <a:effectRef idx="0">
              <a:schemeClr val="dk1"/>
            </a:effectRef>
            <a:fontRef idx="minor">
              <a:schemeClr val="dk1"/>
            </a:fontRef>
          </p:style>
          <p:txBody>
            <a:bodyPr wrap="square" rtlCol="0">
              <a:spAutoFit/>
            </a:bodyPr>
            <a:lstStyle/>
            <a:p>
              <a:pPr algn="ctr">
                <a:lnSpc>
                  <a:spcPts val="2300"/>
                </a:lnSpc>
              </a:pPr>
              <a:r>
                <a:rPr lang="en-US" sz="1600" b="1" dirty="0"/>
                <a:t>Color Code</a:t>
              </a:r>
            </a:p>
            <a:p>
              <a:pPr marL="406400">
                <a:lnSpc>
                  <a:spcPts val="2300"/>
                </a:lnSpc>
              </a:pPr>
              <a:r>
                <a:rPr lang="en-US" sz="1600" b="1" dirty="0">
                  <a:solidFill>
                    <a:srgbClr val="C00000"/>
                  </a:solidFill>
                </a:rPr>
                <a:t>Important</a:t>
              </a:r>
              <a:r>
                <a:rPr lang="en-US" sz="1600" b="1" dirty="0">
                  <a:solidFill>
                    <a:srgbClr val="FF0000"/>
                  </a:solidFill>
                </a:rPr>
                <a:t> </a:t>
              </a:r>
            </a:p>
            <a:p>
              <a:pPr marL="406400">
                <a:lnSpc>
                  <a:spcPts val="2300"/>
                </a:lnSpc>
              </a:pPr>
              <a:r>
                <a:rPr lang="en-US" sz="1600" b="1" dirty="0">
                  <a:solidFill>
                    <a:srgbClr val="92D050"/>
                  </a:solidFill>
                </a:rPr>
                <a:t>Doctors Notes</a:t>
              </a:r>
            </a:p>
            <a:p>
              <a:pPr marL="406400">
                <a:lnSpc>
                  <a:spcPts val="2300"/>
                </a:lnSpc>
              </a:pPr>
              <a:r>
                <a:rPr lang="en-US" sz="1600" b="1" dirty="0">
                  <a:solidFill>
                    <a:schemeClr val="bg1">
                      <a:lumMod val="50000"/>
                    </a:schemeClr>
                  </a:solidFill>
                </a:rPr>
                <a:t>Notes/Extra explanation</a:t>
              </a:r>
            </a:p>
          </p:txBody>
        </p:sp>
        <p:sp>
          <p:nvSpPr>
            <p:cNvPr id="18" name="Oval 17"/>
            <p:cNvSpPr/>
            <p:nvPr/>
          </p:nvSpPr>
          <p:spPr>
            <a:xfrm>
              <a:off x="8772178" y="5700560"/>
              <a:ext cx="123372" cy="12577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Oval 18"/>
            <p:cNvSpPr/>
            <p:nvPr/>
          </p:nvSpPr>
          <p:spPr>
            <a:xfrm>
              <a:off x="8772178" y="6011649"/>
              <a:ext cx="123372" cy="125776"/>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Oval 19"/>
            <p:cNvSpPr/>
            <p:nvPr/>
          </p:nvSpPr>
          <p:spPr>
            <a:xfrm>
              <a:off x="8772178" y="6274585"/>
              <a:ext cx="123372" cy="125776"/>
            </a:xfrm>
            <a:prstGeom prst="ellipse">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1" name="Shape 84">
            <a:extLst>
              <a:ext uri="{FF2B5EF4-FFF2-40B4-BE49-F238E27FC236}">
                <a16:creationId xmlns:a16="http://schemas.microsoft.com/office/drawing/2014/main" id="{D9E1F3D7-C214-43E5-9BDA-F60A2F51F6E3}"/>
              </a:ext>
            </a:extLst>
          </p:cNvPr>
          <p:cNvSpPr txBox="1">
            <a:spLocks/>
          </p:cNvSpPr>
          <p:nvPr/>
        </p:nvSpPr>
        <p:spPr>
          <a:xfrm>
            <a:off x="298933" y="5524745"/>
            <a:ext cx="8080569" cy="915339"/>
          </a:xfrm>
          <a:prstGeom prst="rect">
            <a:avLst/>
          </a:prstGeom>
          <a:noFill/>
          <a:ln>
            <a:noFill/>
          </a:ln>
        </p:spPr>
        <p:txBody>
          <a:bodyPr vert="horz" lIns="91425" tIns="45700" rIns="91425" bIns="45700"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buSzPct val="25000"/>
            </a:pPr>
            <a:r>
              <a:rPr lang="en-US" sz="4400" dirty="0">
                <a:ln w="0"/>
                <a:solidFill>
                  <a:srgbClr val="8D9EDB"/>
                </a:solidFill>
                <a:effectLst>
                  <a:outerShdw blurRad="38100" dist="25400" dir="5400000" algn="ctr" rotWithShape="0">
                    <a:srgbClr val="6E747A">
                      <a:alpha val="43000"/>
                    </a:srgbClr>
                  </a:outerShdw>
                </a:effectLst>
                <a:latin typeface="+mn-lt"/>
                <a:ea typeface="+mn-ea"/>
                <a:cs typeface="+mn-cs"/>
              </a:rPr>
              <a:t>Anatomy of Cerebral Hemispheres</a:t>
            </a:r>
            <a:endParaRPr lang="en-GB" sz="4400" dirty="0">
              <a:ln w="0"/>
              <a:solidFill>
                <a:srgbClr val="8D9EDB"/>
              </a:solidFill>
              <a:effectLst>
                <a:outerShdw blurRad="38100" dist="25400" dir="5400000" algn="ctr" rotWithShape="0">
                  <a:srgbClr val="6E747A">
                    <a:alpha val="43000"/>
                  </a:srgbClr>
                </a:outerShdw>
              </a:effectLst>
              <a:latin typeface="+mn-lt"/>
              <a:ea typeface="+mn-ea"/>
              <a:cs typeface="+mn-cs"/>
            </a:endParaRPr>
          </a:p>
        </p:txBody>
      </p:sp>
      <p:pic>
        <p:nvPicPr>
          <p:cNvPr id="23" name="Picture 2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08002" y="3606573"/>
            <a:ext cx="1920882" cy="1702553"/>
          </a:xfrm>
          <a:prstGeom prst="rect">
            <a:avLst/>
          </a:prstGeom>
        </p:spPr>
      </p:pic>
    </p:spTree>
    <p:extLst>
      <p:ext uri="{BB962C8B-B14F-4D97-AF65-F5344CB8AC3E}">
        <p14:creationId xmlns:p14="http://schemas.microsoft.com/office/powerpoint/2010/main" val="29995935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Content Placeholder 3" descr="brain"/>
          <p:cNvPicPr preferRelativeResize="0">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3507" t="2036"/>
          <a:stretch/>
        </p:blipFill>
        <p:spPr>
          <a:xfrm>
            <a:off x="7240772" y="1865534"/>
            <a:ext cx="4552618" cy="3621823"/>
          </a:xfrm>
          <a:ln>
            <a:solidFill>
              <a:schemeClr val="bg1"/>
            </a:solidFill>
          </a:ln>
        </p:spPr>
      </p:pic>
      <p:sp>
        <p:nvSpPr>
          <p:cNvPr id="34820" name="Rectangle 3"/>
          <p:cNvSpPr>
            <a:spLocks noChangeArrowheads="1"/>
          </p:cNvSpPr>
          <p:nvPr/>
        </p:nvSpPr>
        <p:spPr bwMode="auto">
          <a:xfrm>
            <a:off x="1023938" y="1630662"/>
            <a:ext cx="6057346" cy="372409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342900" indent="-342900" eaLnBrk="1" hangingPunct="1">
              <a:spcBef>
                <a:spcPts val="1200"/>
              </a:spcBef>
              <a:buFont typeface="Courier New" panose="02070309020205020404" pitchFamily="49" charset="0"/>
              <a:buChar char="o"/>
            </a:pPr>
            <a:r>
              <a:rPr lang="en-US" altLang="en-US" sz="2400" b="1" dirty="0">
                <a:solidFill>
                  <a:srgbClr val="000000"/>
                </a:solidFill>
                <a:latin typeface="+mn-lt"/>
                <a:sym typeface="Times New Roman" charset="0"/>
              </a:rPr>
              <a:t>Brodmann</a:t>
            </a:r>
            <a:r>
              <a:rPr lang="en-US" altLang="en-US" sz="2400" dirty="0">
                <a:solidFill>
                  <a:srgbClr val="000000"/>
                </a:solidFill>
                <a:latin typeface="+mn-lt"/>
                <a:sym typeface="Times New Roman" charset="0"/>
              </a:rPr>
              <a:t> produced a </a:t>
            </a:r>
            <a:r>
              <a:rPr lang="en-US" altLang="en-US" sz="2400" i="1" dirty="0">
                <a:latin typeface="+mn-lt"/>
                <a:sym typeface="Times New Roman" charset="0"/>
              </a:rPr>
              <a:t>numbered</a:t>
            </a:r>
            <a:r>
              <a:rPr lang="en-US" altLang="en-US" sz="2400" dirty="0">
                <a:latin typeface="+mn-lt"/>
                <a:sym typeface="Times New Roman" charset="0"/>
              </a:rPr>
              <a:t>, cytological map </a:t>
            </a:r>
            <a:r>
              <a:rPr lang="en-US" altLang="en-US" sz="2400" dirty="0">
                <a:solidFill>
                  <a:srgbClr val="000000"/>
                </a:solidFill>
                <a:latin typeface="+mn-lt"/>
                <a:sym typeface="Times New Roman" charset="0"/>
              </a:rPr>
              <a:t>of cerebral cortex based upon its </a:t>
            </a:r>
            <a:r>
              <a:rPr lang="en-US" altLang="en-US" sz="2400" u="sng" dirty="0">
                <a:latin typeface="+mn-lt"/>
                <a:sym typeface="Times New Roman" charset="0"/>
              </a:rPr>
              <a:t>regional histological characteristics.</a:t>
            </a:r>
            <a:endParaRPr lang="en-US" altLang="en-US" sz="2400" u="sng" dirty="0">
              <a:latin typeface="+mn-lt"/>
              <a:ea typeface="Calibri Light" charset="0"/>
              <a:cs typeface="Calibri Light" charset="0"/>
              <a:sym typeface="Times New Roman" charset="0"/>
            </a:endParaRPr>
          </a:p>
          <a:p>
            <a:pPr marL="342900" indent="-342900" eaLnBrk="1" hangingPunct="1">
              <a:spcBef>
                <a:spcPts val="1200"/>
              </a:spcBef>
              <a:buFont typeface="Courier New" panose="02070309020205020404" pitchFamily="49" charset="0"/>
              <a:buChar char="o"/>
            </a:pPr>
            <a:r>
              <a:rPr lang="en-US" altLang="en-US" sz="2400" dirty="0">
                <a:solidFill>
                  <a:srgbClr val="000000"/>
                </a:solidFill>
                <a:latin typeface="+mn-lt"/>
                <a:ea typeface="Calibri Light" charset="0"/>
                <a:cs typeface="Calibri Light" charset="0"/>
                <a:sym typeface="Times New Roman" charset="0"/>
              </a:rPr>
              <a:t>The basis of Brodmann's cortical localization is its subdivision into </a:t>
            </a:r>
            <a:r>
              <a:rPr lang="en-US" altLang="en-US" sz="2400" b="1" dirty="0">
                <a:latin typeface="+mn-lt"/>
                <a:ea typeface="Calibri Light" charset="0"/>
                <a:cs typeface="Calibri Light" charset="0"/>
                <a:sym typeface="Times New Roman" charset="0"/>
              </a:rPr>
              <a:t>'areas'</a:t>
            </a:r>
            <a:r>
              <a:rPr lang="en-US" altLang="en-US" sz="2400" dirty="0">
                <a:solidFill>
                  <a:srgbClr val="000000"/>
                </a:solidFill>
                <a:latin typeface="+mn-lt"/>
                <a:ea typeface="Calibri Light" charset="0"/>
                <a:cs typeface="Calibri Light" charset="0"/>
                <a:sym typeface="Times New Roman" charset="0"/>
              </a:rPr>
              <a:t> with </a:t>
            </a:r>
            <a:r>
              <a:rPr lang="en-US" altLang="en-US" sz="2400" u="sng" dirty="0">
                <a:latin typeface="+mn-lt"/>
                <a:ea typeface="Calibri Light" charset="0"/>
                <a:cs typeface="Calibri Light" charset="0"/>
                <a:sym typeface="Times New Roman" charset="0"/>
              </a:rPr>
              <a:t>similar cellular and laminar structure. </a:t>
            </a:r>
          </a:p>
          <a:p>
            <a:pPr marL="342900" indent="-342900" eaLnBrk="1" hangingPunct="1">
              <a:spcBef>
                <a:spcPts val="1200"/>
              </a:spcBef>
              <a:buFont typeface="Courier New" panose="02070309020205020404" pitchFamily="49" charset="0"/>
              <a:buChar char="o"/>
            </a:pPr>
            <a:r>
              <a:rPr lang="en-US" altLang="en-US" sz="2400" dirty="0">
                <a:solidFill>
                  <a:srgbClr val="000000"/>
                </a:solidFill>
                <a:latin typeface="+mn-lt"/>
                <a:ea typeface="Calibri Light" charset="0"/>
                <a:cs typeface="Calibri Light" charset="0"/>
                <a:sym typeface="Times New Roman" charset="0"/>
              </a:rPr>
              <a:t>Brodmann's numbering of these cortical locations has become one of the </a:t>
            </a:r>
            <a:r>
              <a:rPr lang="en-US" altLang="en-US" sz="2400" i="1" dirty="0">
                <a:latin typeface="+mn-lt"/>
                <a:ea typeface="Calibri Light" charset="0"/>
                <a:cs typeface="Calibri Light" charset="0"/>
                <a:sym typeface="Times New Roman" charset="0"/>
              </a:rPr>
              <a:t>standard ways in which clinicians identify brain areas. </a:t>
            </a:r>
            <a:endParaRPr lang="ar-SA" altLang="en-US" sz="2400" i="1" dirty="0">
              <a:latin typeface="+mn-lt"/>
              <a:ea typeface="Calibri Light" charset="0"/>
              <a:cs typeface="Calibri Light" charset="0"/>
            </a:endParaRPr>
          </a:p>
        </p:txBody>
      </p:sp>
      <p:sp>
        <p:nvSpPr>
          <p:cNvPr id="5" name="Rectangle 5">
            <a:extLst>
              <a:ext uri="{FF2B5EF4-FFF2-40B4-BE49-F238E27FC236}">
                <a16:creationId xmlns:a16="http://schemas.microsoft.com/office/drawing/2014/main" id="{E72AF38D-A007-4EAD-BCF2-6F187F58611C}"/>
              </a:ext>
            </a:extLst>
          </p:cNvPr>
          <p:cNvSpPr txBox="1">
            <a:spLocks noChangeArrowheads="1"/>
          </p:cNvSpPr>
          <p:nvPr/>
        </p:nvSpPr>
        <p:spPr>
          <a:xfrm>
            <a:off x="1023938" y="55494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b="1" dirty="0">
                <a:sym typeface="Times New Roman" charset="0"/>
              </a:rPr>
              <a:t>Broadmann’s Map</a:t>
            </a:r>
            <a:endParaRPr lang="en-US" altLang="en-US" sz="3200" b="1" dirty="0">
              <a:sym typeface="Times New Roman" charset="0"/>
            </a:endParaRPr>
          </a:p>
        </p:txBody>
      </p:sp>
      <p:grpSp>
        <p:nvGrpSpPr>
          <p:cNvPr id="7" name="Group 6">
            <a:extLst>
              <a:ext uri="{FF2B5EF4-FFF2-40B4-BE49-F238E27FC236}">
                <a16:creationId xmlns:a16="http://schemas.microsoft.com/office/drawing/2014/main" id="{ABBC2C0C-851E-4D91-854D-BD645C8FAEC9}"/>
              </a:ext>
            </a:extLst>
          </p:cNvPr>
          <p:cNvGrpSpPr/>
          <p:nvPr/>
        </p:nvGrpSpPr>
        <p:grpSpPr>
          <a:xfrm>
            <a:off x="10502941" y="896626"/>
            <a:ext cx="682625" cy="734036"/>
            <a:chOff x="6597319" y="353560"/>
            <a:chExt cx="682625" cy="734036"/>
          </a:xfrm>
        </p:grpSpPr>
        <p:pic>
          <p:nvPicPr>
            <p:cNvPr id="8" name="Picture 2" descr="Image result for youtube">
              <a:hlinkClick r:id="rId3"/>
              <a:extLst>
                <a:ext uri="{FF2B5EF4-FFF2-40B4-BE49-F238E27FC236}">
                  <a16:creationId xmlns:a16="http://schemas.microsoft.com/office/drawing/2014/main" id="{50C16D83-F6BF-4F86-A83D-AA9320B5A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97319" y="353560"/>
              <a:ext cx="682625" cy="48063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6575957-E46E-4458-8932-A4D3BF70DCF7}"/>
                </a:ext>
              </a:extLst>
            </p:cNvPr>
            <p:cNvSpPr txBox="1"/>
            <p:nvPr/>
          </p:nvSpPr>
          <p:spPr>
            <a:xfrm>
              <a:off x="6649975" y="779819"/>
              <a:ext cx="598241" cy="307777"/>
            </a:xfrm>
            <a:prstGeom prst="rect">
              <a:avLst/>
            </a:prstGeom>
            <a:noFill/>
          </p:spPr>
          <p:txBody>
            <a:bodyPr wrap="none" rtlCol="0">
              <a:spAutoFit/>
            </a:bodyPr>
            <a:lstStyle/>
            <a:p>
              <a:r>
                <a:rPr lang="en-US" dirty="0">
                  <a:solidFill>
                    <a:schemeClr val="accent6">
                      <a:lumMod val="75000"/>
                    </a:schemeClr>
                  </a:solidFill>
                  <a:latin typeface="+mn-lt"/>
                </a:rPr>
                <a:t>05:25</a:t>
              </a:r>
              <a:endParaRPr lang="en-GB" dirty="0">
                <a:solidFill>
                  <a:schemeClr val="accent6">
                    <a:lumMod val="75000"/>
                  </a:schemeClr>
                </a:solidFill>
                <a:latin typeface="+mn-lt"/>
              </a:endParaRPr>
            </a:p>
          </p:txBody>
        </p:sp>
      </p:grpSp>
      <p:sp>
        <p:nvSpPr>
          <p:cNvPr id="10" name="Rectangle 9">
            <a:extLst>
              <a:ext uri="{FF2B5EF4-FFF2-40B4-BE49-F238E27FC236}">
                <a16:creationId xmlns:a16="http://schemas.microsoft.com/office/drawing/2014/main" id="{9B09DFE3-C453-4F6B-931F-EC92023CACCE}"/>
              </a:ext>
            </a:extLst>
          </p:cNvPr>
          <p:cNvSpPr/>
          <p:nvPr/>
        </p:nvSpPr>
        <p:spPr>
          <a:xfrm>
            <a:off x="1558024" y="5487357"/>
            <a:ext cx="5265563" cy="523220"/>
          </a:xfrm>
          <a:prstGeom prst="rect">
            <a:avLst/>
          </a:prstGeom>
        </p:spPr>
        <p:txBody>
          <a:bodyPr wrap="square">
            <a:spAutoFit/>
          </a:bodyPr>
          <a:lstStyle/>
          <a:p>
            <a:pPr algn="l"/>
            <a:r>
              <a:rPr lang="en-GB" dirty="0">
                <a:solidFill>
                  <a:srgbClr val="92D050"/>
                </a:solidFill>
                <a:latin typeface="+mn-lt"/>
                <a:cs typeface="Calibri Light" charset="0"/>
                <a:sym typeface="Times New Roman" charset="0"/>
              </a:rPr>
              <a:t>In the spinal cord the grey matter was divided into </a:t>
            </a:r>
            <a:r>
              <a:rPr lang="en-GB" dirty="0" err="1">
                <a:solidFill>
                  <a:srgbClr val="92D050"/>
                </a:solidFill>
                <a:latin typeface="+mn-lt"/>
                <a:cs typeface="Calibri Light" charset="0"/>
                <a:sym typeface="Times New Roman" charset="0"/>
              </a:rPr>
              <a:t>rexed</a:t>
            </a:r>
            <a:r>
              <a:rPr lang="en-GB" dirty="0">
                <a:solidFill>
                  <a:srgbClr val="92D050"/>
                </a:solidFill>
                <a:latin typeface="+mn-lt"/>
                <a:cs typeface="Calibri Light" charset="0"/>
                <a:sym typeface="Times New Roman" charset="0"/>
              </a:rPr>
              <a:t> laminae. Here </a:t>
            </a:r>
            <a:r>
              <a:rPr lang="en-GB" dirty="0" err="1">
                <a:solidFill>
                  <a:srgbClr val="92D050"/>
                </a:solidFill>
                <a:latin typeface="+mn-lt"/>
                <a:cs typeface="Calibri Light" charset="0"/>
                <a:sym typeface="Times New Roman" charset="0"/>
              </a:rPr>
              <a:t>broadmanns</a:t>
            </a:r>
            <a:r>
              <a:rPr lang="en-GB" dirty="0">
                <a:solidFill>
                  <a:srgbClr val="92D050"/>
                </a:solidFill>
                <a:latin typeface="+mn-lt"/>
                <a:cs typeface="Calibri Light" charset="0"/>
                <a:sym typeface="Times New Roman" charset="0"/>
              </a:rPr>
              <a:t> map is similar but in the cerebral hemispheres</a:t>
            </a:r>
            <a:endParaRPr lang="en-GB" dirty="0">
              <a:solidFill>
                <a:srgbClr val="92D050"/>
              </a:solidFill>
              <a:latin typeface="+mn-lt"/>
            </a:endParaRPr>
          </a:p>
        </p:txBody>
      </p:sp>
    </p:spTree>
    <p:extLst>
      <p:ext uri="{BB962C8B-B14F-4D97-AF65-F5344CB8AC3E}">
        <p14:creationId xmlns:p14="http://schemas.microsoft.com/office/powerpoint/2010/main" val="257281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5">
            <a:extLst>
              <a:ext uri="{FF2B5EF4-FFF2-40B4-BE49-F238E27FC236}">
                <a16:creationId xmlns:a16="http://schemas.microsoft.com/office/drawing/2014/main" id="{EF405196-5C14-4749-8884-2BFE1B6B2166}"/>
              </a:ext>
            </a:extLst>
          </p:cNvPr>
          <p:cNvSpPr txBox="1">
            <a:spLocks noChangeArrowheads="1"/>
          </p:cNvSpPr>
          <p:nvPr/>
        </p:nvSpPr>
        <p:spPr>
          <a:xfrm>
            <a:off x="1061115" y="-122679"/>
            <a:ext cx="10472124"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200" b="1" dirty="0">
                <a:sym typeface="Times New Roman" charset="0"/>
              </a:rPr>
              <a:t>Functional Areas of the  Cerebral Cortex</a:t>
            </a:r>
            <a:endParaRPr lang="en-US" altLang="en-US" sz="2800" b="1" dirty="0">
              <a:sym typeface="Times New Roman" charset="0"/>
            </a:endParaRPr>
          </a:p>
        </p:txBody>
      </p:sp>
      <p:graphicFrame>
        <p:nvGraphicFramePr>
          <p:cNvPr id="19" name="Table 18">
            <a:extLst>
              <a:ext uri="{FF2B5EF4-FFF2-40B4-BE49-F238E27FC236}">
                <a16:creationId xmlns:a16="http://schemas.microsoft.com/office/drawing/2014/main" id="{340831E2-0CAC-4D65-B7DC-07AA03BB1682}"/>
              </a:ext>
            </a:extLst>
          </p:cNvPr>
          <p:cNvGraphicFramePr>
            <a:graphicFrameLocks noGrp="1"/>
          </p:cNvGraphicFramePr>
          <p:nvPr>
            <p:extLst>
              <p:ext uri="{D42A27DB-BD31-4B8C-83A1-F6EECF244321}">
                <p14:modId xmlns:p14="http://schemas.microsoft.com/office/powerpoint/2010/main" val="433139535"/>
              </p:ext>
            </p:extLst>
          </p:nvPr>
        </p:nvGraphicFramePr>
        <p:xfrm>
          <a:off x="396183" y="990568"/>
          <a:ext cx="11471352" cy="5588374"/>
        </p:xfrm>
        <a:graphic>
          <a:graphicData uri="http://schemas.openxmlformats.org/drawingml/2006/table">
            <a:tbl>
              <a:tblPr firstRow="1" bandRow="1">
                <a:tableStyleId>{1108BE60-98E1-4CA7-AB5B-2BF94F43183B}</a:tableStyleId>
              </a:tblPr>
              <a:tblGrid>
                <a:gridCol w="2483516">
                  <a:extLst>
                    <a:ext uri="{9D8B030D-6E8A-4147-A177-3AD203B41FA5}">
                      <a16:colId xmlns:a16="http://schemas.microsoft.com/office/drawing/2014/main" val="3245305587"/>
                    </a:ext>
                  </a:extLst>
                </a:gridCol>
                <a:gridCol w="3311355">
                  <a:extLst>
                    <a:ext uri="{9D8B030D-6E8A-4147-A177-3AD203B41FA5}">
                      <a16:colId xmlns:a16="http://schemas.microsoft.com/office/drawing/2014/main" val="2323069498"/>
                    </a:ext>
                  </a:extLst>
                </a:gridCol>
                <a:gridCol w="1390846">
                  <a:extLst>
                    <a:ext uri="{9D8B030D-6E8A-4147-A177-3AD203B41FA5}">
                      <a16:colId xmlns:a16="http://schemas.microsoft.com/office/drawing/2014/main" val="658779811"/>
                    </a:ext>
                  </a:extLst>
                </a:gridCol>
                <a:gridCol w="4285635">
                  <a:extLst>
                    <a:ext uri="{9D8B030D-6E8A-4147-A177-3AD203B41FA5}">
                      <a16:colId xmlns:a16="http://schemas.microsoft.com/office/drawing/2014/main" val="305924186"/>
                    </a:ext>
                  </a:extLst>
                </a:gridCol>
              </a:tblGrid>
              <a:tr h="412624">
                <a:tc gridSpan="4">
                  <a:txBody>
                    <a:bodyPr/>
                    <a:lstStyle/>
                    <a:p>
                      <a:pPr algn="ctr"/>
                      <a:r>
                        <a:rPr lang="en-GB" sz="1800" u="none" dirty="0">
                          <a:latin typeface="+mn-lt"/>
                        </a:rPr>
                        <a:t>Frontal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789401">
                <a:tc>
                  <a:txBody>
                    <a:bodyPr/>
                    <a:lstStyle/>
                    <a:p>
                      <a:r>
                        <a:rPr lang="en-US" altLang="en-US" sz="1800" b="1" i="0" u="none" kern="1200" dirty="0" smtClean="0">
                          <a:solidFill>
                            <a:srgbClr val="000000"/>
                          </a:solidFill>
                          <a:latin typeface="+mn-lt"/>
                          <a:ea typeface="Calibri"/>
                          <a:cs typeface="Calibri"/>
                          <a:sym typeface="Times New Roman" charset="0"/>
                        </a:rPr>
                        <a:t>1-Primary </a:t>
                      </a:r>
                      <a:r>
                        <a:rPr lang="en-US" altLang="en-US" sz="1800" b="1" i="0" u="none" kern="1200" dirty="0">
                          <a:solidFill>
                            <a:srgbClr val="000000"/>
                          </a:solidFill>
                          <a:latin typeface="+mn-lt"/>
                          <a:ea typeface="Calibri"/>
                          <a:cs typeface="Calibri"/>
                          <a:sym typeface="Times New Roman" charset="0"/>
                        </a:rPr>
                        <a:t>motor cortex</a:t>
                      </a:r>
                      <a:endParaRPr lang="en-GB" sz="1800" u="none" dirty="0">
                        <a:latin typeface="+mn-lt"/>
                      </a:endParaRPr>
                    </a:p>
                  </a:txBody>
                  <a:tcPr>
                    <a:solidFill>
                      <a:schemeClr val="accent3">
                        <a:lumMod val="20000"/>
                        <a:lumOff val="80000"/>
                      </a:schemeClr>
                    </a:solidFill>
                  </a:tcPr>
                </a:tc>
                <a:tc>
                  <a:txBody>
                    <a:bodyPr/>
                    <a:lstStyle/>
                    <a:p>
                      <a:r>
                        <a:rPr lang="en-US" altLang="en-US" sz="1800" b="0" i="0" kern="1200" dirty="0">
                          <a:solidFill>
                            <a:srgbClr val="000000"/>
                          </a:solidFill>
                          <a:latin typeface="+mn-lt"/>
                          <a:ea typeface="Calibri"/>
                          <a:cs typeface="Calibri"/>
                          <a:sym typeface="Times New Roman" charset="0"/>
                        </a:rPr>
                        <a:t>Located in </a:t>
                      </a:r>
                      <a:r>
                        <a:rPr lang="en-US" altLang="en-US" sz="1800" b="0" i="1" u="none" kern="1200" dirty="0">
                          <a:solidFill>
                            <a:srgbClr val="000000"/>
                          </a:solidFill>
                          <a:latin typeface="+mn-lt"/>
                          <a:ea typeface="Calibri"/>
                          <a:cs typeface="Calibri"/>
                          <a:sym typeface="Times New Roman" charset="0"/>
                        </a:rPr>
                        <a:t>precentral gyrus </a:t>
                      </a:r>
                      <a:endParaRPr lang="en-GB" sz="1800" i="1" u="none" dirty="0">
                        <a:latin typeface="+mn-lt"/>
                      </a:endParaRPr>
                    </a:p>
                  </a:txBody>
                  <a:tcPr>
                    <a:solidFill>
                      <a:schemeClr val="accent3">
                        <a:lumMod val="20000"/>
                        <a:lumOff val="80000"/>
                      </a:schemeClr>
                    </a:solidFill>
                  </a:tcPr>
                </a:tc>
                <a:tc>
                  <a:txBody>
                    <a:bodyPr/>
                    <a:lstStyle/>
                    <a:p>
                      <a:r>
                        <a:rPr lang="en-US" altLang="en-US" sz="1800" b="0" i="0" kern="1200" dirty="0" err="1">
                          <a:solidFill>
                            <a:schemeClr val="tx1"/>
                          </a:solidFill>
                          <a:latin typeface="+mn-lt"/>
                          <a:ea typeface="Calibri"/>
                          <a:cs typeface="Calibri"/>
                          <a:sym typeface="Times New Roman" charset="0"/>
                        </a:rPr>
                        <a:t>Brodman’s</a:t>
                      </a:r>
                      <a:r>
                        <a:rPr lang="en-US" altLang="en-US" sz="1800" b="0" i="0" kern="1200" dirty="0">
                          <a:solidFill>
                            <a:schemeClr val="tx1"/>
                          </a:solidFill>
                          <a:latin typeface="+mn-lt"/>
                          <a:ea typeface="Calibri"/>
                          <a:cs typeface="Calibri"/>
                          <a:sym typeface="Times New Roman" charset="0"/>
                        </a:rPr>
                        <a:t> area </a:t>
                      </a:r>
                      <a:r>
                        <a:rPr lang="en-US" altLang="en-US" sz="1800" b="1" i="0" kern="1200" dirty="0">
                          <a:solidFill>
                            <a:schemeClr val="tx1"/>
                          </a:solidFill>
                          <a:latin typeface="+mn-lt"/>
                          <a:ea typeface="Calibri"/>
                          <a:cs typeface="Calibri"/>
                          <a:sym typeface="Times New Roman" charset="0"/>
                        </a:rPr>
                        <a:t>4</a:t>
                      </a:r>
                      <a:endParaRPr lang="en-GB" sz="1800" dirty="0">
                        <a:solidFill>
                          <a:schemeClr val="tx1"/>
                        </a:solidFill>
                        <a:latin typeface="+mn-lt"/>
                      </a:endParaRPr>
                    </a:p>
                  </a:txBody>
                  <a:tcPr>
                    <a:solidFill>
                      <a:schemeClr val="accent3">
                        <a:lumMod val="20000"/>
                        <a:lumOff val="80000"/>
                      </a:schemeClr>
                    </a:solidFill>
                  </a:tcPr>
                </a:tc>
                <a:tc>
                  <a:txBody>
                    <a:bodyPr/>
                    <a:lstStyle/>
                    <a:p>
                      <a:r>
                        <a:rPr lang="en-US" sz="1600" dirty="0">
                          <a:solidFill>
                            <a:schemeClr val="tx1"/>
                          </a:solidFill>
                          <a:latin typeface="+mn-lt"/>
                        </a:rPr>
                        <a:t>allows conscious control of skilled voluntary movement (i.e. controls skeletal muscles)</a:t>
                      </a:r>
                      <a:endParaRPr lang="en-GB" sz="1600" dirty="0">
                        <a:solidFill>
                          <a:schemeClr val="tx1"/>
                        </a:solidFill>
                        <a:latin typeface="+mn-lt"/>
                      </a:endParaRPr>
                    </a:p>
                  </a:txBody>
                  <a:tcPr>
                    <a:solidFill>
                      <a:schemeClr val="accent3">
                        <a:lumMod val="20000"/>
                        <a:lumOff val="80000"/>
                      </a:schemeClr>
                    </a:solidFill>
                  </a:tcPr>
                </a:tc>
                <a:extLst>
                  <a:ext uri="{0D108BD9-81ED-4DB2-BD59-A6C34878D82A}">
                    <a16:rowId xmlns:a16="http://schemas.microsoft.com/office/drawing/2014/main" val="2836975253"/>
                  </a:ext>
                </a:extLst>
              </a:tr>
              <a:tr h="1168470">
                <a:tc>
                  <a:txBody>
                    <a:bodyPr/>
                    <a:lstStyle/>
                    <a:p>
                      <a:r>
                        <a:rPr lang="en-US" altLang="en-US" sz="1800" b="1" i="0" u="none" kern="1200" dirty="0" smtClean="0">
                          <a:solidFill>
                            <a:srgbClr val="000000"/>
                          </a:solidFill>
                          <a:latin typeface="+mn-lt"/>
                          <a:ea typeface="Calibri"/>
                          <a:cs typeface="Calibri"/>
                          <a:sym typeface="Times New Roman" charset="0"/>
                        </a:rPr>
                        <a:t>2-Premotor </a:t>
                      </a:r>
                      <a:r>
                        <a:rPr lang="en-US" altLang="en-US" sz="1800" b="1" i="0" u="none" kern="1200" dirty="0">
                          <a:solidFill>
                            <a:srgbClr val="000000"/>
                          </a:solidFill>
                          <a:latin typeface="+mn-lt"/>
                          <a:ea typeface="Calibri"/>
                          <a:cs typeface="Calibri"/>
                          <a:sym typeface="Times New Roman" charset="0"/>
                        </a:rPr>
                        <a:t>cortex</a:t>
                      </a:r>
                      <a:r>
                        <a:rPr lang="en-US" altLang="en-US" sz="1800" b="0" i="0" u="none" kern="1200" dirty="0">
                          <a:solidFill>
                            <a:srgbClr val="000000"/>
                          </a:solidFill>
                          <a:latin typeface="+mn-lt"/>
                          <a:ea typeface="Calibri"/>
                          <a:cs typeface="Calibri"/>
                          <a:sym typeface="Times New Roman" charset="0"/>
                        </a:rPr>
                        <a:t>: </a:t>
                      </a:r>
                      <a:endParaRPr lang="en-GB" sz="1800" u="none" dirty="0">
                        <a:latin typeface="+mn-lt"/>
                      </a:endParaRPr>
                    </a:p>
                  </a:txBody>
                  <a:tcPr>
                    <a:solidFill>
                      <a:schemeClr val="accent4">
                        <a:lumMod val="20000"/>
                        <a:lumOff val="80000"/>
                      </a:schemeClr>
                    </a:solidFill>
                  </a:tcPr>
                </a:tc>
                <a:tc>
                  <a:txBody>
                    <a:bodyPr/>
                    <a:lstStyle/>
                    <a:p>
                      <a:r>
                        <a:rPr lang="en-US" altLang="en-US" sz="1800" b="0" i="0" kern="1200" dirty="0">
                          <a:solidFill>
                            <a:srgbClr val="000000"/>
                          </a:solidFill>
                          <a:latin typeface="+mn-lt"/>
                          <a:ea typeface="Calibri"/>
                          <a:cs typeface="Calibri"/>
                          <a:sym typeface="Times New Roman" charset="0"/>
                        </a:rPr>
                        <a:t>Located in the region immediately </a:t>
                      </a:r>
                      <a:r>
                        <a:rPr lang="en-US" altLang="en-US" sz="1800" b="0" i="1" u="none" kern="1200" dirty="0">
                          <a:solidFill>
                            <a:srgbClr val="000000"/>
                          </a:solidFill>
                          <a:latin typeface="+mn-lt"/>
                          <a:ea typeface="Calibri"/>
                          <a:cs typeface="Calibri"/>
                          <a:sym typeface="Times New Roman" charset="0"/>
                        </a:rPr>
                        <a:t>anterior to the precentral gyrus </a:t>
                      </a:r>
                      <a:endParaRPr lang="en-GB" sz="1800" i="1" u="none" dirty="0">
                        <a:latin typeface="+mn-lt"/>
                      </a:endParaRPr>
                    </a:p>
                  </a:txBody>
                  <a:tcPr>
                    <a:solidFill>
                      <a:schemeClr val="accent4">
                        <a:lumMod val="20000"/>
                        <a:lumOff val="80000"/>
                      </a:schemeClr>
                    </a:solidFill>
                  </a:tcPr>
                </a:tc>
                <a:tc>
                  <a:txBody>
                    <a:bodyPr/>
                    <a:lstStyle/>
                    <a:p>
                      <a:r>
                        <a:rPr lang="en-US" altLang="en-US" sz="1800" b="0" i="0" kern="1200" dirty="0" err="1">
                          <a:solidFill>
                            <a:schemeClr val="tx1"/>
                          </a:solidFill>
                          <a:latin typeface="+mn-lt"/>
                          <a:ea typeface="Calibri"/>
                          <a:cs typeface="Calibri"/>
                          <a:sym typeface="Times New Roman" charset="0"/>
                        </a:rPr>
                        <a:t>Brodmann’s</a:t>
                      </a:r>
                      <a:r>
                        <a:rPr lang="en-US" altLang="en-US" sz="1800" b="0" i="0" kern="1200" dirty="0">
                          <a:solidFill>
                            <a:schemeClr val="tx1"/>
                          </a:solidFill>
                          <a:latin typeface="+mn-lt"/>
                          <a:ea typeface="Calibri"/>
                          <a:cs typeface="Calibri"/>
                          <a:sym typeface="Times New Roman" charset="0"/>
                        </a:rPr>
                        <a:t> area </a:t>
                      </a:r>
                      <a:r>
                        <a:rPr lang="en-US" altLang="en-US" sz="1800" b="1" i="0" kern="1200" dirty="0">
                          <a:solidFill>
                            <a:schemeClr val="tx1"/>
                          </a:solidFill>
                          <a:latin typeface="+mn-lt"/>
                          <a:ea typeface="Calibri"/>
                          <a:cs typeface="Calibri"/>
                          <a:sym typeface="Times New Roman" charset="0"/>
                        </a:rPr>
                        <a:t>6</a:t>
                      </a:r>
                      <a:endParaRPr lang="en-GB" sz="1800" b="1" dirty="0">
                        <a:solidFill>
                          <a:schemeClr val="tx1"/>
                        </a:solidFill>
                        <a:latin typeface="+mn-lt"/>
                      </a:endParaRPr>
                    </a:p>
                  </a:txBody>
                  <a:tcPr>
                    <a:solidFill>
                      <a:schemeClr val="accent4">
                        <a:lumMod val="20000"/>
                        <a:lumOff val="80000"/>
                      </a:schemeClr>
                    </a:solidFill>
                  </a:tcPr>
                </a:tc>
                <a:tc>
                  <a:txBody>
                    <a:bodyPr/>
                    <a:lstStyle/>
                    <a:p>
                      <a:r>
                        <a:rPr lang="en-US" sz="1600" b="0" dirty="0">
                          <a:solidFill>
                            <a:schemeClr val="tx1"/>
                          </a:solidFill>
                          <a:latin typeface="+mn-lt"/>
                        </a:rPr>
                        <a:t>Controls learned, repetitious, or patterned motor skills, typing, playing a musical instrument. Coordinates simultaneous or sequential actions. Involved in the planning of movements.</a:t>
                      </a:r>
                      <a:endParaRPr lang="en-GB" sz="1600" b="0" dirty="0">
                        <a:solidFill>
                          <a:schemeClr val="tx1"/>
                        </a:solidFill>
                        <a:latin typeface="+mn-lt"/>
                      </a:endParaRPr>
                    </a:p>
                  </a:txBody>
                  <a:tcPr>
                    <a:solidFill>
                      <a:schemeClr val="accent4">
                        <a:lumMod val="20000"/>
                        <a:lumOff val="80000"/>
                      </a:schemeClr>
                    </a:solidFill>
                  </a:tcPr>
                </a:tc>
                <a:extLst>
                  <a:ext uri="{0D108BD9-81ED-4DB2-BD59-A6C34878D82A}">
                    <a16:rowId xmlns:a16="http://schemas.microsoft.com/office/drawing/2014/main" val="2330887934"/>
                  </a:ext>
                </a:extLst>
              </a:tr>
              <a:tr h="1320254">
                <a:tc>
                  <a:txBody>
                    <a:bodyPr/>
                    <a:lstStyle/>
                    <a:p>
                      <a:r>
                        <a:rPr lang="en-US" altLang="en-US" sz="1800" b="1" i="0" u="none" kern="1200" dirty="0" smtClean="0">
                          <a:solidFill>
                            <a:srgbClr val="000000"/>
                          </a:solidFill>
                          <a:latin typeface="+mn-lt"/>
                          <a:ea typeface="Calibri"/>
                          <a:cs typeface="Calibri"/>
                          <a:sym typeface="Times New Roman" charset="0"/>
                        </a:rPr>
                        <a:t>3-Prefrontal </a:t>
                      </a:r>
                      <a:r>
                        <a:rPr lang="en-US" altLang="en-US" sz="1800" b="1" i="0" u="none" kern="1200" dirty="0">
                          <a:solidFill>
                            <a:srgbClr val="000000"/>
                          </a:solidFill>
                          <a:latin typeface="+mn-lt"/>
                          <a:ea typeface="Calibri"/>
                          <a:cs typeface="Calibri"/>
                          <a:sym typeface="Times New Roman" charset="0"/>
                        </a:rPr>
                        <a:t>cortex:</a:t>
                      </a:r>
                      <a:endParaRPr lang="en-GB" sz="1800" u="none" dirty="0">
                        <a:latin typeface="+mn-lt"/>
                      </a:endParaRPr>
                    </a:p>
                  </a:txBody>
                  <a:tcPr>
                    <a:solidFill>
                      <a:srgbClr val="FFFFE1"/>
                    </a:solidFill>
                  </a:tcPr>
                </a:tc>
                <a:tc>
                  <a:txBody>
                    <a:bodyPr/>
                    <a:lstStyle/>
                    <a:p>
                      <a:r>
                        <a:rPr lang="en-US" altLang="en-US" sz="1800" b="0" i="0" kern="1200" dirty="0">
                          <a:solidFill>
                            <a:srgbClr val="000000"/>
                          </a:solidFill>
                          <a:latin typeface="+mn-lt"/>
                          <a:ea typeface="Calibri"/>
                          <a:cs typeface="Calibri"/>
                          <a:sym typeface="Times New Roman" charset="0"/>
                        </a:rPr>
                        <a:t>Extensive region of the  frontal lobe</a:t>
                      </a:r>
                      <a:r>
                        <a:rPr lang="en-US" altLang="en-US" sz="1800" b="0" i="1" u="none" kern="1200" dirty="0">
                          <a:solidFill>
                            <a:srgbClr val="000000"/>
                          </a:solidFill>
                          <a:latin typeface="+mn-lt"/>
                          <a:ea typeface="Calibri"/>
                          <a:cs typeface="Calibri"/>
                          <a:sym typeface="Times New Roman" charset="0"/>
                        </a:rPr>
                        <a:t> anterior to premotor area</a:t>
                      </a:r>
                      <a:r>
                        <a:rPr lang="en-US" altLang="en-US" sz="1800" b="0" i="0" kern="1200" dirty="0">
                          <a:solidFill>
                            <a:srgbClr val="000000"/>
                          </a:solidFill>
                          <a:latin typeface="+mn-lt"/>
                          <a:ea typeface="Calibri"/>
                          <a:cs typeface="Calibri"/>
                          <a:sym typeface="Times New Roman" charset="0"/>
                        </a:rPr>
                        <a:t>.</a:t>
                      </a:r>
                      <a:endParaRPr lang="en-GB" sz="1800" dirty="0">
                        <a:latin typeface="+mn-lt"/>
                      </a:endParaRPr>
                    </a:p>
                  </a:txBody>
                  <a:tcPr>
                    <a:solidFill>
                      <a:srgbClr val="FFFFE1"/>
                    </a:solidFill>
                  </a:tcPr>
                </a:tc>
                <a:tc>
                  <a:txBody>
                    <a:bodyPr/>
                    <a:lstStyle/>
                    <a:p>
                      <a:endParaRPr lang="en-GB" sz="1800" dirty="0">
                        <a:solidFill>
                          <a:schemeClr val="tx1"/>
                        </a:solidFill>
                        <a:latin typeface="+mn-lt"/>
                      </a:endParaRPr>
                    </a:p>
                  </a:txBody>
                  <a:tcPr>
                    <a:solidFill>
                      <a:srgbClr val="FFFFE1"/>
                    </a:solidFill>
                  </a:tcPr>
                </a:tc>
                <a:tc>
                  <a:txBody>
                    <a:bodyPr/>
                    <a:lstStyle/>
                    <a:p>
                      <a:r>
                        <a:rPr lang="en-US" sz="1600" dirty="0">
                          <a:solidFill>
                            <a:schemeClr val="tx1"/>
                          </a:solidFill>
                          <a:latin typeface="+mn-lt"/>
                        </a:rPr>
                        <a:t>Involved with intellect, cognition, recall, and personality. Necessary for judgement, reasoning, persistence, and conscience. </a:t>
                      </a:r>
                    </a:p>
                    <a:p>
                      <a:r>
                        <a:rPr lang="en-US" sz="1600" dirty="0">
                          <a:solidFill>
                            <a:schemeClr val="tx1"/>
                          </a:solidFill>
                          <a:latin typeface="+mn-lt"/>
                        </a:rPr>
                        <a:t>Also related to mood. Closely linked to limbic system (emotional part of brain)</a:t>
                      </a:r>
                      <a:endParaRPr lang="en-GB" sz="1600" dirty="0">
                        <a:solidFill>
                          <a:schemeClr val="tx1"/>
                        </a:solidFill>
                        <a:latin typeface="+mn-lt"/>
                      </a:endParaRPr>
                    </a:p>
                  </a:txBody>
                  <a:tcPr>
                    <a:solidFill>
                      <a:srgbClr val="FFFFE1"/>
                    </a:solidFill>
                  </a:tcPr>
                </a:tc>
                <a:extLst>
                  <a:ext uri="{0D108BD9-81ED-4DB2-BD59-A6C34878D82A}">
                    <a16:rowId xmlns:a16="http://schemas.microsoft.com/office/drawing/2014/main" val="4029318370"/>
                  </a:ext>
                </a:extLst>
              </a:tr>
              <a:tr h="891340">
                <a:tc>
                  <a:txBody>
                    <a:bodyPr/>
                    <a:lstStyle/>
                    <a:p>
                      <a:r>
                        <a:rPr lang="en-US" altLang="en-US" sz="1800" b="1" i="0" u="none" kern="1200" dirty="0" smtClean="0">
                          <a:solidFill>
                            <a:srgbClr val="000000"/>
                          </a:solidFill>
                          <a:latin typeface="+mn-lt"/>
                          <a:ea typeface="Calibri"/>
                          <a:cs typeface="Calibri"/>
                          <a:sym typeface="Times New Roman" charset="0"/>
                        </a:rPr>
                        <a:t>4-Broca’s </a:t>
                      </a:r>
                      <a:r>
                        <a:rPr lang="en-US" altLang="en-US" sz="1800" b="1" i="0" u="none" kern="1200" dirty="0">
                          <a:solidFill>
                            <a:srgbClr val="000000"/>
                          </a:solidFill>
                          <a:latin typeface="+mn-lt"/>
                          <a:ea typeface="Calibri"/>
                          <a:cs typeface="Calibri"/>
                          <a:sym typeface="Times New Roman" charset="0"/>
                        </a:rPr>
                        <a:t>(motor speech) area: </a:t>
                      </a:r>
                    </a:p>
                    <a:p>
                      <a:r>
                        <a:rPr lang="en-GB" sz="1800" b="0" u="none" dirty="0">
                          <a:solidFill>
                            <a:schemeClr val="accent3">
                              <a:lumMod val="60000"/>
                              <a:lumOff val="40000"/>
                            </a:schemeClr>
                          </a:solidFill>
                          <a:latin typeface="+mn-lt"/>
                        </a:rPr>
                        <a:t>(in the premotor area)</a:t>
                      </a:r>
                    </a:p>
                  </a:txBody>
                  <a:tcPr>
                    <a:solidFill>
                      <a:srgbClr val="E6CDB4"/>
                    </a:solidFill>
                  </a:tcPr>
                </a:tc>
                <a:tc>
                  <a:txBody>
                    <a:bodyPr/>
                    <a:lstStyle/>
                    <a:p>
                      <a:r>
                        <a:rPr lang="en-US" altLang="en-US" sz="1800" b="0" i="0" kern="1200" dirty="0">
                          <a:solidFill>
                            <a:srgbClr val="000000"/>
                          </a:solidFill>
                          <a:latin typeface="+mn-lt"/>
                          <a:ea typeface="Calibri"/>
                          <a:cs typeface="Calibri"/>
                          <a:sym typeface="Times New Roman" charset="0"/>
                        </a:rPr>
                        <a:t>Located in the </a:t>
                      </a:r>
                      <a:r>
                        <a:rPr lang="en-US" altLang="en-US" sz="1800" b="0" i="1" u="none" kern="1200" dirty="0">
                          <a:solidFill>
                            <a:srgbClr val="000000"/>
                          </a:solidFill>
                          <a:latin typeface="+mn-lt"/>
                          <a:ea typeface="Calibri"/>
                          <a:cs typeface="Calibri"/>
                          <a:sym typeface="Times New Roman" charset="0"/>
                        </a:rPr>
                        <a:t>inferior frontal gyrus </a:t>
                      </a:r>
                      <a:r>
                        <a:rPr lang="en-US" altLang="en-US" sz="1800" b="0" i="0" kern="1200" dirty="0">
                          <a:solidFill>
                            <a:srgbClr val="000000"/>
                          </a:solidFill>
                          <a:latin typeface="+mn-lt"/>
                          <a:ea typeface="Calibri"/>
                          <a:cs typeface="Calibri"/>
                          <a:sym typeface="Times New Roman" charset="0"/>
                        </a:rPr>
                        <a:t>of the dominant hemisphere, usually left </a:t>
                      </a:r>
                      <a:endParaRPr lang="en-GB" sz="1800" dirty="0">
                        <a:latin typeface="+mn-lt"/>
                      </a:endParaRPr>
                    </a:p>
                  </a:txBody>
                  <a:tcPr>
                    <a:solidFill>
                      <a:srgbClr val="E6CDB4"/>
                    </a:solidFill>
                  </a:tcPr>
                </a:tc>
                <a:tc>
                  <a:txBody>
                    <a:bodyPr/>
                    <a:lstStyle/>
                    <a:p>
                      <a:r>
                        <a:rPr lang="en-US" altLang="en-US" sz="1800" b="0" i="0" kern="1200" dirty="0" err="1">
                          <a:solidFill>
                            <a:schemeClr val="tx1"/>
                          </a:solidFill>
                          <a:latin typeface="+mn-lt"/>
                          <a:ea typeface="Calibri"/>
                          <a:cs typeface="Calibri"/>
                          <a:sym typeface="Times New Roman" charset="0"/>
                        </a:rPr>
                        <a:t>Brodmann’s</a:t>
                      </a:r>
                      <a:r>
                        <a:rPr lang="en-US" altLang="en-US" sz="1800" b="0" i="0" kern="1200" dirty="0">
                          <a:solidFill>
                            <a:schemeClr val="tx1"/>
                          </a:solidFill>
                          <a:latin typeface="+mn-lt"/>
                          <a:ea typeface="Calibri"/>
                          <a:cs typeface="Calibri"/>
                          <a:sym typeface="Times New Roman" charset="0"/>
                        </a:rPr>
                        <a:t> area</a:t>
                      </a:r>
                      <a:r>
                        <a:rPr lang="en-US" altLang="en-US" sz="1800" b="1" i="0" kern="1200" dirty="0">
                          <a:solidFill>
                            <a:schemeClr val="tx1"/>
                          </a:solidFill>
                          <a:latin typeface="+mn-lt"/>
                          <a:ea typeface="Calibri"/>
                          <a:cs typeface="Calibri"/>
                          <a:sym typeface="Times New Roman" charset="0"/>
                        </a:rPr>
                        <a:t> 44</a:t>
                      </a:r>
                      <a:r>
                        <a:rPr lang="en-US" altLang="en-US" sz="1800" b="0" i="0" kern="1200" dirty="0">
                          <a:solidFill>
                            <a:schemeClr val="tx1"/>
                          </a:solidFill>
                          <a:latin typeface="+mn-lt"/>
                          <a:ea typeface="Calibri"/>
                          <a:cs typeface="Calibri"/>
                          <a:sym typeface="Times New Roman" charset="0"/>
                        </a:rPr>
                        <a:t> &amp; </a:t>
                      </a:r>
                      <a:r>
                        <a:rPr lang="en-US" altLang="en-US" sz="1800" b="1" dirty="0">
                          <a:solidFill>
                            <a:schemeClr val="tx1"/>
                          </a:solidFill>
                          <a:latin typeface="+mn-lt"/>
                          <a:sym typeface="Times New Roman" charset="0"/>
                        </a:rPr>
                        <a:t>45</a:t>
                      </a:r>
                      <a:endParaRPr lang="en-GB" sz="1800" b="1" dirty="0">
                        <a:solidFill>
                          <a:schemeClr val="tx1"/>
                        </a:solidFill>
                        <a:latin typeface="+mn-lt"/>
                      </a:endParaRPr>
                    </a:p>
                  </a:txBody>
                  <a:tcPr>
                    <a:solidFill>
                      <a:srgbClr val="E6CDB4"/>
                    </a:solidFill>
                  </a:tcPr>
                </a:tc>
                <a:tc>
                  <a:txBody>
                    <a:bodyPr/>
                    <a:lstStyle/>
                    <a:p>
                      <a:r>
                        <a:rPr lang="en-US" sz="1600" b="0" dirty="0">
                          <a:solidFill>
                            <a:schemeClr val="tx1"/>
                          </a:solidFill>
                          <a:latin typeface="+mn-lt"/>
                        </a:rPr>
                        <a:t>A motor speech area that directs muscles of the tongue. </a:t>
                      </a:r>
                    </a:p>
                    <a:p>
                      <a:r>
                        <a:rPr lang="en-US" sz="1600" b="0" dirty="0">
                          <a:solidFill>
                            <a:schemeClr val="tx1"/>
                          </a:solidFill>
                          <a:latin typeface="+mn-lt"/>
                        </a:rPr>
                        <a:t>Is active as one prepares to speak.</a:t>
                      </a:r>
                      <a:endParaRPr lang="en-GB" sz="1600" b="0" dirty="0">
                        <a:solidFill>
                          <a:schemeClr val="tx1"/>
                        </a:solidFill>
                        <a:latin typeface="+mn-lt"/>
                      </a:endParaRPr>
                    </a:p>
                  </a:txBody>
                  <a:tcPr>
                    <a:solidFill>
                      <a:srgbClr val="E6CDB4"/>
                    </a:solidFill>
                  </a:tcPr>
                </a:tc>
                <a:extLst>
                  <a:ext uri="{0D108BD9-81ED-4DB2-BD59-A6C34878D82A}">
                    <a16:rowId xmlns:a16="http://schemas.microsoft.com/office/drawing/2014/main" val="922811722"/>
                  </a:ext>
                </a:extLst>
              </a:tr>
              <a:tr h="983225">
                <a:tc>
                  <a:txBody>
                    <a:bodyPr/>
                    <a:lstStyle/>
                    <a:p>
                      <a:r>
                        <a:rPr lang="en-US" altLang="en-US" sz="1800" b="1" i="0" u="none" kern="1200" dirty="0" smtClean="0">
                          <a:solidFill>
                            <a:srgbClr val="000000"/>
                          </a:solidFill>
                          <a:latin typeface="+mn-lt"/>
                          <a:ea typeface="Calibri"/>
                          <a:cs typeface="Calibri"/>
                          <a:sym typeface="Times New Roman" charset="0"/>
                        </a:rPr>
                        <a:t>5-Frontal </a:t>
                      </a:r>
                      <a:r>
                        <a:rPr lang="en-US" altLang="en-US" sz="1800" b="1" i="0" u="none" kern="1200" dirty="0">
                          <a:solidFill>
                            <a:srgbClr val="000000"/>
                          </a:solidFill>
                          <a:latin typeface="+mn-lt"/>
                          <a:ea typeface="Calibri"/>
                          <a:cs typeface="Calibri"/>
                          <a:sym typeface="Times New Roman" charset="0"/>
                        </a:rPr>
                        <a:t>eye field:</a:t>
                      </a:r>
                      <a:endParaRPr lang="en-GB" sz="1800" u="none" dirty="0">
                        <a:latin typeface="+mn-lt"/>
                      </a:endParaRPr>
                    </a:p>
                  </a:txBody>
                  <a:tcPr>
                    <a:solidFill>
                      <a:srgbClr val="E8D9F3"/>
                    </a:solidFill>
                  </a:tcPr>
                </a:tc>
                <a:tc>
                  <a:txBody>
                    <a:bodyPr/>
                    <a:lstStyle/>
                    <a:p>
                      <a:r>
                        <a:rPr lang="en-US" altLang="en-US" sz="1800" b="0" i="0" kern="1200" dirty="0">
                          <a:solidFill>
                            <a:srgbClr val="000000"/>
                          </a:solidFill>
                          <a:latin typeface="+mn-lt"/>
                          <a:ea typeface="Calibri"/>
                          <a:cs typeface="Calibri"/>
                          <a:sym typeface="Times New Roman" charset="0"/>
                        </a:rPr>
                        <a:t>Located in the </a:t>
                      </a:r>
                      <a:r>
                        <a:rPr lang="en-US" altLang="en-US" sz="1800" b="0" i="1" u="none" kern="1200" dirty="0">
                          <a:solidFill>
                            <a:srgbClr val="000000"/>
                          </a:solidFill>
                          <a:latin typeface="+mn-lt"/>
                          <a:ea typeface="Calibri"/>
                          <a:cs typeface="Calibri"/>
                          <a:sym typeface="Times New Roman" charset="0"/>
                        </a:rPr>
                        <a:t>middle frontal gyrus </a:t>
                      </a:r>
                      <a:r>
                        <a:rPr lang="en-US" altLang="en-US" sz="1800" b="0" i="0" kern="1200" dirty="0">
                          <a:solidFill>
                            <a:srgbClr val="000000"/>
                          </a:solidFill>
                          <a:latin typeface="+mn-lt"/>
                          <a:ea typeface="Calibri"/>
                          <a:cs typeface="Calibri"/>
                          <a:sym typeface="Times New Roman" charset="0"/>
                        </a:rPr>
                        <a:t>immediately in front of premotor cortex </a:t>
                      </a:r>
                      <a:endParaRPr lang="en-GB" sz="1800" dirty="0">
                        <a:latin typeface="+mn-lt"/>
                      </a:endParaRPr>
                    </a:p>
                  </a:txBody>
                  <a:tcPr>
                    <a:solidFill>
                      <a:srgbClr val="E8D9F3"/>
                    </a:solidFill>
                  </a:tcPr>
                </a:tc>
                <a:tc>
                  <a:txBody>
                    <a:bodyPr/>
                    <a:lstStyle/>
                    <a:p>
                      <a:r>
                        <a:rPr lang="en-US" altLang="en-US" sz="1800" b="0" i="0" kern="1200" dirty="0" err="1">
                          <a:solidFill>
                            <a:schemeClr val="tx1"/>
                          </a:solidFill>
                          <a:latin typeface="+mn-lt"/>
                          <a:ea typeface="Calibri"/>
                          <a:cs typeface="Calibri"/>
                          <a:sym typeface="Times New Roman" charset="0"/>
                        </a:rPr>
                        <a:t>Brodmann’s</a:t>
                      </a:r>
                      <a:r>
                        <a:rPr lang="en-US" altLang="en-US" sz="1800" b="0" i="0" kern="1200" dirty="0">
                          <a:solidFill>
                            <a:schemeClr val="tx1"/>
                          </a:solidFill>
                          <a:latin typeface="+mn-lt"/>
                          <a:ea typeface="Calibri"/>
                          <a:cs typeface="Calibri"/>
                          <a:sym typeface="Times New Roman" charset="0"/>
                        </a:rPr>
                        <a:t> area </a:t>
                      </a:r>
                      <a:r>
                        <a:rPr lang="en-US" altLang="en-US" sz="1800" b="1" i="0" kern="1200" dirty="0">
                          <a:solidFill>
                            <a:schemeClr val="tx1"/>
                          </a:solidFill>
                          <a:latin typeface="+mn-lt"/>
                          <a:ea typeface="Calibri"/>
                          <a:cs typeface="Calibri"/>
                          <a:sym typeface="Times New Roman" charset="0"/>
                        </a:rPr>
                        <a:t>8</a:t>
                      </a:r>
                      <a:endParaRPr lang="en-GB" sz="1800" b="1" dirty="0">
                        <a:solidFill>
                          <a:schemeClr val="tx1"/>
                        </a:solidFill>
                        <a:latin typeface="+mn-lt"/>
                      </a:endParaRPr>
                    </a:p>
                  </a:txBody>
                  <a:tcPr>
                    <a:solidFill>
                      <a:srgbClr val="E8D9F3"/>
                    </a:solidFill>
                  </a:tcPr>
                </a:tc>
                <a:tc>
                  <a:txBody>
                    <a:bodyPr/>
                    <a:lstStyle/>
                    <a:p>
                      <a:endParaRPr lang="en-GB" sz="1600" b="0" dirty="0">
                        <a:solidFill>
                          <a:schemeClr val="tx1"/>
                        </a:solidFill>
                        <a:latin typeface="+mn-lt"/>
                      </a:endParaRPr>
                    </a:p>
                  </a:txBody>
                  <a:tcPr>
                    <a:solidFill>
                      <a:srgbClr val="E8D9F3"/>
                    </a:solidFill>
                  </a:tcPr>
                </a:tc>
                <a:extLst>
                  <a:ext uri="{0D108BD9-81ED-4DB2-BD59-A6C34878D82A}">
                    <a16:rowId xmlns:a16="http://schemas.microsoft.com/office/drawing/2014/main" val="23455289"/>
                  </a:ext>
                </a:extLst>
              </a:tr>
            </a:tbl>
          </a:graphicData>
        </a:graphic>
      </p:graphicFrame>
      <p:sp>
        <p:nvSpPr>
          <p:cNvPr id="4" name="TextBox 3">
            <a:extLst>
              <a:ext uri="{FF2B5EF4-FFF2-40B4-BE49-F238E27FC236}">
                <a16:creationId xmlns:a16="http://schemas.microsoft.com/office/drawing/2014/main" id="{C55BC575-5115-4FFF-BBEC-B308182A3900}"/>
              </a:ext>
            </a:extLst>
          </p:cNvPr>
          <p:cNvSpPr txBox="1"/>
          <p:nvPr/>
        </p:nvSpPr>
        <p:spPr>
          <a:xfrm>
            <a:off x="8065971" y="1037241"/>
            <a:ext cx="3339449" cy="307777"/>
          </a:xfrm>
          <a:prstGeom prst="rect">
            <a:avLst/>
          </a:prstGeom>
          <a:noFill/>
          <a:ln w="38100">
            <a:solidFill>
              <a:schemeClr val="accent2">
                <a:lumMod val="60000"/>
                <a:lumOff val="40000"/>
              </a:schemeClr>
            </a:solidFill>
          </a:ln>
        </p:spPr>
        <p:txBody>
          <a:bodyPr wrap="square" rtlCol="0">
            <a:spAutoFit/>
          </a:bodyPr>
          <a:lstStyle/>
          <a:p>
            <a:r>
              <a:rPr lang="en-US" i="1" dirty="0">
                <a:latin typeface="+mn-lt"/>
              </a:rPr>
              <a:t>The </a:t>
            </a:r>
            <a:r>
              <a:rPr lang="en-US" b="1" i="1" dirty="0">
                <a:latin typeface="+mn-lt"/>
              </a:rPr>
              <a:t>functions</a:t>
            </a:r>
            <a:r>
              <a:rPr lang="en-US" i="1" dirty="0">
                <a:latin typeface="+mn-lt"/>
              </a:rPr>
              <a:t> are only on the boys’ slides</a:t>
            </a:r>
            <a:endParaRPr lang="en-GB" i="1" dirty="0">
              <a:latin typeface="+mn-lt"/>
            </a:endParaRPr>
          </a:p>
        </p:txBody>
      </p:sp>
    </p:spTree>
    <p:extLst>
      <p:ext uri="{BB962C8B-B14F-4D97-AF65-F5344CB8AC3E}">
        <p14:creationId xmlns:p14="http://schemas.microsoft.com/office/powerpoint/2010/main" val="37882195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7518C04-D696-4E80-B766-3C8526B5668C}"/>
              </a:ext>
            </a:extLst>
          </p:cNvPr>
          <p:cNvGrpSpPr/>
          <p:nvPr/>
        </p:nvGrpSpPr>
        <p:grpSpPr>
          <a:xfrm>
            <a:off x="562342" y="1104354"/>
            <a:ext cx="5608471" cy="5266948"/>
            <a:chOff x="4800600" y="1796072"/>
            <a:chExt cx="5111750" cy="4080856"/>
          </a:xfrm>
        </p:grpSpPr>
        <p:graphicFrame>
          <p:nvGraphicFramePr>
            <p:cNvPr id="4" name="Object 3">
              <a:extLst>
                <a:ext uri="{FF2B5EF4-FFF2-40B4-BE49-F238E27FC236}">
                  <a16:creationId xmlns:a16="http://schemas.microsoft.com/office/drawing/2014/main" id="{F741E03C-ADA4-455A-A51F-B5F9052989D3}"/>
                </a:ext>
              </a:extLst>
            </p:cNvPr>
            <p:cNvGraphicFramePr>
              <a:graphicFrameLocks noChangeAspect="1"/>
            </p:cNvGraphicFramePr>
            <p:nvPr>
              <p:extLst>
                <p:ext uri="{D42A27DB-BD31-4B8C-83A1-F6EECF244321}">
                  <p14:modId xmlns:p14="http://schemas.microsoft.com/office/powerpoint/2010/main" val="1223678456"/>
                </p:ext>
              </p:extLst>
            </p:nvPr>
          </p:nvGraphicFramePr>
          <p:xfrm>
            <a:off x="4800600" y="1844675"/>
            <a:ext cx="5111750" cy="3911600"/>
          </p:xfrm>
          <a:graphic>
            <a:graphicData uri="http://schemas.openxmlformats.org/presentationml/2006/ole">
              <mc:AlternateContent xmlns:mc="http://schemas.openxmlformats.org/markup-compatibility/2006">
                <mc:Choice xmlns:v="urn:schemas-microsoft-com:vml" Requires="v">
                  <p:oleObj spid="_x0000_s28691" r:id="rId3" imgW="3809524" imgH="2914286" progId="">
                    <p:embed/>
                  </p:oleObj>
                </mc:Choice>
                <mc:Fallback>
                  <p:oleObj r:id="rId3" imgW="3809524" imgH="2914286" progId="">
                    <p:embed/>
                    <p:pic>
                      <p:nvPicPr>
                        <p:cNvPr id="15363"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844675"/>
                          <a:ext cx="5111750" cy="3911600"/>
                        </a:xfrm>
                        <a:prstGeom prst="rect">
                          <a:avLst/>
                        </a:prstGeom>
                        <a:solidFill>
                          <a:srgbClr val="4F81BD"/>
                        </a:solidFill>
                        <a:ln w="9525">
                          <a:noFill/>
                          <a:miter lim="800000"/>
                          <a:headEnd/>
                          <a:tailEnd/>
                        </a:ln>
                      </p:spPr>
                    </p:pic>
                  </p:oleObj>
                </mc:Fallback>
              </mc:AlternateContent>
            </a:graphicData>
          </a:graphic>
        </p:graphicFrame>
        <p:cxnSp>
          <p:nvCxnSpPr>
            <p:cNvPr id="5" name="Straight Arrow Connector 13">
              <a:extLst>
                <a:ext uri="{FF2B5EF4-FFF2-40B4-BE49-F238E27FC236}">
                  <a16:creationId xmlns:a16="http://schemas.microsoft.com/office/drawing/2014/main" id="{F2B37324-0046-47DF-B6F9-5B8690588AC4}"/>
                </a:ext>
              </a:extLst>
            </p:cNvPr>
            <p:cNvCxnSpPr>
              <a:cxnSpLocks noChangeShapeType="1"/>
              <a:stCxn id="22" idx="2"/>
            </p:cNvCxnSpPr>
            <p:nvPr/>
          </p:nvCxnSpPr>
          <p:spPr bwMode="auto">
            <a:xfrm>
              <a:off x="7022794" y="1867270"/>
              <a:ext cx="397296" cy="1064763"/>
            </a:xfrm>
            <a:prstGeom prst="straightConnector1">
              <a:avLst/>
            </a:prstGeom>
            <a:noFill/>
            <a:ln w="57150">
              <a:solidFill>
                <a:schemeClr val="accent3">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6" name="Straight Arrow Connector 15">
              <a:extLst>
                <a:ext uri="{FF2B5EF4-FFF2-40B4-BE49-F238E27FC236}">
                  <a16:creationId xmlns:a16="http://schemas.microsoft.com/office/drawing/2014/main" id="{75EB5C82-164C-4FB4-9DA8-D8653A2612B7}"/>
                </a:ext>
              </a:extLst>
            </p:cNvPr>
            <p:cNvCxnSpPr>
              <a:cxnSpLocks noChangeShapeType="1"/>
            </p:cNvCxnSpPr>
            <p:nvPr/>
          </p:nvCxnSpPr>
          <p:spPr bwMode="auto">
            <a:xfrm rot="16200000" flipH="1">
              <a:off x="5522481" y="1796072"/>
              <a:ext cx="1152525" cy="1152525"/>
            </a:xfrm>
            <a:prstGeom prst="straightConnector1">
              <a:avLst/>
            </a:prstGeom>
            <a:noFill/>
            <a:ln w="57150">
              <a:solidFill>
                <a:schemeClr val="accent4">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7" name="Straight Arrow Connector 20">
              <a:extLst>
                <a:ext uri="{FF2B5EF4-FFF2-40B4-BE49-F238E27FC236}">
                  <a16:creationId xmlns:a16="http://schemas.microsoft.com/office/drawing/2014/main" id="{9366F9F1-431D-44E3-A3A4-53F297EC0963}"/>
                </a:ext>
              </a:extLst>
            </p:cNvPr>
            <p:cNvCxnSpPr>
              <a:cxnSpLocks noChangeShapeType="1"/>
            </p:cNvCxnSpPr>
            <p:nvPr/>
          </p:nvCxnSpPr>
          <p:spPr bwMode="auto">
            <a:xfrm flipV="1">
              <a:off x="5355425" y="4053085"/>
              <a:ext cx="1172376" cy="325448"/>
            </a:xfrm>
            <a:prstGeom prst="straightConnector1">
              <a:avLst/>
            </a:prstGeom>
            <a:noFill/>
            <a:ln w="57150">
              <a:solidFill>
                <a:schemeClr val="accent5">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8" name="Straight Arrow Connector 21">
              <a:extLst>
                <a:ext uri="{FF2B5EF4-FFF2-40B4-BE49-F238E27FC236}">
                  <a16:creationId xmlns:a16="http://schemas.microsoft.com/office/drawing/2014/main" id="{21555AF4-EEE4-4CCE-9DCD-C0A6885F72E6}"/>
                </a:ext>
              </a:extLst>
            </p:cNvPr>
            <p:cNvCxnSpPr>
              <a:cxnSpLocks noChangeShapeType="1"/>
            </p:cNvCxnSpPr>
            <p:nvPr/>
          </p:nvCxnSpPr>
          <p:spPr bwMode="auto">
            <a:xfrm>
              <a:off x="4800600" y="3248389"/>
              <a:ext cx="861311" cy="224146"/>
            </a:xfrm>
            <a:prstGeom prst="straightConnector1">
              <a:avLst/>
            </a:prstGeom>
            <a:noFill/>
            <a:ln w="57150">
              <a:solidFill>
                <a:srgbClr val="EBE600"/>
              </a:solidFill>
              <a:bevel/>
              <a:headEnd/>
              <a:tailEnd type="arrow" w="med" len="med"/>
            </a:ln>
            <a:extLst>
              <a:ext uri="{909E8E84-426E-40DD-AFC4-6F175D3DCCD1}">
                <a14:hiddenFill xmlns:a14="http://schemas.microsoft.com/office/drawing/2010/main">
                  <a:noFill/>
                </a14:hiddenFill>
              </a:ext>
            </a:extLst>
          </p:spPr>
        </p:cxnSp>
        <p:sp>
          <p:nvSpPr>
            <p:cNvPr id="9" name="Oval 38">
              <a:extLst>
                <a:ext uri="{FF2B5EF4-FFF2-40B4-BE49-F238E27FC236}">
                  <a16:creationId xmlns:a16="http://schemas.microsoft.com/office/drawing/2014/main" id="{4256F04E-F16C-4FFD-A939-0659EA6458FD}"/>
                </a:ext>
              </a:extLst>
            </p:cNvPr>
            <p:cNvSpPr>
              <a:spLocks noChangeArrowheads="1"/>
            </p:cNvSpPr>
            <p:nvPr/>
          </p:nvSpPr>
          <p:spPr bwMode="auto">
            <a:xfrm>
              <a:off x="6888164" y="2852739"/>
              <a:ext cx="287337" cy="288925"/>
            </a:xfrm>
            <a:prstGeom prst="ellipse">
              <a:avLst/>
            </a:prstGeom>
            <a:solidFill>
              <a:srgbClr val="7030A0"/>
            </a:solidFill>
            <a:ln w="38100">
              <a:solidFill>
                <a:srgbClr val="7030A0"/>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cxnSp>
          <p:nvCxnSpPr>
            <p:cNvPr id="10" name="Straight Arrow Connector 19">
              <a:extLst>
                <a:ext uri="{FF2B5EF4-FFF2-40B4-BE49-F238E27FC236}">
                  <a16:creationId xmlns:a16="http://schemas.microsoft.com/office/drawing/2014/main" id="{AA4DC444-8540-41A8-8D11-5C47949110CE}"/>
                </a:ext>
              </a:extLst>
            </p:cNvPr>
            <p:cNvCxnSpPr>
              <a:cxnSpLocks noChangeShapeType="1"/>
              <a:endCxn id="9" idx="4"/>
            </p:cNvCxnSpPr>
            <p:nvPr/>
          </p:nvCxnSpPr>
          <p:spPr bwMode="auto">
            <a:xfrm flipV="1">
              <a:off x="6851651" y="3141664"/>
              <a:ext cx="180182" cy="2735264"/>
            </a:xfrm>
            <a:prstGeom prst="straightConnector1">
              <a:avLst/>
            </a:prstGeom>
            <a:noFill/>
            <a:ln w="57150">
              <a:solidFill>
                <a:srgbClr val="7030A0"/>
              </a:solidFill>
              <a:bevel/>
              <a:headEnd/>
              <a:tailEnd type="arrow" w="med" len="med"/>
            </a:ln>
            <a:extLst>
              <a:ext uri="{909E8E84-426E-40DD-AFC4-6F175D3DCCD1}">
                <a14:hiddenFill xmlns:a14="http://schemas.microsoft.com/office/drawing/2010/main">
                  <a:noFill/>
                </a14:hiddenFill>
              </a:ext>
            </a:extLst>
          </p:spPr>
        </p:cxnSp>
      </p:grpSp>
      <p:grpSp>
        <p:nvGrpSpPr>
          <p:cNvPr id="15" name="Group 14">
            <a:extLst>
              <a:ext uri="{FF2B5EF4-FFF2-40B4-BE49-F238E27FC236}">
                <a16:creationId xmlns:a16="http://schemas.microsoft.com/office/drawing/2014/main" id="{EFC48206-1565-43F1-A6C5-6979066E1904}"/>
              </a:ext>
            </a:extLst>
          </p:cNvPr>
          <p:cNvGrpSpPr/>
          <p:nvPr/>
        </p:nvGrpSpPr>
        <p:grpSpPr>
          <a:xfrm>
            <a:off x="6469621" y="1054666"/>
            <a:ext cx="5456908" cy="4680154"/>
            <a:chOff x="1919288" y="3933826"/>
            <a:chExt cx="3810000" cy="2862467"/>
          </a:xfrm>
        </p:grpSpPr>
        <p:pic>
          <p:nvPicPr>
            <p:cNvPr id="16" name="Picture 8" descr="b5">
              <a:extLst>
                <a:ext uri="{FF2B5EF4-FFF2-40B4-BE49-F238E27FC236}">
                  <a16:creationId xmlns:a16="http://schemas.microsoft.com/office/drawing/2014/main" id="{7E97AC01-FA8B-4920-ACCF-74E761C2EB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975" t="50000" r="2689" b="4462"/>
            <a:stretch>
              <a:fillRect/>
            </a:stretch>
          </p:blipFill>
          <p:spPr bwMode="auto">
            <a:xfrm>
              <a:off x="1919288" y="3933826"/>
              <a:ext cx="3810000"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7">
              <a:extLst>
                <a:ext uri="{FF2B5EF4-FFF2-40B4-BE49-F238E27FC236}">
                  <a16:creationId xmlns:a16="http://schemas.microsoft.com/office/drawing/2014/main" id="{040A7BF1-35B4-4768-A786-0C33BA7C6F08}"/>
                </a:ext>
              </a:extLst>
            </p:cNvPr>
            <p:cNvCxnSpPr>
              <a:cxnSpLocks noChangeShapeType="1"/>
            </p:cNvCxnSpPr>
            <p:nvPr/>
          </p:nvCxnSpPr>
          <p:spPr bwMode="auto">
            <a:xfrm rot="5400000" flipH="1" flipV="1">
              <a:off x="4043364" y="5842001"/>
              <a:ext cx="936625" cy="142875"/>
            </a:xfrm>
            <a:prstGeom prst="straightConnector1">
              <a:avLst/>
            </a:prstGeom>
            <a:noFill/>
            <a:ln w="5715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18" name="Straight Arrow Connector 18">
              <a:extLst>
                <a:ext uri="{FF2B5EF4-FFF2-40B4-BE49-F238E27FC236}">
                  <a16:creationId xmlns:a16="http://schemas.microsoft.com/office/drawing/2014/main" id="{BB15E975-12A3-453A-AE30-67C81A55CB02}"/>
                </a:ext>
              </a:extLst>
            </p:cNvPr>
            <p:cNvCxnSpPr>
              <a:cxnSpLocks noChangeShapeType="1"/>
            </p:cNvCxnSpPr>
            <p:nvPr/>
          </p:nvCxnSpPr>
          <p:spPr bwMode="auto">
            <a:xfrm flipV="1">
              <a:off x="4438650" y="6021593"/>
              <a:ext cx="219079" cy="360158"/>
            </a:xfrm>
            <a:prstGeom prst="straightConnector1">
              <a:avLst/>
            </a:prstGeom>
            <a:noFill/>
            <a:ln w="5715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19" name="Straight Arrow Connector 21">
              <a:extLst>
                <a:ext uri="{FF2B5EF4-FFF2-40B4-BE49-F238E27FC236}">
                  <a16:creationId xmlns:a16="http://schemas.microsoft.com/office/drawing/2014/main" id="{DA863A2C-1DA3-45E1-863F-9BD012C7732C}"/>
                </a:ext>
              </a:extLst>
            </p:cNvPr>
            <p:cNvCxnSpPr>
              <a:cxnSpLocks noChangeShapeType="1"/>
            </p:cNvCxnSpPr>
            <p:nvPr/>
          </p:nvCxnSpPr>
          <p:spPr bwMode="auto">
            <a:xfrm flipH="1">
              <a:off x="4800603" y="5625252"/>
              <a:ext cx="780633" cy="223099"/>
            </a:xfrm>
            <a:prstGeom prst="straightConnector1">
              <a:avLst/>
            </a:prstGeom>
            <a:noFill/>
            <a:ln w="57150">
              <a:solidFill>
                <a:schemeClr val="accent6">
                  <a:lumMod val="75000"/>
                </a:schemeClr>
              </a:solidFill>
              <a:bevel/>
              <a:headEnd/>
              <a:tailEnd type="arrow" w="med" len="med"/>
            </a:ln>
            <a:extLst>
              <a:ext uri="{909E8E84-426E-40DD-AFC4-6F175D3DCCD1}">
                <a14:hiddenFill xmlns:a14="http://schemas.microsoft.com/office/drawing/2010/main">
                  <a:noFill/>
                </a14:hiddenFill>
              </a:ext>
            </a:extLst>
          </p:spPr>
        </p:cxnSp>
        <p:sp>
          <p:nvSpPr>
            <p:cNvPr id="20" name="Straight Connector 31">
              <a:extLst>
                <a:ext uri="{FF2B5EF4-FFF2-40B4-BE49-F238E27FC236}">
                  <a16:creationId xmlns:a16="http://schemas.microsoft.com/office/drawing/2014/main" id="{AC93E191-127E-4828-A53E-4619ABBAA6D2}"/>
                </a:ext>
              </a:extLst>
            </p:cNvPr>
            <p:cNvSpPr>
              <a:spLocks noChangeShapeType="1"/>
            </p:cNvSpPr>
            <p:nvPr/>
          </p:nvSpPr>
          <p:spPr bwMode="auto">
            <a:xfrm rot="10800000" flipH="1">
              <a:off x="4222751" y="6381751"/>
              <a:ext cx="217488" cy="414542"/>
            </a:xfrm>
            <a:prstGeom prst="line">
              <a:avLst/>
            </a:prstGeom>
            <a:noFill/>
            <a:ln w="57150">
              <a:solidFill>
                <a:srgbClr val="FFC000"/>
              </a:solidFill>
              <a:bevel/>
              <a:headEnd/>
              <a:tailEnd/>
            </a:ln>
            <a:extLst>
              <a:ext uri="{909E8E84-426E-40DD-AFC4-6F175D3DCCD1}">
                <a14:hiddenFill xmlns:a14="http://schemas.microsoft.com/office/drawing/2010/main">
                  <a:noFill/>
                </a14:hiddenFill>
              </a:ext>
            </a:extLst>
          </p:spPr>
          <p:txBody>
            <a:bodyPr/>
            <a:lstStyle/>
            <a:p>
              <a:endParaRPr lang="en-US" dirty="0"/>
            </a:p>
          </p:txBody>
        </p:sp>
      </p:grpSp>
      <p:cxnSp>
        <p:nvCxnSpPr>
          <p:cNvPr id="21" name="Straight Arrow Connector 14">
            <a:extLst>
              <a:ext uri="{FF2B5EF4-FFF2-40B4-BE49-F238E27FC236}">
                <a16:creationId xmlns:a16="http://schemas.microsoft.com/office/drawing/2014/main" id="{E32B5495-EC1A-4107-AA97-A0C910C3C280}"/>
              </a:ext>
            </a:extLst>
          </p:cNvPr>
          <p:cNvCxnSpPr>
            <a:cxnSpLocks noChangeShapeType="1"/>
          </p:cNvCxnSpPr>
          <p:nvPr/>
        </p:nvCxnSpPr>
        <p:spPr bwMode="auto">
          <a:xfrm flipH="1">
            <a:off x="4563277" y="1685614"/>
            <a:ext cx="1131774" cy="1125577"/>
          </a:xfrm>
          <a:prstGeom prst="straightConnector1">
            <a:avLst/>
          </a:prstGeom>
          <a:noFill/>
          <a:ln w="57150">
            <a:solidFill>
              <a:srgbClr val="FF33CC"/>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15">
            <a:extLst>
              <a:ext uri="{FF2B5EF4-FFF2-40B4-BE49-F238E27FC236}">
                <a16:creationId xmlns:a16="http://schemas.microsoft.com/office/drawing/2014/main" id="{D9C08BA9-1CD8-4938-93C5-458F6FD7B8F1}"/>
              </a:ext>
            </a:extLst>
          </p:cNvPr>
          <p:cNvCxnSpPr>
            <a:cxnSpLocks noChangeShapeType="1"/>
          </p:cNvCxnSpPr>
          <p:nvPr/>
        </p:nvCxnSpPr>
        <p:spPr bwMode="auto">
          <a:xfrm flipH="1">
            <a:off x="3703705" y="1754879"/>
            <a:ext cx="453945" cy="713261"/>
          </a:xfrm>
          <a:prstGeom prst="straightConnector1">
            <a:avLst/>
          </a:prstGeom>
          <a:noFill/>
          <a:ln w="5715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sp>
        <p:nvSpPr>
          <p:cNvPr id="22" name="TextBox 21"/>
          <p:cNvSpPr txBox="1"/>
          <p:nvPr/>
        </p:nvSpPr>
        <p:spPr>
          <a:xfrm>
            <a:off x="2760542" y="734581"/>
            <a:ext cx="479860" cy="461665"/>
          </a:xfrm>
          <a:prstGeom prst="rect">
            <a:avLst/>
          </a:prstGeom>
          <a:noFill/>
        </p:spPr>
        <p:txBody>
          <a:bodyPr wrap="square" rtlCol="1">
            <a:spAutoFit/>
          </a:bodyPr>
          <a:lstStyle/>
          <a:p>
            <a:r>
              <a:rPr lang="en-US" sz="2400" b="1" dirty="0" smtClean="0">
                <a:solidFill>
                  <a:schemeClr val="accent3">
                    <a:lumMod val="50000"/>
                  </a:schemeClr>
                </a:solidFill>
              </a:rPr>
              <a:t>1</a:t>
            </a:r>
            <a:endParaRPr lang="ar-SA" b="1" dirty="0">
              <a:solidFill>
                <a:schemeClr val="accent3">
                  <a:lumMod val="50000"/>
                </a:schemeClr>
              </a:solidFill>
            </a:endParaRPr>
          </a:p>
        </p:txBody>
      </p:sp>
      <p:sp>
        <p:nvSpPr>
          <p:cNvPr id="24" name="TextBox 23"/>
          <p:cNvSpPr txBox="1"/>
          <p:nvPr/>
        </p:nvSpPr>
        <p:spPr>
          <a:xfrm>
            <a:off x="1063165" y="780529"/>
            <a:ext cx="291204" cy="461665"/>
          </a:xfrm>
          <a:prstGeom prst="rect">
            <a:avLst/>
          </a:prstGeom>
          <a:noFill/>
        </p:spPr>
        <p:txBody>
          <a:bodyPr wrap="square" rtlCol="1">
            <a:spAutoFit/>
          </a:bodyPr>
          <a:lstStyle/>
          <a:p>
            <a:r>
              <a:rPr lang="en-US" sz="2400" b="1" dirty="0">
                <a:solidFill>
                  <a:schemeClr val="accent4">
                    <a:lumMod val="50000"/>
                  </a:schemeClr>
                </a:solidFill>
              </a:rPr>
              <a:t>2</a:t>
            </a:r>
            <a:endParaRPr lang="ar-SA" sz="2400" b="1" dirty="0">
              <a:solidFill>
                <a:schemeClr val="accent4">
                  <a:lumMod val="50000"/>
                </a:schemeClr>
              </a:solidFill>
            </a:endParaRPr>
          </a:p>
        </p:txBody>
      </p:sp>
      <p:sp>
        <p:nvSpPr>
          <p:cNvPr id="26" name="TextBox 25"/>
          <p:cNvSpPr txBox="1"/>
          <p:nvPr/>
        </p:nvSpPr>
        <p:spPr>
          <a:xfrm>
            <a:off x="248607" y="2730131"/>
            <a:ext cx="328662" cy="475217"/>
          </a:xfrm>
          <a:prstGeom prst="rect">
            <a:avLst/>
          </a:prstGeom>
          <a:noFill/>
        </p:spPr>
        <p:txBody>
          <a:bodyPr wrap="square" rtlCol="1">
            <a:spAutoFit/>
          </a:bodyPr>
          <a:lstStyle/>
          <a:p>
            <a:r>
              <a:rPr lang="en-US" sz="2400" b="1" dirty="0" smtClean="0">
                <a:solidFill>
                  <a:srgbClr val="EAD900"/>
                </a:solidFill>
              </a:rPr>
              <a:t>3</a:t>
            </a:r>
            <a:endParaRPr lang="ar-SA" sz="1600" b="1" dirty="0">
              <a:solidFill>
                <a:srgbClr val="EAD900"/>
              </a:solidFill>
            </a:endParaRPr>
          </a:p>
        </p:txBody>
      </p:sp>
      <p:sp>
        <p:nvSpPr>
          <p:cNvPr id="28" name="TextBox 27"/>
          <p:cNvSpPr txBox="1"/>
          <p:nvPr/>
        </p:nvSpPr>
        <p:spPr>
          <a:xfrm>
            <a:off x="858313" y="4206570"/>
            <a:ext cx="291204" cy="461665"/>
          </a:xfrm>
          <a:prstGeom prst="rect">
            <a:avLst/>
          </a:prstGeom>
          <a:noFill/>
        </p:spPr>
        <p:txBody>
          <a:bodyPr wrap="square" rtlCol="1">
            <a:spAutoFit/>
          </a:bodyPr>
          <a:lstStyle/>
          <a:p>
            <a:r>
              <a:rPr lang="en-US" sz="2400" b="1" dirty="0" smtClean="0">
                <a:solidFill>
                  <a:schemeClr val="accent6">
                    <a:lumMod val="50000"/>
                  </a:schemeClr>
                </a:solidFill>
              </a:rPr>
              <a:t>4</a:t>
            </a:r>
            <a:endParaRPr lang="ar-SA" sz="1200" b="1" dirty="0">
              <a:solidFill>
                <a:schemeClr val="accent6">
                  <a:lumMod val="50000"/>
                </a:schemeClr>
              </a:solidFill>
            </a:endParaRPr>
          </a:p>
        </p:txBody>
      </p:sp>
      <p:sp>
        <p:nvSpPr>
          <p:cNvPr id="30" name="TextBox 29"/>
          <p:cNvSpPr txBox="1"/>
          <p:nvPr/>
        </p:nvSpPr>
        <p:spPr>
          <a:xfrm>
            <a:off x="2614940" y="6328000"/>
            <a:ext cx="291204" cy="461665"/>
          </a:xfrm>
          <a:prstGeom prst="rect">
            <a:avLst/>
          </a:prstGeom>
          <a:noFill/>
        </p:spPr>
        <p:txBody>
          <a:bodyPr wrap="square" rtlCol="1">
            <a:spAutoFit/>
          </a:bodyPr>
          <a:lstStyle/>
          <a:p>
            <a:r>
              <a:rPr lang="en-US" sz="2400" b="1" dirty="0">
                <a:solidFill>
                  <a:srgbClr val="7030A0"/>
                </a:solidFill>
              </a:rPr>
              <a:t>5</a:t>
            </a:r>
            <a:endParaRPr lang="ar-SA" sz="2400" b="1" dirty="0">
              <a:solidFill>
                <a:srgbClr val="7030A0"/>
              </a:solidFill>
            </a:endParaRPr>
          </a:p>
        </p:txBody>
      </p:sp>
      <p:sp>
        <p:nvSpPr>
          <p:cNvPr id="32" name="TextBox 31"/>
          <p:cNvSpPr txBox="1"/>
          <p:nvPr/>
        </p:nvSpPr>
        <p:spPr>
          <a:xfrm>
            <a:off x="3899677" y="1401352"/>
            <a:ext cx="291204" cy="461665"/>
          </a:xfrm>
          <a:prstGeom prst="rect">
            <a:avLst/>
          </a:prstGeom>
          <a:noFill/>
        </p:spPr>
        <p:txBody>
          <a:bodyPr wrap="square" rtlCol="1">
            <a:spAutoFit/>
          </a:bodyPr>
          <a:lstStyle/>
          <a:p>
            <a:r>
              <a:rPr lang="en-US" sz="2400" b="1" dirty="0" smtClean="0">
                <a:solidFill>
                  <a:schemeClr val="accent2">
                    <a:lumMod val="50000"/>
                  </a:schemeClr>
                </a:solidFill>
              </a:rPr>
              <a:t>6</a:t>
            </a:r>
            <a:endParaRPr lang="ar-SA" sz="2400" b="1" dirty="0">
              <a:solidFill>
                <a:schemeClr val="accent2">
                  <a:lumMod val="50000"/>
                </a:schemeClr>
              </a:solidFill>
            </a:endParaRPr>
          </a:p>
        </p:txBody>
      </p:sp>
      <p:sp>
        <p:nvSpPr>
          <p:cNvPr id="33" name="TextBox 32"/>
          <p:cNvSpPr txBox="1"/>
          <p:nvPr/>
        </p:nvSpPr>
        <p:spPr>
          <a:xfrm>
            <a:off x="5641728" y="1342363"/>
            <a:ext cx="291204" cy="461665"/>
          </a:xfrm>
          <a:prstGeom prst="rect">
            <a:avLst/>
          </a:prstGeom>
          <a:noFill/>
        </p:spPr>
        <p:txBody>
          <a:bodyPr wrap="square" rtlCol="1">
            <a:spAutoFit/>
          </a:bodyPr>
          <a:lstStyle/>
          <a:p>
            <a:r>
              <a:rPr lang="en-US" sz="2400" b="1" dirty="0" smtClean="0">
                <a:solidFill>
                  <a:srgbClr val="FF33CC"/>
                </a:solidFill>
              </a:rPr>
              <a:t>7</a:t>
            </a:r>
            <a:endParaRPr lang="ar-SA" sz="2400" b="1" dirty="0">
              <a:solidFill>
                <a:srgbClr val="FF33CC"/>
              </a:solidFill>
            </a:endParaRPr>
          </a:p>
        </p:txBody>
      </p:sp>
      <p:sp>
        <p:nvSpPr>
          <p:cNvPr id="34" name="TextBox 33"/>
          <p:cNvSpPr txBox="1"/>
          <p:nvPr/>
        </p:nvSpPr>
        <p:spPr>
          <a:xfrm>
            <a:off x="11734776" y="3555698"/>
            <a:ext cx="291204" cy="461665"/>
          </a:xfrm>
          <a:prstGeom prst="rect">
            <a:avLst/>
          </a:prstGeom>
          <a:noFill/>
        </p:spPr>
        <p:txBody>
          <a:bodyPr wrap="square" rtlCol="1">
            <a:spAutoFit/>
          </a:bodyPr>
          <a:lstStyle/>
          <a:p>
            <a:r>
              <a:rPr lang="en-US" sz="2400" b="1" dirty="0" smtClean="0">
                <a:solidFill>
                  <a:schemeClr val="accent6">
                    <a:lumMod val="75000"/>
                  </a:schemeClr>
                </a:solidFill>
              </a:rPr>
              <a:t>8</a:t>
            </a:r>
            <a:endParaRPr lang="ar-SA" sz="2400" b="1" dirty="0">
              <a:solidFill>
                <a:schemeClr val="accent6">
                  <a:lumMod val="75000"/>
                </a:schemeClr>
              </a:solidFill>
            </a:endParaRPr>
          </a:p>
        </p:txBody>
      </p:sp>
      <p:sp>
        <p:nvSpPr>
          <p:cNvPr id="35" name="TextBox 34"/>
          <p:cNvSpPr txBox="1"/>
          <p:nvPr/>
        </p:nvSpPr>
        <p:spPr>
          <a:xfrm>
            <a:off x="9481155" y="5658051"/>
            <a:ext cx="291204" cy="461665"/>
          </a:xfrm>
          <a:prstGeom prst="rect">
            <a:avLst/>
          </a:prstGeom>
          <a:noFill/>
        </p:spPr>
        <p:txBody>
          <a:bodyPr wrap="square" rtlCol="1">
            <a:spAutoFit/>
          </a:bodyPr>
          <a:lstStyle/>
          <a:p>
            <a:r>
              <a:rPr lang="en-US" sz="2400" b="1" dirty="0" smtClean="0">
                <a:solidFill>
                  <a:srgbClr val="FFC000"/>
                </a:solidFill>
              </a:rPr>
              <a:t>9</a:t>
            </a:r>
            <a:endParaRPr lang="ar-SA" b="1" dirty="0">
              <a:solidFill>
                <a:srgbClr val="FFC000"/>
              </a:solidFill>
            </a:endParaRPr>
          </a:p>
        </p:txBody>
      </p:sp>
    </p:spTree>
    <p:extLst>
      <p:ext uri="{BB962C8B-B14F-4D97-AF65-F5344CB8AC3E}">
        <p14:creationId xmlns:p14="http://schemas.microsoft.com/office/powerpoint/2010/main" val="1907054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Table 15">
            <a:extLst>
              <a:ext uri="{FF2B5EF4-FFF2-40B4-BE49-F238E27FC236}">
                <a16:creationId xmlns:a16="http://schemas.microsoft.com/office/drawing/2014/main" id="{FB9D092A-CBDA-470C-BF17-AD8B17688E18}"/>
              </a:ext>
            </a:extLst>
          </p:cNvPr>
          <p:cNvGraphicFramePr>
            <a:graphicFrameLocks noGrp="1"/>
          </p:cNvGraphicFramePr>
          <p:nvPr>
            <p:extLst>
              <p:ext uri="{D42A27DB-BD31-4B8C-83A1-F6EECF244321}">
                <p14:modId xmlns:p14="http://schemas.microsoft.com/office/powerpoint/2010/main" val="871570345"/>
              </p:ext>
            </p:extLst>
          </p:nvPr>
        </p:nvGraphicFramePr>
        <p:xfrm>
          <a:off x="1023838" y="713071"/>
          <a:ext cx="10342252" cy="2919313"/>
        </p:xfrm>
        <a:graphic>
          <a:graphicData uri="http://schemas.openxmlformats.org/drawingml/2006/table">
            <a:tbl>
              <a:tblPr firstRow="1" bandRow="1">
                <a:tableStyleId>{1108BE60-98E1-4CA7-AB5B-2BF94F43183B}</a:tableStyleId>
              </a:tblPr>
              <a:tblGrid>
                <a:gridCol w="1734055">
                  <a:extLst>
                    <a:ext uri="{9D8B030D-6E8A-4147-A177-3AD203B41FA5}">
                      <a16:colId xmlns:a16="http://schemas.microsoft.com/office/drawing/2014/main" val="3245305587"/>
                    </a:ext>
                  </a:extLst>
                </a:gridCol>
                <a:gridCol w="2398307">
                  <a:extLst>
                    <a:ext uri="{9D8B030D-6E8A-4147-A177-3AD203B41FA5}">
                      <a16:colId xmlns:a16="http://schemas.microsoft.com/office/drawing/2014/main" val="2323069498"/>
                    </a:ext>
                  </a:extLst>
                </a:gridCol>
                <a:gridCol w="1676400">
                  <a:extLst>
                    <a:ext uri="{9D8B030D-6E8A-4147-A177-3AD203B41FA5}">
                      <a16:colId xmlns:a16="http://schemas.microsoft.com/office/drawing/2014/main" val="658779811"/>
                    </a:ext>
                  </a:extLst>
                </a:gridCol>
                <a:gridCol w="4533490">
                  <a:extLst>
                    <a:ext uri="{9D8B030D-6E8A-4147-A177-3AD203B41FA5}">
                      <a16:colId xmlns:a16="http://schemas.microsoft.com/office/drawing/2014/main" val="2880394236"/>
                    </a:ext>
                  </a:extLst>
                </a:gridCol>
              </a:tblGrid>
              <a:tr h="412624">
                <a:tc gridSpan="4">
                  <a:txBody>
                    <a:bodyPr/>
                    <a:lstStyle/>
                    <a:p>
                      <a:pPr algn="ctr"/>
                      <a:r>
                        <a:rPr lang="en-GB" sz="2000" u="none" dirty="0">
                          <a:latin typeface="+mn-lt"/>
                        </a:rPr>
                        <a:t>Parietal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666546">
                <a:tc>
                  <a:txBody>
                    <a:bodyPr/>
                    <a:lstStyle/>
                    <a:p>
                      <a:r>
                        <a:rPr lang="en-US" altLang="en-US" sz="1800" b="1" i="0" u="none" kern="1200" dirty="0" smtClean="0">
                          <a:solidFill>
                            <a:srgbClr val="000000"/>
                          </a:solidFill>
                          <a:latin typeface="+mn-lt"/>
                          <a:ea typeface="Calibri"/>
                          <a:cs typeface="Calibri"/>
                          <a:sym typeface="Times New Roman" charset="0"/>
                        </a:rPr>
                        <a:t>6-Primary </a:t>
                      </a:r>
                      <a:r>
                        <a:rPr lang="en-US" altLang="en-US" sz="1800" b="1" i="0" u="none" kern="1200" dirty="0">
                          <a:solidFill>
                            <a:srgbClr val="000000"/>
                          </a:solidFill>
                          <a:latin typeface="+mn-lt"/>
                          <a:ea typeface="Calibri"/>
                          <a:cs typeface="Calibri"/>
                          <a:sym typeface="Times New Roman" charset="0"/>
                        </a:rPr>
                        <a:t>somatosensory cortex</a:t>
                      </a:r>
                      <a:endParaRPr lang="en-GB" u="none" dirty="0">
                        <a:latin typeface="+mn-lt"/>
                      </a:endParaRPr>
                    </a:p>
                  </a:txBody>
                  <a:tcPr>
                    <a:solidFill>
                      <a:schemeClr val="accent2">
                        <a:lumMod val="20000"/>
                        <a:lumOff val="80000"/>
                      </a:schemeClr>
                    </a:solidFill>
                  </a:tcPr>
                </a:tc>
                <a:tc>
                  <a:txBody>
                    <a:bodyPr/>
                    <a:lstStyle/>
                    <a:p>
                      <a:r>
                        <a:rPr lang="en-US" altLang="en-US" sz="1800" b="0" i="0" kern="1200" dirty="0">
                          <a:solidFill>
                            <a:srgbClr val="000000"/>
                          </a:solidFill>
                          <a:latin typeface="+mn-lt"/>
                          <a:ea typeface="Calibri"/>
                          <a:cs typeface="Calibri"/>
                          <a:sym typeface="Times New Roman" charset="0"/>
                        </a:rPr>
                        <a:t>located in </a:t>
                      </a:r>
                      <a:r>
                        <a:rPr lang="en-US" altLang="en-US" sz="1800" b="0" i="1" kern="1200" dirty="0">
                          <a:solidFill>
                            <a:srgbClr val="000000"/>
                          </a:solidFill>
                          <a:latin typeface="+mn-lt"/>
                          <a:ea typeface="Calibri"/>
                          <a:cs typeface="Calibri"/>
                          <a:sym typeface="Times New Roman" charset="0"/>
                        </a:rPr>
                        <a:t>postcentral gyrus </a:t>
                      </a:r>
                      <a:endParaRPr lang="en-GB" i="1" u="none" dirty="0">
                        <a:latin typeface="+mn-lt"/>
                      </a:endParaRPr>
                    </a:p>
                  </a:txBody>
                  <a:tcPr>
                    <a:solidFill>
                      <a:schemeClr val="accent2">
                        <a:lumMod val="20000"/>
                        <a:lumOff val="80000"/>
                      </a:schemeClr>
                    </a:solidFill>
                  </a:tcPr>
                </a:tc>
                <a:tc>
                  <a:txBody>
                    <a:bodyPr/>
                    <a:lstStyle/>
                    <a:p>
                      <a:r>
                        <a:rPr lang="en-GB" altLang="en-US" sz="1800" b="0" i="0" kern="1200" dirty="0">
                          <a:solidFill>
                            <a:schemeClr val="tx1"/>
                          </a:solidFill>
                          <a:latin typeface="+mn-lt"/>
                          <a:ea typeface="Calibri"/>
                          <a:cs typeface="Calibri"/>
                          <a:sym typeface="Times New Roman" charset="0"/>
                        </a:rPr>
                        <a:t>Brodmann’s area </a:t>
                      </a:r>
                      <a:r>
                        <a:rPr lang="en-GB" altLang="en-US" sz="1800" b="1" i="0" kern="1200" dirty="0">
                          <a:solidFill>
                            <a:schemeClr val="tx1"/>
                          </a:solidFill>
                          <a:latin typeface="+mn-lt"/>
                          <a:ea typeface="Calibri"/>
                          <a:cs typeface="Calibri"/>
                          <a:sym typeface="Times New Roman" charset="0"/>
                        </a:rPr>
                        <a:t>1</a:t>
                      </a:r>
                      <a:r>
                        <a:rPr lang="en-GB" altLang="en-US" sz="1800" b="0" i="0" kern="1200" dirty="0">
                          <a:solidFill>
                            <a:schemeClr val="tx1"/>
                          </a:solidFill>
                          <a:latin typeface="+mn-lt"/>
                          <a:ea typeface="Calibri"/>
                          <a:cs typeface="Calibri"/>
                          <a:sym typeface="Times New Roman" charset="0"/>
                        </a:rPr>
                        <a:t>, </a:t>
                      </a:r>
                      <a:r>
                        <a:rPr lang="en-GB" altLang="en-US" sz="1800" b="1" i="0" kern="1200" dirty="0">
                          <a:solidFill>
                            <a:schemeClr val="tx1"/>
                          </a:solidFill>
                          <a:latin typeface="+mn-lt"/>
                          <a:ea typeface="Calibri"/>
                          <a:cs typeface="Calibri"/>
                          <a:sym typeface="Times New Roman" charset="0"/>
                        </a:rPr>
                        <a:t>2</a:t>
                      </a:r>
                      <a:r>
                        <a:rPr lang="en-GB" altLang="en-US" sz="1800" b="0" i="0" kern="1200" dirty="0">
                          <a:solidFill>
                            <a:schemeClr val="tx1"/>
                          </a:solidFill>
                          <a:latin typeface="+mn-lt"/>
                          <a:ea typeface="Calibri"/>
                          <a:cs typeface="Calibri"/>
                          <a:sym typeface="Times New Roman" charset="0"/>
                        </a:rPr>
                        <a:t>, </a:t>
                      </a:r>
                      <a:r>
                        <a:rPr lang="en-GB" altLang="en-US" sz="1800" b="1" i="0" kern="1200" dirty="0">
                          <a:solidFill>
                            <a:schemeClr val="tx1"/>
                          </a:solidFill>
                          <a:latin typeface="+mn-lt"/>
                          <a:ea typeface="Calibri"/>
                          <a:cs typeface="Calibri"/>
                          <a:sym typeface="Times New Roman" charset="0"/>
                        </a:rPr>
                        <a:t>3</a:t>
                      </a:r>
                      <a:endParaRPr lang="en-GB" b="1" dirty="0">
                        <a:solidFill>
                          <a:schemeClr val="tx1"/>
                        </a:solidFill>
                        <a:latin typeface="+mn-lt"/>
                      </a:endParaRPr>
                    </a:p>
                  </a:txBody>
                  <a:tcPr>
                    <a:solidFill>
                      <a:schemeClr val="accent2">
                        <a:lumMod val="20000"/>
                        <a:lumOff val="80000"/>
                      </a:schemeClr>
                    </a:solidFill>
                  </a:tcPr>
                </a:tc>
                <a:tc>
                  <a:txBody>
                    <a:bodyPr/>
                    <a:lstStyle/>
                    <a:p>
                      <a:pPr algn="l"/>
                      <a:r>
                        <a:rPr lang="en-US" altLang="en-US" sz="1600" dirty="0"/>
                        <a:t>Involved with conscious awareness of general somatic senses</a:t>
                      </a:r>
                    </a:p>
                    <a:p>
                      <a:pPr algn="l"/>
                      <a:r>
                        <a:rPr lang="en-US" altLang="en-US" sz="1600" dirty="0"/>
                        <a:t>Receives information from the skin and skeletal muscles</a:t>
                      </a:r>
                    </a:p>
                    <a:p>
                      <a:pPr algn="l"/>
                      <a:r>
                        <a:rPr lang="en-US" altLang="en-US" sz="1600" dirty="0"/>
                        <a:t>Exhibits spatial discrimination</a:t>
                      </a:r>
                    </a:p>
                    <a:p>
                      <a:pPr algn="l"/>
                      <a:r>
                        <a:rPr lang="en-US" altLang="en-US" sz="1600" dirty="0"/>
                        <a:t>Precisely locates a stimulus</a:t>
                      </a:r>
                      <a:endParaRPr lang="ar-SA" altLang="en-US" sz="1600" dirty="0">
                        <a:solidFill>
                          <a:srgbClr val="FF0000"/>
                        </a:solidFill>
                        <a:latin typeface="Times New Roman" panose="02020603050405020304" pitchFamily="18" charset="0"/>
                        <a:sym typeface="Times New Roman" panose="02020603050405020304" pitchFamily="18" charset="0"/>
                      </a:endParaRPr>
                    </a:p>
                  </a:txBody>
                  <a:tcPr>
                    <a:solidFill>
                      <a:schemeClr val="accent2">
                        <a:lumMod val="20000"/>
                        <a:lumOff val="80000"/>
                      </a:schemeClr>
                    </a:solidFill>
                  </a:tcPr>
                </a:tc>
                <a:extLst>
                  <a:ext uri="{0D108BD9-81ED-4DB2-BD59-A6C34878D82A}">
                    <a16:rowId xmlns:a16="http://schemas.microsoft.com/office/drawing/2014/main" val="2836975253"/>
                  </a:ext>
                </a:extLst>
              </a:tr>
              <a:tr h="952209">
                <a:tc>
                  <a:txBody>
                    <a:bodyPr/>
                    <a:lstStyle/>
                    <a:p>
                      <a:r>
                        <a:rPr lang="en-US" altLang="en-US" sz="1800" b="1" i="0" u="none" kern="1200" dirty="0" smtClean="0">
                          <a:solidFill>
                            <a:srgbClr val="000000"/>
                          </a:solidFill>
                          <a:latin typeface="+mn-lt"/>
                          <a:ea typeface="Calibri"/>
                          <a:cs typeface="Calibri"/>
                          <a:sym typeface="Times New Roman" charset="0"/>
                        </a:rPr>
                        <a:t>7-Parietal </a:t>
                      </a:r>
                      <a:r>
                        <a:rPr lang="en-US" altLang="en-US" sz="1800" b="1" i="0" u="none" kern="1200" dirty="0">
                          <a:solidFill>
                            <a:srgbClr val="000000"/>
                          </a:solidFill>
                          <a:latin typeface="+mn-lt"/>
                          <a:ea typeface="Calibri"/>
                          <a:cs typeface="Calibri"/>
                          <a:sym typeface="Times New Roman" charset="0"/>
                        </a:rPr>
                        <a:t>association cortex</a:t>
                      </a:r>
                      <a:endParaRPr lang="en-GB" u="none" dirty="0">
                        <a:latin typeface="+mn-lt"/>
                      </a:endParaRPr>
                    </a:p>
                  </a:txBody>
                  <a:tcPr>
                    <a:solidFill>
                      <a:srgbClr val="FFE7FF"/>
                    </a:solidFill>
                  </a:tcPr>
                </a:tc>
                <a:tc>
                  <a:txBody>
                    <a:bodyPr/>
                    <a:lstStyle/>
                    <a:p>
                      <a:r>
                        <a:rPr lang="en-GB" altLang="en-US" sz="1800" b="0" i="0" kern="1200" dirty="0">
                          <a:solidFill>
                            <a:srgbClr val="000000"/>
                          </a:solidFill>
                          <a:latin typeface="+mn-lt"/>
                          <a:ea typeface="Calibri"/>
                          <a:cs typeface="Calibri"/>
                          <a:sym typeface="Times New Roman" charset="0"/>
                        </a:rPr>
                        <a:t>located </a:t>
                      </a:r>
                      <a:r>
                        <a:rPr lang="en-GB" altLang="en-US" sz="1800" b="0" i="1" kern="1200" dirty="0">
                          <a:solidFill>
                            <a:srgbClr val="000000"/>
                          </a:solidFill>
                          <a:latin typeface="+mn-lt"/>
                          <a:ea typeface="Calibri"/>
                          <a:cs typeface="Calibri"/>
                          <a:sym typeface="Times New Roman" charset="0"/>
                        </a:rPr>
                        <a:t>posterior to primary somatosensory </a:t>
                      </a:r>
                      <a:r>
                        <a:rPr lang="en-GB" altLang="en-US" sz="1800" b="0" i="0" kern="1200" dirty="0">
                          <a:solidFill>
                            <a:srgbClr val="000000"/>
                          </a:solidFill>
                          <a:latin typeface="+mn-lt"/>
                          <a:ea typeface="Calibri"/>
                          <a:cs typeface="Calibri"/>
                          <a:sym typeface="Times New Roman" charset="0"/>
                        </a:rPr>
                        <a:t>cortex.</a:t>
                      </a:r>
                    </a:p>
                  </a:txBody>
                  <a:tcPr>
                    <a:solidFill>
                      <a:srgbClr val="FFE7FF"/>
                    </a:solidFill>
                  </a:tcPr>
                </a:tc>
                <a:tc>
                  <a:txBody>
                    <a:bodyPr/>
                    <a:lstStyle/>
                    <a:p>
                      <a:endParaRPr lang="en-GB" b="1" dirty="0">
                        <a:solidFill>
                          <a:schemeClr val="tx1"/>
                        </a:solidFill>
                        <a:latin typeface="+mn-lt"/>
                      </a:endParaRPr>
                    </a:p>
                  </a:txBody>
                  <a:tcPr>
                    <a:solidFill>
                      <a:srgbClr val="FFE7FF"/>
                    </a:solidFill>
                  </a:tcPr>
                </a:tc>
                <a:tc>
                  <a:txBody>
                    <a:bodyPr/>
                    <a:lstStyle/>
                    <a:p>
                      <a:pPr algn="l"/>
                      <a:r>
                        <a:rPr lang="en-US" altLang="en-US" sz="1600" dirty="0"/>
                        <a:t>Integrates sensory information</a:t>
                      </a:r>
                    </a:p>
                    <a:p>
                      <a:pPr algn="l"/>
                      <a:r>
                        <a:rPr lang="en-US" altLang="en-US" sz="1600" dirty="0"/>
                        <a:t>Forms comprehensive understanding of the stimulus</a:t>
                      </a:r>
                    </a:p>
                    <a:p>
                      <a:pPr algn="l"/>
                      <a:r>
                        <a:rPr lang="en-US" altLang="en-US" sz="1600" dirty="0"/>
                        <a:t>Determines size, texture, and relationship of parts.</a:t>
                      </a:r>
                      <a:endParaRPr lang="ar-SA" altLang="en-US" sz="1600" dirty="0">
                        <a:latin typeface="Times New Roman" panose="02020603050405020304" pitchFamily="18" charset="0"/>
                        <a:sym typeface="Times New Roman" panose="02020603050405020304" pitchFamily="18" charset="0"/>
                      </a:endParaRPr>
                    </a:p>
                  </a:txBody>
                  <a:tcPr>
                    <a:solidFill>
                      <a:srgbClr val="FFE7FF"/>
                    </a:solidFill>
                  </a:tcPr>
                </a:tc>
                <a:extLst>
                  <a:ext uri="{0D108BD9-81ED-4DB2-BD59-A6C34878D82A}">
                    <a16:rowId xmlns:a16="http://schemas.microsoft.com/office/drawing/2014/main" val="2330887934"/>
                  </a:ext>
                </a:extLst>
              </a:tr>
            </a:tbl>
          </a:graphicData>
        </a:graphic>
      </p:graphicFrame>
      <p:graphicFrame>
        <p:nvGraphicFramePr>
          <p:cNvPr id="21" name="Table 20">
            <a:extLst>
              <a:ext uri="{FF2B5EF4-FFF2-40B4-BE49-F238E27FC236}">
                <a16:creationId xmlns:a16="http://schemas.microsoft.com/office/drawing/2014/main" id="{A2D2F3F9-D9EB-427F-8B53-CF36AA058C38}"/>
              </a:ext>
            </a:extLst>
          </p:cNvPr>
          <p:cNvGraphicFramePr>
            <a:graphicFrameLocks noGrp="1"/>
          </p:cNvGraphicFramePr>
          <p:nvPr>
            <p:extLst>
              <p:ext uri="{D42A27DB-BD31-4B8C-83A1-F6EECF244321}">
                <p14:modId xmlns:p14="http://schemas.microsoft.com/office/powerpoint/2010/main" val="2376213021"/>
              </p:ext>
            </p:extLst>
          </p:nvPr>
        </p:nvGraphicFramePr>
        <p:xfrm>
          <a:off x="1023838" y="3791629"/>
          <a:ext cx="10352085" cy="2827873"/>
        </p:xfrm>
        <a:graphic>
          <a:graphicData uri="http://schemas.openxmlformats.org/drawingml/2006/table">
            <a:tbl>
              <a:tblPr firstRow="1" bandRow="1">
                <a:tableStyleId>{1108BE60-98E1-4CA7-AB5B-2BF94F43183B}</a:tableStyleId>
              </a:tblPr>
              <a:tblGrid>
                <a:gridCol w="1772566">
                  <a:extLst>
                    <a:ext uri="{9D8B030D-6E8A-4147-A177-3AD203B41FA5}">
                      <a16:colId xmlns:a16="http://schemas.microsoft.com/office/drawing/2014/main" val="3245305587"/>
                    </a:ext>
                  </a:extLst>
                </a:gridCol>
                <a:gridCol w="2407729">
                  <a:extLst>
                    <a:ext uri="{9D8B030D-6E8A-4147-A177-3AD203B41FA5}">
                      <a16:colId xmlns:a16="http://schemas.microsoft.com/office/drawing/2014/main" val="2323069498"/>
                    </a:ext>
                  </a:extLst>
                </a:gridCol>
                <a:gridCol w="1628467">
                  <a:extLst>
                    <a:ext uri="{9D8B030D-6E8A-4147-A177-3AD203B41FA5}">
                      <a16:colId xmlns:a16="http://schemas.microsoft.com/office/drawing/2014/main" val="658779811"/>
                    </a:ext>
                  </a:extLst>
                </a:gridCol>
                <a:gridCol w="4543323">
                  <a:extLst>
                    <a:ext uri="{9D8B030D-6E8A-4147-A177-3AD203B41FA5}">
                      <a16:colId xmlns:a16="http://schemas.microsoft.com/office/drawing/2014/main" val="4181745265"/>
                    </a:ext>
                  </a:extLst>
                </a:gridCol>
              </a:tblGrid>
              <a:tr h="412624">
                <a:tc gridSpan="4">
                  <a:txBody>
                    <a:bodyPr/>
                    <a:lstStyle/>
                    <a:p>
                      <a:pPr algn="ctr"/>
                      <a:r>
                        <a:rPr lang="en-GB" sz="2000" u="none" dirty="0">
                          <a:latin typeface="+mn-lt"/>
                        </a:rPr>
                        <a:t>Occipital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u="none" dirty="0">
                        <a:latin typeface="+mn-lt"/>
                      </a:endParaRPr>
                    </a:p>
                  </a:txBody>
                  <a:tcPr>
                    <a:solidFill>
                      <a:schemeClr val="bg1"/>
                    </a:solidFill>
                  </a:tcPr>
                </a:tc>
                <a:extLst>
                  <a:ext uri="{0D108BD9-81ED-4DB2-BD59-A6C34878D82A}">
                    <a16:rowId xmlns:a16="http://schemas.microsoft.com/office/drawing/2014/main" val="1474139243"/>
                  </a:ext>
                </a:extLst>
              </a:tr>
              <a:tr h="666546">
                <a:tc>
                  <a:txBody>
                    <a:bodyPr/>
                    <a:lstStyle/>
                    <a:p>
                      <a:r>
                        <a:rPr lang="en-US" altLang="en-US" sz="1800" b="1" i="0" u="none" kern="1200" dirty="0" smtClean="0">
                          <a:solidFill>
                            <a:srgbClr val="000000"/>
                          </a:solidFill>
                          <a:latin typeface="+mn-lt"/>
                          <a:ea typeface="Calibri"/>
                          <a:cs typeface="Calibri"/>
                          <a:sym typeface="Times New Roman" charset="0"/>
                        </a:rPr>
                        <a:t>8-Primary </a:t>
                      </a:r>
                      <a:r>
                        <a:rPr lang="en-US" altLang="en-US" sz="1800" b="1" i="0" u="none" kern="1200" dirty="0">
                          <a:solidFill>
                            <a:srgbClr val="000000"/>
                          </a:solidFill>
                          <a:latin typeface="+mn-lt"/>
                          <a:ea typeface="Calibri"/>
                          <a:cs typeface="Calibri"/>
                          <a:sym typeface="Times New Roman" charset="0"/>
                        </a:rPr>
                        <a:t>visual cortex</a:t>
                      </a:r>
                      <a:endParaRPr lang="en-GB" u="none" dirty="0">
                        <a:latin typeface="+mn-lt"/>
                      </a:endParaRPr>
                    </a:p>
                  </a:txBody>
                  <a:tcPr>
                    <a:solidFill>
                      <a:schemeClr val="accent6">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located on the </a:t>
                      </a:r>
                      <a:r>
                        <a:rPr lang="en-GB" altLang="en-US" sz="1800" b="0" i="1" kern="1200" dirty="0">
                          <a:solidFill>
                            <a:srgbClr val="000000"/>
                          </a:solidFill>
                          <a:latin typeface="+mn-lt"/>
                          <a:ea typeface="Calibri"/>
                          <a:cs typeface="Calibri"/>
                          <a:sym typeface="Times New Roman" charset="0"/>
                        </a:rPr>
                        <a:t>medial surface of the hemisphere</a:t>
                      </a:r>
                      <a:r>
                        <a:rPr lang="en-GB" altLang="en-US" sz="1800" b="0" i="0" kern="1200" dirty="0">
                          <a:solidFill>
                            <a:srgbClr val="000000"/>
                          </a:solidFill>
                          <a:latin typeface="+mn-lt"/>
                          <a:ea typeface="Calibri"/>
                          <a:cs typeface="Calibri"/>
                          <a:sym typeface="Times New Roman" charset="0"/>
                        </a:rPr>
                        <a:t>, in the gyri surrounding the calcarine sulcus</a:t>
                      </a:r>
                      <a:endParaRPr lang="en-GB" i="1" u="none" dirty="0">
                        <a:latin typeface="+mn-lt"/>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a:solidFill>
                            <a:schemeClr val="tx1"/>
                          </a:solidFill>
                          <a:latin typeface="Calibri"/>
                          <a:ea typeface="Calibri"/>
                          <a:cs typeface="Calibri"/>
                          <a:sym typeface="Times New Roman" charset="0"/>
                        </a:rPr>
                        <a:t>Brodmann’s area </a:t>
                      </a:r>
                      <a:r>
                        <a:rPr lang="en-GB" altLang="en-US" sz="1800" b="1" i="0" kern="1200" dirty="0">
                          <a:solidFill>
                            <a:schemeClr val="tx1"/>
                          </a:solidFill>
                          <a:latin typeface="Calibri"/>
                          <a:ea typeface="Calibri"/>
                          <a:cs typeface="Calibri"/>
                          <a:sym typeface="Times New Roman" charset="0"/>
                        </a:rPr>
                        <a:t>17</a:t>
                      </a:r>
                      <a:endParaRPr lang="en-GB" sz="1800" b="1" i="0" kern="1200" dirty="0">
                        <a:solidFill>
                          <a:schemeClr val="tx1"/>
                        </a:solidFill>
                        <a:latin typeface="Calibri"/>
                        <a:ea typeface="Calibri"/>
                        <a:cs typeface="Calibri"/>
                      </a:endParaRPr>
                    </a:p>
                    <a:p>
                      <a:endParaRPr lang="en-GB" b="1" dirty="0">
                        <a:solidFill>
                          <a:schemeClr val="tx1"/>
                        </a:solidFill>
                        <a:latin typeface="+mn-lt"/>
                      </a:endParaRPr>
                    </a:p>
                  </a:txBody>
                  <a:tcPr>
                    <a:solidFill>
                      <a:schemeClr val="accent6">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600" b="0" dirty="0">
                          <a:solidFill>
                            <a:srgbClr val="000000"/>
                          </a:solidFill>
                          <a:latin typeface="+mn-lt"/>
                          <a:sym typeface="Calibri" panose="020F0502020204030204" pitchFamily="34" charset="0"/>
                        </a:rPr>
                        <a:t>Receives visual information from the retinas</a:t>
                      </a:r>
                      <a:endParaRPr lang="en-US" altLang="en-US" sz="1600" b="0" dirty="0">
                        <a:solidFill>
                          <a:srgbClr val="000000"/>
                        </a:solidFill>
                        <a:latin typeface="+mn-lt"/>
                        <a:sym typeface="Times New Roman" panose="02020603050405020304" pitchFamily="18" charset="0"/>
                      </a:endParaRPr>
                    </a:p>
                    <a:p>
                      <a:endParaRPr lang="en-GB" sz="1600" b="0" dirty="0">
                        <a:solidFill>
                          <a:schemeClr val="tx1"/>
                        </a:solidFill>
                        <a:latin typeface="+mn-lt"/>
                      </a:endParaRPr>
                    </a:p>
                  </a:txBody>
                  <a:tcPr>
                    <a:solidFill>
                      <a:schemeClr val="accent6">
                        <a:lumMod val="20000"/>
                        <a:lumOff val="80000"/>
                      </a:schemeClr>
                    </a:solidFill>
                  </a:tcPr>
                </a:tc>
                <a:extLst>
                  <a:ext uri="{0D108BD9-81ED-4DB2-BD59-A6C34878D82A}">
                    <a16:rowId xmlns:a16="http://schemas.microsoft.com/office/drawing/2014/main" val="2836975253"/>
                  </a:ext>
                </a:extLst>
              </a:tr>
              <a:tr h="952209">
                <a:tc>
                  <a:txBody>
                    <a:bodyPr/>
                    <a:lstStyle/>
                    <a:p>
                      <a:r>
                        <a:rPr lang="en-US" altLang="en-US" sz="1800" b="1" i="0" u="none" kern="1200" dirty="0" smtClean="0">
                          <a:solidFill>
                            <a:srgbClr val="000000"/>
                          </a:solidFill>
                          <a:latin typeface="+mn-lt"/>
                          <a:ea typeface="Calibri"/>
                          <a:cs typeface="Calibri"/>
                          <a:sym typeface="Times New Roman" charset="0"/>
                        </a:rPr>
                        <a:t>9-Visual </a:t>
                      </a:r>
                      <a:r>
                        <a:rPr lang="en-US" altLang="en-US" sz="1800" b="1" i="0" u="none" kern="1200" dirty="0">
                          <a:solidFill>
                            <a:srgbClr val="000000"/>
                          </a:solidFill>
                          <a:latin typeface="+mn-lt"/>
                          <a:ea typeface="Calibri"/>
                          <a:cs typeface="Calibri"/>
                          <a:sym typeface="Times New Roman" charset="0"/>
                        </a:rPr>
                        <a:t>association cortex</a:t>
                      </a:r>
                      <a:endParaRPr lang="en-GB" u="none" dirty="0">
                        <a:latin typeface="+mn-lt"/>
                      </a:endParaRPr>
                    </a:p>
                  </a:txBody>
                  <a:tcPr>
                    <a:solidFill>
                      <a:schemeClr val="accent5">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located </a:t>
                      </a:r>
                      <a:r>
                        <a:rPr lang="en-GB" altLang="en-US" sz="1800" b="0" i="1" kern="1200" dirty="0">
                          <a:solidFill>
                            <a:srgbClr val="000000"/>
                          </a:solidFill>
                          <a:latin typeface="+mn-lt"/>
                          <a:ea typeface="Calibri"/>
                          <a:cs typeface="Calibri"/>
                          <a:sym typeface="Times New Roman" charset="0"/>
                        </a:rPr>
                        <a:t>around the primary visual</a:t>
                      </a:r>
                      <a:r>
                        <a:rPr lang="en-GB" altLang="en-US" sz="1800" b="0" i="0" kern="1200" dirty="0">
                          <a:solidFill>
                            <a:srgbClr val="000000"/>
                          </a:solidFill>
                          <a:latin typeface="+mn-lt"/>
                          <a:ea typeface="Calibri"/>
                          <a:cs typeface="Calibri"/>
                          <a:sym typeface="Times New Roman" charset="0"/>
                        </a:rPr>
                        <a:t> cortex</a:t>
                      </a: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sz="1800" b="0" i="0" kern="1200" dirty="0" err="1">
                          <a:solidFill>
                            <a:schemeClr val="tx1"/>
                          </a:solidFill>
                          <a:latin typeface="Calibri"/>
                          <a:ea typeface="Calibri"/>
                          <a:cs typeface="Calibri"/>
                          <a:sym typeface="Times New Roman" charset="0"/>
                        </a:rPr>
                        <a:t>Brodmann’s</a:t>
                      </a:r>
                      <a:r>
                        <a:rPr lang="en-GB" altLang="en-US" sz="1800" b="0" i="0" kern="1200" dirty="0">
                          <a:solidFill>
                            <a:schemeClr val="tx1"/>
                          </a:solidFill>
                          <a:latin typeface="Calibri"/>
                          <a:ea typeface="Calibri"/>
                          <a:cs typeface="Calibri"/>
                          <a:sym typeface="Times New Roman" charset="0"/>
                        </a:rPr>
                        <a:t> area </a:t>
                      </a:r>
                      <a:r>
                        <a:rPr lang="en-GB" altLang="en-US" sz="1800" b="1" i="0" kern="1200" dirty="0">
                          <a:solidFill>
                            <a:schemeClr val="tx1"/>
                          </a:solidFill>
                          <a:latin typeface="Calibri"/>
                          <a:ea typeface="Calibri"/>
                          <a:cs typeface="Calibri"/>
                          <a:sym typeface="Times New Roman" charset="0"/>
                        </a:rPr>
                        <a:t>19 </a:t>
                      </a:r>
                      <a:endParaRPr lang="en-GB" altLang="en-US" sz="1800" b="1" i="0" kern="1200" dirty="0">
                        <a:solidFill>
                          <a:srgbClr val="92D050"/>
                        </a:solidFill>
                        <a:latin typeface="Calibri"/>
                        <a:ea typeface="Calibri"/>
                        <a:cs typeface="Calibri"/>
                        <a:sym typeface="Times New Roman" charset="0"/>
                      </a:endParaRPr>
                    </a:p>
                  </a:txBody>
                  <a:tcPr>
                    <a:solidFill>
                      <a:schemeClr val="accent5">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b="0" i="0" kern="1200" dirty="0">
                          <a:solidFill>
                            <a:schemeClr val="tx1"/>
                          </a:solidFill>
                          <a:latin typeface="+mn-lt"/>
                          <a:ea typeface="Calibri"/>
                          <a:cs typeface="Calibri"/>
                        </a:rPr>
                        <a:t>Interprets visual stimuli (e.g., </a:t>
                      </a:r>
                      <a:r>
                        <a:rPr lang="en-GB" sz="1600" b="0" i="0" kern="1200" dirty="0" err="1">
                          <a:solidFill>
                            <a:schemeClr val="tx1"/>
                          </a:solidFill>
                          <a:latin typeface="+mn-lt"/>
                          <a:ea typeface="Calibri"/>
                          <a:cs typeface="Calibri"/>
                        </a:rPr>
                        <a:t>color</a:t>
                      </a:r>
                      <a:r>
                        <a:rPr lang="en-GB" sz="1600" b="0" i="0" kern="1200" dirty="0">
                          <a:solidFill>
                            <a:schemeClr val="tx1"/>
                          </a:solidFill>
                          <a:latin typeface="+mn-lt"/>
                          <a:ea typeface="Calibri"/>
                          <a:cs typeface="Calibri"/>
                        </a:rPr>
                        <a:t>, form, and movement)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600" b="0" i="0" kern="1200" dirty="0">
                        <a:solidFill>
                          <a:schemeClr val="tx1"/>
                        </a:solidFill>
                        <a:latin typeface="+mn-lt"/>
                        <a:ea typeface="Calibri"/>
                        <a:cs typeface="Calibri"/>
                      </a:endParaRPr>
                    </a:p>
                  </a:txBody>
                  <a:tcPr>
                    <a:solidFill>
                      <a:schemeClr val="accent5">
                        <a:lumMod val="20000"/>
                        <a:lumOff val="80000"/>
                      </a:schemeClr>
                    </a:solidFill>
                  </a:tcPr>
                </a:tc>
                <a:extLst>
                  <a:ext uri="{0D108BD9-81ED-4DB2-BD59-A6C34878D82A}">
                    <a16:rowId xmlns:a16="http://schemas.microsoft.com/office/drawing/2014/main" val="2330887934"/>
                  </a:ext>
                </a:extLst>
              </a:tr>
            </a:tbl>
          </a:graphicData>
        </a:graphic>
      </p:graphicFrame>
      <p:sp>
        <p:nvSpPr>
          <p:cNvPr id="24" name="Rectangle 5">
            <a:extLst>
              <a:ext uri="{FF2B5EF4-FFF2-40B4-BE49-F238E27FC236}">
                <a16:creationId xmlns:a16="http://schemas.microsoft.com/office/drawing/2014/main" id="{2774C6EE-7780-4380-8F03-BE28C1B42C78}"/>
              </a:ext>
            </a:extLst>
          </p:cNvPr>
          <p:cNvSpPr txBox="1">
            <a:spLocks noChangeArrowheads="1"/>
          </p:cNvSpPr>
          <p:nvPr/>
        </p:nvSpPr>
        <p:spPr>
          <a:xfrm>
            <a:off x="716986" y="5140"/>
            <a:ext cx="10649104" cy="70278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altLang="en-US" sz="3200" b="1" dirty="0">
                <a:sym typeface="Times New Roman" charset="0"/>
              </a:rPr>
              <a:t>Functional Areas of the  Cerebral Cortex</a:t>
            </a:r>
            <a:endParaRPr lang="en-US" altLang="en-US" sz="2800" b="1" dirty="0">
              <a:sym typeface="Times New Roman" charset="0"/>
            </a:endParaRPr>
          </a:p>
        </p:txBody>
      </p:sp>
      <p:sp>
        <p:nvSpPr>
          <p:cNvPr id="28" name="Rectangle 27">
            <a:extLst>
              <a:ext uri="{FF2B5EF4-FFF2-40B4-BE49-F238E27FC236}">
                <a16:creationId xmlns:a16="http://schemas.microsoft.com/office/drawing/2014/main" id="{CFAD3741-0F69-495B-8362-3DAE7C8CAA5E}"/>
              </a:ext>
            </a:extLst>
          </p:cNvPr>
          <p:cNvSpPr/>
          <p:nvPr/>
        </p:nvSpPr>
        <p:spPr>
          <a:xfrm>
            <a:off x="9374338" y="2647452"/>
            <a:ext cx="2100677" cy="338554"/>
          </a:xfrm>
          <a:prstGeom prst="rect">
            <a:avLst/>
          </a:prstGeom>
        </p:spPr>
        <p:txBody>
          <a:bodyPr wrap="square">
            <a:spAutoFit/>
          </a:bodyPr>
          <a:lstStyle/>
          <a:p>
            <a:pPr algn="l"/>
            <a:r>
              <a:rPr lang="ar-AE" sz="1600" b="1" dirty="0">
                <a:solidFill>
                  <a:schemeClr val="accent3">
                    <a:lumMod val="75000"/>
                  </a:schemeClr>
                </a:solidFill>
                <a:latin typeface="+mn-lt"/>
                <a:cs typeface="Calibri Light" charset="0"/>
                <a:sym typeface="Times New Roman" charset="0"/>
              </a:rPr>
              <a:t>ز</a:t>
            </a:r>
            <a:r>
              <a:rPr lang="en-GB" sz="1600" b="1" dirty="0">
                <a:solidFill>
                  <a:schemeClr val="accent3">
                    <a:lumMod val="75000"/>
                  </a:schemeClr>
                </a:solidFill>
                <a:latin typeface="+mn-lt"/>
                <a:cs typeface="Calibri Light" charset="0"/>
                <a:sym typeface="Times New Roman" charset="0"/>
              </a:rPr>
              <a:t>ي </a:t>
            </a:r>
            <a:r>
              <a:rPr lang="ar-AE" sz="1600" b="1" dirty="0">
                <a:solidFill>
                  <a:schemeClr val="accent3">
                    <a:lumMod val="75000"/>
                  </a:schemeClr>
                </a:solidFill>
                <a:latin typeface="+mn-lt"/>
                <a:cs typeface="Calibri Light" charset="0"/>
                <a:sym typeface="Times New Roman" charset="0"/>
              </a:rPr>
              <a:t>ا</a:t>
            </a:r>
            <a:r>
              <a:rPr lang="en-GB" sz="1600" b="1" dirty="0" err="1">
                <a:solidFill>
                  <a:schemeClr val="accent3">
                    <a:lumMod val="75000"/>
                  </a:schemeClr>
                </a:solidFill>
                <a:latin typeface="+mn-lt"/>
                <a:cs typeface="Calibri Light" charset="0"/>
                <a:sym typeface="Times New Roman" charset="0"/>
              </a:rPr>
              <a:t>لمترجم</a:t>
            </a:r>
            <a:r>
              <a:rPr lang="en-GB" dirty="0">
                <a:solidFill>
                  <a:schemeClr val="accent3">
                    <a:lumMod val="75000"/>
                  </a:schemeClr>
                </a:solidFill>
                <a:cs typeface="Calibri Light" charset="0"/>
                <a:sym typeface="Times New Roman" charset="0"/>
              </a:rPr>
              <a:t> </a:t>
            </a:r>
            <a:endParaRPr lang="en-GB" dirty="0"/>
          </a:p>
        </p:txBody>
      </p:sp>
      <p:sp>
        <p:nvSpPr>
          <p:cNvPr id="6" name="TextBox 5">
            <a:extLst>
              <a:ext uri="{FF2B5EF4-FFF2-40B4-BE49-F238E27FC236}">
                <a16:creationId xmlns:a16="http://schemas.microsoft.com/office/drawing/2014/main" id="{FC9E561F-6C3C-4A55-B692-7531F546823E}"/>
              </a:ext>
            </a:extLst>
          </p:cNvPr>
          <p:cNvSpPr txBox="1"/>
          <p:nvPr/>
        </p:nvSpPr>
        <p:spPr>
          <a:xfrm>
            <a:off x="7670528" y="764149"/>
            <a:ext cx="3184291" cy="313756"/>
          </a:xfrm>
          <a:prstGeom prst="rect">
            <a:avLst/>
          </a:prstGeom>
          <a:noFill/>
          <a:ln w="38100">
            <a:solidFill>
              <a:schemeClr val="accent2">
                <a:lumMod val="60000"/>
                <a:lumOff val="40000"/>
              </a:schemeClr>
            </a:solidFill>
          </a:ln>
        </p:spPr>
        <p:txBody>
          <a:bodyPr wrap="square" rtlCol="0">
            <a:spAutoFit/>
          </a:bodyPr>
          <a:lstStyle/>
          <a:p>
            <a:r>
              <a:rPr lang="en-US" i="1" dirty="0">
                <a:latin typeface="+mn-lt"/>
              </a:rPr>
              <a:t>The </a:t>
            </a:r>
            <a:r>
              <a:rPr lang="en-US" b="1" i="1" dirty="0">
                <a:latin typeface="+mn-lt"/>
              </a:rPr>
              <a:t>functions</a:t>
            </a:r>
            <a:r>
              <a:rPr lang="en-US" i="1" dirty="0">
                <a:latin typeface="+mn-lt"/>
              </a:rPr>
              <a:t> are only on the boys’ slides</a:t>
            </a:r>
            <a:endParaRPr lang="en-GB" i="1" dirty="0">
              <a:latin typeface="+mn-lt"/>
            </a:endParaRPr>
          </a:p>
        </p:txBody>
      </p:sp>
      <p:sp>
        <p:nvSpPr>
          <p:cNvPr id="7" name="TextBox 6">
            <a:extLst>
              <a:ext uri="{FF2B5EF4-FFF2-40B4-BE49-F238E27FC236}">
                <a16:creationId xmlns:a16="http://schemas.microsoft.com/office/drawing/2014/main" id="{5925EDDA-D1AB-4AB5-A32C-754EA865F404}"/>
              </a:ext>
            </a:extLst>
          </p:cNvPr>
          <p:cNvSpPr txBox="1"/>
          <p:nvPr/>
        </p:nvSpPr>
        <p:spPr>
          <a:xfrm>
            <a:off x="7670529" y="3847855"/>
            <a:ext cx="3184291" cy="313756"/>
          </a:xfrm>
          <a:prstGeom prst="rect">
            <a:avLst/>
          </a:prstGeom>
          <a:noFill/>
          <a:ln w="38100">
            <a:solidFill>
              <a:schemeClr val="accent2">
                <a:lumMod val="60000"/>
                <a:lumOff val="40000"/>
              </a:schemeClr>
            </a:solidFill>
          </a:ln>
        </p:spPr>
        <p:txBody>
          <a:bodyPr wrap="square" rtlCol="0">
            <a:spAutoFit/>
          </a:bodyPr>
          <a:lstStyle/>
          <a:p>
            <a:r>
              <a:rPr lang="en-US" i="1" dirty="0">
                <a:latin typeface="+mn-lt"/>
              </a:rPr>
              <a:t>The </a:t>
            </a:r>
            <a:r>
              <a:rPr lang="en-US" b="1" i="1" dirty="0">
                <a:latin typeface="+mn-lt"/>
              </a:rPr>
              <a:t>functions</a:t>
            </a:r>
            <a:r>
              <a:rPr lang="en-US" i="1" dirty="0">
                <a:latin typeface="+mn-lt"/>
              </a:rPr>
              <a:t> are only on the boys’ slides</a:t>
            </a:r>
            <a:endParaRPr lang="en-GB" i="1" dirty="0">
              <a:latin typeface="+mn-lt"/>
            </a:endParaRPr>
          </a:p>
        </p:txBody>
      </p:sp>
    </p:spTree>
    <p:extLst>
      <p:ext uri="{BB962C8B-B14F-4D97-AF65-F5344CB8AC3E}">
        <p14:creationId xmlns:p14="http://schemas.microsoft.com/office/powerpoint/2010/main" val="3323411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5">
            <a:extLst>
              <a:ext uri="{FF2B5EF4-FFF2-40B4-BE49-F238E27FC236}">
                <a16:creationId xmlns:a16="http://schemas.microsoft.com/office/drawing/2014/main" id="{2EB9EF54-CCD4-4A14-92FD-F28CAEB14CB9}"/>
              </a:ext>
            </a:extLst>
          </p:cNvPr>
          <p:cNvSpPr txBox="1">
            <a:spLocks noChangeArrowheads="1"/>
          </p:cNvSpPr>
          <p:nvPr/>
        </p:nvSpPr>
        <p:spPr>
          <a:xfrm>
            <a:off x="716986" y="5140"/>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ltLang="en-US" sz="3600" b="1" dirty="0">
                <a:sym typeface="Times New Roman" charset="0"/>
              </a:rPr>
              <a:t>Functional Areas of the  Cerebral Cortex</a:t>
            </a:r>
            <a:endParaRPr lang="en-US" altLang="en-US" sz="3200" b="1" dirty="0">
              <a:sym typeface="Times New Roman" charset="0"/>
            </a:endParaRPr>
          </a:p>
        </p:txBody>
      </p:sp>
      <p:graphicFrame>
        <p:nvGraphicFramePr>
          <p:cNvPr id="15" name="Table 14">
            <a:extLst>
              <a:ext uri="{FF2B5EF4-FFF2-40B4-BE49-F238E27FC236}">
                <a16:creationId xmlns:a16="http://schemas.microsoft.com/office/drawing/2014/main" id="{A69D5832-F99E-4222-9E8C-42978B197D39}"/>
              </a:ext>
            </a:extLst>
          </p:cNvPr>
          <p:cNvGraphicFramePr>
            <a:graphicFrameLocks noGrp="1"/>
          </p:cNvGraphicFramePr>
          <p:nvPr>
            <p:extLst>
              <p:ext uri="{D42A27DB-BD31-4B8C-83A1-F6EECF244321}">
                <p14:modId xmlns:p14="http://schemas.microsoft.com/office/powerpoint/2010/main" val="3885468567"/>
              </p:ext>
            </p:extLst>
          </p:nvPr>
        </p:nvGraphicFramePr>
        <p:xfrm>
          <a:off x="758052" y="1021748"/>
          <a:ext cx="8166482" cy="3524229"/>
        </p:xfrm>
        <a:graphic>
          <a:graphicData uri="http://schemas.openxmlformats.org/drawingml/2006/table">
            <a:tbl>
              <a:tblPr firstRow="1" bandRow="1">
                <a:tableStyleId>{1108BE60-98E1-4CA7-AB5B-2BF94F43183B}</a:tableStyleId>
              </a:tblPr>
              <a:tblGrid>
                <a:gridCol w="1651382">
                  <a:extLst>
                    <a:ext uri="{9D8B030D-6E8A-4147-A177-3AD203B41FA5}">
                      <a16:colId xmlns:a16="http://schemas.microsoft.com/office/drawing/2014/main" val="3245305587"/>
                    </a:ext>
                  </a:extLst>
                </a:gridCol>
                <a:gridCol w="2425700">
                  <a:extLst>
                    <a:ext uri="{9D8B030D-6E8A-4147-A177-3AD203B41FA5}">
                      <a16:colId xmlns:a16="http://schemas.microsoft.com/office/drawing/2014/main" val="2323069498"/>
                    </a:ext>
                  </a:extLst>
                </a:gridCol>
                <a:gridCol w="1371600">
                  <a:extLst>
                    <a:ext uri="{9D8B030D-6E8A-4147-A177-3AD203B41FA5}">
                      <a16:colId xmlns:a16="http://schemas.microsoft.com/office/drawing/2014/main" val="658779811"/>
                    </a:ext>
                  </a:extLst>
                </a:gridCol>
                <a:gridCol w="2717800">
                  <a:extLst>
                    <a:ext uri="{9D8B030D-6E8A-4147-A177-3AD203B41FA5}">
                      <a16:colId xmlns:a16="http://schemas.microsoft.com/office/drawing/2014/main" val="1873363087"/>
                    </a:ext>
                  </a:extLst>
                </a:gridCol>
              </a:tblGrid>
              <a:tr h="413446">
                <a:tc gridSpan="4">
                  <a:txBody>
                    <a:bodyPr/>
                    <a:lstStyle/>
                    <a:p>
                      <a:pPr algn="ctr"/>
                      <a:r>
                        <a:rPr lang="en-GB" sz="2000" u="none" dirty="0">
                          <a:latin typeface="+mn-lt"/>
                        </a:rPr>
                        <a:t>Temporal Lobe</a:t>
                      </a:r>
                    </a:p>
                  </a:txBody>
                  <a:tcPr>
                    <a:solidFill>
                      <a:schemeClr val="bg1"/>
                    </a:solidFill>
                  </a:tcPr>
                </a:tc>
                <a:tc hMerge="1">
                  <a:txBody>
                    <a:bodyPr/>
                    <a:lstStyle/>
                    <a:p>
                      <a:pPr algn="ctr"/>
                      <a:endParaRPr lang="en-GB" dirty="0"/>
                    </a:p>
                  </a:txBody>
                  <a:tcPr>
                    <a:solidFill>
                      <a:srgbClr val="5ECCF3"/>
                    </a:solidFill>
                  </a:tcPr>
                </a:tc>
                <a:tc hMerge="1">
                  <a:txBody>
                    <a:bodyPr/>
                    <a:lstStyle/>
                    <a:p>
                      <a:pPr algn="ctr"/>
                      <a:endParaRPr lang="en-GB" dirty="0"/>
                    </a:p>
                  </a:txBody>
                  <a:tcPr>
                    <a:solidFill>
                      <a:srgbClr val="5ECCF3"/>
                    </a:solidFill>
                  </a:tcPr>
                </a:tc>
                <a:tc hMerge="1">
                  <a:txBody>
                    <a:bodyPr/>
                    <a:lstStyle/>
                    <a:p>
                      <a:pPr algn="ctr"/>
                      <a:endParaRPr lang="en-GB" sz="2000" b="0" u="none" dirty="0">
                        <a:latin typeface="+mn-lt"/>
                      </a:endParaRPr>
                    </a:p>
                  </a:txBody>
                  <a:tcPr>
                    <a:solidFill>
                      <a:schemeClr val="bg1"/>
                    </a:solidFill>
                  </a:tcPr>
                </a:tc>
                <a:extLst>
                  <a:ext uri="{0D108BD9-81ED-4DB2-BD59-A6C34878D82A}">
                    <a16:rowId xmlns:a16="http://schemas.microsoft.com/office/drawing/2014/main" val="1474139243"/>
                  </a:ext>
                </a:extLst>
              </a:tr>
              <a:tr h="916223">
                <a:tc>
                  <a:txBody>
                    <a:bodyPr/>
                    <a:lstStyle/>
                    <a:p>
                      <a:r>
                        <a:rPr lang="en-US" altLang="en-US" sz="1800" b="1" i="0" u="none" kern="1200" dirty="0">
                          <a:solidFill>
                            <a:srgbClr val="000000"/>
                          </a:solidFill>
                          <a:latin typeface="+mn-lt"/>
                          <a:ea typeface="Calibri"/>
                          <a:cs typeface="Calibri"/>
                          <a:sym typeface="Times New Roman" charset="0"/>
                        </a:rPr>
                        <a:t>Primary auditory cortex</a:t>
                      </a:r>
                      <a:endParaRPr lang="en-GB" u="none" dirty="0">
                        <a:latin typeface="+mn-lt"/>
                      </a:endParaRPr>
                    </a:p>
                  </a:txBody>
                  <a:tcPr>
                    <a:solidFill>
                      <a:schemeClr val="accent6">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located in the superior surface of the </a:t>
                      </a:r>
                      <a:r>
                        <a:rPr lang="en-GB" altLang="en-US" sz="1800" b="0" i="1" kern="1200" dirty="0">
                          <a:solidFill>
                            <a:srgbClr val="000000"/>
                          </a:solidFill>
                          <a:latin typeface="+mn-lt"/>
                          <a:ea typeface="Calibri"/>
                          <a:cs typeface="Calibri"/>
                          <a:sym typeface="Times New Roman" charset="0"/>
                        </a:rPr>
                        <a:t>superior temporal gyrus </a:t>
                      </a:r>
                      <a:endParaRPr lang="en-GB" i="1" u="none" dirty="0">
                        <a:latin typeface="+mn-lt"/>
                      </a:endParaRPr>
                    </a:p>
                  </a:txBody>
                  <a:tcPr>
                    <a:solidFill>
                      <a:schemeClr val="accent6">
                        <a:lumMod val="20000"/>
                        <a:lumOff val="80000"/>
                      </a:schemeClr>
                    </a:solidFill>
                  </a:tcPr>
                </a:tc>
                <a:tc>
                  <a:txBody>
                    <a:bodyPr/>
                    <a:lstStyle/>
                    <a:p>
                      <a:r>
                        <a:rPr lang="en-GB" altLang="en-US" sz="1800" b="0" i="0" kern="1200" dirty="0">
                          <a:solidFill>
                            <a:schemeClr val="tx1"/>
                          </a:solidFill>
                          <a:latin typeface="+mn-lt"/>
                          <a:ea typeface="Calibri"/>
                          <a:cs typeface="Calibri"/>
                          <a:sym typeface="Times New Roman" charset="0"/>
                        </a:rPr>
                        <a:t>Brodmann’s area </a:t>
                      </a:r>
                      <a:r>
                        <a:rPr lang="en-GB" altLang="en-US" sz="1800" b="1" i="0" kern="1200" dirty="0">
                          <a:solidFill>
                            <a:schemeClr val="tx1"/>
                          </a:solidFill>
                          <a:latin typeface="+mn-lt"/>
                          <a:ea typeface="Calibri"/>
                          <a:cs typeface="Calibri"/>
                          <a:sym typeface="Times New Roman" charset="0"/>
                        </a:rPr>
                        <a:t>41, 42</a:t>
                      </a:r>
                      <a:endParaRPr lang="en-GB" b="1" dirty="0">
                        <a:solidFill>
                          <a:schemeClr val="tx1"/>
                        </a:solidFill>
                        <a:latin typeface="+mn-lt"/>
                      </a:endParaRPr>
                    </a:p>
                  </a:txBody>
                  <a:tcPr>
                    <a:solidFill>
                      <a:schemeClr val="accent6">
                        <a:lumMod val="20000"/>
                        <a:lumOff val="80000"/>
                      </a:schemeClr>
                    </a:solidFill>
                  </a:tcPr>
                </a:tc>
                <a:tc>
                  <a:txBody>
                    <a:bodyPr/>
                    <a:lstStyle/>
                    <a:p>
                      <a:r>
                        <a:rPr lang="en-GB" sz="1600" b="0" dirty="0">
                          <a:solidFill>
                            <a:schemeClr val="tx1"/>
                          </a:solidFill>
                          <a:latin typeface="+mn-lt"/>
                        </a:rPr>
                        <a:t>Receives information related to pitch, rhythm, and loudness</a:t>
                      </a:r>
                    </a:p>
                  </a:txBody>
                  <a:tcPr>
                    <a:solidFill>
                      <a:schemeClr val="accent6">
                        <a:lumMod val="20000"/>
                        <a:lumOff val="80000"/>
                      </a:schemeClr>
                    </a:solidFill>
                  </a:tcPr>
                </a:tc>
                <a:extLst>
                  <a:ext uri="{0D108BD9-81ED-4DB2-BD59-A6C34878D82A}">
                    <a16:rowId xmlns:a16="http://schemas.microsoft.com/office/drawing/2014/main" val="2836975253"/>
                  </a:ext>
                </a:extLst>
              </a:tr>
              <a:tr h="2167785">
                <a:tc>
                  <a:txBody>
                    <a:bodyPr/>
                    <a:lstStyle/>
                    <a:p>
                      <a:r>
                        <a:rPr lang="en-US" altLang="en-US" sz="1800" b="1" i="0" u="none" kern="1200" dirty="0">
                          <a:solidFill>
                            <a:srgbClr val="000000"/>
                          </a:solidFill>
                          <a:latin typeface="+mn-lt"/>
                          <a:ea typeface="Calibri"/>
                          <a:cs typeface="Calibri"/>
                          <a:sym typeface="Times New Roman" charset="0"/>
                        </a:rPr>
                        <a:t>Auditory association cortex</a:t>
                      </a:r>
                      <a:endParaRPr lang="en-GB" u="none" dirty="0">
                        <a:latin typeface="+mn-lt"/>
                      </a:endParaRPr>
                    </a:p>
                  </a:txBody>
                  <a:tcPr>
                    <a:solidFill>
                      <a:srgbClr val="E8D9F3"/>
                    </a:solidFill>
                  </a:tcPr>
                </a:tc>
                <a:tc>
                  <a:txBody>
                    <a:bodyPr/>
                    <a:lstStyle/>
                    <a:p>
                      <a:r>
                        <a:rPr lang="en-GB" altLang="en-US" sz="1800" b="0" i="0" kern="1200" dirty="0">
                          <a:solidFill>
                            <a:srgbClr val="000000"/>
                          </a:solidFill>
                          <a:latin typeface="+mn-lt"/>
                          <a:ea typeface="Calibri"/>
                          <a:cs typeface="Calibri"/>
                          <a:sym typeface="Times New Roman" charset="0"/>
                        </a:rPr>
                        <a:t>located immediately around the primary auditory cortex (also includes </a:t>
                      </a:r>
                      <a:r>
                        <a:rPr lang="en-GB" altLang="en-US" sz="1800" b="1" i="0" kern="1200" dirty="0" err="1">
                          <a:solidFill>
                            <a:srgbClr val="000000"/>
                          </a:solidFill>
                          <a:latin typeface="+mn-lt"/>
                          <a:ea typeface="Calibri"/>
                          <a:cs typeface="Calibri"/>
                          <a:sym typeface="Times New Roman" charset="0"/>
                        </a:rPr>
                        <a:t>Wernick’s</a:t>
                      </a:r>
                      <a:r>
                        <a:rPr lang="en-GB" altLang="en-US" sz="1800" b="1" i="0" kern="1200" dirty="0">
                          <a:solidFill>
                            <a:srgbClr val="000000"/>
                          </a:solidFill>
                          <a:latin typeface="+mn-lt"/>
                          <a:ea typeface="Calibri"/>
                          <a:cs typeface="Calibri"/>
                          <a:sym typeface="Times New Roman" charset="0"/>
                        </a:rPr>
                        <a:t> area</a:t>
                      </a:r>
                      <a:r>
                        <a:rPr lang="en-GB" altLang="en-US" sz="1800" b="0" i="0" kern="1200" dirty="0">
                          <a:solidFill>
                            <a:srgbClr val="000000"/>
                          </a:solidFill>
                          <a:latin typeface="+mn-lt"/>
                          <a:ea typeface="Calibri"/>
                          <a:cs typeface="Calibri"/>
                          <a:sym typeface="Times New Roman"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cs typeface="Calibri"/>
                        </a:rPr>
                        <a:t>Located posterior to the primary auditory cortex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cs typeface="Calibri"/>
                      </a:endParaRPr>
                    </a:p>
                  </a:txBody>
                  <a:tcPr>
                    <a:solidFill>
                      <a:srgbClr val="E8D9F3"/>
                    </a:solidFill>
                  </a:tcPr>
                </a:tc>
                <a:tc>
                  <a:txBody>
                    <a:bodyPr/>
                    <a:lstStyle/>
                    <a:p>
                      <a:endParaRPr lang="en-GB" b="1" dirty="0">
                        <a:solidFill>
                          <a:schemeClr val="tx1"/>
                        </a:solidFill>
                        <a:latin typeface="+mn-lt"/>
                      </a:endParaRPr>
                    </a:p>
                  </a:txBody>
                  <a:tcPr>
                    <a:solidFill>
                      <a:srgbClr val="E8D9F3"/>
                    </a:solidFill>
                  </a:tcPr>
                </a:tc>
                <a:tc>
                  <a:txBody>
                    <a:bodyPr/>
                    <a:lstStyle/>
                    <a:p>
                      <a:r>
                        <a:rPr lang="en-GB" sz="1600" b="0" dirty="0">
                          <a:solidFill>
                            <a:schemeClr val="tx1"/>
                          </a:solidFill>
                          <a:latin typeface="+mn-lt"/>
                        </a:rPr>
                        <a:t>Stores memories of sounds and permits perception of sounds</a:t>
                      </a:r>
                    </a:p>
                    <a:p>
                      <a:r>
                        <a:rPr lang="en-GB" sz="1600" b="0" dirty="0">
                          <a:solidFill>
                            <a:schemeClr val="tx1"/>
                          </a:solidFill>
                          <a:latin typeface="+mn-lt"/>
                        </a:rPr>
                        <a:t>Involved in recognizing and understanding speech </a:t>
                      </a:r>
                    </a:p>
                    <a:p>
                      <a:r>
                        <a:rPr lang="en-GB" sz="1600" b="0" dirty="0">
                          <a:solidFill>
                            <a:schemeClr val="tx1"/>
                          </a:solidFill>
                          <a:latin typeface="+mn-lt"/>
                        </a:rPr>
                        <a:t>Lies in the </a:t>
                      </a:r>
                      <a:r>
                        <a:rPr lang="en-GB" sz="1600" b="0" dirty="0" err="1">
                          <a:solidFill>
                            <a:schemeClr val="tx1"/>
                          </a:solidFill>
                          <a:latin typeface="+mn-lt"/>
                        </a:rPr>
                        <a:t>center</a:t>
                      </a:r>
                      <a:r>
                        <a:rPr lang="en-GB" sz="1600" b="0" dirty="0">
                          <a:solidFill>
                            <a:schemeClr val="tx1"/>
                          </a:solidFill>
                          <a:latin typeface="+mn-lt"/>
                        </a:rPr>
                        <a:t> of Wernicke’s area</a:t>
                      </a:r>
                    </a:p>
                  </a:txBody>
                  <a:tcPr>
                    <a:solidFill>
                      <a:srgbClr val="E8D9F3"/>
                    </a:solidFill>
                  </a:tcPr>
                </a:tc>
                <a:extLst>
                  <a:ext uri="{0D108BD9-81ED-4DB2-BD59-A6C34878D82A}">
                    <a16:rowId xmlns:a16="http://schemas.microsoft.com/office/drawing/2014/main" val="2330887934"/>
                  </a:ext>
                </a:extLst>
              </a:tr>
            </a:tbl>
          </a:graphicData>
        </a:graphic>
      </p:graphicFrame>
      <p:sp>
        <p:nvSpPr>
          <p:cNvPr id="3" name="Rectangle 2">
            <a:extLst>
              <a:ext uri="{FF2B5EF4-FFF2-40B4-BE49-F238E27FC236}">
                <a16:creationId xmlns:a16="http://schemas.microsoft.com/office/drawing/2014/main" id="{CB409621-9870-414B-9498-6AB3D3A06BDE}"/>
              </a:ext>
            </a:extLst>
          </p:cNvPr>
          <p:cNvSpPr/>
          <p:nvPr/>
        </p:nvSpPr>
        <p:spPr>
          <a:xfrm>
            <a:off x="893397" y="4964303"/>
            <a:ext cx="5723159" cy="1354217"/>
          </a:xfrm>
          <a:prstGeom prst="rect">
            <a:avLst/>
          </a:prstGeom>
          <a:ln w="28575">
            <a:solidFill>
              <a:srgbClr val="FF3399"/>
            </a:solidFill>
          </a:ln>
        </p:spPr>
        <p:txBody>
          <a:bodyPr wrap="square">
            <a:spAutoFit/>
          </a:bodyPr>
          <a:lstStyle/>
          <a:p>
            <a:r>
              <a:rPr lang="en-GB" sz="2200" b="1" dirty="0" err="1">
                <a:latin typeface="+mn-lt"/>
              </a:rPr>
              <a:t>Parahippocampal</a:t>
            </a:r>
            <a:r>
              <a:rPr lang="en-GB" sz="2200" b="1" dirty="0">
                <a:latin typeface="+mn-lt"/>
              </a:rPr>
              <a:t> gyrus:</a:t>
            </a:r>
          </a:p>
          <a:p>
            <a:pPr marL="342900" indent="-342900">
              <a:buFont typeface="Courier New" panose="02070309020205020404" pitchFamily="49" charset="0"/>
              <a:buChar char="o"/>
            </a:pPr>
            <a:r>
              <a:rPr lang="en-GB" sz="2000" dirty="0">
                <a:latin typeface="+mn-lt"/>
              </a:rPr>
              <a:t>located in the </a:t>
            </a:r>
            <a:r>
              <a:rPr lang="en-GB" sz="2000" i="1" dirty="0">
                <a:latin typeface="+mn-lt"/>
              </a:rPr>
              <a:t>inferomedial part of temporal lobe</a:t>
            </a:r>
            <a:r>
              <a:rPr lang="en-GB" sz="2000" dirty="0">
                <a:latin typeface="+mn-lt"/>
              </a:rPr>
              <a:t>. </a:t>
            </a:r>
          </a:p>
          <a:p>
            <a:pPr marL="342900" indent="-342900">
              <a:buFont typeface="Courier New" panose="02070309020205020404" pitchFamily="49" charset="0"/>
              <a:buChar char="o"/>
            </a:pPr>
            <a:r>
              <a:rPr lang="en-GB" sz="2000" dirty="0">
                <a:latin typeface="+mn-lt"/>
              </a:rPr>
              <a:t>Deep to this gyrus lies the </a:t>
            </a:r>
            <a:r>
              <a:rPr lang="en-GB" sz="2000" b="1" dirty="0">
                <a:latin typeface="+mn-lt"/>
              </a:rPr>
              <a:t>hippocampus</a:t>
            </a:r>
            <a:r>
              <a:rPr lang="en-GB" sz="2000" dirty="0">
                <a:latin typeface="+mn-lt"/>
              </a:rPr>
              <a:t> and the </a:t>
            </a:r>
            <a:r>
              <a:rPr lang="en-GB" sz="2000" b="1" dirty="0">
                <a:latin typeface="+mn-lt"/>
              </a:rPr>
              <a:t>amygdala</a:t>
            </a:r>
            <a:r>
              <a:rPr lang="en-GB" sz="2000" dirty="0">
                <a:latin typeface="+mn-lt"/>
              </a:rPr>
              <a:t>, which are parts of </a:t>
            </a:r>
            <a:r>
              <a:rPr lang="en-GB" sz="2000" b="1" dirty="0">
                <a:latin typeface="+mn-lt"/>
              </a:rPr>
              <a:t>limbic system</a:t>
            </a:r>
          </a:p>
        </p:txBody>
      </p:sp>
      <p:grpSp>
        <p:nvGrpSpPr>
          <p:cNvPr id="18" name="Group 17">
            <a:extLst>
              <a:ext uri="{FF2B5EF4-FFF2-40B4-BE49-F238E27FC236}">
                <a16:creationId xmlns:a16="http://schemas.microsoft.com/office/drawing/2014/main" id="{B092B476-0723-4EBE-AB0F-52F57B375FB7}"/>
              </a:ext>
            </a:extLst>
          </p:cNvPr>
          <p:cNvGrpSpPr/>
          <p:nvPr/>
        </p:nvGrpSpPr>
        <p:grpSpPr>
          <a:xfrm>
            <a:off x="8973152" y="1221078"/>
            <a:ext cx="3222907" cy="3169145"/>
            <a:chOff x="6240464" y="188914"/>
            <a:chExt cx="4048125" cy="3095625"/>
          </a:xfrm>
        </p:grpSpPr>
        <p:graphicFrame>
          <p:nvGraphicFramePr>
            <p:cNvPr id="19" name="Object 3">
              <a:extLst>
                <a:ext uri="{FF2B5EF4-FFF2-40B4-BE49-F238E27FC236}">
                  <a16:creationId xmlns:a16="http://schemas.microsoft.com/office/drawing/2014/main" id="{B2936340-248B-4AF4-8E8E-06AD8ACE5A95}"/>
                </a:ext>
              </a:extLst>
            </p:cNvPr>
            <p:cNvGraphicFramePr>
              <a:graphicFrameLocks noChangeAspect="1"/>
            </p:cNvGraphicFramePr>
            <p:nvPr>
              <p:extLst>
                <p:ext uri="{D42A27DB-BD31-4B8C-83A1-F6EECF244321}">
                  <p14:modId xmlns:p14="http://schemas.microsoft.com/office/powerpoint/2010/main" val="3798033462"/>
                </p:ext>
              </p:extLst>
            </p:nvPr>
          </p:nvGraphicFramePr>
          <p:xfrm>
            <a:off x="6240464" y="188914"/>
            <a:ext cx="4048125" cy="3095625"/>
          </p:xfrm>
          <a:graphic>
            <a:graphicData uri="http://schemas.openxmlformats.org/presentationml/2006/ole">
              <mc:AlternateContent xmlns:mc="http://schemas.openxmlformats.org/markup-compatibility/2006">
                <mc:Choice xmlns:v="urn:schemas-microsoft-com:vml" Requires="v">
                  <p:oleObj spid="_x0000_s10280" r:id="rId3" imgW="3809524" imgH="2914286" progId="">
                    <p:embed/>
                  </p:oleObj>
                </mc:Choice>
                <mc:Fallback>
                  <p:oleObj r:id="rId3" imgW="3809524" imgH="2914286" progId="">
                    <p:embed/>
                    <p:pic>
                      <p:nvPicPr>
                        <p:cNvPr id="1741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188914"/>
                          <a:ext cx="4048125" cy="3095625"/>
                        </a:xfrm>
                        <a:prstGeom prst="rect">
                          <a:avLst/>
                        </a:prstGeom>
                        <a:solidFill>
                          <a:srgbClr val="4F81BD"/>
                        </a:solidFill>
                        <a:ln w="9525">
                          <a:noFill/>
                          <a:miter lim="800000"/>
                          <a:headEnd/>
                          <a:tailEnd/>
                        </a:ln>
                      </p:spPr>
                    </p:pic>
                  </p:oleObj>
                </mc:Fallback>
              </mc:AlternateContent>
            </a:graphicData>
          </a:graphic>
        </p:graphicFrame>
        <p:cxnSp>
          <p:nvCxnSpPr>
            <p:cNvPr id="20" name="Straight Arrow Connector 12">
              <a:extLst>
                <a:ext uri="{FF2B5EF4-FFF2-40B4-BE49-F238E27FC236}">
                  <a16:creationId xmlns:a16="http://schemas.microsoft.com/office/drawing/2014/main" id="{D9AEA0B2-5385-4EE5-AB81-8063BFDB46BE}"/>
                </a:ext>
              </a:extLst>
            </p:cNvPr>
            <p:cNvCxnSpPr>
              <a:cxnSpLocks noChangeShapeType="1"/>
            </p:cNvCxnSpPr>
            <p:nvPr/>
          </p:nvCxnSpPr>
          <p:spPr bwMode="auto">
            <a:xfrm>
              <a:off x="6469626" y="1019280"/>
              <a:ext cx="1929837" cy="753959"/>
            </a:xfrm>
            <a:prstGeom prst="straightConnector1">
              <a:avLst/>
            </a:prstGeom>
            <a:noFill/>
            <a:ln w="57150">
              <a:solidFill>
                <a:srgbClr val="C00000"/>
              </a:solidFill>
              <a:bevel/>
              <a:headEnd/>
              <a:tailEnd type="arrow" w="med" len="med"/>
            </a:ln>
            <a:extLst>
              <a:ext uri="{909E8E84-426E-40DD-AFC4-6F175D3DCCD1}">
                <a14:hiddenFill xmlns:a14="http://schemas.microsoft.com/office/drawing/2010/main">
                  <a:noFill/>
                </a14:hiddenFill>
              </a:ext>
            </a:extLst>
          </p:spPr>
        </p:cxnSp>
        <p:cxnSp>
          <p:nvCxnSpPr>
            <p:cNvPr id="21" name="Straight Arrow Connector 14">
              <a:extLst>
                <a:ext uri="{FF2B5EF4-FFF2-40B4-BE49-F238E27FC236}">
                  <a16:creationId xmlns:a16="http://schemas.microsoft.com/office/drawing/2014/main" id="{DD6537CC-CD10-41EF-9AFF-AFC60D23EC6A}"/>
                </a:ext>
              </a:extLst>
            </p:cNvPr>
            <p:cNvCxnSpPr>
              <a:cxnSpLocks noChangeShapeType="1"/>
            </p:cNvCxnSpPr>
            <p:nvPr/>
          </p:nvCxnSpPr>
          <p:spPr bwMode="auto">
            <a:xfrm flipV="1">
              <a:off x="7488391" y="1700213"/>
              <a:ext cx="1487334" cy="1204744"/>
            </a:xfrm>
            <a:prstGeom prst="straightConnector1">
              <a:avLst/>
            </a:prstGeom>
            <a:noFill/>
            <a:ln w="57150">
              <a:solidFill>
                <a:srgbClr val="9653C9"/>
              </a:solidFill>
              <a:bevel/>
              <a:headEnd/>
              <a:tailEnd type="arrow" w="med" len="med"/>
            </a:ln>
            <a:extLst>
              <a:ext uri="{909E8E84-426E-40DD-AFC4-6F175D3DCCD1}">
                <a14:hiddenFill xmlns:a14="http://schemas.microsoft.com/office/drawing/2010/main">
                  <a:noFill/>
                </a14:hiddenFill>
              </a:ext>
            </a:extLst>
          </p:spPr>
        </p:cxnSp>
        <p:cxnSp>
          <p:nvCxnSpPr>
            <p:cNvPr id="22" name="Straight Arrow Connector 30">
              <a:extLst>
                <a:ext uri="{FF2B5EF4-FFF2-40B4-BE49-F238E27FC236}">
                  <a16:creationId xmlns:a16="http://schemas.microsoft.com/office/drawing/2014/main" id="{384E8E07-C30B-4EC0-B458-1CDC87A01D58}"/>
                </a:ext>
              </a:extLst>
            </p:cNvPr>
            <p:cNvCxnSpPr>
              <a:cxnSpLocks noChangeShapeType="1"/>
            </p:cNvCxnSpPr>
            <p:nvPr/>
          </p:nvCxnSpPr>
          <p:spPr bwMode="auto">
            <a:xfrm flipV="1">
              <a:off x="7513791" y="2060575"/>
              <a:ext cx="526898" cy="844382"/>
            </a:xfrm>
            <a:prstGeom prst="straightConnector1">
              <a:avLst/>
            </a:prstGeom>
            <a:noFill/>
            <a:ln w="57150">
              <a:solidFill>
                <a:srgbClr val="9653C9"/>
              </a:solidFill>
              <a:bevel/>
              <a:headEnd/>
              <a:tailEnd type="arrow" w="med" len="med"/>
            </a:ln>
            <a:extLst>
              <a:ext uri="{909E8E84-426E-40DD-AFC4-6F175D3DCCD1}">
                <a14:hiddenFill xmlns:a14="http://schemas.microsoft.com/office/drawing/2010/main">
                  <a:noFill/>
                </a14:hiddenFill>
              </a:ext>
            </a:extLst>
          </p:spPr>
        </p:cxnSp>
      </p:grpSp>
      <p:grpSp>
        <p:nvGrpSpPr>
          <p:cNvPr id="7" name="Group 6">
            <a:extLst>
              <a:ext uri="{FF2B5EF4-FFF2-40B4-BE49-F238E27FC236}">
                <a16:creationId xmlns:a16="http://schemas.microsoft.com/office/drawing/2014/main" id="{959C80E6-267E-43E1-AD03-DC4B823FD04F}"/>
              </a:ext>
            </a:extLst>
          </p:cNvPr>
          <p:cNvGrpSpPr/>
          <p:nvPr/>
        </p:nvGrpSpPr>
        <p:grpSpPr>
          <a:xfrm>
            <a:off x="6725338" y="4827535"/>
            <a:ext cx="3168190" cy="1625062"/>
            <a:chOff x="6311901" y="3429000"/>
            <a:chExt cx="4017963" cy="2736850"/>
          </a:xfrm>
        </p:grpSpPr>
        <p:pic>
          <p:nvPicPr>
            <p:cNvPr id="26" name="Picture 6" descr="b5">
              <a:extLst>
                <a:ext uri="{FF2B5EF4-FFF2-40B4-BE49-F238E27FC236}">
                  <a16:creationId xmlns:a16="http://schemas.microsoft.com/office/drawing/2014/main" id="{F2A609FE-0F94-47C3-9BA7-42BBA340B7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8975" t="50000" r="2689" b="4462"/>
            <a:stretch>
              <a:fillRect/>
            </a:stretch>
          </p:blipFill>
          <p:spPr bwMode="auto">
            <a:xfrm>
              <a:off x="6311901" y="3429000"/>
              <a:ext cx="401796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Straight Arrow Connector 13">
              <a:extLst>
                <a:ext uri="{FF2B5EF4-FFF2-40B4-BE49-F238E27FC236}">
                  <a16:creationId xmlns:a16="http://schemas.microsoft.com/office/drawing/2014/main" id="{6A875758-2BD8-4FE1-BA35-9729366C5C00}"/>
                </a:ext>
              </a:extLst>
            </p:cNvPr>
            <p:cNvCxnSpPr>
              <a:cxnSpLocks noChangeShapeType="1"/>
            </p:cNvCxnSpPr>
            <p:nvPr/>
          </p:nvCxnSpPr>
          <p:spPr bwMode="auto">
            <a:xfrm flipV="1">
              <a:off x="6473345" y="5661027"/>
              <a:ext cx="1710218" cy="290562"/>
            </a:xfrm>
            <a:prstGeom prst="straightConnector1">
              <a:avLst/>
            </a:prstGeom>
            <a:noFill/>
            <a:ln w="57150">
              <a:solidFill>
                <a:srgbClr val="FF3399"/>
              </a:solidFill>
              <a:bevel/>
              <a:headEnd/>
              <a:tailEnd type="arrow" w="med" len="med"/>
            </a:ln>
            <a:extLst>
              <a:ext uri="{909E8E84-426E-40DD-AFC4-6F175D3DCCD1}">
                <a14:hiddenFill xmlns:a14="http://schemas.microsoft.com/office/drawing/2010/main">
                  <a:noFill/>
                </a14:hiddenFill>
              </a:ext>
            </a:extLst>
          </p:spPr>
        </p:cxnSp>
      </p:grpSp>
      <p:sp>
        <p:nvSpPr>
          <p:cNvPr id="13" name="Rectangle 12">
            <a:extLst>
              <a:ext uri="{FF2B5EF4-FFF2-40B4-BE49-F238E27FC236}">
                <a16:creationId xmlns:a16="http://schemas.microsoft.com/office/drawing/2014/main" id="{70AA4A1F-B624-45AA-9A2C-8F27CF7DEEA0}"/>
              </a:ext>
            </a:extLst>
          </p:cNvPr>
          <p:cNvSpPr/>
          <p:nvPr/>
        </p:nvSpPr>
        <p:spPr>
          <a:xfrm>
            <a:off x="6215868" y="4131537"/>
            <a:ext cx="2622057" cy="461665"/>
          </a:xfrm>
          <a:prstGeom prst="rect">
            <a:avLst/>
          </a:prstGeom>
        </p:spPr>
        <p:txBody>
          <a:bodyPr wrap="square">
            <a:spAutoFit/>
          </a:bodyPr>
          <a:lstStyle/>
          <a:p>
            <a:pPr algn="l"/>
            <a:r>
              <a:rPr lang="en-GB" sz="1200" dirty="0">
                <a:solidFill>
                  <a:srgbClr val="92D050"/>
                </a:solidFill>
                <a:latin typeface="+mn-lt"/>
                <a:cs typeface="Calibri Light" charset="0"/>
                <a:sym typeface="Times New Roman" charset="0"/>
              </a:rPr>
              <a:t>Auditory is always associated with speech (I need to hear so I can speak)</a:t>
            </a:r>
            <a:endParaRPr lang="en-GB" sz="1200" dirty="0">
              <a:solidFill>
                <a:srgbClr val="92D050"/>
              </a:solidFill>
              <a:latin typeface="+mn-lt"/>
            </a:endParaRPr>
          </a:p>
        </p:txBody>
      </p:sp>
      <p:sp>
        <p:nvSpPr>
          <p:cNvPr id="17" name="Rectangle 16">
            <a:extLst>
              <a:ext uri="{FF2B5EF4-FFF2-40B4-BE49-F238E27FC236}">
                <a16:creationId xmlns:a16="http://schemas.microsoft.com/office/drawing/2014/main" id="{5FB63CA9-BEE4-4550-BC9B-028906A1CBD5}"/>
              </a:ext>
            </a:extLst>
          </p:cNvPr>
          <p:cNvSpPr/>
          <p:nvPr/>
        </p:nvSpPr>
        <p:spPr>
          <a:xfrm>
            <a:off x="3673944" y="5025026"/>
            <a:ext cx="2942612" cy="307777"/>
          </a:xfrm>
          <a:prstGeom prst="rect">
            <a:avLst/>
          </a:prstGeom>
        </p:spPr>
        <p:txBody>
          <a:bodyPr wrap="square">
            <a:spAutoFit/>
          </a:bodyPr>
          <a:lstStyle/>
          <a:p>
            <a:pPr algn="ctr"/>
            <a:r>
              <a:rPr lang="en-GB" dirty="0">
                <a:solidFill>
                  <a:srgbClr val="92D050"/>
                </a:solidFill>
                <a:latin typeface="+mn-lt"/>
                <a:cs typeface="Calibri Light" charset="0"/>
                <a:sym typeface="Times New Roman" charset="0"/>
              </a:rPr>
              <a:t>Hippocampus = seahorse/</a:t>
            </a:r>
            <a:r>
              <a:rPr lang="en-GB" dirty="0" err="1">
                <a:solidFill>
                  <a:srgbClr val="92D050"/>
                </a:solidFill>
                <a:latin typeface="+mn-lt"/>
                <a:cs typeface="Calibri Light" charset="0"/>
                <a:sym typeface="Times New Roman" charset="0"/>
              </a:rPr>
              <a:t>حصان</a:t>
            </a:r>
            <a:r>
              <a:rPr lang="en-GB" dirty="0">
                <a:solidFill>
                  <a:srgbClr val="92D050"/>
                </a:solidFill>
                <a:latin typeface="+mn-lt"/>
                <a:cs typeface="Calibri Light" charset="0"/>
                <a:sym typeface="Times New Roman" charset="0"/>
              </a:rPr>
              <a:t> </a:t>
            </a:r>
            <a:r>
              <a:rPr lang="en-GB" dirty="0" err="1">
                <a:solidFill>
                  <a:srgbClr val="92D050"/>
                </a:solidFill>
                <a:latin typeface="+mn-lt"/>
                <a:cs typeface="Calibri Light" charset="0"/>
                <a:sym typeface="Times New Roman" charset="0"/>
              </a:rPr>
              <a:t>البحر</a:t>
            </a:r>
            <a:endParaRPr lang="en-GB" dirty="0">
              <a:solidFill>
                <a:srgbClr val="92D050"/>
              </a:solidFill>
              <a:latin typeface="+mn-lt"/>
            </a:endParaRPr>
          </a:p>
        </p:txBody>
      </p:sp>
      <p:sp>
        <p:nvSpPr>
          <p:cNvPr id="16" name="TextBox 15">
            <a:extLst>
              <a:ext uri="{FF2B5EF4-FFF2-40B4-BE49-F238E27FC236}">
                <a16:creationId xmlns:a16="http://schemas.microsoft.com/office/drawing/2014/main" id="{C551BF93-A246-4EC9-92BD-B05C5D907FEA}"/>
              </a:ext>
            </a:extLst>
          </p:cNvPr>
          <p:cNvSpPr txBox="1"/>
          <p:nvPr/>
        </p:nvSpPr>
        <p:spPr>
          <a:xfrm>
            <a:off x="5698157" y="1073077"/>
            <a:ext cx="3196882" cy="307777"/>
          </a:xfrm>
          <a:prstGeom prst="rect">
            <a:avLst/>
          </a:prstGeom>
          <a:noFill/>
          <a:ln w="38100">
            <a:solidFill>
              <a:schemeClr val="accent2">
                <a:lumMod val="60000"/>
                <a:lumOff val="40000"/>
              </a:schemeClr>
            </a:solidFill>
          </a:ln>
        </p:spPr>
        <p:txBody>
          <a:bodyPr wrap="square" rtlCol="0">
            <a:spAutoFit/>
          </a:bodyPr>
          <a:lstStyle/>
          <a:p>
            <a:r>
              <a:rPr lang="en-US" i="1" dirty="0">
                <a:latin typeface="+mn-lt"/>
              </a:rPr>
              <a:t>The </a:t>
            </a:r>
            <a:r>
              <a:rPr lang="en-US" b="1" i="1" dirty="0">
                <a:latin typeface="+mn-lt"/>
              </a:rPr>
              <a:t>functions</a:t>
            </a:r>
            <a:r>
              <a:rPr lang="en-US" i="1" dirty="0">
                <a:latin typeface="+mn-lt"/>
              </a:rPr>
              <a:t> are only on the boys’ slides</a:t>
            </a:r>
            <a:endParaRPr lang="en-GB" i="1" dirty="0">
              <a:latin typeface="+mn-lt"/>
            </a:endParaRPr>
          </a:p>
        </p:txBody>
      </p:sp>
    </p:spTree>
    <p:extLst>
      <p:ext uri="{BB962C8B-B14F-4D97-AF65-F5344CB8AC3E}">
        <p14:creationId xmlns:p14="http://schemas.microsoft.com/office/powerpoint/2010/main" val="221627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p:cNvPicPr preferRelativeResize="0">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17754" y="539007"/>
            <a:ext cx="8639626" cy="5862838"/>
          </a:xfrm>
        </p:spPr>
      </p:pic>
      <p:sp>
        <p:nvSpPr>
          <p:cNvPr id="4" name="Rectangle 3">
            <a:extLst>
              <a:ext uri="{FF2B5EF4-FFF2-40B4-BE49-F238E27FC236}">
                <a16:creationId xmlns:a16="http://schemas.microsoft.com/office/drawing/2014/main" id="{1D85DF0C-9DC3-4D0E-BE85-15494219018A}"/>
              </a:ext>
            </a:extLst>
          </p:cNvPr>
          <p:cNvSpPr/>
          <p:nvPr/>
        </p:nvSpPr>
        <p:spPr>
          <a:xfrm>
            <a:off x="9170575" y="1208268"/>
            <a:ext cx="2785452" cy="4524315"/>
          </a:xfrm>
          <a:prstGeom prst="rect">
            <a:avLst/>
          </a:prstGeom>
        </p:spPr>
        <p:txBody>
          <a:bodyPr wrap="square">
            <a:spAutoFit/>
          </a:bodyPr>
          <a:lstStyle/>
          <a:p>
            <a:pPr marL="285750" indent="-285750" algn="l">
              <a:buFont typeface="Courier New" panose="02070309020205020404" pitchFamily="49" charset="0"/>
              <a:buChar char="o"/>
            </a:pPr>
            <a:r>
              <a:rPr lang="en-GB" sz="1800" dirty="0">
                <a:solidFill>
                  <a:schemeClr val="accent3">
                    <a:lumMod val="75000"/>
                  </a:schemeClr>
                </a:solidFill>
                <a:latin typeface="+mn-lt"/>
                <a:cs typeface="Calibri Light" charset="0"/>
                <a:sym typeface="Times New Roman" charset="0"/>
              </a:rPr>
              <a:t>The body is represented upside down</a:t>
            </a:r>
          </a:p>
          <a:p>
            <a:pPr marL="285750" indent="-285750" algn="l">
              <a:buFont typeface="Courier New" panose="02070309020205020404" pitchFamily="49" charset="0"/>
              <a:buChar char="o"/>
            </a:pPr>
            <a:r>
              <a:rPr lang="en-GB" sz="1800" dirty="0">
                <a:solidFill>
                  <a:schemeClr val="accent3">
                    <a:lumMod val="75000"/>
                  </a:schemeClr>
                </a:solidFill>
                <a:latin typeface="+mn-lt"/>
                <a:cs typeface="Calibri Light" charset="0"/>
                <a:sym typeface="Times New Roman" charset="0"/>
              </a:rPr>
              <a:t>Upper part is toes and leg and as we go down the brain we reach the body and hands and face and finally the larynx.</a:t>
            </a:r>
          </a:p>
          <a:p>
            <a:pPr marL="285750" indent="-285750" algn="l">
              <a:buFont typeface="Courier New" panose="02070309020205020404" pitchFamily="49" charset="0"/>
              <a:buChar char="o"/>
            </a:pPr>
            <a:r>
              <a:rPr lang="en-GB" sz="1800" dirty="0">
                <a:solidFill>
                  <a:schemeClr val="accent3">
                    <a:lumMod val="75000"/>
                  </a:schemeClr>
                </a:solidFill>
                <a:latin typeface="+mn-lt"/>
                <a:cs typeface="Calibri Light" charset="0"/>
                <a:sym typeface="Times New Roman" charset="0"/>
              </a:rPr>
              <a:t>Representation of the body is according to precise function not size so a lot of space (largest area) is for fingers tongue and larynx, while the trunk has a small area.</a:t>
            </a:r>
            <a:endParaRPr lang="en-GB" sz="1800" dirty="0">
              <a:latin typeface="+mn-lt"/>
            </a:endParaRPr>
          </a:p>
        </p:txBody>
      </p:sp>
    </p:spTree>
    <p:extLst>
      <p:ext uri="{BB962C8B-B14F-4D97-AF65-F5344CB8AC3E}">
        <p14:creationId xmlns:p14="http://schemas.microsoft.com/office/powerpoint/2010/main" val="3457078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14"/>
          <p:cNvSpPr/>
          <p:nvPr/>
        </p:nvSpPr>
        <p:spPr>
          <a:xfrm>
            <a:off x="5114111" y="2433681"/>
            <a:ext cx="3030429" cy="1911807"/>
          </a:xfrm>
          <a:prstGeom prst="rect">
            <a:avLst/>
          </a:prstGeom>
          <a:blipFill>
            <a:blip r:embed="rId3" cstate="print"/>
            <a:stretch>
              <a:fillRect/>
            </a:stretch>
          </a:blipFill>
        </p:spPr>
        <p:txBody>
          <a:bodyPr wrap="square" lIns="0" tIns="0" rIns="0" bIns="0" rtlCol="0"/>
          <a:lstStyle/>
          <a:p>
            <a:endParaRPr/>
          </a:p>
        </p:txBody>
      </p:sp>
      <p:sp>
        <p:nvSpPr>
          <p:cNvPr id="23" name="TextBox 22">
            <a:extLst>
              <a:ext uri="{FF2B5EF4-FFF2-40B4-BE49-F238E27FC236}">
                <a16:creationId xmlns:a16="http://schemas.microsoft.com/office/drawing/2014/main" id="{D41CF875-9885-4B3B-9EC5-8E9DA72FFFB9}"/>
              </a:ext>
            </a:extLst>
          </p:cNvPr>
          <p:cNvSpPr txBox="1"/>
          <p:nvPr/>
        </p:nvSpPr>
        <p:spPr>
          <a:xfrm>
            <a:off x="7088912" y="4117240"/>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5123" name="Rectangle 5"/>
          <p:cNvSpPr>
            <a:spLocks noGrp="1" noChangeArrowheads="1"/>
          </p:cNvSpPr>
          <p:nvPr>
            <p:ph type="title" idx="4294967295"/>
          </p:nvPr>
        </p:nvSpPr>
        <p:spPr>
          <a:xfrm>
            <a:off x="1042988" y="594202"/>
            <a:ext cx="7772400" cy="1229610"/>
          </a:xfrm>
        </p:spPr>
        <p:txBody>
          <a:bodyPr>
            <a:normAutofit/>
          </a:bodyPr>
          <a:lstStyle/>
          <a:p>
            <a:pPr eaLnBrk="1" hangingPunct="1"/>
            <a:r>
              <a:rPr lang="en-US" altLang="en-US" sz="3600" b="1" dirty="0">
                <a:sym typeface="Times New Roman" charset="0"/>
              </a:rPr>
              <a:t>Language Area</a:t>
            </a:r>
            <a:endParaRPr lang="ar-SA" altLang="en-US" b="1" dirty="0"/>
          </a:p>
        </p:txBody>
      </p:sp>
      <p:sp>
        <p:nvSpPr>
          <p:cNvPr id="5124" name="Rectangle 6"/>
          <p:cNvSpPr>
            <a:spLocks noGrp="1" noChangeArrowheads="1"/>
          </p:cNvSpPr>
          <p:nvPr>
            <p:ph sz="half" idx="4294967295"/>
          </p:nvPr>
        </p:nvSpPr>
        <p:spPr>
          <a:xfrm>
            <a:off x="931587" y="1720505"/>
            <a:ext cx="5544344" cy="4301304"/>
          </a:xfrm>
        </p:spPr>
        <p:txBody>
          <a:bodyPr>
            <a:normAutofit/>
          </a:bodyPr>
          <a:lstStyle/>
          <a:p>
            <a:pPr algn="l" eaLnBrk="1" hangingPunct="1">
              <a:buFont typeface="Courier New" panose="02070309020205020404" pitchFamily="49" charset="0"/>
              <a:buChar char="o"/>
            </a:pPr>
            <a:r>
              <a:rPr lang="en-US" altLang="en-US" sz="2200" dirty="0">
                <a:latin typeface="Calibri" charset="0"/>
                <a:ea typeface="Calibri" charset="0"/>
                <a:cs typeface="Calibri" charset="0"/>
                <a:sym typeface="Times New Roman" charset="0"/>
              </a:rPr>
              <a:t>Organized around the lateral fissure.</a:t>
            </a:r>
            <a:endParaRPr lang="ar-SA" altLang="en-US" sz="2200" dirty="0">
              <a:latin typeface="Calibri" charset="0"/>
              <a:ea typeface="Calibri" charset="0"/>
              <a:cs typeface="Calibri" charset="0"/>
              <a:sym typeface="Times New Roman" charset="0"/>
            </a:endParaRPr>
          </a:p>
          <a:p>
            <a:pPr algn="l" eaLnBrk="1" hangingPunct="1">
              <a:buFont typeface="Courier New" panose="02070309020205020404" pitchFamily="49" charset="0"/>
              <a:buChar char="o"/>
            </a:pPr>
            <a:r>
              <a:rPr lang="en-US" altLang="en-US" sz="2200" b="1" dirty="0">
                <a:latin typeface="Calibri" charset="0"/>
                <a:ea typeface="Calibri" charset="0"/>
                <a:cs typeface="Calibri" charset="0"/>
                <a:sym typeface="Times New Roman" charset="0"/>
              </a:rPr>
              <a:t>Broca’s area: </a:t>
            </a:r>
            <a:r>
              <a:rPr lang="en-US" altLang="en-US" sz="2200" dirty="0">
                <a:latin typeface="Calibri" charset="0"/>
                <a:ea typeface="Calibri" charset="0"/>
                <a:cs typeface="Calibri" charset="0"/>
                <a:sym typeface="Times New Roman" charset="0"/>
              </a:rPr>
              <a:t>concerned with expressive aspects of language.</a:t>
            </a:r>
          </a:p>
          <a:p>
            <a:pPr algn="l" eaLnBrk="1" hangingPunct="1">
              <a:buFont typeface="Courier New" panose="02070309020205020404" pitchFamily="49" charset="0"/>
              <a:buChar char="o"/>
            </a:pPr>
            <a:endParaRPr lang="ar-SA" altLang="en-US" sz="2200" dirty="0">
              <a:latin typeface="Calibri" charset="0"/>
              <a:ea typeface="Calibri" charset="0"/>
              <a:cs typeface="Calibri" charset="0"/>
              <a:sym typeface="Times New Roman" charset="0"/>
            </a:endParaRPr>
          </a:p>
          <a:p>
            <a:pPr algn="l" eaLnBrk="1" hangingPunct="1">
              <a:buFont typeface="Courier New" panose="02070309020205020404" pitchFamily="49" charset="0"/>
              <a:buChar char="o"/>
            </a:pPr>
            <a:r>
              <a:rPr lang="en-US" altLang="en-US" sz="2200" b="1" dirty="0">
                <a:latin typeface="Calibri" charset="0"/>
                <a:ea typeface="Calibri" charset="0"/>
                <a:cs typeface="Calibri" charset="0"/>
                <a:sym typeface="Times New Roman" charset="0"/>
              </a:rPr>
              <a:t>Wernick’s area:</a:t>
            </a:r>
            <a:r>
              <a:rPr lang="en-US" altLang="en-US" sz="2200" dirty="0">
                <a:latin typeface="Calibri" charset="0"/>
                <a:ea typeface="Calibri" charset="0"/>
                <a:cs typeface="Calibri" charset="0"/>
                <a:sym typeface="Times New Roman" charset="0"/>
              </a:rPr>
              <a:t> responsible for comprehension of the spoken words.</a:t>
            </a:r>
          </a:p>
          <a:p>
            <a:pPr algn="l" eaLnBrk="1" hangingPunct="1">
              <a:buFont typeface="Courier New" panose="02070309020205020404" pitchFamily="49" charset="0"/>
              <a:buChar char="o"/>
            </a:pPr>
            <a:endParaRPr lang="ar-SA" altLang="en-US" sz="2200" dirty="0">
              <a:latin typeface="Calibri" charset="0"/>
              <a:ea typeface="Calibri" charset="0"/>
              <a:cs typeface="Calibri" charset="0"/>
              <a:sym typeface="Times New Roman" charset="0"/>
            </a:endParaRPr>
          </a:p>
          <a:p>
            <a:pPr algn="l" eaLnBrk="1" hangingPunct="1">
              <a:buFont typeface="Courier New" panose="02070309020205020404" pitchFamily="49" charset="0"/>
              <a:buChar char="o"/>
            </a:pPr>
            <a:r>
              <a:rPr lang="en-US" altLang="en-US" sz="2200" dirty="0">
                <a:latin typeface="Calibri" charset="0"/>
                <a:ea typeface="Calibri" charset="0"/>
                <a:cs typeface="Calibri" charset="0"/>
                <a:sym typeface="Times New Roman" charset="0"/>
              </a:rPr>
              <a:t>Nearby regions of temporal lobe and parietal lobe </a:t>
            </a:r>
            <a:r>
              <a:rPr lang="en-US" altLang="en-US" sz="2200" b="1" dirty="0">
                <a:latin typeface="Calibri" charset="0"/>
                <a:ea typeface="Calibri" charset="0"/>
                <a:cs typeface="Calibri" charset="0"/>
                <a:sym typeface="Times New Roman" charset="0"/>
              </a:rPr>
              <a:t>(angular gyrus &amp; supramarginal gyrus </a:t>
            </a:r>
            <a:r>
              <a:rPr lang="en-US" altLang="en-US" sz="2200" dirty="0">
                <a:latin typeface="Calibri" charset="0"/>
                <a:ea typeface="Calibri" charset="0"/>
                <a:cs typeface="Calibri" charset="0"/>
                <a:sym typeface="Times New Roman" charset="0"/>
              </a:rPr>
              <a:t>of the inferior parietal lobule) are important in naming, reading, writing, and calculation. </a:t>
            </a:r>
            <a:endParaRPr lang="ar-SA" altLang="en-US" sz="2200" dirty="0">
              <a:latin typeface="Calibri" charset="0"/>
              <a:ea typeface="Calibri" charset="0"/>
              <a:cs typeface="Calibri" charset="0"/>
            </a:endParaRPr>
          </a:p>
        </p:txBody>
      </p:sp>
      <p:grpSp>
        <p:nvGrpSpPr>
          <p:cNvPr id="2" name="Group 1">
            <a:extLst>
              <a:ext uri="{FF2B5EF4-FFF2-40B4-BE49-F238E27FC236}">
                <a16:creationId xmlns:a16="http://schemas.microsoft.com/office/drawing/2014/main" id="{51C0119A-FC95-4AB1-AD97-B962A520E7BB}"/>
              </a:ext>
            </a:extLst>
          </p:cNvPr>
          <p:cNvGrpSpPr/>
          <p:nvPr/>
        </p:nvGrpSpPr>
        <p:grpSpPr>
          <a:xfrm>
            <a:off x="7941733" y="1032933"/>
            <a:ext cx="3915970" cy="2477183"/>
            <a:chOff x="6096001" y="1773239"/>
            <a:chExt cx="4397375" cy="3527425"/>
          </a:xfrm>
        </p:grpSpPr>
        <p:graphicFrame>
          <p:nvGraphicFramePr>
            <p:cNvPr id="19460" name="Object 8"/>
            <p:cNvGraphicFramePr>
              <a:graphicFrameLocks noChangeAspect="1"/>
            </p:cNvGraphicFramePr>
            <p:nvPr>
              <p:extLst>
                <p:ext uri="{D42A27DB-BD31-4B8C-83A1-F6EECF244321}">
                  <p14:modId xmlns:p14="http://schemas.microsoft.com/office/powerpoint/2010/main" val="3992727288"/>
                </p:ext>
              </p:extLst>
            </p:nvPr>
          </p:nvGraphicFramePr>
          <p:xfrm>
            <a:off x="6096001" y="1773239"/>
            <a:ext cx="4397375" cy="3527425"/>
          </p:xfrm>
          <a:graphic>
            <a:graphicData uri="http://schemas.openxmlformats.org/presentationml/2006/ole">
              <mc:AlternateContent xmlns:mc="http://schemas.openxmlformats.org/markup-compatibility/2006">
                <mc:Choice xmlns:v="urn:schemas-microsoft-com:vml" Requires="v">
                  <p:oleObj spid="_x0000_s11305" r:id="rId4" imgW="6400000" imgH="5133333" progId="">
                    <p:embed/>
                  </p:oleObj>
                </mc:Choice>
                <mc:Fallback>
                  <p:oleObj r:id="rId4" imgW="6400000" imgH="5133333" progId="">
                    <p:embed/>
                    <p:pic>
                      <p:nvPicPr>
                        <p:cNvPr id="1946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1" y="1773239"/>
                          <a:ext cx="4397375" cy="3527425"/>
                        </a:xfrm>
                        <a:prstGeom prst="rect">
                          <a:avLst/>
                        </a:prstGeom>
                        <a:solidFill>
                          <a:srgbClr val="4F81BD"/>
                        </a:solidFill>
                        <a:ln w="9525">
                          <a:noFill/>
                          <a:miter lim="800000"/>
                          <a:headEnd/>
                          <a:tailEnd/>
                        </a:ln>
                      </p:spPr>
                    </p:pic>
                  </p:oleObj>
                </mc:Fallback>
              </mc:AlternateContent>
            </a:graphicData>
          </a:graphic>
        </p:graphicFrame>
        <p:sp>
          <p:nvSpPr>
            <p:cNvPr id="5125" name="Oval 4"/>
            <p:cNvSpPr>
              <a:spLocks noChangeArrowheads="1"/>
            </p:cNvSpPr>
            <p:nvPr/>
          </p:nvSpPr>
          <p:spPr bwMode="auto">
            <a:xfrm>
              <a:off x="7248526" y="3357563"/>
              <a:ext cx="214313" cy="285750"/>
            </a:xfrm>
            <a:prstGeom prst="ellipse">
              <a:avLst/>
            </a:prstGeom>
            <a:solidFill>
              <a:srgbClr val="7030A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dirty="0">
                <a:solidFill>
                  <a:srgbClr val="000000"/>
                </a:solidFill>
                <a:latin typeface="Calibri" charset="0"/>
                <a:sym typeface="Calibri" charset="0"/>
              </a:endParaRPr>
            </a:p>
          </p:txBody>
        </p:sp>
        <p:sp>
          <p:nvSpPr>
            <p:cNvPr id="5126" name="Oval 5"/>
            <p:cNvSpPr>
              <a:spLocks noChangeArrowheads="1"/>
            </p:cNvSpPr>
            <p:nvPr/>
          </p:nvSpPr>
          <p:spPr bwMode="auto">
            <a:xfrm>
              <a:off x="8328025" y="3357563"/>
              <a:ext cx="215900" cy="285750"/>
            </a:xfrm>
            <a:prstGeom prst="ellipse">
              <a:avLst/>
            </a:prstGeom>
            <a:solidFill>
              <a:srgbClr val="FF3399"/>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sp>
          <p:nvSpPr>
            <p:cNvPr id="5128" name="Oval 7"/>
            <p:cNvSpPr>
              <a:spLocks noChangeArrowheads="1"/>
            </p:cNvSpPr>
            <p:nvPr/>
          </p:nvSpPr>
          <p:spPr bwMode="auto">
            <a:xfrm>
              <a:off x="8688388" y="3141663"/>
              <a:ext cx="215900" cy="285750"/>
            </a:xfrm>
            <a:prstGeom prst="ellipse">
              <a:avLst/>
            </a:prstGeom>
            <a:solidFill>
              <a:srgbClr val="FFC00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grpSp>
      <p:cxnSp>
        <p:nvCxnSpPr>
          <p:cNvPr id="10" name="Straight Connector 9">
            <a:extLst>
              <a:ext uri="{FF2B5EF4-FFF2-40B4-BE49-F238E27FC236}">
                <a16:creationId xmlns:a16="http://schemas.microsoft.com/office/drawing/2014/main" id="{82B2F5D4-0307-41DB-99E1-D1AF9EF63C3F}"/>
              </a:ext>
            </a:extLst>
          </p:cNvPr>
          <p:cNvCxnSpPr/>
          <p:nvPr/>
        </p:nvCxnSpPr>
        <p:spPr>
          <a:xfrm>
            <a:off x="1248804" y="2455334"/>
            <a:ext cx="1404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D6D8A1A-D406-40BB-BACC-5C3404F813BE}"/>
              </a:ext>
            </a:extLst>
          </p:cNvPr>
          <p:cNvCxnSpPr/>
          <p:nvPr/>
        </p:nvCxnSpPr>
        <p:spPr>
          <a:xfrm>
            <a:off x="1258429" y="3608426"/>
            <a:ext cx="172800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9486248A-45B1-46FF-AD4E-EEB2C79C2F36}"/>
              </a:ext>
            </a:extLst>
          </p:cNvPr>
          <p:cNvCxnSpPr/>
          <p:nvPr/>
        </p:nvCxnSpPr>
        <p:spPr>
          <a:xfrm>
            <a:off x="1864462" y="5059745"/>
            <a:ext cx="158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7F21F640-FE86-42DA-B431-11E8B754048F}"/>
              </a:ext>
            </a:extLst>
          </p:cNvPr>
          <p:cNvSpPr/>
          <p:nvPr/>
        </p:nvSpPr>
        <p:spPr>
          <a:xfrm>
            <a:off x="1121646" y="2758975"/>
            <a:ext cx="4885864" cy="307777"/>
          </a:xfrm>
          <a:prstGeom prst="rect">
            <a:avLst/>
          </a:prstGeom>
        </p:spPr>
        <p:txBody>
          <a:bodyPr wrap="square">
            <a:spAutoFit/>
          </a:bodyPr>
          <a:lstStyle/>
          <a:p>
            <a:pPr algn="l"/>
            <a:r>
              <a:rPr lang="en-GB" dirty="0">
                <a:solidFill>
                  <a:schemeClr val="accent3">
                    <a:lumMod val="75000"/>
                  </a:schemeClr>
                </a:solidFill>
                <a:latin typeface="+mn-lt"/>
                <a:cs typeface="Calibri Light" charset="0"/>
                <a:sym typeface="Times New Roman" charset="0"/>
              </a:rPr>
              <a:t>Motor: so if there is a lesion he cannot speak</a:t>
            </a:r>
          </a:p>
        </p:txBody>
      </p:sp>
      <p:sp>
        <p:nvSpPr>
          <p:cNvPr id="14" name="Rectangle 13">
            <a:extLst>
              <a:ext uri="{FF2B5EF4-FFF2-40B4-BE49-F238E27FC236}">
                <a16:creationId xmlns:a16="http://schemas.microsoft.com/office/drawing/2014/main" id="{8EF85EEA-C7D3-4FA3-A5A5-46D4BB77311A}"/>
              </a:ext>
            </a:extLst>
          </p:cNvPr>
          <p:cNvSpPr/>
          <p:nvPr/>
        </p:nvSpPr>
        <p:spPr>
          <a:xfrm>
            <a:off x="1121646" y="3930794"/>
            <a:ext cx="3363958" cy="338554"/>
          </a:xfrm>
          <a:prstGeom prst="rect">
            <a:avLst/>
          </a:prstGeom>
        </p:spPr>
        <p:txBody>
          <a:bodyPr wrap="square">
            <a:spAutoFit/>
          </a:bodyPr>
          <a:lstStyle/>
          <a:p>
            <a:pPr algn="l"/>
            <a:r>
              <a:rPr lang="en-GB" sz="1600" dirty="0" err="1">
                <a:solidFill>
                  <a:schemeClr val="accent3">
                    <a:lumMod val="75000"/>
                  </a:schemeClr>
                </a:solidFill>
                <a:latin typeface="+mn-lt"/>
              </a:rPr>
              <a:t>Wernick</a:t>
            </a:r>
            <a:r>
              <a:rPr lang="en-GB" sz="1600" dirty="0">
                <a:solidFill>
                  <a:schemeClr val="accent3">
                    <a:lumMod val="75000"/>
                  </a:schemeClr>
                </a:solidFill>
                <a:latin typeface="+mn-lt"/>
              </a:rPr>
              <a:t> = </a:t>
            </a:r>
            <a:r>
              <a:rPr lang="en-GB" sz="1600" dirty="0" err="1">
                <a:solidFill>
                  <a:schemeClr val="accent3">
                    <a:lumMod val="75000"/>
                  </a:schemeClr>
                </a:solidFill>
                <a:latin typeface="+mn-lt"/>
              </a:rPr>
              <a:t>supramarginal</a:t>
            </a:r>
            <a:endParaRPr lang="en-GB" sz="1600" dirty="0">
              <a:solidFill>
                <a:schemeClr val="accent3">
                  <a:lumMod val="75000"/>
                </a:schemeClr>
              </a:solidFill>
              <a:latin typeface="+mn-lt"/>
            </a:endParaRPr>
          </a:p>
        </p:txBody>
      </p:sp>
      <p:sp>
        <p:nvSpPr>
          <p:cNvPr id="16" name="TextBox 2">
            <a:extLst>
              <a:ext uri="{FF2B5EF4-FFF2-40B4-BE49-F238E27FC236}">
                <a16:creationId xmlns:a16="http://schemas.microsoft.com/office/drawing/2014/main" id="{703D93F4-E1BC-459D-87ED-7A1A1F32BF1A}"/>
              </a:ext>
            </a:extLst>
          </p:cNvPr>
          <p:cNvSpPr txBox="1"/>
          <p:nvPr/>
        </p:nvSpPr>
        <p:spPr>
          <a:xfrm>
            <a:off x="1184380" y="5835121"/>
            <a:ext cx="5762226" cy="738664"/>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dirty="0">
                <a:solidFill>
                  <a:schemeClr val="accent3"/>
                </a:solidFill>
              </a:rPr>
              <a:t>Doctor’s Note:</a:t>
            </a:r>
          </a:p>
          <a:p>
            <a:r>
              <a:rPr lang="en-US" dirty="0">
                <a:solidFill>
                  <a:schemeClr val="accent3"/>
                </a:solidFill>
              </a:rPr>
              <a:t>Injury to (angular gyrus &amp; </a:t>
            </a:r>
            <a:r>
              <a:rPr lang="en-US" dirty="0" err="1">
                <a:solidFill>
                  <a:schemeClr val="accent3"/>
                </a:solidFill>
              </a:rPr>
              <a:t>supramarginal</a:t>
            </a:r>
            <a:r>
              <a:rPr lang="en-US" dirty="0">
                <a:solidFill>
                  <a:schemeClr val="accent3"/>
                </a:solidFill>
              </a:rPr>
              <a:t> gyrus) doesn’t cause the loss of ability to talk, it only affect reading, writing, naming and calculation. </a:t>
            </a:r>
          </a:p>
        </p:txBody>
      </p:sp>
      <p:grpSp>
        <p:nvGrpSpPr>
          <p:cNvPr id="9" name="Group 8">
            <a:extLst>
              <a:ext uri="{FF2B5EF4-FFF2-40B4-BE49-F238E27FC236}">
                <a16:creationId xmlns:a16="http://schemas.microsoft.com/office/drawing/2014/main" id="{88FA63F9-3DFF-4F88-A095-0CD76C71CF22}"/>
              </a:ext>
            </a:extLst>
          </p:cNvPr>
          <p:cNvGrpSpPr/>
          <p:nvPr/>
        </p:nvGrpSpPr>
        <p:grpSpPr>
          <a:xfrm>
            <a:off x="7879481" y="3948847"/>
            <a:ext cx="3768899" cy="2690904"/>
            <a:chOff x="7074425" y="3865636"/>
            <a:chExt cx="4573955" cy="2774115"/>
          </a:xfrm>
        </p:grpSpPr>
        <p:pic>
          <p:nvPicPr>
            <p:cNvPr id="11297" name="Picture 33" descr="Image result for angular gyrus">
              <a:extLst>
                <a:ext uri="{FF2B5EF4-FFF2-40B4-BE49-F238E27FC236}">
                  <a16:creationId xmlns:a16="http://schemas.microsoft.com/office/drawing/2014/main" id="{4D26E97F-86E5-412E-98B3-C8EFD734210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7536" r="40484" b="16559"/>
            <a:stretch/>
          </p:blipFill>
          <p:spPr bwMode="auto">
            <a:xfrm>
              <a:off x="7199399" y="3865636"/>
              <a:ext cx="4448981" cy="270814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41CF875-9885-4B3B-9EC5-8E9DA72FFFB9}"/>
                </a:ext>
              </a:extLst>
            </p:cNvPr>
            <p:cNvSpPr txBox="1"/>
            <p:nvPr/>
          </p:nvSpPr>
          <p:spPr>
            <a:xfrm>
              <a:off x="10461523" y="6331974"/>
              <a:ext cx="561372" cy="307777"/>
            </a:xfrm>
            <a:prstGeom prst="rect">
              <a:avLst/>
            </a:prstGeom>
            <a:noFill/>
          </p:spPr>
          <p:txBody>
            <a:bodyPr wrap="none" rtlCol="0">
              <a:spAutoFit/>
            </a:bodyPr>
            <a:lstStyle/>
            <a:p>
              <a:r>
                <a:rPr lang="en-GB" dirty="0">
                  <a:solidFill>
                    <a:schemeClr val="bg1">
                      <a:lumMod val="50000"/>
                    </a:schemeClr>
                  </a:solidFill>
                  <a:latin typeface="+mn-lt"/>
                </a:rPr>
                <a:t>Extra</a:t>
              </a:r>
            </a:p>
          </p:txBody>
        </p:sp>
        <p:sp>
          <p:nvSpPr>
            <p:cNvPr id="4" name="Rectangle 3">
              <a:extLst>
                <a:ext uri="{FF2B5EF4-FFF2-40B4-BE49-F238E27FC236}">
                  <a16:creationId xmlns:a16="http://schemas.microsoft.com/office/drawing/2014/main" id="{B666206B-0A55-41D2-99E4-B0D03ABB007B}"/>
                </a:ext>
              </a:extLst>
            </p:cNvPr>
            <p:cNvSpPr/>
            <p:nvPr/>
          </p:nvSpPr>
          <p:spPr>
            <a:xfrm>
              <a:off x="11022895" y="4611329"/>
              <a:ext cx="520176" cy="344129"/>
            </a:xfrm>
            <a:prstGeom prst="rect">
              <a:avLst/>
            </a:prstGeom>
            <a:noFill/>
            <a:ln w="28575">
              <a:solidFill>
                <a:srgbClr val="FFC8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6" name="Straight Arrow Connector 5">
              <a:extLst>
                <a:ext uri="{FF2B5EF4-FFF2-40B4-BE49-F238E27FC236}">
                  <a16:creationId xmlns:a16="http://schemas.microsoft.com/office/drawing/2014/main" id="{A4355565-7DD3-46E1-BEDC-F82651638E25}"/>
                </a:ext>
              </a:extLst>
            </p:cNvPr>
            <p:cNvCxnSpPr/>
            <p:nvPr/>
          </p:nvCxnSpPr>
          <p:spPr>
            <a:xfrm flipH="1" flipV="1">
              <a:off x="10215716" y="5506065"/>
              <a:ext cx="1432664" cy="825909"/>
            </a:xfrm>
            <a:prstGeom prst="straightConnector1">
              <a:avLst/>
            </a:prstGeom>
            <a:ln w="57150">
              <a:solidFill>
                <a:srgbClr val="FF33CC"/>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D9EDFF56-2907-40BE-BFD8-A3EA194B8297}"/>
                </a:ext>
              </a:extLst>
            </p:cNvPr>
            <p:cNvCxnSpPr>
              <a:cxnSpLocks/>
            </p:cNvCxnSpPr>
            <p:nvPr/>
          </p:nvCxnSpPr>
          <p:spPr>
            <a:xfrm flipV="1">
              <a:off x="7074425" y="5422167"/>
              <a:ext cx="1145513" cy="26087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91411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Grp="1" noChangeArrowheads="1"/>
          </p:cNvSpPr>
          <p:nvPr>
            <p:ph type="title" idx="4294967295"/>
          </p:nvPr>
        </p:nvSpPr>
        <p:spPr>
          <a:xfrm>
            <a:off x="897060" y="617434"/>
            <a:ext cx="4752975" cy="792163"/>
          </a:xfrm>
          <a:ln>
            <a:solidFill>
              <a:schemeClr val="bg1"/>
            </a:solidFill>
            <a:bevel/>
            <a:headEnd/>
            <a:tailEnd/>
          </a:ln>
        </p:spPr>
        <p:txBody>
          <a:bodyPr/>
          <a:lstStyle/>
          <a:p>
            <a:pPr eaLnBrk="1" hangingPunct="1"/>
            <a:r>
              <a:rPr lang="en-US" altLang="en-US" sz="3600" b="1" dirty="0">
                <a:sym typeface="Times New Roman" charset="0"/>
              </a:rPr>
              <a:t>Hemispheric Dominance</a:t>
            </a:r>
            <a:endParaRPr lang="ar-SA" altLang="en-US" b="1" dirty="0"/>
          </a:p>
        </p:txBody>
      </p:sp>
      <p:sp>
        <p:nvSpPr>
          <p:cNvPr id="37892" name="Rectangle 3"/>
          <p:cNvSpPr>
            <a:spLocks noGrp="1" noChangeArrowheads="1"/>
          </p:cNvSpPr>
          <p:nvPr>
            <p:ph sz="half" idx="4294967295"/>
          </p:nvPr>
        </p:nvSpPr>
        <p:spPr>
          <a:xfrm>
            <a:off x="897059" y="1598766"/>
            <a:ext cx="6206473" cy="4675717"/>
          </a:xfrm>
          <a:noFill/>
          <a:ln>
            <a:solidFill>
              <a:schemeClr val="bg1"/>
            </a:solidFill>
            <a:bevel/>
            <a:headEnd/>
            <a:tailEnd/>
          </a:ln>
        </p:spPr>
        <p:txBody>
          <a:bodyPr>
            <a:normAutofit/>
          </a:bodyPr>
          <a:lstStyle/>
          <a:p>
            <a:pPr marL="266700" indent="-266700">
              <a:lnSpc>
                <a:spcPct val="100000"/>
              </a:lnSpc>
              <a:buFont typeface="Courier New" panose="02070309020205020404" pitchFamily="49" charset="0"/>
              <a:buChar char="o"/>
            </a:pPr>
            <a:r>
              <a:rPr lang="en-US" altLang="en-US" sz="2200" dirty="0">
                <a:latin typeface="Calibri" charset="0"/>
                <a:ea typeface="Calibri" charset="0"/>
                <a:cs typeface="Calibri" charset="0"/>
                <a:sym typeface="Times New Roman" charset="0"/>
              </a:rPr>
              <a:t>The localization of </a:t>
            </a:r>
            <a:r>
              <a:rPr lang="en-US" altLang="en-US" sz="2200" b="1" dirty="0">
                <a:latin typeface="Calibri" charset="0"/>
                <a:ea typeface="Calibri" charset="0"/>
                <a:cs typeface="Calibri" charset="0"/>
                <a:sym typeface="Times New Roman" charset="0"/>
              </a:rPr>
              <a:t>speech centers &amp; mathematical ability</a:t>
            </a:r>
            <a:r>
              <a:rPr lang="en-US" altLang="en-US" sz="2200" dirty="0">
                <a:latin typeface="Calibri" charset="0"/>
                <a:ea typeface="Calibri" charset="0"/>
                <a:cs typeface="Calibri" charset="0"/>
                <a:sym typeface="Times New Roman" charset="0"/>
              </a:rPr>
              <a:t> </a:t>
            </a:r>
            <a:r>
              <a:rPr lang="en-US" altLang="en-US" sz="1400" dirty="0">
                <a:solidFill>
                  <a:srgbClr val="92D050"/>
                </a:solidFill>
                <a:ea typeface="Calibri" charset="0"/>
                <a:cs typeface="Calibri" charset="0"/>
                <a:sym typeface="Times New Roman" charset="0"/>
              </a:rPr>
              <a:t>(</a:t>
            </a:r>
            <a:r>
              <a:rPr lang="en-GB" sz="1400" dirty="0">
                <a:solidFill>
                  <a:srgbClr val="92D050"/>
                </a:solidFill>
                <a:cs typeface="Calibri Light" charset="0"/>
                <a:sym typeface="Times New Roman" charset="0"/>
              </a:rPr>
              <a:t>Calculation and language) </a:t>
            </a:r>
            <a:r>
              <a:rPr lang="en-US" altLang="en-US" sz="2200" dirty="0">
                <a:latin typeface="Calibri" charset="0"/>
                <a:ea typeface="Calibri" charset="0"/>
                <a:cs typeface="Calibri" charset="0"/>
                <a:sym typeface="Times New Roman" charset="0"/>
              </a:rPr>
              <a:t>is the criterion for defining the dominant cerebral hemisphere.</a:t>
            </a:r>
            <a:r>
              <a:rPr lang="en-US" altLang="en-US" sz="2200" dirty="0">
                <a:solidFill>
                  <a:srgbClr val="92D050"/>
                </a:solidFill>
                <a:latin typeface="Calibri" charset="0"/>
                <a:ea typeface="Calibri" charset="0"/>
                <a:cs typeface="Calibri" charset="0"/>
                <a:sym typeface="Times New Roman" charset="0"/>
              </a:rPr>
              <a:t>*</a:t>
            </a:r>
            <a:endParaRPr lang="ar-SA" altLang="en-US" sz="2200" dirty="0">
              <a:solidFill>
                <a:srgbClr val="92D050"/>
              </a:solidFill>
              <a:latin typeface="Calibri" charset="0"/>
              <a:ea typeface="Calibri" charset="0"/>
              <a:cs typeface="Calibri" charset="0"/>
              <a:sym typeface="Times New Roman" charset="0"/>
            </a:endParaRPr>
          </a:p>
          <a:p>
            <a:pPr marL="266700" indent="-266700" algn="l" eaLnBrk="1" hangingPunct="1">
              <a:lnSpc>
                <a:spcPct val="100000"/>
              </a:lnSpc>
              <a:buFont typeface="Courier New" panose="02070309020205020404" pitchFamily="49" charset="0"/>
              <a:buChar char="o"/>
            </a:pPr>
            <a:r>
              <a:rPr lang="en-US" altLang="en-US" sz="2200" dirty="0">
                <a:latin typeface="Calibri" charset="0"/>
                <a:ea typeface="Calibri" charset="0"/>
                <a:cs typeface="Calibri" charset="0"/>
                <a:sym typeface="Times New Roman" charset="0"/>
              </a:rPr>
              <a:t>In 96% of normal </a:t>
            </a:r>
            <a:r>
              <a:rPr lang="en-US" altLang="en-US" sz="2200" b="1" dirty="0">
                <a:latin typeface="Calibri" charset="0"/>
                <a:ea typeface="Calibri" charset="0"/>
                <a:cs typeface="Calibri" charset="0"/>
                <a:sym typeface="Times New Roman" charset="0"/>
              </a:rPr>
              <a:t>right-handed</a:t>
            </a:r>
            <a:r>
              <a:rPr lang="en-US" altLang="en-US" sz="2200" dirty="0">
                <a:latin typeface="Calibri" charset="0"/>
                <a:ea typeface="Calibri" charset="0"/>
                <a:cs typeface="Calibri" charset="0"/>
                <a:sym typeface="Times New Roman" charset="0"/>
              </a:rPr>
              <a:t> individuals and 70% of normal </a:t>
            </a:r>
            <a:r>
              <a:rPr lang="en-US" altLang="en-US" sz="2200" b="1" dirty="0">
                <a:latin typeface="Calibri" charset="0"/>
                <a:ea typeface="Calibri" charset="0"/>
                <a:cs typeface="Calibri" charset="0"/>
                <a:sym typeface="Times New Roman" charset="0"/>
              </a:rPr>
              <a:t>left-handed </a:t>
            </a:r>
            <a:r>
              <a:rPr lang="en-US" altLang="en-US" sz="2200" dirty="0">
                <a:latin typeface="Calibri" charset="0"/>
                <a:ea typeface="Calibri" charset="0"/>
                <a:cs typeface="Calibri" charset="0"/>
                <a:sym typeface="Times New Roman" charset="0"/>
              </a:rPr>
              <a:t>individuals, the left hemisphere contains the language centers. These are </a:t>
            </a:r>
            <a:r>
              <a:rPr lang="en-US" altLang="en-US" sz="2200" b="1" u="sng" dirty="0">
                <a:latin typeface="Calibri" charset="0"/>
                <a:ea typeface="Calibri" charset="0"/>
                <a:cs typeface="Calibri" charset="0"/>
                <a:sym typeface="Times New Roman" charset="0"/>
              </a:rPr>
              <a:t>left hemisphere dominant. </a:t>
            </a:r>
            <a:endParaRPr lang="ar-SA" altLang="en-US" sz="2200" b="1" u="sng" dirty="0">
              <a:latin typeface="Calibri" charset="0"/>
              <a:ea typeface="Calibri" charset="0"/>
              <a:cs typeface="Calibri" charset="0"/>
              <a:sym typeface="Times New Roman" charset="0"/>
            </a:endParaRPr>
          </a:p>
          <a:p>
            <a:pPr marL="266700" indent="-266700" algn="l" eaLnBrk="1" hangingPunct="1">
              <a:lnSpc>
                <a:spcPct val="100000"/>
              </a:lnSpc>
              <a:buFont typeface="Courier New" panose="02070309020205020404" pitchFamily="49" charset="0"/>
              <a:buChar char="o"/>
            </a:pPr>
            <a:r>
              <a:rPr lang="en-US" altLang="en-US" sz="2200" dirty="0">
                <a:latin typeface="Calibri" charset="0"/>
                <a:ea typeface="Calibri" charset="0"/>
                <a:cs typeface="Calibri" charset="0"/>
                <a:sym typeface="Times New Roman" charset="0"/>
              </a:rPr>
              <a:t>Cerebral dominance becomes established during the </a:t>
            </a:r>
            <a:r>
              <a:rPr lang="en-US" altLang="en-US" sz="2200" b="1" dirty="0">
                <a:latin typeface="Calibri" charset="0"/>
                <a:ea typeface="Calibri" charset="0"/>
                <a:cs typeface="Calibri" charset="0"/>
                <a:sym typeface="Times New Roman" charset="0"/>
              </a:rPr>
              <a:t>first few years after birth.</a:t>
            </a:r>
            <a:endParaRPr lang="ar-SA" altLang="en-US" sz="2200" dirty="0">
              <a:latin typeface="Calibri" charset="0"/>
              <a:ea typeface="Calibri" charset="0"/>
              <a:cs typeface="Calibri" charset="0"/>
            </a:endParaRPr>
          </a:p>
        </p:txBody>
      </p:sp>
      <p:pic>
        <p:nvPicPr>
          <p:cNvPr id="37893" name="Picture 3"/>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258577" y="1160999"/>
            <a:ext cx="4520832" cy="3929356"/>
          </a:xfrm>
        </p:spPr>
      </p:pic>
      <p:sp>
        <p:nvSpPr>
          <p:cNvPr id="37894" name="Text Box 9"/>
          <p:cNvSpPr>
            <a:spLocks noChangeArrowheads="1"/>
          </p:cNvSpPr>
          <p:nvPr/>
        </p:nvSpPr>
        <p:spPr bwMode="auto">
          <a:xfrm>
            <a:off x="6995245" y="4538070"/>
            <a:ext cx="10715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dirty="0">
                <a:solidFill>
                  <a:schemeClr val="bg1">
                    <a:lumMod val="50000"/>
                  </a:schemeClr>
                </a:solidFill>
                <a:latin typeface="Calibri" charset="0"/>
                <a:sym typeface="Calibri" charset="0"/>
              </a:rPr>
              <a:t>Verbal Memory</a:t>
            </a:r>
            <a:endParaRPr lang="ar-SA" altLang="en-US" dirty="0">
              <a:solidFill>
                <a:schemeClr val="bg1">
                  <a:lumMod val="50000"/>
                </a:schemeClr>
              </a:solidFill>
            </a:endParaRPr>
          </a:p>
        </p:txBody>
      </p:sp>
      <p:sp>
        <p:nvSpPr>
          <p:cNvPr id="37895" name="Text Box 9"/>
          <p:cNvSpPr>
            <a:spLocks noChangeArrowheads="1"/>
          </p:cNvSpPr>
          <p:nvPr/>
        </p:nvSpPr>
        <p:spPr bwMode="auto">
          <a:xfrm>
            <a:off x="10823244" y="4567135"/>
            <a:ext cx="99695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dirty="0">
                <a:solidFill>
                  <a:schemeClr val="bg1">
                    <a:lumMod val="50000"/>
                  </a:schemeClr>
                </a:solidFill>
                <a:latin typeface="Calibri" charset="0"/>
                <a:sym typeface="Calibri" charset="0"/>
              </a:rPr>
              <a:t>Shape Memory</a:t>
            </a:r>
            <a:endParaRPr lang="ar-SA" altLang="en-US" dirty="0">
              <a:solidFill>
                <a:schemeClr val="bg1">
                  <a:lumMod val="50000"/>
                </a:schemeClr>
              </a:solidFill>
            </a:endParaRPr>
          </a:p>
        </p:txBody>
      </p:sp>
      <p:sp>
        <p:nvSpPr>
          <p:cNvPr id="37896" name="Rectangle 7"/>
          <p:cNvSpPr>
            <a:spLocks noChangeArrowheads="1"/>
          </p:cNvSpPr>
          <p:nvPr/>
        </p:nvSpPr>
        <p:spPr bwMode="auto">
          <a:xfrm>
            <a:off x="7702237" y="5398632"/>
            <a:ext cx="36272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a:spcBef>
                <a:spcPct val="50000"/>
              </a:spcBef>
            </a:pPr>
            <a:r>
              <a:rPr lang="en-US" altLang="en-US" sz="2000" i="1" dirty="0">
                <a:latin typeface="+mn-lt"/>
                <a:sym typeface="Calibri" charset="0"/>
              </a:rPr>
              <a:t>Hemispheres communicate via the </a:t>
            </a:r>
            <a:r>
              <a:rPr lang="en-US" altLang="en-US" sz="2000" b="1" i="1" dirty="0">
                <a:latin typeface="+mn-lt"/>
                <a:sym typeface="Calibri" charset="0"/>
              </a:rPr>
              <a:t>corpus callosum</a:t>
            </a:r>
          </a:p>
        </p:txBody>
      </p:sp>
      <p:sp>
        <p:nvSpPr>
          <p:cNvPr id="8" name="Rectangle 7">
            <a:extLst>
              <a:ext uri="{FF2B5EF4-FFF2-40B4-BE49-F238E27FC236}">
                <a16:creationId xmlns:a16="http://schemas.microsoft.com/office/drawing/2014/main" id="{BABD23B3-BF83-4DE1-A677-E584A001B95B}"/>
              </a:ext>
            </a:extLst>
          </p:cNvPr>
          <p:cNvSpPr/>
          <p:nvPr/>
        </p:nvSpPr>
        <p:spPr>
          <a:xfrm>
            <a:off x="739744" y="5811962"/>
            <a:ext cx="7801883" cy="954107"/>
          </a:xfrm>
          <a:prstGeom prst="rect">
            <a:avLst/>
          </a:prstGeom>
        </p:spPr>
        <p:txBody>
          <a:bodyPr wrap="square">
            <a:spAutoFit/>
          </a:bodyPr>
          <a:lstStyle/>
          <a:p>
            <a:pPr algn="l"/>
            <a:r>
              <a:rPr lang="en-GB" dirty="0">
                <a:solidFill>
                  <a:schemeClr val="accent3">
                    <a:lumMod val="75000"/>
                  </a:schemeClr>
                </a:solidFill>
                <a:latin typeface="+mn-lt"/>
                <a:cs typeface="Calibri Light" charset="0"/>
                <a:sym typeface="Times New Roman" charset="0"/>
              </a:rPr>
              <a:t>*note: these centres are present in both sides but more active in one side.</a:t>
            </a:r>
          </a:p>
          <a:p>
            <a:pPr algn="l"/>
            <a:r>
              <a:rPr lang="en-GB" dirty="0">
                <a:solidFill>
                  <a:schemeClr val="accent3">
                    <a:lumMod val="75000"/>
                  </a:schemeClr>
                </a:solidFill>
                <a:latin typeface="+mn-lt"/>
                <a:cs typeface="Calibri Light" charset="0"/>
                <a:sym typeface="Times New Roman" charset="0"/>
              </a:rPr>
              <a:t>Example: in left dominance the </a:t>
            </a:r>
            <a:r>
              <a:rPr lang="en-GB" dirty="0" err="1">
                <a:solidFill>
                  <a:schemeClr val="accent3">
                    <a:lumMod val="75000"/>
                  </a:schemeClr>
                </a:solidFill>
                <a:latin typeface="+mn-lt"/>
                <a:cs typeface="Calibri Light" charset="0"/>
                <a:sym typeface="Times New Roman" charset="0"/>
              </a:rPr>
              <a:t>broca’s</a:t>
            </a:r>
            <a:r>
              <a:rPr lang="en-GB" dirty="0">
                <a:solidFill>
                  <a:schemeClr val="accent3">
                    <a:lumMod val="75000"/>
                  </a:schemeClr>
                </a:solidFill>
                <a:latin typeface="+mn-lt"/>
                <a:cs typeface="Calibri Light" charset="0"/>
                <a:sym typeface="Times New Roman" charset="0"/>
              </a:rPr>
              <a:t> area that is active is in left (we have it in the right but inactive)</a:t>
            </a:r>
          </a:p>
          <a:p>
            <a:pPr algn="l"/>
            <a:r>
              <a:rPr lang="en-GB" dirty="0">
                <a:solidFill>
                  <a:schemeClr val="accent3">
                    <a:lumMod val="75000"/>
                  </a:schemeClr>
                </a:solidFill>
                <a:latin typeface="+mn-lt"/>
                <a:cs typeface="Calibri Light" charset="0"/>
                <a:sym typeface="Times New Roman" charset="0"/>
              </a:rPr>
              <a:t>The right will become active if there is injury to left but will take time. So after the injury the person cannot talk but after time the right side becomes active and he can talk again.</a:t>
            </a:r>
          </a:p>
        </p:txBody>
      </p:sp>
      <p:sp>
        <p:nvSpPr>
          <p:cNvPr id="9" name="Rectangle 8">
            <a:extLst>
              <a:ext uri="{FF2B5EF4-FFF2-40B4-BE49-F238E27FC236}">
                <a16:creationId xmlns:a16="http://schemas.microsoft.com/office/drawing/2014/main" id="{B04EF70C-2F1D-4E85-B6FF-6278FB5D716A}"/>
              </a:ext>
            </a:extLst>
          </p:cNvPr>
          <p:cNvSpPr/>
          <p:nvPr/>
        </p:nvSpPr>
        <p:spPr>
          <a:xfrm>
            <a:off x="6844450" y="1128446"/>
            <a:ext cx="2037672" cy="523220"/>
          </a:xfrm>
          <a:prstGeom prst="rect">
            <a:avLst/>
          </a:prstGeom>
        </p:spPr>
        <p:txBody>
          <a:bodyPr wrap="square">
            <a:spAutoFit/>
          </a:bodyPr>
          <a:lstStyle/>
          <a:p>
            <a:pPr algn="ctr"/>
            <a:r>
              <a:rPr lang="en-GB" dirty="0">
                <a:solidFill>
                  <a:schemeClr val="accent3">
                    <a:lumMod val="75000"/>
                  </a:schemeClr>
                </a:solidFill>
                <a:latin typeface="+mn-lt"/>
                <a:cs typeface="Calibri Light" charset="0"/>
                <a:sym typeface="Times New Roman" charset="0"/>
              </a:rPr>
              <a:t>Left</a:t>
            </a:r>
            <a:endParaRPr lang="en-US" dirty="0">
              <a:solidFill>
                <a:schemeClr val="accent3">
                  <a:lumMod val="75000"/>
                </a:schemeClr>
              </a:solidFill>
              <a:latin typeface="+mn-lt"/>
              <a:cs typeface="Calibri Light" charset="0"/>
              <a:sym typeface="Times New Roman" charset="0"/>
            </a:endParaRPr>
          </a:p>
          <a:p>
            <a:pPr algn="ctr"/>
            <a:r>
              <a:rPr lang="en-GB" dirty="0">
                <a:solidFill>
                  <a:schemeClr val="accent3">
                    <a:lumMod val="75000"/>
                  </a:schemeClr>
                </a:solidFill>
                <a:latin typeface="+mn-lt"/>
                <a:cs typeface="Calibri Light" charset="0"/>
                <a:sym typeface="Times New Roman" charset="0"/>
              </a:rPr>
              <a:t>  </a:t>
            </a:r>
            <a:r>
              <a:rPr lang="ar-AE" dirty="0">
                <a:solidFill>
                  <a:schemeClr val="accent3">
                    <a:lumMod val="75000"/>
                  </a:schemeClr>
                </a:solidFill>
                <a:cs typeface="Calibri Light" charset="0"/>
                <a:sym typeface="Times New Roman" charset="0"/>
              </a:rPr>
              <a:t>ع</a:t>
            </a:r>
            <a:r>
              <a:rPr lang="en-GB" dirty="0">
                <a:solidFill>
                  <a:schemeClr val="accent3">
                    <a:lumMod val="75000"/>
                  </a:schemeClr>
                </a:solidFill>
                <a:cs typeface="Calibri Light" charset="0"/>
                <a:sym typeface="Times New Roman" charset="0"/>
              </a:rPr>
              <a:t>ل</a:t>
            </a:r>
            <a:r>
              <a:rPr lang="ar-AE" dirty="0">
                <a:solidFill>
                  <a:schemeClr val="accent3">
                    <a:lumMod val="75000"/>
                  </a:schemeClr>
                </a:solidFill>
                <a:cs typeface="Calibri Light" charset="0"/>
                <a:sym typeface="Times New Roman" charset="0"/>
              </a:rPr>
              <a:t>م</a:t>
            </a:r>
            <a:r>
              <a:rPr lang="en-GB" dirty="0">
                <a:solidFill>
                  <a:schemeClr val="accent3">
                    <a:lumMod val="75000"/>
                  </a:schemeClr>
                </a:solidFill>
                <a:cs typeface="Calibri Light" charset="0"/>
                <a:sym typeface="Times New Roman" charset="0"/>
              </a:rPr>
              <a:t>ي</a:t>
            </a:r>
            <a:r>
              <a:rPr lang="en-GB" dirty="0">
                <a:solidFill>
                  <a:schemeClr val="accent3">
                    <a:lumMod val="75000"/>
                  </a:schemeClr>
                </a:solidFill>
                <a:latin typeface="+mn-lt"/>
                <a:cs typeface="Calibri Light" charset="0"/>
                <a:sym typeface="Times New Roman" charset="0"/>
              </a:rPr>
              <a:t>(math science etc)</a:t>
            </a:r>
          </a:p>
        </p:txBody>
      </p:sp>
      <p:sp>
        <p:nvSpPr>
          <p:cNvPr id="10" name="Rectangle 9">
            <a:extLst>
              <a:ext uri="{FF2B5EF4-FFF2-40B4-BE49-F238E27FC236}">
                <a16:creationId xmlns:a16="http://schemas.microsoft.com/office/drawing/2014/main" id="{AC68883B-1680-492D-A334-B1AAB9B84033}"/>
              </a:ext>
            </a:extLst>
          </p:cNvPr>
          <p:cNvSpPr/>
          <p:nvPr/>
        </p:nvSpPr>
        <p:spPr>
          <a:xfrm>
            <a:off x="1125712" y="5144283"/>
            <a:ext cx="5744525" cy="523220"/>
          </a:xfrm>
          <a:prstGeom prst="rect">
            <a:avLst/>
          </a:prstGeom>
        </p:spPr>
        <p:txBody>
          <a:bodyPr wrap="square">
            <a:spAutoFit/>
          </a:bodyPr>
          <a:lstStyle/>
          <a:p>
            <a:pPr algn="l"/>
            <a:r>
              <a:rPr lang="en-GB" dirty="0">
                <a:solidFill>
                  <a:schemeClr val="accent3">
                    <a:lumMod val="75000"/>
                  </a:schemeClr>
                </a:solidFill>
                <a:latin typeface="+mn-lt"/>
                <a:cs typeface="Calibri Light" charset="0"/>
                <a:sym typeface="Times New Roman" charset="0"/>
              </a:rPr>
              <a:t>When child starts talking and language </a:t>
            </a:r>
            <a:r>
              <a:rPr lang="en-GB" dirty="0" err="1">
                <a:solidFill>
                  <a:schemeClr val="accent3">
                    <a:lumMod val="75000"/>
                  </a:schemeClr>
                </a:solidFill>
                <a:latin typeface="+mn-lt"/>
                <a:cs typeface="Calibri Light" charset="0"/>
                <a:sym typeface="Times New Roman" charset="0"/>
              </a:rPr>
              <a:t>centers</a:t>
            </a:r>
            <a:r>
              <a:rPr lang="en-GB" dirty="0">
                <a:solidFill>
                  <a:schemeClr val="accent3">
                    <a:lumMod val="75000"/>
                  </a:schemeClr>
                </a:solidFill>
                <a:latin typeface="+mn-lt"/>
                <a:cs typeface="Calibri Light" charset="0"/>
                <a:sym typeface="Times New Roman" charset="0"/>
              </a:rPr>
              <a:t> are formed then the dominance will occur</a:t>
            </a:r>
          </a:p>
        </p:txBody>
      </p:sp>
      <p:sp>
        <p:nvSpPr>
          <p:cNvPr id="3" name="Rectangle 2">
            <a:extLst>
              <a:ext uri="{FF2B5EF4-FFF2-40B4-BE49-F238E27FC236}">
                <a16:creationId xmlns:a16="http://schemas.microsoft.com/office/drawing/2014/main" id="{ACFEED1B-36F5-4AF5-B21D-4C36EECF596A}"/>
              </a:ext>
            </a:extLst>
          </p:cNvPr>
          <p:cNvSpPr/>
          <p:nvPr/>
        </p:nvSpPr>
        <p:spPr>
          <a:xfrm>
            <a:off x="10156960" y="1128446"/>
            <a:ext cx="1873146" cy="523220"/>
          </a:xfrm>
          <a:prstGeom prst="rect">
            <a:avLst/>
          </a:prstGeom>
        </p:spPr>
        <p:txBody>
          <a:bodyPr wrap="square">
            <a:spAutoFit/>
          </a:bodyPr>
          <a:lstStyle/>
          <a:p>
            <a:pPr lvl="0" algn="ctr"/>
            <a:r>
              <a:rPr lang="en-GB" dirty="0">
                <a:solidFill>
                  <a:srgbClr val="A7EA52">
                    <a:lumMod val="75000"/>
                  </a:srgbClr>
                </a:solidFill>
                <a:latin typeface="Calibri" panose="020F0502020204030204"/>
                <a:cs typeface="Calibri Light" charset="0"/>
                <a:sym typeface="Times New Roman" charset="0"/>
              </a:rPr>
              <a:t>Right</a:t>
            </a:r>
            <a:endParaRPr lang="en-GB" dirty="0">
              <a:solidFill>
                <a:srgbClr val="A7EA52">
                  <a:lumMod val="75000"/>
                </a:srgbClr>
              </a:solidFill>
              <a:latin typeface="+mn-lt"/>
              <a:cs typeface="Calibri Light" charset="0"/>
              <a:sym typeface="Times New Roman" charset="0"/>
            </a:endParaRPr>
          </a:p>
          <a:p>
            <a:pPr lvl="0" algn="ctr"/>
            <a:r>
              <a:rPr lang="en-GB" dirty="0">
                <a:solidFill>
                  <a:srgbClr val="A7EA52">
                    <a:lumMod val="75000"/>
                  </a:srgbClr>
                </a:solidFill>
                <a:latin typeface="+mn-lt"/>
                <a:cs typeface="Calibri Light" charset="0"/>
                <a:sym typeface="Times New Roman" charset="0"/>
              </a:rPr>
              <a:t>ا</a:t>
            </a:r>
            <a:r>
              <a:rPr lang="ar-AE" dirty="0">
                <a:solidFill>
                  <a:srgbClr val="A7EA52">
                    <a:lumMod val="75000"/>
                  </a:srgbClr>
                </a:solidFill>
                <a:latin typeface="+mn-lt"/>
                <a:cs typeface="Calibri Light" charset="0"/>
                <a:sym typeface="Times New Roman" charset="0"/>
              </a:rPr>
              <a:t>د</a:t>
            </a:r>
            <a:r>
              <a:rPr lang="en-GB" dirty="0">
                <a:solidFill>
                  <a:srgbClr val="A7EA52">
                    <a:lumMod val="75000"/>
                  </a:srgbClr>
                </a:solidFill>
                <a:latin typeface="+mn-lt"/>
                <a:cs typeface="Calibri Light" charset="0"/>
                <a:sym typeface="Times New Roman" charset="0"/>
              </a:rPr>
              <a:t>ب</a:t>
            </a:r>
            <a:r>
              <a:rPr lang="ar-AE" dirty="0">
                <a:solidFill>
                  <a:srgbClr val="A7EA52">
                    <a:lumMod val="75000"/>
                  </a:srgbClr>
                </a:solidFill>
                <a:latin typeface="+mn-lt"/>
                <a:cs typeface="Calibri Light" charset="0"/>
                <a:sym typeface="Times New Roman" charset="0"/>
              </a:rPr>
              <a:t>ي</a:t>
            </a:r>
            <a:r>
              <a:rPr lang="en-GB" dirty="0">
                <a:solidFill>
                  <a:srgbClr val="A7EA52">
                    <a:lumMod val="75000"/>
                  </a:srgbClr>
                </a:solidFill>
                <a:latin typeface="+mn-lt"/>
                <a:cs typeface="Calibri Light" charset="0"/>
                <a:sym typeface="Times New Roman" charset="0"/>
              </a:rPr>
              <a:t>(art music etc)</a:t>
            </a:r>
          </a:p>
        </p:txBody>
      </p:sp>
    </p:spTree>
    <p:extLst>
      <p:ext uri="{BB962C8B-B14F-4D97-AF65-F5344CB8AC3E}">
        <p14:creationId xmlns:p14="http://schemas.microsoft.com/office/powerpoint/2010/main" val="3937752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idx="4294967295"/>
          </p:nvPr>
        </p:nvSpPr>
        <p:spPr>
          <a:xfrm>
            <a:off x="637282" y="327439"/>
            <a:ext cx="7772400" cy="890958"/>
          </a:xfrm>
        </p:spPr>
        <p:txBody>
          <a:bodyPr>
            <a:normAutofit/>
          </a:bodyPr>
          <a:lstStyle/>
          <a:p>
            <a:pPr eaLnBrk="1" hangingPunct="1"/>
            <a:r>
              <a:rPr lang="en-US" altLang="en-US" sz="3600" b="1" dirty="0">
                <a:sym typeface="Times New Roman" charset="0"/>
              </a:rPr>
              <a:t>White Matter</a:t>
            </a:r>
            <a:endParaRPr lang="ar-SA" altLang="en-US" sz="3600" b="1" dirty="0"/>
          </a:p>
        </p:txBody>
      </p:sp>
      <p:sp>
        <p:nvSpPr>
          <p:cNvPr id="6148" name="Rectangle 3"/>
          <p:cNvSpPr>
            <a:spLocks noGrp="1" noChangeArrowheads="1"/>
          </p:cNvSpPr>
          <p:nvPr>
            <p:ph sz="half" idx="4294967295"/>
          </p:nvPr>
        </p:nvSpPr>
        <p:spPr>
          <a:xfrm>
            <a:off x="758131" y="1109128"/>
            <a:ext cx="6460213" cy="2644499"/>
          </a:xfrm>
        </p:spPr>
        <p:txBody>
          <a:bodyPr>
            <a:normAutofit/>
          </a:bodyPr>
          <a:lstStyle/>
          <a:p>
            <a:pPr algn="l" eaLnBrk="1" hangingPunct="1">
              <a:lnSpc>
                <a:spcPct val="90000"/>
              </a:lnSpc>
              <a:buFont typeface="Courier New" panose="02070309020205020404" pitchFamily="49" charset="0"/>
              <a:buChar char="o"/>
            </a:pPr>
            <a:r>
              <a:rPr lang="en-US" altLang="en-US" sz="2000" dirty="0">
                <a:ea typeface="Calibri" charset="0"/>
                <a:cs typeface="Calibri" charset="0"/>
                <a:sym typeface="Times New Roman" charset="0"/>
              </a:rPr>
              <a:t>Underlies the cortex</a:t>
            </a:r>
            <a:endParaRPr lang="ar-SA" altLang="en-US" sz="2000" dirty="0">
              <a:ea typeface="Calibri" charset="0"/>
              <a:cs typeface="Calibri" charset="0"/>
              <a:sym typeface="Times New Roman" charset="0"/>
            </a:endParaRPr>
          </a:p>
          <a:p>
            <a:pPr algn="l" eaLnBrk="1" hangingPunct="1">
              <a:lnSpc>
                <a:spcPct val="90000"/>
              </a:lnSpc>
              <a:buFont typeface="Courier New" panose="02070309020205020404" pitchFamily="49" charset="0"/>
              <a:buChar char="o"/>
            </a:pPr>
            <a:r>
              <a:rPr lang="en-US" altLang="en-US" sz="2000" dirty="0">
                <a:ea typeface="Calibri" charset="0"/>
                <a:cs typeface="Calibri" charset="0"/>
                <a:sym typeface="Times New Roman" charset="0"/>
              </a:rPr>
              <a:t>Contains: 1. Nerve fibers 2. Neuroglia cells 3.Blood vessels.</a:t>
            </a:r>
            <a:endParaRPr lang="ar-SA" altLang="en-US" sz="2000" dirty="0">
              <a:ea typeface="Calibri" charset="0"/>
              <a:cs typeface="Calibri" charset="0"/>
              <a:sym typeface="Times New Roman" charset="0"/>
            </a:endParaRPr>
          </a:p>
          <a:p>
            <a:pPr algn="l" eaLnBrk="1" hangingPunct="1">
              <a:lnSpc>
                <a:spcPct val="90000"/>
              </a:lnSpc>
              <a:buFont typeface="Courier New" panose="02070309020205020404" pitchFamily="49" charset="0"/>
              <a:buChar char="o"/>
            </a:pPr>
            <a:r>
              <a:rPr lang="en-US" altLang="en-US" sz="2000" dirty="0">
                <a:ea typeface="Calibri" charset="0"/>
                <a:cs typeface="Calibri" charset="0"/>
                <a:sym typeface="Times New Roman" charset="0"/>
              </a:rPr>
              <a:t>The nerve fibers originate, terminate or sometimes both, within the cortex</a:t>
            </a:r>
            <a:r>
              <a:rPr lang="en-US" altLang="en-US" sz="2000" dirty="0">
                <a:sym typeface="Times New Roman" charset="0"/>
              </a:rPr>
              <a:t>.</a:t>
            </a:r>
          </a:p>
          <a:p>
            <a:pPr>
              <a:buFont typeface="Courier New" panose="02070309020205020404" pitchFamily="49" charset="0"/>
              <a:buChar char="o"/>
            </a:pPr>
            <a:r>
              <a:rPr lang="en-US" altLang="en-US" sz="2000" dirty="0">
                <a:solidFill>
                  <a:schemeClr val="tx2"/>
                </a:solidFill>
                <a:ea typeface="Arial Unicode MS" charset="0"/>
                <a:cs typeface="Arial Unicode MS" charset="0"/>
                <a:sym typeface="Times New Roman" charset="0"/>
              </a:rPr>
              <a:t>Depending on their </a:t>
            </a:r>
            <a:r>
              <a:rPr lang="en-US" altLang="en-US" sz="2000" dirty="0">
                <a:solidFill>
                  <a:srgbClr val="000000"/>
                </a:solidFill>
                <a:ea typeface="Arial Unicode MS" charset="0"/>
                <a:cs typeface="Arial Unicode MS" charset="0"/>
                <a:sym typeface="Times New Roman" charset="0"/>
              </a:rPr>
              <a:t>origin &amp; termination</a:t>
            </a:r>
            <a:r>
              <a:rPr lang="en-US" altLang="en-US" sz="2000" dirty="0">
                <a:solidFill>
                  <a:schemeClr val="tx2"/>
                </a:solidFill>
                <a:ea typeface="Arial Unicode MS" charset="0"/>
                <a:cs typeface="Arial Unicode MS" charset="0"/>
                <a:sym typeface="Times New Roman" charset="0"/>
              </a:rPr>
              <a:t>, these nerve fibers are classified into </a:t>
            </a:r>
            <a:r>
              <a:rPr lang="en-US" altLang="en-US" sz="2000" dirty="0">
                <a:solidFill>
                  <a:srgbClr val="000000"/>
                </a:solidFill>
                <a:ea typeface="Arial Unicode MS" charset="0"/>
                <a:cs typeface="Arial Unicode MS" charset="0"/>
                <a:sym typeface="Times New Roman" charset="0"/>
              </a:rPr>
              <a:t>three types</a:t>
            </a:r>
            <a:r>
              <a:rPr lang="en-US" altLang="en-US" sz="2000" dirty="0">
                <a:solidFill>
                  <a:schemeClr val="tx2"/>
                </a:solidFill>
                <a:ea typeface="Arial Unicode MS" charset="0"/>
                <a:cs typeface="Arial Unicode MS" charset="0"/>
                <a:sym typeface="Times New Roman" charset="0"/>
              </a:rPr>
              <a:t>:</a:t>
            </a:r>
            <a:endParaRPr lang="ar-SA" altLang="en-US" sz="2000" dirty="0"/>
          </a:p>
          <a:p>
            <a:pPr algn="l" eaLnBrk="1" hangingPunct="1">
              <a:lnSpc>
                <a:spcPct val="90000"/>
              </a:lnSpc>
              <a:buFont typeface="Courier New" panose="02070309020205020404" pitchFamily="49" charset="0"/>
              <a:buChar char="o"/>
            </a:pPr>
            <a:endParaRPr lang="ar-SA" altLang="en-US" sz="2000" dirty="0">
              <a:sym typeface="Times New Roman" charset="0"/>
            </a:endParaRPr>
          </a:p>
        </p:txBody>
      </p:sp>
      <p:graphicFrame>
        <p:nvGraphicFramePr>
          <p:cNvPr id="21508" name="Object 4"/>
          <p:cNvGraphicFramePr>
            <a:graphicFrameLocks noChangeAspect="1"/>
          </p:cNvGraphicFramePr>
          <p:nvPr>
            <p:extLst>
              <p:ext uri="{D42A27DB-BD31-4B8C-83A1-F6EECF244321}">
                <p14:modId xmlns:p14="http://schemas.microsoft.com/office/powerpoint/2010/main" val="2589654303"/>
              </p:ext>
            </p:extLst>
          </p:nvPr>
        </p:nvGraphicFramePr>
        <p:xfrm>
          <a:off x="8271934" y="980534"/>
          <a:ext cx="3390180" cy="2663823"/>
        </p:xfrm>
        <a:graphic>
          <a:graphicData uri="http://schemas.openxmlformats.org/presentationml/2006/ole">
            <mc:AlternateContent xmlns:mc="http://schemas.openxmlformats.org/markup-compatibility/2006">
              <mc:Choice xmlns:v="urn:schemas-microsoft-com:vml" Requires="v">
                <p:oleObj spid="_x0000_s12336" r:id="rId3" imgW="4361905" imgH="4191585" progId="">
                  <p:embed/>
                </p:oleObj>
              </mc:Choice>
              <mc:Fallback>
                <p:oleObj r:id="rId3" imgW="4361905" imgH="4191585" progId="">
                  <p:embed/>
                  <p:pic>
                    <p:nvPicPr>
                      <p:cNvPr id="2150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1934" y="980534"/>
                        <a:ext cx="3390180" cy="2663823"/>
                      </a:xfrm>
                      <a:prstGeom prst="rect">
                        <a:avLst/>
                      </a:prstGeom>
                      <a:solidFill>
                        <a:srgbClr val="4F81BD"/>
                      </a:solidFill>
                      <a:ln w="9525">
                        <a:noFill/>
                        <a:miter lim="800000"/>
                        <a:headEnd/>
                        <a:tailEnd/>
                      </a:ln>
                    </p:spPr>
                  </p:pic>
                </p:oleObj>
              </mc:Fallback>
            </mc:AlternateContent>
          </a:graphicData>
        </a:graphic>
      </p:graphicFrame>
      <p:sp>
        <p:nvSpPr>
          <p:cNvPr id="12" name="Rectangle 4">
            <a:extLst>
              <a:ext uri="{FF2B5EF4-FFF2-40B4-BE49-F238E27FC236}">
                <a16:creationId xmlns:a16="http://schemas.microsoft.com/office/drawing/2014/main" id="{412349DD-3B94-4BF8-8C28-00441FB52EC5}"/>
              </a:ext>
            </a:extLst>
          </p:cNvPr>
          <p:cNvSpPr>
            <a:spLocks noChangeArrowheads="1"/>
          </p:cNvSpPr>
          <p:nvPr/>
        </p:nvSpPr>
        <p:spPr bwMode="auto">
          <a:xfrm>
            <a:off x="949569" y="3347981"/>
            <a:ext cx="6640932" cy="707886"/>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2000" dirty="0">
                <a:latin typeface="Calibri" panose="020F0502020204030204" pitchFamily="34" charset="0"/>
                <a:ea typeface="Calibri Light" charset="0"/>
                <a:cs typeface="Calibri" panose="020F0502020204030204" pitchFamily="34" charset="0"/>
                <a:sym typeface="Times New Roman" charset="0"/>
              </a:rPr>
              <a:t>1. </a:t>
            </a:r>
            <a:r>
              <a:rPr lang="en-US" altLang="en-US" sz="2000" b="1" dirty="0">
                <a:latin typeface="Calibri" panose="020F0502020204030204" pitchFamily="34" charset="0"/>
                <a:ea typeface="Calibri Light" charset="0"/>
                <a:cs typeface="Calibri" panose="020F0502020204030204" pitchFamily="34" charset="0"/>
                <a:sym typeface="Times New Roman" charset="0"/>
              </a:rPr>
              <a:t>Association fibers</a:t>
            </a:r>
            <a:r>
              <a:rPr lang="en-US" altLang="en-US" sz="2000" dirty="0">
                <a:latin typeface="Calibri" panose="020F0502020204030204" pitchFamily="34" charset="0"/>
                <a:ea typeface="Calibri Light" charset="0"/>
                <a:cs typeface="Calibri" panose="020F0502020204030204" pitchFamily="34" charset="0"/>
                <a:sym typeface="Times New Roman" charset="0"/>
              </a:rPr>
              <a:t>:</a:t>
            </a:r>
            <a:r>
              <a:rPr lang="en-US" altLang="en-US" sz="1600" dirty="0">
                <a:solidFill>
                  <a:srgbClr val="92D050"/>
                </a:solidFill>
                <a:latin typeface="Calibri" panose="020F0502020204030204" pitchFamily="34" charset="0"/>
                <a:ea typeface="Calibri Light" charset="0"/>
                <a:cs typeface="Calibri" panose="020F0502020204030204" pitchFamily="34" charset="0"/>
                <a:sym typeface="Times New Roman" charset="0"/>
              </a:rPr>
              <a:t>*</a:t>
            </a:r>
          </a:p>
          <a:p>
            <a:pPr algn="l" eaLnBrk="1" hangingPunct="1"/>
            <a:r>
              <a:rPr lang="en-US" altLang="en-US" sz="2000" dirty="0">
                <a:latin typeface="Calibri" panose="020F0502020204030204" pitchFamily="34" charset="0"/>
                <a:ea typeface="Calibri Light" charset="0"/>
                <a:cs typeface="Calibri" panose="020F0502020204030204" pitchFamily="34" charset="0"/>
                <a:sym typeface="Times New Roman" charset="0"/>
              </a:rPr>
              <a:t>Unite different parts of the same hemisphere</a:t>
            </a:r>
            <a:endParaRPr lang="ar-SA" altLang="en-US" dirty="0">
              <a:latin typeface="Calibri" panose="020F0502020204030204" pitchFamily="34" charset="0"/>
              <a:ea typeface="Calibri Light" charset="0"/>
              <a:cs typeface="Calibri" panose="020F0502020204030204" pitchFamily="34" charset="0"/>
            </a:endParaRPr>
          </a:p>
        </p:txBody>
      </p:sp>
      <p:sp>
        <p:nvSpPr>
          <p:cNvPr id="13" name="Rectangle 5">
            <a:extLst>
              <a:ext uri="{FF2B5EF4-FFF2-40B4-BE49-F238E27FC236}">
                <a16:creationId xmlns:a16="http://schemas.microsoft.com/office/drawing/2014/main" id="{8C76113A-C5AC-4EFD-9DB0-C2D7D3294509}"/>
              </a:ext>
            </a:extLst>
          </p:cNvPr>
          <p:cNvSpPr>
            <a:spLocks noChangeArrowheads="1"/>
          </p:cNvSpPr>
          <p:nvPr/>
        </p:nvSpPr>
        <p:spPr bwMode="auto">
          <a:xfrm>
            <a:off x="935664" y="4134086"/>
            <a:ext cx="6654837" cy="707886"/>
          </a:xfrm>
          <a:prstGeom prst="rect">
            <a:avLst/>
          </a:prstGeom>
          <a:noFill/>
          <a:ln w="28575">
            <a:solidFill>
              <a:srgbClr val="008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2000" dirty="0">
                <a:latin typeface="Calibri" panose="020F0502020204030204" pitchFamily="34" charset="0"/>
                <a:ea typeface="Calibri Light" charset="0"/>
                <a:cs typeface="Calibri" panose="020F0502020204030204" pitchFamily="34" charset="0"/>
                <a:sym typeface="Times New Roman" charset="0"/>
              </a:rPr>
              <a:t>2. </a:t>
            </a:r>
            <a:r>
              <a:rPr lang="en-US" altLang="en-US" sz="2000" b="1" dirty="0">
                <a:latin typeface="Calibri" panose="020F0502020204030204" pitchFamily="34" charset="0"/>
                <a:ea typeface="Calibri Light" charset="0"/>
                <a:cs typeface="Calibri" panose="020F0502020204030204" pitchFamily="34" charset="0"/>
                <a:sym typeface="Times New Roman" charset="0"/>
              </a:rPr>
              <a:t>Commissural fibers</a:t>
            </a:r>
            <a:r>
              <a:rPr lang="en-US" altLang="en-US" sz="2000" dirty="0">
                <a:latin typeface="Calibri" panose="020F0502020204030204" pitchFamily="34" charset="0"/>
                <a:ea typeface="Calibri Light" charset="0"/>
                <a:cs typeface="Calibri" panose="020F0502020204030204" pitchFamily="34" charset="0"/>
                <a:sym typeface="Times New Roman" charset="0"/>
              </a:rPr>
              <a:t>:</a:t>
            </a:r>
            <a:r>
              <a:rPr lang="en-US" altLang="en-US" sz="1600" dirty="0">
                <a:solidFill>
                  <a:srgbClr val="92D050"/>
                </a:solidFill>
                <a:latin typeface="Calibri" panose="020F0502020204030204" pitchFamily="34" charset="0"/>
                <a:ea typeface="Calibri Light" charset="0"/>
                <a:cs typeface="Calibri" panose="020F0502020204030204" pitchFamily="34" charset="0"/>
                <a:sym typeface="Times New Roman" charset="0"/>
              </a:rPr>
              <a:t>** </a:t>
            </a:r>
          </a:p>
          <a:p>
            <a:pPr algn="l" eaLnBrk="1" hangingPunct="1"/>
            <a:r>
              <a:rPr lang="en-US" altLang="en-US" sz="2000" dirty="0">
                <a:latin typeface="Calibri" panose="020F0502020204030204" pitchFamily="34" charset="0"/>
                <a:ea typeface="Calibri Light" charset="0"/>
                <a:cs typeface="Calibri" panose="020F0502020204030204" pitchFamily="34" charset="0"/>
                <a:sym typeface="Times New Roman" charset="0"/>
              </a:rPr>
              <a:t>Connect the corresponding regions of the two hemispheres</a:t>
            </a:r>
            <a:endParaRPr lang="ar-SA" altLang="en-US" dirty="0">
              <a:latin typeface="Calibri" panose="020F0502020204030204" pitchFamily="34" charset="0"/>
              <a:ea typeface="Calibri Light" charset="0"/>
              <a:cs typeface="Calibri" panose="020F0502020204030204" pitchFamily="34" charset="0"/>
            </a:endParaRPr>
          </a:p>
        </p:txBody>
      </p:sp>
      <p:sp>
        <p:nvSpPr>
          <p:cNvPr id="14" name="Rectangle 7">
            <a:extLst>
              <a:ext uri="{FF2B5EF4-FFF2-40B4-BE49-F238E27FC236}">
                <a16:creationId xmlns:a16="http://schemas.microsoft.com/office/drawing/2014/main" id="{E5FFE6E2-AE43-40F1-B673-C1A01D40AE6E}"/>
              </a:ext>
            </a:extLst>
          </p:cNvPr>
          <p:cNvSpPr>
            <a:spLocks noChangeArrowheads="1"/>
          </p:cNvSpPr>
          <p:nvPr/>
        </p:nvSpPr>
        <p:spPr bwMode="auto">
          <a:xfrm>
            <a:off x="949569" y="4964668"/>
            <a:ext cx="6640933" cy="1015663"/>
          </a:xfrm>
          <a:prstGeom prst="rect">
            <a:avLst/>
          </a:prstGeom>
          <a:noFill/>
          <a:ln w="28575">
            <a:solidFill>
              <a:srgbClr val="FF33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2000" dirty="0">
                <a:latin typeface="Calibri" panose="020F0502020204030204" pitchFamily="34" charset="0"/>
                <a:ea typeface="Calibri Light" charset="0"/>
                <a:cs typeface="Calibri" panose="020F0502020204030204" pitchFamily="34" charset="0"/>
                <a:sym typeface="Times New Roman" charset="0"/>
              </a:rPr>
              <a:t>3. </a:t>
            </a:r>
            <a:r>
              <a:rPr lang="en-US" altLang="en-US" sz="2000" b="1" dirty="0">
                <a:latin typeface="Calibri" panose="020F0502020204030204" pitchFamily="34" charset="0"/>
                <a:ea typeface="Calibri Light" charset="0"/>
                <a:cs typeface="Calibri" panose="020F0502020204030204" pitchFamily="34" charset="0"/>
                <a:sym typeface="Times New Roman" charset="0"/>
              </a:rPr>
              <a:t>Projection fibers</a:t>
            </a:r>
            <a:r>
              <a:rPr lang="en-US" altLang="en-US" sz="2000" dirty="0">
                <a:latin typeface="Calibri" panose="020F0502020204030204" pitchFamily="34" charset="0"/>
                <a:ea typeface="Calibri Light" charset="0"/>
                <a:cs typeface="Calibri" panose="020F0502020204030204" pitchFamily="34" charset="0"/>
                <a:sym typeface="Times New Roman" charset="0"/>
              </a:rPr>
              <a:t>: Consisting of :</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marL="457200" indent="-190500" eaLnBrk="1" hangingPunct="1">
              <a:buFont typeface="+mj-lt"/>
              <a:buAutoNum type="alphaLcPeriod"/>
            </a:pPr>
            <a:r>
              <a:rPr lang="en-US" altLang="en-US" sz="2000" dirty="0">
                <a:latin typeface="Calibri" panose="020F0502020204030204" pitchFamily="34" charset="0"/>
                <a:ea typeface="Calibri Light" charset="0"/>
                <a:cs typeface="Calibri" panose="020F0502020204030204" pitchFamily="34" charset="0"/>
                <a:sym typeface="Times New Roman" charset="0"/>
              </a:rPr>
              <a:t> Afferent fibers conveying impulses to the cerebral cortex.</a:t>
            </a:r>
          </a:p>
          <a:p>
            <a:pPr marL="457200" indent="-190500" eaLnBrk="1" hangingPunct="1">
              <a:buFont typeface="+mj-lt"/>
              <a:buAutoNum type="alphaLcPeriod"/>
            </a:pPr>
            <a:r>
              <a:rPr lang="en-US" altLang="en-US" sz="2000" dirty="0">
                <a:latin typeface="Calibri" panose="020F0502020204030204" pitchFamily="34" charset="0"/>
                <a:ea typeface="Calibri Light" charset="0"/>
                <a:cs typeface="Calibri" panose="020F0502020204030204" pitchFamily="34" charset="0"/>
                <a:sym typeface="Times New Roman" charset="0"/>
              </a:rPr>
              <a:t> Efferent fibers conveying impulses away from the cortex.</a:t>
            </a:r>
          </a:p>
        </p:txBody>
      </p:sp>
      <p:sp>
        <p:nvSpPr>
          <p:cNvPr id="15" name="Rectangle 14">
            <a:extLst>
              <a:ext uri="{FF2B5EF4-FFF2-40B4-BE49-F238E27FC236}">
                <a16:creationId xmlns:a16="http://schemas.microsoft.com/office/drawing/2014/main" id="{53E0A9BD-81E6-471A-B594-5666112C5E19}"/>
              </a:ext>
            </a:extLst>
          </p:cNvPr>
          <p:cNvSpPr/>
          <p:nvPr/>
        </p:nvSpPr>
        <p:spPr>
          <a:xfrm>
            <a:off x="839945" y="6091546"/>
            <a:ext cx="4058467" cy="523220"/>
          </a:xfrm>
          <a:prstGeom prst="rect">
            <a:avLst/>
          </a:prstGeom>
        </p:spPr>
        <p:txBody>
          <a:bodyPr wrap="square">
            <a:spAutoFit/>
          </a:bodyPr>
          <a:lstStyle/>
          <a:p>
            <a:pPr algn="l"/>
            <a:r>
              <a:rPr lang="en-GB" dirty="0">
                <a:solidFill>
                  <a:schemeClr val="accent3">
                    <a:lumMod val="75000"/>
                  </a:schemeClr>
                </a:solidFill>
                <a:latin typeface="+mn-lt"/>
                <a:cs typeface="Calibri Light" charset="0"/>
                <a:sym typeface="Times New Roman" charset="0"/>
              </a:rPr>
              <a:t>*Similar areas in the same lobe (short)</a:t>
            </a:r>
          </a:p>
          <a:p>
            <a:pPr algn="l"/>
            <a:r>
              <a:rPr lang="en-GB" dirty="0">
                <a:solidFill>
                  <a:schemeClr val="accent3">
                    <a:lumMod val="75000"/>
                  </a:schemeClr>
                </a:solidFill>
                <a:latin typeface="+mn-lt"/>
                <a:cs typeface="Calibri Light" charset="0"/>
                <a:sym typeface="Times New Roman" charset="0"/>
              </a:rPr>
              <a:t>But from different lobes (long)</a:t>
            </a:r>
          </a:p>
        </p:txBody>
      </p:sp>
      <p:sp>
        <p:nvSpPr>
          <p:cNvPr id="16" name="Rectangle 15">
            <a:extLst>
              <a:ext uri="{FF2B5EF4-FFF2-40B4-BE49-F238E27FC236}">
                <a16:creationId xmlns:a16="http://schemas.microsoft.com/office/drawing/2014/main" id="{FA8D090C-79BC-49A4-BA09-7968DD11F94E}"/>
              </a:ext>
            </a:extLst>
          </p:cNvPr>
          <p:cNvSpPr/>
          <p:nvPr/>
        </p:nvSpPr>
        <p:spPr>
          <a:xfrm>
            <a:off x="4263082" y="6028096"/>
            <a:ext cx="3536648" cy="738664"/>
          </a:xfrm>
          <a:prstGeom prst="rect">
            <a:avLst/>
          </a:prstGeom>
        </p:spPr>
        <p:txBody>
          <a:bodyPr wrap="square">
            <a:spAutoFit/>
          </a:bodyPr>
          <a:lstStyle/>
          <a:p>
            <a:pPr algn="l"/>
            <a:r>
              <a:rPr lang="en-GB" dirty="0">
                <a:solidFill>
                  <a:schemeClr val="accent3">
                    <a:lumMod val="75000"/>
                  </a:schemeClr>
                </a:solidFill>
                <a:latin typeface="+mn-lt"/>
                <a:cs typeface="Calibri Light" charset="0"/>
                <a:sym typeface="Times New Roman" charset="0"/>
              </a:rPr>
              <a:t>**Same area but in two hemispheres. Example corpus callosum which will help the two hemispheres act in harmony</a:t>
            </a:r>
          </a:p>
        </p:txBody>
      </p:sp>
      <p:pic>
        <p:nvPicPr>
          <p:cNvPr id="3" name="Picture 2">
            <a:extLst>
              <a:ext uri="{FF2B5EF4-FFF2-40B4-BE49-F238E27FC236}">
                <a16:creationId xmlns:a16="http://schemas.microsoft.com/office/drawing/2014/main" id="{A63DBC7E-D85D-47CB-B034-08213EFD0F01}"/>
              </a:ext>
            </a:extLst>
          </p:cNvPr>
          <p:cNvPicPr>
            <a:picLocks noChangeAspect="1"/>
          </p:cNvPicPr>
          <p:nvPr/>
        </p:nvPicPr>
        <p:blipFill rotWithShape="1">
          <a:blip r:embed="rId5"/>
          <a:srcRect l="10989" b="12545"/>
          <a:stretch/>
        </p:blipFill>
        <p:spPr>
          <a:xfrm>
            <a:off x="8176310" y="3900019"/>
            <a:ext cx="4015690" cy="2388624"/>
          </a:xfrm>
          <a:prstGeom prst="rect">
            <a:avLst/>
          </a:prstGeom>
        </p:spPr>
      </p:pic>
    </p:spTree>
    <p:extLst>
      <p:ext uri="{BB962C8B-B14F-4D97-AF65-F5344CB8AC3E}">
        <p14:creationId xmlns:p14="http://schemas.microsoft.com/office/powerpoint/2010/main" val="997778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3"/>
          <p:cNvSpPr>
            <a:spLocks noGrp="1" noChangeArrowheads="1"/>
          </p:cNvSpPr>
          <p:nvPr>
            <p:ph sz="half" idx="4294967295"/>
          </p:nvPr>
        </p:nvSpPr>
        <p:spPr>
          <a:xfrm>
            <a:off x="634584" y="1587277"/>
            <a:ext cx="7269010" cy="1575023"/>
          </a:xfrm>
        </p:spPr>
        <p:txBody>
          <a:bodyPr>
            <a:normAutofit/>
          </a:bodyPr>
          <a:lstStyle/>
          <a:p>
            <a:pPr algn="l" eaLnBrk="1" hangingPunct="1">
              <a:buFont typeface="Courier New" panose="02070309020205020404" pitchFamily="49" charset="0"/>
              <a:buChar char="o"/>
            </a:pPr>
            <a:r>
              <a:rPr lang="en-US" altLang="en-US" sz="2000" dirty="0">
                <a:ea typeface="Calibri Light" charset="0"/>
                <a:cs typeface="Calibri Light" charset="0"/>
                <a:sym typeface="Times New Roman" charset="0"/>
              </a:rPr>
              <a:t>Unite different parts of the same hemisphere.</a:t>
            </a:r>
            <a:endParaRPr lang="ar-SA" altLang="en-US" sz="2000" dirty="0">
              <a:ea typeface="Calibri Light" charset="0"/>
              <a:cs typeface="Calibri Light" charset="0"/>
              <a:sym typeface="Times New Roman" charset="0"/>
            </a:endParaRPr>
          </a:p>
          <a:p>
            <a:pPr algn="l" eaLnBrk="1" hangingPunct="1">
              <a:buFont typeface="Courier New" panose="02070309020205020404" pitchFamily="49" charset="0"/>
              <a:buChar char="o"/>
            </a:pPr>
            <a:r>
              <a:rPr lang="en-US" altLang="en-US" sz="2000" dirty="0">
                <a:ea typeface="Calibri Light" charset="0"/>
                <a:cs typeface="Calibri Light" charset="0"/>
                <a:sym typeface="Times New Roman" charset="0"/>
              </a:rPr>
              <a:t>Are of two kinds: </a:t>
            </a:r>
            <a:endParaRPr lang="ar-SA" altLang="en-US" sz="2000" dirty="0">
              <a:ea typeface="Calibri Light" charset="0"/>
              <a:cs typeface="Calibri Light" charset="0"/>
              <a:sym typeface="Times New Roman" charset="0"/>
            </a:endParaRPr>
          </a:p>
          <a:p>
            <a:pPr lvl="1" algn="l" eaLnBrk="1" hangingPunct="1">
              <a:buFont typeface="Arial" charset="0"/>
              <a:buChar char="•"/>
            </a:pPr>
            <a:r>
              <a:rPr lang="en-US" altLang="en-US" sz="2000" dirty="0">
                <a:ea typeface="Calibri Light" charset="0"/>
                <a:cs typeface="Calibri Light" charset="0"/>
                <a:sym typeface="Times New Roman" charset="0"/>
              </a:rPr>
              <a:t>Those connecting adjacent gyri, </a:t>
            </a:r>
            <a:r>
              <a:rPr lang="en-US" altLang="en-US" sz="2000" b="1" dirty="0">
                <a:ea typeface="Calibri Light" charset="0"/>
                <a:cs typeface="Calibri Light" charset="0"/>
                <a:sym typeface="Times New Roman" charset="0"/>
              </a:rPr>
              <a:t>short association fibers</a:t>
            </a:r>
            <a:endParaRPr lang="ar-SA" altLang="en-US" sz="2000" b="1" dirty="0">
              <a:ea typeface="Calibri Light" charset="0"/>
              <a:cs typeface="Calibri Light" charset="0"/>
              <a:sym typeface="Times New Roman" charset="0"/>
            </a:endParaRPr>
          </a:p>
          <a:p>
            <a:pPr lvl="1" algn="l" eaLnBrk="1" hangingPunct="1">
              <a:buFont typeface="Arial" charset="0"/>
              <a:buChar char="•"/>
            </a:pPr>
            <a:r>
              <a:rPr lang="en-US" altLang="en-US" sz="2000" dirty="0">
                <a:ea typeface="Calibri Light" charset="0"/>
                <a:cs typeface="Calibri Light" charset="0"/>
                <a:sym typeface="Times New Roman" charset="0"/>
              </a:rPr>
              <a:t>Those connecting more distant parts, </a:t>
            </a:r>
            <a:r>
              <a:rPr lang="en-US" altLang="en-US" sz="2000" b="1" dirty="0">
                <a:ea typeface="Calibri Light" charset="0"/>
                <a:cs typeface="Calibri Light" charset="0"/>
                <a:sym typeface="Times New Roman" charset="0"/>
              </a:rPr>
              <a:t>long association fibers</a:t>
            </a:r>
            <a:r>
              <a:rPr lang="en-US" altLang="en-US" sz="2000" b="1" dirty="0">
                <a:cs typeface="Arial" charset="0"/>
                <a:sym typeface="Times New Roman" charset="0"/>
              </a:rPr>
              <a:t>.</a:t>
            </a:r>
            <a:endParaRPr lang="ar-SA" altLang="en-US" sz="2000" b="1" dirty="0">
              <a:cs typeface="Arial" charset="0"/>
            </a:endParaRPr>
          </a:p>
        </p:txBody>
      </p:sp>
      <p:sp>
        <p:nvSpPr>
          <p:cNvPr id="12" name="Rectangle 2">
            <a:extLst>
              <a:ext uri="{FF2B5EF4-FFF2-40B4-BE49-F238E27FC236}">
                <a16:creationId xmlns:a16="http://schemas.microsoft.com/office/drawing/2014/main" id="{0C2FBED9-FEE0-4CED-AC65-A1DD38FC7817}"/>
              </a:ext>
            </a:extLst>
          </p:cNvPr>
          <p:cNvSpPr txBox="1">
            <a:spLocks noChangeArrowheads="1"/>
          </p:cNvSpPr>
          <p:nvPr/>
        </p:nvSpPr>
        <p:spPr>
          <a:xfrm>
            <a:off x="616891" y="264546"/>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olidFill>
                  <a:prstClr val="black"/>
                </a:solidFill>
                <a:ea typeface="Calibri" charset="0"/>
                <a:cs typeface="Calibri" charset="0"/>
                <a:sym typeface="Times New Roman" charset="0"/>
              </a:rPr>
              <a:t>1. Association Fibers</a:t>
            </a:r>
            <a:endParaRPr lang="ar-SA" altLang="en-US" sz="4000" dirty="0"/>
          </a:p>
        </p:txBody>
      </p:sp>
      <p:graphicFrame>
        <p:nvGraphicFramePr>
          <p:cNvPr id="22" name="Table 21">
            <a:extLst>
              <a:ext uri="{FF2B5EF4-FFF2-40B4-BE49-F238E27FC236}">
                <a16:creationId xmlns:a16="http://schemas.microsoft.com/office/drawing/2014/main" id="{A9B0F2F3-5D62-4280-8C09-9DF38428E14F}"/>
              </a:ext>
            </a:extLst>
          </p:cNvPr>
          <p:cNvGraphicFramePr>
            <a:graphicFrameLocks noGrp="1"/>
          </p:cNvGraphicFramePr>
          <p:nvPr>
            <p:extLst>
              <p:ext uri="{D42A27DB-BD31-4B8C-83A1-F6EECF244321}">
                <p14:modId xmlns:p14="http://schemas.microsoft.com/office/powerpoint/2010/main" val="3283714682"/>
              </p:ext>
            </p:extLst>
          </p:nvPr>
        </p:nvGraphicFramePr>
        <p:xfrm>
          <a:off x="1168546" y="3110514"/>
          <a:ext cx="6337154" cy="3552674"/>
        </p:xfrm>
        <a:graphic>
          <a:graphicData uri="http://schemas.openxmlformats.org/drawingml/2006/table">
            <a:tbl>
              <a:tblPr firstRow="1" bandRow="1">
                <a:tableStyleId>{1108BE60-98E1-4CA7-AB5B-2BF94F43183B}</a:tableStyleId>
              </a:tblPr>
              <a:tblGrid>
                <a:gridCol w="2383098">
                  <a:extLst>
                    <a:ext uri="{9D8B030D-6E8A-4147-A177-3AD203B41FA5}">
                      <a16:colId xmlns:a16="http://schemas.microsoft.com/office/drawing/2014/main" val="3245305587"/>
                    </a:ext>
                  </a:extLst>
                </a:gridCol>
                <a:gridCol w="3954056">
                  <a:extLst>
                    <a:ext uri="{9D8B030D-6E8A-4147-A177-3AD203B41FA5}">
                      <a16:colId xmlns:a16="http://schemas.microsoft.com/office/drawing/2014/main" val="2323069498"/>
                    </a:ext>
                  </a:extLst>
                </a:gridCol>
              </a:tblGrid>
              <a:tr h="188716">
                <a:tc gridSpan="2">
                  <a:txBody>
                    <a:bodyPr/>
                    <a:lstStyle/>
                    <a:p>
                      <a:pPr algn="ctr"/>
                      <a:r>
                        <a:rPr lang="en-GB" sz="2000" b="1" u="none" dirty="0">
                          <a:latin typeface="+mn-lt"/>
                        </a:rPr>
                        <a:t>Long Association </a:t>
                      </a:r>
                      <a:r>
                        <a:rPr lang="en-GB" sz="2000" b="1" u="none" dirty="0" err="1" smtClean="0">
                          <a:latin typeface="+mn-lt"/>
                        </a:rPr>
                        <a:t>Fibers</a:t>
                      </a:r>
                      <a:endParaRPr lang="en-GB" sz="2000" b="1" u="none" dirty="0">
                        <a:latin typeface="+mn-lt"/>
                      </a:endParaRPr>
                    </a:p>
                  </a:txBody>
                  <a:tcPr>
                    <a:solidFill>
                      <a:schemeClr val="bg1"/>
                    </a:solidFill>
                  </a:tcPr>
                </a:tc>
                <a:tc hMerge="1">
                  <a:txBody>
                    <a:bodyPr/>
                    <a:lstStyle/>
                    <a:p>
                      <a:pPr algn="ctr"/>
                      <a:endParaRPr lang="en-GB" dirty="0"/>
                    </a:p>
                  </a:txBody>
                  <a:tcPr>
                    <a:solidFill>
                      <a:srgbClr val="5ECCF3"/>
                    </a:solidFill>
                  </a:tcPr>
                </a:tc>
                <a:extLst>
                  <a:ext uri="{0D108BD9-81ED-4DB2-BD59-A6C34878D82A}">
                    <a16:rowId xmlns:a16="http://schemas.microsoft.com/office/drawing/2014/main" val="1474139243"/>
                  </a:ext>
                </a:extLst>
              </a:tr>
              <a:tr h="418206">
                <a:tc>
                  <a:txBody>
                    <a:bodyPr/>
                    <a:lstStyle/>
                    <a:p>
                      <a:r>
                        <a:rPr lang="en-US" altLang="en-US" sz="1800" b="1" i="0" u="none" kern="1200" dirty="0">
                          <a:solidFill>
                            <a:srgbClr val="000000"/>
                          </a:solidFill>
                          <a:latin typeface="+mn-lt"/>
                          <a:ea typeface="Calibri"/>
                          <a:cs typeface="Calibri"/>
                          <a:sym typeface="Times New Roman" charset="0"/>
                        </a:rPr>
                        <a:t>1. Uncinate fasciculus</a:t>
                      </a:r>
                      <a:endParaRPr lang="en-GB" b="1" u="none" dirty="0">
                        <a:latin typeface="+mn-lt"/>
                      </a:endParaRPr>
                    </a:p>
                  </a:txBody>
                  <a:tcPr>
                    <a:solidFill>
                      <a:srgbClr val="FFFFE1"/>
                    </a:solidFill>
                  </a:tcPr>
                </a:tc>
                <a:tc>
                  <a:txBody>
                    <a:bodyPr/>
                    <a:lstStyle/>
                    <a:p>
                      <a:r>
                        <a:rPr lang="en-US" altLang="en-US" sz="1800" dirty="0">
                          <a:ea typeface="Calibri Light" charset="0"/>
                          <a:cs typeface="Calibri Light" charset="0"/>
                          <a:sym typeface="Times New Roman" charset="0"/>
                        </a:rPr>
                        <a:t>connects frontal to temporal lobe</a:t>
                      </a:r>
                      <a:r>
                        <a:rPr lang="en-US" altLang="en-US" sz="1800" dirty="0">
                          <a:solidFill>
                            <a:srgbClr val="002060"/>
                          </a:solidFill>
                          <a:ea typeface="Calibri Light" charset="0"/>
                          <a:cs typeface="Calibri Light" charset="0"/>
                          <a:sym typeface="Times New Roman" charset="0"/>
                        </a:rPr>
                        <a:t>.</a:t>
                      </a:r>
                      <a:endParaRPr lang="en-GB" i="1" u="none" dirty="0">
                        <a:latin typeface="+mn-lt"/>
                      </a:endParaRPr>
                    </a:p>
                  </a:txBody>
                  <a:tcPr>
                    <a:solidFill>
                      <a:srgbClr val="FFFFE1"/>
                    </a:solidFill>
                  </a:tcPr>
                </a:tc>
                <a:extLst>
                  <a:ext uri="{0D108BD9-81ED-4DB2-BD59-A6C34878D82A}">
                    <a16:rowId xmlns:a16="http://schemas.microsoft.com/office/drawing/2014/main" val="2836975253"/>
                  </a:ext>
                </a:extLst>
              </a:tr>
              <a:tr h="543668">
                <a:tc>
                  <a:txBody>
                    <a:bodyPr/>
                    <a:lstStyle/>
                    <a:p>
                      <a:r>
                        <a:rPr lang="en-US" altLang="en-US" sz="1800" b="1" i="0" u="none" kern="1200" dirty="0">
                          <a:solidFill>
                            <a:srgbClr val="000000"/>
                          </a:solidFill>
                          <a:latin typeface="+mn-lt"/>
                          <a:ea typeface="Calibri"/>
                          <a:cs typeface="Calibri"/>
                          <a:sym typeface="Times New Roman" charset="0"/>
                        </a:rPr>
                        <a:t>2. Superior longitudinal fasciculus</a:t>
                      </a:r>
                      <a:endParaRPr lang="en-GB" b="1" u="none" dirty="0">
                        <a:latin typeface="+mn-lt"/>
                      </a:endParaRPr>
                    </a:p>
                  </a:txBody>
                  <a:tcPr>
                    <a:solidFill>
                      <a:schemeClr val="accent2">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connects the frontal, occipital, parietal, and temporal lobes</a:t>
                      </a:r>
                    </a:p>
                  </a:txBody>
                  <a:tcPr>
                    <a:solidFill>
                      <a:schemeClr val="accent2">
                        <a:lumMod val="20000"/>
                        <a:lumOff val="80000"/>
                      </a:schemeClr>
                    </a:solidFill>
                  </a:tcPr>
                </a:tc>
                <a:extLst>
                  <a:ext uri="{0D108BD9-81ED-4DB2-BD59-A6C34878D82A}">
                    <a16:rowId xmlns:a16="http://schemas.microsoft.com/office/drawing/2014/main" val="2330887934"/>
                  </a:ext>
                </a:extLst>
              </a:tr>
              <a:tr h="543668">
                <a:tc>
                  <a:txBody>
                    <a:bodyPr/>
                    <a:lstStyle/>
                    <a:p>
                      <a:r>
                        <a:rPr lang="en-GB" b="1" u="none" dirty="0">
                          <a:latin typeface="+mn-lt"/>
                        </a:rPr>
                        <a:t>3. Arcuate fasciculus</a:t>
                      </a:r>
                    </a:p>
                  </a:txBody>
                  <a:tcPr>
                    <a:solidFill>
                      <a:schemeClr val="accent3">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connect gyri in frontal to temporal lobes</a:t>
                      </a:r>
                    </a:p>
                  </a:txBody>
                  <a:tcPr>
                    <a:solidFill>
                      <a:schemeClr val="accent3">
                        <a:lumMod val="20000"/>
                        <a:lumOff val="80000"/>
                      </a:schemeClr>
                    </a:solidFill>
                  </a:tcPr>
                </a:tc>
                <a:extLst>
                  <a:ext uri="{0D108BD9-81ED-4DB2-BD59-A6C34878D82A}">
                    <a16:rowId xmlns:a16="http://schemas.microsoft.com/office/drawing/2014/main" val="104746287"/>
                  </a:ext>
                </a:extLst>
              </a:tr>
              <a:tr h="543668">
                <a:tc>
                  <a:txBody>
                    <a:bodyPr/>
                    <a:lstStyle/>
                    <a:p>
                      <a:r>
                        <a:rPr lang="en-GB" b="1" u="none" dirty="0">
                          <a:latin typeface="+mn-lt"/>
                        </a:rPr>
                        <a:t>4. Inferior longitudinal fasciculus</a:t>
                      </a:r>
                    </a:p>
                  </a:txBody>
                  <a:tcPr>
                    <a:solidFill>
                      <a:schemeClr val="accent5">
                        <a:lumMod val="20000"/>
                        <a:lumOff val="80000"/>
                      </a:schemeClr>
                    </a:solidFill>
                  </a:tcPr>
                </a:tc>
                <a:tc>
                  <a:txBody>
                    <a:bodyPr/>
                    <a:lstStyle/>
                    <a:p>
                      <a:r>
                        <a:rPr lang="en-GB" altLang="en-US" sz="1800" b="0" i="0" kern="1200" dirty="0">
                          <a:solidFill>
                            <a:srgbClr val="000000"/>
                          </a:solidFill>
                          <a:latin typeface="+mn-lt"/>
                          <a:ea typeface="Calibri"/>
                          <a:cs typeface="Calibri"/>
                          <a:sym typeface="Times New Roman" charset="0"/>
                        </a:rPr>
                        <a:t>connects occipital to temporal pole</a:t>
                      </a:r>
                    </a:p>
                  </a:txBody>
                  <a:tcPr>
                    <a:solidFill>
                      <a:schemeClr val="accent5">
                        <a:lumMod val="20000"/>
                        <a:lumOff val="80000"/>
                      </a:schemeClr>
                    </a:solidFill>
                  </a:tcPr>
                </a:tc>
                <a:extLst>
                  <a:ext uri="{0D108BD9-81ED-4DB2-BD59-A6C34878D82A}">
                    <a16:rowId xmlns:a16="http://schemas.microsoft.com/office/drawing/2014/main" val="4011732103"/>
                  </a:ext>
                </a:extLst>
              </a:tr>
              <a:tr h="543668">
                <a:tc>
                  <a:txBody>
                    <a:bodyPr/>
                    <a:lstStyle/>
                    <a:p>
                      <a:r>
                        <a:rPr lang="en-GB" b="1" u="none" dirty="0">
                          <a:latin typeface="+mn-lt"/>
                        </a:rPr>
                        <a:t>5. Cingulum</a:t>
                      </a:r>
                    </a:p>
                  </a:txBody>
                  <a:tcPr>
                    <a:solidFill>
                      <a:srgbClr val="E8D9F3"/>
                    </a:solidFill>
                  </a:tcPr>
                </a:tc>
                <a:tc>
                  <a:txBody>
                    <a:bodyPr/>
                    <a:lstStyle/>
                    <a:p>
                      <a:r>
                        <a:rPr lang="en-GB" altLang="en-US" sz="1800" b="0" i="0" kern="1200" dirty="0">
                          <a:solidFill>
                            <a:srgbClr val="000000"/>
                          </a:solidFill>
                          <a:latin typeface="+mn-lt"/>
                          <a:ea typeface="Calibri"/>
                          <a:cs typeface="Calibri"/>
                          <a:sym typeface="Times New Roman" charset="0"/>
                        </a:rPr>
                        <a:t>connects frontal &amp; parietal lobes to the para-hippocampal gyrus and adjacent temporal gyri</a:t>
                      </a:r>
                    </a:p>
                  </a:txBody>
                  <a:tcPr>
                    <a:solidFill>
                      <a:srgbClr val="E8D9F3"/>
                    </a:solidFill>
                  </a:tcPr>
                </a:tc>
                <a:extLst>
                  <a:ext uri="{0D108BD9-81ED-4DB2-BD59-A6C34878D82A}">
                    <a16:rowId xmlns:a16="http://schemas.microsoft.com/office/drawing/2014/main" val="1010971219"/>
                  </a:ext>
                </a:extLst>
              </a:tr>
            </a:tbl>
          </a:graphicData>
        </a:graphic>
      </p:graphicFrame>
      <p:cxnSp>
        <p:nvCxnSpPr>
          <p:cNvPr id="24" name="Straight Connector 23">
            <a:extLst>
              <a:ext uri="{FF2B5EF4-FFF2-40B4-BE49-F238E27FC236}">
                <a16:creationId xmlns:a16="http://schemas.microsoft.com/office/drawing/2014/main" id="{1310CF3C-2F2C-4C7B-8BA1-54EEFCCA85A3}"/>
              </a:ext>
            </a:extLst>
          </p:cNvPr>
          <p:cNvCxnSpPr/>
          <p:nvPr/>
        </p:nvCxnSpPr>
        <p:spPr>
          <a:xfrm>
            <a:off x="4738436" y="2601584"/>
            <a:ext cx="2448000" cy="0"/>
          </a:xfrm>
          <a:prstGeom prst="line">
            <a:avLst/>
          </a:prstGeom>
          <a:ln w="285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0FA3DC0A-77A6-4885-937F-DA131455250A}"/>
              </a:ext>
            </a:extLst>
          </p:cNvPr>
          <p:cNvCxnSpPr/>
          <p:nvPr/>
        </p:nvCxnSpPr>
        <p:spPr>
          <a:xfrm>
            <a:off x="5289661" y="2970916"/>
            <a:ext cx="2376000"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37A5C4-2D0D-482A-91E4-F74FD06C5B20}"/>
              </a:ext>
            </a:extLst>
          </p:cNvPr>
          <p:cNvPicPr>
            <a:picLocks noChangeAspect="1"/>
          </p:cNvPicPr>
          <p:nvPr/>
        </p:nvPicPr>
        <p:blipFill>
          <a:blip r:embed="rId2"/>
          <a:stretch>
            <a:fillRect/>
          </a:stretch>
        </p:blipFill>
        <p:spPr>
          <a:xfrm>
            <a:off x="7739401" y="1858433"/>
            <a:ext cx="4268045" cy="4430477"/>
          </a:xfrm>
          <a:prstGeom prst="rect">
            <a:avLst/>
          </a:prstGeom>
        </p:spPr>
      </p:pic>
      <p:sp>
        <p:nvSpPr>
          <p:cNvPr id="27" name="TextBox 26">
            <a:extLst>
              <a:ext uri="{FF2B5EF4-FFF2-40B4-BE49-F238E27FC236}">
                <a16:creationId xmlns:a16="http://schemas.microsoft.com/office/drawing/2014/main" id="{97677F07-56F5-4448-8908-F0C3C199B69F}"/>
              </a:ext>
            </a:extLst>
          </p:cNvPr>
          <p:cNvSpPr txBox="1"/>
          <p:nvPr/>
        </p:nvSpPr>
        <p:spPr>
          <a:xfrm>
            <a:off x="9569517" y="781503"/>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Tree>
    <p:extLst>
      <p:ext uri="{BB962C8B-B14F-4D97-AF65-F5344CB8AC3E}">
        <p14:creationId xmlns:p14="http://schemas.microsoft.com/office/powerpoint/2010/main" val="26673745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324784"/>
            <a:ext cx="10515600" cy="1325563"/>
          </a:xfrm>
        </p:spPr>
        <p:txBody>
          <a:bodyPr/>
          <a:lstStyle/>
          <a:p>
            <a:r>
              <a:rPr lang="en-US" i="1" dirty="0"/>
              <a:t>Objectives</a:t>
            </a:r>
            <a:endParaRPr lang="en-GB" i="1" dirty="0"/>
          </a:p>
        </p:txBody>
      </p:sp>
      <p:sp>
        <p:nvSpPr>
          <p:cNvPr id="8" name="Content Placeholder 7"/>
          <p:cNvSpPr>
            <a:spLocks noGrp="1"/>
          </p:cNvSpPr>
          <p:nvPr>
            <p:ph idx="1"/>
          </p:nvPr>
        </p:nvSpPr>
        <p:spPr>
          <a:xfrm>
            <a:off x="838200" y="1650347"/>
            <a:ext cx="10484224" cy="4612341"/>
          </a:xfrm>
        </p:spPr>
        <p:txBody>
          <a:bodyPr>
            <a:noAutofit/>
          </a:bodyPr>
          <a:lstStyle/>
          <a:p>
            <a:pPr marL="53975" indent="-53975">
              <a:buFontTx/>
              <a:buNone/>
              <a:defRPr/>
            </a:pPr>
            <a:r>
              <a:rPr lang="en-US" b="1" dirty="0"/>
              <a:t>	At the end of the lecture, the students should be able to:</a:t>
            </a:r>
          </a:p>
          <a:p>
            <a:pPr marL="349250" indent="-349250">
              <a:buFont typeface="Wingdings" panose="05000000000000000000" pitchFamily="2" charset="2"/>
              <a:buChar char="ü"/>
              <a:defRPr/>
            </a:pPr>
            <a:r>
              <a:rPr lang="en-GB" dirty="0"/>
              <a:t>List the parts of the cerebral hemisphere (cortex, medulla, basal nuclei, lateral ventricle).</a:t>
            </a:r>
          </a:p>
          <a:p>
            <a:pPr marL="349250" indent="-349250">
              <a:buFont typeface="Wingdings" panose="05000000000000000000" pitchFamily="2" charset="2"/>
              <a:buChar char="ü"/>
              <a:defRPr/>
            </a:pPr>
            <a:r>
              <a:rPr lang="en-GB" dirty="0"/>
              <a:t>Describe the subdivision of a cerebral hemisphere into lobes.</a:t>
            </a:r>
          </a:p>
          <a:p>
            <a:pPr marL="349250" indent="-349250">
              <a:buFont typeface="Wingdings" panose="05000000000000000000" pitchFamily="2" charset="2"/>
              <a:buChar char="ü"/>
              <a:defRPr/>
            </a:pPr>
            <a:r>
              <a:rPr lang="en-GB" dirty="0"/>
              <a:t>List the important sulci and gyri of each lobe.</a:t>
            </a:r>
          </a:p>
          <a:p>
            <a:pPr marL="349250" indent="-349250">
              <a:buFont typeface="Wingdings" panose="05000000000000000000" pitchFamily="2" charset="2"/>
              <a:buChar char="ü"/>
              <a:defRPr/>
            </a:pPr>
            <a:r>
              <a:rPr lang="en-GB" dirty="0"/>
              <a:t>Describe different types of </a:t>
            </a:r>
            <a:r>
              <a:rPr lang="en-GB" dirty="0" err="1"/>
              <a:t>fibers</a:t>
            </a:r>
            <a:r>
              <a:rPr lang="en-GB" dirty="0"/>
              <a:t> in cerebral medulla (association, projection and commissural) and give example of each type.</a:t>
            </a:r>
          </a:p>
        </p:txBody>
      </p:sp>
    </p:spTree>
    <p:extLst>
      <p:ext uri="{BB962C8B-B14F-4D97-AF65-F5344CB8AC3E}">
        <p14:creationId xmlns:p14="http://schemas.microsoft.com/office/powerpoint/2010/main" val="28962514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0"/>
          <p:cNvSpPr/>
          <p:nvPr/>
        </p:nvSpPr>
        <p:spPr>
          <a:xfrm>
            <a:off x="5827024" y="3629275"/>
            <a:ext cx="5005486" cy="2997200"/>
          </a:xfrm>
          <a:prstGeom prst="rect">
            <a:avLst/>
          </a:prstGeom>
          <a:blipFill>
            <a:blip r:embed="rId2" cstate="print"/>
            <a:stretch>
              <a:fillRect/>
            </a:stretch>
          </a:blipFill>
        </p:spPr>
        <p:txBody>
          <a:bodyPr wrap="square" lIns="0" tIns="0" rIns="0" bIns="0" rtlCol="0"/>
          <a:lstStyle/>
          <a:p>
            <a:endParaRPr/>
          </a:p>
        </p:txBody>
      </p:sp>
      <p:sp>
        <p:nvSpPr>
          <p:cNvPr id="4" name="object 21"/>
          <p:cNvSpPr/>
          <p:nvPr/>
        </p:nvSpPr>
        <p:spPr>
          <a:xfrm>
            <a:off x="6096000" y="0"/>
            <a:ext cx="4467535" cy="3354637"/>
          </a:xfrm>
          <a:prstGeom prst="rect">
            <a:avLst/>
          </a:prstGeom>
          <a:blipFill>
            <a:blip r:embed="rId3" cstate="print"/>
            <a:stretch>
              <a:fillRect/>
            </a:stretch>
          </a:blipFill>
        </p:spPr>
        <p:txBody>
          <a:bodyPr wrap="square" lIns="0" tIns="0" rIns="0" bIns="0" rtlCol="0"/>
          <a:lstStyle/>
          <a:p>
            <a:endParaRPr/>
          </a:p>
        </p:txBody>
      </p:sp>
      <p:sp>
        <p:nvSpPr>
          <p:cNvPr id="5" name="object 22"/>
          <p:cNvSpPr/>
          <p:nvPr/>
        </p:nvSpPr>
        <p:spPr>
          <a:xfrm>
            <a:off x="924025" y="1259131"/>
            <a:ext cx="3908552" cy="4191012"/>
          </a:xfrm>
          <a:prstGeom prst="rect">
            <a:avLst/>
          </a:prstGeom>
          <a:blipFill>
            <a:blip r:embed="rId4" cstate="print"/>
            <a:stretch>
              <a:fillRect/>
            </a:stretch>
          </a:blipFill>
        </p:spPr>
        <p:txBody>
          <a:bodyPr wrap="square" lIns="0" tIns="0" rIns="0" bIns="0" rtlCol="0"/>
          <a:lstStyle/>
          <a:p>
            <a:endParaRPr/>
          </a:p>
        </p:txBody>
      </p:sp>
      <p:sp>
        <p:nvSpPr>
          <p:cNvPr id="7" name="TextBox 6"/>
          <p:cNvSpPr txBox="1"/>
          <p:nvPr/>
        </p:nvSpPr>
        <p:spPr>
          <a:xfrm>
            <a:off x="924025" y="231006"/>
            <a:ext cx="3753853" cy="584775"/>
          </a:xfrm>
          <a:prstGeom prst="rect">
            <a:avLst/>
          </a:prstGeom>
          <a:noFill/>
        </p:spPr>
        <p:txBody>
          <a:bodyPr wrap="square" rtlCol="1">
            <a:spAutoFit/>
          </a:bodyPr>
          <a:lstStyle/>
          <a:p>
            <a:r>
              <a:rPr lang="en-US" sz="3200" dirty="0" smtClean="0">
                <a:solidFill>
                  <a:schemeClr val="bg1">
                    <a:lumMod val="50000"/>
                  </a:schemeClr>
                </a:solidFill>
              </a:rPr>
              <a:t>This slide is </a:t>
            </a:r>
            <a:r>
              <a:rPr lang="en-US" sz="3200" b="1" dirty="0" smtClean="0">
                <a:solidFill>
                  <a:schemeClr val="bg1">
                    <a:lumMod val="50000"/>
                  </a:schemeClr>
                </a:solidFill>
              </a:rPr>
              <a:t>Extra</a:t>
            </a:r>
            <a:endParaRPr lang="ar-SA" sz="3200" b="1" dirty="0">
              <a:solidFill>
                <a:schemeClr val="bg1">
                  <a:lumMod val="50000"/>
                </a:schemeClr>
              </a:solidFill>
            </a:endParaRPr>
          </a:p>
        </p:txBody>
      </p:sp>
    </p:spTree>
    <p:extLst>
      <p:ext uri="{BB962C8B-B14F-4D97-AF65-F5344CB8AC3E}">
        <p14:creationId xmlns:p14="http://schemas.microsoft.com/office/powerpoint/2010/main" val="3207469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DF7F7FC-F265-4550-890D-79950A3C71A8}"/>
              </a:ext>
            </a:extLst>
          </p:cNvPr>
          <p:cNvGrpSpPr/>
          <p:nvPr/>
        </p:nvGrpSpPr>
        <p:grpSpPr>
          <a:xfrm>
            <a:off x="5903014" y="3178717"/>
            <a:ext cx="2684273" cy="1840718"/>
            <a:chOff x="5903014" y="3178717"/>
            <a:chExt cx="2684273" cy="1840718"/>
          </a:xfrm>
        </p:grpSpPr>
        <p:pic>
          <p:nvPicPr>
            <p:cNvPr id="30722" name="Picture 2" descr="Image result for anterior commissure of the brain">
              <a:extLst>
                <a:ext uri="{FF2B5EF4-FFF2-40B4-BE49-F238E27FC236}">
                  <a16:creationId xmlns:a16="http://schemas.microsoft.com/office/drawing/2014/main" id="{F0639090-4CCF-4DB5-94AA-0CF3885C1A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270" t="3936" r="4796" b="16661"/>
            <a:stretch/>
          </p:blipFill>
          <p:spPr bwMode="auto">
            <a:xfrm>
              <a:off x="5903014" y="3178717"/>
              <a:ext cx="2684273" cy="1840718"/>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0C52702E-A40F-4C10-B491-AB5AAE63ECBE}"/>
                </a:ext>
              </a:extLst>
            </p:cNvPr>
            <p:cNvSpPr txBox="1"/>
            <p:nvPr/>
          </p:nvSpPr>
          <p:spPr>
            <a:xfrm>
              <a:off x="7285431" y="4642762"/>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33" name="Rectangle 3">
              <a:extLst>
                <a:ext uri="{FF2B5EF4-FFF2-40B4-BE49-F238E27FC236}">
                  <a16:creationId xmlns:a16="http://schemas.microsoft.com/office/drawing/2014/main" id="{0F16B60F-2EE3-42C1-80BA-04FFAE672D7D}"/>
                </a:ext>
              </a:extLst>
            </p:cNvPr>
            <p:cNvSpPr txBox="1">
              <a:spLocks noChangeArrowheads="1"/>
            </p:cNvSpPr>
            <p:nvPr/>
          </p:nvSpPr>
          <p:spPr>
            <a:xfrm>
              <a:off x="7743462" y="3903337"/>
              <a:ext cx="525468" cy="216379"/>
            </a:xfrm>
            <a:prstGeom prst="rect">
              <a:avLst/>
            </a:prstGeom>
            <a:noFill/>
            <a:ln w="28575">
              <a:solidFill>
                <a:srgbClr val="7030A0"/>
              </a:solidFill>
              <a:bevel/>
              <a:headEnd/>
              <a:tailEnd/>
            </a:ln>
          </p:spPr>
          <p:txBody>
            <a:bodyPr vert="horz" lIns="91440" tIns="45720" rIns="91440" bIns="4572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ar-SA" altLang="en-US" sz="2400" dirty="0">
                <a:ea typeface="Calibri Light" charset="0"/>
                <a:cs typeface="Calibri Light" charset="0"/>
              </a:endParaRPr>
            </a:p>
          </p:txBody>
        </p:sp>
      </p:grpSp>
      <p:pic>
        <p:nvPicPr>
          <p:cNvPr id="6" name="Picture 5">
            <a:extLst>
              <a:ext uri="{FF2B5EF4-FFF2-40B4-BE49-F238E27FC236}">
                <a16:creationId xmlns:a16="http://schemas.microsoft.com/office/drawing/2014/main" id="{995F541D-AFFF-4327-A288-AB6A2AD17E57}"/>
              </a:ext>
            </a:extLst>
          </p:cNvPr>
          <p:cNvPicPr>
            <a:picLocks noChangeAspect="1"/>
          </p:cNvPicPr>
          <p:nvPr/>
        </p:nvPicPr>
        <p:blipFill rotWithShape="1">
          <a:blip r:embed="rId3"/>
          <a:srcRect b="18361"/>
          <a:stretch/>
        </p:blipFill>
        <p:spPr>
          <a:xfrm>
            <a:off x="8387141" y="442384"/>
            <a:ext cx="3492642" cy="2674315"/>
          </a:xfrm>
          <a:prstGeom prst="rect">
            <a:avLst/>
          </a:prstGeom>
        </p:spPr>
      </p:pic>
      <p:sp>
        <p:nvSpPr>
          <p:cNvPr id="10244" name="Rectangle 3"/>
          <p:cNvSpPr>
            <a:spLocks noGrp="1" noChangeArrowheads="1"/>
          </p:cNvSpPr>
          <p:nvPr>
            <p:ph sz="half" idx="4294967295"/>
          </p:nvPr>
        </p:nvSpPr>
        <p:spPr>
          <a:xfrm>
            <a:off x="819408" y="1611652"/>
            <a:ext cx="6778143" cy="4897437"/>
          </a:xfrm>
        </p:spPr>
        <p:txBody>
          <a:bodyPr>
            <a:normAutofit/>
          </a:bodyPr>
          <a:lstStyle/>
          <a:p>
            <a:pPr marL="265113" indent="-265113" algn="l" eaLnBrk="1" hangingPunct="1">
              <a:buFont typeface="Courier New" panose="02070309020205020404" pitchFamily="49" charset="0"/>
              <a:buChar char="o"/>
            </a:pPr>
            <a:r>
              <a:rPr lang="en-US" altLang="en-US" sz="2000" dirty="0">
                <a:latin typeface="Calibri" panose="020F0502020204030204" pitchFamily="34" charset="0"/>
                <a:ea typeface="Calibri Light" charset="0"/>
                <a:cs typeface="Calibri" panose="020F0502020204030204" pitchFamily="34" charset="0"/>
                <a:sym typeface="Times New Roman" charset="0"/>
              </a:rPr>
              <a:t>Connect the corresponding regions of the two hemispheres.</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marL="265113" indent="-265113" algn="l" eaLnBrk="1" hangingPunct="1">
              <a:buFont typeface="Courier New" panose="02070309020205020404" pitchFamily="49" charset="0"/>
              <a:buChar char="o"/>
            </a:pPr>
            <a:r>
              <a:rPr lang="en-US" altLang="en-US" sz="2000" dirty="0">
                <a:latin typeface="Calibri" panose="020F0502020204030204" pitchFamily="34" charset="0"/>
                <a:ea typeface="Calibri Light" charset="0"/>
                <a:cs typeface="Calibri" panose="020F0502020204030204" pitchFamily="34" charset="0"/>
                <a:sym typeface="Times New Roman" charset="0"/>
              </a:rPr>
              <a:t>Include:</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Font typeface="Arial" charset="0"/>
              <a:buChar char="•"/>
            </a:pPr>
            <a:r>
              <a:rPr lang="en-US" altLang="en-US" sz="2000" dirty="0">
                <a:latin typeface="Calibri" panose="020F0502020204030204" pitchFamily="34" charset="0"/>
                <a:ea typeface="Calibri Light" charset="0"/>
                <a:cs typeface="Calibri" panose="020F0502020204030204" pitchFamily="34" charset="0"/>
                <a:sym typeface="Times New Roman" charset="0"/>
              </a:rPr>
              <a:t>Corpus callosum.</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Font typeface="Arial" charset="0"/>
              <a:buChar char="•"/>
            </a:pPr>
            <a:r>
              <a:rPr lang="en-US" altLang="en-US" sz="2000" dirty="0">
                <a:latin typeface="Calibri" panose="020F0502020204030204" pitchFamily="34" charset="0"/>
                <a:ea typeface="Calibri Light" charset="0"/>
                <a:cs typeface="Calibri" panose="020F0502020204030204" pitchFamily="34" charset="0"/>
                <a:sym typeface="Times New Roman" charset="0"/>
              </a:rPr>
              <a:t>Anterior commissure.</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Font typeface="Arial" charset="0"/>
              <a:buChar char="•"/>
            </a:pPr>
            <a:r>
              <a:rPr lang="en-US" altLang="en-US" sz="2000" dirty="0">
                <a:latin typeface="Calibri" panose="020F0502020204030204" pitchFamily="34" charset="0"/>
                <a:ea typeface="Calibri Light" charset="0"/>
                <a:cs typeface="Calibri" panose="020F0502020204030204" pitchFamily="34" charset="0"/>
                <a:sym typeface="Times New Roman" charset="0"/>
              </a:rPr>
              <a:t>Hippocampal commissure </a:t>
            </a:r>
            <a:r>
              <a:rPr lang="en-US" altLang="en-US" sz="1400" dirty="0">
                <a:latin typeface="Calibri" panose="020F0502020204030204" pitchFamily="34" charset="0"/>
                <a:ea typeface="Calibri Light" charset="0"/>
                <a:cs typeface="Calibri" panose="020F0502020204030204" pitchFamily="34" charset="0"/>
                <a:sym typeface="Times New Roman" charset="0"/>
              </a:rPr>
              <a:t>(commissure of fornix)</a:t>
            </a:r>
            <a:r>
              <a:rPr lang="en-US" altLang="en-US" sz="2000" dirty="0">
                <a:latin typeface="Calibri" panose="020F0502020204030204" pitchFamily="34" charset="0"/>
                <a:ea typeface="Calibri Light" charset="0"/>
                <a:cs typeface="Calibri" panose="020F0502020204030204" pitchFamily="34" charset="0"/>
                <a:sym typeface="Times New Roman" charset="0"/>
              </a:rPr>
              <a:t>.</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Font typeface="Arial" charset="0"/>
              <a:buChar char="•"/>
            </a:pPr>
            <a:r>
              <a:rPr lang="en-US" altLang="en-US" sz="2000" dirty="0">
                <a:latin typeface="Calibri" panose="020F0502020204030204" pitchFamily="34" charset="0"/>
                <a:ea typeface="Calibri Light" charset="0"/>
                <a:cs typeface="Calibri" panose="020F0502020204030204" pitchFamily="34" charset="0"/>
                <a:sym typeface="Times New Roman" charset="0"/>
              </a:rPr>
              <a:t>Posterior commissure.</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algn="l" eaLnBrk="1" hangingPunct="1"/>
            <a:endParaRPr lang="ar-SA" altLang="en-US" sz="2000" dirty="0">
              <a:latin typeface="Calibri" panose="020F0502020204030204" pitchFamily="34" charset="0"/>
              <a:cs typeface="Calibri" panose="020F0502020204030204" pitchFamily="34" charset="0"/>
              <a:sym typeface="Times New Roman" charset="0"/>
            </a:endParaRPr>
          </a:p>
        </p:txBody>
      </p:sp>
      <p:sp>
        <p:nvSpPr>
          <p:cNvPr id="10" name="Rectangle 2">
            <a:extLst>
              <a:ext uri="{FF2B5EF4-FFF2-40B4-BE49-F238E27FC236}">
                <a16:creationId xmlns:a16="http://schemas.microsoft.com/office/drawing/2014/main" id="{80F1C463-968A-424B-8524-FE1FE1900DD3}"/>
              </a:ext>
            </a:extLst>
          </p:cNvPr>
          <p:cNvSpPr txBox="1">
            <a:spLocks noChangeArrowheads="1"/>
          </p:cNvSpPr>
          <p:nvPr/>
        </p:nvSpPr>
        <p:spPr>
          <a:xfrm>
            <a:off x="783265" y="215161"/>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ym typeface="Times New Roman" charset="0"/>
              </a:rPr>
              <a:t>2. Commissural Fibers</a:t>
            </a:r>
            <a:endParaRPr lang="en-US" altLang="en-US" sz="3200" b="1" dirty="0">
              <a:ea typeface="Calibri Light" charset="0"/>
              <a:cs typeface="Calibri Light" charset="0"/>
              <a:sym typeface="Times New Roman" charset="0"/>
            </a:endParaRPr>
          </a:p>
        </p:txBody>
      </p:sp>
      <p:grpSp>
        <p:nvGrpSpPr>
          <p:cNvPr id="5" name="Group 4">
            <a:extLst>
              <a:ext uri="{FF2B5EF4-FFF2-40B4-BE49-F238E27FC236}">
                <a16:creationId xmlns:a16="http://schemas.microsoft.com/office/drawing/2014/main" id="{3587DCAC-777E-4EAC-B879-5F9592CA31F2}"/>
              </a:ext>
            </a:extLst>
          </p:cNvPr>
          <p:cNvGrpSpPr/>
          <p:nvPr/>
        </p:nvGrpSpPr>
        <p:grpSpPr>
          <a:xfrm>
            <a:off x="8731751" y="3332651"/>
            <a:ext cx="3219450" cy="3124873"/>
            <a:chOff x="12622301" y="3789683"/>
            <a:chExt cx="3219450" cy="4455855"/>
          </a:xfrm>
        </p:grpSpPr>
        <p:pic>
          <p:nvPicPr>
            <p:cNvPr id="15" name="Picture 6" descr="Insert13">
              <a:extLst>
                <a:ext uri="{FF2B5EF4-FFF2-40B4-BE49-F238E27FC236}">
                  <a16:creationId xmlns:a16="http://schemas.microsoft.com/office/drawing/2014/main" id="{EC52AFB4-D47C-47D3-B6A1-E4AAB90D5F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879" r="11879"/>
            <a:stretch>
              <a:fillRect/>
            </a:stretch>
          </p:blipFill>
          <p:spPr bwMode="auto">
            <a:xfrm>
              <a:off x="12622301" y="3789683"/>
              <a:ext cx="3219450"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Straight Arrow Connector 13">
              <a:extLst>
                <a:ext uri="{FF2B5EF4-FFF2-40B4-BE49-F238E27FC236}">
                  <a16:creationId xmlns:a16="http://schemas.microsoft.com/office/drawing/2014/main" id="{9089B98B-75EC-4F6E-BE6F-46F7BF0B130D}"/>
                </a:ext>
              </a:extLst>
            </p:cNvPr>
            <p:cNvCxnSpPr>
              <a:cxnSpLocks noChangeShapeType="1"/>
            </p:cNvCxnSpPr>
            <p:nvPr/>
          </p:nvCxnSpPr>
          <p:spPr bwMode="auto">
            <a:xfrm>
              <a:off x="13990726" y="6310633"/>
              <a:ext cx="360362" cy="1588"/>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18" name="Straight Arrow Connector 14">
              <a:extLst>
                <a:ext uri="{FF2B5EF4-FFF2-40B4-BE49-F238E27FC236}">
                  <a16:creationId xmlns:a16="http://schemas.microsoft.com/office/drawing/2014/main" id="{DDE1F014-2C1F-4C1B-8871-9752AAE5A4CD}"/>
                </a:ext>
              </a:extLst>
            </p:cNvPr>
            <p:cNvCxnSpPr>
              <a:cxnSpLocks noChangeShapeType="1"/>
            </p:cNvCxnSpPr>
            <p:nvPr/>
          </p:nvCxnSpPr>
          <p:spPr bwMode="auto">
            <a:xfrm flipV="1">
              <a:off x="14638427" y="5302572"/>
              <a:ext cx="287337" cy="142875"/>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19" name="Straight Arrow Connector 15">
              <a:extLst>
                <a:ext uri="{FF2B5EF4-FFF2-40B4-BE49-F238E27FC236}">
                  <a16:creationId xmlns:a16="http://schemas.microsoft.com/office/drawing/2014/main" id="{F1CC8814-892B-4011-9545-1C3A29C9F317}"/>
                </a:ext>
              </a:extLst>
            </p:cNvPr>
            <p:cNvCxnSpPr>
              <a:cxnSpLocks noChangeShapeType="1"/>
            </p:cNvCxnSpPr>
            <p:nvPr/>
          </p:nvCxnSpPr>
          <p:spPr bwMode="auto">
            <a:xfrm rot="5400000" flipH="1" flipV="1">
              <a:off x="14494758" y="5662141"/>
              <a:ext cx="288925" cy="1587"/>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0" name="Straight Arrow Connector 16">
              <a:extLst>
                <a:ext uri="{FF2B5EF4-FFF2-40B4-BE49-F238E27FC236}">
                  <a16:creationId xmlns:a16="http://schemas.microsoft.com/office/drawing/2014/main" id="{7016821E-C350-495B-BCE5-EBB18CB2739B}"/>
                </a:ext>
              </a:extLst>
            </p:cNvPr>
            <p:cNvCxnSpPr>
              <a:cxnSpLocks noChangeShapeType="1"/>
            </p:cNvCxnSpPr>
            <p:nvPr/>
          </p:nvCxnSpPr>
          <p:spPr bwMode="auto">
            <a:xfrm rot="5400000" flipH="1" flipV="1">
              <a:off x="14458245" y="5985990"/>
              <a:ext cx="287337" cy="215900"/>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1" name="Straight Arrow Connector 20">
              <a:extLst>
                <a:ext uri="{FF2B5EF4-FFF2-40B4-BE49-F238E27FC236}">
                  <a16:creationId xmlns:a16="http://schemas.microsoft.com/office/drawing/2014/main" id="{9F6BC9D6-8947-40E4-9E4F-08B1EE7CEA1F}"/>
                </a:ext>
              </a:extLst>
            </p:cNvPr>
            <p:cNvCxnSpPr>
              <a:cxnSpLocks noChangeShapeType="1"/>
            </p:cNvCxnSpPr>
            <p:nvPr/>
          </p:nvCxnSpPr>
          <p:spPr bwMode="auto">
            <a:xfrm rot="16200000" flipH="1">
              <a:off x="14891633" y="5409728"/>
              <a:ext cx="358775" cy="144463"/>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2" name="Straight Arrow Connector 24">
              <a:extLst>
                <a:ext uri="{FF2B5EF4-FFF2-40B4-BE49-F238E27FC236}">
                  <a16:creationId xmlns:a16="http://schemas.microsoft.com/office/drawing/2014/main" id="{3874E8B7-9785-4D74-889B-9C459EFE29A3}"/>
                </a:ext>
              </a:extLst>
            </p:cNvPr>
            <p:cNvCxnSpPr>
              <a:cxnSpLocks noChangeShapeType="1"/>
            </p:cNvCxnSpPr>
            <p:nvPr/>
          </p:nvCxnSpPr>
          <p:spPr bwMode="auto">
            <a:xfrm rot="10800000" flipV="1">
              <a:off x="14854327" y="5805808"/>
              <a:ext cx="288925" cy="215900"/>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25">
              <a:extLst>
                <a:ext uri="{FF2B5EF4-FFF2-40B4-BE49-F238E27FC236}">
                  <a16:creationId xmlns:a16="http://schemas.microsoft.com/office/drawing/2014/main" id="{E6D9F391-B076-4933-8989-A90F8E09042A}"/>
                </a:ext>
              </a:extLst>
            </p:cNvPr>
            <p:cNvCxnSpPr>
              <a:cxnSpLocks noChangeShapeType="1"/>
            </p:cNvCxnSpPr>
            <p:nvPr/>
          </p:nvCxnSpPr>
          <p:spPr bwMode="auto">
            <a:xfrm rot="10800000">
              <a:off x="14351088" y="5877247"/>
              <a:ext cx="215900" cy="73025"/>
            </a:xfrm>
            <a:prstGeom prst="straightConnector1">
              <a:avLst/>
            </a:prstGeom>
            <a:noFill/>
            <a:ln w="28575">
              <a:solidFill>
                <a:srgbClr val="FF3300"/>
              </a:solidFill>
              <a:bevel/>
              <a:headEnd/>
              <a:tailEnd type="arrow" w="med" len="med"/>
            </a:ln>
            <a:extLst>
              <a:ext uri="{909E8E84-426E-40DD-AFC4-6F175D3DCCD1}">
                <a14:hiddenFill xmlns:a14="http://schemas.microsoft.com/office/drawing/2010/main">
                  <a:noFill/>
                </a14:hiddenFill>
              </a:ext>
            </a:extLst>
          </p:spPr>
        </p:cxnSp>
        <p:sp>
          <p:nvSpPr>
            <p:cNvPr id="14" name="Rectangle 4">
              <a:extLst>
                <a:ext uri="{FF2B5EF4-FFF2-40B4-BE49-F238E27FC236}">
                  <a16:creationId xmlns:a16="http://schemas.microsoft.com/office/drawing/2014/main" id="{D8A3556B-3E82-4F86-A09E-4C6BDAF9D3F7}"/>
                </a:ext>
              </a:extLst>
            </p:cNvPr>
            <p:cNvSpPr>
              <a:spLocks noChangeArrowheads="1"/>
            </p:cNvSpPr>
            <p:nvPr/>
          </p:nvSpPr>
          <p:spPr bwMode="auto">
            <a:xfrm>
              <a:off x="12677471" y="6820485"/>
              <a:ext cx="3109110" cy="1425053"/>
            </a:xfrm>
            <a:prstGeom prst="rect">
              <a:avLst/>
            </a:prstGeom>
            <a:solidFill>
              <a:schemeClr val="bg1"/>
            </a:solidFill>
            <a:ln w="28575">
              <a:solidFill>
                <a:schemeClr val="accent2"/>
              </a:solidFill>
              <a:miter lim="800000"/>
              <a:headEnd/>
              <a:tailEnd/>
            </a:ln>
            <a:extLst/>
          </p:spPr>
          <p:txBody>
            <a:bodyPr/>
            <a:lstStyle>
              <a:lvl1pPr marL="342900" indent="-342900"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1700" b="1" dirty="0">
                  <a:solidFill>
                    <a:srgbClr val="00B0F0"/>
                  </a:solidFill>
                  <a:latin typeface="Calibri" panose="020F0502020204030204" pitchFamily="34" charset="0"/>
                  <a:ea typeface="Calibri Light" charset="0"/>
                  <a:cs typeface="Calibri" panose="020F0502020204030204" pitchFamily="34" charset="0"/>
                  <a:sym typeface="Times New Roman" charset="0"/>
                </a:rPr>
                <a:t>Hippocampal Commissure: </a:t>
              </a:r>
              <a:r>
                <a:rPr lang="en-US" altLang="en-US" sz="1700" dirty="0">
                  <a:solidFill>
                    <a:srgbClr val="000000"/>
                  </a:solidFill>
                  <a:latin typeface="Calibri" panose="020F0502020204030204" pitchFamily="34" charset="0"/>
                  <a:ea typeface="Calibri Light" charset="0"/>
                  <a:cs typeface="Calibri" panose="020F0502020204030204" pitchFamily="34" charset="0"/>
                  <a:sym typeface="Times New Roman" charset="0"/>
                </a:rPr>
                <a:t>connect the two hippocampi with each other</a:t>
              </a:r>
              <a:endParaRPr lang="ar-SA" altLang="en-US" sz="1700" dirty="0">
                <a:latin typeface="Calibri" panose="020F0502020204030204" pitchFamily="34" charset="0"/>
                <a:ea typeface="Calibri Light" charset="0"/>
                <a:cs typeface="Calibri" panose="020F0502020204030204" pitchFamily="34" charset="0"/>
              </a:endParaRPr>
            </a:p>
          </p:txBody>
        </p:sp>
      </p:grpSp>
      <p:grpSp>
        <p:nvGrpSpPr>
          <p:cNvPr id="4" name="Group 3">
            <a:extLst>
              <a:ext uri="{FF2B5EF4-FFF2-40B4-BE49-F238E27FC236}">
                <a16:creationId xmlns:a16="http://schemas.microsoft.com/office/drawing/2014/main" id="{FFDFA592-BA79-42EE-B7A9-F990924A4A48}"/>
              </a:ext>
            </a:extLst>
          </p:cNvPr>
          <p:cNvGrpSpPr/>
          <p:nvPr/>
        </p:nvGrpSpPr>
        <p:grpSpPr>
          <a:xfrm>
            <a:off x="275499" y="4050500"/>
            <a:ext cx="8150437" cy="2458589"/>
            <a:chOff x="6644780" y="549596"/>
            <a:chExt cx="10113425" cy="3069321"/>
          </a:xfrm>
        </p:grpSpPr>
        <p:sp>
          <p:nvSpPr>
            <p:cNvPr id="11" name="Rectangle 3">
              <a:extLst>
                <a:ext uri="{FF2B5EF4-FFF2-40B4-BE49-F238E27FC236}">
                  <a16:creationId xmlns:a16="http://schemas.microsoft.com/office/drawing/2014/main" id="{BD5363A2-F90A-4A25-AB3F-2B5205825403}"/>
                </a:ext>
              </a:extLst>
            </p:cNvPr>
            <p:cNvSpPr txBox="1">
              <a:spLocks noChangeArrowheads="1"/>
            </p:cNvSpPr>
            <p:nvPr/>
          </p:nvSpPr>
          <p:spPr>
            <a:xfrm>
              <a:off x="6644780" y="1388480"/>
              <a:ext cx="3114799" cy="2230437"/>
            </a:xfrm>
            <a:prstGeom prst="rect">
              <a:avLst/>
            </a:prstGeom>
            <a:solidFill>
              <a:schemeClr val="bg1"/>
            </a:solidFill>
            <a:ln w="28575">
              <a:solidFill>
                <a:srgbClr val="7030A0"/>
              </a:solidFill>
              <a:bevel/>
              <a:headEnd/>
              <a:tailEnd/>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en-US" sz="2000" b="1" dirty="0">
                  <a:solidFill>
                    <a:srgbClr val="7030A0"/>
                  </a:solidFill>
                  <a:ea typeface="Calibri Light" charset="0"/>
                  <a:cs typeface="Calibri Light" charset="0"/>
                  <a:sym typeface="Times New Roman" charset="0"/>
                </a:rPr>
                <a:t>Anterior commissure: </a:t>
              </a:r>
              <a:r>
                <a:rPr lang="en-US" altLang="en-US" sz="2000" dirty="0">
                  <a:ea typeface="Calibri Light" charset="0"/>
                  <a:cs typeface="Calibri Light" charset="0"/>
                  <a:sym typeface="Times New Roman" charset="0"/>
                </a:rPr>
                <a:t>connects the inferior and middle temporal gyri &amp; the olfactory regions of the two hemispheres</a:t>
              </a:r>
              <a:endParaRPr lang="ar-SA" altLang="en-US" sz="2400" dirty="0">
                <a:ea typeface="Calibri Light" charset="0"/>
                <a:cs typeface="Calibri Light" charset="0"/>
              </a:endParaRPr>
            </a:p>
          </p:txBody>
        </p:sp>
        <p:pic>
          <p:nvPicPr>
            <p:cNvPr id="12" name="Picture 13" descr="Picture4">
              <a:extLst>
                <a:ext uri="{FF2B5EF4-FFF2-40B4-BE49-F238E27FC236}">
                  <a16:creationId xmlns:a16="http://schemas.microsoft.com/office/drawing/2014/main" id="{55473E28-C8DA-44D6-BA65-B56633F29C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a:xfrm>
              <a:off x="9885452" y="549596"/>
              <a:ext cx="3240087" cy="2952750"/>
            </a:xfrm>
            <a:prstGeom prst="rect">
              <a:avLst/>
            </a:prstGeom>
          </p:spPr>
        </p:pic>
        <p:sp>
          <p:nvSpPr>
            <p:cNvPr id="13" name="Line 17">
              <a:extLst>
                <a:ext uri="{FF2B5EF4-FFF2-40B4-BE49-F238E27FC236}">
                  <a16:creationId xmlns:a16="http://schemas.microsoft.com/office/drawing/2014/main" id="{A8B55DFC-1736-4560-B284-B8B498B3F6AF}"/>
                </a:ext>
              </a:extLst>
            </p:cNvPr>
            <p:cNvSpPr>
              <a:spLocks noChangeShapeType="1"/>
            </p:cNvSpPr>
            <p:nvPr/>
          </p:nvSpPr>
          <p:spPr bwMode="auto">
            <a:xfrm flipH="1" flipV="1">
              <a:off x="12982664" y="2349822"/>
              <a:ext cx="144463" cy="287337"/>
            </a:xfrm>
            <a:prstGeom prst="line">
              <a:avLst/>
            </a:prstGeom>
            <a:noFill/>
            <a:ln w="57150">
              <a:solidFill>
                <a:schemeClr val="bg1"/>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cxnSp>
          <p:nvCxnSpPr>
            <p:cNvPr id="24" name="Straight Arrow Connector 15">
              <a:extLst>
                <a:ext uri="{FF2B5EF4-FFF2-40B4-BE49-F238E27FC236}">
                  <a16:creationId xmlns:a16="http://schemas.microsoft.com/office/drawing/2014/main" id="{3053B2DC-79AF-433D-B97C-9D6961143492}"/>
                </a:ext>
              </a:extLst>
            </p:cNvPr>
            <p:cNvCxnSpPr>
              <a:cxnSpLocks noChangeShapeType="1"/>
              <a:stCxn id="11" idx="3"/>
            </p:cNvCxnSpPr>
            <p:nvPr/>
          </p:nvCxnSpPr>
          <p:spPr bwMode="auto">
            <a:xfrm flipV="1">
              <a:off x="9759579" y="2205359"/>
              <a:ext cx="1133934" cy="298339"/>
            </a:xfrm>
            <a:prstGeom prst="straightConnector1">
              <a:avLst/>
            </a:prstGeom>
            <a:noFill/>
            <a:ln w="38100">
              <a:solidFill>
                <a:srgbClr val="7030A0"/>
              </a:solidFill>
              <a:bevel/>
              <a:headEnd/>
              <a:tailEnd type="arrow" w="med" len="med"/>
            </a:ln>
            <a:extLst>
              <a:ext uri="{909E8E84-426E-40DD-AFC4-6F175D3DCCD1}">
                <a14:hiddenFill xmlns:a14="http://schemas.microsoft.com/office/drawing/2010/main">
                  <a:noFill/>
                </a14:hiddenFill>
              </a:ext>
            </a:extLst>
          </p:spPr>
        </p:cxnSp>
        <p:cxnSp>
          <p:nvCxnSpPr>
            <p:cNvPr id="25" name="Straight Arrow Connector 16">
              <a:extLst>
                <a:ext uri="{FF2B5EF4-FFF2-40B4-BE49-F238E27FC236}">
                  <a16:creationId xmlns:a16="http://schemas.microsoft.com/office/drawing/2014/main" id="{1B8D0B5B-EE11-4890-B164-87335FB37F23}"/>
                </a:ext>
              </a:extLst>
            </p:cNvPr>
            <p:cNvCxnSpPr>
              <a:cxnSpLocks noChangeShapeType="1"/>
            </p:cNvCxnSpPr>
            <p:nvPr/>
          </p:nvCxnSpPr>
          <p:spPr bwMode="auto">
            <a:xfrm flipH="1">
              <a:off x="12260008" y="2324372"/>
              <a:ext cx="1969564" cy="72451"/>
            </a:xfrm>
            <a:prstGeom prst="straightConnector1">
              <a:avLst/>
            </a:prstGeom>
            <a:noFill/>
            <a:ln w="38100">
              <a:solidFill>
                <a:srgbClr val="00B050"/>
              </a:solidFill>
              <a:bevel/>
              <a:headEnd/>
              <a:tailEnd type="arrow" w="med" len="med"/>
            </a:ln>
            <a:extLst>
              <a:ext uri="{909E8E84-426E-40DD-AFC4-6F175D3DCCD1}">
                <a14:hiddenFill xmlns:a14="http://schemas.microsoft.com/office/drawing/2010/main">
                  <a:noFill/>
                </a14:hiddenFill>
              </a:ext>
            </a:extLst>
          </p:spPr>
        </p:cxnSp>
        <p:sp>
          <p:nvSpPr>
            <p:cNvPr id="16" name="Rectangle 3">
              <a:extLst>
                <a:ext uri="{FF2B5EF4-FFF2-40B4-BE49-F238E27FC236}">
                  <a16:creationId xmlns:a16="http://schemas.microsoft.com/office/drawing/2014/main" id="{3449920F-C935-41B4-9B6E-FFC402927930}"/>
                </a:ext>
              </a:extLst>
            </p:cNvPr>
            <p:cNvSpPr>
              <a:spLocks noChangeArrowheads="1"/>
            </p:cNvSpPr>
            <p:nvPr/>
          </p:nvSpPr>
          <p:spPr bwMode="auto">
            <a:xfrm>
              <a:off x="13399800" y="1789212"/>
              <a:ext cx="3358405" cy="1466494"/>
            </a:xfrm>
            <a:prstGeom prst="rect">
              <a:avLst/>
            </a:prstGeom>
            <a:solidFill>
              <a:schemeClr val="bg1"/>
            </a:solidFill>
            <a:ln w="28575">
              <a:solidFill>
                <a:srgbClr val="2BBA6C"/>
              </a:solidFill>
              <a:miter lim="800000"/>
              <a:headEnd/>
              <a:tailEnd/>
            </a:ln>
            <a:extLst/>
          </p:spPr>
          <p:txBody>
            <a:bodyPr/>
            <a:lstStyle>
              <a:lvl1pPr marL="342900" indent="-342900"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1700" b="1" dirty="0">
                  <a:solidFill>
                    <a:srgbClr val="00B050"/>
                  </a:solidFill>
                  <a:latin typeface="+mn-lt"/>
                  <a:ea typeface="Calibri Light" charset="0"/>
                  <a:cs typeface="Calibri Light" charset="0"/>
                  <a:sym typeface="Times New Roman" charset="0"/>
                </a:rPr>
                <a:t>Posterior Commissure</a:t>
              </a:r>
              <a:r>
                <a:rPr lang="en-US" altLang="en-US" sz="1700" dirty="0">
                  <a:solidFill>
                    <a:srgbClr val="00B050"/>
                  </a:solidFill>
                  <a:latin typeface="+mn-lt"/>
                  <a:ea typeface="Calibri Light" charset="0"/>
                  <a:cs typeface="Calibri Light" charset="0"/>
                  <a:sym typeface="Times New Roman" charset="0"/>
                </a:rPr>
                <a:t>: </a:t>
              </a:r>
              <a:r>
                <a:rPr lang="en-US" altLang="en-US" sz="1700" dirty="0">
                  <a:solidFill>
                    <a:srgbClr val="000000"/>
                  </a:solidFill>
                  <a:latin typeface="+mn-lt"/>
                  <a:ea typeface="Calibri Light" charset="0"/>
                  <a:cs typeface="Calibri Light" charset="0"/>
                  <a:sym typeface="Times New Roman" charset="0"/>
                </a:rPr>
                <a:t>connects the left and right midbrain Important in the bilateral pupillary reflex</a:t>
              </a:r>
              <a:endParaRPr lang="ar-SA" altLang="en-US" sz="1700" dirty="0">
                <a:latin typeface="+mn-lt"/>
                <a:ea typeface="Calibri Light" charset="0"/>
                <a:cs typeface="Calibri Light" charset="0"/>
              </a:endParaRPr>
            </a:p>
          </p:txBody>
        </p:sp>
      </p:grpSp>
      <p:cxnSp>
        <p:nvCxnSpPr>
          <p:cNvPr id="27" name="Straight Connector 26">
            <a:extLst>
              <a:ext uri="{FF2B5EF4-FFF2-40B4-BE49-F238E27FC236}">
                <a16:creationId xmlns:a16="http://schemas.microsoft.com/office/drawing/2014/main" id="{89057AD7-E941-4ABA-B371-9F8EC31C5CED}"/>
              </a:ext>
            </a:extLst>
          </p:cNvPr>
          <p:cNvCxnSpPr/>
          <p:nvPr/>
        </p:nvCxnSpPr>
        <p:spPr>
          <a:xfrm>
            <a:off x="1608997" y="2638549"/>
            <a:ext cx="1728000" cy="0"/>
          </a:xfrm>
          <a:prstGeom prst="line">
            <a:avLst/>
          </a:prstGeom>
          <a:ln w="28575">
            <a:solidFill>
              <a:srgbClr val="FF3399"/>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0301E7-8753-4438-A259-8A759BD20AB3}"/>
              </a:ext>
            </a:extLst>
          </p:cNvPr>
          <p:cNvCxnSpPr/>
          <p:nvPr/>
        </p:nvCxnSpPr>
        <p:spPr>
          <a:xfrm>
            <a:off x="1593757" y="2977918"/>
            <a:ext cx="2196000" cy="0"/>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B2805796-765B-4394-821D-0BE7172067FE}"/>
              </a:ext>
            </a:extLst>
          </p:cNvPr>
          <p:cNvCxnSpPr/>
          <p:nvPr/>
        </p:nvCxnSpPr>
        <p:spPr>
          <a:xfrm>
            <a:off x="1589698" y="3311567"/>
            <a:ext cx="2664000" cy="0"/>
          </a:xfrm>
          <a:prstGeom prst="line">
            <a:avLst/>
          </a:prstGeom>
          <a:ln w="28575">
            <a:solidFill>
              <a:srgbClr val="5ECCF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4906195-474F-44BC-8EF5-D6AE8A1B4C83}"/>
              </a:ext>
            </a:extLst>
          </p:cNvPr>
          <p:cNvCxnSpPr/>
          <p:nvPr/>
        </p:nvCxnSpPr>
        <p:spPr>
          <a:xfrm>
            <a:off x="1599858" y="3652833"/>
            <a:ext cx="2268000" cy="0"/>
          </a:xfrm>
          <a:prstGeom prst="line">
            <a:avLst/>
          </a:prstGeom>
          <a:ln w="28575">
            <a:solidFill>
              <a:srgbClr val="2BBA6C"/>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0BF89D8-B1D4-4FB2-8479-FD4BDC689ACD}"/>
              </a:ext>
            </a:extLst>
          </p:cNvPr>
          <p:cNvSpPr txBox="1"/>
          <p:nvPr/>
        </p:nvSpPr>
        <p:spPr>
          <a:xfrm>
            <a:off x="6010512" y="889484"/>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Tree>
    <p:extLst>
      <p:ext uri="{BB962C8B-B14F-4D97-AF65-F5344CB8AC3E}">
        <p14:creationId xmlns:p14="http://schemas.microsoft.com/office/powerpoint/2010/main" val="1630798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sz="half" idx="4294967295"/>
          </p:nvPr>
        </p:nvSpPr>
        <p:spPr>
          <a:xfrm>
            <a:off x="962214" y="1747440"/>
            <a:ext cx="5309207" cy="4323159"/>
          </a:xfrm>
          <a:ln w="28575">
            <a:solidFill>
              <a:srgbClr val="FF3399"/>
            </a:solidFill>
          </a:ln>
        </p:spPr>
        <p:txBody>
          <a:bodyPr>
            <a:noAutofit/>
          </a:bodyPr>
          <a:lstStyle/>
          <a:p>
            <a:pPr marL="0" indent="0">
              <a:spcBef>
                <a:spcPts val="1200"/>
              </a:spcBef>
              <a:buNone/>
            </a:pPr>
            <a:r>
              <a:rPr lang="en-US" altLang="en-US" sz="2400" b="1" dirty="0">
                <a:sym typeface="Times New Roman" charset="0"/>
              </a:rPr>
              <a:t>Corpus Callosum</a:t>
            </a:r>
            <a:endParaRPr lang="en-US" altLang="en-US" sz="2400" dirty="0">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000" dirty="0">
                <a:ea typeface="Calibri Light" charset="0"/>
                <a:cs typeface="Calibri Light" charset="0"/>
                <a:sym typeface="Times New Roman" charset="0"/>
              </a:rPr>
              <a:t>Connects the corresponding regions of the two hemispheres except the temporal lobes, that are connected by anterior commissure.</a:t>
            </a:r>
            <a:endParaRPr lang="ar-SA" altLang="en-US" sz="2000" dirty="0">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000" dirty="0">
                <a:ea typeface="Calibri Light" charset="0"/>
                <a:cs typeface="Calibri Light" charset="0"/>
                <a:sym typeface="Times New Roman" charset="0"/>
              </a:rPr>
              <a:t>It is shorter craniocaudally than is the hemisphere.</a:t>
            </a:r>
            <a:endParaRPr lang="ar-SA" altLang="en-US" sz="2000" dirty="0">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000" dirty="0">
                <a:ea typeface="Calibri Light" charset="0"/>
                <a:cs typeface="Calibri Light" charset="0"/>
                <a:sym typeface="Times New Roman" charset="0"/>
              </a:rPr>
              <a:t>The callosal fibers linking the frontal poles, curve forward forming anterior forceps </a:t>
            </a:r>
            <a:r>
              <a:rPr lang="en-US" altLang="en-US" sz="2000" b="1" dirty="0">
                <a:ea typeface="Calibri Light" charset="0"/>
                <a:cs typeface="Calibri Light" charset="0"/>
                <a:sym typeface="Times New Roman" charset="0"/>
              </a:rPr>
              <a:t>(forceps minor). </a:t>
            </a:r>
            <a:endParaRPr lang="ar-SA" altLang="en-US" sz="2000" b="1" dirty="0">
              <a:ea typeface="Calibri Light" charset="0"/>
              <a:cs typeface="Calibri Light" charset="0"/>
              <a:sym typeface="Times New Roman" charset="0"/>
            </a:endParaRPr>
          </a:p>
          <a:p>
            <a:pPr algn="l" eaLnBrk="1" hangingPunct="1">
              <a:lnSpc>
                <a:spcPct val="90000"/>
              </a:lnSpc>
              <a:spcBef>
                <a:spcPts val="1200"/>
              </a:spcBef>
              <a:buFont typeface="Courier New" panose="02070309020205020404" pitchFamily="49" charset="0"/>
              <a:buChar char="o"/>
            </a:pPr>
            <a:r>
              <a:rPr lang="en-US" altLang="en-US" sz="2000" dirty="0">
                <a:ea typeface="Calibri Light" charset="0"/>
                <a:cs typeface="Calibri Light" charset="0"/>
                <a:sym typeface="Times New Roman" charset="0"/>
              </a:rPr>
              <a:t>The callosal fibers linking the occipital poles, curve backward forming posterior forceps </a:t>
            </a:r>
            <a:r>
              <a:rPr lang="en-US" altLang="en-US" sz="2000" b="1" dirty="0">
                <a:ea typeface="Calibri Light" charset="0"/>
                <a:cs typeface="Calibri Light" charset="0"/>
                <a:sym typeface="Times New Roman" charset="0"/>
              </a:rPr>
              <a:t>(forceps major).</a:t>
            </a:r>
            <a:endParaRPr lang="ar-SA" altLang="en-US" sz="2000" b="1" dirty="0">
              <a:ea typeface="Calibri Light" charset="0"/>
              <a:cs typeface="Calibri Light" charset="0"/>
              <a:sym typeface="Times New Roman" charset="0"/>
            </a:endParaRPr>
          </a:p>
        </p:txBody>
      </p:sp>
      <p:sp>
        <p:nvSpPr>
          <p:cNvPr id="26" name="Rectangle 2">
            <a:extLst>
              <a:ext uri="{FF2B5EF4-FFF2-40B4-BE49-F238E27FC236}">
                <a16:creationId xmlns:a16="http://schemas.microsoft.com/office/drawing/2014/main" id="{22E220FA-4516-4102-B2B5-4FC88D4384C8}"/>
              </a:ext>
            </a:extLst>
          </p:cNvPr>
          <p:cNvSpPr txBox="1">
            <a:spLocks noChangeArrowheads="1"/>
          </p:cNvSpPr>
          <p:nvPr/>
        </p:nvSpPr>
        <p:spPr>
          <a:xfrm>
            <a:off x="935665" y="377455"/>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ym typeface="Times New Roman" charset="0"/>
              </a:rPr>
              <a:t>2. Commissural Fibers</a:t>
            </a:r>
            <a:endParaRPr lang="en-US" altLang="en-US" sz="3200" b="1" dirty="0">
              <a:ea typeface="Calibri Light" charset="0"/>
              <a:cs typeface="Calibri Light" charset="0"/>
              <a:sym typeface="Times New Roman" charset="0"/>
            </a:endParaRPr>
          </a:p>
        </p:txBody>
      </p:sp>
      <p:cxnSp>
        <p:nvCxnSpPr>
          <p:cNvPr id="38" name="Straight Connector 37">
            <a:extLst>
              <a:ext uri="{FF2B5EF4-FFF2-40B4-BE49-F238E27FC236}">
                <a16:creationId xmlns:a16="http://schemas.microsoft.com/office/drawing/2014/main" id="{6E3BDD05-4CF9-482B-847C-B61980A5BD6B}"/>
              </a:ext>
            </a:extLst>
          </p:cNvPr>
          <p:cNvCxnSpPr/>
          <p:nvPr/>
        </p:nvCxnSpPr>
        <p:spPr>
          <a:xfrm>
            <a:off x="3666397" y="4456041"/>
            <a:ext cx="1620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072E6AD-4398-4542-877E-03151935BDA9}"/>
              </a:ext>
            </a:extLst>
          </p:cNvPr>
          <p:cNvCxnSpPr/>
          <p:nvPr/>
        </p:nvCxnSpPr>
        <p:spPr>
          <a:xfrm>
            <a:off x="3837897" y="5448629"/>
            <a:ext cx="1764000" cy="0"/>
          </a:xfrm>
          <a:prstGeom prst="line">
            <a:avLst/>
          </a:prstGeom>
          <a:ln w="28575">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7DCF552-6BAA-4EDE-81B6-587601D75907}"/>
              </a:ext>
            </a:extLst>
          </p:cNvPr>
          <p:cNvPicPr>
            <a:picLocks noChangeAspect="1"/>
          </p:cNvPicPr>
          <p:nvPr/>
        </p:nvPicPr>
        <p:blipFill>
          <a:blip r:embed="rId2"/>
          <a:stretch>
            <a:fillRect/>
          </a:stretch>
        </p:blipFill>
        <p:spPr>
          <a:xfrm>
            <a:off x="7058604" y="1243164"/>
            <a:ext cx="4176999" cy="4994584"/>
          </a:xfrm>
          <a:prstGeom prst="rect">
            <a:avLst/>
          </a:prstGeom>
        </p:spPr>
      </p:pic>
      <p:sp>
        <p:nvSpPr>
          <p:cNvPr id="43" name="TextBox 42">
            <a:extLst>
              <a:ext uri="{FF2B5EF4-FFF2-40B4-BE49-F238E27FC236}">
                <a16:creationId xmlns:a16="http://schemas.microsoft.com/office/drawing/2014/main" id="{CA6E42A5-ED98-4E72-8039-0CCB9DC18D99}"/>
              </a:ext>
            </a:extLst>
          </p:cNvPr>
          <p:cNvSpPr txBox="1"/>
          <p:nvPr/>
        </p:nvSpPr>
        <p:spPr>
          <a:xfrm>
            <a:off x="9795931" y="316611"/>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Tree>
    <p:extLst>
      <p:ext uri="{BB962C8B-B14F-4D97-AF65-F5344CB8AC3E}">
        <p14:creationId xmlns:p14="http://schemas.microsoft.com/office/powerpoint/2010/main" val="2477242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6635AA-F647-4DE3-BA5A-6F166A4C0AEE}"/>
              </a:ext>
            </a:extLst>
          </p:cNvPr>
          <p:cNvGrpSpPr/>
          <p:nvPr/>
        </p:nvGrpSpPr>
        <p:grpSpPr>
          <a:xfrm>
            <a:off x="5932664" y="411116"/>
            <a:ext cx="5895269" cy="4660417"/>
            <a:chOff x="10714077" y="1672431"/>
            <a:chExt cx="6700587" cy="4967288"/>
          </a:xfrm>
        </p:grpSpPr>
        <p:graphicFrame>
          <p:nvGraphicFramePr>
            <p:cNvPr id="5" name="Object 6">
              <a:extLst>
                <a:ext uri="{FF2B5EF4-FFF2-40B4-BE49-F238E27FC236}">
                  <a16:creationId xmlns:a16="http://schemas.microsoft.com/office/drawing/2014/main" id="{15BC91A8-0E22-409D-81F2-537BB4A88AEE}"/>
                </a:ext>
              </a:extLst>
            </p:cNvPr>
            <p:cNvGraphicFramePr>
              <a:graphicFrameLocks noChangeAspect="1"/>
            </p:cNvGraphicFramePr>
            <p:nvPr>
              <p:extLst>
                <p:ext uri="{D42A27DB-BD31-4B8C-83A1-F6EECF244321}">
                  <p14:modId xmlns:p14="http://schemas.microsoft.com/office/powerpoint/2010/main" val="3731752148"/>
                </p:ext>
              </p:extLst>
            </p:nvPr>
          </p:nvGraphicFramePr>
          <p:xfrm>
            <a:off x="12082500" y="1672431"/>
            <a:ext cx="4157662" cy="4967288"/>
          </p:xfrm>
          <a:graphic>
            <a:graphicData uri="http://schemas.openxmlformats.org/presentationml/2006/ole">
              <mc:AlternateContent xmlns:mc="http://schemas.openxmlformats.org/markup-compatibility/2006">
                <mc:Choice xmlns:v="urn:schemas-microsoft-com:vml" Requires="v">
                  <p:oleObj spid="_x0000_s24607" r:id="rId3" imgW="2933333" imgH="3505689" progId="">
                    <p:embed/>
                  </p:oleObj>
                </mc:Choice>
                <mc:Fallback>
                  <p:oleObj r:id="rId3" imgW="2933333" imgH="3505689" progId="">
                    <p:embed/>
                    <p:pic>
                      <p:nvPicPr>
                        <p:cNvPr id="16" name="Object 6">
                          <a:extLst>
                            <a:ext uri="{FF2B5EF4-FFF2-40B4-BE49-F238E27FC236}">
                              <a16:creationId xmlns:a16="http://schemas.microsoft.com/office/drawing/2014/main" id="{C1C48A88-36FB-4421-A03D-7353BB602A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82500" y="1672431"/>
                          <a:ext cx="4157662" cy="4967288"/>
                        </a:xfrm>
                        <a:prstGeom prst="rect">
                          <a:avLst/>
                        </a:prstGeom>
                        <a:solidFill>
                          <a:srgbClr val="4F81BD"/>
                        </a:solidFill>
                        <a:ln w="9525">
                          <a:noFill/>
                          <a:miter lim="800000"/>
                          <a:headEnd/>
                          <a:tailEnd/>
                        </a:ln>
                      </p:spPr>
                    </p:pic>
                  </p:oleObj>
                </mc:Fallback>
              </mc:AlternateContent>
            </a:graphicData>
          </a:graphic>
        </p:graphicFrame>
        <p:sp>
          <p:nvSpPr>
            <p:cNvPr id="6" name="Line 13">
              <a:extLst>
                <a:ext uri="{FF2B5EF4-FFF2-40B4-BE49-F238E27FC236}">
                  <a16:creationId xmlns:a16="http://schemas.microsoft.com/office/drawing/2014/main" id="{88C3B43E-B7E5-472F-9DE8-76C933A7486E}"/>
                </a:ext>
              </a:extLst>
            </p:cNvPr>
            <p:cNvSpPr>
              <a:spLocks noChangeShapeType="1"/>
            </p:cNvSpPr>
            <p:nvPr/>
          </p:nvSpPr>
          <p:spPr bwMode="auto">
            <a:xfrm flipV="1">
              <a:off x="11723726" y="3759995"/>
              <a:ext cx="2016125" cy="288925"/>
            </a:xfrm>
            <a:prstGeom prst="line">
              <a:avLst/>
            </a:prstGeom>
            <a:noFill/>
            <a:ln w="57150">
              <a:solidFill>
                <a:srgbClr val="FFFF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7" name="Rectangle 9">
              <a:extLst>
                <a:ext uri="{FF2B5EF4-FFF2-40B4-BE49-F238E27FC236}">
                  <a16:creationId xmlns:a16="http://schemas.microsoft.com/office/drawing/2014/main" id="{41CF8011-62B0-4EA3-B1E2-F574E0A57D92}"/>
                </a:ext>
              </a:extLst>
            </p:cNvPr>
            <p:cNvSpPr>
              <a:spLocks noChangeArrowheads="1"/>
            </p:cNvSpPr>
            <p:nvPr/>
          </p:nvSpPr>
          <p:spPr bwMode="auto">
            <a:xfrm>
              <a:off x="16330650" y="4264820"/>
              <a:ext cx="1084014" cy="331295"/>
            </a:xfrm>
            <a:prstGeom prst="rect">
              <a:avLst/>
            </a:prstGeom>
            <a:noFill/>
            <a:ln w="28575">
              <a:solidFill>
                <a:schemeClr val="accent5">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Rostrum</a:t>
              </a:r>
              <a:endParaRPr lang="ar-SA" altLang="en-US" sz="1600" dirty="0">
                <a:latin typeface="+mn-lt"/>
              </a:endParaRPr>
            </a:p>
          </p:txBody>
        </p:sp>
        <p:sp>
          <p:nvSpPr>
            <p:cNvPr id="10" name="Rectangle 12">
              <a:extLst>
                <a:ext uri="{FF2B5EF4-FFF2-40B4-BE49-F238E27FC236}">
                  <a16:creationId xmlns:a16="http://schemas.microsoft.com/office/drawing/2014/main" id="{FEED432C-9EAE-43F8-A34E-814EFC094C6A}"/>
                </a:ext>
              </a:extLst>
            </p:cNvPr>
            <p:cNvSpPr>
              <a:spLocks noChangeArrowheads="1"/>
            </p:cNvSpPr>
            <p:nvPr/>
          </p:nvSpPr>
          <p:spPr bwMode="auto">
            <a:xfrm>
              <a:off x="10714077" y="3844320"/>
              <a:ext cx="1204908" cy="331295"/>
            </a:xfrm>
            <a:prstGeom prst="rect">
              <a:avLst/>
            </a:prstGeom>
            <a:solidFill>
              <a:srgbClr val="FFFFFF"/>
            </a:solidFill>
            <a:ln w="28575">
              <a:solidFill>
                <a:srgbClr val="FFFF00"/>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Splenium</a:t>
              </a:r>
              <a:endParaRPr lang="ar-SA" altLang="en-US" sz="1600" dirty="0">
                <a:latin typeface="+mn-lt"/>
              </a:endParaRPr>
            </a:p>
          </p:txBody>
        </p:sp>
        <p:sp>
          <p:nvSpPr>
            <p:cNvPr id="11" name="Line 13">
              <a:extLst>
                <a:ext uri="{FF2B5EF4-FFF2-40B4-BE49-F238E27FC236}">
                  <a16:creationId xmlns:a16="http://schemas.microsoft.com/office/drawing/2014/main" id="{2C4FCD14-2158-48EF-B11E-FE4CF0529B12}"/>
                </a:ext>
              </a:extLst>
            </p:cNvPr>
            <p:cNvSpPr>
              <a:spLocks noChangeShapeType="1"/>
            </p:cNvSpPr>
            <p:nvPr/>
          </p:nvSpPr>
          <p:spPr bwMode="auto">
            <a:xfrm flipH="1">
              <a:off x="15324176" y="3472656"/>
              <a:ext cx="1150937" cy="287338"/>
            </a:xfrm>
            <a:prstGeom prst="line">
              <a:avLst/>
            </a:prstGeom>
            <a:noFill/>
            <a:ln w="57150">
              <a:solidFill>
                <a:srgbClr val="9653C9"/>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2" name="Line 13">
              <a:extLst>
                <a:ext uri="{FF2B5EF4-FFF2-40B4-BE49-F238E27FC236}">
                  <a16:creationId xmlns:a16="http://schemas.microsoft.com/office/drawing/2014/main" id="{2DCD7BF3-1CCB-4CA4-AED2-9986D8E3BBBC}"/>
                </a:ext>
              </a:extLst>
            </p:cNvPr>
            <p:cNvSpPr>
              <a:spLocks noChangeShapeType="1"/>
            </p:cNvSpPr>
            <p:nvPr/>
          </p:nvSpPr>
          <p:spPr bwMode="auto">
            <a:xfrm flipH="1" flipV="1">
              <a:off x="14963812" y="3904457"/>
              <a:ext cx="1366838" cy="504825"/>
            </a:xfrm>
            <a:prstGeom prst="line">
              <a:avLst/>
            </a:prstGeom>
            <a:noFill/>
            <a:ln w="57150">
              <a:solidFill>
                <a:schemeClr val="accent5">
                  <a:lumMod val="75000"/>
                </a:schemeClr>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13" name="Line 13">
              <a:extLst>
                <a:ext uri="{FF2B5EF4-FFF2-40B4-BE49-F238E27FC236}">
                  <a16:creationId xmlns:a16="http://schemas.microsoft.com/office/drawing/2014/main" id="{9EB179DC-CC92-4507-83D3-12CA962EDB33}"/>
                </a:ext>
              </a:extLst>
            </p:cNvPr>
            <p:cNvSpPr>
              <a:spLocks noChangeShapeType="1"/>
            </p:cNvSpPr>
            <p:nvPr/>
          </p:nvSpPr>
          <p:spPr bwMode="auto">
            <a:xfrm>
              <a:off x="11866601" y="2391570"/>
              <a:ext cx="2592387" cy="1152525"/>
            </a:xfrm>
            <a:prstGeom prst="line">
              <a:avLst/>
            </a:prstGeom>
            <a:noFill/>
            <a:ln w="57150">
              <a:solidFill>
                <a:schemeClr val="accent2"/>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9" name="Rectangle 11">
              <a:extLst>
                <a:ext uri="{FF2B5EF4-FFF2-40B4-BE49-F238E27FC236}">
                  <a16:creationId xmlns:a16="http://schemas.microsoft.com/office/drawing/2014/main" id="{074073DE-5671-41C4-9CF9-D9159A055BAF}"/>
                </a:ext>
              </a:extLst>
            </p:cNvPr>
            <p:cNvSpPr>
              <a:spLocks noChangeArrowheads="1"/>
            </p:cNvSpPr>
            <p:nvPr/>
          </p:nvSpPr>
          <p:spPr bwMode="auto">
            <a:xfrm>
              <a:off x="11165217" y="2171614"/>
              <a:ext cx="753767" cy="331295"/>
            </a:xfrm>
            <a:prstGeom prst="rect">
              <a:avLst/>
            </a:prstGeom>
            <a:solidFill>
              <a:srgbClr val="FFFFFF"/>
            </a:solidFill>
            <a:ln w="28575">
              <a:solidFill>
                <a:schemeClr val="accent2"/>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Body</a:t>
              </a:r>
              <a:endParaRPr lang="ar-SA" altLang="en-US" sz="1600">
                <a:latin typeface="+mn-lt"/>
              </a:endParaRPr>
            </a:p>
          </p:txBody>
        </p:sp>
        <p:sp>
          <p:nvSpPr>
            <p:cNvPr id="8" name="Rectangle 10">
              <a:extLst>
                <a:ext uri="{FF2B5EF4-FFF2-40B4-BE49-F238E27FC236}">
                  <a16:creationId xmlns:a16="http://schemas.microsoft.com/office/drawing/2014/main" id="{4E71F69D-AFA2-4F93-BFEB-FBBA7AB66043}"/>
                </a:ext>
              </a:extLst>
            </p:cNvPr>
            <p:cNvSpPr>
              <a:spLocks noChangeArrowheads="1"/>
            </p:cNvSpPr>
            <p:nvPr/>
          </p:nvSpPr>
          <p:spPr bwMode="auto">
            <a:xfrm>
              <a:off x="16403677" y="3256757"/>
              <a:ext cx="788109" cy="331295"/>
            </a:xfrm>
            <a:prstGeom prst="rect">
              <a:avLst/>
            </a:prstGeom>
            <a:solidFill>
              <a:srgbClr val="FFFFFF"/>
            </a:solidFill>
            <a:ln w="28575">
              <a:solidFill>
                <a:srgbClr val="9653C9"/>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600" dirty="0">
                  <a:solidFill>
                    <a:srgbClr val="000000"/>
                  </a:solidFill>
                  <a:latin typeface="+mn-lt"/>
                  <a:sym typeface="Arial Unicode MS" charset="0"/>
                </a:rPr>
                <a:t>Genu</a:t>
              </a:r>
              <a:endParaRPr lang="ar-SA" altLang="en-US" sz="1600" dirty="0">
                <a:latin typeface="+mn-lt"/>
              </a:endParaRPr>
            </a:p>
          </p:txBody>
        </p:sp>
      </p:grpSp>
      <p:sp>
        <p:nvSpPr>
          <p:cNvPr id="14" name="Rectangle 2">
            <a:extLst>
              <a:ext uri="{FF2B5EF4-FFF2-40B4-BE49-F238E27FC236}">
                <a16:creationId xmlns:a16="http://schemas.microsoft.com/office/drawing/2014/main" id="{DAF72670-6EFD-4344-B7CB-B8CD5270375B}"/>
              </a:ext>
            </a:extLst>
          </p:cNvPr>
          <p:cNvSpPr txBox="1">
            <a:spLocks noChangeArrowheads="1"/>
          </p:cNvSpPr>
          <p:nvPr/>
        </p:nvSpPr>
        <p:spPr>
          <a:xfrm>
            <a:off x="935665" y="377455"/>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ym typeface="Times New Roman" charset="0"/>
              </a:rPr>
              <a:t>2. Commissural Fibers</a:t>
            </a:r>
            <a:endParaRPr lang="en-US" altLang="en-US" sz="3200" b="1" dirty="0">
              <a:ea typeface="Calibri Light" charset="0"/>
              <a:cs typeface="Calibri Light" charset="0"/>
              <a:sym typeface="Times New Roman" charset="0"/>
            </a:endParaRPr>
          </a:p>
        </p:txBody>
      </p:sp>
      <p:grpSp>
        <p:nvGrpSpPr>
          <p:cNvPr id="18" name="Group 17">
            <a:extLst>
              <a:ext uri="{FF2B5EF4-FFF2-40B4-BE49-F238E27FC236}">
                <a16:creationId xmlns:a16="http://schemas.microsoft.com/office/drawing/2014/main" id="{A3AC07D6-3298-4D7D-9151-EF69F35CD140}"/>
              </a:ext>
            </a:extLst>
          </p:cNvPr>
          <p:cNvGrpSpPr/>
          <p:nvPr/>
        </p:nvGrpSpPr>
        <p:grpSpPr>
          <a:xfrm>
            <a:off x="1003527" y="1766410"/>
            <a:ext cx="4007103" cy="1938992"/>
            <a:chOff x="911654" y="1870884"/>
            <a:chExt cx="4007103" cy="1938992"/>
          </a:xfrm>
        </p:grpSpPr>
        <p:sp>
          <p:nvSpPr>
            <p:cNvPr id="15" name="Rectangle 14">
              <a:extLst>
                <a:ext uri="{FF2B5EF4-FFF2-40B4-BE49-F238E27FC236}">
                  <a16:creationId xmlns:a16="http://schemas.microsoft.com/office/drawing/2014/main" id="{5467B43E-FEF7-4F08-9662-3FB8A790A3CA}"/>
                </a:ext>
              </a:extLst>
            </p:cNvPr>
            <p:cNvSpPr/>
            <p:nvPr/>
          </p:nvSpPr>
          <p:spPr>
            <a:xfrm>
              <a:off x="911654" y="1870884"/>
              <a:ext cx="4007103" cy="1938992"/>
            </a:xfrm>
            <a:prstGeom prst="rect">
              <a:avLst/>
            </a:prstGeom>
          </p:spPr>
          <p:txBody>
            <a:bodyPr wrap="square">
              <a:spAutoFit/>
            </a:bodyPr>
            <a:lstStyle/>
            <a:p>
              <a:pPr marL="533400" indent="-533400"/>
              <a:r>
                <a:rPr lang="en-US" altLang="en-US" sz="2400" dirty="0">
                  <a:solidFill>
                    <a:schemeClr val="tx1"/>
                  </a:solidFill>
                  <a:latin typeface="+mn-lt"/>
                  <a:sym typeface="Times New Roman" charset="0"/>
                </a:rPr>
                <a:t>Parts of </a:t>
              </a:r>
              <a:r>
                <a:rPr lang="en-US" altLang="en-US" sz="2400" b="1" dirty="0">
                  <a:solidFill>
                    <a:schemeClr val="tx1"/>
                  </a:solidFill>
                  <a:latin typeface="+mn-lt"/>
                  <a:sym typeface="Times New Roman" charset="0"/>
                </a:rPr>
                <a:t>Corpus Callosum</a:t>
              </a:r>
              <a:r>
                <a:rPr lang="en-US" altLang="en-US" sz="2400" dirty="0">
                  <a:solidFill>
                    <a:schemeClr val="tx1"/>
                  </a:solidFill>
                  <a:latin typeface="+mn-lt"/>
                  <a:sym typeface="Times New Roman" charset="0"/>
                </a:rPr>
                <a:t>:</a:t>
              </a:r>
            </a:p>
            <a:p>
              <a:pPr marL="533400" indent="-342900">
                <a:buAutoNum type="arabicPeriod"/>
              </a:pPr>
              <a:r>
                <a:rPr lang="en-US" altLang="en-US" sz="2400" dirty="0">
                  <a:solidFill>
                    <a:schemeClr val="tx1"/>
                  </a:solidFill>
                  <a:latin typeface="+mn-lt"/>
                  <a:sym typeface="Times New Roman" charset="0"/>
                </a:rPr>
                <a:t>Body</a:t>
              </a:r>
            </a:p>
            <a:p>
              <a:pPr marL="533400" indent="-342900">
                <a:buAutoNum type="arabicPeriod"/>
              </a:pPr>
              <a:r>
                <a:rPr lang="en-US" altLang="en-US" sz="2400" dirty="0">
                  <a:solidFill>
                    <a:schemeClr val="tx1"/>
                  </a:solidFill>
                  <a:latin typeface="+mn-lt"/>
                  <a:sym typeface="Times New Roman" charset="0"/>
                </a:rPr>
                <a:t>Splenium</a:t>
              </a:r>
            </a:p>
            <a:p>
              <a:pPr marL="533400" indent="-342900">
                <a:buAutoNum type="arabicPeriod"/>
              </a:pPr>
              <a:r>
                <a:rPr lang="en-US" altLang="en-US" sz="2400" dirty="0">
                  <a:solidFill>
                    <a:schemeClr val="tx1"/>
                  </a:solidFill>
                  <a:latin typeface="+mn-lt"/>
                  <a:sym typeface="Times New Roman" charset="0"/>
                </a:rPr>
                <a:t>Genu</a:t>
              </a:r>
            </a:p>
            <a:p>
              <a:pPr marL="533400" indent="-342900">
                <a:buAutoNum type="arabicPeriod"/>
              </a:pPr>
              <a:r>
                <a:rPr lang="en-US" altLang="en-US" sz="2400" dirty="0">
                  <a:solidFill>
                    <a:schemeClr val="tx1"/>
                  </a:solidFill>
                  <a:latin typeface="+mn-lt"/>
                  <a:sym typeface="Times New Roman" charset="0"/>
                </a:rPr>
                <a:t>Rostrum </a:t>
              </a:r>
              <a:endParaRPr lang="ar-SA" altLang="en-US" sz="2400" dirty="0">
                <a:solidFill>
                  <a:schemeClr val="tx1"/>
                </a:solidFill>
                <a:latin typeface="+mn-lt"/>
              </a:endParaRPr>
            </a:p>
          </p:txBody>
        </p:sp>
        <p:cxnSp>
          <p:nvCxnSpPr>
            <p:cNvPr id="19" name="Straight Connector 18">
              <a:extLst>
                <a:ext uri="{FF2B5EF4-FFF2-40B4-BE49-F238E27FC236}">
                  <a16:creationId xmlns:a16="http://schemas.microsoft.com/office/drawing/2014/main" id="{A3CCFBA7-98F3-4543-B4DC-3F0BE5E09688}"/>
                </a:ext>
              </a:extLst>
            </p:cNvPr>
            <p:cNvCxnSpPr/>
            <p:nvPr/>
          </p:nvCxnSpPr>
          <p:spPr>
            <a:xfrm>
              <a:off x="1532797" y="2584908"/>
              <a:ext cx="612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915F64B-F1C6-4C6D-A89E-84F6389FE2E4}"/>
                </a:ext>
              </a:extLst>
            </p:cNvPr>
            <p:cNvCxnSpPr/>
            <p:nvPr/>
          </p:nvCxnSpPr>
          <p:spPr>
            <a:xfrm>
              <a:off x="1541263" y="3025069"/>
              <a:ext cx="1116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65BE266-523B-4E73-AB45-12368D7264E6}"/>
                </a:ext>
              </a:extLst>
            </p:cNvPr>
            <p:cNvCxnSpPr/>
            <p:nvPr/>
          </p:nvCxnSpPr>
          <p:spPr>
            <a:xfrm>
              <a:off x="1549731" y="3315060"/>
              <a:ext cx="684000" cy="0"/>
            </a:xfrm>
            <a:prstGeom prst="line">
              <a:avLst/>
            </a:prstGeom>
            <a:ln w="28575">
              <a:solidFill>
                <a:srgbClr val="9653C9"/>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F1A61A7-651A-4340-9932-2D25C5A3FCAE}"/>
                </a:ext>
              </a:extLst>
            </p:cNvPr>
            <p:cNvCxnSpPr/>
            <p:nvPr/>
          </p:nvCxnSpPr>
          <p:spPr>
            <a:xfrm>
              <a:off x="1541263" y="3679319"/>
              <a:ext cx="1044000" cy="0"/>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FD02552F-267E-4F94-B7F9-E0A79AB5A428}"/>
              </a:ext>
            </a:extLst>
          </p:cNvPr>
          <p:cNvGrpSpPr/>
          <p:nvPr/>
        </p:nvGrpSpPr>
        <p:grpSpPr>
          <a:xfrm>
            <a:off x="7517318" y="4212339"/>
            <a:ext cx="3483985" cy="2419150"/>
            <a:chOff x="7517318" y="4212339"/>
            <a:chExt cx="3483985" cy="2419150"/>
          </a:xfrm>
        </p:grpSpPr>
        <p:pic>
          <p:nvPicPr>
            <p:cNvPr id="24580" name="Picture 4" descr="Image result for corpus callosum parts">
              <a:extLst>
                <a:ext uri="{FF2B5EF4-FFF2-40B4-BE49-F238E27FC236}">
                  <a16:creationId xmlns:a16="http://schemas.microsoft.com/office/drawing/2014/main" id="{605C40A6-4C18-4722-B8E8-6EE4D8482B3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7590" t="8189" r="15106" b="17694"/>
            <a:stretch/>
          </p:blipFill>
          <p:spPr bwMode="auto">
            <a:xfrm>
              <a:off x="7517318" y="4212339"/>
              <a:ext cx="3421133" cy="2419150"/>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06767E46-00B6-424A-B464-3E7888B408B7}"/>
                </a:ext>
              </a:extLst>
            </p:cNvPr>
            <p:cNvSpPr txBox="1"/>
            <p:nvPr/>
          </p:nvSpPr>
          <p:spPr>
            <a:xfrm flipH="1">
              <a:off x="10207661" y="6230249"/>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23" name="Rectangle 22">
              <a:extLst>
                <a:ext uri="{FF2B5EF4-FFF2-40B4-BE49-F238E27FC236}">
                  <a16:creationId xmlns:a16="http://schemas.microsoft.com/office/drawing/2014/main" id="{74DD4F80-8FF8-4ABB-B51A-B99641F12D35}"/>
                </a:ext>
              </a:extLst>
            </p:cNvPr>
            <p:cNvSpPr/>
            <p:nvPr/>
          </p:nvSpPr>
          <p:spPr>
            <a:xfrm>
              <a:off x="8965605" y="4896465"/>
              <a:ext cx="552021" cy="232563"/>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109F9BC4-1C00-4614-9593-A393DED41DC5}"/>
                </a:ext>
              </a:extLst>
            </p:cNvPr>
            <p:cNvSpPr/>
            <p:nvPr/>
          </p:nvSpPr>
          <p:spPr>
            <a:xfrm>
              <a:off x="7678995" y="5531380"/>
              <a:ext cx="393290" cy="189044"/>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66A76374-7D33-46C4-A3DF-FC2D8C841E59}"/>
                </a:ext>
              </a:extLst>
            </p:cNvPr>
            <p:cNvSpPr/>
            <p:nvPr/>
          </p:nvSpPr>
          <p:spPr>
            <a:xfrm>
              <a:off x="10207661" y="5662467"/>
              <a:ext cx="793642" cy="168062"/>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ectangle 32">
              <a:extLst>
                <a:ext uri="{FF2B5EF4-FFF2-40B4-BE49-F238E27FC236}">
                  <a16:creationId xmlns:a16="http://schemas.microsoft.com/office/drawing/2014/main" id="{C0B295D2-1626-42EA-8231-D23630EC4CAF}"/>
                </a:ext>
              </a:extLst>
            </p:cNvPr>
            <p:cNvSpPr/>
            <p:nvPr/>
          </p:nvSpPr>
          <p:spPr>
            <a:xfrm>
              <a:off x="8274030" y="6196190"/>
              <a:ext cx="691575" cy="191384"/>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3A0B2FDD-88B2-45B6-9490-2091FA7BF4A5}"/>
              </a:ext>
            </a:extLst>
          </p:cNvPr>
          <p:cNvGrpSpPr/>
          <p:nvPr/>
        </p:nvGrpSpPr>
        <p:grpSpPr>
          <a:xfrm>
            <a:off x="996625" y="3939104"/>
            <a:ext cx="5710399" cy="2603066"/>
            <a:chOff x="996625" y="3939104"/>
            <a:chExt cx="5710399" cy="2603066"/>
          </a:xfrm>
        </p:grpSpPr>
        <p:pic>
          <p:nvPicPr>
            <p:cNvPr id="17" name="Picture 16">
              <a:extLst>
                <a:ext uri="{FF2B5EF4-FFF2-40B4-BE49-F238E27FC236}">
                  <a16:creationId xmlns:a16="http://schemas.microsoft.com/office/drawing/2014/main" id="{A81A3FDC-CB3A-4D3B-BD01-C0849ADE4424}"/>
                </a:ext>
              </a:extLst>
            </p:cNvPr>
            <p:cNvPicPr>
              <a:picLocks noChangeAspect="1"/>
            </p:cNvPicPr>
            <p:nvPr/>
          </p:nvPicPr>
          <p:blipFill rotWithShape="1">
            <a:blip r:embed="rId6"/>
            <a:srcRect t="24406" b="24520"/>
            <a:stretch/>
          </p:blipFill>
          <p:spPr>
            <a:xfrm>
              <a:off x="1036679" y="3939104"/>
              <a:ext cx="5624491" cy="2603066"/>
            </a:xfrm>
            <a:prstGeom prst="rect">
              <a:avLst/>
            </a:prstGeom>
          </p:spPr>
        </p:pic>
        <p:sp>
          <p:nvSpPr>
            <p:cNvPr id="25" name="TextBox 24">
              <a:extLst>
                <a:ext uri="{FF2B5EF4-FFF2-40B4-BE49-F238E27FC236}">
                  <a16:creationId xmlns:a16="http://schemas.microsoft.com/office/drawing/2014/main" id="{1C7CDD39-2356-4B93-958A-51AF68F0C684}"/>
                </a:ext>
              </a:extLst>
            </p:cNvPr>
            <p:cNvSpPr txBox="1"/>
            <p:nvPr/>
          </p:nvSpPr>
          <p:spPr>
            <a:xfrm flipH="1">
              <a:off x="2518862" y="6082757"/>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28" name="Rectangle 27">
              <a:extLst>
                <a:ext uri="{FF2B5EF4-FFF2-40B4-BE49-F238E27FC236}">
                  <a16:creationId xmlns:a16="http://schemas.microsoft.com/office/drawing/2014/main" id="{611EC90F-2D75-428E-9969-F94A4BFA4383}"/>
                </a:ext>
              </a:extLst>
            </p:cNvPr>
            <p:cNvSpPr/>
            <p:nvPr/>
          </p:nvSpPr>
          <p:spPr>
            <a:xfrm>
              <a:off x="5905070" y="4301503"/>
              <a:ext cx="633382" cy="299994"/>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441A68C7-B7E6-4E00-A3D1-ADF9BE663703}"/>
                </a:ext>
              </a:extLst>
            </p:cNvPr>
            <p:cNvSpPr/>
            <p:nvPr/>
          </p:nvSpPr>
          <p:spPr>
            <a:xfrm>
              <a:off x="1102197" y="5211096"/>
              <a:ext cx="962577" cy="159945"/>
            </a:xfrm>
            <a:prstGeom prst="rect">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Rectangle 31">
              <a:extLst>
                <a:ext uri="{FF2B5EF4-FFF2-40B4-BE49-F238E27FC236}">
                  <a16:creationId xmlns:a16="http://schemas.microsoft.com/office/drawing/2014/main" id="{E2BD1485-7B3A-4C78-ADD6-939DBED1B7A8}"/>
                </a:ext>
              </a:extLst>
            </p:cNvPr>
            <p:cNvSpPr/>
            <p:nvPr/>
          </p:nvSpPr>
          <p:spPr>
            <a:xfrm>
              <a:off x="5932206" y="5141399"/>
              <a:ext cx="774818" cy="249306"/>
            </a:xfrm>
            <a:prstGeom prst="rect">
              <a:avLst/>
            </a:pr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a:extLst>
                <a:ext uri="{FF2B5EF4-FFF2-40B4-BE49-F238E27FC236}">
                  <a16:creationId xmlns:a16="http://schemas.microsoft.com/office/drawing/2014/main" id="{DD73FDD8-5597-4284-A3EB-483FC9834840}"/>
                </a:ext>
              </a:extLst>
            </p:cNvPr>
            <p:cNvSpPr/>
            <p:nvPr/>
          </p:nvSpPr>
          <p:spPr>
            <a:xfrm>
              <a:off x="996625" y="5409600"/>
              <a:ext cx="1068149" cy="131612"/>
            </a:xfrm>
            <a:prstGeom prst="rect">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0" name="TextBox 39">
            <a:extLst>
              <a:ext uri="{FF2B5EF4-FFF2-40B4-BE49-F238E27FC236}">
                <a16:creationId xmlns:a16="http://schemas.microsoft.com/office/drawing/2014/main" id="{A21ACF20-EEC1-42C7-A92A-E462C478DF79}"/>
              </a:ext>
            </a:extLst>
          </p:cNvPr>
          <p:cNvSpPr txBox="1"/>
          <p:nvPr/>
        </p:nvSpPr>
        <p:spPr>
          <a:xfrm>
            <a:off x="9988693" y="184344"/>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Tree>
    <p:extLst>
      <p:ext uri="{BB962C8B-B14F-4D97-AF65-F5344CB8AC3E}">
        <p14:creationId xmlns:p14="http://schemas.microsoft.com/office/powerpoint/2010/main" val="4451023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3"/>
          <p:cNvSpPr>
            <a:spLocks noGrp="1" noChangeArrowheads="1"/>
          </p:cNvSpPr>
          <p:nvPr>
            <p:ph sz="half" idx="4294967295"/>
          </p:nvPr>
        </p:nvSpPr>
        <p:spPr>
          <a:xfrm>
            <a:off x="935665" y="1850865"/>
            <a:ext cx="6438529" cy="3874129"/>
          </a:xfrm>
        </p:spPr>
        <p:txBody>
          <a:bodyPr>
            <a:noAutofit/>
          </a:bodyPr>
          <a:lstStyle/>
          <a:p>
            <a:pPr algn="l" eaLnBrk="1" hangingPunct="1">
              <a:buFont typeface="Courier New" panose="02070309020205020404" pitchFamily="49" charset="0"/>
              <a:buChar char="o"/>
            </a:pPr>
            <a:r>
              <a:rPr lang="en-US" altLang="en-US" sz="2200" dirty="0">
                <a:latin typeface="Calibri" panose="020F0502020204030204" pitchFamily="34" charset="0"/>
                <a:ea typeface="Calibri Light" charset="0"/>
                <a:cs typeface="Calibri" panose="020F0502020204030204" pitchFamily="34" charset="0"/>
                <a:sym typeface="Times New Roman" charset="0"/>
              </a:rPr>
              <a:t>Consist of:</a:t>
            </a:r>
            <a:endParaRPr lang="ar-SA" altLang="en-US" sz="22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Clr>
                <a:schemeClr val="tx1"/>
              </a:buClr>
              <a:buFont typeface="Arial" charset="0"/>
              <a:buChar char="•"/>
            </a:pPr>
            <a:r>
              <a:rPr lang="en-US" altLang="en-US" sz="2200" b="1" dirty="0">
                <a:latin typeface="Calibri" panose="020F0502020204030204" pitchFamily="34" charset="0"/>
                <a:ea typeface="Calibri Light" charset="0"/>
                <a:cs typeface="Calibri" panose="020F0502020204030204" pitchFamily="34" charset="0"/>
                <a:sym typeface="Times New Roman" charset="0"/>
              </a:rPr>
              <a:t>Afferent fibers </a:t>
            </a:r>
            <a:r>
              <a:rPr lang="en-US" altLang="en-US" sz="2200" dirty="0">
                <a:latin typeface="Calibri" panose="020F0502020204030204" pitchFamily="34" charset="0"/>
                <a:ea typeface="Calibri Light" charset="0"/>
                <a:cs typeface="Calibri" panose="020F0502020204030204" pitchFamily="34" charset="0"/>
                <a:sym typeface="Times New Roman" charset="0"/>
              </a:rPr>
              <a:t>conveying impulses to the cerebral cortex.</a:t>
            </a:r>
            <a:endParaRPr lang="ar-SA" altLang="en-US" sz="2200" dirty="0">
              <a:latin typeface="Calibri" panose="020F0502020204030204" pitchFamily="34" charset="0"/>
              <a:ea typeface="Calibri Light" charset="0"/>
              <a:cs typeface="Calibri" panose="020F0502020204030204" pitchFamily="34" charset="0"/>
              <a:sym typeface="Times New Roman" charset="0"/>
            </a:endParaRPr>
          </a:p>
          <a:p>
            <a:pPr lvl="1" algn="l" eaLnBrk="1" hangingPunct="1">
              <a:buClr>
                <a:schemeClr val="tx1"/>
              </a:buClr>
              <a:buFont typeface="Arial" charset="0"/>
              <a:buChar char="•"/>
            </a:pPr>
            <a:r>
              <a:rPr lang="en-US" altLang="en-US" sz="2200" b="1" dirty="0">
                <a:latin typeface="Calibri" panose="020F0502020204030204" pitchFamily="34" charset="0"/>
                <a:ea typeface="Calibri Light" charset="0"/>
                <a:cs typeface="Calibri" panose="020F0502020204030204" pitchFamily="34" charset="0"/>
                <a:sym typeface="Times New Roman" charset="0"/>
              </a:rPr>
              <a:t>Efferent fibers </a:t>
            </a:r>
            <a:r>
              <a:rPr lang="en-US" altLang="en-US" sz="2200" dirty="0">
                <a:latin typeface="Calibri" panose="020F0502020204030204" pitchFamily="34" charset="0"/>
                <a:ea typeface="Calibri Light" charset="0"/>
                <a:cs typeface="Calibri" panose="020F0502020204030204" pitchFamily="34" charset="0"/>
                <a:sym typeface="Times New Roman" charset="0"/>
              </a:rPr>
              <a:t>conveying impulses away from the cortex.</a:t>
            </a:r>
            <a:endParaRPr lang="ar-SA" altLang="en-US" sz="2200" dirty="0">
              <a:latin typeface="Calibri" panose="020F0502020204030204" pitchFamily="34" charset="0"/>
              <a:ea typeface="Calibri Light" charset="0"/>
              <a:cs typeface="Calibri" panose="020F0502020204030204" pitchFamily="34" charset="0"/>
              <a:sym typeface="Times New Roman" charset="0"/>
            </a:endParaRPr>
          </a:p>
          <a:p>
            <a:pPr algn="l" eaLnBrk="1" hangingPunct="1">
              <a:buFont typeface="Courier New" panose="02070309020205020404" pitchFamily="49" charset="0"/>
              <a:buChar char="o"/>
            </a:pPr>
            <a:r>
              <a:rPr lang="en-US" altLang="en-US" sz="2200" dirty="0">
                <a:latin typeface="Calibri" panose="020F0502020204030204" pitchFamily="34" charset="0"/>
                <a:ea typeface="Calibri Light" charset="0"/>
                <a:cs typeface="Calibri" panose="020F0502020204030204" pitchFamily="34" charset="0"/>
                <a:sym typeface="Times New Roman" charset="0"/>
              </a:rPr>
              <a:t>Deeper to the cortex, these fibers are arranged radially as the </a:t>
            </a:r>
            <a:r>
              <a:rPr lang="en-US" altLang="en-US" sz="2200" b="1" dirty="0">
                <a:latin typeface="Calibri" panose="020F0502020204030204" pitchFamily="34" charset="0"/>
                <a:ea typeface="Calibri Light" charset="0"/>
                <a:cs typeface="Calibri" panose="020F0502020204030204" pitchFamily="34" charset="0"/>
                <a:sym typeface="Times New Roman" charset="0"/>
              </a:rPr>
              <a:t>corona radiata</a:t>
            </a:r>
            <a:r>
              <a:rPr lang="en-US" altLang="en-US" sz="2200" dirty="0">
                <a:latin typeface="Calibri" panose="020F0502020204030204" pitchFamily="34" charset="0"/>
                <a:ea typeface="Calibri Light" charset="0"/>
                <a:cs typeface="Calibri" panose="020F0502020204030204" pitchFamily="34" charset="0"/>
                <a:sym typeface="Times New Roman" charset="0"/>
              </a:rPr>
              <a:t>.</a:t>
            </a:r>
            <a:endParaRPr lang="ar-SA" altLang="en-US" sz="2200" dirty="0">
              <a:latin typeface="Calibri" panose="020F0502020204030204" pitchFamily="34" charset="0"/>
              <a:ea typeface="Calibri Light" charset="0"/>
              <a:cs typeface="Calibri" panose="020F0502020204030204" pitchFamily="34" charset="0"/>
              <a:sym typeface="Times New Roman" charset="0"/>
            </a:endParaRPr>
          </a:p>
          <a:p>
            <a:pPr algn="l" eaLnBrk="1" hangingPunct="1">
              <a:buFont typeface="Courier New" panose="02070309020205020404" pitchFamily="49" charset="0"/>
              <a:buChar char="o"/>
            </a:pPr>
            <a:r>
              <a:rPr lang="en-US" altLang="en-US" sz="2200" dirty="0">
                <a:latin typeface="Calibri" panose="020F0502020204030204" pitchFamily="34" charset="0"/>
                <a:ea typeface="Calibri Light" charset="0"/>
                <a:cs typeface="Calibri" panose="020F0502020204030204" pitchFamily="34" charset="0"/>
                <a:sym typeface="Times New Roman" charset="0"/>
              </a:rPr>
              <a:t>Then the fibers converge downward, form </a:t>
            </a:r>
            <a:r>
              <a:rPr lang="en-US" altLang="en-US" sz="2200" b="1" dirty="0">
                <a:latin typeface="Calibri" panose="020F0502020204030204" pitchFamily="34" charset="0"/>
                <a:ea typeface="Calibri Light" charset="0"/>
                <a:cs typeface="Calibri" panose="020F0502020204030204" pitchFamily="34" charset="0"/>
                <a:sym typeface="Times New Roman" charset="0"/>
              </a:rPr>
              <a:t>internal capsule</a:t>
            </a:r>
            <a:r>
              <a:rPr lang="en-US" altLang="en-US" sz="2200" dirty="0">
                <a:latin typeface="Calibri" panose="020F0502020204030204" pitchFamily="34" charset="0"/>
                <a:ea typeface="Calibri Light" charset="0"/>
                <a:cs typeface="Calibri" panose="020F0502020204030204" pitchFamily="34" charset="0"/>
                <a:sym typeface="Times New Roman" charset="0"/>
              </a:rPr>
              <a:t>, between thalamus and basal ganglia.</a:t>
            </a:r>
            <a:endParaRPr lang="ar-SA" altLang="en-US" sz="2200" dirty="0">
              <a:latin typeface="Calibri" panose="020F0502020204030204" pitchFamily="34" charset="0"/>
              <a:ea typeface="Calibri Light" charset="0"/>
              <a:cs typeface="Calibri" panose="020F0502020204030204" pitchFamily="34" charset="0"/>
              <a:sym typeface="Times New Roman" charset="0"/>
            </a:endParaRPr>
          </a:p>
          <a:p>
            <a:pPr algn="l" eaLnBrk="1" hangingPunct="1">
              <a:buFont typeface="Courier New" panose="02070309020205020404" pitchFamily="49" charset="0"/>
              <a:buChar char="o"/>
            </a:pPr>
            <a:r>
              <a:rPr lang="en-US" altLang="en-US" sz="2200" dirty="0">
                <a:latin typeface="Calibri" panose="020F0502020204030204" pitchFamily="34" charset="0"/>
                <a:ea typeface="Calibri Light" charset="0"/>
                <a:cs typeface="Calibri" panose="020F0502020204030204" pitchFamily="34" charset="0"/>
                <a:sym typeface="Times New Roman" charset="0"/>
              </a:rPr>
              <a:t>Continue in the </a:t>
            </a:r>
            <a:r>
              <a:rPr lang="en-US" altLang="en-US" sz="2200" b="1" dirty="0">
                <a:latin typeface="Calibri" panose="020F0502020204030204" pitchFamily="34" charset="0"/>
                <a:ea typeface="Calibri Light" charset="0"/>
                <a:cs typeface="Calibri" panose="020F0502020204030204" pitchFamily="34" charset="0"/>
                <a:sym typeface="Times New Roman" charset="0"/>
              </a:rPr>
              <a:t>crus cerebri </a:t>
            </a:r>
            <a:r>
              <a:rPr lang="en-US" altLang="en-US" sz="2200" dirty="0">
                <a:latin typeface="Calibri" panose="020F0502020204030204" pitchFamily="34" charset="0"/>
                <a:ea typeface="Calibri Light" charset="0"/>
                <a:cs typeface="Calibri" panose="020F0502020204030204" pitchFamily="34" charset="0"/>
                <a:sym typeface="Times New Roman" charset="0"/>
              </a:rPr>
              <a:t>of the midbrain, </a:t>
            </a:r>
            <a:r>
              <a:rPr lang="en-US" altLang="en-US" sz="2200" b="1" dirty="0">
                <a:latin typeface="Calibri" panose="020F0502020204030204" pitchFamily="34" charset="0"/>
                <a:ea typeface="Calibri Light" charset="0"/>
                <a:cs typeface="Calibri" panose="020F0502020204030204" pitchFamily="34" charset="0"/>
                <a:sym typeface="Times New Roman" charset="0"/>
              </a:rPr>
              <a:t>basilar</a:t>
            </a:r>
            <a:r>
              <a:rPr lang="en-US" altLang="en-US" sz="2200" dirty="0">
                <a:latin typeface="Calibri" panose="020F0502020204030204" pitchFamily="34" charset="0"/>
                <a:ea typeface="Calibri Light" charset="0"/>
                <a:cs typeface="Calibri" panose="020F0502020204030204" pitchFamily="34" charset="0"/>
                <a:sym typeface="Times New Roman" charset="0"/>
              </a:rPr>
              <a:t> part of pons, &amp; </a:t>
            </a:r>
            <a:r>
              <a:rPr lang="en-US" altLang="en-US" sz="2200" b="1" dirty="0">
                <a:latin typeface="Calibri" panose="020F0502020204030204" pitchFamily="34" charset="0"/>
                <a:ea typeface="Calibri Light" charset="0"/>
                <a:cs typeface="Calibri" panose="020F0502020204030204" pitchFamily="34" charset="0"/>
                <a:sym typeface="Times New Roman" charset="0"/>
              </a:rPr>
              <a:t>pyramid</a:t>
            </a:r>
            <a:r>
              <a:rPr lang="en-US" altLang="en-US" sz="2200" dirty="0">
                <a:latin typeface="Calibri" panose="020F0502020204030204" pitchFamily="34" charset="0"/>
                <a:ea typeface="Calibri Light" charset="0"/>
                <a:cs typeface="Calibri" panose="020F0502020204030204" pitchFamily="34" charset="0"/>
                <a:sym typeface="Times New Roman" charset="0"/>
              </a:rPr>
              <a:t> of medulla oblongata. </a:t>
            </a:r>
            <a:endParaRPr lang="ar-SA" altLang="en-US" sz="2200" dirty="0">
              <a:latin typeface="Calibri" panose="020F0502020204030204" pitchFamily="34" charset="0"/>
              <a:ea typeface="Calibri Light" charset="0"/>
              <a:cs typeface="Calibri" panose="020F0502020204030204" pitchFamily="34" charset="0"/>
            </a:endParaRPr>
          </a:p>
        </p:txBody>
      </p:sp>
      <p:sp>
        <p:nvSpPr>
          <p:cNvPr id="15" name="Rectangle 2">
            <a:extLst>
              <a:ext uri="{FF2B5EF4-FFF2-40B4-BE49-F238E27FC236}">
                <a16:creationId xmlns:a16="http://schemas.microsoft.com/office/drawing/2014/main" id="{C8D3B3D4-73FD-4D07-8A68-A3FEF58581C9}"/>
              </a:ext>
            </a:extLst>
          </p:cNvPr>
          <p:cNvSpPr txBox="1">
            <a:spLocks noChangeArrowheads="1"/>
          </p:cNvSpPr>
          <p:nvPr/>
        </p:nvSpPr>
        <p:spPr>
          <a:xfrm>
            <a:off x="935665" y="377455"/>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ym typeface="Times New Roman" charset="0"/>
              </a:rPr>
              <a:t>3. Projection Fibers</a:t>
            </a:r>
            <a:endParaRPr lang="en-US" altLang="en-US" sz="3200" b="1" dirty="0">
              <a:ea typeface="Calibri Light" charset="0"/>
              <a:cs typeface="Calibri Light" charset="0"/>
              <a:sym typeface="Times New Roman" charset="0"/>
            </a:endParaRPr>
          </a:p>
        </p:txBody>
      </p:sp>
      <p:sp>
        <p:nvSpPr>
          <p:cNvPr id="16" name="TextBox 15">
            <a:extLst>
              <a:ext uri="{FF2B5EF4-FFF2-40B4-BE49-F238E27FC236}">
                <a16:creationId xmlns:a16="http://schemas.microsoft.com/office/drawing/2014/main" id="{3910CCD0-45E0-4DF5-BF27-4C0C77D6FC18}"/>
              </a:ext>
            </a:extLst>
          </p:cNvPr>
          <p:cNvSpPr txBox="1"/>
          <p:nvPr/>
        </p:nvSpPr>
        <p:spPr>
          <a:xfrm>
            <a:off x="9912350" y="208178"/>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grpSp>
        <p:nvGrpSpPr>
          <p:cNvPr id="2" name="Group 1">
            <a:extLst>
              <a:ext uri="{FF2B5EF4-FFF2-40B4-BE49-F238E27FC236}">
                <a16:creationId xmlns:a16="http://schemas.microsoft.com/office/drawing/2014/main" id="{53610DA0-ACDD-4FC1-9586-431F7E5A5623}"/>
              </a:ext>
            </a:extLst>
          </p:cNvPr>
          <p:cNvGrpSpPr/>
          <p:nvPr/>
        </p:nvGrpSpPr>
        <p:grpSpPr>
          <a:xfrm>
            <a:off x="7280327" y="889154"/>
            <a:ext cx="4014991" cy="5111750"/>
            <a:chOff x="6456364" y="1341438"/>
            <a:chExt cx="4014991" cy="5111750"/>
          </a:xfrm>
        </p:grpSpPr>
        <p:sp>
          <p:nvSpPr>
            <p:cNvPr id="18" name="Line 8">
              <a:extLst>
                <a:ext uri="{FF2B5EF4-FFF2-40B4-BE49-F238E27FC236}">
                  <a16:creationId xmlns:a16="http://schemas.microsoft.com/office/drawing/2014/main" id="{F5A407C9-FD05-4826-B37D-0ABD5E7355D2}"/>
                </a:ext>
              </a:extLst>
            </p:cNvPr>
            <p:cNvSpPr>
              <a:spLocks noChangeShapeType="1"/>
            </p:cNvSpPr>
            <p:nvPr/>
          </p:nvSpPr>
          <p:spPr bwMode="auto">
            <a:xfrm flipH="1" flipV="1">
              <a:off x="7967664" y="4581525"/>
              <a:ext cx="649287" cy="71438"/>
            </a:xfrm>
            <a:prstGeom prst="line">
              <a:avLst/>
            </a:prstGeom>
            <a:noFill/>
            <a:ln w="28575">
              <a:solidFill>
                <a:schemeClr val="bg1"/>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pic>
          <p:nvPicPr>
            <p:cNvPr id="19" name="Picture 11" descr="Picture111">
              <a:extLst>
                <a:ext uri="{FF2B5EF4-FFF2-40B4-BE49-F238E27FC236}">
                  <a16:creationId xmlns:a16="http://schemas.microsoft.com/office/drawing/2014/main" id="{92E27586-03E3-4E7B-97AB-7275EF4E3A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7441" b="11739"/>
            <a:stretch>
              <a:fillRect/>
            </a:stretch>
          </p:blipFill>
          <p:spPr>
            <a:xfrm>
              <a:off x="6456364" y="1341438"/>
              <a:ext cx="3235325" cy="5111750"/>
            </a:xfrm>
            <a:prstGeom prst="rect">
              <a:avLst/>
            </a:prstGeom>
          </p:spPr>
        </p:pic>
        <p:sp>
          <p:nvSpPr>
            <p:cNvPr id="20" name="Line 12">
              <a:extLst>
                <a:ext uri="{FF2B5EF4-FFF2-40B4-BE49-F238E27FC236}">
                  <a16:creationId xmlns:a16="http://schemas.microsoft.com/office/drawing/2014/main" id="{671F0A0F-4D0D-4A2F-9687-A14462DB926A}"/>
                </a:ext>
              </a:extLst>
            </p:cNvPr>
            <p:cNvSpPr>
              <a:spLocks noChangeShapeType="1"/>
            </p:cNvSpPr>
            <p:nvPr/>
          </p:nvSpPr>
          <p:spPr bwMode="auto">
            <a:xfrm flipH="1" flipV="1">
              <a:off x="8759825" y="1989139"/>
              <a:ext cx="1081088" cy="358775"/>
            </a:xfrm>
            <a:prstGeom prst="line">
              <a:avLst/>
            </a:prstGeom>
            <a:noFill/>
            <a:ln w="38100">
              <a:solidFill>
                <a:srgbClr val="FFC0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1" name="Line 15">
              <a:extLst>
                <a:ext uri="{FF2B5EF4-FFF2-40B4-BE49-F238E27FC236}">
                  <a16:creationId xmlns:a16="http://schemas.microsoft.com/office/drawing/2014/main" id="{62CC4E66-FE79-4055-B1CE-E0E701D41CD1}"/>
                </a:ext>
              </a:extLst>
            </p:cNvPr>
            <p:cNvSpPr>
              <a:spLocks noChangeShapeType="1"/>
            </p:cNvSpPr>
            <p:nvPr/>
          </p:nvSpPr>
          <p:spPr bwMode="auto">
            <a:xfrm>
              <a:off x="8112126" y="4941889"/>
              <a:ext cx="360363" cy="1587"/>
            </a:xfrm>
            <a:prstGeom prst="line">
              <a:avLst/>
            </a:prstGeom>
            <a:noFill/>
            <a:ln w="28575">
              <a:solidFill>
                <a:schemeClr val="bg1"/>
              </a:solidFill>
              <a:bevel/>
              <a:headEnd/>
              <a:tailEnd/>
            </a:ln>
            <a:extLst>
              <a:ext uri="{909E8E84-426E-40DD-AFC4-6F175D3DCCD1}">
                <a14:hiddenFill xmlns:a14="http://schemas.microsoft.com/office/drawing/2010/main">
                  <a:noFill/>
                </a14:hiddenFill>
              </a:ext>
            </a:extLst>
          </p:spPr>
          <p:txBody>
            <a:bodyPr/>
            <a:lstStyle/>
            <a:p>
              <a:endParaRPr lang="en-US" dirty="0"/>
            </a:p>
          </p:txBody>
        </p:sp>
        <p:sp>
          <p:nvSpPr>
            <p:cNvPr id="22" name="Text Box 16">
              <a:extLst>
                <a:ext uri="{FF2B5EF4-FFF2-40B4-BE49-F238E27FC236}">
                  <a16:creationId xmlns:a16="http://schemas.microsoft.com/office/drawing/2014/main" id="{4ED6FF0D-EFB4-4D1F-B1AC-5C0B38409053}"/>
                </a:ext>
              </a:extLst>
            </p:cNvPr>
            <p:cNvSpPr>
              <a:spLocks noChangeArrowheads="1"/>
            </p:cNvSpPr>
            <p:nvPr/>
          </p:nvSpPr>
          <p:spPr bwMode="auto">
            <a:xfrm>
              <a:off x="9528866" y="3716338"/>
              <a:ext cx="766967" cy="523875"/>
            </a:xfrm>
            <a:prstGeom prst="rect">
              <a:avLst/>
            </a:prstGeom>
            <a:noFill/>
            <a:ln w="28575">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spcBef>
                  <a:spcPct val="50000"/>
                </a:spcBef>
              </a:pPr>
              <a:r>
                <a:rPr lang="en-US" altLang="en-US" dirty="0">
                  <a:latin typeface="+mn-lt"/>
                  <a:sym typeface="Times New Roman" charset="0"/>
                </a:rPr>
                <a:t>crus cerebri</a:t>
              </a:r>
              <a:endParaRPr lang="ar-SA" altLang="en-US" dirty="0">
                <a:latin typeface="+mn-lt"/>
              </a:endParaRPr>
            </a:p>
          </p:txBody>
        </p:sp>
        <p:sp>
          <p:nvSpPr>
            <p:cNvPr id="24" name="Text Box 18">
              <a:extLst>
                <a:ext uri="{FF2B5EF4-FFF2-40B4-BE49-F238E27FC236}">
                  <a16:creationId xmlns:a16="http://schemas.microsoft.com/office/drawing/2014/main" id="{567374EF-F304-4D31-95A6-173E76DBF6F6}"/>
                </a:ext>
              </a:extLst>
            </p:cNvPr>
            <p:cNvSpPr>
              <a:spLocks noChangeArrowheads="1"/>
            </p:cNvSpPr>
            <p:nvPr/>
          </p:nvSpPr>
          <p:spPr bwMode="auto">
            <a:xfrm>
              <a:off x="9767888" y="2205039"/>
              <a:ext cx="703467" cy="523875"/>
            </a:xfrm>
            <a:prstGeom prst="rect">
              <a:avLst/>
            </a:prstGeom>
            <a:solidFill>
              <a:srgbClr val="FFFFFF"/>
            </a:solidFill>
            <a:ln w="28575">
              <a:solidFill>
                <a:srgbClr val="FFC000"/>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spcBef>
                  <a:spcPct val="50000"/>
                </a:spcBef>
              </a:pPr>
              <a:r>
                <a:rPr lang="en-US" altLang="en-US" dirty="0">
                  <a:latin typeface="+mn-lt"/>
                  <a:sym typeface="Times New Roman" charset="0"/>
                </a:rPr>
                <a:t>corona radiata</a:t>
              </a:r>
              <a:endParaRPr lang="ar-SA" altLang="en-US" dirty="0">
                <a:latin typeface="+mn-lt"/>
              </a:endParaRPr>
            </a:p>
          </p:txBody>
        </p:sp>
        <p:sp>
          <p:nvSpPr>
            <p:cNvPr id="25" name="Text Box 19">
              <a:extLst>
                <a:ext uri="{FF2B5EF4-FFF2-40B4-BE49-F238E27FC236}">
                  <a16:creationId xmlns:a16="http://schemas.microsoft.com/office/drawing/2014/main" id="{E22BA11B-F045-48FC-8884-202EC77A5963}"/>
                </a:ext>
              </a:extLst>
            </p:cNvPr>
            <p:cNvSpPr>
              <a:spLocks noChangeArrowheads="1"/>
            </p:cNvSpPr>
            <p:nvPr/>
          </p:nvSpPr>
          <p:spPr bwMode="auto">
            <a:xfrm>
              <a:off x="8401050" y="4724400"/>
              <a:ext cx="151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dirty="0">
                  <a:solidFill>
                    <a:schemeClr val="bg1"/>
                  </a:solidFill>
                  <a:latin typeface="Calibri" charset="0"/>
                  <a:sym typeface="Calibri" charset="0"/>
                </a:rPr>
                <a:t>pyramidal decussation</a:t>
              </a:r>
            </a:p>
          </p:txBody>
        </p:sp>
        <p:sp>
          <p:nvSpPr>
            <p:cNvPr id="26" name="Line 20">
              <a:extLst>
                <a:ext uri="{FF2B5EF4-FFF2-40B4-BE49-F238E27FC236}">
                  <a16:creationId xmlns:a16="http://schemas.microsoft.com/office/drawing/2014/main" id="{A42F5770-128E-4DA2-86BF-3BA1D4FABBC4}"/>
                </a:ext>
              </a:extLst>
            </p:cNvPr>
            <p:cNvSpPr>
              <a:spLocks noChangeShapeType="1"/>
            </p:cNvSpPr>
            <p:nvPr/>
          </p:nvSpPr>
          <p:spPr bwMode="auto">
            <a:xfrm flipH="1" flipV="1">
              <a:off x="8616950" y="2636838"/>
              <a:ext cx="1150938" cy="431800"/>
            </a:xfrm>
            <a:prstGeom prst="line">
              <a:avLst/>
            </a:prstGeom>
            <a:noFill/>
            <a:ln w="38100">
              <a:solidFill>
                <a:schemeClr val="accent3"/>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7" name="Line 21">
              <a:extLst>
                <a:ext uri="{FF2B5EF4-FFF2-40B4-BE49-F238E27FC236}">
                  <a16:creationId xmlns:a16="http://schemas.microsoft.com/office/drawing/2014/main" id="{4DC25AAA-5D1A-433C-8F7C-E8A65A010B90}"/>
                </a:ext>
              </a:extLst>
            </p:cNvPr>
            <p:cNvSpPr>
              <a:spLocks noChangeShapeType="1"/>
            </p:cNvSpPr>
            <p:nvPr/>
          </p:nvSpPr>
          <p:spPr bwMode="auto">
            <a:xfrm flipH="1" flipV="1">
              <a:off x="8256588" y="3213101"/>
              <a:ext cx="1295400" cy="720725"/>
            </a:xfrm>
            <a:prstGeom prst="line">
              <a:avLst/>
            </a:prstGeom>
            <a:noFill/>
            <a:ln w="38100">
              <a:solidFill>
                <a:srgbClr val="FFFF00"/>
              </a:solidFill>
              <a:bevel/>
              <a:headEnd/>
              <a:tailEnd type="triangle" w="med" len="med"/>
            </a:ln>
            <a:extLst>
              <a:ext uri="{909E8E84-426E-40DD-AFC4-6F175D3DCCD1}">
                <a14:hiddenFill xmlns:a14="http://schemas.microsoft.com/office/drawing/2010/main">
                  <a:noFill/>
                </a14:hiddenFill>
              </a:ext>
            </a:extLst>
          </p:spPr>
          <p:txBody>
            <a:bodyPr/>
            <a:lstStyle/>
            <a:p>
              <a:endParaRPr lang="en-US" dirty="0"/>
            </a:p>
          </p:txBody>
        </p:sp>
        <p:sp>
          <p:nvSpPr>
            <p:cNvPr id="23" name="Text Box 17">
              <a:extLst>
                <a:ext uri="{FF2B5EF4-FFF2-40B4-BE49-F238E27FC236}">
                  <a16:creationId xmlns:a16="http://schemas.microsoft.com/office/drawing/2014/main" id="{46FE24B6-DD38-44F9-80C6-01BB35202416}"/>
                </a:ext>
              </a:extLst>
            </p:cNvPr>
            <p:cNvSpPr>
              <a:spLocks noChangeArrowheads="1"/>
            </p:cNvSpPr>
            <p:nvPr/>
          </p:nvSpPr>
          <p:spPr bwMode="auto">
            <a:xfrm>
              <a:off x="9732964" y="2984500"/>
              <a:ext cx="738391" cy="457200"/>
            </a:xfrm>
            <a:prstGeom prst="rect">
              <a:avLst/>
            </a:prstGeom>
            <a:solidFill>
              <a:srgbClr val="FFFFFF"/>
            </a:solidFill>
            <a:ln w="28575">
              <a:solidFill>
                <a:schemeClr val="accent3"/>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spcBef>
                  <a:spcPct val="50000"/>
                </a:spcBef>
              </a:pPr>
              <a:r>
                <a:rPr lang="en-US" altLang="en-US" sz="1200" dirty="0">
                  <a:latin typeface="+mn-lt"/>
                  <a:sym typeface="Times New Roman" charset="0"/>
                </a:rPr>
                <a:t>Internal capsule</a:t>
              </a:r>
              <a:endParaRPr lang="ar-SA" altLang="en-US">
                <a:latin typeface="+mn-lt"/>
              </a:endParaRPr>
            </a:p>
          </p:txBody>
        </p:sp>
      </p:grpSp>
      <p:cxnSp>
        <p:nvCxnSpPr>
          <p:cNvPr id="28" name="Straight Connector 27">
            <a:extLst>
              <a:ext uri="{FF2B5EF4-FFF2-40B4-BE49-F238E27FC236}">
                <a16:creationId xmlns:a16="http://schemas.microsoft.com/office/drawing/2014/main" id="{C23AF7D4-BCF4-4730-BC1A-6BB444A1240A}"/>
              </a:ext>
            </a:extLst>
          </p:cNvPr>
          <p:cNvCxnSpPr/>
          <p:nvPr/>
        </p:nvCxnSpPr>
        <p:spPr>
          <a:xfrm>
            <a:off x="2891665" y="4215196"/>
            <a:ext cx="1692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2E9AA4F1-93F4-4645-AA42-7FC8027159BB}"/>
              </a:ext>
            </a:extLst>
          </p:cNvPr>
          <p:cNvCxnSpPr/>
          <p:nvPr/>
        </p:nvCxnSpPr>
        <p:spPr>
          <a:xfrm>
            <a:off x="1249678" y="4971452"/>
            <a:ext cx="9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31ABFA5B-D70D-411C-A154-ACC6FE64F029}"/>
              </a:ext>
            </a:extLst>
          </p:cNvPr>
          <p:cNvCxnSpPr/>
          <p:nvPr/>
        </p:nvCxnSpPr>
        <p:spPr>
          <a:xfrm>
            <a:off x="6067484" y="4637984"/>
            <a:ext cx="900000"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32244FF-38A1-49CF-AC69-270E344C0D5E}"/>
              </a:ext>
            </a:extLst>
          </p:cNvPr>
          <p:cNvCxnSpPr/>
          <p:nvPr/>
        </p:nvCxnSpPr>
        <p:spPr>
          <a:xfrm>
            <a:off x="3090537" y="5365570"/>
            <a:ext cx="1332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047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3"/>
          <p:cNvSpPr>
            <a:spLocks noGrp="1" noChangeArrowheads="1"/>
          </p:cNvSpPr>
          <p:nvPr>
            <p:ph sz="half" idx="4294967295"/>
          </p:nvPr>
        </p:nvSpPr>
        <p:spPr>
          <a:xfrm>
            <a:off x="804597" y="1761101"/>
            <a:ext cx="4774270" cy="3008774"/>
          </a:xfrm>
          <a:ln>
            <a:solidFill>
              <a:schemeClr val="bg1"/>
            </a:solidFill>
            <a:bevel/>
            <a:headEnd/>
            <a:tailEnd/>
          </a:ln>
        </p:spPr>
        <p:txBody>
          <a:bodyPr/>
          <a:lstStyle/>
          <a:p>
            <a:pPr marL="0" indent="0" algn="l" eaLnBrk="1" hangingPunct="1">
              <a:buNone/>
            </a:pPr>
            <a:r>
              <a:rPr lang="en-US" altLang="en-US" sz="2000" b="1" dirty="0">
                <a:latin typeface="Calibri" charset="0"/>
                <a:ea typeface="Calibri" charset="0"/>
                <a:cs typeface="Calibri" charset="0"/>
                <a:sym typeface="Times New Roman" charset="0"/>
              </a:rPr>
              <a:t>Internal Capsule</a:t>
            </a:r>
          </a:p>
          <a:p>
            <a:pPr marL="0" indent="0" algn="l" eaLnBrk="1" hangingPunct="1">
              <a:buNone/>
            </a:pPr>
            <a:r>
              <a:rPr lang="en-US" altLang="en-US" sz="2000" dirty="0">
                <a:latin typeface="Calibri" charset="0"/>
                <a:ea typeface="Calibri" charset="0"/>
                <a:cs typeface="Calibri" charset="0"/>
                <a:sym typeface="Times New Roman" charset="0"/>
              </a:rPr>
              <a:t>Bundle of projection fibers, passes through the </a:t>
            </a:r>
            <a:r>
              <a:rPr lang="en-US" altLang="en-US" sz="2000" dirty="0">
                <a:solidFill>
                  <a:sysClr val="windowText" lastClr="000000"/>
                </a:solidFill>
                <a:latin typeface="Calibri" charset="0"/>
                <a:ea typeface="Calibri" charset="0"/>
                <a:cs typeface="Calibri" charset="0"/>
                <a:sym typeface="Times New Roman" charset="0"/>
              </a:rPr>
              <a:t>interval between the thalamus and the basal ganglia (caudate &amp; </a:t>
            </a:r>
            <a:r>
              <a:rPr lang="en-US" altLang="en-US" sz="2000" dirty="0" err="1" smtClean="0">
                <a:latin typeface="Calibri" charset="0"/>
                <a:ea typeface="Calibri" charset="0"/>
                <a:cs typeface="Calibri" charset="0"/>
                <a:sym typeface="Times New Roman" charset="0"/>
              </a:rPr>
              <a:t>lentiform</a:t>
            </a:r>
            <a:r>
              <a:rPr lang="en-US" altLang="en-US" sz="2000" dirty="0" smtClean="0">
                <a:solidFill>
                  <a:schemeClr val="bg1">
                    <a:lumMod val="50000"/>
                  </a:schemeClr>
                </a:solidFill>
                <a:latin typeface="Calibri" charset="0"/>
                <a:ea typeface="Calibri" charset="0"/>
                <a:cs typeface="Calibri" charset="0"/>
                <a:sym typeface="Times New Roman" charset="0"/>
              </a:rPr>
              <a:t>*</a:t>
            </a:r>
            <a:r>
              <a:rPr lang="en-US" altLang="en-US" sz="2000" dirty="0" smtClean="0">
                <a:latin typeface="Calibri" charset="0"/>
                <a:ea typeface="Calibri" charset="0"/>
                <a:cs typeface="Calibri" charset="0"/>
                <a:sym typeface="Times New Roman" charset="0"/>
              </a:rPr>
              <a:t> </a:t>
            </a:r>
            <a:r>
              <a:rPr lang="en-US" altLang="en-US" sz="2000" dirty="0">
                <a:latin typeface="Calibri" charset="0"/>
                <a:ea typeface="Calibri" charset="0"/>
                <a:cs typeface="Calibri" charset="0"/>
                <a:sym typeface="Times New Roman" charset="0"/>
              </a:rPr>
              <a:t>nuclei)</a:t>
            </a:r>
            <a:endParaRPr lang="ar-SA" altLang="en-US" sz="2000" dirty="0">
              <a:latin typeface="Calibri" charset="0"/>
              <a:ea typeface="Calibri" charset="0"/>
              <a:cs typeface="Calibri" charset="0"/>
            </a:endParaRPr>
          </a:p>
        </p:txBody>
      </p:sp>
      <p:sp>
        <p:nvSpPr>
          <p:cNvPr id="14" name="Rectangle 2">
            <a:extLst>
              <a:ext uri="{FF2B5EF4-FFF2-40B4-BE49-F238E27FC236}">
                <a16:creationId xmlns:a16="http://schemas.microsoft.com/office/drawing/2014/main" id="{5C88CEA4-67DE-4311-A7E6-C91CB94B0C98}"/>
              </a:ext>
            </a:extLst>
          </p:cNvPr>
          <p:cNvSpPr txBox="1">
            <a:spLocks noChangeArrowheads="1"/>
          </p:cNvSpPr>
          <p:nvPr/>
        </p:nvSpPr>
        <p:spPr>
          <a:xfrm>
            <a:off x="935665" y="377455"/>
            <a:ext cx="7772400" cy="1372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White Matter</a:t>
            </a:r>
          </a:p>
          <a:p>
            <a:r>
              <a:rPr lang="en-US" altLang="en-US" sz="3200" b="1" dirty="0">
                <a:sym typeface="Times New Roman" charset="0"/>
              </a:rPr>
              <a:t>3</a:t>
            </a:r>
            <a:r>
              <a:rPr lang="en-GB" altLang="en-US" sz="3200" b="1" dirty="0">
                <a:sym typeface="Times New Roman" charset="0"/>
              </a:rPr>
              <a:t>. </a:t>
            </a:r>
            <a:r>
              <a:rPr lang="en-US" altLang="en-US" sz="3200" b="1" dirty="0">
                <a:sym typeface="Times New Roman" charset="0"/>
              </a:rPr>
              <a:t>Projection Fibers</a:t>
            </a:r>
            <a:endParaRPr lang="en-US" altLang="en-US" sz="3200" b="1" dirty="0">
              <a:ea typeface="Calibri Light" charset="0"/>
              <a:cs typeface="Calibri Light" charset="0"/>
              <a:sym typeface="Times New Roman" charset="0"/>
            </a:endParaRPr>
          </a:p>
        </p:txBody>
      </p:sp>
      <p:grpSp>
        <p:nvGrpSpPr>
          <p:cNvPr id="3" name="Group 2">
            <a:extLst>
              <a:ext uri="{FF2B5EF4-FFF2-40B4-BE49-F238E27FC236}">
                <a16:creationId xmlns:a16="http://schemas.microsoft.com/office/drawing/2014/main" id="{41E3D782-39C8-4771-8076-8796F9D4E27D}"/>
              </a:ext>
            </a:extLst>
          </p:cNvPr>
          <p:cNvGrpSpPr/>
          <p:nvPr/>
        </p:nvGrpSpPr>
        <p:grpSpPr>
          <a:xfrm>
            <a:off x="9431472" y="157393"/>
            <a:ext cx="2622280" cy="6605802"/>
            <a:chOff x="7034930" y="-174179"/>
            <a:chExt cx="2622280" cy="6605802"/>
          </a:xfrm>
        </p:grpSpPr>
        <p:pic>
          <p:nvPicPr>
            <p:cNvPr id="16" name="Picture 10" descr="C:\Documents and Settings\Free User\My Documents\My Pictures\11.png">
              <a:extLst>
                <a:ext uri="{FF2B5EF4-FFF2-40B4-BE49-F238E27FC236}">
                  <a16:creationId xmlns:a16="http://schemas.microsoft.com/office/drawing/2014/main" id="{C97E29FF-C373-4E2A-9579-962E8DD3F97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27" t="898" r="2174" b="729"/>
            <a:stretch/>
          </p:blipFill>
          <p:spPr bwMode="auto">
            <a:xfrm>
              <a:off x="7034930" y="-174179"/>
              <a:ext cx="2622280" cy="6605802"/>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7" name="Freeform 21">
              <a:extLst>
                <a:ext uri="{FF2B5EF4-FFF2-40B4-BE49-F238E27FC236}">
                  <a16:creationId xmlns:a16="http://schemas.microsoft.com/office/drawing/2014/main" id="{F6781488-0B5A-43ED-A451-2E8D0C4719CE}"/>
                </a:ext>
              </a:extLst>
            </p:cNvPr>
            <p:cNvSpPr>
              <a:spLocks noChangeArrowheads="1"/>
            </p:cNvSpPr>
            <p:nvPr/>
          </p:nvSpPr>
          <p:spPr bwMode="auto">
            <a:xfrm>
              <a:off x="7287340" y="1622870"/>
              <a:ext cx="857250" cy="1714500"/>
            </a:xfrm>
            <a:custGeom>
              <a:avLst/>
              <a:gdLst>
                <a:gd name="T0" fmla="*/ 0 w 412"/>
                <a:gd name="T1" fmla="*/ 2147483647 h 1016"/>
                <a:gd name="T2" fmla="*/ 2147483647 w 412"/>
                <a:gd name="T3" fmla="*/ 2147483647 h 1016"/>
                <a:gd name="T4" fmla="*/ 2147483647 w 412"/>
                <a:gd name="T5" fmla="*/ 2147483647 h 1016"/>
                <a:gd name="T6" fmla="*/ 2147483647 w 412"/>
                <a:gd name="T7" fmla="*/ 2147483647 h 1016"/>
                <a:gd name="T8" fmla="*/ 2147483647 w 412"/>
                <a:gd name="T9" fmla="*/ 2147483647 h 1016"/>
                <a:gd name="T10" fmla="*/ 2147483647 w 412"/>
                <a:gd name="T11" fmla="*/ 2147483647 h 1016"/>
                <a:gd name="T12" fmla="*/ 2147483647 w 412"/>
                <a:gd name="T13" fmla="*/ 2147483647 h 1016"/>
                <a:gd name="T14" fmla="*/ 0 w 412"/>
                <a:gd name="T15" fmla="*/ 2147483647 h 1016"/>
                <a:gd name="T16" fmla="*/ 0 60000 65536"/>
                <a:gd name="T17" fmla="*/ 0 60000 65536"/>
                <a:gd name="T18" fmla="*/ 0 60000 65536"/>
                <a:gd name="T19" fmla="*/ 0 60000 65536"/>
                <a:gd name="T20" fmla="*/ 0 60000 65536"/>
                <a:gd name="T21" fmla="*/ 0 60000 65536"/>
                <a:gd name="T22" fmla="*/ 0 60000 65536"/>
                <a:gd name="T23" fmla="*/ 0 60000 65536"/>
                <a:gd name="T24" fmla="*/ 0 w 412"/>
                <a:gd name="T25" fmla="*/ 0 h 1016"/>
                <a:gd name="T26" fmla="*/ 412 w 412"/>
                <a:gd name="T27" fmla="*/ 1016 h 101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12" h="1016">
                  <a:moveTo>
                    <a:pt x="0" y="440"/>
                  </a:moveTo>
                  <a:cubicBezTo>
                    <a:pt x="152" y="728"/>
                    <a:pt x="192" y="1016"/>
                    <a:pt x="192" y="1016"/>
                  </a:cubicBezTo>
                  <a:lnTo>
                    <a:pt x="288" y="968"/>
                  </a:lnTo>
                  <a:cubicBezTo>
                    <a:pt x="301" y="937"/>
                    <a:pt x="296" y="912"/>
                    <a:pt x="272" y="832"/>
                  </a:cubicBezTo>
                  <a:cubicBezTo>
                    <a:pt x="248" y="752"/>
                    <a:pt x="125" y="593"/>
                    <a:pt x="144" y="488"/>
                  </a:cubicBezTo>
                  <a:lnTo>
                    <a:pt x="384" y="200"/>
                  </a:lnTo>
                  <a:cubicBezTo>
                    <a:pt x="412" y="125"/>
                    <a:pt x="376" y="0"/>
                    <a:pt x="312" y="40"/>
                  </a:cubicBezTo>
                  <a:cubicBezTo>
                    <a:pt x="248" y="80"/>
                    <a:pt x="208" y="232"/>
                    <a:pt x="0" y="440"/>
                  </a:cubicBezTo>
                  <a:close/>
                </a:path>
              </a:pathLst>
            </a:custGeom>
            <a:solidFill>
              <a:schemeClr val="accent1"/>
            </a:solidFill>
            <a:ln w="38100">
              <a:solidFill>
                <a:schemeClr val="accent1"/>
              </a:solidFill>
              <a:miter lim="800000"/>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18" name="Oval 7">
              <a:extLst>
                <a:ext uri="{FF2B5EF4-FFF2-40B4-BE49-F238E27FC236}">
                  <a16:creationId xmlns:a16="http://schemas.microsoft.com/office/drawing/2014/main" id="{25BD4E14-7311-4EA9-8048-61150859A783}"/>
                </a:ext>
              </a:extLst>
            </p:cNvPr>
            <p:cNvSpPr>
              <a:spLocks noChangeArrowheads="1"/>
            </p:cNvSpPr>
            <p:nvPr/>
          </p:nvSpPr>
          <p:spPr bwMode="auto">
            <a:xfrm>
              <a:off x="7301628" y="2257870"/>
              <a:ext cx="271462" cy="293688"/>
            </a:xfrm>
            <a:prstGeom prst="ellipse">
              <a:avLst/>
            </a:prstGeom>
            <a:solidFill>
              <a:srgbClr val="C00000"/>
            </a:solidFill>
            <a:ln w="25400">
              <a:solidFill>
                <a:srgbClr val="395E8A"/>
              </a:solidFill>
              <a:bevel/>
              <a:headEnd/>
              <a:tailEnd/>
            </a:ln>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19" name="Oval 8">
              <a:extLst>
                <a:ext uri="{FF2B5EF4-FFF2-40B4-BE49-F238E27FC236}">
                  <a16:creationId xmlns:a16="http://schemas.microsoft.com/office/drawing/2014/main" id="{C284B64B-62C3-42C8-98DD-32CA963F2425}"/>
                </a:ext>
              </a:extLst>
            </p:cNvPr>
            <p:cNvSpPr>
              <a:spLocks noChangeArrowheads="1"/>
            </p:cNvSpPr>
            <p:nvPr/>
          </p:nvSpPr>
          <p:spPr bwMode="auto">
            <a:xfrm>
              <a:off x="7715965" y="3337370"/>
              <a:ext cx="357188" cy="285750"/>
            </a:xfrm>
            <a:prstGeom prst="ellipse">
              <a:avLst/>
            </a:prstGeom>
            <a:solidFill>
              <a:srgbClr val="FFFF00"/>
            </a:solidFill>
            <a:ln w="25400">
              <a:solidFill>
                <a:srgbClr val="395E8A"/>
              </a:solidFill>
              <a:bevel/>
              <a:headEnd/>
              <a:tailEnd/>
            </a:ln>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0" name="TextBox 44">
              <a:extLst>
                <a:ext uri="{FF2B5EF4-FFF2-40B4-BE49-F238E27FC236}">
                  <a16:creationId xmlns:a16="http://schemas.microsoft.com/office/drawing/2014/main" id="{FE690996-57DB-406D-A94D-EE585255A3AE}"/>
                </a:ext>
              </a:extLst>
            </p:cNvPr>
            <p:cNvSpPr>
              <a:spLocks noChangeArrowheads="1"/>
            </p:cNvSpPr>
            <p:nvPr/>
          </p:nvSpPr>
          <p:spPr bwMode="auto">
            <a:xfrm>
              <a:off x="7444504" y="1538733"/>
              <a:ext cx="3571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C</a:t>
              </a:r>
              <a:endParaRPr lang="ar-SA" altLang="en-US"/>
            </a:p>
          </p:txBody>
        </p:sp>
        <p:sp>
          <p:nvSpPr>
            <p:cNvPr id="21" name="TextBox 45">
              <a:extLst>
                <a:ext uri="{FF2B5EF4-FFF2-40B4-BE49-F238E27FC236}">
                  <a16:creationId xmlns:a16="http://schemas.microsoft.com/office/drawing/2014/main" id="{B6E3D10C-3937-428C-9C8F-9120B8134CC9}"/>
                </a:ext>
              </a:extLst>
            </p:cNvPr>
            <p:cNvSpPr>
              <a:spLocks noChangeArrowheads="1"/>
            </p:cNvSpPr>
            <p:nvPr/>
          </p:nvSpPr>
          <p:spPr bwMode="auto">
            <a:xfrm>
              <a:off x="7085728" y="283413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T</a:t>
              </a:r>
              <a:endParaRPr lang="ar-SA" altLang="en-US"/>
            </a:p>
          </p:txBody>
        </p:sp>
        <p:sp>
          <p:nvSpPr>
            <p:cNvPr id="22" name="TextBox 46">
              <a:extLst>
                <a:ext uri="{FF2B5EF4-FFF2-40B4-BE49-F238E27FC236}">
                  <a16:creationId xmlns:a16="http://schemas.microsoft.com/office/drawing/2014/main" id="{F6BFE08C-A5B0-4C7E-8B18-42E4FED3E556}"/>
                </a:ext>
              </a:extLst>
            </p:cNvPr>
            <p:cNvSpPr>
              <a:spLocks noChangeArrowheads="1"/>
            </p:cNvSpPr>
            <p:nvPr/>
          </p:nvSpPr>
          <p:spPr bwMode="auto">
            <a:xfrm>
              <a:off x="7858840" y="2337245"/>
              <a:ext cx="357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66"/>
                  </a:solidFill>
                  <a:latin typeface="Calibri" charset="0"/>
                  <a:sym typeface="Calibri" charset="0"/>
                </a:rPr>
                <a:t>L</a:t>
              </a:r>
              <a:endParaRPr lang="ar-SA" altLang="en-US"/>
            </a:p>
          </p:txBody>
        </p:sp>
        <p:sp>
          <p:nvSpPr>
            <p:cNvPr id="23" name="TextBox 13">
              <a:extLst>
                <a:ext uri="{FF2B5EF4-FFF2-40B4-BE49-F238E27FC236}">
                  <a16:creationId xmlns:a16="http://schemas.microsoft.com/office/drawing/2014/main" id="{C2823D1C-C646-4F0E-8758-0C3CDB785869}"/>
                </a:ext>
              </a:extLst>
            </p:cNvPr>
            <p:cNvSpPr>
              <a:spLocks noChangeArrowheads="1"/>
            </p:cNvSpPr>
            <p:nvPr/>
          </p:nvSpPr>
          <p:spPr bwMode="auto">
            <a:xfrm>
              <a:off x="7644528" y="183718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chemeClr val="accent2"/>
                  </a:solidFill>
                  <a:latin typeface="Calibri" charset="0"/>
                  <a:sym typeface="Calibri" charset="0"/>
                </a:rPr>
                <a:t>1</a:t>
              </a:r>
              <a:endParaRPr lang="ar-SA" altLang="en-US" dirty="0">
                <a:solidFill>
                  <a:schemeClr val="accent2"/>
                </a:solidFill>
              </a:endParaRPr>
            </a:p>
          </p:txBody>
        </p:sp>
        <p:sp>
          <p:nvSpPr>
            <p:cNvPr id="24" name="TextBox 14">
              <a:extLst>
                <a:ext uri="{FF2B5EF4-FFF2-40B4-BE49-F238E27FC236}">
                  <a16:creationId xmlns:a16="http://schemas.microsoft.com/office/drawing/2014/main" id="{F7807809-4E88-4526-9E09-C3BD3EF43A4B}"/>
                </a:ext>
              </a:extLst>
            </p:cNvPr>
            <p:cNvSpPr>
              <a:spLocks noChangeArrowheads="1"/>
            </p:cNvSpPr>
            <p:nvPr/>
          </p:nvSpPr>
          <p:spPr bwMode="auto">
            <a:xfrm>
              <a:off x="7301628" y="21864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0000"/>
                  </a:solidFill>
                  <a:latin typeface="Calibri" charset="0"/>
                  <a:sym typeface="Calibri" charset="0"/>
                </a:rPr>
                <a:t>2</a:t>
              </a:r>
              <a:endParaRPr lang="ar-SA" altLang="en-US" dirty="0"/>
            </a:p>
          </p:txBody>
        </p:sp>
        <p:sp>
          <p:nvSpPr>
            <p:cNvPr id="25" name="TextBox 18">
              <a:extLst>
                <a:ext uri="{FF2B5EF4-FFF2-40B4-BE49-F238E27FC236}">
                  <a16:creationId xmlns:a16="http://schemas.microsoft.com/office/drawing/2014/main" id="{E73E3F9A-FBF6-46A8-9E46-8E01F46535D7}"/>
                </a:ext>
              </a:extLst>
            </p:cNvPr>
            <p:cNvSpPr>
              <a:spLocks noChangeArrowheads="1"/>
            </p:cNvSpPr>
            <p:nvPr/>
          </p:nvSpPr>
          <p:spPr bwMode="auto">
            <a:xfrm>
              <a:off x="7501653" y="26944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B050"/>
                  </a:solidFill>
                  <a:latin typeface="Calibri" charset="0"/>
                  <a:sym typeface="Calibri" charset="0"/>
                </a:rPr>
                <a:t>3</a:t>
              </a:r>
              <a:endParaRPr lang="ar-SA" altLang="en-US" dirty="0">
                <a:solidFill>
                  <a:srgbClr val="00B050"/>
                </a:solidFill>
              </a:endParaRPr>
            </a:p>
          </p:txBody>
        </p:sp>
        <p:sp>
          <p:nvSpPr>
            <p:cNvPr id="26" name="TextBox 19">
              <a:extLst>
                <a:ext uri="{FF2B5EF4-FFF2-40B4-BE49-F238E27FC236}">
                  <a16:creationId xmlns:a16="http://schemas.microsoft.com/office/drawing/2014/main" id="{90B8B0AB-935C-467E-9A9D-9F8D0B4C685A}"/>
                </a:ext>
              </a:extLst>
            </p:cNvPr>
            <p:cNvSpPr>
              <a:spLocks noChangeArrowheads="1"/>
            </p:cNvSpPr>
            <p:nvPr/>
          </p:nvSpPr>
          <p:spPr bwMode="auto">
            <a:xfrm>
              <a:off x="7715965" y="3265933"/>
              <a:ext cx="2857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000000"/>
                  </a:solidFill>
                  <a:latin typeface="Calibri" charset="0"/>
                  <a:sym typeface="Calibri" charset="0"/>
                </a:rPr>
                <a:t>4</a:t>
              </a:r>
              <a:endParaRPr lang="ar-SA" altLang="en-US" dirty="0"/>
            </a:p>
          </p:txBody>
        </p:sp>
      </p:grpSp>
      <p:sp>
        <p:nvSpPr>
          <p:cNvPr id="27" name="Rectangle 3">
            <a:extLst>
              <a:ext uri="{FF2B5EF4-FFF2-40B4-BE49-F238E27FC236}">
                <a16:creationId xmlns:a16="http://schemas.microsoft.com/office/drawing/2014/main" id="{E5CFF836-DCB9-40E7-8881-6DB2B016D3CE}"/>
              </a:ext>
            </a:extLst>
          </p:cNvPr>
          <p:cNvSpPr>
            <a:spLocks noChangeArrowheads="1"/>
          </p:cNvSpPr>
          <p:nvPr/>
        </p:nvSpPr>
        <p:spPr bwMode="auto">
          <a:xfrm>
            <a:off x="5953074" y="1749923"/>
            <a:ext cx="3371241" cy="480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ea typeface="SimSun" charset="0"/>
                <a:cs typeface="SimSun" charset="0"/>
              </a:defRPr>
            </a:lvl1pPr>
            <a:lvl2pPr marL="914400" indent="-45720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0" indent="0" algn="l" eaLnBrk="1" hangingPunct="1">
              <a:spcBef>
                <a:spcPct val="20000"/>
              </a:spcBef>
              <a:buClr>
                <a:schemeClr val="tx2"/>
              </a:buClr>
              <a:buSzPct val="75000"/>
            </a:pPr>
            <a:r>
              <a:rPr lang="en-US" altLang="en-US" sz="2000" dirty="0">
                <a:solidFill>
                  <a:schemeClr val="tx2"/>
                </a:solidFill>
                <a:latin typeface="Calibri" panose="020F0502020204030204" pitchFamily="34" charset="0"/>
                <a:ea typeface="Calibri Light" charset="0"/>
                <a:cs typeface="Calibri" panose="020F0502020204030204" pitchFamily="34" charset="0"/>
                <a:sym typeface="Times New Roman" charset="0"/>
              </a:rPr>
              <a:t>Has</a:t>
            </a:r>
            <a:r>
              <a:rPr lang="en-US" altLang="en-US" sz="2000" b="1" dirty="0">
                <a:solidFill>
                  <a:schemeClr val="tx2"/>
                </a:solidFill>
                <a:latin typeface="Calibri" panose="020F0502020204030204" pitchFamily="34" charset="0"/>
                <a:ea typeface="Calibri Light" charset="0"/>
                <a:cs typeface="Calibri" panose="020F0502020204030204" pitchFamily="34" charset="0"/>
                <a:sym typeface="Times New Roman" charset="0"/>
              </a:rPr>
              <a:t> 5 </a:t>
            </a:r>
            <a:r>
              <a:rPr lang="en-US" altLang="en-US" sz="2000" dirty="0">
                <a:solidFill>
                  <a:schemeClr val="tx2"/>
                </a:solidFill>
                <a:latin typeface="Calibri" panose="020F0502020204030204" pitchFamily="34" charset="0"/>
                <a:ea typeface="Calibri Light" charset="0"/>
                <a:cs typeface="Calibri" panose="020F0502020204030204" pitchFamily="34" charset="0"/>
                <a:sym typeface="Times New Roman" charset="0"/>
              </a:rPr>
              <a:t>parts:</a:t>
            </a:r>
            <a:endParaRPr lang="ar-SA" altLang="en-US" sz="2000" dirty="0">
              <a:solidFill>
                <a:schemeClr val="tx2"/>
              </a:solidFill>
              <a:latin typeface="Calibri" panose="020F0502020204030204" pitchFamily="34" charset="0"/>
              <a:ea typeface="Calibri Light" charset="0"/>
              <a:cs typeface="Calibri" panose="020F0502020204030204" pitchFamily="34" charset="0"/>
              <a:sym typeface="Times New Roman" charset="0"/>
            </a:endParaRPr>
          </a:p>
          <a:p>
            <a:pPr marL="444500" lvl="1" indent="-279400" algn="l" eaLnBrk="1" hangingPunct="1">
              <a:spcBef>
                <a:spcPct val="20000"/>
              </a:spcBef>
              <a:buSzPct val="100000"/>
              <a:buFont typeface="Calibri" charset="0"/>
              <a:buAutoNum type="arabicPeriod"/>
            </a:pPr>
            <a:r>
              <a:rPr lang="en-US" altLang="en-US" sz="2000" b="1" dirty="0">
                <a:latin typeface="Calibri" panose="020F0502020204030204" pitchFamily="34" charset="0"/>
                <a:ea typeface="Calibri Light" charset="0"/>
                <a:cs typeface="Calibri" panose="020F0502020204030204" pitchFamily="34" charset="0"/>
                <a:sym typeface="Times New Roman" charset="0"/>
              </a:rPr>
              <a:t>Anterior limb</a:t>
            </a:r>
            <a:r>
              <a:rPr lang="en-US" altLang="en-US" sz="2000" dirty="0">
                <a:latin typeface="Calibri" panose="020F0502020204030204" pitchFamily="34" charset="0"/>
                <a:ea typeface="Calibri Light" charset="0"/>
                <a:cs typeface="Calibri" panose="020F0502020204030204" pitchFamily="34" charset="0"/>
                <a:sym typeface="Times New Roman" charset="0"/>
              </a:rPr>
              <a:t>:</a:t>
            </a:r>
            <a:r>
              <a:rPr lang="en-US" altLang="en-US" sz="2000" u="sng" dirty="0">
                <a:latin typeface="Calibri" panose="020F0502020204030204" pitchFamily="34" charset="0"/>
                <a:ea typeface="Calibri Light" charset="0"/>
                <a:cs typeface="Calibri" panose="020F0502020204030204" pitchFamily="34" charset="0"/>
                <a:sym typeface="Times New Roman" charset="0"/>
              </a:rPr>
              <a:t> </a:t>
            </a:r>
            <a:r>
              <a:rPr lang="en-US" altLang="en-US" sz="2000" dirty="0">
                <a:latin typeface="Calibri" panose="020F0502020204030204" pitchFamily="34" charset="0"/>
                <a:ea typeface="Calibri Light" charset="0"/>
                <a:cs typeface="Calibri" panose="020F0502020204030204" pitchFamily="34" charset="0"/>
                <a:sym typeface="Times New Roman" charset="0"/>
              </a:rPr>
              <a:t>Thalamocortical &amp; Frontopontine fibers</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marL="444500" lvl="1" indent="-279400" algn="l" eaLnBrk="1" hangingPunct="1">
              <a:spcBef>
                <a:spcPct val="20000"/>
              </a:spcBef>
              <a:buSzPct val="100000"/>
              <a:buFont typeface="Calibri" charset="0"/>
              <a:buAutoNum type="arabicPeriod"/>
            </a:pPr>
            <a:r>
              <a:rPr lang="en-US" altLang="en-US" sz="2000" b="1" dirty="0">
                <a:latin typeface="Calibri" panose="020F0502020204030204" pitchFamily="34" charset="0"/>
                <a:ea typeface="Calibri Light" charset="0"/>
                <a:cs typeface="Calibri" panose="020F0502020204030204" pitchFamily="34" charset="0"/>
                <a:sym typeface="Times New Roman" charset="0"/>
              </a:rPr>
              <a:t>Genu: </a:t>
            </a:r>
            <a:r>
              <a:rPr lang="en-US" altLang="en-US" sz="2000" dirty="0">
                <a:latin typeface="Calibri" panose="020F0502020204030204" pitchFamily="34" charset="0"/>
                <a:ea typeface="Calibri Light" charset="0"/>
                <a:cs typeface="Calibri" panose="020F0502020204030204" pitchFamily="34" charset="0"/>
                <a:sym typeface="Times New Roman" charset="0"/>
              </a:rPr>
              <a:t>Corticobulbar fibers </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marL="444500" lvl="1" indent="-279400" algn="l" eaLnBrk="1" hangingPunct="1">
              <a:spcBef>
                <a:spcPct val="20000"/>
              </a:spcBef>
              <a:buSzPct val="100000"/>
              <a:buFont typeface="Calibri" charset="0"/>
              <a:buAutoNum type="arabicPeriod"/>
            </a:pPr>
            <a:r>
              <a:rPr lang="en-US" altLang="en-US" sz="2000" b="1" dirty="0">
                <a:latin typeface="Calibri" panose="020F0502020204030204" pitchFamily="34" charset="0"/>
                <a:ea typeface="Calibri Light" charset="0"/>
                <a:cs typeface="Calibri" panose="020F0502020204030204" pitchFamily="34" charset="0"/>
                <a:sym typeface="Times New Roman" charset="0"/>
              </a:rPr>
              <a:t>Posterior limb:</a:t>
            </a:r>
            <a:r>
              <a:rPr lang="en-US" altLang="en-US" sz="2000" u="sng" dirty="0">
                <a:latin typeface="Calibri" panose="020F0502020204030204" pitchFamily="34" charset="0"/>
                <a:ea typeface="Calibri Light" charset="0"/>
                <a:cs typeface="Calibri" panose="020F0502020204030204" pitchFamily="34" charset="0"/>
                <a:sym typeface="Times New Roman" charset="0"/>
              </a:rPr>
              <a:t> </a:t>
            </a:r>
            <a:r>
              <a:rPr lang="en-US" altLang="en-US" sz="2000" dirty="0">
                <a:latin typeface="Calibri" panose="020F0502020204030204" pitchFamily="34" charset="0"/>
                <a:ea typeface="Calibri Light" charset="0"/>
                <a:cs typeface="Calibri" panose="020F0502020204030204" pitchFamily="34" charset="0"/>
                <a:sym typeface="Times New Roman" charset="0"/>
              </a:rPr>
              <a:t>Corticospinal, Corticobulbar &amp; Thalamocortical fibers. </a:t>
            </a:r>
          </a:p>
          <a:p>
            <a:pPr marL="444500" lvl="1" indent="-279400" algn="l" eaLnBrk="1" hangingPunct="1">
              <a:spcBef>
                <a:spcPct val="20000"/>
              </a:spcBef>
              <a:buSzPct val="100000"/>
              <a:buFont typeface="Calibri" charset="0"/>
              <a:buAutoNum type="arabicPeriod"/>
            </a:pPr>
            <a:r>
              <a:rPr lang="en-US" altLang="en-US" sz="2000" b="1" dirty="0">
                <a:latin typeface="Calibri" panose="020F0502020204030204" pitchFamily="34" charset="0"/>
                <a:ea typeface="Calibri Light" charset="0"/>
                <a:cs typeface="Calibri" panose="020F0502020204030204" pitchFamily="34" charset="0"/>
                <a:sym typeface="Times New Roman" charset="0"/>
              </a:rPr>
              <a:t>Retrolenticular part: </a:t>
            </a:r>
            <a:r>
              <a:rPr lang="en-US" altLang="en-US" sz="2000" dirty="0">
                <a:latin typeface="Calibri" panose="020F0502020204030204" pitchFamily="34" charset="0"/>
                <a:ea typeface="Calibri Light" charset="0"/>
                <a:cs typeface="Calibri" panose="020F0502020204030204" pitchFamily="34" charset="0"/>
                <a:sym typeface="Times New Roman" charset="0"/>
              </a:rPr>
              <a:t>Geniculocalcarine fibers </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a:p>
            <a:pPr marL="444500" lvl="1" indent="-279400" algn="l" eaLnBrk="1" hangingPunct="1">
              <a:spcBef>
                <a:spcPct val="20000"/>
              </a:spcBef>
              <a:buSzPct val="100000"/>
              <a:buFont typeface="Calibri" charset="0"/>
              <a:buAutoNum type="arabicPeriod"/>
            </a:pPr>
            <a:r>
              <a:rPr lang="en-US" altLang="en-US" sz="2000" b="1" dirty="0">
                <a:latin typeface="Calibri" panose="020F0502020204030204" pitchFamily="34" charset="0"/>
                <a:ea typeface="Calibri Light" charset="0"/>
                <a:cs typeface="Calibri" panose="020F0502020204030204" pitchFamily="34" charset="0"/>
                <a:sym typeface="Times New Roman" charset="0"/>
              </a:rPr>
              <a:t>Sublenticular part: </a:t>
            </a:r>
            <a:r>
              <a:rPr lang="en-US" altLang="en-US" sz="2000" dirty="0">
                <a:latin typeface="Calibri" panose="020F0502020204030204" pitchFamily="34" charset="0"/>
                <a:ea typeface="Calibri Light" charset="0"/>
                <a:cs typeface="Calibri" panose="020F0502020204030204" pitchFamily="34" charset="0"/>
                <a:sym typeface="Times New Roman" charset="0"/>
              </a:rPr>
              <a:t>Geniculo-temporal fibers</a:t>
            </a: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 </a:t>
            </a:r>
          </a:p>
        </p:txBody>
      </p:sp>
      <p:pic>
        <p:nvPicPr>
          <p:cNvPr id="2" name="Picture 1">
            <a:extLst>
              <a:ext uri="{FF2B5EF4-FFF2-40B4-BE49-F238E27FC236}">
                <a16:creationId xmlns:a16="http://schemas.microsoft.com/office/drawing/2014/main" id="{A078FFD6-E383-4A35-A165-CF4AA83AC637}"/>
              </a:ext>
            </a:extLst>
          </p:cNvPr>
          <p:cNvPicPr>
            <a:picLocks noChangeAspect="1"/>
          </p:cNvPicPr>
          <p:nvPr/>
        </p:nvPicPr>
        <p:blipFill>
          <a:blip r:embed="rId3"/>
          <a:stretch>
            <a:fillRect/>
          </a:stretch>
        </p:blipFill>
        <p:spPr>
          <a:xfrm>
            <a:off x="1327880" y="3153221"/>
            <a:ext cx="3759961" cy="3609974"/>
          </a:xfrm>
          <a:prstGeom prst="rect">
            <a:avLst/>
          </a:prstGeom>
        </p:spPr>
      </p:pic>
      <p:cxnSp>
        <p:nvCxnSpPr>
          <p:cNvPr id="29" name="Straight Connector 28">
            <a:extLst>
              <a:ext uri="{FF2B5EF4-FFF2-40B4-BE49-F238E27FC236}">
                <a16:creationId xmlns:a16="http://schemas.microsoft.com/office/drawing/2014/main" id="{52CC04DB-ABE9-400C-B53D-3921E55F9719}"/>
              </a:ext>
            </a:extLst>
          </p:cNvPr>
          <p:cNvCxnSpPr/>
          <p:nvPr/>
        </p:nvCxnSpPr>
        <p:spPr>
          <a:xfrm>
            <a:off x="3521465" y="2720975"/>
            <a:ext cx="972000" cy="0"/>
          </a:xfrm>
          <a:prstGeom prst="line">
            <a:avLst/>
          </a:prstGeom>
          <a:ln w="28575">
            <a:solidFill>
              <a:srgbClr val="FFC8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E44259B2-79B2-4D58-9CE0-68B72C32B5D7}"/>
              </a:ext>
            </a:extLst>
          </p:cNvPr>
          <p:cNvCxnSpPr/>
          <p:nvPr/>
        </p:nvCxnSpPr>
        <p:spPr>
          <a:xfrm>
            <a:off x="2343860" y="2992170"/>
            <a:ext cx="864000" cy="0"/>
          </a:xfrm>
          <a:prstGeom prst="line">
            <a:avLst/>
          </a:prstGeom>
          <a:ln w="28575">
            <a:solidFill>
              <a:srgbClr val="9653C9"/>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B9D661-11DA-4FD1-8559-2DC07BBF7C8D}"/>
              </a:ext>
            </a:extLst>
          </p:cNvPr>
          <p:cNvCxnSpPr/>
          <p:nvPr/>
        </p:nvCxnSpPr>
        <p:spPr>
          <a:xfrm>
            <a:off x="3476445" y="2992170"/>
            <a:ext cx="972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8AE1C1B-206B-4E6A-BF6F-F9C827B04A66}"/>
              </a:ext>
            </a:extLst>
          </p:cNvPr>
          <p:cNvCxnSpPr/>
          <p:nvPr/>
        </p:nvCxnSpPr>
        <p:spPr>
          <a:xfrm>
            <a:off x="6467865" y="2425930"/>
            <a:ext cx="1440000" cy="0"/>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37A2EEE3-B95C-4666-9B16-1A07D88A80CC}"/>
              </a:ext>
            </a:extLst>
          </p:cNvPr>
          <p:cNvCxnSpPr/>
          <p:nvPr/>
        </p:nvCxnSpPr>
        <p:spPr>
          <a:xfrm>
            <a:off x="6505965" y="4071117"/>
            <a:ext cx="1476000"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F6D068C5-6484-4DE9-BF1D-75DDF5BAF60E}"/>
              </a:ext>
            </a:extLst>
          </p:cNvPr>
          <p:cNvCxnSpPr/>
          <p:nvPr/>
        </p:nvCxnSpPr>
        <p:spPr>
          <a:xfrm>
            <a:off x="6480565" y="5343985"/>
            <a:ext cx="2160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64863013-45EC-42C8-A241-A5AFADF3829B}"/>
              </a:ext>
            </a:extLst>
          </p:cNvPr>
          <p:cNvCxnSpPr/>
          <p:nvPr/>
        </p:nvCxnSpPr>
        <p:spPr>
          <a:xfrm>
            <a:off x="6497361" y="3405391"/>
            <a:ext cx="612000" cy="0"/>
          </a:xfrm>
          <a:prstGeom prst="line">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3148212A-141C-467B-9D50-BCF551E78AAC}"/>
              </a:ext>
            </a:extLst>
          </p:cNvPr>
          <p:cNvSpPr txBox="1"/>
          <p:nvPr/>
        </p:nvSpPr>
        <p:spPr>
          <a:xfrm>
            <a:off x="7109361" y="377455"/>
            <a:ext cx="2124299" cy="338554"/>
          </a:xfrm>
          <a:prstGeom prst="rect">
            <a:avLst/>
          </a:prstGeom>
          <a:noFill/>
          <a:ln w="38100">
            <a:solidFill>
              <a:schemeClr val="accent2">
                <a:lumMod val="60000"/>
                <a:lumOff val="40000"/>
              </a:schemeClr>
            </a:solidFill>
          </a:ln>
        </p:spPr>
        <p:txBody>
          <a:bodyPr wrap="none" rtlCol="0">
            <a:spAutoFit/>
          </a:bodyPr>
          <a:lstStyle/>
          <a:p>
            <a:r>
              <a:rPr lang="en-US" sz="1600" i="1" dirty="0">
                <a:latin typeface="+mn-lt"/>
              </a:rPr>
              <a:t>Only on the boys’ slides</a:t>
            </a:r>
            <a:endParaRPr lang="en-GB" sz="1600" i="1" dirty="0">
              <a:latin typeface="+mn-lt"/>
            </a:endParaRPr>
          </a:p>
        </p:txBody>
      </p:sp>
      <p:sp>
        <p:nvSpPr>
          <p:cNvPr id="4" name="TextBox 3"/>
          <p:cNvSpPr txBox="1"/>
          <p:nvPr/>
        </p:nvSpPr>
        <p:spPr>
          <a:xfrm>
            <a:off x="3732774" y="4616666"/>
            <a:ext cx="2393063" cy="646331"/>
          </a:xfrm>
          <a:prstGeom prst="rect">
            <a:avLst/>
          </a:prstGeom>
          <a:noFill/>
        </p:spPr>
        <p:txBody>
          <a:bodyPr wrap="square" rtlCol="1">
            <a:spAutoFit/>
          </a:bodyPr>
          <a:lstStyle/>
          <a:p>
            <a:r>
              <a:rPr lang="en-US" sz="1200" spc="5" dirty="0" smtClean="0">
                <a:solidFill>
                  <a:schemeClr val="bg1">
                    <a:lumMod val="50000"/>
                  </a:schemeClr>
                </a:solidFill>
                <a:latin typeface="Calibri"/>
                <a:cs typeface="Calibri"/>
              </a:rPr>
              <a:t>*Putamen and </a:t>
            </a:r>
            <a:r>
              <a:rPr lang="en-US" sz="1200" spc="5" dirty="0" err="1" smtClean="0">
                <a:solidFill>
                  <a:schemeClr val="bg1">
                    <a:lumMod val="50000"/>
                  </a:schemeClr>
                </a:solidFill>
                <a:latin typeface="Calibri"/>
                <a:cs typeface="Calibri"/>
              </a:rPr>
              <a:t>globus</a:t>
            </a:r>
            <a:r>
              <a:rPr lang="en-US" sz="1200" spc="5" dirty="0" smtClean="0">
                <a:solidFill>
                  <a:schemeClr val="bg1">
                    <a:lumMod val="50000"/>
                  </a:schemeClr>
                </a:solidFill>
                <a:latin typeface="Calibri"/>
                <a:cs typeface="Calibri"/>
              </a:rPr>
              <a:t>  </a:t>
            </a:r>
            <a:r>
              <a:rPr lang="en-US" sz="1200" dirty="0" err="1" smtClean="0">
                <a:solidFill>
                  <a:schemeClr val="bg1">
                    <a:lumMod val="50000"/>
                  </a:schemeClr>
                </a:solidFill>
                <a:latin typeface="Calibri"/>
                <a:cs typeface="Calibri"/>
              </a:rPr>
              <a:t>pallidus</a:t>
            </a:r>
            <a:r>
              <a:rPr lang="en-US" sz="1200" dirty="0" smtClean="0">
                <a:solidFill>
                  <a:schemeClr val="bg1">
                    <a:lumMod val="50000"/>
                  </a:schemeClr>
                </a:solidFill>
                <a:latin typeface="Calibri"/>
                <a:cs typeface="Calibri"/>
              </a:rPr>
              <a:t> nuclei are </a:t>
            </a:r>
            <a:r>
              <a:rPr lang="en-US" sz="1200" dirty="0">
                <a:solidFill>
                  <a:schemeClr val="bg1">
                    <a:lumMod val="50000"/>
                  </a:schemeClr>
                </a:solidFill>
                <a:latin typeface="Calibri"/>
                <a:cs typeface="Calibri"/>
              </a:rPr>
              <a:t>collectively </a:t>
            </a:r>
            <a:r>
              <a:rPr lang="en-US" sz="1200" spc="10" dirty="0">
                <a:solidFill>
                  <a:schemeClr val="bg1">
                    <a:lumMod val="50000"/>
                  </a:schemeClr>
                </a:solidFill>
                <a:latin typeface="Calibri"/>
                <a:cs typeface="Calibri"/>
              </a:rPr>
              <a:t>known </a:t>
            </a:r>
            <a:r>
              <a:rPr lang="en-US" sz="1200" dirty="0">
                <a:solidFill>
                  <a:schemeClr val="bg1">
                    <a:lumMod val="50000"/>
                  </a:schemeClr>
                </a:solidFill>
                <a:latin typeface="Calibri"/>
                <a:cs typeface="Calibri"/>
              </a:rPr>
              <a:t>as  </a:t>
            </a:r>
            <a:r>
              <a:rPr lang="en-US" sz="1200" spc="5" dirty="0" err="1" smtClean="0">
                <a:solidFill>
                  <a:schemeClr val="bg1">
                    <a:lumMod val="50000"/>
                  </a:schemeClr>
                </a:solidFill>
                <a:latin typeface="Calibri"/>
                <a:cs typeface="Calibri"/>
              </a:rPr>
              <a:t>Lentiform</a:t>
            </a:r>
            <a:r>
              <a:rPr lang="en-US" sz="1200" spc="5" dirty="0" smtClean="0">
                <a:solidFill>
                  <a:schemeClr val="bg1">
                    <a:lumMod val="50000"/>
                  </a:schemeClr>
                </a:solidFill>
                <a:latin typeface="Calibri"/>
                <a:cs typeface="Calibri"/>
              </a:rPr>
              <a:t> nuclei</a:t>
            </a:r>
            <a:endParaRPr lang="ar-SA" sz="1200" dirty="0">
              <a:solidFill>
                <a:schemeClr val="bg1">
                  <a:lumMod val="50000"/>
                </a:schemeClr>
              </a:solidFill>
            </a:endParaRPr>
          </a:p>
        </p:txBody>
      </p:sp>
    </p:spTree>
    <p:extLst>
      <p:ext uri="{BB962C8B-B14F-4D97-AF65-F5344CB8AC3E}">
        <p14:creationId xmlns:p14="http://schemas.microsoft.com/office/powerpoint/2010/main" val="38449394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4E22CC-DFEF-4399-B025-B9C7012D8695}"/>
              </a:ext>
            </a:extLst>
          </p:cNvPr>
          <p:cNvSpPr>
            <a:spLocks noGrp="1"/>
          </p:cNvSpPr>
          <p:nvPr>
            <p:ph type="title"/>
          </p:nvPr>
        </p:nvSpPr>
        <p:spPr>
          <a:xfrm>
            <a:off x="0" y="338922"/>
            <a:ext cx="4198374" cy="728252"/>
          </a:xfrm>
        </p:spPr>
        <p:txBody>
          <a:bodyPr/>
          <a:lstStyle/>
          <a:p>
            <a:pPr algn="ctr"/>
            <a:r>
              <a:rPr lang="en-US" dirty="0"/>
              <a:t>Summary</a:t>
            </a:r>
            <a:endParaRPr lang="en-GB" dirty="0"/>
          </a:p>
        </p:txBody>
      </p:sp>
      <p:graphicFrame>
        <p:nvGraphicFramePr>
          <p:cNvPr id="3" name="Table 2">
            <a:extLst>
              <a:ext uri="{FF2B5EF4-FFF2-40B4-BE49-F238E27FC236}">
                <a16:creationId xmlns:a16="http://schemas.microsoft.com/office/drawing/2014/main" id="{273C556D-17DE-467F-9181-9F436CDD09A0}"/>
              </a:ext>
            </a:extLst>
          </p:cNvPr>
          <p:cNvGraphicFramePr>
            <a:graphicFrameLocks noGrp="1"/>
          </p:cNvGraphicFramePr>
          <p:nvPr>
            <p:extLst>
              <p:ext uri="{D42A27DB-BD31-4B8C-83A1-F6EECF244321}">
                <p14:modId xmlns:p14="http://schemas.microsoft.com/office/powerpoint/2010/main" val="914553083"/>
              </p:ext>
            </p:extLst>
          </p:nvPr>
        </p:nvGraphicFramePr>
        <p:xfrm>
          <a:off x="609600" y="1417638"/>
          <a:ext cx="3195484" cy="4887299"/>
        </p:xfrm>
        <a:graphic>
          <a:graphicData uri="http://schemas.openxmlformats.org/drawingml/2006/table">
            <a:tbl>
              <a:tblPr firstRow="1" bandRow="1">
                <a:tableStyleId>{91EBBBCC-DAD2-459C-BE2E-F6DE35CF9A28}</a:tableStyleId>
              </a:tblPr>
              <a:tblGrid>
                <a:gridCol w="422787">
                  <a:extLst>
                    <a:ext uri="{9D8B030D-6E8A-4147-A177-3AD203B41FA5}">
                      <a16:colId xmlns:a16="http://schemas.microsoft.com/office/drawing/2014/main" val="1202642375"/>
                    </a:ext>
                  </a:extLst>
                </a:gridCol>
                <a:gridCol w="2772697">
                  <a:extLst>
                    <a:ext uri="{9D8B030D-6E8A-4147-A177-3AD203B41FA5}">
                      <a16:colId xmlns:a16="http://schemas.microsoft.com/office/drawing/2014/main" val="1676005592"/>
                    </a:ext>
                  </a:extLst>
                </a:gridCol>
              </a:tblGrid>
              <a:tr h="366747">
                <a:tc gridSpan="2">
                  <a:txBody>
                    <a:bodyPr/>
                    <a:lstStyle/>
                    <a:p>
                      <a:pPr algn="ctr"/>
                      <a:r>
                        <a:rPr lang="en-US" sz="1600" dirty="0" err="1"/>
                        <a:t>Broadmann’s</a:t>
                      </a:r>
                      <a:r>
                        <a:rPr lang="en-US" sz="1600" dirty="0"/>
                        <a:t> Areas</a:t>
                      </a:r>
                      <a:endParaRPr lang="en-GB" sz="1600" dirty="0"/>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2625560759"/>
                  </a:ext>
                </a:extLst>
              </a:tr>
              <a:tr h="366747">
                <a:tc>
                  <a:txBody>
                    <a:bodyPr/>
                    <a:lstStyle/>
                    <a:p>
                      <a:r>
                        <a:rPr lang="en-GB" sz="1600" dirty="0"/>
                        <a:t>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3">
                  <a:txBody>
                    <a:bodyPr/>
                    <a:lstStyle/>
                    <a:p>
                      <a:r>
                        <a:rPr lang="en-GB" sz="1600" dirty="0"/>
                        <a:t>Primary somatosensory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338992270"/>
                  </a:ext>
                </a:extLst>
              </a:tr>
              <a:tr h="366747">
                <a:tc>
                  <a:txBody>
                    <a:bodyPr/>
                    <a:lstStyle/>
                    <a:p>
                      <a:r>
                        <a:rPr lang="en-GB" sz="1600" dirty="0"/>
                        <a:t>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1067232320"/>
                  </a:ext>
                </a:extLst>
              </a:tr>
              <a:tr h="366747">
                <a:tc>
                  <a:txBody>
                    <a:bodyPr/>
                    <a:lstStyle/>
                    <a:p>
                      <a:r>
                        <a:rPr lang="en-GB" sz="1600" dirty="0"/>
                        <a:t>3</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239090862"/>
                  </a:ext>
                </a:extLst>
              </a:tr>
              <a:tr h="366747">
                <a:tc>
                  <a:txBody>
                    <a:bodyPr/>
                    <a:lstStyle/>
                    <a:p>
                      <a:r>
                        <a:rPr lang="en-GB" sz="1600" dirty="0"/>
                        <a:t>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t>Primary motor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202654052"/>
                  </a:ext>
                </a:extLst>
              </a:tr>
              <a:tr h="486335">
                <a:tc>
                  <a:txBody>
                    <a:bodyPr/>
                    <a:lstStyle/>
                    <a:p>
                      <a:r>
                        <a:rPr lang="en-GB" sz="1600" dirty="0"/>
                        <a:t>6</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t>Premotor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069922413"/>
                  </a:ext>
                </a:extLst>
              </a:tr>
              <a:tr h="366747">
                <a:tc>
                  <a:txBody>
                    <a:bodyPr/>
                    <a:lstStyle/>
                    <a:p>
                      <a:r>
                        <a:rPr lang="en-GB" sz="1600" dirty="0"/>
                        <a:t>8</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t>Frontal eye field</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506211775"/>
                  </a:ext>
                </a:extLst>
              </a:tr>
              <a:tr h="366747">
                <a:tc>
                  <a:txBody>
                    <a:bodyPr/>
                    <a:lstStyle/>
                    <a:p>
                      <a:r>
                        <a:rPr lang="en-GB" sz="1600" dirty="0"/>
                        <a:t>17</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t>Primary visual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412310633"/>
                  </a:ext>
                </a:extLst>
              </a:tr>
              <a:tr h="366747">
                <a:tc>
                  <a:txBody>
                    <a:bodyPr/>
                    <a:lstStyle/>
                    <a:p>
                      <a:r>
                        <a:rPr lang="en-GB" sz="1600" dirty="0"/>
                        <a:t>19</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a:txBody>
                    <a:bodyPr/>
                    <a:lstStyle/>
                    <a:p>
                      <a:r>
                        <a:rPr lang="en-GB" sz="1600" dirty="0"/>
                        <a:t>Visual association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20978538"/>
                  </a:ext>
                </a:extLst>
              </a:tr>
              <a:tr h="366747">
                <a:tc>
                  <a:txBody>
                    <a:bodyPr/>
                    <a:lstStyle/>
                    <a:p>
                      <a:r>
                        <a:rPr lang="en-GB" sz="1600" dirty="0"/>
                        <a:t>41</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2">
                  <a:txBody>
                    <a:bodyPr/>
                    <a:lstStyle/>
                    <a:p>
                      <a:r>
                        <a:rPr lang="en-GB" sz="1600" dirty="0"/>
                        <a:t>Primary auditory cortex</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2763494905"/>
                  </a:ext>
                </a:extLst>
              </a:tr>
              <a:tr h="366747">
                <a:tc>
                  <a:txBody>
                    <a:bodyPr/>
                    <a:lstStyle/>
                    <a:p>
                      <a:r>
                        <a:rPr lang="en-GB" sz="1600" dirty="0"/>
                        <a:t>42</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653831463"/>
                  </a:ext>
                </a:extLst>
              </a:tr>
              <a:tr h="366747">
                <a:tc>
                  <a:txBody>
                    <a:bodyPr/>
                    <a:lstStyle/>
                    <a:p>
                      <a:r>
                        <a:rPr lang="en-GB" sz="1600" dirty="0"/>
                        <a:t>44</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rowSpan="2">
                  <a:txBody>
                    <a:bodyPr/>
                    <a:lstStyle/>
                    <a:p>
                      <a:r>
                        <a:rPr lang="en-GB" sz="1600" dirty="0" err="1"/>
                        <a:t>Broca’s</a:t>
                      </a:r>
                      <a:r>
                        <a:rPr lang="en-GB" sz="1600" dirty="0"/>
                        <a:t> area</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194280992"/>
                  </a:ext>
                </a:extLst>
              </a:tr>
              <a:tr h="366747">
                <a:tc>
                  <a:txBody>
                    <a:bodyPr/>
                    <a:lstStyle/>
                    <a:p>
                      <a:r>
                        <a:rPr lang="en-GB" sz="1600" dirty="0"/>
                        <a:t>45</a:t>
                      </a:r>
                    </a:p>
                  </a:txBody>
                  <a:tcPr anchor="ctr">
                    <a:lnL w="12700" cap="flat" cmpd="sng" algn="ctr">
                      <a:solidFill>
                        <a:schemeClr val="accent4"/>
                      </a:solidFill>
                      <a:prstDash val="solid"/>
                      <a:round/>
                      <a:headEnd type="none" w="med" len="med"/>
                      <a:tailEnd type="none" w="med" len="med"/>
                    </a:lnL>
                    <a:lnR w="12700" cap="flat" cmpd="sng" algn="ctr">
                      <a:solidFill>
                        <a:schemeClr val="accent4"/>
                      </a:solidFill>
                      <a:prstDash val="solid"/>
                      <a:round/>
                      <a:headEnd type="none" w="med" len="med"/>
                      <a:tailEnd type="none" w="med" len="med"/>
                    </a:lnR>
                    <a:lnT w="12700" cap="flat" cmpd="sng" algn="ctr">
                      <a:solidFill>
                        <a:schemeClr val="accent4"/>
                      </a:solidFill>
                      <a:prstDash val="solid"/>
                      <a:round/>
                      <a:headEnd type="none" w="med" len="med"/>
                      <a:tailEnd type="none" w="med" len="med"/>
                    </a:lnT>
                    <a:lnB w="12700" cap="flat" cmpd="sng" algn="ctr">
                      <a:solidFill>
                        <a:schemeClr val="accent4"/>
                      </a:solidFill>
                      <a:prstDash val="solid"/>
                      <a:round/>
                      <a:headEnd type="none" w="med" len="med"/>
                      <a:tailEnd type="none" w="med" len="med"/>
                    </a:lnB>
                  </a:tcPr>
                </a:tc>
                <a:tc vMerge="1">
                  <a:txBody>
                    <a:bodyPr/>
                    <a:lstStyle/>
                    <a:p>
                      <a:endParaRPr lang="en-GB" dirty="0"/>
                    </a:p>
                  </a:txBody>
                  <a:tcPr/>
                </a:tc>
                <a:extLst>
                  <a:ext uri="{0D108BD9-81ED-4DB2-BD59-A6C34878D82A}">
                    <a16:rowId xmlns:a16="http://schemas.microsoft.com/office/drawing/2014/main" val="3529440692"/>
                  </a:ext>
                </a:extLst>
              </a:tr>
            </a:tbl>
          </a:graphicData>
        </a:graphic>
      </p:graphicFrame>
      <p:graphicFrame>
        <p:nvGraphicFramePr>
          <p:cNvPr id="4" name="Table 3">
            <a:extLst>
              <a:ext uri="{FF2B5EF4-FFF2-40B4-BE49-F238E27FC236}">
                <a16:creationId xmlns:a16="http://schemas.microsoft.com/office/drawing/2014/main" id="{E8F0F72A-26F7-4A7A-A1B5-D473244FE0DD}"/>
              </a:ext>
            </a:extLst>
          </p:cNvPr>
          <p:cNvGraphicFramePr>
            <a:graphicFrameLocks noGrp="1"/>
          </p:cNvGraphicFramePr>
          <p:nvPr>
            <p:extLst>
              <p:ext uri="{D42A27DB-BD31-4B8C-83A1-F6EECF244321}">
                <p14:modId xmlns:p14="http://schemas.microsoft.com/office/powerpoint/2010/main" val="3629722037"/>
              </p:ext>
            </p:extLst>
          </p:nvPr>
        </p:nvGraphicFramePr>
        <p:xfrm>
          <a:off x="4503173" y="491536"/>
          <a:ext cx="6853084" cy="3762994"/>
        </p:xfrm>
        <a:graphic>
          <a:graphicData uri="http://schemas.openxmlformats.org/drawingml/2006/table">
            <a:tbl>
              <a:tblPr firstRow="1" bandRow="1">
                <a:tableStyleId>{1E171933-4619-4E11-9A3F-F7608DF75F80}</a:tableStyleId>
              </a:tblPr>
              <a:tblGrid>
                <a:gridCol w="1278786">
                  <a:extLst>
                    <a:ext uri="{9D8B030D-6E8A-4147-A177-3AD203B41FA5}">
                      <a16:colId xmlns:a16="http://schemas.microsoft.com/office/drawing/2014/main" val="1202642375"/>
                    </a:ext>
                  </a:extLst>
                </a:gridCol>
                <a:gridCol w="2789164">
                  <a:extLst>
                    <a:ext uri="{9D8B030D-6E8A-4147-A177-3AD203B41FA5}">
                      <a16:colId xmlns:a16="http://schemas.microsoft.com/office/drawing/2014/main" val="1270008328"/>
                    </a:ext>
                  </a:extLst>
                </a:gridCol>
                <a:gridCol w="2785134">
                  <a:extLst>
                    <a:ext uri="{9D8B030D-6E8A-4147-A177-3AD203B41FA5}">
                      <a16:colId xmlns:a16="http://schemas.microsoft.com/office/drawing/2014/main" val="1676005592"/>
                    </a:ext>
                  </a:extLst>
                </a:gridCol>
              </a:tblGrid>
              <a:tr h="403217">
                <a:tc>
                  <a:txBody>
                    <a:bodyPr/>
                    <a:lstStyle/>
                    <a:p>
                      <a:r>
                        <a:rPr lang="en-GB" sz="1600" dirty="0"/>
                        <a:t>Lobe</a:t>
                      </a:r>
                    </a:p>
                  </a:txBody>
                  <a:tcPr/>
                </a:tc>
                <a:tc>
                  <a:txBody>
                    <a:bodyPr/>
                    <a:lstStyle/>
                    <a:p>
                      <a:r>
                        <a:rPr lang="en-GB" sz="1600" dirty="0"/>
                        <a:t>Gyri</a:t>
                      </a:r>
                    </a:p>
                  </a:txBody>
                  <a:tcPr/>
                </a:tc>
                <a:tc>
                  <a:txBody>
                    <a:bodyPr/>
                    <a:lstStyle/>
                    <a:p>
                      <a:r>
                        <a:rPr lang="en-GB" sz="1600" dirty="0"/>
                        <a:t>Sulci</a:t>
                      </a:r>
                    </a:p>
                  </a:txBody>
                  <a:tcPr/>
                </a:tc>
                <a:extLst>
                  <a:ext uri="{0D108BD9-81ED-4DB2-BD59-A6C34878D82A}">
                    <a16:rowId xmlns:a16="http://schemas.microsoft.com/office/drawing/2014/main" val="1956596231"/>
                  </a:ext>
                </a:extLst>
              </a:tr>
              <a:tr h="879795">
                <a:tc>
                  <a:txBody>
                    <a:bodyPr/>
                    <a:lstStyle/>
                    <a:p>
                      <a:r>
                        <a:rPr lang="en-GB" sz="1600" dirty="0"/>
                        <a:t>Frontal </a:t>
                      </a:r>
                    </a:p>
                  </a:txBody>
                  <a:tcPr/>
                </a:tc>
                <a:tc>
                  <a:txBody>
                    <a:bodyPr/>
                    <a:lstStyle/>
                    <a:p>
                      <a:pPr marL="342900" indent="-342900">
                        <a:buAutoNum type="arabicPeriod"/>
                      </a:pPr>
                      <a:r>
                        <a:rPr lang="en-GB" sz="1600" b="1" dirty="0"/>
                        <a:t>Precentral gyrus</a:t>
                      </a:r>
                    </a:p>
                    <a:p>
                      <a:pPr marL="342900" indent="-342900">
                        <a:buAutoNum type="arabicPeriod"/>
                      </a:pPr>
                      <a:r>
                        <a:rPr lang="en-GB" sz="1600" dirty="0"/>
                        <a:t>Superior frontal gyrus</a:t>
                      </a:r>
                    </a:p>
                    <a:p>
                      <a:pPr marL="342900" indent="-342900">
                        <a:buAutoNum type="arabicPeriod"/>
                      </a:pPr>
                      <a:r>
                        <a:rPr lang="en-GB" sz="1600" dirty="0"/>
                        <a:t>Middle frontal gyrus</a:t>
                      </a:r>
                    </a:p>
                    <a:p>
                      <a:pPr marL="342900" indent="-342900">
                        <a:buAutoNum type="arabicPeriod"/>
                      </a:pPr>
                      <a:r>
                        <a:rPr lang="en-GB" sz="1600" dirty="0"/>
                        <a:t>Inferior frontal gyrus</a:t>
                      </a:r>
                    </a:p>
                  </a:txBody>
                  <a:tcPr/>
                </a:tc>
                <a:tc>
                  <a:txBody>
                    <a:bodyPr/>
                    <a:lstStyle/>
                    <a:p>
                      <a:pPr marL="342900" indent="-342900">
                        <a:buAutoNum type="arabicPeriod"/>
                      </a:pPr>
                      <a:r>
                        <a:rPr lang="en-GB" sz="1600" dirty="0"/>
                        <a:t>Superior frontal sulci</a:t>
                      </a:r>
                    </a:p>
                    <a:p>
                      <a:pPr marL="342900" indent="-342900">
                        <a:buAutoNum type="arabicPeriod"/>
                      </a:pPr>
                      <a:r>
                        <a:rPr lang="en-GB" sz="1600" dirty="0"/>
                        <a:t>Inferior frontal sulci</a:t>
                      </a:r>
                    </a:p>
                  </a:txBody>
                  <a:tcPr/>
                </a:tc>
                <a:extLst>
                  <a:ext uri="{0D108BD9-81ED-4DB2-BD59-A6C34878D82A}">
                    <a16:rowId xmlns:a16="http://schemas.microsoft.com/office/drawing/2014/main" val="175555904"/>
                  </a:ext>
                </a:extLst>
              </a:tr>
              <a:tr h="403217">
                <a:tc>
                  <a:txBody>
                    <a:bodyPr/>
                    <a:lstStyle/>
                    <a:p>
                      <a:r>
                        <a:rPr lang="en-GB" sz="1600" dirty="0"/>
                        <a:t>Parietal </a:t>
                      </a:r>
                    </a:p>
                  </a:txBody>
                  <a:tcPr/>
                </a:tc>
                <a:tc>
                  <a:txBody>
                    <a:bodyPr/>
                    <a:lstStyle/>
                    <a:p>
                      <a:r>
                        <a:rPr lang="en-GB" sz="1600" dirty="0"/>
                        <a:t>1. </a:t>
                      </a:r>
                      <a:r>
                        <a:rPr lang="en-GB" sz="1600" b="1" dirty="0"/>
                        <a:t>Postcentral gyrus</a:t>
                      </a:r>
                    </a:p>
                  </a:txBody>
                  <a:tcPr/>
                </a:tc>
                <a:tc>
                  <a:txBody>
                    <a:bodyPr/>
                    <a:lstStyle/>
                    <a:p>
                      <a:r>
                        <a:rPr lang="en-GB" sz="1600" dirty="0"/>
                        <a:t>1. Intraparietal sulcus</a:t>
                      </a:r>
                    </a:p>
                  </a:txBody>
                  <a:tcPr/>
                </a:tc>
                <a:extLst>
                  <a:ext uri="{0D108BD9-81ED-4DB2-BD59-A6C34878D82A}">
                    <a16:rowId xmlns:a16="http://schemas.microsoft.com/office/drawing/2014/main" val="2202654052"/>
                  </a:ext>
                </a:extLst>
              </a:tr>
              <a:tr h="879795">
                <a:tc>
                  <a:txBody>
                    <a:bodyPr/>
                    <a:lstStyle/>
                    <a:p>
                      <a:r>
                        <a:rPr lang="en-GB" sz="1600" dirty="0"/>
                        <a:t>Temporal </a:t>
                      </a:r>
                    </a:p>
                  </a:txBody>
                  <a:tcPr/>
                </a:tc>
                <a:tc>
                  <a:txBody>
                    <a:bodyPr/>
                    <a:lstStyle/>
                    <a:p>
                      <a:pPr marL="342900" indent="-342900">
                        <a:buAutoNum type="arabicPeriod"/>
                      </a:pPr>
                      <a:r>
                        <a:rPr lang="en-GB" sz="1600" dirty="0"/>
                        <a:t>Insula </a:t>
                      </a:r>
                    </a:p>
                    <a:p>
                      <a:pPr marL="342900" indent="-342900">
                        <a:buAutoNum type="arabicPeriod"/>
                      </a:pPr>
                      <a:r>
                        <a:rPr lang="en-GB" sz="1600" dirty="0"/>
                        <a:t>Superior temporal gyrus</a:t>
                      </a:r>
                    </a:p>
                    <a:p>
                      <a:pPr marL="342900" indent="-342900">
                        <a:buAutoNum type="arabicPeriod"/>
                      </a:pPr>
                      <a:r>
                        <a:rPr lang="en-GB" sz="1600" dirty="0"/>
                        <a:t>Middle temporal gyrus</a:t>
                      </a:r>
                    </a:p>
                    <a:p>
                      <a:pPr marL="342900" indent="-342900">
                        <a:buAutoNum type="arabicPeriod"/>
                      </a:pPr>
                      <a:r>
                        <a:rPr lang="en-GB" sz="1600" dirty="0"/>
                        <a:t>Inferior temporal gyrus</a:t>
                      </a:r>
                    </a:p>
                  </a:txBody>
                  <a:tcPr/>
                </a:tc>
                <a:tc>
                  <a:txBody>
                    <a:bodyPr/>
                    <a:lstStyle/>
                    <a:p>
                      <a:pPr marL="342900" indent="-342900">
                        <a:buAutoNum type="arabicPeriod"/>
                      </a:pPr>
                      <a:r>
                        <a:rPr lang="en-GB" sz="1600" dirty="0"/>
                        <a:t>Superior temporal sulci</a:t>
                      </a:r>
                    </a:p>
                    <a:p>
                      <a:pPr marL="342900" indent="-342900">
                        <a:buAutoNum type="arabicPeriod"/>
                      </a:pPr>
                      <a:r>
                        <a:rPr lang="en-GB" sz="1600" dirty="0"/>
                        <a:t>Inferior temporal sulci</a:t>
                      </a:r>
                    </a:p>
                    <a:p>
                      <a:endParaRPr lang="en-GB" sz="1600" dirty="0"/>
                    </a:p>
                  </a:txBody>
                  <a:tcPr/>
                </a:tc>
                <a:extLst>
                  <a:ext uri="{0D108BD9-81ED-4DB2-BD59-A6C34878D82A}">
                    <a16:rowId xmlns:a16="http://schemas.microsoft.com/office/drawing/2014/main" val="1069922413"/>
                  </a:ext>
                </a:extLst>
              </a:tr>
              <a:tr h="678699">
                <a:tc>
                  <a:txBody>
                    <a:bodyPr/>
                    <a:lstStyle/>
                    <a:p>
                      <a:r>
                        <a:rPr lang="en-GB" sz="1600" dirty="0"/>
                        <a:t>Medial Surface</a:t>
                      </a:r>
                    </a:p>
                  </a:txBody>
                  <a:tcPr/>
                </a:tc>
                <a:tc>
                  <a:txBody>
                    <a:bodyPr/>
                    <a:lstStyle/>
                    <a:p>
                      <a:pPr marL="342900" indent="-342900">
                        <a:buAutoNum type="arabicPeriod"/>
                      </a:pPr>
                      <a:r>
                        <a:rPr lang="en-GB" sz="1600" dirty="0"/>
                        <a:t>Cingulate</a:t>
                      </a:r>
                    </a:p>
                    <a:p>
                      <a:pPr marL="342900" indent="-342900">
                        <a:buAutoNum type="arabicPeriod"/>
                      </a:pPr>
                      <a:r>
                        <a:rPr lang="en-GB" sz="1600" dirty="0" err="1"/>
                        <a:t>Parahippocampal</a:t>
                      </a:r>
                      <a:endParaRPr lang="en-GB" sz="1600" dirty="0"/>
                    </a:p>
                  </a:txBody>
                  <a:tcPr/>
                </a:tc>
                <a:tc>
                  <a:txBody>
                    <a:bodyPr/>
                    <a:lstStyle/>
                    <a:p>
                      <a:pPr marL="342900" indent="-342900">
                        <a:buAutoNum type="arabicPeriod"/>
                      </a:pPr>
                      <a:r>
                        <a:rPr lang="en-GB" sz="1600" dirty="0"/>
                        <a:t>Parietooccipital</a:t>
                      </a:r>
                    </a:p>
                    <a:p>
                      <a:pPr marL="342900" indent="-342900">
                        <a:buAutoNum type="arabicPeriod"/>
                      </a:pPr>
                      <a:r>
                        <a:rPr lang="en-GB" sz="1600" dirty="0"/>
                        <a:t>Calcarine</a:t>
                      </a:r>
                    </a:p>
                    <a:p>
                      <a:pPr marL="342900" indent="-342900">
                        <a:buAutoNum type="arabicPeriod"/>
                      </a:pPr>
                      <a:r>
                        <a:rPr lang="en-GB" sz="1600" dirty="0"/>
                        <a:t>Cingulate </a:t>
                      </a:r>
                    </a:p>
                  </a:txBody>
                  <a:tcPr/>
                </a:tc>
                <a:extLst>
                  <a:ext uri="{0D108BD9-81ED-4DB2-BD59-A6C34878D82A}">
                    <a16:rowId xmlns:a16="http://schemas.microsoft.com/office/drawing/2014/main" val="506211775"/>
                  </a:ext>
                </a:extLst>
              </a:tr>
            </a:tbl>
          </a:graphicData>
        </a:graphic>
      </p:graphicFrame>
      <p:pic>
        <p:nvPicPr>
          <p:cNvPr id="7" name="Picture 6">
            <a:extLst>
              <a:ext uri="{FF2B5EF4-FFF2-40B4-BE49-F238E27FC236}">
                <a16:creationId xmlns:a16="http://schemas.microsoft.com/office/drawing/2014/main" id="{C12E640D-D07E-49C5-B9F5-C0224A14FF4C}"/>
              </a:ext>
            </a:extLst>
          </p:cNvPr>
          <p:cNvPicPr>
            <a:picLocks noChangeAspect="1"/>
          </p:cNvPicPr>
          <p:nvPr/>
        </p:nvPicPr>
        <p:blipFill rotWithShape="1">
          <a:blip r:embed="rId2"/>
          <a:srcRect l="2473" t="25089" r="1720" b="30896"/>
          <a:stretch/>
        </p:blipFill>
        <p:spPr>
          <a:xfrm>
            <a:off x="4355689" y="4381948"/>
            <a:ext cx="7443019" cy="2476052"/>
          </a:xfrm>
          <a:prstGeom prst="rect">
            <a:avLst/>
          </a:prstGeom>
        </p:spPr>
      </p:pic>
    </p:spTree>
    <p:extLst>
      <p:ext uri="{BB962C8B-B14F-4D97-AF65-F5344CB8AC3E}">
        <p14:creationId xmlns:p14="http://schemas.microsoft.com/office/powerpoint/2010/main" val="9691575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4382" y="199021"/>
            <a:ext cx="3682764" cy="682202"/>
          </a:xfrm>
        </p:spPr>
        <p:txBody>
          <a:bodyPr>
            <a:normAutofit fontScale="90000"/>
          </a:bodyPr>
          <a:lstStyle/>
          <a:p>
            <a:r>
              <a:rPr lang="en-US" dirty="0"/>
              <a:t>MCQS</a:t>
            </a:r>
          </a:p>
        </p:txBody>
      </p:sp>
      <p:sp>
        <p:nvSpPr>
          <p:cNvPr id="6" name="TextBox 5"/>
          <p:cNvSpPr txBox="1"/>
          <p:nvPr/>
        </p:nvSpPr>
        <p:spPr>
          <a:xfrm>
            <a:off x="382215" y="881223"/>
            <a:ext cx="5703953" cy="1754326"/>
          </a:xfrm>
          <a:prstGeom prst="rect">
            <a:avLst/>
          </a:prstGeom>
          <a:noFill/>
        </p:spPr>
        <p:txBody>
          <a:bodyPr wrap="square" rtlCol="0">
            <a:spAutoFit/>
          </a:bodyPr>
          <a:lstStyle/>
          <a:p>
            <a:pPr algn="l"/>
            <a:r>
              <a:rPr lang="en-US" sz="1800" dirty="0">
                <a:latin typeface="+mn-lt"/>
              </a:rPr>
              <a:t>1-which of the following is not one of the surfaces of the cerebrum</a:t>
            </a:r>
          </a:p>
          <a:p>
            <a:pPr algn="l"/>
            <a:r>
              <a:rPr lang="en-US" sz="1800" dirty="0">
                <a:latin typeface="+mn-lt"/>
              </a:rPr>
              <a:t>a)</a:t>
            </a:r>
            <a:r>
              <a:rPr lang="en-US" sz="1800" dirty="0" err="1">
                <a:latin typeface="+mn-lt"/>
              </a:rPr>
              <a:t>superiolatral</a:t>
            </a:r>
            <a:r>
              <a:rPr lang="en-US" sz="1800" dirty="0">
                <a:latin typeface="+mn-lt"/>
              </a:rPr>
              <a:t> </a:t>
            </a:r>
          </a:p>
          <a:p>
            <a:pPr algn="l"/>
            <a:r>
              <a:rPr lang="en-US" sz="1800" dirty="0">
                <a:latin typeface="+mn-lt"/>
              </a:rPr>
              <a:t>b)medial</a:t>
            </a:r>
          </a:p>
          <a:p>
            <a:pPr algn="l"/>
            <a:r>
              <a:rPr lang="en-US" sz="1800" dirty="0">
                <a:latin typeface="+mn-lt"/>
              </a:rPr>
              <a:t>c)posterior </a:t>
            </a:r>
          </a:p>
          <a:p>
            <a:pPr algn="l"/>
            <a:r>
              <a:rPr lang="en-US" sz="1800" dirty="0">
                <a:latin typeface="+mn-lt"/>
              </a:rPr>
              <a:t>d)inferior</a:t>
            </a:r>
          </a:p>
        </p:txBody>
      </p:sp>
      <p:sp>
        <p:nvSpPr>
          <p:cNvPr id="7" name="TextBox 6"/>
          <p:cNvSpPr txBox="1"/>
          <p:nvPr/>
        </p:nvSpPr>
        <p:spPr>
          <a:xfrm>
            <a:off x="382215" y="2763329"/>
            <a:ext cx="5633574" cy="1754326"/>
          </a:xfrm>
          <a:prstGeom prst="rect">
            <a:avLst/>
          </a:prstGeom>
          <a:noFill/>
        </p:spPr>
        <p:txBody>
          <a:bodyPr wrap="square" rtlCol="0">
            <a:spAutoFit/>
          </a:bodyPr>
          <a:lstStyle/>
          <a:p>
            <a:pPr algn="l"/>
            <a:r>
              <a:rPr lang="en-US" sz="1800" dirty="0">
                <a:latin typeface="+mn-lt"/>
              </a:rPr>
              <a:t>2-Which lobe is responsible for smell, hearing and memory?</a:t>
            </a:r>
          </a:p>
          <a:p>
            <a:pPr algn="l"/>
            <a:r>
              <a:rPr lang="en-US" sz="1800" dirty="0">
                <a:solidFill>
                  <a:schemeClr val="tx1"/>
                </a:solidFill>
                <a:latin typeface="+mn-lt"/>
              </a:rPr>
              <a:t>a)Frontal </a:t>
            </a:r>
          </a:p>
          <a:p>
            <a:pPr algn="l"/>
            <a:r>
              <a:rPr lang="en-US" sz="1800" dirty="0">
                <a:solidFill>
                  <a:schemeClr val="tx1"/>
                </a:solidFill>
                <a:latin typeface="+mn-lt"/>
              </a:rPr>
              <a:t>b)temporal </a:t>
            </a:r>
          </a:p>
          <a:p>
            <a:pPr algn="l"/>
            <a:r>
              <a:rPr lang="en-US" sz="1800" dirty="0">
                <a:latin typeface="+mn-lt"/>
              </a:rPr>
              <a:t>c)Occipital </a:t>
            </a:r>
          </a:p>
          <a:p>
            <a:pPr algn="l"/>
            <a:r>
              <a:rPr lang="en-US" sz="1800" dirty="0">
                <a:latin typeface="+mn-lt"/>
              </a:rPr>
              <a:t>d)parietal</a:t>
            </a:r>
          </a:p>
        </p:txBody>
      </p:sp>
      <p:sp>
        <p:nvSpPr>
          <p:cNvPr id="10" name="TextBox 9"/>
          <p:cNvSpPr txBox="1"/>
          <p:nvPr/>
        </p:nvSpPr>
        <p:spPr>
          <a:xfrm>
            <a:off x="382216" y="4796853"/>
            <a:ext cx="6743688" cy="1477328"/>
          </a:xfrm>
          <a:prstGeom prst="rect">
            <a:avLst/>
          </a:prstGeom>
          <a:noFill/>
        </p:spPr>
        <p:txBody>
          <a:bodyPr wrap="square" rtlCol="0">
            <a:spAutoFit/>
          </a:bodyPr>
          <a:lstStyle/>
          <a:p>
            <a:pPr algn="l"/>
            <a:r>
              <a:rPr lang="en-US" sz="1800" dirty="0">
                <a:latin typeface="+mn-lt"/>
              </a:rPr>
              <a:t>3-Where is </a:t>
            </a:r>
            <a:r>
              <a:rPr lang="en-US" sz="1800" dirty="0" err="1">
                <a:latin typeface="+mn-lt"/>
              </a:rPr>
              <a:t>broca’s</a:t>
            </a:r>
            <a:r>
              <a:rPr lang="en-US" sz="1800" dirty="0">
                <a:latin typeface="+mn-lt"/>
              </a:rPr>
              <a:t> area?</a:t>
            </a:r>
          </a:p>
          <a:p>
            <a:pPr algn="l"/>
            <a:r>
              <a:rPr lang="en-US" sz="1800" dirty="0">
                <a:latin typeface="+mn-lt"/>
              </a:rPr>
              <a:t>a)frontal </a:t>
            </a:r>
          </a:p>
          <a:p>
            <a:pPr algn="l"/>
            <a:r>
              <a:rPr lang="en-US" sz="1800" dirty="0">
                <a:latin typeface="+mn-lt"/>
              </a:rPr>
              <a:t>b)temporal </a:t>
            </a:r>
          </a:p>
          <a:p>
            <a:pPr algn="l"/>
            <a:r>
              <a:rPr lang="en-US" sz="1800" dirty="0">
                <a:latin typeface="+mn-lt"/>
              </a:rPr>
              <a:t>c)occipital </a:t>
            </a:r>
          </a:p>
          <a:p>
            <a:pPr algn="l"/>
            <a:r>
              <a:rPr lang="en-US" sz="1800" dirty="0">
                <a:latin typeface="+mn-lt"/>
              </a:rPr>
              <a:t>d)parietal</a:t>
            </a:r>
          </a:p>
        </p:txBody>
      </p:sp>
      <p:sp>
        <p:nvSpPr>
          <p:cNvPr id="11" name="TextBox 10"/>
          <p:cNvSpPr txBox="1"/>
          <p:nvPr/>
        </p:nvSpPr>
        <p:spPr>
          <a:xfrm>
            <a:off x="6475296" y="881223"/>
            <a:ext cx="5716704" cy="1477328"/>
          </a:xfrm>
          <a:prstGeom prst="rect">
            <a:avLst/>
          </a:prstGeom>
          <a:noFill/>
        </p:spPr>
        <p:txBody>
          <a:bodyPr wrap="square" rtlCol="0">
            <a:spAutoFit/>
          </a:bodyPr>
          <a:lstStyle/>
          <a:p>
            <a:r>
              <a:rPr lang="en-US" sz="1800" dirty="0">
                <a:latin typeface="+mn-lt"/>
              </a:rPr>
              <a:t>4-When is c</a:t>
            </a:r>
            <a:r>
              <a:rPr lang="en-US" altLang="en-US" sz="1800" dirty="0">
                <a:latin typeface="Calibri" charset="0"/>
                <a:ea typeface="Calibri" charset="0"/>
                <a:cs typeface="Calibri" charset="0"/>
                <a:sym typeface="Times New Roman" charset="0"/>
              </a:rPr>
              <a:t>erebral dominance becomes established </a:t>
            </a:r>
            <a:r>
              <a:rPr lang="en-US" sz="1800" dirty="0">
                <a:latin typeface="+mn-lt"/>
              </a:rPr>
              <a:t>?</a:t>
            </a:r>
          </a:p>
          <a:p>
            <a:pPr algn="l"/>
            <a:r>
              <a:rPr lang="en-US" sz="1800" dirty="0">
                <a:latin typeface="+mn-lt"/>
              </a:rPr>
              <a:t>a) before birth</a:t>
            </a:r>
          </a:p>
          <a:p>
            <a:r>
              <a:rPr lang="en-US" sz="1800" dirty="0">
                <a:latin typeface="+mn-lt"/>
              </a:rPr>
              <a:t>b)</a:t>
            </a:r>
            <a:r>
              <a:rPr lang="en-GB" sz="1800" dirty="0">
                <a:latin typeface="+mn-lt"/>
              </a:rPr>
              <a:t> first few years after birth</a:t>
            </a:r>
            <a:endParaRPr lang="en-US" sz="1800" dirty="0">
              <a:latin typeface="+mn-lt"/>
            </a:endParaRPr>
          </a:p>
          <a:p>
            <a:pPr algn="l"/>
            <a:r>
              <a:rPr lang="en-US" sz="1800" dirty="0">
                <a:latin typeface="+mn-lt"/>
              </a:rPr>
              <a:t>c) at puberty</a:t>
            </a:r>
          </a:p>
          <a:p>
            <a:pPr algn="l"/>
            <a:r>
              <a:rPr lang="en-US" sz="1800" dirty="0">
                <a:latin typeface="+mn-lt"/>
              </a:rPr>
              <a:t>d)</a:t>
            </a:r>
            <a:r>
              <a:rPr lang="en-US" altLang="en-US" sz="1800" dirty="0">
                <a:latin typeface="+mn-lt"/>
                <a:ea typeface="Calibri Light" charset="0"/>
                <a:cs typeface="Calibri Light" charset="0"/>
                <a:sym typeface="Times New Roman" charset="0"/>
              </a:rPr>
              <a:t> mid 40s</a:t>
            </a:r>
            <a:endParaRPr lang="ar-SA" altLang="en-US" sz="1800" dirty="0">
              <a:latin typeface="+mn-lt"/>
              <a:ea typeface="Calibri Light" charset="0"/>
              <a:cs typeface="Calibri Light" charset="0"/>
            </a:endParaRPr>
          </a:p>
        </p:txBody>
      </p:sp>
      <p:sp>
        <p:nvSpPr>
          <p:cNvPr id="12" name="TextBox 11"/>
          <p:cNvSpPr txBox="1"/>
          <p:nvPr/>
        </p:nvSpPr>
        <p:spPr>
          <a:xfrm>
            <a:off x="6475296" y="2486330"/>
            <a:ext cx="5575533" cy="1477328"/>
          </a:xfrm>
          <a:prstGeom prst="rect">
            <a:avLst/>
          </a:prstGeom>
          <a:noFill/>
        </p:spPr>
        <p:txBody>
          <a:bodyPr wrap="square" rtlCol="0">
            <a:spAutoFit/>
          </a:bodyPr>
          <a:lstStyle/>
          <a:p>
            <a:pPr algn="l"/>
            <a:r>
              <a:rPr lang="en-US" sz="1800" dirty="0">
                <a:latin typeface="+mn-lt"/>
              </a:rPr>
              <a:t>5-Which nerve fiber type connect corresponding regions of different hemisphere?</a:t>
            </a:r>
          </a:p>
          <a:p>
            <a:pPr algn="l"/>
            <a:r>
              <a:rPr lang="en-US" sz="1800" dirty="0">
                <a:latin typeface="+mn-lt"/>
              </a:rPr>
              <a:t>a)Association</a:t>
            </a:r>
          </a:p>
          <a:p>
            <a:pPr algn="l"/>
            <a:r>
              <a:rPr lang="en-US" sz="1800" dirty="0">
                <a:latin typeface="+mn-lt"/>
              </a:rPr>
              <a:t> b)commissural</a:t>
            </a:r>
          </a:p>
          <a:p>
            <a:pPr algn="l"/>
            <a:r>
              <a:rPr lang="en-US" sz="1800" dirty="0">
                <a:latin typeface="+mn-lt"/>
              </a:rPr>
              <a:t> c)projection</a:t>
            </a:r>
          </a:p>
        </p:txBody>
      </p:sp>
      <p:sp>
        <p:nvSpPr>
          <p:cNvPr id="18" name="TextBox 17"/>
          <p:cNvSpPr txBox="1"/>
          <p:nvPr/>
        </p:nvSpPr>
        <p:spPr>
          <a:xfrm>
            <a:off x="5458566" y="5239056"/>
            <a:ext cx="1573954" cy="1169551"/>
          </a:xfrm>
          <a:prstGeom prst="rect">
            <a:avLst/>
          </a:prstGeom>
          <a:noFill/>
        </p:spPr>
        <p:txBody>
          <a:bodyPr wrap="square" rtlCol="0">
            <a:spAutoFit/>
          </a:bodyPr>
          <a:lstStyle/>
          <a:p>
            <a:r>
              <a:rPr lang="en-US" dirty="0">
                <a:solidFill>
                  <a:schemeClr val="bg1">
                    <a:lumMod val="65000"/>
                  </a:schemeClr>
                </a:solidFill>
              </a:rPr>
              <a:t>1.C</a:t>
            </a:r>
          </a:p>
          <a:p>
            <a:r>
              <a:rPr lang="en-US" dirty="0">
                <a:solidFill>
                  <a:schemeClr val="bg1">
                    <a:lumMod val="65000"/>
                  </a:schemeClr>
                </a:solidFill>
              </a:rPr>
              <a:t>2.B</a:t>
            </a:r>
          </a:p>
          <a:p>
            <a:r>
              <a:rPr lang="en-US" dirty="0">
                <a:solidFill>
                  <a:schemeClr val="bg1">
                    <a:lumMod val="65000"/>
                  </a:schemeClr>
                </a:solidFill>
              </a:rPr>
              <a:t>3.A</a:t>
            </a:r>
          </a:p>
          <a:p>
            <a:r>
              <a:rPr lang="en-US" dirty="0">
                <a:solidFill>
                  <a:schemeClr val="bg1">
                    <a:lumMod val="65000"/>
                  </a:schemeClr>
                </a:solidFill>
              </a:rPr>
              <a:t>4.B</a:t>
            </a:r>
          </a:p>
          <a:p>
            <a:r>
              <a:rPr lang="en-US" dirty="0">
                <a:solidFill>
                  <a:schemeClr val="bg1">
                    <a:lumMod val="65000"/>
                  </a:schemeClr>
                </a:solidFill>
              </a:rPr>
              <a:t>5.B</a:t>
            </a:r>
          </a:p>
        </p:txBody>
      </p:sp>
      <p:sp>
        <p:nvSpPr>
          <p:cNvPr id="13" name="Title 1">
            <a:extLst>
              <a:ext uri="{FF2B5EF4-FFF2-40B4-BE49-F238E27FC236}">
                <a16:creationId xmlns:a16="http://schemas.microsoft.com/office/drawing/2014/main" id="{7669FF9C-A6EA-4836-AD8B-186AA176C6EC}"/>
              </a:ext>
            </a:extLst>
          </p:cNvPr>
          <p:cNvSpPr txBox="1">
            <a:spLocks/>
          </p:cNvSpPr>
          <p:nvPr/>
        </p:nvSpPr>
        <p:spPr>
          <a:xfrm>
            <a:off x="8352259" y="3762240"/>
            <a:ext cx="1786264"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SAQ</a:t>
            </a:r>
          </a:p>
        </p:txBody>
      </p:sp>
      <p:sp>
        <p:nvSpPr>
          <p:cNvPr id="14" name="TextBox 13">
            <a:extLst>
              <a:ext uri="{FF2B5EF4-FFF2-40B4-BE49-F238E27FC236}">
                <a16:creationId xmlns:a16="http://schemas.microsoft.com/office/drawing/2014/main" id="{FF648A9D-3654-4921-AC2C-3C50B1C90886}"/>
              </a:ext>
            </a:extLst>
          </p:cNvPr>
          <p:cNvSpPr txBox="1"/>
          <p:nvPr/>
        </p:nvSpPr>
        <p:spPr>
          <a:xfrm>
            <a:off x="6381912" y="4703821"/>
            <a:ext cx="5726958" cy="2585323"/>
          </a:xfrm>
          <a:prstGeom prst="rect">
            <a:avLst/>
          </a:prstGeom>
          <a:noFill/>
        </p:spPr>
        <p:txBody>
          <a:bodyPr wrap="square" rtlCol="0">
            <a:spAutoFit/>
          </a:bodyPr>
          <a:lstStyle/>
          <a:p>
            <a:pPr algn="l"/>
            <a:r>
              <a:rPr lang="en-US" sz="1800" dirty="0">
                <a:latin typeface="+mn-lt"/>
              </a:rPr>
              <a:t>1.What is the function of afferent projection fibers?</a:t>
            </a:r>
            <a:r>
              <a:rPr lang="en-US" altLang="en-US" sz="1800" dirty="0">
                <a:latin typeface="+mn-lt"/>
                <a:ea typeface="Calibri Light" charset="0"/>
                <a:cs typeface="Calibri Light" charset="0"/>
                <a:sym typeface="Times New Roman" charset="0"/>
              </a:rPr>
              <a:t> </a:t>
            </a:r>
          </a:p>
          <a:p>
            <a:pPr algn="l"/>
            <a:r>
              <a:rPr lang="en-US" altLang="en-US" sz="1800" dirty="0">
                <a:solidFill>
                  <a:schemeClr val="bg1">
                    <a:lumMod val="50000"/>
                  </a:schemeClr>
                </a:solidFill>
                <a:latin typeface="+mn-lt"/>
                <a:ea typeface="Calibri Light" charset="0"/>
                <a:cs typeface="Calibri Light" charset="0"/>
                <a:sym typeface="Times New Roman" charset="0"/>
              </a:rPr>
              <a:t>Afferent fibers convey impulses to the cerebral cortex</a:t>
            </a:r>
            <a:endParaRPr lang="en-US" sz="1800" dirty="0">
              <a:solidFill>
                <a:schemeClr val="bg1">
                  <a:lumMod val="50000"/>
                </a:schemeClr>
              </a:solidFill>
              <a:latin typeface="+mn-lt"/>
            </a:endParaRPr>
          </a:p>
          <a:p>
            <a:pPr algn="l"/>
            <a:r>
              <a:rPr lang="en-US" sz="1800" dirty="0">
                <a:latin typeface="+mn-lt"/>
              </a:rPr>
              <a:t>2. Name the 4 Commissural Fibers:</a:t>
            </a:r>
          </a:p>
          <a:p>
            <a:pPr lvl="1" algn="l">
              <a:buFont typeface="Arial" charset="0"/>
              <a:buChar char="•"/>
            </a:pPr>
            <a:r>
              <a:rPr lang="en-US" altLang="en-US" sz="1800" dirty="0">
                <a:solidFill>
                  <a:schemeClr val="bg1">
                    <a:lumMod val="50000"/>
                  </a:schemeClr>
                </a:solidFill>
                <a:latin typeface="+mn-lt"/>
                <a:ea typeface="Calibri Light" charset="0"/>
                <a:cs typeface="Calibri Light" charset="0"/>
                <a:sym typeface="Times New Roman" charset="0"/>
              </a:rPr>
              <a:t>Corpus callosum.</a:t>
            </a:r>
            <a:endParaRPr lang="ar-SA" altLang="en-US" sz="1800" dirty="0">
              <a:solidFill>
                <a:schemeClr val="bg1">
                  <a:lumMod val="50000"/>
                </a:schemeClr>
              </a:solidFill>
              <a:latin typeface="+mn-lt"/>
              <a:ea typeface="Calibri Light" charset="0"/>
              <a:cs typeface="Calibri Light" charset="0"/>
              <a:sym typeface="Times New Roman" charset="0"/>
            </a:endParaRPr>
          </a:p>
          <a:p>
            <a:pPr lvl="1" algn="l">
              <a:buFont typeface="Arial" charset="0"/>
              <a:buChar char="•"/>
            </a:pPr>
            <a:r>
              <a:rPr lang="en-US" altLang="en-US" sz="1800" dirty="0">
                <a:solidFill>
                  <a:schemeClr val="bg1">
                    <a:lumMod val="50000"/>
                  </a:schemeClr>
                </a:solidFill>
                <a:latin typeface="+mn-lt"/>
                <a:ea typeface="Calibri Light" charset="0"/>
                <a:cs typeface="Calibri Light" charset="0"/>
                <a:sym typeface="Times New Roman" charset="0"/>
              </a:rPr>
              <a:t>Anterior commissure.</a:t>
            </a:r>
            <a:endParaRPr lang="ar-SA" altLang="en-US" sz="1800" dirty="0">
              <a:solidFill>
                <a:schemeClr val="bg1">
                  <a:lumMod val="50000"/>
                </a:schemeClr>
              </a:solidFill>
              <a:latin typeface="+mn-lt"/>
              <a:ea typeface="Calibri Light" charset="0"/>
              <a:cs typeface="Calibri Light" charset="0"/>
              <a:sym typeface="Times New Roman" charset="0"/>
            </a:endParaRPr>
          </a:p>
          <a:p>
            <a:pPr lvl="1" algn="l">
              <a:buFont typeface="Arial" charset="0"/>
              <a:buChar char="•"/>
            </a:pPr>
            <a:r>
              <a:rPr lang="en-US" altLang="en-US" sz="1800" dirty="0">
                <a:solidFill>
                  <a:schemeClr val="bg1">
                    <a:lumMod val="50000"/>
                  </a:schemeClr>
                </a:solidFill>
                <a:latin typeface="+mn-lt"/>
                <a:ea typeface="Calibri Light" charset="0"/>
                <a:cs typeface="Calibri Light" charset="0"/>
                <a:sym typeface="Times New Roman" charset="0"/>
              </a:rPr>
              <a:t>Hippocampal commissure (commissure of fornix).</a:t>
            </a:r>
            <a:endParaRPr lang="ar-SA" altLang="en-US" sz="1800" dirty="0">
              <a:solidFill>
                <a:schemeClr val="bg1">
                  <a:lumMod val="50000"/>
                </a:schemeClr>
              </a:solidFill>
              <a:latin typeface="+mn-lt"/>
              <a:ea typeface="Calibri Light" charset="0"/>
              <a:cs typeface="Calibri Light" charset="0"/>
              <a:sym typeface="Times New Roman" charset="0"/>
            </a:endParaRPr>
          </a:p>
          <a:p>
            <a:pPr lvl="1" algn="l">
              <a:buFont typeface="Arial" charset="0"/>
              <a:buChar char="•"/>
            </a:pPr>
            <a:r>
              <a:rPr lang="en-US" altLang="en-US" sz="1800" dirty="0">
                <a:solidFill>
                  <a:schemeClr val="bg1">
                    <a:lumMod val="50000"/>
                  </a:schemeClr>
                </a:solidFill>
                <a:latin typeface="+mn-lt"/>
                <a:ea typeface="Calibri Light" charset="0"/>
                <a:cs typeface="Calibri Light" charset="0"/>
                <a:sym typeface="Times New Roman" charset="0"/>
              </a:rPr>
              <a:t>Posterior commissure.</a:t>
            </a:r>
            <a:endParaRPr lang="ar-SA" altLang="en-US" sz="1800" dirty="0">
              <a:solidFill>
                <a:schemeClr val="bg1">
                  <a:lumMod val="50000"/>
                </a:schemeClr>
              </a:solidFill>
              <a:latin typeface="+mn-lt"/>
              <a:ea typeface="Calibri Light" charset="0"/>
              <a:cs typeface="Calibri Light" charset="0"/>
              <a:sym typeface="Times New Roman" charset="0"/>
            </a:endParaRPr>
          </a:p>
          <a:p>
            <a:pPr algn="l"/>
            <a:endParaRPr lang="en-US" sz="1800" dirty="0">
              <a:latin typeface="+mn-lt"/>
            </a:endParaRPr>
          </a:p>
          <a:p>
            <a:pPr algn="l"/>
            <a:endParaRPr lang="en-US" sz="1800" dirty="0">
              <a:latin typeface="+mn-lt"/>
            </a:endParaRPr>
          </a:p>
        </p:txBody>
      </p:sp>
    </p:spTree>
    <p:extLst>
      <p:ext uri="{BB962C8B-B14F-4D97-AF65-F5344CB8AC3E}">
        <p14:creationId xmlns:p14="http://schemas.microsoft.com/office/powerpoint/2010/main" val="9051887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sz="half" idx="1"/>
          </p:nvPr>
        </p:nvSpPr>
        <p:spPr>
          <a:xfrm>
            <a:off x="3744686" y="136710"/>
            <a:ext cx="5181600" cy="4351338"/>
          </a:xfrm>
        </p:spPr>
        <p:txBody>
          <a:bodyPr>
            <a:normAutofit/>
          </a:bodyPr>
          <a:lstStyle/>
          <a:p>
            <a:pPr marL="177800" indent="0">
              <a:buNone/>
            </a:pPr>
            <a:r>
              <a:rPr lang="en-US" i="1" dirty="0">
                <a:solidFill>
                  <a:schemeClr val="tx1"/>
                </a:solidFill>
                <a:latin typeface="Calibri" panose="020F0502020204030204" pitchFamily="34" charset="0"/>
              </a:rPr>
              <a:t>Leaders:</a:t>
            </a:r>
            <a:endParaRPr lang="en-GB" i="1" dirty="0">
              <a:solidFill>
                <a:schemeClr val="tx1"/>
              </a:solidFill>
              <a:latin typeface="Calibri" panose="020F0502020204030204" pitchFamily="34" charset="0"/>
            </a:endParaRPr>
          </a:p>
          <a:p>
            <a:pPr marL="177800" indent="0">
              <a:buNone/>
            </a:pPr>
            <a:r>
              <a:rPr lang="en-GB" dirty="0" err="1">
                <a:solidFill>
                  <a:schemeClr val="tx1"/>
                </a:solidFill>
                <a:latin typeface="Calibri" panose="020F0502020204030204" pitchFamily="34" charset="0"/>
              </a:rPr>
              <a:t>Nawaf</a:t>
            </a:r>
            <a:r>
              <a:rPr lang="en-GB" dirty="0">
                <a:solidFill>
                  <a:schemeClr val="tx1"/>
                </a:solidFill>
                <a:latin typeface="Calibri" panose="020F0502020204030204" pitchFamily="34" charset="0"/>
              </a:rPr>
              <a:t> </a:t>
            </a:r>
            <a:r>
              <a:rPr lang="en-GB" dirty="0" err="1">
                <a:solidFill>
                  <a:schemeClr val="tx1"/>
                </a:solidFill>
                <a:latin typeface="Calibri" panose="020F0502020204030204" pitchFamily="34" charset="0"/>
              </a:rPr>
              <a:t>AlKhudairy</a:t>
            </a:r>
            <a:r>
              <a:rPr lang="en-GB" dirty="0">
                <a:solidFill>
                  <a:schemeClr val="tx1"/>
                </a:solidFill>
                <a:latin typeface="Calibri" panose="020F0502020204030204" pitchFamily="34" charset="0"/>
              </a:rPr>
              <a:t> </a:t>
            </a:r>
          </a:p>
          <a:p>
            <a:pPr marL="177800" indent="0">
              <a:buNone/>
            </a:pPr>
            <a:r>
              <a:rPr lang="en-GB" dirty="0">
                <a:solidFill>
                  <a:schemeClr val="tx1"/>
                </a:solidFill>
                <a:latin typeface="Calibri" panose="020F0502020204030204" pitchFamily="34" charset="0"/>
              </a:rPr>
              <a:t>Jawaher Abanumy</a:t>
            </a:r>
          </a:p>
          <a:p>
            <a:pPr marL="177800" indent="0">
              <a:buNone/>
            </a:pPr>
            <a:r>
              <a:rPr lang="en-GB" dirty="0">
                <a:solidFill>
                  <a:schemeClr val="tx1"/>
                </a:solidFill>
                <a:latin typeface="Calibri" panose="020F0502020204030204" pitchFamily="34" charset="0"/>
              </a:rPr>
              <a:t/>
            </a:r>
            <a:br>
              <a:rPr lang="en-GB" dirty="0">
                <a:solidFill>
                  <a:schemeClr val="tx1"/>
                </a:solidFill>
                <a:latin typeface="Calibri" panose="020F0502020204030204" pitchFamily="34" charset="0"/>
              </a:rPr>
            </a:br>
            <a:endParaRPr lang="en-GB" dirty="0">
              <a:solidFill>
                <a:schemeClr val="tx1"/>
              </a:solidFill>
              <a:latin typeface="Calibri" panose="020F0502020204030204" pitchFamily="34" charset="0"/>
            </a:endParaRP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56317"/>
          <a:stretch/>
        </p:blipFill>
        <p:spPr>
          <a:xfrm>
            <a:off x="0" y="0"/>
            <a:ext cx="3744686" cy="6858000"/>
          </a:xfrm>
        </p:spPr>
      </p:pic>
      <p:grpSp>
        <p:nvGrpSpPr>
          <p:cNvPr id="21" name="Group 20"/>
          <p:cNvGrpSpPr/>
          <p:nvPr/>
        </p:nvGrpSpPr>
        <p:grpSpPr>
          <a:xfrm>
            <a:off x="3960824" y="4605659"/>
            <a:ext cx="3926752" cy="2034312"/>
            <a:chOff x="3960824" y="4605659"/>
            <a:chExt cx="3926752" cy="2034312"/>
          </a:xfrm>
        </p:grpSpPr>
        <p:grpSp>
          <p:nvGrpSpPr>
            <p:cNvPr id="22" name="Group 21"/>
            <p:cNvGrpSpPr/>
            <p:nvPr/>
          </p:nvGrpSpPr>
          <p:grpSpPr>
            <a:xfrm>
              <a:off x="4003978" y="4770823"/>
              <a:ext cx="3883598" cy="1869148"/>
              <a:chOff x="4030873" y="4109520"/>
              <a:chExt cx="3883598" cy="1869148"/>
            </a:xfrm>
          </p:grpSpPr>
          <p:grpSp>
            <p:nvGrpSpPr>
              <p:cNvPr id="24" name="Group 23"/>
              <p:cNvGrpSpPr/>
              <p:nvPr/>
            </p:nvGrpSpPr>
            <p:grpSpPr>
              <a:xfrm>
                <a:off x="4030873" y="4109520"/>
                <a:ext cx="3883598" cy="1372855"/>
                <a:chOff x="2927787" y="3661466"/>
                <a:chExt cx="3883598" cy="1372855"/>
              </a:xfrm>
            </p:grpSpPr>
            <p:sp>
              <p:nvSpPr>
                <p:cNvPr id="27" name="TextBox 26"/>
                <p:cNvSpPr txBox="1"/>
                <p:nvPr/>
              </p:nvSpPr>
              <p:spPr>
                <a:xfrm>
                  <a:off x="3446711" y="4153307"/>
                  <a:ext cx="3364674" cy="384721"/>
                </a:xfrm>
                <a:prstGeom prst="rect">
                  <a:avLst/>
                </a:prstGeom>
                <a:noFill/>
                <a:ln>
                  <a:noFill/>
                </a:ln>
              </p:spPr>
              <p:txBody>
                <a:bodyPr wrap="square" rtlCol="0">
                  <a:spAutoFit/>
                </a:bodyPr>
                <a:lstStyle/>
                <a:p>
                  <a:r>
                    <a:rPr lang="en-US" sz="1900" i="1" dirty="0">
                      <a:solidFill>
                        <a:srgbClr val="7BBF26"/>
                      </a:solidFill>
                      <a:latin typeface="+mn-lt"/>
                    </a:rPr>
                    <a:t>anatomyteam436@gmail.com</a:t>
                  </a:r>
                  <a:endParaRPr lang="en-GB" sz="1900" i="1" dirty="0">
                    <a:solidFill>
                      <a:srgbClr val="7BBF26"/>
                    </a:solidFill>
                    <a:latin typeface="+mn-lt"/>
                  </a:endParaRPr>
                </a:p>
              </p:txBody>
            </p:sp>
            <p:pic>
              <p:nvPicPr>
                <p:cNvPr id="28" name="Picture 2" descr="https://d30y9cdsu7xlg0.cloudfront.net/png/12462-200.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927787" y="4113946"/>
                  <a:ext cx="448054" cy="44805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8" descr="Image result for twitter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2501" y="4623295"/>
                  <a:ext cx="393116" cy="393116"/>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p:cNvSpPr txBox="1"/>
                <p:nvPr/>
              </p:nvSpPr>
              <p:spPr>
                <a:xfrm>
                  <a:off x="3446711" y="4649600"/>
                  <a:ext cx="3364674" cy="384721"/>
                </a:xfrm>
                <a:prstGeom prst="rect">
                  <a:avLst/>
                </a:prstGeom>
                <a:noFill/>
                <a:ln>
                  <a:noFill/>
                </a:ln>
              </p:spPr>
              <p:txBody>
                <a:bodyPr wrap="square" rtlCol="0">
                  <a:spAutoFit/>
                </a:bodyPr>
                <a:lstStyle/>
                <a:p>
                  <a:r>
                    <a:rPr lang="en-US" sz="1900" i="1" dirty="0">
                      <a:solidFill>
                        <a:srgbClr val="55ACEE"/>
                      </a:solidFill>
                      <a:latin typeface="+mn-lt"/>
                    </a:rPr>
                    <a:t>@anatomy436</a:t>
                  </a:r>
                  <a:endParaRPr lang="en-GB" sz="1900" i="1" dirty="0">
                    <a:solidFill>
                      <a:srgbClr val="55ACEE"/>
                    </a:solidFill>
                    <a:latin typeface="+mn-lt"/>
                  </a:endParaRPr>
                </a:p>
              </p:txBody>
            </p:sp>
            <p:sp>
              <p:nvSpPr>
                <p:cNvPr id="31" name="TextBox 30">
                  <a:hlinkClick r:id="rId5"/>
                </p:cNvPr>
                <p:cNvSpPr txBox="1"/>
                <p:nvPr/>
              </p:nvSpPr>
              <p:spPr>
                <a:xfrm>
                  <a:off x="3446711" y="3661466"/>
                  <a:ext cx="3364674" cy="384721"/>
                </a:xfrm>
                <a:prstGeom prst="rect">
                  <a:avLst/>
                </a:prstGeom>
                <a:noFill/>
                <a:ln>
                  <a:noFill/>
                </a:ln>
              </p:spPr>
              <p:txBody>
                <a:bodyPr wrap="square" rtlCol="0">
                  <a:spAutoFit/>
                </a:bodyPr>
                <a:lstStyle/>
                <a:p>
                  <a:r>
                    <a:rPr lang="en-US" sz="1900" i="1" dirty="0">
                      <a:solidFill>
                        <a:srgbClr val="4D0082"/>
                      </a:solidFill>
                      <a:latin typeface="+mn-lt"/>
                    </a:rPr>
                    <a:t>Feedback</a:t>
                  </a:r>
                  <a:endParaRPr lang="en-GB" sz="1900" i="1" dirty="0">
                    <a:solidFill>
                      <a:srgbClr val="4D0082"/>
                    </a:solidFill>
                    <a:latin typeface="+mn-lt"/>
                  </a:endParaRPr>
                </a:p>
              </p:txBody>
            </p:sp>
          </p:grpSp>
          <p:pic>
            <p:nvPicPr>
              <p:cNvPr id="25" name="Picture 2" descr="Image result for youtube">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55587" y="5627698"/>
                <a:ext cx="423340" cy="298074"/>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hlinkClick r:id="rId6"/>
              </p:cNvPr>
              <p:cNvSpPr/>
              <p:nvPr/>
            </p:nvSpPr>
            <p:spPr>
              <a:xfrm>
                <a:off x="4549797" y="5593947"/>
                <a:ext cx="1798625" cy="384721"/>
              </a:xfrm>
              <a:prstGeom prst="rect">
                <a:avLst/>
              </a:prstGeom>
            </p:spPr>
            <p:txBody>
              <a:bodyPr wrap="square">
                <a:spAutoFit/>
              </a:bodyPr>
              <a:lstStyle/>
              <a:p>
                <a:r>
                  <a:rPr lang="en-US" sz="1900" i="1" dirty="0">
                    <a:solidFill>
                      <a:srgbClr val="CC1F20"/>
                    </a:solidFill>
                    <a:latin typeface="+mn-lt"/>
                    <a:cs typeface="Arial" panose="020B0604020202020204" pitchFamily="34" charset="0"/>
                  </a:rPr>
                  <a:t>Anatomy Team</a:t>
                </a:r>
                <a:endParaRPr lang="en-GB" sz="1900" i="1" dirty="0">
                  <a:solidFill>
                    <a:srgbClr val="CC1F20"/>
                  </a:solidFill>
                  <a:latin typeface="+mn-lt"/>
                  <a:cs typeface="Arial" panose="020B0604020202020204" pitchFamily="34" charset="0"/>
                </a:endParaRPr>
              </a:p>
            </p:txBody>
          </p:sp>
        </p:grpSp>
        <p:pic>
          <p:nvPicPr>
            <p:cNvPr id="23" name="Picture 2" descr="Image result for google form icon">
              <a:hlinkClick r:id="rId5"/>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60824" y="4605659"/>
              <a:ext cx="559076" cy="561858"/>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Text Placeholder 4">
            <a:extLst>
              <a:ext uri="{FF2B5EF4-FFF2-40B4-BE49-F238E27FC236}">
                <a16:creationId xmlns:a16="http://schemas.microsoft.com/office/drawing/2014/main" id="{6B53D931-D34E-4B8A-9E2A-AE3D49BB2056}"/>
              </a:ext>
            </a:extLst>
          </p:cNvPr>
          <p:cNvSpPr txBox="1">
            <a:spLocks/>
          </p:cNvSpPr>
          <p:nvPr/>
        </p:nvSpPr>
        <p:spPr>
          <a:xfrm>
            <a:off x="7489372" y="171590"/>
            <a:ext cx="4476486" cy="3263504"/>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3350" indent="0">
              <a:buNone/>
            </a:pPr>
            <a:r>
              <a:rPr lang="en-US" i="1" dirty="0"/>
              <a:t>Members:</a:t>
            </a:r>
            <a:endParaRPr lang="en-GB" i="1" dirty="0"/>
          </a:p>
          <a:p>
            <a:pPr marL="133350" indent="0" algn="just">
              <a:buNone/>
            </a:pPr>
            <a:r>
              <a:rPr lang="en-GB" dirty="0"/>
              <a:t>Abdulmohsen alghannam</a:t>
            </a:r>
          </a:p>
          <a:p>
            <a:pPr marL="133350" indent="0" algn="just">
              <a:buNone/>
            </a:pPr>
            <a:r>
              <a:rPr lang="en-GB" dirty="0" err="1"/>
              <a:t>Abdulmalek</a:t>
            </a:r>
            <a:r>
              <a:rPr lang="en-GB" dirty="0"/>
              <a:t> </a:t>
            </a:r>
            <a:r>
              <a:rPr lang="en-GB" dirty="0" err="1"/>
              <a:t>alhadlaq</a:t>
            </a:r>
            <a:endParaRPr lang="en-GB" dirty="0"/>
          </a:p>
          <a:p>
            <a:pPr marL="133350" indent="0" algn="just">
              <a:buNone/>
            </a:pPr>
            <a:r>
              <a:rPr lang="en-GB" dirty="0"/>
              <a:t>Abdullah </a:t>
            </a:r>
            <a:r>
              <a:rPr lang="en-GB" dirty="0" err="1"/>
              <a:t>jammah</a:t>
            </a:r>
            <a:endParaRPr lang="en-GB" dirty="0"/>
          </a:p>
          <a:p>
            <a:pPr marL="133350" indent="0" algn="just">
              <a:buNone/>
            </a:pPr>
            <a:r>
              <a:rPr lang="en-GB" dirty="0"/>
              <a:t>Mohammed habib</a:t>
            </a:r>
          </a:p>
          <a:p>
            <a:pPr marL="133350" indent="0" algn="just">
              <a:buNone/>
            </a:pPr>
            <a:r>
              <a:rPr lang="en-GB" dirty="0"/>
              <a:t>Majed alzain</a:t>
            </a:r>
          </a:p>
          <a:p>
            <a:pPr marL="133350" indent="0" algn="just">
              <a:buNone/>
            </a:pPr>
            <a:r>
              <a:rPr lang="en-GB" dirty="0"/>
              <a:t>Abdulrahman almalki</a:t>
            </a:r>
          </a:p>
          <a:p>
            <a:pPr marL="133350" indent="0" algn="just">
              <a:buNone/>
            </a:pPr>
            <a:r>
              <a:rPr lang="en-GB" dirty="0" err="1"/>
              <a:t>Abdulmohsen</a:t>
            </a:r>
            <a:r>
              <a:rPr lang="en-GB" dirty="0"/>
              <a:t> </a:t>
            </a:r>
            <a:r>
              <a:rPr lang="en-GB" dirty="0" err="1"/>
              <a:t>alkhalaf</a:t>
            </a:r>
            <a:endParaRPr lang="en-GB" dirty="0"/>
          </a:p>
          <a:p>
            <a:pPr marL="133350" indent="0" algn="just">
              <a:buNone/>
            </a:pPr>
            <a:r>
              <a:rPr lang="en-GB" dirty="0"/>
              <a:t>Abdulaziz </a:t>
            </a:r>
            <a:r>
              <a:rPr lang="en-GB" dirty="0" err="1" smtClean="0"/>
              <a:t>Alsalman</a:t>
            </a:r>
            <a:endParaRPr lang="en-GB" dirty="0"/>
          </a:p>
          <a:p>
            <a:pPr marL="133350" indent="0">
              <a:buNone/>
            </a:pPr>
            <a:r>
              <a:rPr lang="en-GB" dirty="0"/>
              <a:t/>
            </a:r>
            <a:br>
              <a:rPr lang="en-GB" dirty="0"/>
            </a:br>
            <a:endParaRPr lang="en-GB" dirty="0"/>
          </a:p>
        </p:txBody>
      </p:sp>
      <p:sp>
        <p:nvSpPr>
          <p:cNvPr id="16" name="Text Placeholder 4">
            <a:extLst>
              <a:ext uri="{FF2B5EF4-FFF2-40B4-BE49-F238E27FC236}">
                <a16:creationId xmlns:a16="http://schemas.microsoft.com/office/drawing/2014/main" id="{92FB3728-B9C9-4B15-94D6-AB6FA803D346}"/>
              </a:ext>
            </a:extLst>
          </p:cNvPr>
          <p:cNvSpPr txBox="1">
            <a:spLocks/>
          </p:cNvSpPr>
          <p:nvPr/>
        </p:nvSpPr>
        <p:spPr>
          <a:xfrm>
            <a:off x="7988670" y="5301508"/>
            <a:ext cx="3969657" cy="13384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7800" indent="0">
              <a:spcBef>
                <a:spcPts val="600"/>
              </a:spcBef>
              <a:buFont typeface="Arial" panose="020B0604020202020204" pitchFamily="34" charset="0"/>
              <a:buNone/>
            </a:pPr>
            <a:r>
              <a:rPr lang="en-US" sz="1800" i="1" dirty="0">
                <a:latin typeface="Calibri" panose="020F0502020204030204" pitchFamily="34" charset="0"/>
              </a:rPr>
              <a:t>References:</a:t>
            </a:r>
            <a:endParaRPr lang="en-GB" sz="1800" i="1" dirty="0">
              <a:latin typeface="Calibri" panose="020F0502020204030204" pitchFamily="34" charset="0"/>
            </a:endParaRPr>
          </a:p>
          <a:p>
            <a:pPr marL="177800" indent="0">
              <a:spcBef>
                <a:spcPts val="600"/>
              </a:spcBef>
              <a:buFont typeface="Arial" panose="020B0604020202020204" pitchFamily="34" charset="0"/>
              <a:buNone/>
            </a:pPr>
            <a:r>
              <a:rPr lang="en-GB" sz="1800" dirty="0">
                <a:latin typeface="Calibri" panose="020F0502020204030204" pitchFamily="34" charset="0"/>
              </a:rPr>
              <a:t>1- Girls’ &amp; Boys’ Slides</a:t>
            </a:r>
          </a:p>
          <a:p>
            <a:pPr marL="177800" indent="0">
              <a:spcBef>
                <a:spcPts val="600"/>
              </a:spcBef>
              <a:buFont typeface="Arial" panose="020B0604020202020204" pitchFamily="34" charset="0"/>
              <a:buNone/>
            </a:pPr>
            <a:r>
              <a:rPr lang="en-US" sz="1800" dirty="0">
                <a:latin typeface="Calibri" panose="020F0502020204030204" pitchFamily="34" charset="0"/>
              </a:rPr>
              <a:t>2- Greys Anatomy for Students </a:t>
            </a:r>
          </a:p>
          <a:p>
            <a:pPr marL="177800" indent="0">
              <a:spcBef>
                <a:spcPts val="600"/>
              </a:spcBef>
              <a:buFont typeface="Arial" panose="020B0604020202020204" pitchFamily="34" charset="0"/>
              <a:buNone/>
            </a:pPr>
            <a:r>
              <a:rPr lang="en-US" sz="1800" dirty="0">
                <a:latin typeface="Calibri" panose="020F0502020204030204" pitchFamily="34" charset="0"/>
              </a:rPr>
              <a:t>3- TeachMeAnatomy.com</a:t>
            </a:r>
            <a:endParaRPr lang="en-GB" sz="1800" dirty="0">
              <a:latin typeface="Calibri" panose="020F0502020204030204" pitchFamily="34" charset="0"/>
            </a:endParaRPr>
          </a:p>
        </p:txBody>
      </p:sp>
    </p:spTree>
    <p:extLst>
      <p:ext uri="{BB962C8B-B14F-4D97-AF65-F5344CB8AC3E}">
        <p14:creationId xmlns:p14="http://schemas.microsoft.com/office/powerpoint/2010/main" val="357543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15DF574-17A0-4153-BA0A-31E30ADAB97F}"/>
              </a:ext>
            </a:extLst>
          </p:cNvPr>
          <p:cNvGrpSpPr/>
          <p:nvPr/>
        </p:nvGrpSpPr>
        <p:grpSpPr>
          <a:xfrm>
            <a:off x="5282435" y="4925841"/>
            <a:ext cx="2406144" cy="1837894"/>
            <a:chOff x="5282434" y="4925841"/>
            <a:chExt cx="2771245" cy="1837894"/>
          </a:xfrm>
        </p:grpSpPr>
        <p:pic>
          <p:nvPicPr>
            <p:cNvPr id="29698" name="Picture 2" descr="Image result for falx cerebri">
              <a:extLst>
                <a:ext uri="{FF2B5EF4-FFF2-40B4-BE49-F238E27FC236}">
                  <a16:creationId xmlns:a16="http://schemas.microsoft.com/office/drawing/2014/main" id="{AAE57C7F-8914-4A83-9197-643AED9E95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434" y="4925841"/>
              <a:ext cx="2771245" cy="183789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2AA1F223-377D-42B7-A48F-B08791219596}"/>
                </a:ext>
              </a:extLst>
            </p:cNvPr>
            <p:cNvSpPr/>
            <p:nvPr/>
          </p:nvSpPr>
          <p:spPr>
            <a:xfrm>
              <a:off x="7177548" y="5141940"/>
              <a:ext cx="438907" cy="108485"/>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0" name="TextBox 9">
              <a:extLst>
                <a:ext uri="{FF2B5EF4-FFF2-40B4-BE49-F238E27FC236}">
                  <a16:creationId xmlns:a16="http://schemas.microsoft.com/office/drawing/2014/main" id="{CD4ED5A3-609C-40E0-94BF-A5AB767667FB}"/>
                </a:ext>
              </a:extLst>
            </p:cNvPr>
            <p:cNvSpPr txBox="1"/>
            <p:nvPr/>
          </p:nvSpPr>
          <p:spPr>
            <a:xfrm>
              <a:off x="5531749" y="6288023"/>
              <a:ext cx="561372"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pic>
        <p:nvPicPr>
          <p:cNvPr id="12" name="Picture 11">
            <a:extLst>
              <a:ext uri="{FF2B5EF4-FFF2-40B4-BE49-F238E27FC236}">
                <a16:creationId xmlns:a16="http://schemas.microsoft.com/office/drawing/2014/main" id="{F4CA6371-12F7-488E-9556-D4ADB1D69A59}"/>
              </a:ext>
            </a:extLst>
          </p:cNvPr>
          <p:cNvPicPr>
            <a:picLocks noChangeAspect="1"/>
          </p:cNvPicPr>
          <p:nvPr/>
        </p:nvPicPr>
        <p:blipFill rotWithShape="1">
          <a:blip r:embed="rId3"/>
          <a:srcRect l="14585" t="18567" r="18164" b="10099"/>
          <a:stretch/>
        </p:blipFill>
        <p:spPr>
          <a:xfrm>
            <a:off x="7263163" y="5600850"/>
            <a:ext cx="1361803" cy="1066681"/>
          </a:xfrm>
          <a:prstGeom prst="rect">
            <a:avLst/>
          </a:prstGeom>
        </p:spPr>
      </p:pic>
      <p:sp>
        <p:nvSpPr>
          <p:cNvPr id="27650" name="Rectangle 5"/>
          <p:cNvSpPr>
            <a:spLocks noGrp="1" noChangeArrowheads="1"/>
          </p:cNvSpPr>
          <p:nvPr>
            <p:ph type="title" idx="4294967295"/>
          </p:nvPr>
        </p:nvSpPr>
        <p:spPr>
          <a:xfrm>
            <a:off x="931069" y="441326"/>
            <a:ext cx="7772400" cy="961820"/>
          </a:xfrm>
        </p:spPr>
        <p:txBody>
          <a:bodyPr>
            <a:normAutofit/>
          </a:bodyPr>
          <a:lstStyle/>
          <a:p>
            <a:pPr eaLnBrk="1" hangingPunct="1"/>
            <a:r>
              <a:rPr lang="en-US" altLang="en-US" sz="3600" b="1" dirty="0">
                <a:sym typeface="Times New Roman" charset="0"/>
              </a:rPr>
              <a:t>Cerebrum</a:t>
            </a:r>
            <a:endParaRPr lang="ar-SA" altLang="en-US" sz="3600" b="1" dirty="0"/>
          </a:p>
        </p:txBody>
      </p:sp>
      <p:sp>
        <p:nvSpPr>
          <p:cNvPr id="27651" name="Rectangle 3"/>
          <p:cNvSpPr>
            <a:spLocks noGrp="1" noChangeArrowheads="1"/>
          </p:cNvSpPr>
          <p:nvPr>
            <p:ph sz="half" idx="4294967295"/>
          </p:nvPr>
        </p:nvSpPr>
        <p:spPr>
          <a:xfrm>
            <a:off x="869294" y="1316314"/>
            <a:ext cx="6450930" cy="4803775"/>
          </a:xfrm>
        </p:spPr>
        <p:txBody>
          <a:bodyPr>
            <a:normAutofit/>
          </a:bodyPr>
          <a:lstStyle/>
          <a:p>
            <a:pPr marL="265113" indent="-265113" algn="l" eaLnBrk="1" hangingPunct="1">
              <a:lnSpc>
                <a:spcPct val="100000"/>
              </a:lnSpc>
              <a:buFont typeface="Courier New" panose="02070309020205020404" pitchFamily="49" charset="0"/>
              <a:buChar char="o"/>
            </a:pPr>
            <a:r>
              <a:rPr lang="en-US" altLang="en-US" sz="2400" dirty="0">
                <a:ea typeface="Calibri Light" charset="0"/>
                <a:cs typeface="Calibri Light" charset="0"/>
                <a:sym typeface="Times New Roman" charset="0"/>
              </a:rPr>
              <a:t>Largest part of the forebrain.                 </a:t>
            </a:r>
          </a:p>
          <a:p>
            <a:pPr marL="265113" indent="0" algn="l" eaLnBrk="1" hangingPunct="1">
              <a:lnSpc>
                <a:spcPct val="100000"/>
              </a:lnSpc>
              <a:buNone/>
            </a:pPr>
            <a:r>
              <a:rPr lang="en-US" altLang="en-US" sz="1800" dirty="0">
                <a:solidFill>
                  <a:schemeClr val="bg1">
                    <a:lumMod val="50000"/>
                  </a:schemeClr>
                </a:solidFill>
                <a:ea typeface="Calibri Light" charset="0"/>
                <a:cs typeface="Calibri Light" charset="0"/>
                <a:sym typeface="Times New Roman" charset="0"/>
              </a:rPr>
              <a:t>(recall: the forebrain gives the cerebral hemispheres and the diencephalon)</a:t>
            </a:r>
            <a:endParaRPr lang="ar-SA" altLang="en-US" sz="2400" dirty="0">
              <a:solidFill>
                <a:schemeClr val="bg1">
                  <a:lumMod val="50000"/>
                </a:schemeClr>
              </a:solidFill>
              <a:ea typeface="Calibri Light" charset="0"/>
              <a:cs typeface="Calibri Light" charset="0"/>
              <a:sym typeface="Times New Roman" charset="0"/>
            </a:endParaRPr>
          </a:p>
          <a:p>
            <a:pPr marL="265113" indent="-265113" algn="l" eaLnBrk="1" hangingPunct="1">
              <a:lnSpc>
                <a:spcPct val="100000"/>
              </a:lnSpc>
              <a:buFont typeface="Courier New" panose="02070309020205020404" pitchFamily="49" charset="0"/>
              <a:buChar char="o"/>
            </a:pPr>
            <a:r>
              <a:rPr lang="en-US" altLang="en-US" sz="2400" dirty="0">
                <a:ea typeface="Calibri Light" charset="0"/>
                <a:cs typeface="Calibri Light" charset="0"/>
                <a:sym typeface="Times New Roman" charset="0"/>
              </a:rPr>
              <a:t>Divided into two halves, the </a:t>
            </a:r>
            <a:r>
              <a:rPr lang="en-US" altLang="en-US" sz="2400" b="1" dirty="0">
                <a:ea typeface="Calibri Light" charset="0"/>
                <a:cs typeface="Calibri Light" charset="0"/>
                <a:sym typeface="Times New Roman" charset="0"/>
              </a:rPr>
              <a:t>cerebral hemispheres </a:t>
            </a:r>
            <a:r>
              <a:rPr lang="en-US" altLang="en-US" sz="1800" dirty="0">
                <a:solidFill>
                  <a:schemeClr val="bg1">
                    <a:lumMod val="50000"/>
                  </a:schemeClr>
                </a:solidFill>
                <a:ea typeface="Calibri Light" charset="0"/>
                <a:cs typeface="Calibri Light" charset="0"/>
                <a:sym typeface="Times New Roman" charset="0"/>
              </a:rPr>
              <a:t>(right and left), </a:t>
            </a:r>
            <a:r>
              <a:rPr lang="en-US" altLang="en-US" sz="2400" dirty="0">
                <a:ea typeface="Calibri Light" charset="0"/>
                <a:cs typeface="Calibri Light" charset="0"/>
                <a:sym typeface="Times New Roman" charset="0"/>
              </a:rPr>
              <a:t>which are separated by a deep </a:t>
            </a:r>
            <a:r>
              <a:rPr lang="en-US" altLang="en-US" sz="2400" b="1" dirty="0">
                <a:ea typeface="Calibri Light" charset="0"/>
                <a:cs typeface="Calibri Light" charset="0"/>
                <a:sym typeface="Times New Roman" charset="0"/>
              </a:rPr>
              <a:t>median longitudinal fissure </a:t>
            </a:r>
            <a:r>
              <a:rPr lang="en-US" altLang="en-US" sz="2400" dirty="0">
                <a:ea typeface="Calibri Light" charset="0"/>
                <a:cs typeface="Calibri Light" charset="0"/>
                <a:sym typeface="Times New Roman" charset="0"/>
              </a:rPr>
              <a:t>which lodges the falx </a:t>
            </a:r>
            <a:r>
              <a:rPr lang="en-US" altLang="en-US" sz="2400" dirty="0" err="1">
                <a:ea typeface="Calibri Light" charset="0"/>
                <a:cs typeface="Calibri Light" charset="0"/>
                <a:sym typeface="Times New Roman" charset="0"/>
              </a:rPr>
              <a:t>cerebri</a:t>
            </a:r>
            <a:r>
              <a:rPr lang="en-US" altLang="en-US" sz="2400" dirty="0">
                <a:ea typeface="Calibri Light" charset="0"/>
                <a:cs typeface="Calibri Light" charset="0"/>
                <a:sym typeface="Times New Roman" charset="0"/>
              </a:rPr>
              <a:t>*.</a:t>
            </a:r>
            <a:endParaRPr lang="ar-SA" altLang="en-US" sz="2400" dirty="0">
              <a:ea typeface="Calibri Light" charset="0"/>
              <a:cs typeface="Calibri Light" charset="0"/>
              <a:sym typeface="Times New Roman" charset="0"/>
            </a:endParaRPr>
          </a:p>
          <a:p>
            <a:pPr marL="265113" indent="-265113" algn="l" eaLnBrk="1" hangingPunct="1">
              <a:lnSpc>
                <a:spcPct val="100000"/>
              </a:lnSpc>
              <a:buFont typeface="Courier New" panose="02070309020205020404" pitchFamily="49" charset="0"/>
              <a:buChar char="o"/>
            </a:pPr>
            <a:r>
              <a:rPr lang="en-US" altLang="en-US" sz="2400" dirty="0">
                <a:ea typeface="Calibri Light" charset="0"/>
                <a:cs typeface="Calibri Light" charset="0"/>
                <a:sym typeface="Times New Roman" charset="0"/>
              </a:rPr>
              <a:t>In the depth of the fissure, the hemispheres are connected by a bundle of fibers called the </a:t>
            </a:r>
            <a:r>
              <a:rPr lang="en-US" altLang="en-US" sz="2400" b="1" dirty="0">
                <a:ea typeface="Calibri Light" charset="0"/>
                <a:cs typeface="Calibri Light" charset="0"/>
                <a:sym typeface="Times New Roman" charset="0"/>
              </a:rPr>
              <a:t>corpus callosum.</a:t>
            </a:r>
            <a:endParaRPr lang="ar-SA" altLang="en-US" sz="2400" b="1" dirty="0">
              <a:ea typeface="Calibri Light" charset="0"/>
              <a:cs typeface="Calibri Light" charset="0"/>
            </a:endParaRPr>
          </a:p>
        </p:txBody>
      </p:sp>
      <p:grpSp>
        <p:nvGrpSpPr>
          <p:cNvPr id="2" name="Group 1">
            <a:extLst>
              <a:ext uri="{FF2B5EF4-FFF2-40B4-BE49-F238E27FC236}">
                <a16:creationId xmlns:a16="http://schemas.microsoft.com/office/drawing/2014/main" id="{5AA0E0B2-81A0-49D6-9AA7-507731DC397F}"/>
              </a:ext>
            </a:extLst>
          </p:cNvPr>
          <p:cNvGrpSpPr/>
          <p:nvPr/>
        </p:nvGrpSpPr>
        <p:grpSpPr>
          <a:xfrm>
            <a:off x="8088314" y="1038127"/>
            <a:ext cx="3730441" cy="4699818"/>
            <a:chOff x="6524625" y="801337"/>
            <a:chExt cx="3660776" cy="5484165"/>
          </a:xfrm>
        </p:grpSpPr>
        <p:pic>
          <p:nvPicPr>
            <p:cNvPr id="27652" name="Picture 8" descr="C:\Documents and Settings\user\My Documents\My Pictures\corpus c.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4626" y="1252538"/>
              <a:ext cx="3571875"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3" name="TextBox 9"/>
            <p:cNvSpPr>
              <a:spLocks noChangeArrowheads="1"/>
            </p:cNvSpPr>
            <p:nvPr/>
          </p:nvSpPr>
          <p:spPr bwMode="auto">
            <a:xfrm>
              <a:off x="7074752" y="5865422"/>
              <a:ext cx="2682322" cy="420080"/>
            </a:xfrm>
            <a:prstGeom prst="rect">
              <a:avLst/>
            </a:prstGeom>
            <a:noFill/>
            <a:ln w="28575">
              <a:solidFill>
                <a:schemeClr val="accent2">
                  <a:lumMod val="75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Calibri" charset="0"/>
                  <a:sym typeface="Calibri" charset="0"/>
                </a:rPr>
                <a:t>Median longitudinal fissure</a:t>
              </a:r>
              <a:endParaRPr lang="ar-SA" altLang="en-US" sz="1200" dirty="0"/>
            </a:p>
          </p:txBody>
        </p:sp>
        <p:sp>
          <p:nvSpPr>
            <p:cNvPr id="27654" name="TextBox 10"/>
            <p:cNvSpPr>
              <a:spLocks noChangeArrowheads="1"/>
            </p:cNvSpPr>
            <p:nvPr/>
          </p:nvSpPr>
          <p:spPr bwMode="auto">
            <a:xfrm>
              <a:off x="7683704" y="801337"/>
              <a:ext cx="1707268" cy="378072"/>
            </a:xfrm>
            <a:prstGeom prst="rect">
              <a:avLst/>
            </a:prstGeom>
            <a:noFill/>
            <a:ln w="28575">
              <a:solidFill>
                <a:srgbClr val="FF66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Calibri" charset="0"/>
                  <a:sym typeface="Calibri" charset="0"/>
                </a:rPr>
                <a:t>Corpus callosum</a:t>
              </a:r>
              <a:endParaRPr lang="ar-SA" altLang="en-US" sz="1200" dirty="0"/>
            </a:p>
          </p:txBody>
        </p:sp>
        <p:cxnSp>
          <p:nvCxnSpPr>
            <p:cNvPr id="27655" name="Straight Arrow Connector 12"/>
            <p:cNvCxnSpPr>
              <a:cxnSpLocks noChangeShapeType="1"/>
            </p:cNvCxnSpPr>
            <p:nvPr/>
          </p:nvCxnSpPr>
          <p:spPr bwMode="auto">
            <a:xfrm flipH="1" flipV="1">
              <a:off x="8310565" y="5500689"/>
              <a:ext cx="105348" cy="364733"/>
            </a:xfrm>
            <a:prstGeom prst="straightConnector1">
              <a:avLst/>
            </a:prstGeom>
            <a:noFill/>
            <a:ln w="38100">
              <a:solidFill>
                <a:schemeClr val="accent2">
                  <a:lumMod val="75000"/>
                </a:schemeClr>
              </a:solidFill>
              <a:bevel/>
              <a:headEnd/>
              <a:tailEnd type="arrow" w="med" len="med"/>
            </a:ln>
            <a:extLst>
              <a:ext uri="{909E8E84-426E-40DD-AFC4-6F175D3DCCD1}">
                <a14:hiddenFill xmlns:a14="http://schemas.microsoft.com/office/drawing/2010/main">
                  <a:noFill/>
                </a14:hiddenFill>
              </a:ext>
            </a:extLst>
          </p:spPr>
        </p:cxnSp>
        <p:cxnSp>
          <p:nvCxnSpPr>
            <p:cNvPr id="27656" name="Straight Arrow Connector 15"/>
            <p:cNvCxnSpPr>
              <a:cxnSpLocks noChangeShapeType="1"/>
            </p:cNvCxnSpPr>
            <p:nvPr/>
          </p:nvCxnSpPr>
          <p:spPr bwMode="auto">
            <a:xfrm flipH="1">
              <a:off x="8310566" y="1173554"/>
              <a:ext cx="281613" cy="1755386"/>
            </a:xfrm>
            <a:prstGeom prst="straightConnector1">
              <a:avLst/>
            </a:prstGeom>
            <a:noFill/>
            <a:ln w="38100">
              <a:solidFill>
                <a:srgbClr val="FF66CC"/>
              </a:solidFill>
              <a:bevel/>
              <a:headEnd/>
              <a:tailEnd type="arrow" w="med" len="med"/>
            </a:ln>
            <a:extLst>
              <a:ext uri="{909E8E84-426E-40DD-AFC4-6F175D3DCCD1}">
                <a14:hiddenFill xmlns:a14="http://schemas.microsoft.com/office/drawing/2010/main">
                  <a:noFill/>
                </a14:hiddenFill>
              </a:ext>
            </a:extLst>
          </p:spPr>
        </p:cxnSp>
        <p:sp>
          <p:nvSpPr>
            <p:cNvPr id="27657" name="TextBox 19"/>
            <p:cNvSpPr>
              <a:spLocks noChangeArrowheads="1"/>
            </p:cNvSpPr>
            <p:nvPr/>
          </p:nvSpPr>
          <p:spPr bwMode="auto">
            <a:xfrm>
              <a:off x="8399464" y="2924176"/>
              <a:ext cx="1785937" cy="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b="1" dirty="0">
                  <a:solidFill>
                    <a:srgbClr val="FF0000"/>
                  </a:solidFill>
                  <a:latin typeface="Calibri" charset="0"/>
                  <a:sym typeface="Calibri" charset="0"/>
                </a:rPr>
                <a:t>   Right hemisphere</a:t>
              </a:r>
              <a:endParaRPr lang="ar-SA" altLang="en-US" dirty="0">
                <a:solidFill>
                  <a:srgbClr val="FF0000"/>
                </a:solidFill>
              </a:endParaRPr>
            </a:p>
          </p:txBody>
        </p:sp>
        <p:sp>
          <p:nvSpPr>
            <p:cNvPr id="27658" name="TextBox 20"/>
            <p:cNvSpPr>
              <a:spLocks noChangeArrowheads="1"/>
            </p:cNvSpPr>
            <p:nvPr/>
          </p:nvSpPr>
          <p:spPr bwMode="auto">
            <a:xfrm>
              <a:off x="6524625" y="2928939"/>
              <a:ext cx="1785938" cy="442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b="1" dirty="0">
                  <a:solidFill>
                    <a:srgbClr val="FF0000"/>
                  </a:solidFill>
                  <a:latin typeface="Calibri" charset="0"/>
                  <a:sym typeface="Calibri" charset="0"/>
                </a:rPr>
                <a:t>        Left hemisphere</a:t>
              </a:r>
              <a:endParaRPr lang="ar-SA" altLang="en-US" dirty="0">
                <a:solidFill>
                  <a:srgbClr val="FF0000"/>
                </a:solidFill>
              </a:endParaRPr>
            </a:p>
          </p:txBody>
        </p:sp>
      </p:grpSp>
      <p:grpSp>
        <p:nvGrpSpPr>
          <p:cNvPr id="4" name="Group 3">
            <a:extLst>
              <a:ext uri="{FF2B5EF4-FFF2-40B4-BE49-F238E27FC236}">
                <a16:creationId xmlns:a16="http://schemas.microsoft.com/office/drawing/2014/main" id="{77F63CF4-F1F3-4252-9879-9877D81F8849}"/>
              </a:ext>
            </a:extLst>
          </p:cNvPr>
          <p:cNvGrpSpPr/>
          <p:nvPr/>
        </p:nvGrpSpPr>
        <p:grpSpPr>
          <a:xfrm>
            <a:off x="6899213" y="131526"/>
            <a:ext cx="1855561" cy="1320070"/>
            <a:chOff x="2893065" y="5206795"/>
            <a:chExt cx="1724777" cy="1524513"/>
          </a:xfrm>
        </p:grpSpPr>
        <p:pic>
          <p:nvPicPr>
            <p:cNvPr id="18434" name="Picture 2" descr="http://teachmeanatomy.info/wp-content/uploads/Overview-of-the-Cerebrum1.jpg">
              <a:extLst>
                <a:ext uri="{FF2B5EF4-FFF2-40B4-BE49-F238E27FC236}">
                  <a16:creationId xmlns:a16="http://schemas.microsoft.com/office/drawing/2014/main" id="{4CACC0C2-E3D8-4F5A-A1FD-49CCD953B2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3065" y="5206795"/>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865E760-4663-45FF-931C-EEFDA6B93F5A}"/>
                </a:ext>
              </a:extLst>
            </p:cNvPr>
            <p:cNvSpPr txBox="1"/>
            <p:nvPr/>
          </p:nvSpPr>
          <p:spPr>
            <a:xfrm flipH="1">
              <a:off x="3914811" y="6327768"/>
              <a:ext cx="703031" cy="403540"/>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cxnSp>
        <p:nvCxnSpPr>
          <p:cNvPr id="9" name="Straight Connector 8">
            <a:extLst>
              <a:ext uri="{FF2B5EF4-FFF2-40B4-BE49-F238E27FC236}">
                <a16:creationId xmlns:a16="http://schemas.microsoft.com/office/drawing/2014/main" id="{93B77EAC-6963-4384-BCA3-4D8E40477245}"/>
              </a:ext>
            </a:extLst>
          </p:cNvPr>
          <p:cNvCxnSpPr/>
          <p:nvPr/>
        </p:nvCxnSpPr>
        <p:spPr>
          <a:xfrm>
            <a:off x="1237648" y="5167798"/>
            <a:ext cx="2052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ABBFEC-6D24-4F68-A1C1-CD40F55EAF48}"/>
              </a:ext>
            </a:extLst>
          </p:cNvPr>
          <p:cNvCxnSpPr/>
          <p:nvPr/>
        </p:nvCxnSpPr>
        <p:spPr>
          <a:xfrm>
            <a:off x="4761684" y="2839432"/>
            <a:ext cx="1008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CA10F7C2-21D2-412D-A246-EB502A958AB9}"/>
              </a:ext>
            </a:extLst>
          </p:cNvPr>
          <p:cNvCxnSpPr/>
          <p:nvPr/>
        </p:nvCxnSpPr>
        <p:spPr>
          <a:xfrm>
            <a:off x="2510648" y="3575361"/>
            <a:ext cx="3420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B7C394D-9A59-40B3-AB6A-8611D3D66112}"/>
              </a:ext>
            </a:extLst>
          </p:cNvPr>
          <p:cNvCxnSpPr/>
          <p:nvPr/>
        </p:nvCxnSpPr>
        <p:spPr>
          <a:xfrm>
            <a:off x="1237648" y="3209301"/>
            <a:ext cx="1620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EC6F2A62-F9A7-4839-BD31-1372E0F81FE2}"/>
              </a:ext>
            </a:extLst>
          </p:cNvPr>
          <p:cNvSpPr/>
          <p:nvPr/>
        </p:nvSpPr>
        <p:spPr>
          <a:xfrm>
            <a:off x="4732332" y="1436770"/>
            <a:ext cx="2884123" cy="307777"/>
          </a:xfrm>
          <a:prstGeom prst="rect">
            <a:avLst/>
          </a:prstGeom>
        </p:spPr>
        <p:txBody>
          <a:bodyPr wrap="none">
            <a:spAutoFit/>
          </a:bodyPr>
          <a:lstStyle/>
          <a:p>
            <a:r>
              <a:rPr lang="en-US" altLang="en-US" dirty="0">
                <a:solidFill>
                  <a:srgbClr val="92D050"/>
                </a:solidFill>
                <a:latin typeface="+mn-lt"/>
                <a:ea typeface="Calibri Light" charset="0"/>
                <a:cs typeface="Calibri Light" charset="0"/>
                <a:sym typeface="Times New Roman" charset="0"/>
              </a:rPr>
              <a:t>( makes up 2/3</a:t>
            </a:r>
            <a:r>
              <a:rPr lang="en-US" altLang="en-US" baseline="30000" dirty="0">
                <a:solidFill>
                  <a:srgbClr val="92D050"/>
                </a:solidFill>
                <a:latin typeface="+mn-lt"/>
                <a:ea typeface="Calibri Light" charset="0"/>
                <a:cs typeface="Calibri Light" charset="0"/>
                <a:sym typeface="Times New Roman" charset="0"/>
              </a:rPr>
              <a:t>rd</a:t>
            </a:r>
            <a:r>
              <a:rPr lang="en-US" altLang="en-US" dirty="0">
                <a:solidFill>
                  <a:srgbClr val="92D050"/>
                </a:solidFill>
                <a:latin typeface="+mn-lt"/>
                <a:ea typeface="Calibri Light" charset="0"/>
                <a:cs typeface="Calibri Light" charset="0"/>
                <a:sym typeface="Times New Roman" charset="0"/>
              </a:rPr>
              <a:t> weight off all brain) </a:t>
            </a:r>
            <a:endParaRPr lang="en-GB" dirty="0">
              <a:solidFill>
                <a:srgbClr val="92D050"/>
              </a:solidFill>
              <a:latin typeface="+mn-lt"/>
            </a:endParaRPr>
          </a:p>
        </p:txBody>
      </p:sp>
      <p:pic>
        <p:nvPicPr>
          <p:cNvPr id="5" name="Picture 4">
            <a:extLst>
              <a:ext uri="{FF2B5EF4-FFF2-40B4-BE49-F238E27FC236}">
                <a16:creationId xmlns:a16="http://schemas.microsoft.com/office/drawing/2014/main" id="{113858C6-92D0-49A4-8A33-2BA273EF9EF6}"/>
              </a:ext>
            </a:extLst>
          </p:cNvPr>
          <p:cNvPicPr>
            <a:picLocks noChangeAspect="1"/>
          </p:cNvPicPr>
          <p:nvPr/>
        </p:nvPicPr>
        <p:blipFill>
          <a:blip r:embed="rId6"/>
          <a:stretch>
            <a:fillRect/>
          </a:stretch>
        </p:blipFill>
        <p:spPr>
          <a:xfrm>
            <a:off x="1237648" y="5348910"/>
            <a:ext cx="1938171" cy="1325076"/>
          </a:xfrm>
          <a:prstGeom prst="rect">
            <a:avLst/>
          </a:prstGeom>
        </p:spPr>
      </p:pic>
      <p:sp>
        <p:nvSpPr>
          <p:cNvPr id="7" name="Rectangle 6">
            <a:extLst>
              <a:ext uri="{FF2B5EF4-FFF2-40B4-BE49-F238E27FC236}">
                <a16:creationId xmlns:a16="http://schemas.microsoft.com/office/drawing/2014/main" id="{CA054102-1852-4CCA-9D95-1499472E7462}"/>
              </a:ext>
            </a:extLst>
          </p:cNvPr>
          <p:cNvSpPr/>
          <p:nvPr/>
        </p:nvSpPr>
        <p:spPr>
          <a:xfrm>
            <a:off x="3444786" y="5059576"/>
            <a:ext cx="1980728" cy="1815882"/>
          </a:xfrm>
          <a:prstGeom prst="rect">
            <a:avLst/>
          </a:prstGeom>
        </p:spPr>
        <p:txBody>
          <a:bodyPr wrap="square">
            <a:spAutoFit/>
          </a:bodyPr>
          <a:lstStyle/>
          <a:p>
            <a:r>
              <a:rPr lang="en-GB" dirty="0">
                <a:solidFill>
                  <a:schemeClr val="bg1">
                    <a:lumMod val="50000"/>
                  </a:schemeClr>
                </a:solidFill>
                <a:latin typeface="+mn-lt"/>
              </a:rPr>
              <a:t> *It is a large, crescent-shaped fold of meningeal layer of dura mater that descends vertically in the longitudinal fissure between the cerebral hemispheres</a:t>
            </a:r>
          </a:p>
        </p:txBody>
      </p:sp>
      <p:cxnSp>
        <p:nvCxnSpPr>
          <p:cNvPr id="28" name="Straight Connector 27">
            <a:extLst>
              <a:ext uri="{FF2B5EF4-FFF2-40B4-BE49-F238E27FC236}">
                <a16:creationId xmlns:a16="http://schemas.microsoft.com/office/drawing/2014/main" id="{DD60B6C6-F02B-4F87-B14D-6954FBE879AB}"/>
              </a:ext>
            </a:extLst>
          </p:cNvPr>
          <p:cNvCxnSpPr/>
          <p:nvPr/>
        </p:nvCxnSpPr>
        <p:spPr>
          <a:xfrm>
            <a:off x="2598588" y="3934208"/>
            <a:ext cx="1368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989ECA6F-F099-45E8-8646-45FA64F57705}"/>
              </a:ext>
            </a:extLst>
          </p:cNvPr>
          <p:cNvSpPr/>
          <p:nvPr/>
        </p:nvSpPr>
        <p:spPr>
          <a:xfrm>
            <a:off x="7995521" y="5806828"/>
            <a:ext cx="381083" cy="108485"/>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TextBox 30">
            <a:extLst>
              <a:ext uri="{FF2B5EF4-FFF2-40B4-BE49-F238E27FC236}">
                <a16:creationId xmlns:a16="http://schemas.microsoft.com/office/drawing/2014/main" id="{70A66E53-80BC-4D0F-AD93-24EA08D1C70F}"/>
              </a:ext>
            </a:extLst>
          </p:cNvPr>
          <p:cNvSpPr txBox="1"/>
          <p:nvPr/>
        </p:nvSpPr>
        <p:spPr>
          <a:xfrm>
            <a:off x="8088315" y="6458926"/>
            <a:ext cx="487413" cy="307777"/>
          </a:xfrm>
          <a:prstGeom prst="rect">
            <a:avLst/>
          </a:prstGeom>
          <a:noFill/>
        </p:spPr>
        <p:txBody>
          <a:bodyPr wrap="non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Tree>
    <p:extLst>
      <p:ext uri="{BB962C8B-B14F-4D97-AF65-F5344CB8AC3E}">
        <p14:creationId xmlns:p14="http://schemas.microsoft.com/office/powerpoint/2010/main" val="1342793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7D2CE3-17E7-41DC-8C57-1A3FF7F7339F}"/>
              </a:ext>
            </a:extLst>
          </p:cNvPr>
          <p:cNvGrpSpPr/>
          <p:nvPr/>
        </p:nvGrpSpPr>
        <p:grpSpPr>
          <a:xfrm>
            <a:off x="825767" y="699886"/>
            <a:ext cx="11038975" cy="5940555"/>
            <a:chOff x="3883033" y="38585"/>
            <a:chExt cx="8537308" cy="6501914"/>
          </a:xfrm>
        </p:grpSpPr>
        <p:pic>
          <p:nvPicPr>
            <p:cNvPr id="28674" name="Picture 11" descr="C:\Documents and Settings\user\Desktop\wm.gm.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792" b="88750" l="12500" r="89286">
                          <a14:foregroundMark x1="16837" y1="34792" x2="16837" y2="35208"/>
                          <a14:foregroundMark x1="14796" y1="51250" x2="12755" y2="60208"/>
                          <a14:foregroundMark x1="35204" y1="13125" x2="45663" y2="12917"/>
                          <a14:foregroundMark x1="45663" y1="12917" x2="46939" y2="13125"/>
                          <a14:foregroundMark x1="55612" y1="12083" x2="63520" y2="11875"/>
                          <a14:foregroundMark x1="45408" y1="10833" x2="41327" y2="11458"/>
                          <a14:foregroundMark x1="56633" y1="10208" x2="57908" y2="9792"/>
                          <a14:foregroundMark x1="86224" y1="35208" x2="88776" y2="44792"/>
                          <a14:foregroundMark x1="88776" y1="44792" x2="86224" y2="62917"/>
                          <a14:foregroundMark x1="86224" y1="62917" x2="85714" y2="63542"/>
                          <a14:foregroundMark x1="66837" y1="86458" x2="58673" y2="87083"/>
                          <a14:foregroundMark x1="44133" y1="88750" x2="39541" y2="88750"/>
                          <a14:foregroundMark x1="89286" y1="50833" x2="89286" y2="52292"/>
                        </a14:backgroundRemoval>
                      </a14:imgEffect>
                    </a14:imgLayer>
                  </a14:imgProps>
                </a:ext>
                <a:ext uri="{28A0092B-C50C-407E-A947-70E740481C1C}">
                  <a14:useLocalDpi xmlns:a14="http://schemas.microsoft.com/office/drawing/2010/main" val="0"/>
                </a:ext>
              </a:extLst>
            </a:blip>
            <a:srcRect l="9285" t="7584" r="7146" b="6447"/>
            <a:stretch>
              <a:fillRect/>
            </a:stretch>
          </p:blipFill>
          <p:spPr bwMode="auto">
            <a:xfrm>
              <a:off x="6311900" y="1042411"/>
              <a:ext cx="3887788" cy="4907541"/>
            </a:xfrm>
            <a:prstGeom prst="rect">
              <a:avLst/>
            </a:prstGeom>
            <a:noFill/>
            <a:ln w="9525">
              <a:noFill/>
              <a:miter lim="800000"/>
              <a:headEnd/>
              <a:tailEnd/>
            </a:ln>
            <a:extLst/>
          </p:spPr>
        </p:pic>
        <p:sp>
          <p:nvSpPr>
            <p:cNvPr id="28677" name="Line 14"/>
            <p:cNvSpPr>
              <a:spLocks noChangeShapeType="1"/>
            </p:cNvSpPr>
            <p:nvPr/>
          </p:nvSpPr>
          <p:spPr bwMode="auto">
            <a:xfrm flipV="1">
              <a:off x="6214599" y="4538880"/>
              <a:ext cx="368165" cy="670305"/>
            </a:xfrm>
            <a:prstGeom prst="line">
              <a:avLst/>
            </a:prstGeom>
            <a:noFill/>
            <a:ln w="38100">
              <a:solidFill>
                <a:srgbClr val="CC3399"/>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79" name="Line 14"/>
            <p:cNvSpPr>
              <a:spLocks noChangeShapeType="1"/>
            </p:cNvSpPr>
            <p:nvPr/>
          </p:nvSpPr>
          <p:spPr bwMode="auto">
            <a:xfrm flipH="1">
              <a:off x="8810625" y="1643063"/>
              <a:ext cx="928688" cy="1071562"/>
            </a:xfrm>
            <a:prstGeom prst="line">
              <a:avLst/>
            </a:prstGeom>
            <a:noFill/>
            <a:ln w="38100">
              <a:solidFill>
                <a:schemeClr val="accent3">
                  <a:lumMod val="75000"/>
                </a:schemeClr>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0" name="Line 14"/>
            <p:cNvSpPr>
              <a:spLocks noChangeShapeType="1"/>
            </p:cNvSpPr>
            <p:nvPr/>
          </p:nvSpPr>
          <p:spPr bwMode="auto">
            <a:xfrm flipH="1">
              <a:off x="8596313" y="1643064"/>
              <a:ext cx="1143000" cy="714375"/>
            </a:xfrm>
            <a:prstGeom prst="line">
              <a:avLst/>
            </a:prstGeom>
            <a:noFill/>
            <a:ln w="38100">
              <a:solidFill>
                <a:schemeClr val="accent3">
                  <a:lumMod val="75000"/>
                </a:schemeClr>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1" name="Line 14"/>
            <p:cNvSpPr>
              <a:spLocks noChangeShapeType="1"/>
            </p:cNvSpPr>
            <p:nvPr/>
          </p:nvSpPr>
          <p:spPr bwMode="auto">
            <a:xfrm flipV="1">
              <a:off x="6406032" y="5209186"/>
              <a:ext cx="733984" cy="258469"/>
            </a:xfrm>
            <a:prstGeom prst="line">
              <a:avLst/>
            </a:prstGeom>
            <a:noFill/>
            <a:ln w="38100">
              <a:solidFill>
                <a:srgbClr val="CC3399"/>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28682" name="Text Box 12"/>
            <p:cNvSpPr>
              <a:spLocks noChangeArrowheads="1"/>
            </p:cNvSpPr>
            <p:nvPr/>
          </p:nvSpPr>
          <p:spPr bwMode="auto">
            <a:xfrm>
              <a:off x="7239000" y="2214563"/>
              <a:ext cx="571500" cy="3462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b="1" dirty="0">
                  <a:solidFill>
                    <a:srgbClr val="EA7274"/>
                  </a:solidFill>
                  <a:latin typeface="Calibri" charset="0"/>
                  <a:sym typeface="Calibri" charset="0"/>
                </a:rPr>
                <a:t>WM</a:t>
              </a:r>
              <a:endParaRPr lang="ar-SA" altLang="en-US" dirty="0">
                <a:solidFill>
                  <a:srgbClr val="EA7274"/>
                </a:solidFill>
              </a:endParaRPr>
            </a:p>
          </p:txBody>
        </p:sp>
        <p:sp>
          <p:nvSpPr>
            <p:cNvPr id="28683" name="Text Box 12"/>
            <p:cNvSpPr>
              <a:spLocks noChangeArrowheads="1"/>
            </p:cNvSpPr>
            <p:nvPr/>
          </p:nvSpPr>
          <p:spPr bwMode="auto">
            <a:xfrm>
              <a:off x="7381875" y="4857750"/>
              <a:ext cx="500063" cy="33958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b="1" dirty="0">
                  <a:solidFill>
                    <a:srgbClr val="EA7274"/>
                  </a:solidFill>
                  <a:latin typeface="Calibri" charset="0"/>
                  <a:sym typeface="Calibri" charset="0"/>
                </a:rPr>
                <a:t>WM</a:t>
              </a:r>
              <a:endParaRPr lang="ar-SA" altLang="en-US" dirty="0">
                <a:solidFill>
                  <a:srgbClr val="EA7274"/>
                </a:solidFill>
              </a:endParaRPr>
            </a:p>
          </p:txBody>
        </p:sp>
        <p:cxnSp>
          <p:nvCxnSpPr>
            <p:cNvPr id="28685" name="Straight Arrow Connector 14"/>
            <p:cNvCxnSpPr>
              <a:cxnSpLocks noChangeShapeType="1"/>
            </p:cNvCxnSpPr>
            <p:nvPr/>
          </p:nvCxnSpPr>
          <p:spPr bwMode="auto">
            <a:xfrm flipH="1" flipV="1">
              <a:off x="8904288" y="4005264"/>
              <a:ext cx="1114582" cy="1501380"/>
            </a:xfrm>
            <a:prstGeom prst="straightConnector1">
              <a:avLst/>
            </a:prstGeom>
            <a:noFill/>
            <a:ln w="3810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cxnSp>
          <p:nvCxnSpPr>
            <p:cNvPr id="28686" name="Straight Arrow Connector 15"/>
            <p:cNvCxnSpPr>
              <a:cxnSpLocks noChangeShapeType="1"/>
            </p:cNvCxnSpPr>
            <p:nvPr/>
          </p:nvCxnSpPr>
          <p:spPr bwMode="auto">
            <a:xfrm flipH="1" flipV="1">
              <a:off x="8256589" y="2636840"/>
              <a:ext cx="1698623" cy="2792020"/>
            </a:xfrm>
            <a:prstGeom prst="straightConnector1">
              <a:avLst/>
            </a:prstGeom>
            <a:noFill/>
            <a:ln w="38100">
              <a:solidFill>
                <a:schemeClr val="accent2">
                  <a:lumMod val="50000"/>
                </a:schemeClr>
              </a:solidFill>
              <a:bevel/>
              <a:headEnd/>
              <a:tailEnd type="arrow" w="med" len="med"/>
            </a:ln>
            <a:extLst>
              <a:ext uri="{909E8E84-426E-40DD-AFC4-6F175D3DCCD1}">
                <a14:hiddenFill xmlns:a14="http://schemas.microsoft.com/office/drawing/2010/main">
                  <a:noFill/>
                </a14:hiddenFill>
              </a:ext>
            </a:extLst>
          </p:spPr>
        </p:cxnSp>
        <p:sp>
          <p:nvSpPr>
            <p:cNvPr id="28676" name="Text Box 11"/>
            <p:cNvSpPr>
              <a:spLocks noChangeArrowheads="1"/>
            </p:cNvSpPr>
            <p:nvPr/>
          </p:nvSpPr>
          <p:spPr bwMode="auto">
            <a:xfrm>
              <a:off x="3956287" y="5156519"/>
              <a:ext cx="2536032" cy="774778"/>
            </a:xfrm>
            <a:prstGeom prst="rect">
              <a:avLst/>
            </a:prstGeom>
            <a:solidFill>
              <a:schemeClr val="bg1"/>
            </a:solidFill>
            <a:ln w="28575">
              <a:solidFill>
                <a:srgbClr val="CC3399"/>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sz="2000" dirty="0">
                  <a:latin typeface="Calibri" panose="020F0502020204030204" pitchFamily="34" charset="0"/>
                  <a:ea typeface="Calibri Light" charset="0"/>
                  <a:cs typeface="Calibri" panose="020F0502020204030204" pitchFamily="34" charset="0"/>
                  <a:sym typeface="Times New Roman" charset="0"/>
                </a:rPr>
                <a:t>Superficial layer of grey matter, the </a:t>
              </a:r>
              <a:r>
                <a:rPr lang="en-US" altLang="en-US" sz="2000" b="1" dirty="0">
                  <a:latin typeface="Calibri" panose="020F0502020204030204" pitchFamily="34" charset="0"/>
                  <a:ea typeface="Calibri Light" charset="0"/>
                  <a:cs typeface="Calibri" panose="020F0502020204030204" pitchFamily="34" charset="0"/>
                  <a:sym typeface="Times New Roman" charset="0"/>
                </a:rPr>
                <a:t>cerebral cortex</a:t>
              </a:r>
              <a:r>
                <a:rPr lang="en-US" altLang="en-US" sz="2000" dirty="0">
                  <a:latin typeface="Calibri" panose="020F0502020204030204" pitchFamily="34" charset="0"/>
                  <a:ea typeface="Calibri Light" charset="0"/>
                  <a:cs typeface="Calibri" panose="020F0502020204030204" pitchFamily="34" charset="0"/>
                  <a:sym typeface="Times New Roman" charset="0"/>
                </a:rPr>
                <a:t>.</a:t>
              </a:r>
              <a:endParaRPr lang="ar-SA" altLang="en-US" sz="2000" dirty="0">
                <a:latin typeface="Calibri" panose="020F0502020204030204" pitchFamily="34" charset="0"/>
                <a:ea typeface="Calibri Light" charset="0"/>
                <a:cs typeface="Calibri" panose="020F0502020204030204" pitchFamily="34" charset="0"/>
                <a:sym typeface="Times New Roman" charset="0"/>
              </a:endParaRPr>
            </a:p>
          </p:txBody>
        </p:sp>
        <p:sp>
          <p:nvSpPr>
            <p:cNvPr id="28684" name="Text Box 11"/>
            <p:cNvSpPr>
              <a:spLocks noChangeArrowheads="1"/>
            </p:cNvSpPr>
            <p:nvPr/>
          </p:nvSpPr>
          <p:spPr bwMode="auto">
            <a:xfrm>
              <a:off x="9208768" y="5428860"/>
              <a:ext cx="1981837" cy="1111639"/>
            </a:xfrm>
            <a:prstGeom prst="rect">
              <a:avLst/>
            </a:prstGeom>
            <a:solidFill>
              <a:schemeClr val="bg1"/>
            </a:solidFill>
            <a:ln w="28575">
              <a:solidFill>
                <a:schemeClr val="accent2">
                  <a:lumMod val="50000"/>
                </a:schemeClr>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GB" altLang="en-US" sz="2000" dirty="0">
                  <a:latin typeface="Calibri" charset="0"/>
                  <a:sym typeface="Calibri" charset="0"/>
                </a:rPr>
                <a:t>The cavity of hemisphere is called the </a:t>
              </a:r>
              <a:r>
                <a:rPr lang="en-GB" altLang="en-US" sz="2000" b="1" dirty="0">
                  <a:latin typeface="Calibri" charset="0"/>
                  <a:sym typeface="Calibri" charset="0"/>
                </a:rPr>
                <a:t>lateral ventricle. </a:t>
              </a:r>
            </a:p>
          </p:txBody>
        </p:sp>
        <p:sp>
          <p:nvSpPr>
            <p:cNvPr id="28678" name="Text Box 11"/>
            <p:cNvSpPr>
              <a:spLocks noChangeArrowheads="1"/>
            </p:cNvSpPr>
            <p:nvPr/>
          </p:nvSpPr>
          <p:spPr bwMode="auto">
            <a:xfrm>
              <a:off x="9739313" y="38585"/>
              <a:ext cx="2681028" cy="1785359"/>
            </a:xfrm>
            <a:prstGeom prst="rect">
              <a:avLst/>
            </a:prstGeom>
            <a:solidFill>
              <a:schemeClr val="bg1"/>
            </a:solidFill>
            <a:ln w="28575">
              <a:solidFill>
                <a:schemeClr val="accent3">
                  <a:lumMod val="75000"/>
                </a:schemeClr>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US" altLang="en-US" sz="2000" dirty="0">
                  <a:latin typeface="Calibri" panose="020F0502020204030204" pitchFamily="34" charset="0"/>
                  <a:ea typeface="Calibri Light" charset="0"/>
                  <a:cs typeface="Calibri" panose="020F0502020204030204" pitchFamily="34" charset="0"/>
                  <a:sym typeface="Times New Roman" charset="0"/>
                </a:rPr>
                <a:t>Buried </a:t>
              </a:r>
              <a:r>
                <a:rPr lang="en-US" altLang="en-US" sz="2000" u="sng" dirty="0">
                  <a:latin typeface="Calibri" panose="020F0502020204030204" pitchFamily="34" charset="0"/>
                  <a:ea typeface="Calibri Light" charset="0"/>
                  <a:cs typeface="Calibri" panose="020F0502020204030204" pitchFamily="34" charset="0"/>
                  <a:sym typeface="Times New Roman" charset="0"/>
                </a:rPr>
                <a:t>within the white matter </a:t>
              </a:r>
              <a:r>
                <a:rPr lang="en-US" altLang="en-US" sz="2000" dirty="0">
                  <a:latin typeface="Calibri" panose="020F0502020204030204" pitchFamily="34" charset="0"/>
                  <a:ea typeface="Calibri Light" charset="0"/>
                  <a:cs typeface="Calibri" panose="020F0502020204030204" pitchFamily="34" charset="0"/>
                  <a:sym typeface="Times New Roman" charset="0"/>
                </a:rPr>
                <a:t>lie a number of nuclear masses (caudate, putamen, </a:t>
              </a:r>
              <a:r>
                <a:rPr lang="en-US" altLang="en-US" sz="2000" dirty="0" err="1">
                  <a:latin typeface="Calibri" panose="020F0502020204030204" pitchFamily="34" charset="0"/>
                  <a:ea typeface="Calibri Light" charset="0"/>
                  <a:cs typeface="Calibri" panose="020F0502020204030204" pitchFamily="34" charset="0"/>
                  <a:sym typeface="Times New Roman" charset="0"/>
                </a:rPr>
                <a:t>globus</a:t>
              </a:r>
              <a:r>
                <a:rPr lang="en-US" altLang="en-US" sz="2000" dirty="0">
                  <a:latin typeface="Calibri" panose="020F0502020204030204" pitchFamily="34" charset="0"/>
                  <a:ea typeface="Calibri Light" charset="0"/>
                  <a:cs typeface="Calibri" panose="020F0502020204030204" pitchFamily="34" charset="0"/>
                  <a:sym typeface="Times New Roman" charset="0"/>
                </a:rPr>
                <a:t> pallidus) collectively known as the </a:t>
              </a:r>
              <a:r>
                <a:rPr lang="en-US" altLang="en-US" sz="2000" b="1" dirty="0">
                  <a:latin typeface="Calibri" panose="020F0502020204030204" pitchFamily="34" charset="0"/>
                  <a:ea typeface="Calibri Light" charset="0"/>
                  <a:cs typeface="Calibri" panose="020F0502020204030204" pitchFamily="34" charset="0"/>
                  <a:sym typeface="Times New Roman" charset="0"/>
                </a:rPr>
                <a:t>basal ganglia.</a:t>
              </a:r>
              <a:endParaRPr lang="ar-SA" altLang="en-US" sz="2000" b="1" dirty="0">
                <a:latin typeface="Calibri" panose="020F0502020204030204" pitchFamily="34" charset="0"/>
                <a:ea typeface="Calibri Light" charset="0"/>
                <a:cs typeface="Calibri" panose="020F0502020204030204" pitchFamily="34" charset="0"/>
                <a:sym typeface="Times New Roman" charset="0"/>
              </a:endParaRPr>
            </a:p>
          </p:txBody>
        </p:sp>
        <p:sp>
          <p:nvSpPr>
            <p:cNvPr id="22" name="Text Box 11">
              <a:extLst>
                <a:ext uri="{FF2B5EF4-FFF2-40B4-BE49-F238E27FC236}">
                  <a16:creationId xmlns:a16="http://schemas.microsoft.com/office/drawing/2014/main" id="{6121A639-022A-4328-92CA-A75767C33059}"/>
                </a:ext>
              </a:extLst>
            </p:cNvPr>
            <p:cNvSpPr>
              <a:spLocks noChangeArrowheads="1"/>
            </p:cNvSpPr>
            <p:nvPr/>
          </p:nvSpPr>
          <p:spPr bwMode="auto">
            <a:xfrm>
              <a:off x="3883033" y="2337411"/>
              <a:ext cx="2338422" cy="1785359"/>
            </a:xfrm>
            <a:prstGeom prst="rect">
              <a:avLst/>
            </a:prstGeom>
            <a:solidFill>
              <a:schemeClr val="bg1"/>
            </a:solidFill>
            <a:ln w="28575">
              <a:solidFill>
                <a:srgbClr val="EA7274"/>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spcBef>
                  <a:spcPct val="50000"/>
                </a:spcBef>
              </a:pPr>
              <a:r>
                <a:rPr lang="en-GB" altLang="en-US" sz="2000" dirty="0">
                  <a:latin typeface="Calibri" panose="020F0502020204030204" pitchFamily="34" charset="0"/>
                  <a:ea typeface="Calibri Light" charset="0"/>
                  <a:cs typeface="Calibri" panose="020F0502020204030204" pitchFamily="34" charset="0"/>
                  <a:sym typeface="Times New Roman" charset="0"/>
                </a:rPr>
                <a:t>Deeper to the cortex, axons running to and from the cells of the cortex form an extensive mass of </a:t>
              </a:r>
              <a:r>
                <a:rPr lang="en-GB" altLang="en-US" sz="2000" b="1" dirty="0">
                  <a:latin typeface="Calibri" panose="020F0502020204030204" pitchFamily="34" charset="0"/>
                  <a:ea typeface="Calibri Light" charset="0"/>
                  <a:cs typeface="Calibri" panose="020F0502020204030204" pitchFamily="34" charset="0"/>
                  <a:sym typeface="Times New Roman" charset="0"/>
                </a:rPr>
                <a:t>white matter </a:t>
              </a:r>
              <a:r>
                <a:rPr lang="en-GB" altLang="en-US" sz="2000" dirty="0">
                  <a:latin typeface="Calibri" panose="020F0502020204030204" pitchFamily="34" charset="0"/>
                  <a:ea typeface="Calibri Light" charset="0"/>
                  <a:cs typeface="Calibri" panose="020F0502020204030204" pitchFamily="34" charset="0"/>
                  <a:sym typeface="Times New Roman" charset="0"/>
                </a:rPr>
                <a:t>(WM).</a:t>
              </a:r>
            </a:p>
          </p:txBody>
        </p:sp>
      </p:grpSp>
      <p:pic>
        <p:nvPicPr>
          <p:cNvPr id="19458" name="Picture 2" descr="Image result for horizontal cut of brain">
            <a:extLst>
              <a:ext uri="{FF2B5EF4-FFF2-40B4-BE49-F238E27FC236}">
                <a16:creationId xmlns:a16="http://schemas.microsoft.com/office/drawing/2014/main" id="{59AA8AA7-CF8D-45B9-86DC-7967A994BC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857" b="27517"/>
          <a:stretch/>
        </p:blipFill>
        <p:spPr bwMode="auto">
          <a:xfrm>
            <a:off x="9291486" y="3891517"/>
            <a:ext cx="2200140" cy="121146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5">
            <a:extLst>
              <a:ext uri="{FF2B5EF4-FFF2-40B4-BE49-F238E27FC236}">
                <a16:creationId xmlns:a16="http://schemas.microsoft.com/office/drawing/2014/main" id="{90765F2B-C301-40DF-B22D-11E8B986767B}"/>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Cerebral Hemispheres</a:t>
            </a:r>
            <a:endParaRPr lang="ar-SA" altLang="en-US" sz="3200" b="1" dirty="0"/>
          </a:p>
        </p:txBody>
      </p:sp>
      <p:sp>
        <p:nvSpPr>
          <p:cNvPr id="4" name="Rectangle 3">
            <a:extLst>
              <a:ext uri="{FF2B5EF4-FFF2-40B4-BE49-F238E27FC236}">
                <a16:creationId xmlns:a16="http://schemas.microsoft.com/office/drawing/2014/main" id="{BE334042-358D-4D61-A0B1-52FC0E7514C7}"/>
              </a:ext>
            </a:extLst>
          </p:cNvPr>
          <p:cNvSpPr/>
          <p:nvPr/>
        </p:nvSpPr>
        <p:spPr>
          <a:xfrm>
            <a:off x="823913" y="1380474"/>
            <a:ext cx="5155579" cy="400110"/>
          </a:xfrm>
          <a:prstGeom prst="rect">
            <a:avLst/>
          </a:prstGeom>
        </p:spPr>
        <p:txBody>
          <a:bodyPr wrap="none">
            <a:spAutoFit/>
          </a:bodyPr>
          <a:lstStyle/>
          <a:p>
            <a:r>
              <a:rPr lang="en-GB" sz="2000" i="1" dirty="0">
                <a:latin typeface="+mn-lt"/>
              </a:rPr>
              <a:t>The structure of cerebral </a:t>
            </a:r>
            <a:r>
              <a:rPr lang="en-GB" sz="2000" i="1" dirty="0" err="1">
                <a:latin typeface="+mn-lt"/>
              </a:rPr>
              <a:t>hemipheres</a:t>
            </a:r>
            <a:r>
              <a:rPr lang="en-GB" sz="2000" i="1" dirty="0">
                <a:latin typeface="+mn-lt"/>
              </a:rPr>
              <a:t> includes:</a:t>
            </a:r>
          </a:p>
        </p:txBody>
      </p:sp>
      <p:sp>
        <p:nvSpPr>
          <p:cNvPr id="24" name="Rectangle 23">
            <a:extLst>
              <a:ext uri="{FF2B5EF4-FFF2-40B4-BE49-F238E27FC236}">
                <a16:creationId xmlns:a16="http://schemas.microsoft.com/office/drawing/2014/main" id="{C9401FED-646F-4142-8860-D4128DDB65A9}"/>
              </a:ext>
            </a:extLst>
          </p:cNvPr>
          <p:cNvSpPr/>
          <p:nvPr/>
        </p:nvSpPr>
        <p:spPr>
          <a:xfrm>
            <a:off x="1067487" y="4431453"/>
            <a:ext cx="2374368" cy="307777"/>
          </a:xfrm>
          <a:prstGeom prst="rect">
            <a:avLst/>
          </a:prstGeom>
        </p:spPr>
        <p:txBody>
          <a:bodyPr wrap="none">
            <a:spAutoFit/>
          </a:bodyPr>
          <a:lstStyle/>
          <a:p>
            <a:pPr algn="l"/>
            <a:r>
              <a:rPr lang="en-GB" dirty="0">
                <a:solidFill>
                  <a:srgbClr val="92D050"/>
                </a:solidFill>
                <a:latin typeface="+mn-lt"/>
                <a:cs typeface="Calibri Light" charset="0"/>
                <a:sym typeface="Times New Roman" charset="0"/>
              </a:rPr>
              <a:t>Contains synapses (50 trillion)</a:t>
            </a:r>
            <a:endParaRPr lang="en-GB" dirty="0">
              <a:solidFill>
                <a:srgbClr val="92D050"/>
              </a:solidFill>
              <a:latin typeface="+mn-lt"/>
            </a:endParaRPr>
          </a:p>
        </p:txBody>
      </p:sp>
    </p:spTree>
    <p:extLst>
      <p:ext uri="{BB962C8B-B14F-4D97-AF65-F5344CB8AC3E}">
        <p14:creationId xmlns:p14="http://schemas.microsoft.com/office/powerpoint/2010/main" val="1787274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Grp="1" noChangeArrowheads="1"/>
          </p:cNvSpPr>
          <p:nvPr>
            <p:ph sz="half" idx="4294967295"/>
          </p:nvPr>
        </p:nvSpPr>
        <p:spPr>
          <a:xfrm>
            <a:off x="729457" y="1580357"/>
            <a:ext cx="11186619" cy="3240087"/>
          </a:xfrm>
          <a:ln>
            <a:noFill/>
            <a:bevel/>
            <a:headEnd/>
            <a:tailEnd/>
          </a:ln>
        </p:spPr>
        <p:txBody>
          <a:bodyPr/>
          <a:lstStyle/>
          <a:p>
            <a:pPr algn="l" eaLnBrk="1" hangingPunct="1">
              <a:buFont typeface="Courier New" panose="02070309020205020404" pitchFamily="49" charset="0"/>
              <a:buChar char="o"/>
            </a:pPr>
            <a:r>
              <a:rPr lang="en-US" altLang="en-US" sz="2400" dirty="0">
                <a:latin typeface="Calibri" panose="020F0502020204030204" pitchFamily="34" charset="0"/>
                <a:ea typeface="Calibri Light" charset="0"/>
                <a:cs typeface="Calibri" panose="020F0502020204030204" pitchFamily="34" charset="0"/>
                <a:sym typeface="Times New Roman" charset="0"/>
              </a:rPr>
              <a:t>The superficial layer of grey matter is </a:t>
            </a:r>
            <a:r>
              <a:rPr lang="en-US" altLang="en-US" sz="2400" i="1" dirty="0">
                <a:latin typeface="Calibri" panose="020F0502020204030204" pitchFamily="34" charset="0"/>
                <a:ea typeface="Calibri Light" charset="0"/>
                <a:cs typeface="Calibri" panose="020F0502020204030204" pitchFamily="34" charset="0"/>
                <a:sym typeface="Times New Roman" charset="0"/>
              </a:rPr>
              <a:t>highly convoluted </a:t>
            </a:r>
            <a:r>
              <a:rPr lang="en-US" altLang="en-US" sz="2400" dirty="0">
                <a:latin typeface="Calibri" panose="020F0502020204030204" pitchFamily="34" charset="0"/>
                <a:ea typeface="Calibri Light" charset="0"/>
                <a:cs typeface="Calibri" panose="020F0502020204030204" pitchFamily="34" charset="0"/>
                <a:sym typeface="Times New Roman" charset="0"/>
              </a:rPr>
              <a:t>to form a complex pattern of ridges (</a:t>
            </a:r>
            <a:r>
              <a:rPr lang="en-US" altLang="en-US" sz="2400" b="1" dirty="0">
                <a:latin typeface="Calibri" panose="020F0502020204030204" pitchFamily="34" charset="0"/>
                <a:ea typeface="Calibri Light" charset="0"/>
                <a:cs typeface="Calibri" panose="020F0502020204030204" pitchFamily="34" charset="0"/>
                <a:sym typeface="Times New Roman" charset="0"/>
              </a:rPr>
              <a:t>gyri</a:t>
            </a:r>
            <a:r>
              <a:rPr lang="en-US" altLang="en-US" sz="2400" dirty="0">
                <a:latin typeface="Calibri" panose="020F0502020204030204" pitchFamily="34" charset="0"/>
                <a:ea typeface="Calibri Light" charset="0"/>
                <a:cs typeface="Calibri" panose="020F0502020204030204" pitchFamily="34" charset="0"/>
                <a:sym typeface="Times New Roman" charset="0"/>
              </a:rPr>
              <a:t>) and grooves (</a:t>
            </a:r>
            <a:r>
              <a:rPr lang="en-US" altLang="en-US" sz="2400" b="1" dirty="0">
                <a:latin typeface="Calibri" panose="020F0502020204030204" pitchFamily="34" charset="0"/>
                <a:ea typeface="Calibri Light" charset="0"/>
                <a:cs typeface="Calibri" panose="020F0502020204030204" pitchFamily="34" charset="0"/>
                <a:sym typeface="Times New Roman" charset="0"/>
              </a:rPr>
              <a:t>sulci</a:t>
            </a:r>
            <a:r>
              <a:rPr lang="en-US" altLang="en-US" sz="2400" dirty="0">
                <a:latin typeface="Calibri" panose="020F0502020204030204" pitchFamily="34" charset="0"/>
                <a:ea typeface="Calibri Light" charset="0"/>
                <a:cs typeface="Calibri" panose="020F0502020204030204" pitchFamily="34" charset="0"/>
                <a:sym typeface="Times New Roman" charset="0"/>
              </a:rPr>
              <a:t>).</a:t>
            </a:r>
            <a:endParaRPr lang="ar-SA" altLang="en-US" sz="2400" dirty="0">
              <a:latin typeface="Calibri" panose="020F0502020204030204" pitchFamily="34" charset="0"/>
              <a:ea typeface="Calibri Light" charset="0"/>
              <a:cs typeface="Calibri" panose="020F0502020204030204" pitchFamily="34" charset="0"/>
              <a:sym typeface="Times New Roman" charset="0"/>
            </a:endParaRPr>
          </a:p>
          <a:p>
            <a:pPr algn="l" eaLnBrk="1" hangingPunct="1">
              <a:buFont typeface="Courier New" panose="02070309020205020404" pitchFamily="49" charset="0"/>
              <a:buChar char="o"/>
            </a:pPr>
            <a:r>
              <a:rPr lang="en-US" altLang="en-US" sz="2400" dirty="0">
                <a:latin typeface="Calibri" panose="020F0502020204030204" pitchFamily="34" charset="0"/>
                <a:ea typeface="Calibri Light" charset="0"/>
                <a:cs typeface="Calibri" panose="020F0502020204030204" pitchFamily="34" charset="0"/>
                <a:sym typeface="Times New Roman" charset="0"/>
              </a:rPr>
              <a:t>This arrangement </a:t>
            </a:r>
            <a:r>
              <a:rPr lang="en-US" altLang="en-US" sz="2400" u="sng" dirty="0">
                <a:latin typeface="Calibri" panose="020F0502020204030204" pitchFamily="34" charset="0"/>
                <a:ea typeface="Calibri Light" charset="0"/>
                <a:cs typeface="Calibri" panose="020F0502020204030204" pitchFamily="34" charset="0"/>
                <a:sym typeface="Times New Roman" charset="0"/>
              </a:rPr>
              <a:t>maximize</a:t>
            </a:r>
            <a:r>
              <a:rPr lang="en-US" altLang="en-US" sz="2400" dirty="0">
                <a:latin typeface="Calibri" panose="020F0502020204030204" pitchFamily="34" charset="0"/>
                <a:ea typeface="Calibri Light" charset="0"/>
                <a:cs typeface="Calibri" panose="020F0502020204030204" pitchFamily="34" charset="0"/>
                <a:sym typeface="Times New Roman" charset="0"/>
              </a:rPr>
              <a:t> the surface area of the cerebral cortex (about 70% is hidden within the depths of sulci).</a:t>
            </a:r>
            <a:endParaRPr lang="ar-SA" altLang="en-US" dirty="0">
              <a:latin typeface="Calibri" panose="020F0502020204030204" pitchFamily="34" charset="0"/>
              <a:ea typeface="Calibri Light" charset="0"/>
              <a:cs typeface="Calibri" panose="020F0502020204030204" pitchFamily="34" charset="0"/>
            </a:endParaRPr>
          </a:p>
        </p:txBody>
      </p:sp>
      <p:grpSp>
        <p:nvGrpSpPr>
          <p:cNvPr id="2" name="Group 1">
            <a:extLst>
              <a:ext uri="{FF2B5EF4-FFF2-40B4-BE49-F238E27FC236}">
                <a16:creationId xmlns:a16="http://schemas.microsoft.com/office/drawing/2014/main" id="{18531BBF-685B-4118-8506-7B34DE14D83C}"/>
              </a:ext>
            </a:extLst>
          </p:cNvPr>
          <p:cNvGrpSpPr/>
          <p:nvPr/>
        </p:nvGrpSpPr>
        <p:grpSpPr>
          <a:xfrm>
            <a:off x="4253671" y="3836558"/>
            <a:ext cx="3133725" cy="2605088"/>
            <a:chOff x="10758488" y="2336801"/>
            <a:chExt cx="3133725" cy="2605088"/>
          </a:xfrm>
        </p:grpSpPr>
        <p:graphicFrame>
          <p:nvGraphicFramePr>
            <p:cNvPr id="1026" name="Object 12"/>
            <p:cNvGraphicFramePr>
              <a:graphicFrameLocks noChangeAspect="1"/>
            </p:cNvGraphicFramePr>
            <p:nvPr>
              <p:extLst>
                <p:ext uri="{D42A27DB-BD31-4B8C-83A1-F6EECF244321}">
                  <p14:modId xmlns:p14="http://schemas.microsoft.com/office/powerpoint/2010/main" val="1414639690"/>
                </p:ext>
              </p:extLst>
            </p:nvPr>
          </p:nvGraphicFramePr>
          <p:xfrm>
            <a:off x="10758488" y="2336801"/>
            <a:ext cx="3133725" cy="2605088"/>
          </p:xfrm>
          <a:graphic>
            <a:graphicData uri="http://schemas.openxmlformats.org/presentationml/2006/ole">
              <mc:AlternateContent xmlns:mc="http://schemas.openxmlformats.org/markup-compatibility/2006">
                <mc:Choice xmlns:v="urn:schemas-microsoft-com:vml" Requires="v">
                  <p:oleObj spid="_x0000_s7207" r:id="rId3" imgW="4923810" imgH="4095238" progId="">
                    <p:embed/>
                  </p:oleObj>
                </mc:Choice>
                <mc:Fallback>
                  <p:oleObj r:id="rId3" imgW="4923810" imgH="4095238" progId="">
                    <p:embed/>
                    <p:pic>
                      <p:nvPicPr>
                        <p:cNvPr id="1026" name="Object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8488" y="2336801"/>
                          <a:ext cx="3133725" cy="2605088"/>
                        </a:xfrm>
                        <a:prstGeom prst="rect">
                          <a:avLst/>
                        </a:prstGeom>
                        <a:solidFill>
                          <a:srgbClr val="4F81BD"/>
                        </a:solidFill>
                        <a:ln w="9525">
                          <a:noFill/>
                          <a:miter lim="800000"/>
                          <a:headEnd/>
                          <a:tailEnd/>
                        </a:ln>
                      </p:spPr>
                    </p:pic>
                  </p:oleObj>
                </mc:Fallback>
              </mc:AlternateContent>
            </a:graphicData>
          </a:graphic>
        </p:graphicFrame>
        <p:sp>
          <p:nvSpPr>
            <p:cNvPr id="1038" name="Rectangle 15"/>
            <p:cNvSpPr>
              <a:spLocks noChangeArrowheads="1"/>
            </p:cNvSpPr>
            <p:nvPr/>
          </p:nvSpPr>
          <p:spPr bwMode="auto">
            <a:xfrm>
              <a:off x="10902950" y="3200401"/>
              <a:ext cx="2428875" cy="523220"/>
            </a:xfrm>
            <a:prstGeom prst="rect">
              <a:avLst/>
            </a:prstGeom>
            <a:noFill/>
            <a:ln w="9525">
              <a:noFill/>
              <a:bevel/>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Superiolateral</a:t>
              </a:r>
              <a:r>
                <a:rPr lang="en-US" altLang="en-US" sz="2800" b="1" dirty="0">
                  <a:solidFill>
                    <a:srgbClr val="FF0000"/>
                  </a:solidFill>
                  <a:latin typeface="Calibri" charset="0"/>
                  <a:sym typeface="Calibri" charset="0"/>
                </a:rPr>
                <a:t>     </a:t>
              </a:r>
            </a:p>
          </p:txBody>
        </p:sp>
      </p:grpSp>
      <p:grpSp>
        <p:nvGrpSpPr>
          <p:cNvPr id="3" name="Group 2">
            <a:extLst>
              <a:ext uri="{FF2B5EF4-FFF2-40B4-BE49-F238E27FC236}">
                <a16:creationId xmlns:a16="http://schemas.microsoft.com/office/drawing/2014/main" id="{31CC867A-2FF4-410E-9901-25B78624B7E7}"/>
              </a:ext>
            </a:extLst>
          </p:cNvPr>
          <p:cNvGrpSpPr/>
          <p:nvPr/>
        </p:nvGrpSpPr>
        <p:grpSpPr>
          <a:xfrm>
            <a:off x="422266" y="4036157"/>
            <a:ext cx="3529013" cy="2446338"/>
            <a:chOff x="6743701" y="476250"/>
            <a:chExt cx="3529013" cy="2446338"/>
          </a:xfrm>
        </p:grpSpPr>
        <p:pic>
          <p:nvPicPr>
            <p:cNvPr id="1036" name="Picture 13" descr="C:\Documents and Settings\user\My Documents\My Pictures\Picture1cc.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701" y="476250"/>
              <a:ext cx="3529013" cy="24463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039" name="Rectangle 16"/>
            <p:cNvSpPr>
              <a:spLocks noChangeArrowheads="1"/>
            </p:cNvSpPr>
            <p:nvPr/>
          </p:nvSpPr>
          <p:spPr bwMode="auto">
            <a:xfrm>
              <a:off x="7680326" y="981076"/>
              <a:ext cx="1285875" cy="523875"/>
            </a:xfrm>
            <a:prstGeom prst="rect">
              <a:avLst/>
            </a:prstGeom>
            <a:noFill/>
            <a:ln w="9525">
              <a:noFill/>
              <a:bevel/>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Medial</a:t>
              </a:r>
              <a:endParaRPr lang="ar-SA" altLang="en-US" dirty="0"/>
            </a:p>
          </p:txBody>
        </p:sp>
        <p:sp>
          <p:nvSpPr>
            <p:cNvPr id="1040" name="Rectangle 17"/>
            <p:cNvSpPr>
              <a:spLocks noChangeArrowheads="1"/>
            </p:cNvSpPr>
            <p:nvPr/>
          </p:nvSpPr>
          <p:spPr bwMode="auto">
            <a:xfrm>
              <a:off x="8328025" y="1989139"/>
              <a:ext cx="1428750" cy="52387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800" b="1" dirty="0">
                  <a:latin typeface="Calibri" charset="0"/>
                  <a:sym typeface="Calibri" charset="0"/>
                </a:rPr>
                <a:t>Inferior</a:t>
              </a:r>
              <a:endParaRPr lang="ar-SA" altLang="en-US" dirty="0"/>
            </a:p>
          </p:txBody>
        </p:sp>
      </p:grpSp>
      <p:sp>
        <p:nvSpPr>
          <p:cNvPr id="17" name="Rectangle 5">
            <a:extLst>
              <a:ext uri="{FF2B5EF4-FFF2-40B4-BE49-F238E27FC236}">
                <a16:creationId xmlns:a16="http://schemas.microsoft.com/office/drawing/2014/main" id="{8DA2D7C7-83C5-4E9F-B4A4-CE922CAE08D0}"/>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Surfaces</a:t>
            </a:r>
            <a:endParaRPr lang="ar-SA" altLang="en-US" sz="3200" b="1" dirty="0"/>
          </a:p>
        </p:txBody>
      </p:sp>
      <p:cxnSp>
        <p:nvCxnSpPr>
          <p:cNvPr id="21" name="Straight Connector 20">
            <a:extLst>
              <a:ext uri="{FF2B5EF4-FFF2-40B4-BE49-F238E27FC236}">
                <a16:creationId xmlns:a16="http://schemas.microsoft.com/office/drawing/2014/main" id="{7DCCD54C-2656-4E72-9DBB-A79D4F49280D}"/>
              </a:ext>
            </a:extLst>
          </p:cNvPr>
          <p:cNvCxnSpPr/>
          <p:nvPr/>
        </p:nvCxnSpPr>
        <p:spPr>
          <a:xfrm>
            <a:off x="1933614" y="2286956"/>
            <a:ext cx="540000" cy="0"/>
          </a:xfrm>
          <a:prstGeom prst="line">
            <a:avLst/>
          </a:prstGeom>
          <a:ln w="28575">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578B747-4C8B-4739-AB49-A4B83F4DCFC5}"/>
              </a:ext>
            </a:extLst>
          </p:cNvPr>
          <p:cNvCxnSpPr/>
          <p:nvPr/>
        </p:nvCxnSpPr>
        <p:spPr>
          <a:xfrm>
            <a:off x="4253671" y="2219996"/>
            <a:ext cx="576000"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DED5A339-A567-4C83-A528-AFF6AA6DD19E}"/>
              </a:ext>
            </a:extLst>
          </p:cNvPr>
          <p:cNvSpPr/>
          <p:nvPr/>
        </p:nvSpPr>
        <p:spPr>
          <a:xfrm>
            <a:off x="823913" y="3122617"/>
            <a:ext cx="5912196" cy="584775"/>
          </a:xfrm>
          <a:prstGeom prst="rect">
            <a:avLst/>
          </a:prstGeom>
        </p:spPr>
        <p:txBody>
          <a:bodyPr wrap="none">
            <a:spAutoFit/>
          </a:bodyPr>
          <a:lstStyle/>
          <a:p>
            <a:pPr algn="l"/>
            <a:r>
              <a:rPr lang="en-GB" sz="1600" dirty="0">
                <a:solidFill>
                  <a:srgbClr val="92D050"/>
                </a:solidFill>
                <a:latin typeface="+mn-lt"/>
                <a:cs typeface="Calibri Light" charset="0"/>
                <a:sym typeface="Times New Roman" charset="0"/>
              </a:rPr>
              <a:t>Each hemisphere has </a:t>
            </a:r>
            <a:r>
              <a:rPr lang="en-GB" sz="1600" b="1" dirty="0">
                <a:solidFill>
                  <a:srgbClr val="92D050"/>
                </a:solidFill>
                <a:latin typeface="+mn-lt"/>
                <a:cs typeface="Calibri Light" charset="0"/>
                <a:sym typeface="Times New Roman" charset="0"/>
              </a:rPr>
              <a:t>3 surfaces</a:t>
            </a:r>
            <a:r>
              <a:rPr lang="en-GB" sz="1600" dirty="0">
                <a:solidFill>
                  <a:srgbClr val="92D050"/>
                </a:solidFill>
                <a:latin typeface="+mn-lt"/>
                <a:cs typeface="Calibri Light" charset="0"/>
                <a:sym typeface="Times New Roman" charset="0"/>
              </a:rPr>
              <a:t>: </a:t>
            </a:r>
            <a:r>
              <a:rPr lang="en-GB" sz="1600" dirty="0" err="1">
                <a:solidFill>
                  <a:srgbClr val="92D050"/>
                </a:solidFill>
                <a:latin typeface="+mn-lt"/>
                <a:cs typeface="Calibri Light" charset="0"/>
                <a:sym typeface="Times New Roman" charset="0"/>
              </a:rPr>
              <a:t>Superiolateral</a:t>
            </a:r>
            <a:r>
              <a:rPr lang="en-GB" sz="1600" dirty="0">
                <a:solidFill>
                  <a:srgbClr val="92D050"/>
                </a:solidFill>
                <a:latin typeface="+mn-lt"/>
                <a:cs typeface="Calibri Light" charset="0"/>
                <a:sym typeface="Times New Roman" charset="0"/>
              </a:rPr>
              <a:t>, Medial, and Inferior.</a:t>
            </a:r>
          </a:p>
          <a:p>
            <a:pPr algn="l"/>
            <a:r>
              <a:rPr lang="en-US" sz="1600" dirty="0">
                <a:solidFill>
                  <a:srgbClr val="92D050"/>
                </a:solidFill>
                <a:latin typeface="+mn-lt"/>
                <a:cs typeface="Calibri Light" charset="0"/>
                <a:sym typeface="Times New Roman" charset="0"/>
              </a:rPr>
              <a:t>T</a:t>
            </a:r>
            <a:r>
              <a:rPr lang="en-GB" sz="1600" dirty="0">
                <a:solidFill>
                  <a:srgbClr val="92D050"/>
                </a:solidFill>
                <a:latin typeface="+mn-lt"/>
                <a:cs typeface="Calibri Light" charset="0"/>
                <a:sym typeface="Times New Roman" charset="0"/>
              </a:rPr>
              <a:t>he inferior has two parts: tentorial and orbital</a:t>
            </a:r>
            <a:endParaRPr lang="en-GB" sz="1600" dirty="0">
              <a:solidFill>
                <a:srgbClr val="92D050"/>
              </a:solidFill>
              <a:latin typeface="+mn-lt"/>
            </a:endParaRPr>
          </a:p>
        </p:txBody>
      </p:sp>
      <p:sp>
        <p:nvSpPr>
          <p:cNvPr id="25" name="Rectangle 24">
            <a:extLst>
              <a:ext uri="{FF2B5EF4-FFF2-40B4-BE49-F238E27FC236}">
                <a16:creationId xmlns:a16="http://schemas.microsoft.com/office/drawing/2014/main" id="{434D5F6E-3486-4255-946C-E13292E4F4D3}"/>
              </a:ext>
            </a:extLst>
          </p:cNvPr>
          <p:cNvSpPr/>
          <p:nvPr/>
        </p:nvSpPr>
        <p:spPr>
          <a:xfrm>
            <a:off x="5000599" y="1939864"/>
            <a:ext cx="1994457" cy="424732"/>
          </a:xfrm>
          <a:prstGeom prst="rect">
            <a:avLst/>
          </a:prstGeom>
        </p:spPr>
        <p:txBody>
          <a:bodyPr wrap="none">
            <a:spAutoFit/>
          </a:bodyPr>
          <a:lstStyle/>
          <a:p>
            <a:pPr algn="l">
              <a:lnSpc>
                <a:spcPct val="90000"/>
              </a:lnSpc>
            </a:pPr>
            <a:r>
              <a:rPr lang="en-GB" sz="1200" dirty="0">
                <a:solidFill>
                  <a:srgbClr val="92D050"/>
                </a:solidFill>
                <a:latin typeface="+mn-lt"/>
                <a:cs typeface="Calibri Light" charset="0"/>
                <a:sym typeface="Times New Roman" charset="0"/>
              </a:rPr>
              <a:t>Gyri (plural) gyrus (singular)</a:t>
            </a:r>
          </a:p>
          <a:p>
            <a:pPr algn="l">
              <a:lnSpc>
                <a:spcPct val="90000"/>
              </a:lnSpc>
            </a:pPr>
            <a:r>
              <a:rPr lang="en-US" sz="1200" dirty="0">
                <a:solidFill>
                  <a:srgbClr val="92D050"/>
                </a:solidFill>
                <a:latin typeface="+mn-lt"/>
                <a:cs typeface="Calibri Light" charset="0"/>
                <a:sym typeface="Times New Roman" charset="0"/>
              </a:rPr>
              <a:t>S</a:t>
            </a:r>
            <a:r>
              <a:rPr lang="en-GB" sz="1200" dirty="0" err="1">
                <a:solidFill>
                  <a:srgbClr val="92D050"/>
                </a:solidFill>
                <a:latin typeface="+mn-lt"/>
                <a:cs typeface="Calibri Light" charset="0"/>
                <a:sym typeface="Times New Roman" charset="0"/>
              </a:rPr>
              <a:t>ucli</a:t>
            </a:r>
            <a:r>
              <a:rPr lang="en-GB" sz="1200" dirty="0">
                <a:solidFill>
                  <a:srgbClr val="92D050"/>
                </a:solidFill>
                <a:latin typeface="+mn-lt"/>
                <a:cs typeface="Calibri Light" charset="0"/>
                <a:sym typeface="Times New Roman" charset="0"/>
              </a:rPr>
              <a:t> (plural) sulcus (singular)</a:t>
            </a:r>
          </a:p>
        </p:txBody>
      </p:sp>
      <p:pic>
        <p:nvPicPr>
          <p:cNvPr id="5" name="Picture 4">
            <a:extLst>
              <a:ext uri="{FF2B5EF4-FFF2-40B4-BE49-F238E27FC236}">
                <a16:creationId xmlns:a16="http://schemas.microsoft.com/office/drawing/2014/main" id="{6597C808-92D0-4953-B98A-D4CCE8BBBDC0}"/>
              </a:ext>
            </a:extLst>
          </p:cNvPr>
          <p:cNvPicPr>
            <a:picLocks noChangeAspect="1"/>
          </p:cNvPicPr>
          <p:nvPr/>
        </p:nvPicPr>
        <p:blipFill>
          <a:blip r:embed="rId6"/>
          <a:stretch>
            <a:fillRect/>
          </a:stretch>
        </p:blipFill>
        <p:spPr>
          <a:xfrm>
            <a:off x="9132376" y="2894997"/>
            <a:ext cx="2928162" cy="2300038"/>
          </a:xfrm>
          <a:prstGeom prst="rect">
            <a:avLst/>
          </a:prstGeom>
        </p:spPr>
      </p:pic>
      <p:grpSp>
        <p:nvGrpSpPr>
          <p:cNvPr id="11" name="Group 10">
            <a:extLst>
              <a:ext uri="{FF2B5EF4-FFF2-40B4-BE49-F238E27FC236}">
                <a16:creationId xmlns:a16="http://schemas.microsoft.com/office/drawing/2014/main" id="{234EBB3E-C571-495D-8FCF-8A86DB8AACE9}"/>
              </a:ext>
            </a:extLst>
          </p:cNvPr>
          <p:cNvGrpSpPr/>
          <p:nvPr/>
        </p:nvGrpSpPr>
        <p:grpSpPr>
          <a:xfrm>
            <a:off x="7902823" y="4766510"/>
            <a:ext cx="2399295" cy="1675136"/>
            <a:chOff x="422266" y="5059163"/>
            <a:chExt cx="2399295" cy="1675136"/>
          </a:xfrm>
        </p:grpSpPr>
        <p:pic>
          <p:nvPicPr>
            <p:cNvPr id="7192" name="Picture 24" descr="Image result for sulci and gyrus">
              <a:extLst>
                <a:ext uri="{FF2B5EF4-FFF2-40B4-BE49-F238E27FC236}">
                  <a16:creationId xmlns:a16="http://schemas.microsoft.com/office/drawing/2014/main" id="{DCA07049-116A-44D9-B07E-AB970A57AAF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665" t="9319" r="3441" b="8818"/>
            <a:stretch/>
          </p:blipFill>
          <p:spPr bwMode="auto">
            <a:xfrm>
              <a:off x="422266" y="5059163"/>
              <a:ext cx="2399295" cy="163870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Arrow Connector 7">
              <a:extLst>
                <a:ext uri="{FF2B5EF4-FFF2-40B4-BE49-F238E27FC236}">
                  <a16:creationId xmlns:a16="http://schemas.microsoft.com/office/drawing/2014/main" id="{368381C8-9413-4E87-BDF2-D4524408AB65}"/>
                </a:ext>
              </a:extLst>
            </p:cNvPr>
            <p:cNvCxnSpPr/>
            <p:nvPr/>
          </p:nvCxnSpPr>
          <p:spPr>
            <a:xfrm flipH="1">
              <a:off x="1943446" y="5279923"/>
              <a:ext cx="406463" cy="353961"/>
            </a:xfrm>
            <a:prstGeom prst="straightConnector1">
              <a:avLst/>
            </a:prstGeom>
            <a:ln w="57150">
              <a:solidFill>
                <a:srgbClr val="5DCEA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5EEC020E-7038-4E60-94F5-0249AC423B35}"/>
                </a:ext>
              </a:extLst>
            </p:cNvPr>
            <p:cNvCxnSpPr>
              <a:cxnSpLocks/>
            </p:cNvCxnSpPr>
            <p:nvPr/>
          </p:nvCxnSpPr>
          <p:spPr>
            <a:xfrm flipH="1">
              <a:off x="2203615" y="5988897"/>
              <a:ext cx="461200" cy="30784"/>
            </a:xfrm>
            <a:prstGeom prst="straightConnector1">
              <a:avLst/>
            </a:prstGeom>
            <a:ln w="571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6CB9A87-4D4D-4A33-BEFF-D752B8B3D59F}"/>
                </a:ext>
              </a:extLst>
            </p:cNvPr>
            <p:cNvSpPr txBox="1"/>
            <p:nvPr/>
          </p:nvSpPr>
          <p:spPr>
            <a:xfrm>
              <a:off x="1781472" y="6426522"/>
              <a:ext cx="601447" cy="307777"/>
            </a:xfrm>
            <a:prstGeom prst="rect">
              <a:avLst/>
            </a:prstGeom>
            <a:noFill/>
          </p:spPr>
          <p:txBody>
            <a:bodyPr wrap="none" rtlCol="0">
              <a:spAutoFit/>
            </a:bodyPr>
            <a:lstStyle/>
            <a:p>
              <a:r>
                <a:rPr lang="en-US" dirty="0">
                  <a:solidFill>
                    <a:schemeClr val="bg1">
                      <a:lumMod val="50000"/>
                    </a:schemeClr>
                  </a:solidFill>
                  <a:latin typeface="+mn-lt"/>
                </a:rPr>
                <a:t>Extra </a:t>
              </a:r>
              <a:endParaRPr lang="en-GB" dirty="0">
                <a:solidFill>
                  <a:schemeClr val="bg1">
                    <a:lumMod val="50000"/>
                  </a:schemeClr>
                </a:solidFill>
                <a:latin typeface="+mn-lt"/>
              </a:endParaRPr>
            </a:p>
          </p:txBody>
        </p:sp>
      </p:grpSp>
    </p:spTree>
    <p:extLst>
      <p:ext uri="{BB962C8B-B14F-4D97-AF65-F5344CB8AC3E}">
        <p14:creationId xmlns:p14="http://schemas.microsoft.com/office/powerpoint/2010/main" val="3116540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ChangeArrowheads="1"/>
          </p:cNvSpPr>
          <p:nvPr/>
        </p:nvSpPr>
        <p:spPr bwMode="auto">
          <a:xfrm>
            <a:off x="786163" y="1590248"/>
            <a:ext cx="1096616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marL="265113" indent="-265113" eaLnBrk="1" hangingPunct="1">
              <a:buFont typeface="Courier New" panose="02070309020205020404" pitchFamily="49" charset="0"/>
              <a:buChar char="o"/>
            </a:pP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Three sulci, consistent in their position* </a:t>
            </a:r>
            <a:r>
              <a:rPr lang="en-US" altLang="en-US" sz="2000" dirty="0">
                <a:latin typeface="Calibri" panose="020F0502020204030204" pitchFamily="34" charset="0"/>
                <a:ea typeface="Calibri Light" charset="0"/>
                <a:cs typeface="Calibri" panose="020F0502020204030204" pitchFamily="34" charset="0"/>
                <a:sym typeface="Times New Roman" charset="0"/>
              </a:rPr>
              <a:t>(</a:t>
            </a:r>
            <a:r>
              <a:rPr lang="en-US" altLang="en-US" sz="2000" b="1" dirty="0">
                <a:latin typeface="Calibri" panose="020F0502020204030204" pitchFamily="34" charset="0"/>
                <a:ea typeface="Calibri Light" charset="0"/>
                <a:cs typeface="Calibri" panose="020F0502020204030204" pitchFamily="34" charset="0"/>
                <a:sym typeface="Times New Roman" charset="0"/>
              </a:rPr>
              <a:t>central</a:t>
            </a:r>
            <a:r>
              <a:rPr lang="en-US" altLang="en-US" sz="2000" dirty="0">
                <a:latin typeface="Calibri" panose="020F0502020204030204" pitchFamily="34" charset="0"/>
                <a:ea typeface="Calibri Light" charset="0"/>
                <a:cs typeface="Calibri" panose="020F0502020204030204" pitchFamily="34" charset="0"/>
                <a:sym typeface="Times New Roman" charset="0"/>
              </a:rPr>
              <a:t>, </a:t>
            </a:r>
            <a:r>
              <a:rPr lang="en-US" altLang="en-US" sz="2000" b="1" dirty="0">
                <a:latin typeface="Calibri" panose="020F0502020204030204" pitchFamily="34" charset="0"/>
                <a:ea typeface="Calibri Light" charset="0"/>
                <a:cs typeface="Calibri" panose="020F0502020204030204" pitchFamily="34" charset="0"/>
                <a:sym typeface="Times New Roman" charset="0"/>
              </a:rPr>
              <a:t>lateral</a:t>
            </a:r>
            <a:r>
              <a:rPr lang="en-US" altLang="en-US" sz="2000" dirty="0">
                <a:latin typeface="Calibri" panose="020F0502020204030204" pitchFamily="34" charset="0"/>
                <a:ea typeface="Calibri Light" charset="0"/>
                <a:cs typeface="Calibri" panose="020F0502020204030204" pitchFamily="34" charset="0"/>
                <a:sym typeface="Times New Roman" charset="0"/>
              </a:rPr>
              <a:t> </a:t>
            </a:r>
            <a:r>
              <a:rPr lang="en-US" altLang="en-US" sz="1600" dirty="0">
                <a:latin typeface="Calibri" panose="020F0502020204030204" pitchFamily="34" charset="0"/>
                <a:ea typeface="Calibri Light" charset="0"/>
                <a:cs typeface="Calibri" panose="020F0502020204030204" pitchFamily="34" charset="0"/>
                <a:sym typeface="Times New Roman" charset="0"/>
              </a:rPr>
              <a:t>(</a:t>
            </a:r>
            <a:r>
              <a:rPr lang="en-US" altLang="en-US" sz="1600" dirty="0" err="1">
                <a:latin typeface="Calibri" panose="020F0502020204030204" pitchFamily="34" charset="0"/>
                <a:ea typeface="Calibri Light" charset="0"/>
                <a:cs typeface="Calibri" panose="020F0502020204030204" pitchFamily="34" charset="0"/>
                <a:sym typeface="Times New Roman" charset="0"/>
              </a:rPr>
              <a:t>sylvian</a:t>
            </a:r>
            <a:r>
              <a:rPr lang="en-US" altLang="en-US" sz="1600" dirty="0">
                <a:latin typeface="Calibri" panose="020F0502020204030204" pitchFamily="34" charset="0"/>
                <a:ea typeface="Calibri Light" charset="0"/>
                <a:cs typeface="Calibri" panose="020F0502020204030204" pitchFamily="34" charset="0"/>
                <a:sym typeface="Times New Roman" charset="0"/>
              </a:rPr>
              <a:t>)</a:t>
            </a:r>
            <a:r>
              <a:rPr lang="en-US" altLang="en-US" sz="2000" dirty="0">
                <a:latin typeface="Calibri" panose="020F0502020204030204" pitchFamily="34" charset="0"/>
                <a:ea typeface="Calibri Light" charset="0"/>
                <a:cs typeface="Calibri" panose="020F0502020204030204" pitchFamily="34" charset="0"/>
                <a:sym typeface="Times New Roman" charset="0"/>
              </a:rPr>
              <a:t>&amp; </a:t>
            </a:r>
            <a:r>
              <a:rPr lang="en-US" altLang="en-US" sz="2000" b="1" dirty="0">
                <a:latin typeface="Calibri" panose="020F0502020204030204" pitchFamily="34" charset="0"/>
                <a:ea typeface="Calibri Light" charset="0"/>
                <a:cs typeface="Calibri" panose="020F0502020204030204" pitchFamily="34" charset="0"/>
                <a:sym typeface="Times New Roman" charset="0"/>
              </a:rPr>
              <a:t>parieto-occipital</a:t>
            </a:r>
            <a:r>
              <a:rPr lang="en-US" altLang="en-US" sz="2000" dirty="0">
                <a:latin typeface="Calibri" panose="020F0502020204030204" pitchFamily="34" charset="0"/>
                <a:ea typeface="Calibri Light" charset="0"/>
                <a:cs typeface="Calibri" panose="020F0502020204030204" pitchFamily="34" charset="0"/>
                <a:sym typeface="Times New Roman" charset="0"/>
              </a:rPr>
              <a:t>) </a:t>
            </a: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are used to divide each hemisphere into </a:t>
            </a:r>
            <a:r>
              <a:rPr lang="en-US" altLang="en-US" dirty="0">
                <a:solidFill>
                  <a:schemeClr val="bg1">
                    <a:lumMod val="50000"/>
                  </a:schemeClr>
                </a:solidFill>
                <a:latin typeface="Calibri" panose="020F0502020204030204" pitchFamily="34" charset="0"/>
                <a:ea typeface="Calibri Light" charset="0"/>
                <a:cs typeface="Calibri" panose="020F0502020204030204" pitchFamily="34" charset="0"/>
                <a:sym typeface="Times New Roman" charset="0"/>
              </a:rPr>
              <a:t>the four </a:t>
            </a: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lobes.</a:t>
            </a:r>
            <a:endParaRPr lang="ar-SA"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endParaRPr>
          </a:p>
          <a:p>
            <a:pPr marL="265113" indent="-265113" eaLnBrk="1" hangingPunct="1">
              <a:buFont typeface="Courier New" panose="02070309020205020404" pitchFamily="49" charset="0"/>
              <a:buChar char="o"/>
            </a:pP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Each hemisphere is divide into </a:t>
            </a:r>
            <a:r>
              <a:rPr lang="en-US" altLang="en-US" sz="2000" b="1" u="sng" dirty="0">
                <a:latin typeface="Calibri" panose="020F0502020204030204" pitchFamily="34" charset="0"/>
                <a:ea typeface="Calibri Light" charset="0"/>
                <a:cs typeface="Calibri" panose="020F0502020204030204" pitchFamily="34" charset="0"/>
                <a:sym typeface="Times New Roman" charset="0"/>
              </a:rPr>
              <a:t>FOUR</a:t>
            </a:r>
            <a:r>
              <a:rPr lang="en-US" altLang="en-US" sz="2000" dirty="0">
                <a:solidFill>
                  <a:srgbClr val="000000"/>
                </a:solidFill>
                <a:latin typeface="Calibri" panose="020F0502020204030204" pitchFamily="34" charset="0"/>
                <a:ea typeface="Calibri Light" charset="0"/>
                <a:cs typeface="Calibri" panose="020F0502020204030204" pitchFamily="34" charset="0"/>
                <a:sym typeface="Times New Roman" charset="0"/>
              </a:rPr>
              <a:t> lobes (named after overlying bones): Frontal, Parietal, Temporal, and Occipital.</a:t>
            </a:r>
          </a:p>
        </p:txBody>
      </p:sp>
      <p:sp>
        <p:nvSpPr>
          <p:cNvPr id="9" name="Rectangle 5">
            <a:extLst>
              <a:ext uri="{FF2B5EF4-FFF2-40B4-BE49-F238E27FC236}">
                <a16:creationId xmlns:a16="http://schemas.microsoft.com/office/drawing/2014/main" id="{20D34C4C-A925-4F89-8C13-361FFC5B883B}"/>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Lobes</a:t>
            </a:r>
            <a:endParaRPr lang="ar-SA" altLang="en-US" sz="3200" b="1" dirty="0"/>
          </a:p>
        </p:txBody>
      </p:sp>
      <p:graphicFrame>
        <p:nvGraphicFramePr>
          <p:cNvPr id="3" name="Table 2">
            <a:extLst>
              <a:ext uri="{FF2B5EF4-FFF2-40B4-BE49-F238E27FC236}">
                <a16:creationId xmlns:a16="http://schemas.microsoft.com/office/drawing/2014/main" id="{21E8B8AB-8FA7-41D0-8E30-76BEB24078F0}"/>
              </a:ext>
            </a:extLst>
          </p:cNvPr>
          <p:cNvGraphicFramePr>
            <a:graphicFrameLocks noGrp="1"/>
          </p:cNvGraphicFramePr>
          <p:nvPr>
            <p:extLst>
              <p:ext uri="{D42A27DB-BD31-4B8C-83A1-F6EECF244321}">
                <p14:modId xmlns:p14="http://schemas.microsoft.com/office/powerpoint/2010/main" val="2188813401"/>
              </p:ext>
            </p:extLst>
          </p:nvPr>
        </p:nvGraphicFramePr>
        <p:xfrm>
          <a:off x="937421" y="3179532"/>
          <a:ext cx="4372661" cy="2991192"/>
        </p:xfrm>
        <a:graphic>
          <a:graphicData uri="http://schemas.openxmlformats.org/drawingml/2006/table">
            <a:tbl>
              <a:tblPr firstRow="1" bandRow="1">
                <a:tableStyleId>{5940675A-B579-460E-94D1-54222C63F5DA}</a:tableStyleId>
              </a:tblPr>
              <a:tblGrid>
                <a:gridCol w="1402859">
                  <a:extLst>
                    <a:ext uri="{9D8B030D-6E8A-4147-A177-3AD203B41FA5}">
                      <a16:colId xmlns:a16="http://schemas.microsoft.com/office/drawing/2014/main" val="1131079171"/>
                    </a:ext>
                  </a:extLst>
                </a:gridCol>
                <a:gridCol w="2969802">
                  <a:extLst>
                    <a:ext uri="{9D8B030D-6E8A-4147-A177-3AD203B41FA5}">
                      <a16:colId xmlns:a16="http://schemas.microsoft.com/office/drawing/2014/main" val="609120031"/>
                    </a:ext>
                  </a:extLst>
                </a:gridCol>
              </a:tblGrid>
              <a:tr h="444036">
                <a:tc>
                  <a:txBody>
                    <a:bodyPr/>
                    <a:lstStyle/>
                    <a:p>
                      <a:pPr algn="l" rtl="0"/>
                      <a:r>
                        <a:rPr lang="en-US" b="1" dirty="0">
                          <a:solidFill>
                            <a:schemeClr val="tx1"/>
                          </a:solidFill>
                          <a:latin typeface="+mn-lt"/>
                        </a:rPr>
                        <a:t>Lobes</a:t>
                      </a:r>
                      <a:endParaRPr lang="en-GB" b="1" dirty="0">
                        <a:solidFill>
                          <a:schemeClr val="tx1"/>
                        </a:solidFill>
                        <a:latin typeface="+mn-lt"/>
                      </a:endParaRPr>
                    </a:p>
                  </a:txBody>
                  <a:tcPr/>
                </a:tc>
                <a:tc>
                  <a:txBody>
                    <a:bodyPr/>
                    <a:lstStyle/>
                    <a:p>
                      <a:pPr algn="l" rtl="0"/>
                      <a:r>
                        <a:rPr lang="en-US" b="1" dirty="0">
                          <a:solidFill>
                            <a:schemeClr val="tx1"/>
                          </a:solidFill>
                          <a:latin typeface="+mn-lt"/>
                        </a:rPr>
                        <a:t>Function</a:t>
                      </a:r>
                      <a:endParaRPr lang="en-GB" b="1" dirty="0">
                        <a:solidFill>
                          <a:schemeClr val="tx1"/>
                        </a:solidFill>
                        <a:latin typeface="+mn-lt"/>
                      </a:endParaRPr>
                    </a:p>
                  </a:txBody>
                  <a:tcPr/>
                </a:tc>
                <a:extLst>
                  <a:ext uri="{0D108BD9-81ED-4DB2-BD59-A6C34878D82A}">
                    <a16:rowId xmlns:a16="http://schemas.microsoft.com/office/drawing/2014/main" val="330798998"/>
                  </a:ext>
                </a:extLst>
              </a:tr>
              <a:tr h="444036">
                <a:tc>
                  <a:txBody>
                    <a:bodyPr/>
                    <a:lstStyle/>
                    <a:p>
                      <a:pPr algn="l" rtl="0"/>
                      <a:r>
                        <a:rPr lang="en-US" dirty="0">
                          <a:solidFill>
                            <a:schemeClr val="tx1"/>
                          </a:solidFill>
                          <a:latin typeface="+mn-lt"/>
                        </a:rPr>
                        <a:t>Frontal</a:t>
                      </a:r>
                      <a:endParaRPr lang="en-GB" dirty="0">
                        <a:solidFill>
                          <a:schemeClr val="tx1"/>
                        </a:solidFill>
                        <a:latin typeface="+mn-lt"/>
                      </a:endParaRPr>
                    </a:p>
                  </a:txBody>
                  <a:tcPr>
                    <a:solidFill>
                      <a:srgbClr val="EE9D9A"/>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b="0" i="0" dirty="0">
                          <a:solidFill>
                            <a:schemeClr val="tx1"/>
                          </a:solidFill>
                          <a:latin typeface="+mn-lt"/>
                          <a:ea typeface="Calibri Light" charset="0"/>
                          <a:cs typeface="Calibri Light" charset="0"/>
                          <a:sym typeface="Times New Roman" charset="0"/>
                        </a:rPr>
                        <a:t>motivation, motor function, smell, mood</a:t>
                      </a:r>
                      <a:r>
                        <a:rPr lang="en-US" altLang="en-US" sz="1800" b="0" i="0" baseline="0" dirty="0">
                          <a:solidFill>
                            <a:schemeClr val="tx1"/>
                          </a:solidFill>
                          <a:latin typeface="+mn-lt"/>
                          <a:ea typeface="Calibri Light" charset="0"/>
                          <a:cs typeface="Calibri Light" charset="0"/>
                          <a:sym typeface="Times New Roman" charset="0"/>
                        </a:rPr>
                        <a:t> and</a:t>
                      </a:r>
                      <a:r>
                        <a:rPr lang="en-US" altLang="en-US" sz="1800" b="0" i="0" dirty="0">
                          <a:solidFill>
                            <a:schemeClr val="tx1"/>
                          </a:solidFill>
                          <a:latin typeface="+mn-lt"/>
                          <a:ea typeface="Calibri Light" charset="0"/>
                          <a:cs typeface="Calibri Light" charset="0"/>
                          <a:sym typeface="Times New Roman" charset="0"/>
                        </a:rPr>
                        <a:t> aggression </a:t>
                      </a:r>
                      <a:r>
                        <a:rPr lang="en-US" altLang="en-US" sz="1200" b="0" i="0" dirty="0">
                          <a:solidFill>
                            <a:srgbClr val="92D050"/>
                          </a:solidFill>
                          <a:latin typeface="+mn-lt"/>
                          <a:ea typeface="Calibri Light" charset="0"/>
                          <a:cs typeface="Calibri Light" charset="0"/>
                          <a:sym typeface="Times New Roman" charset="0"/>
                        </a:rPr>
                        <a:t>(personality and emotion) </a:t>
                      </a:r>
                      <a:endParaRPr lang="en-US" sz="1800" b="0" i="0" dirty="0">
                        <a:solidFill>
                          <a:srgbClr val="92D050"/>
                        </a:solidFill>
                        <a:latin typeface="+mn-lt"/>
                        <a:ea typeface="Calibri Light" charset="0"/>
                        <a:cs typeface="Calibri Light" charset="0"/>
                      </a:endParaRPr>
                    </a:p>
                  </a:txBody>
                  <a:tcPr>
                    <a:solidFill>
                      <a:srgbClr val="EE9D9A"/>
                    </a:solidFill>
                  </a:tcPr>
                </a:tc>
                <a:extLst>
                  <a:ext uri="{0D108BD9-81ED-4DB2-BD59-A6C34878D82A}">
                    <a16:rowId xmlns:a16="http://schemas.microsoft.com/office/drawing/2014/main" val="4287149931"/>
                  </a:ext>
                </a:extLst>
              </a:tr>
              <a:tr h="444036">
                <a:tc>
                  <a:txBody>
                    <a:bodyPr/>
                    <a:lstStyle/>
                    <a:p>
                      <a:pPr algn="l" rtl="0"/>
                      <a:r>
                        <a:rPr lang="en-US" dirty="0">
                          <a:solidFill>
                            <a:schemeClr val="tx1"/>
                          </a:solidFill>
                          <a:latin typeface="+mn-lt"/>
                        </a:rPr>
                        <a:t>Parietal</a:t>
                      </a:r>
                      <a:endParaRPr lang="en-GB" dirty="0">
                        <a:solidFill>
                          <a:schemeClr val="tx1"/>
                        </a:solidFill>
                        <a:latin typeface="+mn-lt"/>
                      </a:endParaRPr>
                    </a:p>
                  </a:txBody>
                  <a:tcPr>
                    <a:solidFill>
                      <a:srgbClr val="50B8DF"/>
                    </a:solidFill>
                  </a:tcPr>
                </a:tc>
                <a:tc>
                  <a:txBody>
                    <a:bodyPr/>
                    <a:lstStyle/>
                    <a:p>
                      <a:pPr algn="l" rtl="0"/>
                      <a:r>
                        <a:rPr lang="en-US" altLang="en-US" b="0" i="0" dirty="0">
                          <a:solidFill>
                            <a:schemeClr val="tx1"/>
                          </a:solidFill>
                          <a:latin typeface="+mn-lt"/>
                          <a:ea typeface="Calibri Light" charset="0"/>
                          <a:cs typeface="Calibri Light" charset="0"/>
                          <a:sym typeface="Times New Roman" charset="0"/>
                        </a:rPr>
                        <a:t>reception and evaluation of sensory information </a:t>
                      </a:r>
                      <a:r>
                        <a:rPr lang="en-US" altLang="en-US" sz="1200" b="0" i="0" dirty="0">
                          <a:solidFill>
                            <a:srgbClr val="92D050"/>
                          </a:solidFill>
                          <a:latin typeface="+mn-lt"/>
                          <a:ea typeface="Calibri Light" charset="0"/>
                          <a:cs typeface="Calibri Light" charset="0"/>
                          <a:sym typeface="Times New Roman" charset="0"/>
                        </a:rPr>
                        <a:t>via thalamus</a:t>
                      </a:r>
                      <a:endParaRPr lang="en-GB" b="0" dirty="0">
                        <a:solidFill>
                          <a:srgbClr val="92D050"/>
                        </a:solidFill>
                        <a:latin typeface="+mn-lt"/>
                      </a:endParaRPr>
                    </a:p>
                  </a:txBody>
                  <a:tcPr>
                    <a:solidFill>
                      <a:srgbClr val="50B8DF"/>
                    </a:solidFill>
                  </a:tcPr>
                </a:tc>
                <a:extLst>
                  <a:ext uri="{0D108BD9-81ED-4DB2-BD59-A6C34878D82A}">
                    <a16:rowId xmlns:a16="http://schemas.microsoft.com/office/drawing/2014/main" val="706131067"/>
                  </a:ext>
                </a:extLst>
              </a:tr>
              <a:tr h="444036">
                <a:tc>
                  <a:txBody>
                    <a:bodyPr/>
                    <a:lstStyle/>
                    <a:p>
                      <a:pPr algn="l" rtl="0"/>
                      <a:r>
                        <a:rPr lang="en-US" dirty="0">
                          <a:solidFill>
                            <a:schemeClr val="tx1"/>
                          </a:solidFill>
                          <a:latin typeface="+mn-lt"/>
                        </a:rPr>
                        <a:t>Temporal</a:t>
                      </a:r>
                      <a:endParaRPr lang="en-GB" dirty="0">
                        <a:solidFill>
                          <a:schemeClr val="tx1"/>
                        </a:solidFill>
                        <a:latin typeface="+mn-lt"/>
                      </a:endParaRPr>
                    </a:p>
                  </a:txBody>
                  <a:tcPr>
                    <a:solidFill>
                      <a:srgbClr val="808AC2"/>
                    </a:solidFill>
                  </a:tcPr>
                </a:tc>
                <a:tc>
                  <a:txBody>
                    <a:bodyPr/>
                    <a:lstStyle/>
                    <a:p>
                      <a:pPr algn="l" rtl="0"/>
                      <a:r>
                        <a:rPr lang="en-US" altLang="en-US" b="0" i="0" dirty="0">
                          <a:solidFill>
                            <a:schemeClr val="tx1"/>
                          </a:solidFill>
                          <a:latin typeface="+mn-lt"/>
                          <a:ea typeface="Calibri Light" charset="0"/>
                          <a:cs typeface="Calibri Light" charset="0"/>
                          <a:sym typeface="Times New Roman" charset="0"/>
                        </a:rPr>
                        <a:t>smell, hearing, memory and abstract thought</a:t>
                      </a:r>
                      <a:endParaRPr lang="en-GB" dirty="0">
                        <a:solidFill>
                          <a:schemeClr val="tx1"/>
                        </a:solidFill>
                        <a:latin typeface="+mn-lt"/>
                      </a:endParaRPr>
                    </a:p>
                  </a:txBody>
                  <a:tcPr>
                    <a:solidFill>
                      <a:srgbClr val="808AC2"/>
                    </a:solidFill>
                  </a:tcPr>
                </a:tc>
                <a:extLst>
                  <a:ext uri="{0D108BD9-81ED-4DB2-BD59-A6C34878D82A}">
                    <a16:rowId xmlns:a16="http://schemas.microsoft.com/office/drawing/2014/main" val="545407952"/>
                  </a:ext>
                </a:extLst>
              </a:tr>
              <a:tr h="444036">
                <a:tc>
                  <a:txBody>
                    <a:bodyPr/>
                    <a:lstStyle/>
                    <a:p>
                      <a:pPr algn="l" rtl="0"/>
                      <a:r>
                        <a:rPr lang="en-US" dirty="0">
                          <a:solidFill>
                            <a:schemeClr val="tx1"/>
                          </a:solidFill>
                          <a:latin typeface="+mn-lt"/>
                        </a:rPr>
                        <a:t>Occipital</a:t>
                      </a:r>
                      <a:r>
                        <a:rPr lang="en-US" sz="1400" dirty="0">
                          <a:solidFill>
                            <a:schemeClr val="tx1"/>
                          </a:solidFill>
                          <a:latin typeface="+mn-lt"/>
                        </a:rPr>
                        <a:t>**</a:t>
                      </a:r>
                      <a:endParaRPr lang="en-GB" dirty="0">
                        <a:solidFill>
                          <a:schemeClr val="tx1"/>
                        </a:solidFill>
                        <a:latin typeface="+mn-lt"/>
                      </a:endParaRPr>
                    </a:p>
                  </a:txBody>
                  <a:tcPr>
                    <a:solidFill>
                      <a:srgbClr val="A6CCDF"/>
                    </a:solidFill>
                  </a:tcPr>
                </a:tc>
                <a:tc>
                  <a:txBody>
                    <a:bodyPr/>
                    <a:lstStyle/>
                    <a:p>
                      <a:pPr algn="l" rtl="0"/>
                      <a:r>
                        <a:rPr lang="en-US" altLang="en-US" b="0" i="0" dirty="0">
                          <a:solidFill>
                            <a:schemeClr val="tx1"/>
                          </a:solidFill>
                          <a:latin typeface="+mn-lt"/>
                          <a:ea typeface="Calibri Light" charset="0"/>
                          <a:cs typeface="Calibri Light" charset="0"/>
                          <a:sym typeface="Times New Roman" charset="0"/>
                        </a:rPr>
                        <a:t>visual processing</a:t>
                      </a:r>
                      <a:endParaRPr lang="en-GB" dirty="0">
                        <a:solidFill>
                          <a:schemeClr val="tx1"/>
                        </a:solidFill>
                        <a:latin typeface="+mn-lt"/>
                      </a:endParaRPr>
                    </a:p>
                  </a:txBody>
                  <a:tcPr>
                    <a:solidFill>
                      <a:srgbClr val="A6CCDF"/>
                    </a:solidFill>
                  </a:tcPr>
                </a:tc>
                <a:extLst>
                  <a:ext uri="{0D108BD9-81ED-4DB2-BD59-A6C34878D82A}">
                    <a16:rowId xmlns:a16="http://schemas.microsoft.com/office/drawing/2014/main" val="3927048659"/>
                  </a:ext>
                </a:extLst>
              </a:tr>
            </a:tbl>
          </a:graphicData>
        </a:graphic>
      </p:graphicFrame>
      <p:cxnSp>
        <p:nvCxnSpPr>
          <p:cNvPr id="16" name="Straight Connector 15">
            <a:extLst>
              <a:ext uri="{FF2B5EF4-FFF2-40B4-BE49-F238E27FC236}">
                <a16:creationId xmlns:a16="http://schemas.microsoft.com/office/drawing/2014/main" id="{40FC4175-AA5A-449B-B670-7223C0F12897}"/>
              </a:ext>
            </a:extLst>
          </p:cNvPr>
          <p:cNvCxnSpPr/>
          <p:nvPr/>
        </p:nvCxnSpPr>
        <p:spPr>
          <a:xfrm>
            <a:off x="5392086" y="1895514"/>
            <a:ext cx="756000" cy="0"/>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884BD53-83DD-491D-B730-CAB6A8942C4F}"/>
              </a:ext>
            </a:extLst>
          </p:cNvPr>
          <p:cNvCxnSpPr/>
          <p:nvPr/>
        </p:nvCxnSpPr>
        <p:spPr>
          <a:xfrm>
            <a:off x="6268045" y="1895514"/>
            <a:ext cx="6840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073F747-3B91-47FC-9A4F-AF846C279FCB}"/>
              </a:ext>
            </a:extLst>
          </p:cNvPr>
          <p:cNvCxnSpPr/>
          <p:nvPr/>
        </p:nvCxnSpPr>
        <p:spPr>
          <a:xfrm>
            <a:off x="7891212" y="1885682"/>
            <a:ext cx="1764000" cy="0"/>
          </a:xfrm>
          <a:prstGeom prst="line">
            <a:avLst/>
          </a:prstGeom>
          <a:ln w="28575">
            <a:solidFill>
              <a:srgbClr val="FF33CC"/>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5C1E803-41AC-4ADC-A427-75996F84DEF7}"/>
              </a:ext>
            </a:extLst>
          </p:cNvPr>
          <p:cNvGrpSpPr/>
          <p:nvPr/>
        </p:nvGrpSpPr>
        <p:grpSpPr>
          <a:xfrm>
            <a:off x="5582628" y="3179532"/>
            <a:ext cx="4650933" cy="3415667"/>
            <a:chOff x="6145160" y="2940367"/>
            <a:chExt cx="4650933" cy="3415667"/>
          </a:xfrm>
        </p:grpSpPr>
        <p:grpSp>
          <p:nvGrpSpPr>
            <p:cNvPr id="5" name="Group 4">
              <a:extLst>
                <a:ext uri="{FF2B5EF4-FFF2-40B4-BE49-F238E27FC236}">
                  <a16:creationId xmlns:a16="http://schemas.microsoft.com/office/drawing/2014/main" id="{5CEF85CA-2B94-4DEE-9B9B-E3628A34BC16}"/>
                </a:ext>
              </a:extLst>
            </p:cNvPr>
            <p:cNvGrpSpPr/>
            <p:nvPr/>
          </p:nvGrpSpPr>
          <p:grpSpPr>
            <a:xfrm>
              <a:off x="6145160" y="2940367"/>
              <a:ext cx="4650933" cy="3415667"/>
              <a:chOff x="6241996" y="3245762"/>
              <a:chExt cx="4986442" cy="3175573"/>
            </a:xfrm>
          </p:grpSpPr>
          <p:pic>
            <p:nvPicPr>
              <p:cNvPr id="20482" name="Picture 2" descr="Image result for cerebral hemisphere sulci">
                <a:extLst>
                  <a:ext uri="{FF2B5EF4-FFF2-40B4-BE49-F238E27FC236}">
                    <a16:creationId xmlns:a16="http://schemas.microsoft.com/office/drawing/2014/main" id="{D2763D39-0F33-4015-BB26-DEE93DCA138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317" t="9927"/>
              <a:stretch/>
            </p:blipFill>
            <p:spPr bwMode="auto">
              <a:xfrm>
                <a:off x="6241996" y="3245762"/>
                <a:ext cx="4986442" cy="3175573"/>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FFECE65-353B-4D17-939E-B52EC7D9227E}"/>
                  </a:ext>
                </a:extLst>
              </p:cNvPr>
              <p:cNvSpPr txBox="1"/>
              <p:nvPr/>
            </p:nvSpPr>
            <p:spPr>
              <a:xfrm flipH="1">
                <a:off x="8570088" y="5279660"/>
                <a:ext cx="684418" cy="307777"/>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grpSp>
        <p:cxnSp>
          <p:nvCxnSpPr>
            <p:cNvPr id="19" name="Straight Arrow Connector 9">
              <a:extLst>
                <a:ext uri="{FF2B5EF4-FFF2-40B4-BE49-F238E27FC236}">
                  <a16:creationId xmlns:a16="http://schemas.microsoft.com/office/drawing/2014/main" id="{B2B63624-31D8-4EAF-B5DC-B43464767EA2}"/>
                </a:ext>
              </a:extLst>
            </p:cNvPr>
            <p:cNvCxnSpPr>
              <a:cxnSpLocks noChangeShapeType="1"/>
            </p:cNvCxnSpPr>
            <p:nvPr/>
          </p:nvCxnSpPr>
          <p:spPr bwMode="auto">
            <a:xfrm flipH="1">
              <a:off x="7573963" y="3155950"/>
              <a:ext cx="142875" cy="377825"/>
            </a:xfrm>
            <a:prstGeom prst="straightConnector1">
              <a:avLst/>
            </a:prstGeom>
            <a:noFill/>
            <a:ln w="38100">
              <a:solidFill>
                <a:srgbClr val="92D050"/>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9">
              <a:extLst>
                <a:ext uri="{FF2B5EF4-FFF2-40B4-BE49-F238E27FC236}">
                  <a16:creationId xmlns:a16="http://schemas.microsoft.com/office/drawing/2014/main" id="{80914F84-A614-445B-8ED5-CED7248D2CF3}"/>
                </a:ext>
              </a:extLst>
            </p:cNvPr>
            <p:cNvCxnSpPr>
              <a:cxnSpLocks noChangeShapeType="1"/>
            </p:cNvCxnSpPr>
            <p:nvPr/>
          </p:nvCxnSpPr>
          <p:spPr bwMode="auto">
            <a:xfrm flipH="1">
              <a:off x="7750175" y="3813175"/>
              <a:ext cx="976314" cy="176213"/>
            </a:xfrm>
            <a:prstGeom prst="straightConnector1">
              <a:avLst/>
            </a:prstGeom>
            <a:noFill/>
            <a:ln w="38100">
              <a:solidFill>
                <a:srgbClr val="FFC000"/>
              </a:solidFill>
              <a:bevel/>
              <a:headEnd/>
              <a:tailEnd type="arrow" w="med" len="med"/>
            </a:ln>
            <a:extLst>
              <a:ext uri="{909E8E84-426E-40DD-AFC4-6F175D3DCCD1}">
                <a14:hiddenFill xmlns:a14="http://schemas.microsoft.com/office/drawing/2010/main">
                  <a:noFill/>
                </a14:hiddenFill>
              </a:ext>
            </a:extLst>
          </p:spPr>
        </p:cxnSp>
        <p:cxnSp>
          <p:nvCxnSpPr>
            <p:cNvPr id="26" name="Straight Arrow Connector 9">
              <a:extLst>
                <a:ext uri="{FF2B5EF4-FFF2-40B4-BE49-F238E27FC236}">
                  <a16:creationId xmlns:a16="http://schemas.microsoft.com/office/drawing/2014/main" id="{8826E79B-8BBC-4ED6-8862-55F84DF66442}"/>
                </a:ext>
              </a:extLst>
            </p:cNvPr>
            <p:cNvCxnSpPr>
              <a:cxnSpLocks noChangeShapeType="1"/>
            </p:cNvCxnSpPr>
            <p:nvPr/>
          </p:nvCxnSpPr>
          <p:spPr bwMode="auto">
            <a:xfrm flipH="1">
              <a:off x="8401050" y="3446463"/>
              <a:ext cx="325439" cy="289521"/>
            </a:xfrm>
            <a:prstGeom prst="straightConnector1">
              <a:avLst/>
            </a:prstGeom>
            <a:noFill/>
            <a:ln w="38100">
              <a:solidFill>
                <a:srgbClr val="FF33CC"/>
              </a:solidFill>
              <a:bevel/>
              <a:headEnd/>
              <a:tailEnd type="arrow" w="med" len="med"/>
            </a:ln>
            <a:extLst>
              <a:ext uri="{909E8E84-426E-40DD-AFC4-6F175D3DCCD1}">
                <a14:hiddenFill xmlns:a14="http://schemas.microsoft.com/office/drawing/2010/main">
                  <a:noFill/>
                </a14:hiddenFill>
              </a:ext>
            </a:extLst>
          </p:spPr>
        </p:cxnSp>
      </p:grpSp>
      <p:sp>
        <p:nvSpPr>
          <p:cNvPr id="21" name="Rectangle 20">
            <a:extLst>
              <a:ext uri="{FF2B5EF4-FFF2-40B4-BE49-F238E27FC236}">
                <a16:creationId xmlns:a16="http://schemas.microsoft.com/office/drawing/2014/main" id="{F3B22C8D-37FD-4CB4-9029-7955AA25D5E5}"/>
              </a:ext>
            </a:extLst>
          </p:cNvPr>
          <p:cNvSpPr/>
          <p:nvPr/>
        </p:nvSpPr>
        <p:spPr>
          <a:xfrm>
            <a:off x="4799721" y="332134"/>
            <a:ext cx="4299083" cy="954107"/>
          </a:xfrm>
          <a:prstGeom prst="rect">
            <a:avLst/>
          </a:prstGeom>
          <a:ln>
            <a:solidFill>
              <a:srgbClr val="92D050"/>
            </a:solidFill>
          </a:ln>
        </p:spPr>
        <p:txBody>
          <a:bodyPr wrap="square">
            <a:spAutoFit/>
          </a:bodyPr>
          <a:lstStyle/>
          <a:p>
            <a:pPr algn="l"/>
            <a:r>
              <a:rPr lang="en-GB" dirty="0">
                <a:solidFill>
                  <a:srgbClr val="92D050"/>
                </a:solidFill>
                <a:latin typeface="+mn-lt"/>
                <a:cs typeface="Calibri Light" charset="0"/>
                <a:sym typeface="Times New Roman" charset="0"/>
              </a:rPr>
              <a:t>*</a:t>
            </a:r>
            <a:r>
              <a:rPr lang="en-US" dirty="0">
                <a:solidFill>
                  <a:srgbClr val="92D050"/>
                </a:solidFill>
                <a:latin typeface="+mn-lt"/>
                <a:cs typeface="Calibri Light" charset="0"/>
                <a:sym typeface="Times New Roman" charset="0"/>
              </a:rPr>
              <a:t>not everyone has the same gyri and sulci in their brain. If we view different brains we might not find the same sulci/gyri present in both. But the these 3 sulci (central, lateral, &amp; parieto-</a:t>
            </a:r>
            <a:r>
              <a:rPr lang="en-US" dirty="0" err="1">
                <a:solidFill>
                  <a:srgbClr val="92D050"/>
                </a:solidFill>
                <a:latin typeface="+mn-lt"/>
                <a:cs typeface="Calibri Light" charset="0"/>
                <a:sym typeface="Times New Roman" charset="0"/>
              </a:rPr>
              <a:t>ociptal</a:t>
            </a:r>
            <a:r>
              <a:rPr lang="en-US" dirty="0">
                <a:solidFill>
                  <a:srgbClr val="92D050"/>
                </a:solidFill>
                <a:latin typeface="+mn-lt"/>
                <a:cs typeface="Calibri Light" charset="0"/>
                <a:sym typeface="Times New Roman" charset="0"/>
              </a:rPr>
              <a:t>) are found in almost everyone</a:t>
            </a:r>
            <a:endParaRPr lang="en-GB" dirty="0">
              <a:solidFill>
                <a:srgbClr val="92D050"/>
              </a:solidFill>
              <a:latin typeface="+mn-lt"/>
            </a:endParaRPr>
          </a:p>
        </p:txBody>
      </p:sp>
      <p:sp>
        <p:nvSpPr>
          <p:cNvPr id="27" name="Rectangle 26">
            <a:extLst>
              <a:ext uri="{FF2B5EF4-FFF2-40B4-BE49-F238E27FC236}">
                <a16:creationId xmlns:a16="http://schemas.microsoft.com/office/drawing/2014/main" id="{47158C06-E223-400F-A5CB-4F529C609B62}"/>
              </a:ext>
            </a:extLst>
          </p:cNvPr>
          <p:cNvSpPr/>
          <p:nvPr/>
        </p:nvSpPr>
        <p:spPr>
          <a:xfrm>
            <a:off x="1065975" y="6258219"/>
            <a:ext cx="3893888" cy="307777"/>
          </a:xfrm>
          <a:prstGeom prst="rect">
            <a:avLst/>
          </a:prstGeom>
        </p:spPr>
        <p:txBody>
          <a:bodyPr wrap="square">
            <a:spAutoFit/>
          </a:bodyPr>
          <a:lstStyle/>
          <a:p>
            <a:pPr algn="l"/>
            <a:r>
              <a:rPr lang="en-GB" dirty="0">
                <a:solidFill>
                  <a:srgbClr val="92D050"/>
                </a:solidFill>
                <a:latin typeface="+mn-lt"/>
                <a:cs typeface="Calibri Light" charset="0"/>
                <a:sym typeface="Times New Roman" charset="0"/>
              </a:rPr>
              <a:t>**</a:t>
            </a:r>
            <a:r>
              <a:rPr lang="en-GB" dirty="0" err="1">
                <a:solidFill>
                  <a:srgbClr val="92D050"/>
                </a:solidFill>
                <a:latin typeface="+mn-lt"/>
                <a:cs typeface="Calibri Light" charset="0"/>
                <a:sym typeface="Times New Roman" charset="0"/>
              </a:rPr>
              <a:t>Occulus</a:t>
            </a:r>
            <a:r>
              <a:rPr lang="en-GB" dirty="0">
                <a:solidFill>
                  <a:srgbClr val="92D050"/>
                </a:solidFill>
                <a:latin typeface="+mn-lt"/>
                <a:cs typeface="Calibri Light" charset="0"/>
                <a:sym typeface="Times New Roman" charset="0"/>
              </a:rPr>
              <a:t> means eye in </a:t>
            </a:r>
            <a:r>
              <a:rPr lang="en-GB" dirty="0" err="1">
                <a:solidFill>
                  <a:srgbClr val="92D050"/>
                </a:solidFill>
                <a:latin typeface="+mn-lt"/>
                <a:cs typeface="Calibri Light" charset="0"/>
                <a:sym typeface="Times New Roman" charset="0"/>
              </a:rPr>
              <a:t>latin</a:t>
            </a:r>
            <a:r>
              <a:rPr lang="en-GB" dirty="0">
                <a:solidFill>
                  <a:srgbClr val="92D050"/>
                </a:solidFill>
                <a:latin typeface="+mn-lt"/>
                <a:cs typeface="Calibri Light" charset="0"/>
                <a:sym typeface="Times New Roman" charset="0"/>
              </a:rPr>
              <a:t> so occipital = vision</a:t>
            </a:r>
            <a:endParaRPr lang="en-GB" dirty="0">
              <a:solidFill>
                <a:srgbClr val="92D050"/>
              </a:solidFill>
              <a:latin typeface="+mn-lt"/>
            </a:endParaRPr>
          </a:p>
        </p:txBody>
      </p:sp>
      <p:graphicFrame>
        <p:nvGraphicFramePr>
          <p:cNvPr id="4" name="Table 3">
            <a:extLst>
              <a:ext uri="{FF2B5EF4-FFF2-40B4-BE49-F238E27FC236}">
                <a16:creationId xmlns:a16="http://schemas.microsoft.com/office/drawing/2014/main" id="{406339E5-BC4A-45D5-B696-ABBE4B7DF99C}"/>
              </a:ext>
            </a:extLst>
          </p:cNvPr>
          <p:cNvGraphicFramePr>
            <a:graphicFrameLocks noGrp="1"/>
          </p:cNvGraphicFramePr>
          <p:nvPr>
            <p:extLst>
              <p:ext uri="{D42A27DB-BD31-4B8C-83A1-F6EECF244321}">
                <p14:modId xmlns:p14="http://schemas.microsoft.com/office/powerpoint/2010/main" val="811242867"/>
              </p:ext>
            </p:extLst>
          </p:nvPr>
        </p:nvGraphicFramePr>
        <p:xfrm>
          <a:off x="9224390" y="195491"/>
          <a:ext cx="2661431" cy="1188720"/>
        </p:xfrm>
        <a:graphic>
          <a:graphicData uri="http://schemas.openxmlformats.org/drawingml/2006/table">
            <a:tbl>
              <a:tblPr firstRow="1" bandRow="1">
                <a:tableStyleId>{5940675A-B579-460E-94D1-54222C63F5DA}</a:tableStyleId>
              </a:tblPr>
              <a:tblGrid>
                <a:gridCol w="728382">
                  <a:extLst>
                    <a:ext uri="{9D8B030D-6E8A-4147-A177-3AD203B41FA5}">
                      <a16:colId xmlns:a16="http://schemas.microsoft.com/office/drawing/2014/main" val="2009772491"/>
                    </a:ext>
                  </a:extLst>
                </a:gridCol>
                <a:gridCol w="1933049">
                  <a:extLst>
                    <a:ext uri="{9D8B030D-6E8A-4147-A177-3AD203B41FA5}">
                      <a16:colId xmlns:a16="http://schemas.microsoft.com/office/drawing/2014/main" val="2329576544"/>
                    </a:ext>
                  </a:extLst>
                </a:gridCol>
              </a:tblGrid>
              <a:tr h="249950">
                <a:tc>
                  <a:txBody>
                    <a:bodyPr/>
                    <a:lstStyle/>
                    <a:p>
                      <a:r>
                        <a:rPr lang="en-US" altLang="en-US" sz="1200" b="1" dirty="0">
                          <a:solidFill>
                            <a:srgbClr val="92D050"/>
                          </a:solidFill>
                          <a:latin typeface="Calibri" panose="020F0502020204030204" pitchFamily="34" charset="0"/>
                          <a:ea typeface="Calibri Light" charset="0"/>
                          <a:cs typeface="Calibri" panose="020F0502020204030204" pitchFamily="34" charset="0"/>
                          <a:sym typeface="Times New Roman" charset="0"/>
                        </a:rPr>
                        <a:t>central</a:t>
                      </a:r>
                      <a:endParaRPr lang="en-GB" sz="120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1" dirty="0" err="1">
                          <a:solidFill>
                            <a:srgbClr val="92D050"/>
                          </a:solidFill>
                        </a:rPr>
                        <a:t>Seperates</a:t>
                      </a:r>
                      <a:r>
                        <a:rPr lang="en-US" sz="1200" dirty="0">
                          <a:solidFill>
                            <a:srgbClr val="92D050"/>
                          </a:solidFill>
                        </a:rPr>
                        <a:t> </a:t>
                      </a:r>
                      <a:r>
                        <a:rPr lang="en-US" sz="1200" dirty="0" err="1">
                          <a:solidFill>
                            <a:srgbClr val="92D050"/>
                          </a:solidFill>
                        </a:rPr>
                        <a:t>frontal+parietal</a:t>
                      </a:r>
                      <a:endParaRPr lang="en-GB" sz="120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9612017"/>
                  </a:ext>
                </a:extLst>
              </a:tr>
              <a:tr h="369715">
                <a:tc>
                  <a:txBody>
                    <a:bodyPr/>
                    <a:lstStyle/>
                    <a:p>
                      <a:r>
                        <a:rPr lang="en-US" altLang="en-US" sz="1200" b="1" dirty="0">
                          <a:solidFill>
                            <a:srgbClr val="92D050"/>
                          </a:solidFill>
                          <a:latin typeface="Calibri" panose="020F0502020204030204" pitchFamily="34" charset="0"/>
                          <a:ea typeface="Calibri Light" charset="0"/>
                          <a:cs typeface="Calibri" panose="020F0502020204030204" pitchFamily="34" charset="0"/>
                          <a:sym typeface="Times New Roman" charset="0"/>
                        </a:rPr>
                        <a:t>lateral</a:t>
                      </a:r>
                      <a:endParaRPr lang="en-GB" sz="120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1" dirty="0" err="1">
                          <a:solidFill>
                            <a:srgbClr val="92D050"/>
                          </a:solidFill>
                        </a:rPr>
                        <a:t>Seperates</a:t>
                      </a:r>
                      <a:r>
                        <a:rPr lang="en-US" sz="1200" i="1" dirty="0">
                          <a:solidFill>
                            <a:srgbClr val="92D050"/>
                          </a:solidFill>
                        </a:rPr>
                        <a:t> </a:t>
                      </a:r>
                      <a:r>
                        <a:rPr lang="en-US" sz="1200" i="0" dirty="0" err="1">
                          <a:solidFill>
                            <a:srgbClr val="92D050"/>
                          </a:solidFill>
                        </a:rPr>
                        <a:t>frontal+parietal+temporal</a:t>
                      </a:r>
                      <a:endParaRPr lang="en-GB" sz="1200" i="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80665935"/>
                  </a:ext>
                </a:extLst>
              </a:tr>
              <a:tr h="369715">
                <a:tc>
                  <a:txBody>
                    <a:bodyPr/>
                    <a:lstStyle/>
                    <a:p>
                      <a:r>
                        <a:rPr lang="en-US" altLang="en-US" sz="1200" b="1" dirty="0">
                          <a:solidFill>
                            <a:srgbClr val="92D050"/>
                          </a:solidFill>
                          <a:latin typeface="Calibri" panose="020F0502020204030204" pitchFamily="34" charset="0"/>
                          <a:ea typeface="Calibri Light" charset="0"/>
                          <a:cs typeface="Calibri" panose="020F0502020204030204" pitchFamily="34" charset="0"/>
                          <a:sym typeface="Times New Roman" charset="0"/>
                        </a:rPr>
                        <a:t>parieto-occipital</a:t>
                      </a:r>
                      <a:endParaRPr lang="en-GB" sz="120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r>
                        <a:rPr lang="en-US" sz="1200" i="1" dirty="0" err="1">
                          <a:solidFill>
                            <a:srgbClr val="92D050"/>
                          </a:solidFill>
                        </a:rPr>
                        <a:t>Seperates</a:t>
                      </a:r>
                      <a:r>
                        <a:rPr lang="en-US" sz="1200" i="1" dirty="0">
                          <a:solidFill>
                            <a:srgbClr val="92D050"/>
                          </a:solidFill>
                        </a:rPr>
                        <a:t> </a:t>
                      </a:r>
                      <a:r>
                        <a:rPr lang="en-US" sz="1200" i="0" dirty="0" err="1">
                          <a:solidFill>
                            <a:srgbClr val="92D050"/>
                          </a:solidFill>
                        </a:rPr>
                        <a:t>parietal+occipital</a:t>
                      </a:r>
                      <a:endParaRPr lang="en-GB" sz="1200" dirty="0">
                        <a:solidFill>
                          <a:srgbClr val="92D050"/>
                        </a:solidFill>
                      </a:endParaRPr>
                    </a:p>
                  </a:txBody>
                  <a:tcP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340398570"/>
                  </a:ext>
                </a:extLst>
              </a:tr>
            </a:tbl>
          </a:graphicData>
        </a:graphic>
      </p:graphicFrame>
      <p:pic>
        <p:nvPicPr>
          <p:cNvPr id="22" name="Picture 7" descr="C:\Documents and Settings\user\My Documents\My Pictures\Picture1cc.jpg">
            <a:extLst>
              <a:ext uri="{FF2B5EF4-FFF2-40B4-BE49-F238E27FC236}">
                <a16:creationId xmlns:a16="http://schemas.microsoft.com/office/drawing/2014/main" id="{E71010CE-6CAE-4C8D-BFFD-DABF1E69E0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97611" y="2829965"/>
            <a:ext cx="2914650"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a:extLst>
              <a:ext uri="{FF2B5EF4-FFF2-40B4-BE49-F238E27FC236}">
                <a16:creationId xmlns:a16="http://schemas.microsoft.com/office/drawing/2014/main" id="{F79F3C8C-AAFB-4CEE-8D5B-9526C1016AC6}"/>
              </a:ext>
            </a:extLst>
          </p:cNvPr>
          <p:cNvPicPr>
            <a:picLocks noChangeAspect="1"/>
          </p:cNvPicPr>
          <p:nvPr/>
        </p:nvPicPr>
        <p:blipFill>
          <a:blip r:embed="rId4"/>
          <a:stretch>
            <a:fillRect/>
          </a:stretch>
        </p:blipFill>
        <p:spPr>
          <a:xfrm>
            <a:off x="9596525" y="4675128"/>
            <a:ext cx="2289296" cy="1932907"/>
          </a:xfrm>
          <a:prstGeom prst="rect">
            <a:avLst/>
          </a:prstGeom>
        </p:spPr>
      </p:pic>
    </p:spTree>
    <p:extLst>
      <p:ext uri="{BB962C8B-B14F-4D97-AF65-F5344CB8AC3E}">
        <p14:creationId xmlns:p14="http://schemas.microsoft.com/office/powerpoint/2010/main" val="178688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ontent Placeholder 1"/>
          <p:cNvGraphicFramePr>
            <a:graphicFrameLocks noGrp="1"/>
          </p:cNvGraphicFramePr>
          <p:nvPr>
            <p:ph sz="half" idx="4294967295"/>
            <p:extLst>
              <p:ext uri="{D42A27DB-BD31-4B8C-83A1-F6EECF244321}">
                <p14:modId xmlns:p14="http://schemas.microsoft.com/office/powerpoint/2010/main" val="184707164"/>
              </p:ext>
            </p:extLst>
          </p:nvPr>
        </p:nvGraphicFramePr>
        <p:xfrm>
          <a:off x="832256" y="3368263"/>
          <a:ext cx="5347955" cy="23066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0724" name="Rectangle 7"/>
          <p:cNvSpPr>
            <a:spLocks noChangeArrowheads="1"/>
          </p:cNvSpPr>
          <p:nvPr/>
        </p:nvSpPr>
        <p:spPr bwMode="auto">
          <a:xfrm>
            <a:off x="832256" y="1859312"/>
            <a:ext cx="5347955" cy="830997"/>
          </a:xfrm>
          <a:prstGeom prst="rect">
            <a:avLst/>
          </a:prstGeom>
          <a:noFill/>
          <a:ln w="9525">
            <a:solidFill>
              <a:schemeClr val="bg1"/>
            </a:solidFill>
            <a:bevel/>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400" dirty="0">
                <a:latin typeface="+mn-lt"/>
                <a:sym typeface="Times New Roman" charset="0"/>
              </a:rPr>
              <a:t> Functionally each hemisphere contains a </a:t>
            </a:r>
            <a:r>
              <a:rPr lang="en-US" altLang="en-US" sz="2400" b="1" dirty="0">
                <a:latin typeface="+mn-lt"/>
                <a:sym typeface="Times New Roman" charset="0"/>
              </a:rPr>
              <a:t>‘limbic lobe</a:t>
            </a:r>
            <a:r>
              <a:rPr lang="en-US" altLang="en-US" sz="2400" dirty="0">
                <a:latin typeface="+mn-lt"/>
                <a:sym typeface="Times New Roman" charset="0"/>
              </a:rPr>
              <a:t>’ on the medial surface. </a:t>
            </a:r>
            <a:endParaRPr lang="ar-SA" altLang="en-US" sz="1600" dirty="0">
              <a:latin typeface="+mn-lt"/>
            </a:endParaRPr>
          </a:p>
        </p:txBody>
      </p:sp>
      <p:grpSp>
        <p:nvGrpSpPr>
          <p:cNvPr id="3" name="Group 2">
            <a:extLst>
              <a:ext uri="{FF2B5EF4-FFF2-40B4-BE49-F238E27FC236}">
                <a16:creationId xmlns:a16="http://schemas.microsoft.com/office/drawing/2014/main" id="{E50E270C-8F5F-49B0-8491-8DF47E99F737}"/>
              </a:ext>
            </a:extLst>
          </p:cNvPr>
          <p:cNvGrpSpPr/>
          <p:nvPr/>
        </p:nvGrpSpPr>
        <p:grpSpPr>
          <a:xfrm>
            <a:off x="6506466" y="813813"/>
            <a:ext cx="4443777" cy="2890684"/>
            <a:chOff x="5238750" y="500063"/>
            <a:chExt cx="5029200" cy="2952750"/>
          </a:xfrm>
        </p:grpSpPr>
        <p:pic>
          <p:nvPicPr>
            <p:cNvPr id="30723" name="Picture 7" descr="C:\Documents and Settings\user\My Documents\My Pictures\Picture1cc.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38750" y="500063"/>
              <a:ext cx="50292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5" name="Freeform 5"/>
            <p:cNvSpPr>
              <a:spLocks/>
            </p:cNvSpPr>
            <p:nvPr/>
          </p:nvSpPr>
          <p:spPr bwMode="auto">
            <a:xfrm>
              <a:off x="6315075" y="1373188"/>
              <a:ext cx="2355850" cy="1549400"/>
            </a:xfrm>
            <a:custGeom>
              <a:avLst/>
              <a:gdLst>
                <a:gd name="T0" fmla="*/ 531813 w 2356514"/>
                <a:gd name="T1" fmla="*/ 1247413 h 1549020"/>
                <a:gd name="T2" fmla="*/ 518177 w 2356514"/>
                <a:gd name="T3" fmla="*/ 1042546 h 1549020"/>
                <a:gd name="T4" fmla="*/ 245453 w 2356514"/>
                <a:gd name="T5" fmla="*/ 892310 h 1549020"/>
                <a:gd name="T6" fmla="*/ 13636 w 2356514"/>
                <a:gd name="T7" fmla="*/ 687444 h 1549020"/>
                <a:gd name="T8" fmla="*/ 163635 w 2356514"/>
                <a:gd name="T9" fmla="*/ 345998 h 1549020"/>
                <a:gd name="T10" fmla="*/ 449995 w 2356514"/>
                <a:gd name="T11" fmla="*/ 72842 h 1549020"/>
                <a:gd name="T12" fmla="*/ 859083 w 2356514"/>
                <a:gd name="T13" fmla="*/ 59185 h 1549020"/>
                <a:gd name="T14" fmla="*/ 1172715 w 2356514"/>
                <a:gd name="T15" fmla="*/ 4552 h 1549020"/>
                <a:gd name="T16" fmla="*/ 1609074 w 2356514"/>
                <a:gd name="T17" fmla="*/ 86498 h 1549020"/>
                <a:gd name="T18" fmla="*/ 1977252 w 2356514"/>
                <a:gd name="T19" fmla="*/ 195762 h 1549020"/>
                <a:gd name="T20" fmla="*/ 2209065 w 2356514"/>
                <a:gd name="T21" fmla="*/ 373314 h 1549020"/>
                <a:gd name="T22" fmla="*/ 2290886 w 2356514"/>
                <a:gd name="T23" fmla="*/ 810364 h 1549020"/>
                <a:gd name="T24" fmla="*/ 1827254 w 2356514"/>
                <a:gd name="T25" fmla="*/ 1165467 h 1549020"/>
                <a:gd name="T26" fmla="*/ 1581802 w 2356514"/>
                <a:gd name="T27" fmla="*/ 1356676 h 1549020"/>
                <a:gd name="T28" fmla="*/ 1336350 w 2356514"/>
                <a:gd name="T29" fmla="*/ 1506912 h 1549020"/>
                <a:gd name="T30" fmla="*/ 1009080 w 2356514"/>
                <a:gd name="T31" fmla="*/ 1547885 h 1549020"/>
                <a:gd name="T32" fmla="*/ 818173 w 2356514"/>
                <a:gd name="T33" fmla="*/ 1520569 h 1549020"/>
                <a:gd name="T34" fmla="*/ 613630 w 2356514"/>
                <a:gd name="T35" fmla="*/ 1438623 h 1549020"/>
                <a:gd name="T36" fmla="*/ 627266 w 2356514"/>
                <a:gd name="T37" fmla="*/ 1206440 h 1549020"/>
                <a:gd name="T38" fmla="*/ 872719 w 2356514"/>
                <a:gd name="T39" fmla="*/ 1165467 h 1549020"/>
                <a:gd name="T40" fmla="*/ 1090898 w 2356514"/>
                <a:gd name="T41" fmla="*/ 1083520 h 1549020"/>
                <a:gd name="T42" fmla="*/ 1322714 w 2356514"/>
                <a:gd name="T43" fmla="*/ 1056203 h 1549020"/>
                <a:gd name="T44" fmla="*/ 1377260 w 2356514"/>
                <a:gd name="T45" fmla="*/ 1069861 h 1549020"/>
                <a:gd name="T46" fmla="*/ 1418167 w 2356514"/>
                <a:gd name="T47" fmla="*/ 1097177 h 1549020"/>
                <a:gd name="T48" fmla="*/ 1472713 w 2356514"/>
                <a:gd name="T49" fmla="*/ 1110836 h 1549020"/>
                <a:gd name="T50" fmla="*/ 1854527 w 2356514"/>
                <a:gd name="T51" fmla="*/ 905967 h 1549020"/>
                <a:gd name="T52" fmla="*/ 2127251 w 2356514"/>
                <a:gd name="T53" fmla="*/ 755731 h 1549020"/>
                <a:gd name="T54" fmla="*/ 2031798 w 2356514"/>
                <a:gd name="T55" fmla="*/ 455261 h 1549020"/>
                <a:gd name="T56" fmla="*/ 1649983 w 2356514"/>
                <a:gd name="T57" fmla="*/ 264051 h 1549020"/>
                <a:gd name="T58" fmla="*/ 1309078 w 2356514"/>
                <a:gd name="T59" fmla="*/ 209418 h 1549020"/>
                <a:gd name="T60" fmla="*/ 613630 w 2356514"/>
                <a:gd name="T61" fmla="*/ 236735 h 1549020"/>
                <a:gd name="T62" fmla="*/ 313635 w 2356514"/>
                <a:gd name="T63" fmla="*/ 386971 h 1549020"/>
                <a:gd name="T64" fmla="*/ 231817 w 2356514"/>
                <a:gd name="T65" fmla="*/ 591838 h 1549020"/>
                <a:gd name="T66" fmla="*/ 177271 w 2356514"/>
                <a:gd name="T67" fmla="*/ 687444 h 1549020"/>
                <a:gd name="T68" fmla="*/ 286360 w 2356514"/>
                <a:gd name="T69" fmla="*/ 796704 h 1549020"/>
                <a:gd name="T70" fmla="*/ 490905 w 2356514"/>
                <a:gd name="T71" fmla="*/ 810364 h 1549020"/>
                <a:gd name="T72" fmla="*/ 613630 w 2356514"/>
                <a:gd name="T73" fmla="*/ 769391 h 1549020"/>
                <a:gd name="T74" fmla="*/ 763630 w 2356514"/>
                <a:gd name="T75" fmla="*/ 878651 h 1549020"/>
                <a:gd name="T76" fmla="*/ 790901 w 2356514"/>
                <a:gd name="T77" fmla="*/ 974257 h 1549020"/>
                <a:gd name="T78" fmla="*/ 790901 w 2356514"/>
                <a:gd name="T79" fmla="*/ 1083520 h 1549020"/>
                <a:gd name="T80" fmla="*/ 722720 w 2356514"/>
                <a:gd name="T81" fmla="*/ 1165467 h 1549020"/>
                <a:gd name="T82" fmla="*/ 531813 w 2356514"/>
                <a:gd name="T83" fmla="*/ 1247413 h 154902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2356514"/>
                <a:gd name="T127" fmla="*/ 0 h 1549020"/>
                <a:gd name="T128" fmla="*/ 2356514 w 2356514"/>
                <a:gd name="T129" fmla="*/ 1549020 h 1549020"/>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2356514" h="1549020">
                  <a:moveTo>
                    <a:pt x="532263" y="1246495"/>
                  </a:moveTo>
                  <a:cubicBezTo>
                    <a:pt x="498144" y="1226023"/>
                    <a:pt x="566382" y="1100919"/>
                    <a:pt x="518615" y="1041779"/>
                  </a:cubicBezTo>
                  <a:cubicBezTo>
                    <a:pt x="470848" y="982639"/>
                    <a:pt x="329821" y="950793"/>
                    <a:pt x="245660" y="891653"/>
                  </a:cubicBezTo>
                  <a:cubicBezTo>
                    <a:pt x="161499" y="832513"/>
                    <a:pt x="27296" y="777922"/>
                    <a:pt x="13648" y="686937"/>
                  </a:cubicBezTo>
                  <a:cubicBezTo>
                    <a:pt x="0" y="595952"/>
                    <a:pt x="90985" y="448101"/>
                    <a:pt x="163773" y="345743"/>
                  </a:cubicBezTo>
                  <a:cubicBezTo>
                    <a:pt x="236561" y="243385"/>
                    <a:pt x="334370" y="120555"/>
                    <a:pt x="450376" y="72788"/>
                  </a:cubicBezTo>
                  <a:cubicBezTo>
                    <a:pt x="566382" y="25021"/>
                    <a:pt x="739254" y="70513"/>
                    <a:pt x="859809" y="59140"/>
                  </a:cubicBezTo>
                  <a:cubicBezTo>
                    <a:pt x="980364" y="47767"/>
                    <a:pt x="1048604" y="0"/>
                    <a:pt x="1173708" y="4549"/>
                  </a:cubicBezTo>
                  <a:cubicBezTo>
                    <a:pt x="1298812" y="9098"/>
                    <a:pt x="1476233" y="54590"/>
                    <a:pt x="1610436" y="86435"/>
                  </a:cubicBezTo>
                  <a:cubicBezTo>
                    <a:pt x="1744639" y="118280"/>
                    <a:pt x="1878843" y="147851"/>
                    <a:pt x="1978926" y="195618"/>
                  </a:cubicBezTo>
                  <a:cubicBezTo>
                    <a:pt x="2079010" y="243385"/>
                    <a:pt x="2158621" y="270680"/>
                    <a:pt x="2210937" y="373038"/>
                  </a:cubicBezTo>
                  <a:cubicBezTo>
                    <a:pt x="2263253" y="475396"/>
                    <a:pt x="2356514" y="677839"/>
                    <a:pt x="2292824" y="809767"/>
                  </a:cubicBezTo>
                  <a:cubicBezTo>
                    <a:pt x="2229135" y="941696"/>
                    <a:pt x="1828800" y="1164609"/>
                    <a:pt x="1828800" y="1164609"/>
                  </a:cubicBezTo>
                  <a:cubicBezTo>
                    <a:pt x="1710519" y="1255594"/>
                    <a:pt x="1665027" y="1298811"/>
                    <a:pt x="1583140" y="1355677"/>
                  </a:cubicBezTo>
                  <a:cubicBezTo>
                    <a:pt x="1501253" y="1412543"/>
                    <a:pt x="1433015" y="1473958"/>
                    <a:pt x="1337481" y="1505803"/>
                  </a:cubicBezTo>
                  <a:cubicBezTo>
                    <a:pt x="1241947" y="1537648"/>
                    <a:pt x="1096371" y="1544472"/>
                    <a:pt x="1009935" y="1546746"/>
                  </a:cubicBezTo>
                  <a:cubicBezTo>
                    <a:pt x="923499" y="1549020"/>
                    <a:pt x="884830" y="1537647"/>
                    <a:pt x="818866" y="1519450"/>
                  </a:cubicBezTo>
                  <a:cubicBezTo>
                    <a:pt x="752902" y="1501253"/>
                    <a:pt x="645994" y="1489880"/>
                    <a:pt x="614149" y="1437564"/>
                  </a:cubicBezTo>
                  <a:cubicBezTo>
                    <a:pt x="582304" y="1385248"/>
                    <a:pt x="584579" y="1251044"/>
                    <a:pt x="627797" y="1205552"/>
                  </a:cubicBezTo>
                  <a:cubicBezTo>
                    <a:pt x="671015" y="1160060"/>
                    <a:pt x="796120" y="1185081"/>
                    <a:pt x="873457" y="1164609"/>
                  </a:cubicBezTo>
                  <a:cubicBezTo>
                    <a:pt x="950794" y="1144137"/>
                    <a:pt x="1016758" y="1100919"/>
                    <a:pt x="1091821" y="1082722"/>
                  </a:cubicBezTo>
                  <a:cubicBezTo>
                    <a:pt x="1166884" y="1064525"/>
                    <a:pt x="1276066" y="1057701"/>
                    <a:pt x="1323833" y="1055426"/>
                  </a:cubicBezTo>
                  <a:cubicBezTo>
                    <a:pt x="1371600" y="1053151"/>
                    <a:pt x="1362502" y="1062250"/>
                    <a:pt x="1378424" y="1069074"/>
                  </a:cubicBezTo>
                  <a:cubicBezTo>
                    <a:pt x="1394346" y="1075898"/>
                    <a:pt x="1403445" y="1089546"/>
                    <a:pt x="1419367" y="1096370"/>
                  </a:cubicBezTo>
                  <a:cubicBezTo>
                    <a:pt x="1435289" y="1103194"/>
                    <a:pt x="1401170" y="1141863"/>
                    <a:pt x="1473958" y="1110018"/>
                  </a:cubicBezTo>
                  <a:cubicBezTo>
                    <a:pt x="1546746" y="1078173"/>
                    <a:pt x="1856096" y="905301"/>
                    <a:pt x="1856096" y="905301"/>
                  </a:cubicBezTo>
                  <a:cubicBezTo>
                    <a:pt x="1965278" y="846161"/>
                    <a:pt x="2099481" y="830239"/>
                    <a:pt x="2129051" y="755176"/>
                  </a:cubicBezTo>
                  <a:cubicBezTo>
                    <a:pt x="2158621" y="680113"/>
                    <a:pt x="2113129" y="536812"/>
                    <a:pt x="2033517" y="454925"/>
                  </a:cubicBezTo>
                  <a:cubicBezTo>
                    <a:pt x="1953905" y="373038"/>
                    <a:pt x="1771934" y="304799"/>
                    <a:pt x="1651379" y="263856"/>
                  </a:cubicBezTo>
                  <a:cubicBezTo>
                    <a:pt x="1530824" y="222913"/>
                    <a:pt x="1483057" y="213814"/>
                    <a:pt x="1310185" y="209265"/>
                  </a:cubicBezTo>
                  <a:cubicBezTo>
                    <a:pt x="1137313" y="204716"/>
                    <a:pt x="780197" y="206991"/>
                    <a:pt x="614149" y="236561"/>
                  </a:cubicBezTo>
                  <a:cubicBezTo>
                    <a:pt x="448101" y="266131"/>
                    <a:pt x="377588" y="327546"/>
                    <a:pt x="313899" y="386686"/>
                  </a:cubicBezTo>
                  <a:cubicBezTo>
                    <a:pt x="250210" y="445826"/>
                    <a:pt x="254758" y="541361"/>
                    <a:pt x="232012" y="591403"/>
                  </a:cubicBezTo>
                  <a:cubicBezTo>
                    <a:pt x="209266" y="641445"/>
                    <a:pt x="168323" y="652818"/>
                    <a:pt x="177421" y="686937"/>
                  </a:cubicBezTo>
                  <a:cubicBezTo>
                    <a:pt x="186519" y="721056"/>
                    <a:pt x="234287" y="775647"/>
                    <a:pt x="286603" y="796119"/>
                  </a:cubicBezTo>
                  <a:cubicBezTo>
                    <a:pt x="338919" y="816591"/>
                    <a:pt x="436729" y="814316"/>
                    <a:pt x="491320" y="809767"/>
                  </a:cubicBezTo>
                  <a:cubicBezTo>
                    <a:pt x="545911" y="805218"/>
                    <a:pt x="568657" y="757451"/>
                    <a:pt x="614149" y="768824"/>
                  </a:cubicBezTo>
                  <a:cubicBezTo>
                    <a:pt x="659641" y="780197"/>
                    <a:pt x="734705" y="843887"/>
                    <a:pt x="764275" y="878006"/>
                  </a:cubicBezTo>
                  <a:cubicBezTo>
                    <a:pt x="793845" y="912125"/>
                    <a:pt x="787021" y="939421"/>
                    <a:pt x="791570" y="973540"/>
                  </a:cubicBezTo>
                  <a:cubicBezTo>
                    <a:pt x="796119" y="1007659"/>
                    <a:pt x="802943" y="1050877"/>
                    <a:pt x="791570" y="1082722"/>
                  </a:cubicBezTo>
                  <a:cubicBezTo>
                    <a:pt x="780197" y="1114567"/>
                    <a:pt x="771099" y="1144137"/>
                    <a:pt x="723332" y="1164609"/>
                  </a:cubicBezTo>
                  <a:cubicBezTo>
                    <a:pt x="675565" y="1185081"/>
                    <a:pt x="566382" y="1266967"/>
                    <a:pt x="532263" y="1246495"/>
                  </a:cubicBezTo>
                  <a:close/>
                </a:path>
              </a:pathLst>
            </a:custGeom>
            <a:solidFill>
              <a:srgbClr val="FFFF00"/>
            </a:solidFill>
            <a:ln w="9525">
              <a:solidFill>
                <a:schemeClr val="tx1"/>
              </a:solidFill>
              <a:bevel/>
              <a:headEnd/>
              <a:tailEnd/>
            </a:ln>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cxnSp>
          <p:nvCxnSpPr>
            <p:cNvPr id="30726" name="Straight Arrow Connector 8"/>
            <p:cNvCxnSpPr>
              <a:cxnSpLocks noChangeShapeType="1"/>
            </p:cNvCxnSpPr>
            <p:nvPr/>
          </p:nvCxnSpPr>
          <p:spPr bwMode="auto">
            <a:xfrm flipV="1">
              <a:off x="5880100" y="2265364"/>
              <a:ext cx="679450" cy="155575"/>
            </a:xfrm>
            <a:prstGeom prst="straightConnector1">
              <a:avLst/>
            </a:prstGeom>
            <a:noFill/>
            <a:ln w="38100">
              <a:solidFill>
                <a:srgbClr val="FF0000"/>
              </a:solidFill>
              <a:bevel/>
              <a:headEnd/>
              <a:tailEnd type="arrow" w="med" len="med"/>
            </a:ln>
            <a:extLst>
              <a:ext uri="{909E8E84-426E-40DD-AFC4-6F175D3DCCD1}">
                <a14:hiddenFill xmlns:a14="http://schemas.microsoft.com/office/drawing/2010/main">
                  <a:noFill/>
                </a14:hiddenFill>
              </a:ext>
            </a:extLst>
          </p:spPr>
        </p:cxnSp>
      </p:grpSp>
      <p:cxnSp>
        <p:nvCxnSpPr>
          <p:cNvPr id="9" name="Straight Connector 8">
            <a:extLst>
              <a:ext uri="{FF2B5EF4-FFF2-40B4-BE49-F238E27FC236}">
                <a16:creationId xmlns:a16="http://schemas.microsoft.com/office/drawing/2014/main" id="{5B3B1606-CC16-4420-A42E-53DC58805B5A}"/>
              </a:ext>
            </a:extLst>
          </p:cNvPr>
          <p:cNvCxnSpPr/>
          <p:nvPr/>
        </p:nvCxnSpPr>
        <p:spPr>
          <a:xfrm>
            <a:off x="955955" y="2613787"/>
            <a:ext cx="1404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pic>
        <p:nvPicPr>
          <p:cNvPr id="23554" name="Picture 2" descr="Image result for limbic lobe">
            <a:extLst>
              <a:ext uri="{FF2B5EF4-FFF2-40B4-BE49-F238E27FC236}">
                <a16:creationId xmlns:a16="http://schemas.microsoft.com/office/drawing/2014/main" id="{873876B0-8A2C-4FCF-94AB-E027BD884D8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7351" r="7382" b="6631"/>
          <a:stretch/>
        </p:blipFill>
        <p:spPr bwMode="auto">
          <a:xfrm>
            <a:off x="7073160" y="3790731"/>
            <a:ext cx="4345454" cy="2718215"/>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7E828AC9-9F92-4ED8-A5FE-31BAEDDC1462}"/>
              </a:ext>
            </a:extLst>
          </p:cNvPr>
          <p:cNvSpPr txBox="1"/>
          <p:nvPr/>
        </p:nvSpPr>
        <p:spPr>
          <a:xfrm flipH="1">
            <a:off x="10283701" y="6043820"/>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sp>
        <p:nvSpPr>
          <p:cNvPr id="13" name="Rectangle 5">
            <a:extLst>
              <a:ext uri="{FF2B5EF4-FFF2-40B4-BE49-F238E27FC236}">
                <a16:creationId xmlns:a16="http://schemas.microsoft.com/office/drawing/2014/main" id="{C0426A2A-0341-4247-B0CA-00D7B0F95C31}"/>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Lobes</a:t>
            </a:r>
            <a:endParaRPr lang="ar-SA" altLang="en-US" sz="3200" b="1" dirty="0"/>
          </a:p>
        </p:txBody>
      </p:sp>
    </p:spTree>
    <p:extLst>
      <p:ext uri="{BB962C8B-B14F-4D97-AF65-F5344CB8AC3E}">
        <p14:creationId xmlns:p14="http://schemas.microsoft.com/office/powerpoint/2010/main" val="3413451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494905E-7769-4947-8D6B-753BDF992370}"/>
              </a:ext>
            </a:extLst>
          </p:cNvPr>
          <p:cNvGrpSpPr/>
          <p:nvPr/>
        </p:nvGrpSpPr>
        <p:grpSpPr>
          <a:xfrm>
            <a:off x="5962252" y="729162"/>
            <a:ext cx="5353051" cy="5739031"/>
            <a:chOff x="5367891" y="286711"/>
            <a:chExt cx="5353051" cy="5739031"/>
          </a:xfrm>
        </p:grpSpPr>
        <p:sp>
          <p:nvSpPr>
            <p:cNvPr id="31747" name="Oval 7"/>
            <p:cNvSpPr>
              <a:spLocks noChangeArrowheads="1"/>
            </p:cNvSpPr>
            <p:nvPr/>
          </p:nvSpPr>
          <p:spPr bwMode="auto">
            <a:xfrm>
              <a:off x="9225516" y="2264734"/>
              <a:ext cx="533400" cy="384267"/>
            </a:xfrm>
            <a:prstGeom prst="ellipse">
              <a:avLst/>
            </a:prstGeom>
            <a:noFill/>
            <a:ln w="38100">
              <a:solidFill>
                <a:schemeClr val="tx2"/>
              </a:solidFill>
              <a:bevel/>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ar-SA" altLang="en-US">
                <a:solidFill>
                  <a:srgbClr val="000000"/>
                </a:solidFill>
                <a:latin typeface="Calibri" charset="0"/>
                <a:sym typeface="Calibri" charset="0"/>
              </a:endParaRPr>
            </a:p>
          </p:txBody>
        </p:sp>
        <p:sp>
          <p:nvSpPr>
            <p:cNvPr id="31748" name="Line 8"/>
            <p:cNvSpPr>
              <a:spLocks noChangeShapeType="1"/>
            </p:cNvSpPr>
            <p:nvPr/>
          </p:nvSpPr>
          <p:spPr bwMode="auto">
            <a:xfrm>
              <a:off x="6406116" y="2645735"/>
              <a:ext cx="4572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49" name="Line 9"/>
            <p:cNvSpPr>
              <a:spLocks noChangeShapeType="1"/>
            </p:cNvSpPr>
            <p:nvPr/>
          </p:nvSpPr>
          <p:spPr bwMode="auto">
            <a:xfrm>
              <a:off x="6406116" y="3026735"/>
              <a:ext cx="3810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0" name="Line 10"/>
            <p:cNvSpPr>
              <a:spLocks noChangeShapeType="1"/>
            </p:cNvSpPr>
            <p:nvPr/>
          </p:nvSpPr>
          <p:spPr bwMode="auto">
            <a:xfrm>
              <a:off x="6406116" y="3407735"/>
              <a:ext cx="381000" cy="0"/>
            </a:xfrm>
            <a:prstGeom prst="line">
              <a:avLst/>
            </a:prstGeom>
            <a:noFill/>
            <a:ln w="28575">
              <a:solidFill>
                <a:srgbClr val="FF3300"/>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1" name="Line 11"/>
            <p:cNvSpPr>
              <a:spLocks noChangeShapeType="1"/>
            </p:cNvSpPr>
            <p:nvPr/>
          </p:nvSpPr>
          <p:spPr bwMode="auto">
            <a:xfrm>
              <a:off x="9225516" y="3179135"/>
              <a:ext cx="457200" cy="0"/>
            </a:xfrm>
            <a:prstGeom prst="line">
              <a:avLst/>
            </a:prstGeom>
            <a:noFill/>
            <a:ln w="28575">
              <a:solidFill>
                <a:srgbClr val="FF3300"/>
              </a:solidFill>
              <a:bevel/>
              <a:headEnd/>
              <a:tailEnd/>
            </a:ln>
            <a:extLst>
              <a:ext uri="{909E8E84-426E-40DD-AFC4-6F175D3DCCD1}">
                <a14:hiddenFill xmlns:a14="http://schemas.microsoft.com/office/drawing/2010/main">
                  <a:noFill/>
                </a14:hiddenFill>
              </a:ext>
            </a:extLst>
          </p:spPr>
          <p:txBody>
            <a:bodyPr wrap="none"/>
            <a:lstStyle/>
            <a:p>
              <a:endParaRPr lang="en-US" dirty="0"/>
            </a:p>
          </p:txBody>
        </p:sp>
        <p:sp>
          <p:nvSpPr>
            <p:cNvPr id="31752" name="Line 12"/>
            <p:cNvSpPr>
              <a:spLocks noChangeShapeType="1"/>
            </p:cNvSpPr>
            <p:nvPr/>
          </p:nvSpPr>
          <p:spPr bwMode="auto">
            <a:xfrm flipH="1">
              <a:off x="8387316" y="2569535"/>
              <a:ext cx="381000" cy="0"/>
            </a:xfrm>
            <a:prstGeom prst="line">
              <a:avLst/>
            </a:prstGeom>
            <a:noFill/>
            <a:ln w="57150">
              <a:solidFill>
                <a:schemeClr val="accent2"/>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sp>
          <p:nvSpPr>
            <p:cNvPr id="31753" name="Line 13"/>
            <p:cNvSpPr>
              <a:spLocks noChangeShapeType="1"/>
            </p:cNvSpPr>
            <p:nvPr/>
          </p:nvSpPr>
          <p:spPr bwMode="auto">
            <a:xfrm flipH="1" flipV="1">
              <a:off x="8387316" y="3102934"/>
              <a:ext cx="381000" cy="153707"/>
            </a:xfrm>
            <a:prstGeom prst="line">
              <a:avLst/>
            </a:prstGeom>
            <a:noFill/>
            <a:ln w="57150">
              <a:solidFill>
                <a:schemeClr val="bg1"/>
              </a:solidFill>
              <a:bevel/>
              <a:headEnd/>
              <a:tailEnd type="triangle" w="med" len="med"/>
            </a:ln>
            <a:extLst>
              <a:ext uri="{909E8E84-426E-40DD-AFC4-6F175D3DCCD1}">
                <a14:hiddenFill xmlns:a14="http://schemas.microsoft.com/office/drawing/2010/main">
                  <a:noFill/>
                </a14:hiddenFill>
              </a:ext>
            </a:extLst>
          </p:spPr>
          <p:txBody>
            <a:bodyPr wrap="none"/>
            <a:lstStyle/>
            <a:p>
              <a:endParaRPr lang="en-US" dirty="0"/>
            </a:p>
          </p:txBody>
        </p:sp>
        <p:pic>
          <p:nvPicPr>
            <p:cNvPr id="31754" name="Picture 9" descr="f15-1ap-443_the_human_b_cb"/>
            <p:cNvPicPr>
              <a:picLocks noChangeAspect="1" noChangeArrowheads="1"/>
            </p:cNvPicPr>
            <p:nvPr/>
          </p:nvPicPr>
          <p:blipFill>
            <a:blip r:embed="rId2">
              <a:extLst>
                <a:ext uri="{28A0092B-C50C-407E-A947-70E740481C1C}">
                  <a14:useLocalDpi xmlns:a14="http://schemas.microsoft.com/office/drawing/2010/main" val="0"/>
                </a:ext>
              </a:extLst>
            </a:blip>
            <a:srcRect t="2263" b="10599"/>
            <a:stretch>
              <a:fillRect/>
            </a:stretch>
          </p:blipFill>
          <p:spPr bwMode="auto">
            <a:xfrm>
              <a:off x="6015592" y="1307473"/>
              <a:ext cx="4214813" cy="3674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5" name="Freeform 15"/>
            <p:cNvSpPr>
              <a:spLocks noChangeArrowheads="1"/>
            </p:cNvSpPr>
            <p:nvPr/>
          </p:nvSpPr>
          <p:spPr bwMode="auto">
            <a:xfrm>
              <a:off x="7744380" y="1423361"/>
              <a:ext cx="644525" cy="1540272"/>
            </a:xfrm>
            <a:custGeom>
              <a:avLst/>
              <a:gdLst>
                <a:gd name="T0" fmla="*/ 918907 w 612022"/>
                <a:gd name="T1" fmla="*/ 0 h 1436800"/>
                <a:gd name="T2" fmla="*/ 851557 w 612022"/>
                <a:gd name="T3" fmla="*/ 313947 h 1436800"/>
                <a:gd name="T4" fmla="*/ 784209 w 612022"/>
                <a:gd name="T5" fmla="*/ 338096 h 1436800"/>
                <a:gd name="T6" fmla="*/ 716863 w 612022"/>
                <a:gd name="T7" fmla="*/ 386394 h 1436800"/>
                <a:gd name="T8" fmla="*/ 649517 w 612022"/>
                <a:gd name="T9" fmla="*/ 410547 h 1436800"/>
                <a:gd name="T10" fmla="*/ 627067 w 612022"/>
                <a:gd name="T11" fmla="*/ 482996 h 1436800"/>
                <a:gd name="T12" fmla="*/ 537269 w 612022"/>
                <a:gd name="T13" fmla="*/ 627893 h 1436800"/>
                <a:gd name="T14" fmla="*/ 604618 w 612022"/>
                <a:gd name="T15" fmla="*/ 772789 h 1436800"/>
                <a:gd name="T16" fmla="*/ 627067 w 612022"/>
                <a:gd name="T17" fmla="*/ 845236 h 1436800"/>
                <a:gd name="T18" fmla="*/ 514823 w 612022"/>
                <a:gd name="T19" fmla="*/ 1038440 h 1436800"/>
                <a:gd name="T20" fmla="*/ 447476 w 612022"/>
                <a:gd name="T21" fmla="*/ 1062590 h 1436800"/>
                <a:gd name="T22" fmla="*/ 312778 w 612022"/>
                <a:gd name="T23" fmla="*/ 1352385 h 1436800"/>
                <a:gd name="T24" fmla="*/ 245434 w 612022"/>
                <a:gd name="T25" fmla="*/ 1376539 h 1436800"/>
                <a:gd name="T26" fmla="*/ 200538 w 612022"/>
                <a:gd name="T27" fmla="*/ 1448982 h 1436800"/>
                <a:gd name="T28" fmla="*/ 155639 w 612022"/>
                <a:gd name="T29" fmla="*/ 1714631 h 1436800"/>
                <a:gd name="T30" fmla="*/ 110745 w 612022"/>
                <a:gd name="T31" fmla="*/ 1787084 h 1436800"/>
                <a:gd name="T32" fmla="*/ 88291 w 612022"/>
                <a:gd name="T33" fmla="*/ 2004429 h 1436800"/>
                <a:gd name="T34" fmla="*/ 43392 w 612022"/>
                <a:gd name="T35" fmla="*/ 2245925 h 143680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12022"/>
                <a:gd name="T55" fmla="*/ 0 h 1436800"/>
                <a:gd name="T56" fmla="*/ 612022 w 612022"/>
                <a:gd name="T57" fmla="*/ 1436800 h 143680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12022" h="1436800">
                  <a:moveTo>
                    <a:pt x="603696" y="0"/>
                  </a:moveTo>
                  <a:cubicBezTo>
                    <a:pt x="599252" y="44436"/>
                    <a:pt x="612022" y="149672"/>
                    <a:pt x="559451" y="191729"/>
                  </a:cubicBezTo>
                  <a:cubicBezTo>
                    <a:pt x="547311" y="201441"/>
                    <a:pt x="529954" y="201561"/>
                    <a:pt x="515205" y="206477"/>
                  </a:cubicBezTo>
                  <a:cubicBezTo>
                    <a:pt x="500457" y="216309"/>
                    <a:pt x="486814" y="228047"/>
                    <a:pt x="470960" y="235974"/>
                  </a:cubicBezTo>
                  <a:cubicBezTo>
                    <a:pt x="457055" y="242927"/>
                    <a:pt x="437708" y="239730"/>
                    <a:pt x="426715" y="250723"/>
                  </a:cubicBezTo>
                  <a:cubicBezTo>
                    <a:pt x="415722" y="261716"/>
                    <a:pt x="419517" y="281378"/>
                    <a:pt x="411967" y="294968"/>
                  </a:cubicBezTo>
                  <a:cubicBezTo>
                    <a:pt x="394751" y="325957"/>
                    <a:pt x="352973" y="383458"/>
                    <a:pt x="352973" y="383458"/>
                  </a:cubicBezTo>
                  <a:cubicBezTo>
                    <a:pt x="390045" y="494670"/>
                    <a:pt x="340038" y="357587"/>
                    <a:pt x="397218" y="471948"/>
                  </a:cubicBezTo>
                  <a:cubicBezTo>
                    <a:pt x="404170" y="485853"/>
                    <a:pt x="407051" y="501445"/>
                    <a:pt x="411967" y="516193"/>
                  </a:cubicBezTo>
                  <a:cubicBezTo>
                    <a:pt x="385065" y="596900"/>
                    <a:pt x="403666" y="601461"/>
                    <a:pt x="338225" y="634181"/>
                  </a:cubicBezTo>
                  <a:cubicBezTo>
                    <a:pt x="324320" y="641133"/>
                    <a:pt x="308728" y="644013"/>
                    <a:pt x="293980" y="648929"/>
                  </a:cubicBezTo>
                  <a:cubicBezTo>
                    <a:pt x="282527" y="683287"/>
                    <a:pt x="248374" y="811615"/>
                    <a:pt x="205489" y="825910"/>
                  </a:cubicBezTo>
                  <a:lnTo>
                    <a:pt x="161244" y="840658"/>
                  </a:lnTo>
                  <a:cubicBezTo>
                    <a:pt x="151412" y="855406"/>
                    <a:pt x="137352" y="868087"/>
                    <a:pt x="131747" y="884903"/>
                  </a:cubicBezTo>
                  <a:cubicBezTo>
                    <a:pt x="115181" y="934602"/>
                    <a:pt x="120933" y="997315"/>
                    <a:pt x="102251" y="1047135"/>
                  </a:cubicBezTo>
                  <a:cubicBezTo>
                    <a:pt x="96027" y="1063732"/>
                    <a:pt x="82586" y="1076632"/>
                    <a:pt x="72754" y="1091381"/>
                  </a:cubicBezTo>
                  <a:cubicBezTo>
                    <a:pt x="107842" y="1301913"/>
                    <a:pt x="93760" y="1093013"/>
                    <a:pt x="58005" y="1224116"/>
                  </a:cubicBezTo>
                  <a:cubicBezTo>
                    <a:pt x="0" y="1436800"/>
                    <a:pt x="72601" y="1283413"/>
                    <a:pt x="28509" y="1371600"/>
                  </a:cubicBezTo>
                </a:path>
              </a:pathLst>
            </a:custGeom>
            <a:noFill/>
            <a:ln w="38100">
              <a:solidFill>
                <a:srgbClr val="FF00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6" name="Freeform 18"/>
            <p:cNvSpPr>
              <a:spLocks noChangeArrowheads="1"/>
            </p:cNvSpPr>
            <p:nvPr/>
          </p:nvSpPr>
          <p:spPr bwMode="auto">
            <a:xfrm>
              <a:off x="6506130" y="1542422"/>
              <a:ext cx="974725" cy="742917"/>
            </a:xfrm>
            <a:custGeom>
              <a:avLst/>
              <a:gdLst>
                <a:gd name="T0" fmla="*/ 990851 w 973393"/>
                <a:gd name="T1" fmla="*/ 0 h 737419"/>
                <a:gd name="T2" fmla="*/ 885761 w 973393"/>
                <a:gd name="T3" fmla="*/ 29073 h 737419"/>
                <a:gd name="T4" fmla="*/ 840723 w 973393"/>
                <a:gd name="T5" fmla="*/ 58148 h 737419"/>
                <a:gd name="T6" fmla="*/ 750646 w 973393"/>
                <a:gd name="T7" fmla="*/ 87221 h 737419"/>
                <a:gd name="T8" fmla="*/ 570491 w 973393"/>
                <a:gd name="T9" fmla="*/ 145368 h 737419"/>
                <a:gd name="T10" fmla="*/ 480414 w 973393"/>
                <a:gd name="T11" fmla="*/ 174443 h 737419"/>
                <a:gd name="T12" fmla="*/ 405348 w 973393"/>
                <a:gd name="T13" fmla="*/ 276202 h 737419"/>
                <a:gd name="T14" fmla="*/ 225193 w 973393"/>
                <a:gd name="T15" fmla="*/ 334348 h 737419"/>
                <a:gd name="T16" fmla="*/ 210180 w 973393"/>
                <a:gd name="T17" fmla="*/ 377958 h 737419"/>
                <a:gd name="T18" fmla="*/ 75064 w 973393"/>
                <a:gd name="T19" fmla="*/ 392496 h 737419"/>
                <a:gd name="T20" fmla="*/ 60052 w 973393"/>
                <a:gd name="T21" fmla="*/ 639622 h 737419"/>
                <a:gd name="T22" fmla="*/ 15009 w 973393"/>
                <a:gd name="T23" fmla="*/ 683233 h 737419"/>
                <a:gd name="T24" fmla="*/ 0 w 973393"/>
                <a:gd name="T25" fmla="*/ 726843 h 737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3393"/>
                <a:gd name="T40" fmla="*/ 0 h 737419"/>
                <a:gd name="T41" fmla="*/ 973393 w 973393"/>
                <a:gd name="T42" fmla="*/ 737419 h 73741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3393" h="737419">
                  <a:moveTo>
                    <a:pt x="973393" y="0"/>
                  </a:moveTo>
                  <a:cubicBezTo>
                    <a:pt x="954488" y="4726"/>
                    <a:pt x="891315" y="18917"/>
                    <a:pt x="870154" y="29497"/>
                  </a:cubicBezTo>
                  <a:cubicBezTo>
                    <a:pt x="854300" y="37424"/>
                    <a:pt x="842107" y="51795"/>
                    <a:pt x="825909" y="58994"/>
                  </a:cubicBezTo>
                  <a:cubicBezTo>
                    <a:pt x="797497" y="71622"/>
                    <a:pt x="737419" y="88490"/>
                    <a:pt x="737419" y="88490"/>
                  </a:cubicBezTo>
                  <a:cubicBezTo>
                    <a:pt x="676567" y="179769"/>
                    <a:pt x="736568" y="114460"/>
                    <a:pt x="560438" y="147484"/>
                  </a:cubicBezTo>
                  <a:cubicBezTo>
                    <a:pt x="529878" y="153214"/>
                    <a:pt x="471948" y="176981"/>
                    <a:pt x="471948" y="176981"/>
                  </a:cubicBezTo>
                  <a:cubicBezTo>
                    <a:pt x="437535" y="280219"/>
                    <a:pt x="471948" y="255639"/>
                    <a:pt x="398206" y="280219"/>
                  </a:cubicBezTo>
                  <a:cubicBezTo>
                    <a:pt x="361662" y="389856"/>
                    <a:pt x="415096" y="274590"/>
                    <a:pt x="221225" y="339213"/>
                  </a:cubicBezTo>
                  <a:cubicBezTo>
                    <a:pt x="206477" y="344129"/>
                    <a:pt x="220911" y="377684"/>
                    <a:pt x="206477" y="383458"/>
                  </a:cubicBezTo>
                  <a:cubicBezTo>
                    <a:pt x="165144" y="399991"/>
                    <a:pt x="117987" y="393290"/>
                    <a:pt x="73742" y="398206"/>
                  </a:cubicBezTo>
                  <a:cubicBezTo>
                    <a:pt x="68826" y="481780"/>
                    <a:pt x="75412" y="566836"/>
                    <a:pt x="58993" y="648929"/>
                  </a:cubicBezTo>
                  <a:cubicBezTo>
                    <a:pt x="54903" y="669381"/>
                    <a:pt x="26317" y="675820"/>
                    <a:pt x="14748" y="693174"/>
                  </a:cubicBezTo>
                  <a:cubicBezTo>
                    <a:pt x="6125" y="706109"/>
                    <a:pt x="0" y="737419"/>
                    <a:pt x="0" y="737419"/>
                  </a:cubicBezTo>
                </a:path>
              </a:pathLst>
            </a:custGeom>
            <a:noFill/>
            <a:ln w="38100">
              <a:solidFill>
                <a:srgbClr val="00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7" name="Freeform 19"/>
            <p:cNvSpPr>
              <a:spLocks noChangeArrowheads="1"/>
            </p:cNvSpPr>
            <p:nvPr/>
          </p:nvSpPr>
          <p:spPr bwMode="auto">
            <a:xfrm>
              <a:off x="6580741" y="2021848"/>
              <a:ext cx="1149350" cy="557188"/>
            </a:xfrm>
            <a:custGeom>
              <a:avLst/>
              <a:gdLst>
                <a:gd name="T0" fmla="*/ 1141866 w 1150374"/>
                <a:gd name="T1" fmla="*/ 0 h 546233"/>
                <a:gd name="T2" fmla="*/ 1054029 w 1150374"/>
                <a:gd name="T3" fmla="*/ 33007 h 546233"/>
                <a:gd name="T4" fmla="*/ 966191 w 1150374"/>
                <a:gd name="T5" fmla="*/ 82521 h 546233"/>
                <a:gd name="T6" fmla="*/ 688047 w 1150374"/>
                <a:gd name="T7" fmla="*/ 148536 h 546233"/>
                <a:gd name="T8" fmla="*/ 658768 w 1150374"/>
                <a:gd name="T9" fmla="*/ 198045 h 546233"/>
                <a:gd name="T10" fmla="*/ 600210 w 1150374"/>
                <a:gd name="T11" fmla="*/ 264059 h 546233"/>
                <a:gd name="T12" fmla="*/ 585571 w 1150374"/>
                <a:gd name="T13" fmla="*/ 313573 h 546233"/>
                <a:gd name="T14" fmla="*/ 497735 w 1150374"/>
                <a:gd name="T15" fmla="*/ 396091 h 546233"/>
                <a:gd name="T16" fmla="*/ 409898 w 1150374"/>
                <a:gd name="T17" fmla="*/ 429099 h 546233"/>
                <a:gd name="T18" fmla="*/ 365982 w 1150374"/>
                <a:gd name="T19" fmla="*/ 478609 h 546233"/>
                <a:gd name="T20" fmla="*/ 292786 w 1150374"/>
                <a:gd name="T21" fmla="*/ 561128 h 546233"/>
                <a:gd name="T22" fmla="*/ 190310 w 1150374"/>
                <a:gd name="T23" fmla="*/ 577630 h 546233"/>
                <a:gd name="T24" fmla="*/ 146391 w 1150374"/>
                <a:gd name="T25" fmla="*/ 594135 h 546233"/>
                <a:gd name="T26" fmla="*/ 0 w 1150374"/>
                <a:gd name="T27" fmla="*/ 610638 h 54623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150374"/>
                <a:gd name="T43" fmla="*/ 0 h 546233"/>
                <a:gd name="T44" fmla="*/ 1150374 w 1150374"/>
                <a:gd name="T45" fmla="*/ 546233 h 546233"/>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150374" h="546233">
                  <a:moveTo>
                    <a:pt x="1150374" y="0"/>
                  </a:moveTo>
                  <a:cubicBezTo>
                    <a:pt x="1120877" y="9832"/>
                    <a:pt x="1087754" y="12250"/>
                    <a:pt x="1061883" y="29497"/>
                  </a:cubicBezTo>
                  <a:cubicBezTo>
                    <a:pt x="1004703" y="67616"/>
                    <a:pt x="1034453" y="53388"/>
                    <a:pt x="973393" y="73742"/>
                  </a:cubicBezTo>
                  <a:cubicBezTo>
                    <a:pt x="928077" y="209694"/>
                    <a:pt x="988662" y="73638"/>
                    <a:pt x="693174" y="132735"/>
                  </a:cubicBezTo>
                  <a:cubicBezTo>
                    <a:pt x="675793" y="136211"/>
                    <a:pt x="673509" y="162232"/>
                    <a:pt x="663677" y="176980"/>
                  </a:cubicBezTo>
                  <a:cubicBezTo>
                    <a:pt x="624350" y="294967"/>
                    <a:pt x="683341" y="157317"/>
                    <a:pt x="604683" y="235974"/>
                  </a:cubicBezTo>
                  <a:cubicBezTo>
                    <a:pt x="593690" y="246967"/>
                    <a:pt x="598558" y="267284"/>
                    <a:pt x="589935" y="280219"/>
                  </a:cubicBezTo>
                  <a:cubicBezTo>
                    <a:pt x="575312" y="302154"/>
                    <a:pt x="527219" y="342506"/>
                    <a:pt x="501445" y="353961"/>
                  </a:cubicBezTo>
                  <a:cubicBezTo>
                    <a:pt x="473032" y="366589"/>
                    <a:pt x="412954" y="383458"/>
                    <a:pt x="412954" y="383458"/>
                  </a:cubicBezTo>
                  <a:cubicBezTo>
                    <a:pt x="398206" y="398206"/>
                    <a:pt x="382062" y="411680"/>
                    <a:pt x="368709" y="427703"/>
                  </a:cubicBezTo>
                  <a:cubicBezTo>
                    <a:pt x="340305" y="461787"/>
                    <a:pt x="343035" y="487025"/>
                    <a:pt x="294967" y="501445"/>
                  </a:cubicBezTo>
                  <a:cubicBezTo>
                    <a:pt x="261671" y="511434"/>
                    <a:pt x="226142" y="511277"/>
                    <a:pt x="191729" y="516193"/>
                  </a:cubicBezTo>
                  <a:cubicBezTo>
                    <a:pt x="176980" y="521109"/>
                    <a:pt x="162818" y="528386"/>
                    <a:pt x="147483" y="530942"/>
                  </a:cubicBezTo>
                  <a:cubicBezTo>
                    <a:pt x="55738" y="546233"/>
                    <a:pt x="54199" y="545690"/>
                    <a:pt x="0" y="545690"/>
                  </a:cubicBezTo>
                </a:path>
              </a:pathLst>
            </a:custGeom>
            <a:noFill/>
            <a:ln w="38100">
              <a:solidFill>
                <a:srgbClr val="00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8" name="Freeform 20"/>
            <p:cNvSpPr>
              <a:spLocks noChangeArrowheads="1"/>
            </p:cNvSpPr>
            <p:nvPr/>
          </p:nvSpPr>
          <p:spPr bwMode="auto">
            <a:xfrm>
              <a:off x="8777842" y="1793248"/>
              <a:ext cx="663575" cy="638844"/>
            </a:xfrm>
            <a:custGeom>
              <a:avLst/>
              <a:gdLst>
                <a:gd name="T0" fmla="*/ 0 w 663678"/>
                <a:gd name="T1" fmla="*/ 0 h 634180"/>
                <a:gd name="T2" fmla="*/ 147185 w 663678"/>
                <a:gd name="T3" fmla="*/ 14514 h 634180"/>
                <a:gd name="T4" fmla="*/ 294370 w 663678"/>
                <a:gd name="T5" fmla="*/ 58071 h 634180"/>
                <a:gd name="T6" fmla="*/ 353247 w 663678"/>
                <a:gd name="T7" fmla="*/ 72590 h 634180"/>
                <a:gd name="T8" fmla="*/ 397401 w 663678"/>
                <a:gd name="T9" fmla="*/ 101624 h 634180"/>
                <a:gd name="T10" fmla="*/ 485714 w 663678"/>
                <a:gd name="T11" fmla="*/ 130660 h 634180"/>
                <a:gd name="T12" fmla="*/ 515154 w 663678"/>
                <a:gd name="T13" fmla="*/ 232286 h 634180"/>
                <a:gd name="T14" fmla="*/ 544588 w 663678"/>
                <a:gd name="T15" fmla="*/ 275840 h 634180"/>
                <a:gd name="T16" fmla="*/ 559308 w 663678"/>
                <a:gd name="T17" fmla="*/ 391982 h 634180"/>
                <a:gd name="T18" fmla="*/ 588751 w 663678"/>
                <a:gd name="T19" fmla="*/ 479089 h 634180"/>
                <a:gd name="T20" fmla="*/ 603462 w 663678"/>
                <a:gd name="T21" fmla="*/ 566198 h 634180"/>
                <a:gd name="T22" fmla="*/ 647616 w 663678"/>
                <a:gd name="T23" fmla="*/ 595233 h 634180"/>
                <a:gd name="T24" fmla="*/ 662339 w 663678"/>
                <a:gd name="T25" fmla="*/ 624268 h 63418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63678"/>
                <a:gd name="T40" fmla="*/ 0 h 634180"/>
                <a:gd name="T41" fmla="*/ 663678 w 663678"/>
                <a:gd name="T42" fmla="*/ 634180 h 63418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63678" h="634180">
                  <a:moveTo>
                    <a:pt x="0" y="0"/>
                  </a:moveTo>
                  <a:cubicBezTo>
                    <a:pt x="49161" y="4916"/>
                    <a:pt x="98574" y="7761"/>
                    <a:pt x="147484" y="14748"/>
                  </a:cubicBezTo>
                  <a:cubicBezTo>
                    <a:pt x="202108" y="22551"/>
                    <a:pt x="240220" y="45306"/>
                    <a:pt x="294968" y="58993"/>
                  </a:cubicBezTo>
                  <a:lnTo>
                    <a:pt x="353962" y="73742"/>
                  </a:lnTo>
                  <a:cubicBezTo>
                    <a:pt x="368710" y="83574"/>
                    <a:pt x="382010" y="96039"/>
                    <a:pt x="398207" y="103238"/>
                  </a:cubicBezTo>
                  <a:cubicBezTo>
                    <a:pt x="426619" y="115866"/>
                    <a:pt x="486697" y="132735"/>
                    <a:pt x="486697" y="132735"/>
                  </a:cubicBezTo>
                  <a:cubicBezTo>
                    <a:pt x="491424" y="151643"/>
                    <a:pt x="505613" y="214812"/>
                    <a:pt x="516194" y="235974"/>
                  </a:cubicBezTo>
                  <a:cubicBezTo>
                    <a:pt x="524121" y="251828"/>
                    <a:pt x="535859" y="265471"/>
                    <a:pt x="545691" y="280219"/>
                  </a:cubicBezTo>
                  <a:cubicBezTo>
                    <a:pt x="550607" y="319548"/>
                    <a:pt x="552134" y="359451"/>
                    <a:pt x="560439" y="398206"/>
                  </a:cubicBezTo>
                  <a:cubicBezTo>
                    <a:pt x="566954" y="428608"/>
                    <a:pt x="589936" y="486696"/>
                    <a:pt x="589936" y="486696"/>
                  </a:cubicBezTo>
                  <a:cubicBezTo>
                    <a:pt x="594852" y="516193"/>
                    <a:pt x="591311" y="548440"/>
                    <a:pt x="604684" y="575187"/>
                  </a:cubicBezTo>
                  <a:cubicBezTo>
                    <a:pt x="612611" y="591041"/>
                    <a:pt x="636395" y="592150"/>
                    <a:pt x="648929" y="604683"/>
                  </a:cubicBezTo>
                  <a:cubicBezTo>
                    <a:pt x="656702" y="612456"/>
                    <a:pt x="658762" y="624348"/>
                    <a:pt x="663678" y="634180"/>
                  </a:cubicBezTo>
                </a:path>
              </a:pathLst>
            </a:custGeom>
            <a:noFill/>
            <a:ln w="38100">
              <a:solidFill>
                <a:srgbClr val="00206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31759" name="TextBox 22"/>
            <p:cNvSpPr>
              <a:spLocks noChangeArrowheads="1"/>
            </p:cNvSpPr>
            <p:nvPr/>
          </p:nvSpPr>
          <p:spPr bwMode="auto">
            <a:xfrm>
              <a:off x="5367891" y="286711"/>
              <a:ext cx="2357438" cy="646331"/>
            </a:xfrm>
            <a:prstGeom prst="rect">
              <a:avLst/>
            </a:prstGeom>
            <a:solidFill>
              <a:schemeClr val="bg1"/>
            </a:solidFill>
            <a:ln w="28575">
              <a:solidFill>
                <a:srgbClr val="5ECCF3"/>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mn-lt"/>
                  <a:ea typeface="Calibri Light" charset="0"/>
                  <a:cs typeface="Calibri Light" charset="0"/>
                  <a:sym typeface="Times New Roman" charset="0"/>
                </a:rPr>
                <a:t>Superior , middle &amp; inferior frontal gyri</a:t>
              </a:r>
              <a:endParaRPr lang="ar-SA" altLang="en-US" sz="1200" dirty="0">
                <a:latin typeface="+mn-lt"/>
                <a:ea typeface="Calibri Light" charset="0"/>
                <a:cs typeface="Calibri Light" charset="0"/>
              </a:endParaRPr>
            </a:p>
          </p:txBody>
        </p:sp>
        <p:sp>
          <p:nvSpPr>
            <p:cNvPr id="31760" name="TextBox 24"/>
            <p:cNvSpPr>
              <a:spLocks noChangeArrowheads="1"/>
            </p:cNvSpPr>
            <p:nvPr/>
          </p:nvSpPr>
          <p:spPr bwMode="auto">
            <a:xfrm>
              <a:off x="7817404" y="450224"/>
              <a:ext cx="1323182" cy="646331"/>
            </a:xfrm>
            <a:prstGeom prst="rect">
              <a:avLst/>
            </a:prstGeom>
            <a:solidFill>
              <a:schemeClr val="bg1"/>
            </a:solidFill>
            <a:ln w="28575">
              <a:solidFill>
                <a:srgbClr val="5ECCF3"/>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Precentral gyrus</a:t>
              </a:r>
              <a:endParaRPr lang="ar-SA" altLang="en-US" sz="1200" dirty="0">
                <a:latin typeface="+mn-lt"/>
                <a:ea typeface="Calibri Light" charset="0"/>
                <a:cs typeface="Calibri Light" charset="0"/>
              </a:endParaRPr>
            </a:p>
          </p:txBody>
        </p:sp>
        <p:cxnSp>
          <p:nvCxnSpPr>
            <p:cNvPr id="31764" name="Straight Arrow Connector 33"/>
            <p:cNvCxnSpPr>
              <a:cxnSpLocks noChangeShapeType="1"/>
            </p:cNvCxnSpPr>
            <p:nvPr/>
          </p:nvCxnSpPr>
          <p:spPr bwMode="auto">
            <a:xfrm>
              <a:off x="6658529" y="950285"/>
              <a:ext cx="500062" cy="642938"/>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5" name="Straight Arrow Connector 34"/>
            <p:cNvCxnSpPr>
              <a:cxnSpLocks noChangeShapeType="1"/>
            </p:cNvCxnSpPr>
            <p:nvPr/>
          </p:nvCxnSpPr>
          <p:spPr bwMode="auto">
            <a:xfrm>
              <a:off x="6658530" y="950285"/>
              <a:ext cx="500062" cy="1000125"/>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6" name="Straight Arrow Connector 35"/>
            <p:cNvCxnSpPr>
              <a:cxnSpLocks noChangeShapeType="1"/>
            </p:cNvCxnSpPr>
            <p:nvPr/>
          </p:nvCxnSpPr>
          <p:spPr bwMode="auto">
            <a:xfrm>
              <a:off x="6658529" y="950286"/>
              <a:ext cx="428625" cy="1714500"/>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7" name="Straight Arrow Connector 36"/>
            <p:cNvCxnSpPr>
              <a:cxnSpLocks noChangeShapeType="1"/>
            </p:cNvCxnSpPr>
            <p:nvPr/>
          </p:nvCxnSpPr>
          <p:spPr bwMode="auto">
            <a:xfrm>
              <a:off x="7872966" y="1164599"/>
              <a:ext cx="214313" cy="500062"/>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cxnSp>
          <p:nvCxnSpPr>
            <p:cNvPr id="31768" name="Straight Arrow Connector 46"/>
            <p:cNvCxnSpPr>
              <a:cxnSpLocks noChangeShapeType="1"/>
            </p:cNvCxnSpPr>
            <p:nvPr/>
          </p:nvCxnSpPr>
          <p:spPr bwMode="auto">
            <a:xfrm flipH="1">
              <a:off x="8515904" y="1307474"/>
              <a:ext cx="785812" cy="428625"/>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69" name="Straight Arrow Connector 49"/>
            <p:cNvCxnSpPr>
              <a:cxnSpLocks noChangeShapeType="1"/>
            </p:cNvCxnSpPr>
            <p:nvPr/>
          </p:nvCxnSpPr>
          <p:spPr bwMode="auto">
            <a:xfrm flipV="1">
              <a:off x="6872842" y="2307600"/>
              <a:ext cx="1928813" cy="2714625"/>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70" name="Straight Arrow Connector 50"/>
            <p:cNvCxnSpPr>
              <a:cxnSpLocks noChangeShapeType="1"/>
            </p:cNvCxnSpPr>
            <p:nvPr/>
          </p:nvCxnSpPr>
          <p:spPr bwMode="auto">
            <a:xfrm flipH="1" flipV="1">
              <a:off x="9158843" y="1807535"/>
              <a:ext cx="714375" cy="71438"/>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31772" name="Straight Arrow Connector 56"/>
            <p:cNvCxnSpPr>
              <a:cxnSpLocks noChangeShapeType="1"/>
            </p:cNvCxnSpPr>
            <p:nvPr/>
          </p:nvCxnSpPr>
          <p:spPr bwMode="auto">
            <a:xfrm flipV="1">
              <a:off x="8587342" y="2277437"/>
              <a:ext cx="779463" cy="3173413"/>
            </a:xfrm>
            <a:prstGeom prst="straightConnector1">
              <a:avLst/>
            </a:prstGeom>
            <a:noFill/>
            <a:ln w="28575">
              <a:solidFill>
                <a:schemeClr val="accent1"/>
              </a:solidFill>
              <a:bevel/>
              <a:headEnd/>
              <a:tailEnd type="arrow" w="med" len="med"/>
            </a:ln>
            <a:extLst>
              <a:ext uri="{909E8E84-426E-40DD-AFC4-6F175D3DCCD1}">
                <a14:hiddenFill xmlns:a14="http://schemas.microsoft.com/office/drawing/2010/main">
                  <a:noFill/>
                </a14:hiddenFill>
              </a:ext>
            </a:extLst>
          </p:spPr>
        </p:cxnSp>
        <p:sp>
          <p:nvSpPr>
            <p:cNvPr id="31773" name="TextBox 31"/>
            <p:cNvSpPr>
              <a:spLocks noChangeArrowheads="1"/>
            </p:cNvSpPr>
            <p:nvPr/>
          </p:nvSpPr>
          <p:spPr bwMode="auto">
            <a:xfrm>
              <a:off x="6233079" y="1510673"/>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00"/>
                  </a:solidFill>
                  <a:latin typeface="Calibri" charset="0"/>
                  <a:sym typeface="Calibri" charset="0"/>
                </a:rPr>
                <a:t>sfs</a:t>
              </a:r>
            </a:p>
          </p:txBody>
        </p:sp>
        <p:sp>
          <p:nvSpPr>
            <p:cNvPr id="31774" name="TextBox 32"/>
            <p:cNvSpPr>
              <a:spLocks noChangeArrowheads="1"/>
            </p:cNvSpPr>
            <p:nvPr/>
          </p:nvSpPr>
          <p:spPr bwMode="auto">
            <a:xfrm>
              <a:off x="6158466" y="2379035"/>
              <a:ext cx="571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2000" b="1" dirty="0">
                  <a:solidFill>
                    <a:srgbClr val="FF0000"/>
                  </a:solidFill>
                  <a:latin typeface="Calibri" charset="0"/>
                  <a:sym typeface="Calibri" charset="0"/>
                </a:rPr>
                <a:t>ifs</a:t>
              </a:r>
              <a:endParaRPr lang="ar-SA" altLang="en-US"/>
            </a:p>
          </p:txBody>
        </p:sp>
        <p:sp>
          <p:nvSpPr>
            <p:cNvPr id="31775" name="Straight Connector 39"/>
            <p:cNvSpPr>
              <a:spLocks noChangeShapeType="1"/>
            </p:cNvSpPr>
            <p:nvPr/>
          </p:nvSpPr>
          <p:spPr bwMode="auto">
            <a:xfrm rot="16200000" flipH="1">
              <a:off x="8359551" y="3392640"/>
              <a:ext cx="3170208" cy="142875"/>
            </a:xfrm>
            <a:prstGeom prst="line">
              <a:avLst/>
            </a:prstGeom>
            <a:noFill/>
            <a:ln w="28575">
              <a:solidFill>
                <a:schemeClr val="accent1"/>
              </a:solidFill>
              <a:bevel/>
              <a:headEnd/>
              <a:tailEnd/>
            </a:ln>
            <a:extLst>
              <a:ext uri="{909E8E84-426E-40DD-AFC4-6F175D3DCCD1}">
                <a14:hiddenFill xmlns:a14="http://schemas.microsoft.com/office/drawing/2010/main">
                  <a:noFill/>
                </a14:hiddenFill>
              </a:ext>
            </a:extLst>
          </p:spPr>
          <p:txBody>
            <a:bodyPr/>
            <a:lstStyle/>
            <a:p>
              <a:endParaRPr lang="en-US" dirty="0"/>
            </a:p>
          </p:txBody>
        </p:sp>
        <p:cxnSp>
          <p:nvCxnSpPr>
            <p:cNvPr id="31776" name="Straight Arrow Connector 36"/>
            <p:cNvCxnSpPr>
              <a:cxnSpLocks noChangeShapeType="1"/>
            </p:cNvCxnSpPr>
            <p:nvPr/>
          </p:nvCxnSpPr>
          <p:spPr bwMode="auto">
            <a:xfrm flipH="1">
              <a:off x="7815818" y="1150311"/>
              <a:ext cx="73025" cy="1147763"/>
            </a:xfrm>
            <a:prstGeom prst="straightConnector1">
              <a:avLst/>
            </a:prstGeom>
            <a:noFill/>
            <a:ln w="28575">
              <a:solidFill>
                <a:schemeClr val="accent2"/>
              </a:solidFill>
              <a:bevel/>
              <a:headEnd/>
              <a:tailEnd type="arrow" w="med" len="med"/>
            </a:ln>
            <a:extLst>
              <a:ext uri="{909E8E84-426E-40DD-AFC4-6F175D3DCCD1}">
                <a14:hiddenFill xmlns:a14="http://schemas.microsoft.com/office/drawing/2010/main">
                  <a:noFill/>
                </a14:hiddenFill>
              </a:ext>
            </a:extLst>
          </p:spPr>
        </p:cxnSp>
        <p:sp>
          <p:nvSpPr>
            <p:cNvPr id="31761" name="TextBox 27"/>
            <p:cNvSpPr>
              <a:spLocks noChangeArrowheads="1"/>
            </p:cNvSpPr>
            <p:nvPr/>
          </p:nvSpPr>
          <p:spPr bwMode="auto">
            <a:xfrm>
              <a:off x="9301716" y="4950785"/>
              <a:ext cx="1143000" cy="923330"/>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Superior parietal lobule</a:t>
              </a:r>
              <a:endParaRPr lang="ar-SA" altLang="en-US" sz="1200" dirty="0">
                <a:latin typeface="+mn-lt"/>
                <a:ea typeface="Calibri Light" charset="0"/>
                <a:cs typeface="Calibri Light" charset="0"/>
              </a:endParaRPr>
            </a:p>
          </p:txBody>
        </p:sp>
        <p:sp>
          <p:nvSpPr>
            <p:cNvPr id="31762" name="TextBox 28"/>
            <p:cNvSpPr>
              <a:spLocks noChangeArrowheads="1"/>
            </p:cNvSpPr>
            <p:nvPr/>
          </p:nvSpPr>
          <p:spPr bwMode="auto">
            <a:xfrm>
              <a:off x="6158467" y="4950785"/>
              <a:ext cx="1000125" cy="923330"/>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Light" charset="0"/>
                  <a:sym typeface="Times New Roman" charset="0"/>
                </a:rPr>
                <a:t>Inferior parietal lobule</a:t>
              </a:r>
              <a:endParaRPr lang="ar-SA" altLang="en-US" sz="1200" dirty="0">
                <a:latin typeface="+mn-lt"/>
                <a:ea typeface="Calibri Light" charset="0"/>
                <a:cs typeface="Calibri Light" charset="0"/>
              </a:endParaRPr>
            </a:p>
          </p:txBody>
        </p:sp>
        <p:sp>
          <p:nvSpPr>
            <p:cNvPr id="31763" name="TextBox 29"/>
            <p:cNvSpPr>
              <a:spLocks noChangeArrowheads="1"/>
            </p:cNvSpPr>
            <p:nvPr/>
          </p:nvSpPr>
          <p:spPr bwMode="auto">
            <a:xfrm>
              <a:off x="9304099" y="889932"/>
              <a:ext cx="1416843" cy="646331"/>
            </a:xfrm>
            <a:prstGeom prst="rect">
              <a:avLst/>
            </a:prstGeom>
            <a:solidFill>
              <a:schemeClr val="bg1"/>
            </a:solidFill>
            <a:ln w="28575">
              <a:solidFill>
                <a:srgbClr val="566ECE"/>
              </a:solidFill>
              <a:miter lim="800000"/>
              <a:headEnd/>
              <a:tailEnd/>
            </a:ln>
            <a:extLst/>
          </p:spPr>
          <p:txBody>
            <a:bodyPr wrap="square">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l" eaLnBrk="1" hangingPunct="1"/>
              <a:r>
                <a:rPr lang="en-US" altLang="en-US" sz="1800" dirty="0">
                  <a:solidFill>
                    <a:srgbClr val="000000"/>
                  </a:solidFill>
                  <a:latin typeface="+mn-lt"/>
                  <a:ea typeface="Calibri Light" charset="0"/>
                  <a:cs typeface="Calibri" panose="020F0502020204030204" pitchFamily="34" charset="0"/>
                  <a:sym typeface="Times New Roman" charset="0"/>
                </a:rPr>
                <a:t>Postcentral gyrus</a:t>
              </a:r>
              <a:endParaRPr lang="ar-SA" altLang="en-US" sz="1200" dirty="0">
                <a:latin typeface="+mn-lt"/>
                <a:ea typeface="Calibri Light" charset="0"/>
                <a:cs typeface="Calibri" panose="020F0502020204030204" pitchFamily="34" charset="0"/>
              </a:endParaRPr>
            </a:p>
          </p:txBody>
        </p:sp>
        <p:sp>
          <p:nvSpPr>
            <p:cNvPr id="31771" name="TextBox 55"/>
            <p:cNvSpPr>
              <a:spLocks noChangeArrowheads="1"/>
            </p:cNvSpPr>
            <p:nvPr/>
          </p:nvSpPr>
          <p:spPr bwMode="auto">
            <a:xfrm>
              <a:off x="7730091" y="5379411"/>
              <a:ext cx="1500188" cy="646331"/>
            </a:xfrm>
            <a:prstGeom prst="rect">
              <a:avLst/>
            </a:prstGeom>
            <a:solidFill>
              <a:schemeClr val="bg1"/>
            </a:solidFill>
            <a:ln w="28575">
              <a:solidFill>
                <a:srgbClr val="566ECE"/>
              </a:solidFill>
              <a:miter lim="800000"/>
              <a:headEnd/>
              <a:tailEnd/>
            </a:ln>
            <a:extLst/>
          </p:spPr>
          <p:txBody>
            <a:bodyPr>
              <a:spAutoFit/>
            </a:bodyP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r>
                <a:rPr lang="en-US" altLang="en-US" sz="1800" dirty="0">
                  <a:solidFill>
                    <a:srgbClr val="000000"/>
                  </a:solidFill>
                  <a:latin typeface="+mn-lt"/>
                  <a:ea typeface="Calibri Light" charset="0"/>
                  <a:cs typeface="Calibri Light" charset="0"/>
                  <a:sym typeface="Times New Roman" charset="0"/>
                </a:rPr>
                <a:t>Intraparietal sulcus</a:t>
              </a:r>
            </a:p>
          </p:txBody>
        </p:sp>
      </p:grpSp>
      <p:graphicFrame>
        <p:nvGraphicFramePr>
          <p:cNvPr id="2" name="Table 1">
            <a:extLst>
              <a:ext uri="{FF2B5EF4-FFF2-40B4-BE49-F238E27FC236}">
                <a16:creationId xmlns:a16="http://schemas.microsoft.com/office/drawing/2014/main" id="{7A104142-3749-44E4-84FD-94C779E88163}"/>
              </a:ext>
            </a:extLst>
          </p:cNvPr>
          <p:cNvGraphicFramePr>
            <a:graphicFrameLocks noGrp="1"/>
          </p:cNvGraphicFramePr>
          <p:nvPr>
            <p:extLst>
              <p:ext uri="{D42A27DB-BD31-4B8C-83A1-F6EECF244321}">
                <p14:modId xmlns:p14="http://schemas.microsoft.com/office/powerpoint/2010/main" val="2494976671"/>
              </p:ext>
            </p:extLst>
          </p:nvPr>
        </p:nvGraphicFramePr>
        <p:xfrm>
          <a:off x="847272" y="2074949"/>
          <a:ext cx="4365662" cy="2427283"/>
        </p:xfrm>
        <a:graphic>
          <a:graphicData uri="http://schemas.openxmlformats.org/drawingml/2006/table">
            <a:tbl>
              <a:tblPr firstRow="1" bandRow="1">
                <a:tableStyleId>{1108BE60-98E1-4CA7-AB5B-2BF94F43183B}</a:tableStyleId>
              </a:tblPr>
              <a:tblGrid>
                <a:gridCol w="1094294">
                  <a:extLst>
                    <a:ext uri="{9D8B030D-6E8A-4147-A177-3AD203B41FA5}">
                      <a16:colId xmlns:a16="http://schemas.microsoft.com/office/drawing/2014/main" val="3245305587"/>
                    </a:ext>
                  </a:extLst>
                </a:gridCol>
                <a:gridCol w="3271368">
                  <a:extLst>
                    <a:ext uri="{9D8B030D-6E8A-4147-A177-3AD203B41FA5}">
                      <a16:colId xmlns:a16="http://schemas.microsoft.com/office/drawing/2014/main" val="2323069498"/>
                    </a:ext>
                  </a:extLst>
                </a:gridCol>
              </a:tblGrid>
              <a:tr h="296727">
                <a:tc gridSpan="2">
                  <a:txBody>
                    <a:bodyPr/>
                    <a:lstStyle/>
                    <a:p>
                      <a:pPr algn="ctr"/>
                      <a:r>
                        <a:rPr lang="en-GB" dirty="0"/>
                        <a:t>Frontal Lobe</a:t>
                      </a:r>
                    </a:p>
                  </a:txBody>
                  <a:tcPr>
                    <a:solidFill>
                      <a:srgbClr val="5ECCF3"/>
                    </a:solidFill>
                  </a:tcPr>
                </a:tc>
                <a:tc hMerge="1">
                  <a:txBody>
                    <a:bodyPr/>
                    <a:lstStyle/>
                    <a:p>
                      <a:endParaRPr lang="en-GB" dirty="0"/>
                    </a:p>
                  </a:txBody>
                  <a:tcPr/>
                </a:tc>
                <a:extLst>
                  <a:ext uri="{0D108BD9-81ED-4DB2-BD59-A6C34878D82A}">
                    <a16:rowId xmlns:a16="http://schemas.microsoft.com/office/drawing/2014/main" val="1474139243"/>
                  </a:ext>
                </a:extLst>
              </a:tr>
              <a:tr h="296727">
                <a:tc>
                  <a:txBody>
                    <a:bodyPr/>
                    <a:lstStyle/>
                    <a:p>
                      <a:r>
                        <a:rPr lang="en-GB" dirty="0"/>
                        <a:t>Gyri</a:t>
                      </a:r>
                    </a:p>
                  </a:txBody>
                  <a:tcPr>
                    <a:solidFill>
                      <a:schemeClr val="bg1"/>
                    </a:solidFill>
                  </a:tcPr>
                </a:tc>
                <a:tc>
                  <a:txBody>
                    <a:bodyPr/>
                    <a:lstStyle/>
                    <a:p>
                      <a:r>
                        <a:rPr lang="en-GB" b="1" dirty="0"/>
                        <a:t>Precentral</a:t>
                      </a:r>
                      <a:r>
                        <a:rPr lang="en-GB" dirty="0"/>
                        <a:t> gyrus</a:t>
                      </a:r>
                    </a:p>
                  </a:txBody>
                  <a:tcPr>
                    <a:solidFill>
                      <a:schemeClr val="bg1"/>
                    </a:solidFill>
                  </a:tcPr>
                </a:tc>
                <a:extLst>
                  <a:ext uri="{0D108BD9-81ED-4DB2-BD59-A6C34878D82A}">
                    <a16:rowId xmlns:a16="http://schemas.microsoft.com/office/drawing/2014/main" val="2860885826"/>
                  </a:ext>
                </a:extLst>
              </a:tr>
              <a:tr h="781363">
                <a:tc rowSpan="2">
                  <a:txBody>
                    <a:bodyPr/>
                    <a:lstStyle/>
                    <a:p>
                      <a:r>
                        <a:rPr lang="en-GB" dirty="0"/>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Superior </a:t>
                      </a:r>
                      <a:r>
                        <a:rPr lang="en-US" b="1" dirty="0"/>
                        <a:t>frontal</a:t>
                      </a:r>
                      <a:r>
                        <a:rPr lang="en-US" dirty="0"/>
                        <a:t> sulci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Inferior </a:t>
                      </a:r>
                      <a:r>
                        <a:rPr lang="en-US" b="1" dirty="0"/>
                        <a:t>frontal</a:t>
                      </a:r>
                      <a:r>
                        <a:rPr lang="en-US" dirty="0"/>
                        <a:t> sulci </a:t>
                      </a:r>
                    </a:p>
                  </a:txBody>
                  <a:tcPr>
                    <a:solidFill>
                      <a:schemeClr val="bg1"/>
                    </a:solidFill>
                  </a:tcPr>
                </a:tc>
                <a:extLst>
                  <a:ext uri="{0D108BD9-81ED-4DB2-BD59-A6C34878D82A}">
                    <a16:rowId xmlns:a16="http://schemas.microsoft.com/office/drawing/2014/main" val="2692208316"/>
                  </a:ext>
                </a:extLst>
              </a:tr>
              <a:tr h="740309">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(divide lobe into)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superior, middle &amp; inferior </a:t>
                      </a:r>
                      <a:r>
                        <a:rPr lang="en-US" b="1" dirty="0"/>
                        <a:t>frontal</a:t>
                      </a:r>
                      <a:r>
                        <a:rPr lang="en-US" dirty="0"/>
                        <a:t> gyri</a:t>
                      </a:r>
                    </a:p>
                  </a:txBody>
                  <a:tcPr>
                    <a:solidFill>
                      <a:schemeClr val="bg1"/>
                    </a:solidFill>
                  </a:tcPr>
                </a:tc>
                <a:extLst>
                  <a:ext uri="{0D108BD9-81ED-4DB2-BD59-A6C34878D82A}">
                    <a16:rowId xmlns:a16="http://schemas.microsoft.com/office/drawing/2014/main" val="218761734"/>
                  </a:ext>
                </a:extLst>
              </a:tr>
            </a:tbl>
          </a:graphicData>
        </a:graphic>
      </p:graphicFrame>
      <p:graphicFrame>
        <p:nvGraphicFramePr>
          <p:cNvPr id="34" name="Table 33">
            <a:extLst>
              <a:ext uri="{FF2B5EF4-FFF2-40B4-BE49-F238E27FC236}">
                <a16:creationId xmlns:a16="http://schemas.microsoft.com/office/drawing/2014/main" id="{0C382E38-022C-4A40-8DDD-BA0EFD62C8D4}"/>
              </a:ext>
            </a:extLst>
          </p:cNvPr>
          <p:cNvGraphicFramePr>
            <a:graphicFrameLocks noGrp="1"/>
          </p:cNvGraphicFramePr>
          <p:nvPr>
            <p:extLst>
              <p:ext uri="{D42A27DB-BD31-4B8C-83A1-F6EECF244321}">
                <p14:modId xmlns:p14="http://schemas.microsoft.com/office/powerpoint/2010/main" val="215953019"/>
              </p:ext>
            </p:extLst>
          </p:nvPr>
        </p:nvGraphicFramePr>
        <p:xfrm>
          <a:off x="847272" y="4608380"/>
          <a:ext cx="4365662" cy="1859813"/>
        </p:xfrm>
        <a:graphic>
          <a:graphicData uri="http://schemas.openxmlformats.org/drawingml/2006/table">
            <a:tbl>
              <a:tblPr firstRow="1" bandRow="1">
                <a:tableStyleId>{1108BE60-98E1-4CA7-AB5B-2BF94F43183B}</a:tableStyleId>
              </a:tblPr>
              <a:tblGrid>
                <a:gridCol w="1064797">
                  <a:extLst>
                    <a:ext uri="{9D8B030D-6E8A-4147-A177-3AD203B41FA5}">
                      <a16:colId xmlns:a16="http://schemas.microsoft.com/office/drawing/2014/main" val="3245305587"/>
                    </a:ext>
                  </a:extLst>
                </a:gridCol>
                <a:gridCol w="3300865">
                  <a:extLst>
                    <a:ext uri="{9D8B030D-6E8A-4147-A177-3AD203B41FA5}">
                      <a16:colId xmlns:a16="http://schemas.microsoft.com/office/drawing/2014/main" val="2323069498"/>
                    </a:ext>
                  </a:extLst>
                </a:gridCol>
              </a:tblGrid>
              <a:tr h="276479">
                <a:tc gridSpan="2">
                  <a:txBody>
                    <a:bodyPr/>
                    <a:lstStyle/>
                    <a:p>
                      <a:pPr algn="ctr"/>
                      <a:r>
                        <a:rPr lang="en-GB" dirty="0"/>
                        <a:t>Parietal Lobe</a:t>
                      </a:r>
                    </a:p>
                  </a:txBody>
                  <a:tcPr>
                    <a:solidFill>
                      <a:srgbClr val="566ECE"/>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t>Gyri</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Postcentral</a:t>
                      </a:r>
                      <a:r>
                        <a:rPr lang="en-US" dirty="0"/>
                        <a:t> gyrus</a:t>
                      </a:r>
                    </a:p>
                  </a:txBody>
                  <a:tcPr>
                    <a:solidFill>
                      <a:schemeClr val="bg1"/>
                    </a:solidFill>
                  </a:tcPr>
                </a:tc>
                <a:extLst>
                  <a:ext uri="{0D108BD9-81ED-4DB2-BD59-A6C34878D82A}">
                    <a16:rowId xmlns:a16="http://schemas.microsoft.com/office/drawing/2014/main" val="2860885826"/>
                  </a:ext>
                </a:extLst>
              </a:tr>
              <a:tr h="437096">
                <a:tc rowSpan="2">
                  <a:txBody>
                    <a:bodyPr/>
                    <a:lstStyle/>
                    <a:p>
                      <a:r>
                        <a:rPr lang="en-GB" dirty="0"/>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Intraparietal</a:t>
                      </a:r>
                      <a:r>
                        <a:rPr lang="en-US" dirty="0"/>
                        <a:t> sulcus</a:t>
                      </a:r>
                    </a:p>
                  </a:txBody>
                  <a:tcPr>
                    <a:solidFill>
                      <a:schemeClr val="bg1"/>
                    </a:solidFill>
                  </a:tcPr>
                </a:tc>
                <a:extLst>
                  <a:ext uri="{0D108BD9-81ED-4DB2-BD59-A6C34878D82A}">
                    <a16:rowId xmlns:a16="http://schemas.microsoft.com/office/drawing/2014/main" val="2692208316"/>
                  </a:ext>
                </a:extLst>
              </a:tr>
              <a:tr h="691197">
                <a:tc vMerge="1">
                  <a:txBody>
                    <a:bodyPr/>
                    <a:lstStyle/>
                    <a:p>
                      <a:endParaRPr lang="en-GB"/>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dividing the lobe into superior &amp; inferior </a:t>
                      </a:r>
                      <a:r>
                        <a:rPr lang="en-US" b="1" dirty="0"/>
                        <a:t>parietal</a:t>
                      </a:r>
                      <a:r>
                        <a:rPr lang="en-US" dirty="0"/>
                        <a:t> lobules.</a:t>
                      </a:r>
                    </a:p>
                  </a:txBody>
                  <a:tcPr>
                    <a:solidFill>
                      <a:schemeClr val="bg1"/>
                    </a:solidFill>
                  </a:tcPr>
                </a:tc>
                <a:extLst>
                  <a:ext uri="{0D108BD9-81ED-4DB2-BD59-A6C34878D82A}">
                    <a16:rowId xmlns:a16="http://schemas.microsoft.com/office/drawing/2014/main" val="3890122803"/>
                  </a:ext>
                </a:extLst>
              </a:tr>
            </a:tbl>
          </a:graphicData>
        </a:graphic>
      </p:graphicFrame>
      <p:sp>
        <p:nvSpPr>
          <p:cNvPr id="35" name="Rectangle 5">
            <a:extLst>
              <a:ext uri="{FF2B5EF4-FFF2-40B4-BE49-F238E27FC236}">
                <a16:creationId xmlns:a16="http://schemas.microsoft.com/office/drawing/2014/main" id="{97CD0CA2-DE13-488F-A13D-06BBC4BC7C3B}"/>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Lobes</a:t>
            </a:r>
            <a:endParaRPr lang="ar-SA" altLang="en-US" sz="3200" b="1" dirty="0"/>
          </a:p>
        </p:txBody>
      </p:sp>
      <p:sp>
        <p:nvSpPr>
          <p:cNvPr id="36" name="Rectangle 35">
            <a:extLst>
              <a:ext uri="{FF2B5EF4-FFF2-40B4-BE49-F238E27FC236}">
                <a16:creationId xmlns:a16="http://schemas.microsoft.com/office/drawing/2014/main" id="{14769638-65C6-47A3-83D6-F606AD81C4C8}"/>
              </a:ext>
            </a:extLst>
          </p:cNvPr>
          <p:cNvSpPr/>
          <p:nvPr/>
        </p:nvSpPr>
        <p:spPr>
          <a:xfrm>
            <a:off x="792158" y="1534359"/>
            <a:ext cx="4461478" cy="461665"/>
          </a:xfrm>
          <a:prstGeom prst="rect">
            <a:avLst/>
          </a:prstGeom>
        </p:spPr>
        <p:txBody>
          <a:bodyPr wrap="none">
            <a:spAutoFit/>
          </a:bodyPr>
          <a:lstStyle/>
          <a:p>
            <a:pPr algn="l"/>
            <a:r>
              <a:rPr lang="en-GB" sz="2400" dirty="0">
                <a:solidFill>
                  <a:schemeClr val="tx1"/>
                </a:solidFill>
                <a:latin typeface="+mn-lt"/>
                <a:cs typeface="Calibri Light" charset="0"/>
                <a:sym typeface="Times New Roman" charset="0"/>
              </a:rPr>
              <a:t>Main gyri in </a:t>
            </a:r>
            <a:r>
              <a:rPr lang="en-GB" sz="2400" b="1" dirty="0">
                <a:solidFill>
                  <a:schemeClr val="tx1"/>
                </a:solidFill>
                <a:latin typeface="+mn-lt"/>
                <a:cs typeface="Calibri Light" charset="0"/>
                <a:sym typeface="Times New Roman" charset="0"/>
              </a:rPr>
              <a:t>superolateral</a:t>
            </a:r>
            <a:r>
              <a:rPr lang="en-GB" sz="2400" dirty="0">
                <a:solidFill>
                  <a:schemeClr val="tx1"/>
                </a:solidFill>
                <a:latin typeface="+mn-lt"/>
                <a:cs typeface="Calibri Light" charset="0"/>
                <a:sym typeface="Times New Roman" charset="0"/>
              </a:rPr>
              <a:t> surface:</a:t>
            </a:r>
            <a:endParaRPr lang="en-GB" sz="2400" dirty="0">
              <a:solidFill>
                <a:schemeClr val="tx1"/>
              </a:solidFill>
              <a:latin typeface="+mn-lt"/>
            </a:endParaRPr>
          </a:p>
        </p:txBody>
      </p:sp>
    </p:spTree>
    <p:extLst>
      <p:ext uri="{BB962C8B-B14F-4D97-AF65-F5344CB8AC3E}">
        <p14:creationId xmlns:p14="http://schemas.microsoft.com/office/powerpoint/2010/main" val="17921729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3F40A424-2E95-4FA3-8671-A413A5791479}"/>
              </a:ext>
            </a:extLst>
          </p:cNvPr>
          <p:cNvGraphicFramePr>
            <a:graphicFrameLocks noGrp="1"/>
          </p:cNvGraphicFramePr>
          <p:nvPr>
            <p:extLst>
              <p:ext uri="{D42A27DB-BD31-4B8C-83A1-F6EECF244321}">
                <p14:modId xmlns:p14="http://schemas.microsoft.com/office/powerpoint/2010/main" val="1543641389"/>
              </p:ext>
            </p:extLst>
          </p:nvPr>
        </p:nvGraphicFramePr>
        <p:xfrm>
          <a:off x="860196" y="4312827"/>
          <a:ext cx="5460452" cy="1920240"/>
        </p:xfrm>
        <a:graphic>
          <a:graphicData uri="http://schemas.openxmlformats.org/drawingml/2006/table">
            <a:tbl>
              <a:tblPr firstRow="1" bandRow="1">
                <a:tableStyleId>{1108BE60-98E1-4CA7-AB5B-2BF94F43183B}</a:tableStyleId>
              </a:tblPr>
              <a:tblGrid>
                <a:gridCol w="961347">
                  <a:extLst>
                    <a:ext uri="{9D8B030D-6E8A-4147-A177-3AD203B41FA5}">
                      <a16:colId xmlns:a16="http://schemas.microsoft.com/office/drawing/2014/main" val="3245305587"/>
                    </a:ext>
                  </a:extLst>
                </a:gridCol>
                <a:gridCol w="4499105">
                  <a:extLst>
                    <a:ext uri="{9D8B030D-6E8A-4147-A177-3AD203B41FA5}">
                      <a16:colId xmlns:a16="http://schemas.microsoft.com/office/drawing/2014/main" val="2323069498"/>
                    </a:ext>
                  </a:extLst>
                </a:gridCol>
              </a:tblGrid>
              <a:tr h="276479">
                <a:tc gridSpan="2">
                  <a:txBody>
                    <a:bodyPr/>
                    <a:lstStyle/>
                    <a:p>
                      <a:pPr algn="ctr"/>
                      <a:r>
                        <a:rPr lang="en-GB" dirty="0"/>
                        <a:t>Medial Surface</a:t>
                      </a:r>
                    </a:p>
                  </a:txBody>
                  <a:tcPr>
                    <a:solidFill>
                      <a:schemeClr val="bg1">
                        <a:lumMod val="95000"/>
                      </a:schemeClr>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t>Gyri</a:t>
                      </a:r>
                    </a:p>
                  </a:txBody>
                  <a:tcPr>
                    <a:solidFill>
                      <a:schemeClr val="bg1"/>
                    </a:solidFill>
                  </a:tcPr>
                </a:tc>
                <a:tc>
                  <a:txBody>
                    <a:bodyPr/>
                    <a:lstStyle/>
                    <a:p>
                      <a:pPr marL="457200" indent="-276225">
                        <a:buFont typeface="+mj-lt"/>
                        <a:buAutoNum type="arabicPeriod"/>
                      </a:pPr>
                      <a:r>
                        <a:rPr lang="en-US" altLang="en-US" sz="1800" dirty="0">
                          <a:latin typeface="Calibri" panose="020F0502020204030204" pitchFamily="34" charset="0"/>
                          <a:ea typeface="Calibri Light" charset="0"/>
                          <a:cs typeface="Calibri" panose="020F0502020204030204" pitchFamily="34" charset="0"/>
                          <a:sym typeface="Times New Roman" charset="0"/>
                        </a:rPr>
                        <a:t>Cingulate, </a:t>
                      </a:r>
                    </a:p>
                    <a:p>
                      <a:pPr marL="457200" indent="-276225">
                        <a:buFont typeface="+mj-lt"/>
                        <a:buAutoNum type="arabicPeriod"/>
                      </a:pPr>
                      <a:r>
                        <a:rPr lang="en-US" altLang="en-US" sz="1800" dirty="0" err="1">
                          <a:latin typeface="Calibri" panose="020F0502020204030204" pitchFamily="34" charset="0"/>
                          <a:ea typeface="Calibri Light" charset="0"/>
                          <a:cs typeface="Calibri" panose="020F0502020204030204" pitchFamily="34" charset="0"/>
                          <a:sym typeface="Times New Roman" charset="0"/>
                        </a:rPr>
                        <a:t>Parahippocampal</a:t>
                      </a:r>
                      <a:endParaRPr lang="en-US" altLang="en-US" sz="1800" dirty="0">
                        <a:latin typeface="Calibri" panose="020F0502020204030204" pitchFamily="34" charset="0"/>
                        <a:ea typeface="Calibri Light" charset="0"/>
                        <a:cs typeface="Calibri" panose="020F0502020204030204" pitchFamily="34" charset="0"/>
                        <a:sym typeface="Times New Roman" charset="0"/>
                      </a:endParaRPr>
                    </a:p>
                  </a:txBody>
                  <a:tcPr>
                    <a:solidFill>
                      <a:schemeClr val="bg1"/>
                    </a:solidFill>
                  </a:tcPr>
                </a:tc>
                <a:extLst>
                  <a:ext uri="{0D108BD9-81ED-4DB2-BD59-A6C34878D82A}">
                    <a16:rowId xmlns:a16="http://schemas.microsoft.com/office/drawing/2014/main" val="2860885826"/>
                  </a:ext>
                </a:extLst>
              </a:tr>
              <a:tr h="528904">
                <a:tc>
                  <a:txBody>
                    <a:bodyPr/>
                    <a:lstStyle/>
                    <a:p>
                      <a:r>
                        <a:rPr lang="en-GB" dirty="0"/>
                        <a:t>Sulci </a:t>
                      </a:r>
                    </a:p>
                  </a:txBody>
                  <a:tcPr>
                    <a:solidFill>
                      <a:schemeClr val="bg1"/>
                    </a:solidFill>
                  </a:tcPr>
                </a:tc>
                <a:tc>
                  <a:txBody>
                    <a:bodyPr/>
                    <a:lstStyle/>
                    <a:p>
                      <a:pPr marL="457200" indent="-276225">
                        <a:buFont typeface="+mj-lt"/>
                        <a:buAutoNum type="arabicPeriod"/>
                      </a:pPr>
                      <a:r>
                        <a:rPr lang="en-US" altLang="en-US" sz="1800" dirty="0">
                          <a:latin typeface="Calibri" panose="020F0502020204030204" pitchFamily="34" charset="0"/>
                          <a:ea typeface="Calibri Light" charset="0"/>
                          <a:cs typeface="Calibri" panose="020F0502020204030204" pitchFamily="34" charset="0"/>
                          <a:sym typeface="Times New Roman" charset="0"/>
                        </a:rPr>
                        <a:t>Parietooccipital, </a:t>
                      </a:r>
                    </a:p>
                    <a:p>
                      <a:pPr marL="457200" indent="-276225">
                        <a:buFont typeface="+mj-lt"/>
                        <a:buAutoNum type="arabicPeriod"/>
                      </a:pPr>
                      <a:r>
                        <a:rPr lang="en-US" altLang="en-US" sz="1800" dirty="0">
                          <a:latin typeface="Calibri" panose="020F0502020204030204" pitchFamily="34" charset="0"/>
                          <a:ea typeface="Calibri Light" charset="0"/>
                          <a:cs typeface="Calibri" panose="020F0502020204030204" pitchFamily="34" charset="0"/>
                          <a:sym typeface="Times New Roman" charset="0"/>
                        </a:rPr>
                        <a:t>Calcarine, </a:t>
                      </a:r>
                    </a:p>
                    <a:p>
                      <a:pPr marL="457200" indent="-276225">
                        <a:buFont typeface="+mj-lt"/>
                        <a:buAutoNum type="arabicPeriod"/>
                      </a:pPr>
                      <a:r>
                        <a:rPr lang="en-US" altLang="en-US" sz="1800" dirty="0">
                          <a:latin typeface="Calibri" panose="020F0502020204030204" pitchFamily="34" charset="0"/>
                          <a:ea typeface="Calibri Light" charset="0"/>
                          <a:cs typeface="Calibri" panose="020F0502020204030204" pitchFamily="34" charset="0"/>
                          <a:sym typeface="Times New Roman" charset="0"/>
                        </a:rPr>
                        <a:t>Cingulate</a:t>
                      </a:r>
                    </a:p>
                  </a:txBody>
                  <a:tcPr>
                    <a:solidFill>
                      <a:schemeClr val="bg1"/>
                    </a:solidFill>
                  </a:tcPr>
                </a:tc>
                <a:extLst>
                  <a:ext uri="{0D108BD9-81ED-4DB2-BD59-A6C34878D82A}">
                    <a16:rowId xmlns:a16="http://schemas.microsoft.com/office/drawing/2014/main" val="2692208316"/>
                  </a:ext>
                </a:extLst>
              </a:tr>
            </a:tbl>
          </a:graphicData>
        </a:graphic>
      </p:graphicFrame>
      <p:grpSp>
        <p:nvGrpSpPr>
          <p:cNvPr id="18" name="Group 17">
            <a:extLst>
              <a:ext uri="{FF2B5EF4-FFF2-40B4-BE49-F238E27FC236}">
                <a16:creationId xmlns:a16="http://schemas.microsoft.com/office/drawing/2014/main" id="{82BCAB0C-4630-486C-B03A-2C9FBA333BF8}"/>
              </a:ext>
            </a:extLst>
          </p:cNvPr>
          <p:cNvGrpSpPr/>
          <p:nvPr/>
        </p:nvGrpSpPr>
        <p:grpSpPr>
          <a:xfrm>
            <a:off x="7493068" y="4313349"/>
            <a:ext cx="4122440" cy="2529409"/>
            <a:chOff x="2595563" y="2214564"/>
            <a:chExt cx="7072312" cy="3914775"/>
          </a:xfrm>
        </p:grpSpPr>
        <p:pic>
          <p:nvPicPr>
            <p:cNvPr id="19" name="Picture 5" descr="G:\pic.new\xcc.jpg">
              <a:extLst>
                <a:ext uri="{FF2B5EF4-FFF2-40B4-BE49-F238E27FC236}">
                  <a16:creationId xmlns:a16="http://schemas.microsoft.com/office/drawing/2014/main" id="{A105764C-CD82-4E78-8084-E14035740B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595563" y="2214564"/>
              <a:ext cx="7072312" cy="3914775"/>
            </a:xfrm>
            <a:prstGeom prst="rect">
              <a:avLst/>
            </a:prstGeom>
          </p:spPr>
        </p:pic>
        <p:sp>
          <p:nvSpPr>
            <p:cNvPr id="20" name="Freeform 7">
              <a:extLst>
                <a:ext uri="{FF2B5EF4-FFF2-40B4-BE49-F238E27FC236}">
                  <a16:creationId xmlns:a16="http://schemas.microsoft.com/office/drawing/2014/main" id="{FE1734C1-EABC-4933-9396-B70118DCEC2B}"/>
                </a:ext>
              </a:extLst>
            </p:cNvPr>
            <p:cNvSpPr>
              <a:spLocks noChangeArrowheads="1"/>
            </p:cNvSpPr>
            <p:nvPr/>
          </p:nvSpPr>
          <p:spPr bwMode="auto">
            <a:xfrm>
              <a:off x="6881813" y="3429000"/>
              <a:ext cx="774700" cy="1428750"/>
            </a:xfrm>
            <a:custGeom>
              <a:avLst/>
              <a:gdLst>
                <a:gd name="T0" fmla="*/ 4387055 w 633248"/>
                <a:gd name="T1" fmla="*/ 0 h 1421611"/>
                <a:gd name="T2" fmla="*/ 4183001 w 633248"/>
                <a:gd name="T3" fmla="*/ 49316 h 1421611"/>
                <a:gd name="T4" fmla="*/ 4387055 w 633248"/>
                <a:gd name="T5" fmla="*/ 164388 h 1421611"/>
                <a:gd name="T6" fmla="*/ 4489087 w 633248"/>
                <a:gd name="T7" fmla="*/ 295901 h 1421611"/>
                <a:gd name="T8" fmla="*/ 4693122 w 633248"/>
                <a:gd name="T9" fmla="*/ 345219 h 1421611"/>
                <a:gd name="T10" fmla="*/ 4387055 w 633248"/>
                <a:gd name="T11" fmla="*/ 558924 h 1421611"/>
                <a:gd name="T12" fmla="*/ 4285036 w 633248"/>
                <a:gd name="T13" fmla="*/ 608241 h 1421611"/>
                <a:gd name="T14" fmla="*/ 4183001 w 633248"/>
                <a:gd name="T15" fmla="*/ 657556 h 1421611"/>
                <a:gd name="T16" fmla="*/ 3876937 w 633248"/>
                <a:gd name="T17" fmla="*/ 673995 h 1421611"/>
                <a:gd name="T18" fmla="*/ 3468842 w 633248"/>
                <a:gd name="T19" fmla="*/ 772629 h 1421611"/>
                <a:gd name="T20" fmla="*/ 3366810 w 633248"/>
                <a:gd name="T21" fmla="*/ 887699 h 1421611"/>
                <a:gd name="T22" fmla="*/ 3162760 w 633248"/>
                <a:gd name="T23" fmla="*/ 1002772 h 1421611"/>
                <a:gd name="T24" fmla="*/ 2856682 w 633248"/>
                <a:gd name="T25" fmla="*/ 1134285 h 1421611"/>
                <a:gd name="T26" fmla="*/ 2754672 w 633248"/>
                <a:gd name="T27" fmla="*/ 1183603 h 1421611"/>
                <a:gd name="T28" fmla="*/ 2550614 w 633248"/>
                <a:gd name="T29" fmla="*/ 1232919 h 1421611"/>
                <a:gd name="T30" fmla="*/ 2448596 w 633248"/>
                <a:gd name="T31" fmla="*/ 1528819 h 1421611"/>
                <a:gd name="T32" fmla="*/ 2142514 w 633248"/>
                <a:gd name="T33" fmla="*/ 1545259 h 1421611"/>
                <a:gd name="T34" fmla="*/ 1122274 w 633248"/>
                <a:gd name="T35" fmla="*/ 1594575 h 1421611"/>
                <a:gd name="T36" fmla="*/ 612146 w 633248"/>
                <a:gd name="T37" fmla="*/ 1693207 h 1421611"/>
                <a:gd name="T38" fmla="*/ 306069 w 633248"/>
                <a:gd name="T39" fmla="*/ 1709646 h 1421611"/>
                <a:gd name="T40" fmla="*/ 0 w 633248"/>
                <a:gd name="T41" fmla="*/ 1709646 h 14216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633248"/>
                <a:gd name="T64" fmla="*/ 0 h 1421611"/>
                <a:gd name="T65" fmla="*/ 633248 w 633248"/>
                <a:gd name="T66" fmla="*/ 1421611 h 1421611"/>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633248" h="1421611">
                  <a:moveTo>
                    <a:pt x="586854" y="0"/>
                  </a:moveTo>
                  <a:cubicBezTo>
                    <a:pt x="577755" y="13648"/>
                    <a:pt x="561878" y="24705"/>
                    <a:pt x="559558" y="40943"/>
                  </a:cubicBezTo>
                  <a:cubicBezTo>
                    <a:pt x="557844" y="52938"/>
                    <a:pt x="581733" y="121114"/>
                    <a:pt x="586854" y="136478"/>
                  </a:cubicBezTo>
                  <a:cubicBezTo>
                    <a:pt x="591403" y="172872"/>
                    <a:pt x="590852" y="210275"/>
                    <a:pt x="600502" y="245660"/>
                  </a:cubicBezTo>
                  <a:cubicBezTo>
                    <a:pt x="604818" y="261484"/>
                    <a:pt x="626165" y="270282"/>
                    <a:pt x="627797" y="286603"/>
                  </a:cubicBezTo>
                  <a:cubicBezTo>
                    <a:pt x="633248" y="341114"/>
                    <a:pt x="603599" y="413788"/>
                    <a:pt x="586854" y="464024"/>
                  </a:cubicBezTo>
                  <a:lnTo>
                    <a:pt x="573206" y="504967"/>
                  </a:lnTo>
                  <a:cubicBezTo>
                    <a:pt x="568657" y="518615"/>
                    <a:pt x="573206" y="541361"/>
                    <a:pt x="559558" y="545910"/>
                  </a:cubicBezTo>
                  <a:lnTo>
                    <a:pt x="518615" y="559558"/>
                  </a:lnTo>
                  <a:cubicBezTo>
                    <a:pt x="500418" y="586854"/>
                    <a:pt x="468663" y="608969"/>
                    <a:pt x="464024" y="641445"/>
                  </a:cubicBezTo>
                  <a:cubicBezTo>
                    <a:pt x="459475" y="673290"/>
                    <a:pt x="456130" y="705330"/>
                    <a:pt x="450376" y="736979"/>
                  </a:cubicBezTo>
                  <a:cubicBezTo>
                    <a:pt x="433355" y="830594"/>
                    <a:pt x="442572" y="754550"/>
                    <a:pt x="423081" y="832513"/>
                  </a:cubicBezTo>
                  <a:cubicBezTo>
                    <a:pt x="399470" y="926956"/>
                    <a:pt x="427071" y="874296"/>
                    <a:pt x="382137" y="941696"/>
                  </a:cubicBezTo>
                  <a:cubicBezTo>
                    <a:pt x="377588" y="955344"/>
                    <a:pt x="374924" y="969772"/>
                    <a:pt x="368490" y="982639"/>
                  </a:cubicBezTo>
                  <a:cubicBezTo>
                    <a:pt x="361155" y="997310"/>
                    <a:pt x="343514" y="1007344"/>
                    <a:pt x="341194" y="1023582"/>
                  </a:cubicBezTo>
                  <a:cubicBezTo>
                    <a:pt x="329595" y="1104771"/>
                    <a:pt x="344441" y="1188988"/>
                    <a:pt x="327546" y="1269242"/>
                  </a:cubicBezTo>
                  <a:cubicBezTo>
                    <a:pt x="324582" y="1283319"/>
                    <a:pt x="299470" y="1276456"/>
                    <a:pt x="286603" y="1282890"/>
                  </a:cubicBezTo>
                  <a:cubicBezTo>
                    <a:pt x="187299" y="1332542"/>
                    <a:pt x="323863" y="1299013"/>
                    <a:pt x="150126" y="1323833"/>
                  </a:cubicBezTo>
                  <a:cubicBezTo>
                    <a:pt x="129985" y="1354043"/>
                    <a:pt x="113411" y="1384703"/>
                    <a:pt x="81887" y="1405719"/>
                  </a:cubicBezTo>
                  <a:cubicBezTo>
                    <a:pt x="69917" y="1413699"/>
                    <a:pt x="55134" y="1417002"/>
                    <a:pt x="40943" y="1419367"/>
                  </a:cubicBezTo>
                  <a:cubicBezTo>
                    <a:pt x="27481" y="1421611"/>
                    <a:pt x="13648" y="1419367"/>
                    <a:pt x="0" y="1419367"/>
                  </a:cubicBezTo>
                </a:path>
              </a:pathLst>
            </a:custGeom>
            <a:noFill/>
            <a:ln w="38100">
              <a:solidFill>
                <a:srgbClr val="FFFF0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21" name="Freeform 8">
              <a:extLst>
                <a:ext uri="{FF2B5EF4-FFF2-40B4-BE49-F238E27FC236}">
                  <a16:creationId xmlns:a16="http://schemas.microsoft.com/office/drawing/2014/main" id="{031C29E6-69A9-4B9F-A48F-59B0E7B13045}"/>
                </a:ext>
              </a:extLst>
            </p:cNvPr>
            <p:cNvSpPr>
              <a:spLocks noChangeArrowheads="1"/>
            </p:cNvSpPr>
            <p:nvPr/>
          </p:nvSpPr>
          <p:spPr bwMode="auto">
            <a:xfrm>
              <a:off x="7310438" y="4500563"/>
              <a:ext cx="1071562" cy="285750"/>
            </a:xfrm>
            <a:custGeom>
              <a:avLst/>
              <a:gdLst>
                <a:gd name="T0" fmla="*/ 0 w 836829"/>
                <a:gd name="T1" fmla="*/ 330693 h 277916"/>
                <a:gd name="T2" fmla="*/ 970069 w 836829"/>
                <a:gd name="T3" fmla="*/ 276669 h 277916"/>
                <a:gd name="T4" fmla="*/ 1131721 w 836829"/>
                <a:gd name="T5" fmla="*/ 222644 h 277916"/>
                <a:gd name="T6" fmla="*/ 1778429 w 836829"/>
                <a:gd name="T7" fmla="*/ 114595 h 277916"/>
                <a:gd name="T8" fmla="*/ 1778429 w 836829"/>
                <a:gd name="T9" fmla="*/ 114595 h 277916"/>
                <a:gd name="T10" fmla="*/ 2748500 w 836829"/>
                <a:gd name="T11" fmla="*/ 24554 h 277916"/>
                <a:gd name="T12" fmla="*/ 3233514 w 836829"/>
                <a:gd name="T13" fmla="*/ 6548 h 277916"/>
                <a:gd name="T14" fmla="*/ 4203579 w 836829"/>
                <a:gd name="T15" fmla="*/ 78579 h 277916"/>
                <a:gd name="T16" fmla="*/ 4688590 w 836829"/>
                <a:gd name="T17" fmla="*/ 186630 h 277916"/>
                <a:gd name="T18" fmla="*/ 5173629 w 836829"/>
                <a:gd name="T19" fmla="*/ 168620 h 277916"/>
                <a:gd name="T20" fmla="*/ 5335284 w 836829"/>
                <a:gd name="T21" fmla="*/ 114595 h 277916"/>
                <a:gd name="T22" fmla="*/ 5658656 w 836829"/>
                <a:gd name="T23" fmla="*/ 60570 h 277916"/>
                <a:gd name="T24" fmla="*/ 6790374 w 836829"/>
                <a:gd name="T25" fmla="*/ 24554 h 277916"/>
                <a:gd name="T26" fmla="*/ 7113732 w 836829"/>
                <a:gd name="T27" fmla="*/ 258659 h 277916"/>
                <a:gd name="T28" fmla="*/ 7275408 w 836829"/>
                <a:gd name="T29" fmla="*/ 312684 h 277916"/>
                <a:gd name="T30" fmla="*/ 7922119 w 836829"/>
                <a:gd name="T31" fmla="*/ 330693 h 277916"/>
                <a:gd name="T32" fmla="*/ 8892166 w 836829"/>
                <a:gd name="T33" fmla="*/ 366710 h 277916"/>
                <a:gd name="T34" fmla="*/ 9377205 w 836829"/>
                <a:gd name="T35" fmla="*/ 348701 h 277916"/>
                <a:gd name="T36" fmla="*/ 9700562 w 836829"/>
                <a:gd name="T37" fmla="*/ 294675 h 2779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36829"/>
                <a:gd name="T58" fmla="*/ 0 h 277916"/>
                <a:gd name="T59" fmla="*/ 836829 w 836829"/>
                <a:gd name="T60" fmla="*/ 277916 h 2779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36829" h="277916">
                  <a:moveTo>
                    <a:pt x="0" y="250621"/>
                  </a:moveTo>
                  <a:cubicBezTo>
                    <a:pt x="26972" y="241630"/>
                    <a:pt x="62646" y="233728"/>
                    <a:pt x="81887" y="209677"/>
                  </a:cubicBezTo>
                  <a:cubicBezTo>
                    <a:pt x="90874" y="198444"/>
                    <a:pt x="88548" y="181310"/>
                    <a:pt x="95534" y="168734"/>
                  </a:cubicBezTo>
                  <a:cubicBezTo>
                    <a:pt x="111465" y="140057"/>
                    <a:pt x="131928" y="114143"/>
                    <a:pt x="150125" y="86847"/>
                  </a:cubicBezTo>
                  <a:cubicBezTo>
                    <a:pt x="180309" y="56664"/>
                    <a:pt x="194010" y="37610"/>
                    <a:pt x="232012" y="18609"/>
                  </a:cubicBezTo>
                  <a:cubicBezTo>
                    <a:pt x="244879" y="12175"/>
                    <a:pt x="259307" y="9510"/>
                    <a:pt x="272955" y="4961"/>
                  </a:cubicBezTo>
                  <a:cubicBezTo>
                    <a:pt x="300251" y="23158"/>
                    <a:pt x="344468" y="28430"/>
                    <a:pt x="354842" y="59552"/>
                  </a:cubicBezTo>
                  <a:cubicBezTo>
                    <a:pt x="373677" y="116056"/>
                    <a:pt x="360510" y="88525"/>
                    <a:pt x="395785" y="141439"/>
                  </a:cubicBezTo>
                  <a:cubicBezTo>
                    <a:pt x="409433" y="136890"/>
                    <a:pt x="426556" y="137963"/>
                    <a:pt x="436728" y="127791"/>
                  </a:cubicBezTo>
                  <a:cubicBezTo>
                    <a:pt x="446901" y="117618"/>
                    <a:pt x="443942" y="99714"/>
                    <a:pt x="450376" y="86847"/>
                  </a:cubicBezTo>
                  <a:cubicBezTo>
                    <a:pt x="457712" y="72176"/>
                    <a:pt x="464864" y="56151"/>
                    <a:pt x="477672" y="45904"/>
                  </a:cubicBezTo>
                  <a:cubicBezTo>
                    <a:pt x="486574" y="38783"/>
                    <a:pt x="569636" y="19501"/>
                    <a:pt x="573206" y="18609"/>
                  </a:cubicBezTo>
                  <a:cubicBezTo>
                    <a:pt x="606057" y="117159"/>
                    <a:pt x="570343" y="0"/>
                    <a:pt x="600501" y="196030"/>
                  </a:cubicBezTo>
                  <a:cubicBezTo>
                    <a:pt x="602688" y="210249"/>
                    <a:pt x="602915" y="227986"/>
                    <a:pt x="614149" y="236973"/>
                  </a:cubicBezTo>
                  <a:cubicBezTo>
                    <a:pt x="628796" y="248690"/>
                    <a:pt x="650774" y="245231"/>
                    <a:pt x="668740" y="250621"/>
                  </a:cubicBezTo>
                  <a:cubicBezTo>
                    <a:pt x="696299" y="258889"/>
                    <a:pt x="750627" y="277916"/>
                    <a:pt x="750627" y="277916"/>
                  </a:cubicBezTo>
                  <a:cubicBezTo>
                    <a:pt x="764275" y="273367"/>
                    <a:pt x="781398" y="274440"/>
                    <a:pt x="791570" y="264268"/>
                  </a:cubicBezTo>
                  <a:cubicBezTo>
                    <a:pt x="836829" y="219009"/>
                    <a:pt x="781291" y="223325"/>
                    <a:pt x="818866" y="223325"/>
                  </a:cubicBezTo>
                </a:path>
              </a:pathLst>
            </a:custGeom>
            <a:noFill/>
            <a:ln w="38100">
              <a:solidFill>
                <a:srgbClr val="66FF33"/>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cxnSp>
          <p:nvCxnSpPr>
            <p:cNvPr id="22" name="Straight Arrow Connector 11">
              <a:extLst>
                <a:ext uri="{FF2B5EF4-FFF2-40B4-BE49-F238E27FC236}">
                  <a16:creationId xmlns:a16="http://schemas.microsoft.com/office/drawing/2014/main" id="{C41ED8B4-13AB-4833-B87D-5F529FB13F5C}"/>
                </a:ext>
              </a:extLst>
            </p:cNvPr>
            <p:cNvCxnSpPr>
              <a:cxnSpLocks noChangeShapeType="1"/>
            </p:cNvCxnSpPr>
            <p:nvPr/>
          </p:nvCxnSpPr>
          <p:spPr bwMode="auto">
            <a:xfrm flipH="1">
              <a:off x="6381751" y="3926520"/>
              <a:ext cx="1980027" cy="73981"/>
            </a:xfrm>
            <a:prstGeom prst="straightConnector1">
              <a:avLst/>
            </a:prstGeom>
            <a:noFill/>
            <a:ln w="38100">
              <a:solidFill>
                <a:schemeClr val="accent1"/>
              </a:solidFill>
              <a:bevel/>
              <a:headEnd/>
              <a:tailEnd type="arrow" w="med" len="med"/>
            </a:ln>
            <a:extLst>
              <a:ext uri="{909E8E84-426E-40DD-AFC4-6F175D3DCCD1}">
                <a14:hiddenFill xmlns:a14="http://schemas.microsoft.com/office/drawing/2010/main">
                  <a:noFill/>
                </a14:hiddenFill>
              </a:ext>
            </a:extLst>
          </p:spPr>
        </p:cxnSp>
        <p:cxnSp>
          <p:nvCxnSpPr>
            <p:cNvPr id="23" name="Straight Arrow Connector 18">
              <a:extLst>
                <a:ext uri="{FF2B5EF4-FFF2-40B4-BE49-F238E27FC236}">
                  <a16:creationId xmlns:a16="http://schemas.microsoft.com/office/drawing/2014/main" id="{E56042A2-8621-4E08-92AB-1061B57F851B}"/>
                </a:ext>
              </a:extLst>
            </p:cNvPr>
            <p:cNvCxnSpPr>
              <a:cxnSpLocks noChangeShapeType="1"/>
            </p:cNvCxnSpPr>
            <p:nvPr/>
          </p:nvCxnSpPr>
          <p:spPr bwMode="auto">
            <a:xfrm flipV="1">
              <a:off x="4727576" y="5430839"/>
              <a:ext cx="1439863" cy="14287"/>
            </a:xfrm>
            <a:prstGeom prst="straightConnector1">
              <a:avLst/>
            </a:prstGeom>
            <a:noFill/>
            <a:ln w="38100">
              <a:solidFill>
                <a:srgbClr val="FF66CC"/>
              </a:solidFill>
              <a:bevel/>
              <a:headEnd/>
              <a:tailEnd type="arrow" w="med" len="med"/>
            </a:ln>
            <a:extLst>
              <a:ext uri="{909E8E84-426E-40DD-AFC4-6F175D3DCCD1}">
                <a14:hiddenFill xmlns:a14="http://schemas.microsoft.com/office/drawing/2010/main">
                  <a:noFill/>
                </a14:hiddenFill>
              </a:ext>
            </a:extLst>
          </p:spPr>
        </p:cxnSp>
        <p:sp>
          <p:nvSpPr>
            <p:cNvPr id="24" name="Freeform 10">
              <a:extLst>
                <a:ext uri="{FF2B5EF4-FFF2-40B4-BE49-F238E27FC236}">
                  <a16:creationId xmlns:a16="http://schemas.microsoft.com/office/drawing/2014/main" id="{9EA0A087-F35C-4C30-8F75-CE594F95DC0D}"/>
                </a:ext>
              </a:extLst>
            </p:cNvPr>
            <p:cNvSpPr>
              <a:spLocks noChangeArrowheads="1"/>
            </p:cNvSpPr>
            <p:nvPr/>
          </p:nvSpPr>
          <p:spPr bwMode="auto">
            <a:xfrm>
              <a:off x="4362450" y="3302001"/>
              <a:ext cx="2279650" cy="1528763"/>
            </a:xfrm>
            <a:custGeom>
              <a:avLst/>
              <a:gdLst>
                <a:gd name="T0" fmla="*/ 300813 w 2279176"/>
                <a:gd name="T1" fmla="*/ 1530475 h 1528549"/>
                <a:gd name="T2" fmla="*/ 259794 w 2279176"/>
                <a:gd name="T3" fmla="*/ 1503144 h 1528549"/>
                <a:gd name="T4" fmla="*/ 191429 w 2279176"/>
                <a:gd name="T5" fmla="*/ 1434824 h 1528549"/>
                <a:gd name="T6" fmla="*/ 95715 w 2279176"/>
                <a:gd name="T7" fmla="*/ 1325503 h 1528549"/>
                <a:gd name="T8" fmla="*/ 68365 w 2279176"/>
                <a:gd name="T9" fmla="*/ 1284510 h 1528549"/>
                <a:gd name="T10" fmla="*/ 27350 w 2279176"/>
                <a:gd name="T11" fmla="*/ 1257178 h 1528549"/>
                <a:gd name="T12" fmla="*/ 0 w 2279176"/>
                <a:gd name="T13" fmla="*/ 1175190 h 1528549"/>
                <a:gd name="T14" fmla="*/ 13675 w 2279176"/>
                <a:gd name="T15" fmla="*/ 1079532 h 1528549"/>
                <a:gd name="T16" fmla="*/ 27350 w 2279176"/>
                <a:gd name="T17" fmla="*/ 929218 h 1528549"/>
                <a:gd name="T18" fmla="*/ 95715 w 2279176"/>
                <a:gd name="T19" fmla="*/ 860889 h 1528549"/>
                <a:gd name="T20" fmla="*/ 123064 w 2279176"/>
                <a:gd name="T21" fmla="*/ 819901 h 1528549"/>
                <a:gd name="T22" fmla="*/ 164079 w 2279176"/>
                <a:gd name="T23" fmla="*/ 737906 h 1528549"/>
                <a:gd name="T24" fmla="*/ 205104 w 2279176"/>
                <a:gd name="T25" fmla="*/ 710575 h 1528549"/>
                <a:gd name="T26" fmla="*/ 273469 w 2279176"/>
                <a:gd name="T27" fmla="*/ 642255 h 1528549"/>
                <a:gd name="T28" fmla="*/ 355508 w 2279176"/>
                <a:gd name="T29" fmla="*/ 614923 h 1528549"/>
                <a:gd name="T30" fmla="*/ 478563 w 2279176"/>
                <a:gd name="T31" fmla="*/ 546604 h 1528549"/>
                <a:gd name="T32" fmla="*/ 601627 w 2279176"/>
                <a:gd name="T33" fmla="*/ 491941 h 1528549"/>
                <a:gd name="T34" fmla="*/ 642646 w 2279176"/>
                <a:gd name="T35" fmla="*/ 478275 h 1528549"/>
                <a:gd name="T36" fmla="*/ 711016 w 2279176"/>
                <a:gd name="T37" fmla="*/ 409946 h 1528549"/>
                <a:gd name="T38" fmla="*/ 779381 w 2279176"/>
                <a:gd name="T39" fmla="*/ 355292 h 1528549"/>
                <a:gd name="T40" fmla="*/ 820396 w 2279176"/>
                <a:gd name="T41" fmla="*/ 327960 h 1528549"/>
                <a:gd name="T42" fmla="*/ 861420 w 2279176"/>
                <a:gd name="T43" fmla="*/ 314295 h 1528549"/>
                <a:gd name="T44" fmla="*/ 929785 w 2279176"/>
                <a:gd name="T45" fmla="*/ 259632 h 1528549"/>
                <a:gd name="T46" fmla="*/ 970805 w 2279176"/>
                <a:gd name="T47" fmla="*/ 273297 h 1528549"/>
                <a:gd name="T48" fmla="*/ 1052849 w 2279176"/>
                <a:gd name="T49" fmla="*/ 286963 h 1528549"/>
                <a:gd name="T50" fmla="*/ 1093864 w 2279176"/>
                <a:gd name="T51" fmla="*/ 314295 h 1528549"/>
                <a:gd name="T52" fmla="*/ 1175904 w 2279176"/>
                <a:gd name="T53" fmla="*/ 341626 h 1528549"/>
                <a:gd name="T54" fmla="*/ 1216928 w 2279176"/>
                <a:gd name="T55" fmla="*/ 355292 h 1528549"/>
                <a:gd name="T56" fmla="*/ 1312640 w 2279176"/>
                <a:gd name="T57" fmla="*/ 382624 h 1528549"/>
                <a:gd name="T58" fmla="*/ 1517737 w 2279176"/>
                <a:gd name="T59" fmla="*/ 368958 h 1528549"/>
                <a:gd name="T60" fmla="*/ 1599776 w 2279176"/>
                <a:gd name="T61" fmla="*/ 341626 h 1528549"/>
                <a:gd name="T62" fmla="*/ 1722838 w 2279176"/>
                <a:gd name="T63" fmla="*/ 327960 h 1528549"/>
                <a:gd name="T64" fmla="*/ 1777530 w 2279176"/>
                <a:gd name="T65" fmla="*/ 314295 h 1528549"/>
                <a:gd name="T66" fmla="*/ 1941609 w 2279176"/>
                <a:gd name="T67" fmla="*/ 300629 h 1528549"/>
                <a:gd name="T68" fmla="*/ 1982630 w 2279176"/>
                <a:gd name="T69" fmla="*/ 273297 h 1528549"/>
                <a:gd name="T70" fmla="*/ 1996302 w 2279176"/>
                <a:gd name="T71" fmla="*/ 232302 h 1528549"/>
                <a:gd name="T72" fmla="*/ 2078342 w 2279176"/>
                <a:gd name="T73" fmla="*/ 204978 h 1528549"/>
                <a:gd name="T74" fmla="*/ 2187729 w 2279176"/>
                <a:gd name="T75" fmla="*/ 177646 h 1528549"/>
                <a:gd name="T76" fmla="*/ 2242426 w 2279176"/>
                <a:gd name="T77" fmla="*/ 95652 h 1528549"/>
                <a:gd name="T78" fmla="*/ 2269768 w 2279176"/>
                <a:gd name="T79" fmla="*/ 54663 h 1528549"/>
                <a:gd name="T80" fmla="*/ 2283443 w 2279176"/>
                <a:gd name="T81" fmla="*/ 0 h 152854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279176"/>
                <a:gd name="T124" fmla="*/ 0 h 1528549"/>
                <a:gd name="T125" fmla="*/ 2279176 w 2279176"/>
                <a:gd name="T126" fmla="*/ 1528549 h 1528549"/>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279176" h="1528549">
                  <a:moveTo>
                    <a:pt x="300251" y="1528549"/>
                  </a:moveTo>
                  <a:cubicBezTo>
                    <a:pt x="286603" y="1519451"/>
                    <a:pt x="270906" y="1512852"/>
                    <a:pt x="259308" y="1501254"/>
                  </a:cubicBezTo>
                  <a:cubicBezTo>
                    <a:pt x="168319" y="1410266"/>
                    <a:pt x="300254" y="1505807"/>
                    <a:pt x="191069" y="1433015"/>
                  </a:cubicBezTo>
                  <a:cubicBezTo>
                    <a:pt x="127379" y="1337481"/>
                    <a:pt x="163773" y="1369326"/>
                    <a:pt x="95535" y="1323833"/>
                  </a:cubicBezTo>
                  <a:cubicBezTo>
                    <a:pt x="86436" y="1310185"/>
                    <a:pt x="79837" y="1294488"/>
                    <a:pt x="68239" y="1282890"/>
                  </a:cubicBezTo>
                  <a:cubicBezTo>
                    <a:pt x="56641" y="1271292"/>
                    <a:pt x="35989" y="1269503"/>
                    <a:pt x="27296" y="1255594"/>
                  </a:cubicBezTo>
                  <a:cubicBezTo>
                    <a:pt x="12047" y="1231196"/>
                    <a:pt x="0" y="1173708"/>
                    <a:pt x="0" y="1173708"/>
                  </a:cubicBezTo>
                  <a:cubicBezTo>
                    <a:pt x="4549" y="1141863"/>
                    <a:pt x="10096" y="1110145"/>
                    <a:pt x="13648" y="1078173"/>
                  </a:cubicBezTo>
                  <a:cubicBezTo>
                    <a:pt x="19197" y="1028232"/>
                    <a:pt x="16768" y="977181"/>
                    <a:pt x="27296" y="928048"/>
                  </a:cubicBezTo>
                  <a:cubicBezTo>
                    <a:pt x="34878" y="892665"/>
                    <a:pt x="69756" y="876995"/>
                    <a:pt x="95535" y="859809"/>
                  </a:cubicBezTo>
                  <a:cubicBezTo>
                    <a:pt x="104633" y="846161"/>
                    <a:pt x="115495" y="833537"/>
                    <a:pt x="122830" y="818866"/>
                  </a:cubicBezTo>
                  <a:cubicBezTo>
                    <a:pt x="145028" y="774469"/>
                    <a:pt x="124664" y="776088"/>
                    <a:pt x="163773" y="736979"/>
                  </a:cubicBezTo>
                  <a:cubicBezTo>
                    <a:pt x="175371" y="725381"/>
                    <a:pt x="191069" y="718782"/>
                    <a:pt x="204717" y="709684"/>
                  </a:cubicBezTo>
                  <a:cubicBezTo>
                    <a:pt x="229618" y="672331"/>
                    <a:pt x="229857" y="660600"/>
                    <a:pt x="272956" y="641445"/>
                  </a:cubicBezTo>
                  <a:cubicBezTo>
                    <a:pt x="299248" y="629759"/>
                    <a:pt x="330902" y="630109"/>
                    <a:pt x="354842" y="614149"/>
                  </a:cubicBezTo>
                  <a:cubicBezTo>
                    <a:pt x="448699" y="551578"/>
                    <a:pt x="405607" y="569931"/>
                    <a:pt x="477672" y="545911"/>
                  </a:cubicBezTo>
                  <a:cubicBezTo>
                    <a:pt x="542556" y="502654"/>
                    <a:pt x="503053" y="523803"/>
                    <a:pt x="600502" y="491320"/>
                  </a:cubicBezTo>
                  <a:lnTo>
                    <a:pt x="641445" y="477672"/>
                  </a:lnTo>
                  <a:cubicBezTo>
                    <a:pt x="714237" y="368487"/>
                    <a:pt x="618696" y="500422"/>
                    <a:pt x="709684" y="409433"/>
                  </a:cubicBezTo>
                  <a:cubicBezTo>
                    <a:pt x="771415" y="347701"/>
                    <a:pt x="698214" y="381412"/>
                    <a:pt x="777923" y="354842"/>
                  </a:cubicBezTo>
                  <a:cubicBezTo>
                    <a:pt x="791571" y="345743"/>
                    <a:pt x="804195" y="334881"/>
                    <a:pt x="818866" y="327546"/>
                  </a:cubicBezTo>
                  <a:cubicBezTo>
                    <a:pt x="831733" y="321112"/>
                    <a:pt x="848576" y="322886"/>
                    <a:pt x="859809" y="313899"/>
                  </a:cubicBezTo>
                  <a:cubicBezTo>
                    <a:pt x="947997" y="243349"/>
                    <a:pt x="825138" y="293610"/>
                    <a:pt x="928048" y="259308"/>
                  </a:cubicBezTo>
                  <a:cubicBezTo>
                    <a:pt x="941696" y="263857"/>
                    <a:pt x="954948" y="269834"/>
                    <a:pt x="968991" y="272955"/>
                  </a:cubicBezTo>
                  <a:cubicBezTo>
                    <a:pt x="996004" y="278958"/>
                    <a:pt x="1024626" y="277852"/>
                    <a:pt x="1050878" y="286603"/>
                  </a:cubicBezTo>
                  <a:cubicBezTo>
                    <a:pt x="1066439" y="291790"/>
                    <a:pt x="1076832" y="307237"/>
                    <a:pt x="1091821" y="313899"/>
                  </a:cubicBezTo>
                  <a:cubicBezTo>
                    <a:pt x="1118113" y="325584"/>
                    <a:pt x="1146412" y="332096"/>
                    <a:pt x="1173708" y="341194"/>
                  </a:cubicBezTo>
                  <a:cubicBezTo>
                    <a:pt x="1187356" y="345743"/>
                    <a:pt x="1200695" y="351353"/>
                    <a:pt x="1214651" y="354842"/>
                  </a:cubicBezTo>
                  <a:cubicBezTo>
                    <a:pt x="1283198" y="371979"/>
                    <a:pt x="1251448" y="362558"/>
                    <a:pt x="1310185" y="382138"/>
                  </a:cubicBezTo>
                  <a:cubicBezTo>
                    <a:pt x="1378424" y="377589"/>
                    <a:pt x="1447199" y="378162"/>
                    <a:pt x="1514902" y="368490"/>
                  </a:cubicBezTo>
                  <a:cubicBezTo>
                    <a:pt x="1543385" y="364421"/>
                    <a:pt x="1568192" y="344371"/>
                    <a:pt x="1596788" y="341194"/>
                  </a:cubicBezTo>
                  <a:lnTo>
                    <a:pt x="1719618" y="327546"/>
                  </a:lnTo>
                  <a:cubicBezTo>
                    <a:pt x="1737815" y="322997"/>
                    <a:pt x="1755597" y="316225"/>
                    <a:pt x="1774209" y="313899"/>
                  </a:cubicBezTo>
                  <a:cubicBezTo>
                    <a:pt x="1828566" y="307104"/>
                    <a:pt x="1884266" y="310994"/>
                    <a:pt x="1937982" y="300251"/>
                  </a:cubicBezTo>
                  <a:cubicBezTo>
                    <a:pt x="1954066" y="297034"/>
                    <a:pt x="1965278" y="282054"/>
                    <a:pt x="1978926" y="272955"/>
                  </a:cubicBezTo>
                  <a:cubicBezTo>
                    <a:pt x="1983475" y="259307"/>
                    <a:pt x="1980867" y="240374"/>
                    <a:pt x="1992573" y="232012"/>
                  </a:cubicBezTo>
                  <a:cubicBezTo>
                    <a:pt x="2015986" y="215289"/>
                    <a:pt x="2046247" y="210360"/>
                    <a:pt x="2074460" y="204717"/>
                  </a:cubicBezTo>
                  <a:cubicBezTo>
                    <a:pt x="2156806" y="188248"/>
                    <a:pt x="2120693" y="198405"/>
                    <a:pt x="2183642" y="177421"/>
                  </a:cubicBezTo>
                  <a:lnTo>
                    <a:pt x="2238233" y="95535"/>
                  </a:lnTo>
                  <a:lnTo>
                    <a:pt x="2265529" y="54591"/>
                  </a:lnTo>
                  <a:lnTo>
                    <a:pt x="2279176" y="0"/>
                  </a:lnTo>
                </a:path>
              </a:pathLst>
            </a:custGeom>
            <a:noFill/>
            <a:ln w="38100">
              <a:solidFill>
                <a:srgbClr val="00B0F0"/>
              </a:solidFill>
              <a:bevel/>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eaLnBrk="1" hangingPunct="1"/>
              <a:endParaRPr lang="en-US" altLang="en-US" dirty="0"/>
            </a:p>
          </p:txBody>
        </p:sp>
        <p:sp>
          <p:nvSpPr>
            <p:cNvPr id="25" name="Rectangle 9">
              <a:extLst>
                <a:ext uri="{FF2B5EF4-FFF2-40B4-BE49-F238E27FC236}">
                  <a16:creationId xmlns:a16="http://schemas.microsoft.com/office/drawing/2014/main" id="{64FEE60E-6E5F-42B3-AAA0-661AE8C2E842}"/>
                </a:ext>
              </a:extLst>
            </p:cNvPr>
            <p:cNvSpPr>
              <a:spLocks noChangeArrowheads="1"/>
            </p:cNvSpPr>
            <p:nvPr/>
          </p:nvSpPr>
          <p:spPr bwMode="auto">
            <a:xfrm>
              <a:off x="8012112" y="3183571"/>
              <a:ext cx="1655762" cy="504825"/>
            </a:xfrm>
            <a:prstGeom prst="rect">
              <a:avLst/>
            </a:prstGeom>
            <a:noFill/>
            <a:ln w="25400">
              <a:solidFill>
                <a:srgbClr val="FFFF00"/>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dirty="0">
                <a:solidFill>
                  <a:srgbClr val="FFFFFF"/>
                </a:solidFill>
                <a:latin typeface="Calibri" charset="0"/>
                <a:sym typeface="Calibri" charset="0"/>
              </a:endParaRPr>
            </a:p>
          </p:txBody>
        </p:sp>
        <p:sp>
          <p:nvSpPr>
            <p:cNvPr id="26" name="Rectangle 12">
              <a:extLst>
                <a:ext uri="{FF2B5EF4-FFF2-40B4-BE49-F238E27FC236}">
                  <a16:creationId xmlns:a16="http://schemas.microsoft.com/office/drawing/2014/main" id="{6AF299F7-5FF1-4E0B-971B-6AE97F23B340}"/>
                </a:ext>
              </a:extLst>
            </p:cNvPr>
            <p:cNvSpPr>
              <a:spLocks noChangeArrowheads="1"/>
            </p:cNvSpPr>
            <p:nvPr/>
          </p:nvSpPr>
          <p:spPr bwMode="auto">
            <a:xfrm>
              <a:off x="8519813" y="4480559"/>
              <a:ext cx="936625" cy="504825"/>
            </a:xfrm>
            <a:prstGeom prst="rect">
              <a:avLst/>
            </a:prstGeom>
            <a:noFill/>
            <a:ln w="25400">
              <a:solidFill>
                <a:srgbClr val="66FF33"/>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7" name="Rectangle 13">
              <a:extLst>
                <a:ext uri="{FF2B5EF4-FFF2-40B4-BE49-F238E27FC236}">
                  <a16:creationId xmlns:a16="http://schemas.microsoft.com/office/drawing/2014/main" id="{71B2E105-2722-4689-93BE-972655B11CBE}"/>
                </a:ext>
              </a:extLst>
            </p:cNvPr>
            <p:cNvSpPr>
              <a:spLocks noChangeArrowheads="1"/>
            </p:cNvSpPr>
            <p:nvPr/>
          </p:nvSpPr>
          <p:spPr bwMode="auto">
            <a:xfrm>
              <a:off x="8352139" y="3789364"/>
              <a:ext cx="936625" cy="503237"/>
            </a:xfrm>
            <a:prstGeom prst="rect">
              <a:avLst/>
            </a:prstGeom>
            <a:noFill/>
            <a:ln w="25400">
              <a:solidFill>
                <a:schemeClr val="accent1"/>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8" name="Rectangle 14">
              <a:extLst>
                <a:ext uri="{FF2B5EF4-FFF2-40B4-BE49-F238E27FC236}">
                  <a16:creationId xmlns:a16="http://schemas.microsoft.com/office/drawing/2014/main" id="{89645363-860A-4D96-888D-85B74379EA4F}"/>
                </a:ext>
              </a:extLst>
            </p:cNvPr>
            <p:cNvSpPr>
              <a:spLocks noChangeArrowheads="1"/>
            </p:cNvSpPr>
            <p:nvPr/>
          </p:nvSpPr>
          <p:spPr bwMode="auto">
            <a:xfrm>
              <a:off x="2784476" y="3573464"/>
              <a:ext cx="1008063" cy="503237"/>
            </a:xfrm>
            <a:prstGeom prst="rect">
              <a:avLst/>
            </a:prstGeom>
            <a:noFill/>
            <a:ln w="25400">
              <a:solidFill>
                <a:schemeClr val="accent2">
                  <a:lumMod val="75000"/>
                </a:schemeClr>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sp>
          <p:nvSpPr>
            <p:cNvPr id="29" name="Rectangle 15">
              <a:extLst>
                <a:ext uri="{FF2B5EF4-FFF2-40B4-BE49-F238E27FC236}">
                  <a16:creationId xmlns:a16="http://schemas.microsoft.com/office/drawing/2014/main" id="{926F0AEB-3055-44B0-AB09-7F7729C8D5C0}"/>
                </a:ext>
              </a:extLst>
            </p:cNvPr>
            <p:cNvSpPr>
              <a:spLocks noChangeArrowheads="1"/>
            </p:cNvSpPr>
            <p:nvPr/>
          </p:nvSpPr>
          <p:spPr bwMode="auto">
            <a:xfrm>
              <a:off x="2711451" y="5373689"/>
              <a:ext cx="1871663" cy="503237"/>
            </a:xfrm>
            <a:prstGeom prst="rect">
              <a:avLst/>
            </a:prstGeom>
            <a:noFill/>
            <a:ln w="25400">
              <a:solidFill>
                <a:srgbClr val="FF66CC"/>
              </a:solidFill>
              <a:bevel/>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a:solidFill>
                    <a:schemeClr val="tx1"/>
                  </a:solidFill>
                  <a:latin typeface="Arial" charset="0"/>
                  <a:ea typeface="SimSun" charset="0"/>
                  <a:cs typeface="SimSun" charset="0"/>
                </a:defRPr>
              </a:lvl1pPr>
              <a:lvl2pPr marL="742950" indent="-285750" eaLnBrk="0" hangingPunct="0">
                <a:defRPr>
                  <a:solidFill>
                    <a:schemeClr val="tx1"/>
                  </a:solidFill>
                  <a:latin typeface="Arial" charset="0"/>
                  <a:ea typeface="SimSun" charset="0"/>
                  <a:cs typeface="SimSun" charset="0"/>
                </a:defRPr>
              </a:lvl2pPr>
              <a:lvl3pPr marL="1143000" indent="-228600" eaLnBrk="0" hangingPunct="0">
                <a:defRPr>
                  <a:solidFill>
                    <a:schemeClr val="tx1"/>
                  </a:solidFill>
                  <a:latin typeface="Arial" charset="0"/>
                  <a:ea typeface="SimSun" charset="0"/>
                  <a:cs typeface="SimSun" charset="0"/>
                </a:defRPr>
              </a:lvl3pPr>
              <a:lvl4pPr marL="1600200" indent="-228600" eaLnBrk="0" hangingPunct="0">
                <a:defRPr>
                  <a:solidFill>
                    <a:schemeClr val="tx1"/>
                  </a:solidFill>
                  <a:latin typeface="Arial" charset="0"/>
                  <a:ea typeface="SimSun" charset="0"/>
                  <a:cs typeface="SimSun" charset="0"/>
                </a:defRPr>
              </a:lvl4pPr>
              <a:lvl5pPr marL="2057400" indent="-228600" eaLnBrk="0" hangingPunct="0">
                <a:defRPr>
                  <a:solidFill>
                    <a:schemeClr val="tx1"/>
                  </a:solidFill>
                  <a:latin typeface="Arial" charset="0"/>
                  <a:ea typeface="SimSun" charset="0"/>
                  <a:cs typeface="SimSun" charset="0"/>
                </a:defRPr>
              </a:lvl5pPr>
              <a:lvl6pPr marL="25146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6pPr>
              <a:lvl7pPr marL="29718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7pPr>
              <a:lvl8pPr marL="34290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8pPr>
              <a:lvl9pPr marL="3886200" indent="-228600" algn="r" eaLnBrk="0" fontAlgn="base" hangingPunct="0">
                <a:spcBef>
                  <a:spcPct val="0"/>
                </a:spcBef>
                <a:spcAft>
                  <a:spcPct val="0"/>
                </a:spcAft>
                <a:buFont typeface="Arial" charset="0"/>
                <a:defRPr>
                  <a:solidFill>
                    <a:schemeClr val="tx1"/>
                  </a:solidFill>
                  <a:latin typeface="Arial" charset="0"/>
                  <a:ea typeface="SimSun" charset="0"/>
                  <a:cs typeface="SimSun" charset="0"/>
                </a:defRPr>
              </a:lvl9pPr>
            </a:lstStyle>
            <a:p>
              <a:pPr algn="ctr" eaLnBrk="1" hangingPunct="1"/>
              <a:endParaRPr lang="ar-SA" altLang="en-US">
                <a:solidFill>
                  <a:srgbClr val="FFFFFF"/>
                </a:solidFill>
                <a:latin typeface="Calibri" charset="0"/>
                <a:sym typeface="Calibri" charset="0"/>
              </a:endParaRPr>
            </a:p>
          </p:txBody>
        </p:sp>
      </p:grpSp>
      <p:cxnSp>
        <p:nvCxnSpPr>
          <p:cNvPr id="31" name="Straight Connector 30">
            <a:extLst>
              <a:ext uri="{FF2B5EF4-FFF2-40B4-BE49-F238E27FC236}">
                <a16:creationId xmlns:a16="http://schemas.microsoft.com/office/drawing/2014/main" id="{DBFC4B93-57D6-4761-B328-1A9A4622037C}"/>
              </a:ext>
            </a:extLst>
          </p:cNvPr>
          <p:cNvCxnSpPr/>
          <p:nvPr/>
        </p:nvCxnSpPr>
        <p:spPr>
          <a:xfrm>
            <a:off x="2359046" y="5612222"/>
            <a:ext cx="1440000" cy="0"/>
          </a:xfrm>
          <a:prstGeom prst="line">
            <a:avLst/>
          </a:prstGeom>
          <a:ln w="28575">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0E5FD06-6E68-4808-91A4-B61A818CA866}"/>
              </a:ext>
            </a:extLst>
          </p:cNvPr>
          <p:cNvCxnSpPr/>
          <p:nvPr/>
        </p:nvCxnSpPr>
        <p:spPr>
          <a:xfrm>
            <a:off x="2359046" y="5881212"/>
            <a:ext cx="864000" cy="0"/>
          </a:xfrm>
          <a:prstGeom prst="line">
            <a:avLst/>
          </a:prstGeom>
          <a:ln w="28575">
            <a:solidFill>
              <a:srgbClr val="66FF33"/>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AD4DA96-12AA-459C-A7E9-347918371F67}"/>
              </a:ext>
            </a:extLst>
          </p:cNvPr>
          <p:cNvCxnSpPr/>
          <p:nvPr/>
        </p:nvCxnSpPr>
        <p:spPr>
          <a:xfrm>
            <a:off x="2359046" y="6153562"/>
            <a:ext cx="828000" cy="0"/>
          </a:xfrm>
          <a:prstGeom prst="line">
            <a:avLst/>
          </a:prstGeom>
          <a:ln w="28575">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4AD0ECB-8E92-4332-BCFD-239F4A378842}"/>
              </a:ext>
            </a:extLst>
          </p:cNvPr>
          <p:cNvCxnSpPr/>
          <p:nvPr/>
        </p:nvCxnSpPr>
        <p:spPr>
          <a:xfrm>
            <a:off x="2349590" y="4966550"/>
            <a:ext cx="900000" cy="0"/>
          </a:xfrm>
          <a:prstGeom prst="line">
            <a:avLst/>
          </a:prstGeom>
          <a:ln w="285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CE7B1B04-C119-4C1E-9D4E-0E20BF8F5CAB}"/>
              </a:ext>
            </a:extLst>
          </p:cNvPr>
          <p:cNvCxnSpPr/>
          <p:nvPr/>
        </p:nvCxnSpPr>
        <p:spPr>
          <a:xfrm>
            <a:off x="2349590" y="5235306"/>
            <a:ext cx="1620000" cy="0"/>
          </a:xfrm>
          <a:prstGeom prst="line">
            <a:avLst/>
          </a:prstGeom>
          <a:ln w="28575">
            <a:solidFill>
              <a:srgbClr val="FF66CC"/>
            </a:solidFill>
          </a:ln>
        </p:spPr>
        <p:style>
          <a:lnRef idx="1">
            <a:schemeClr val="accent1"/>
          </a:lnRef>
          <a:fillRef idx="0">
            <a:schemeClr val="accent1"/>
          </a:fillRef>
          <a:effectRef idx="0">
            <a:schemeClr val="accent1"/>
          </a:effectRef>
          <a:fontRef idx="minor">
            <a:schemeClr val="tx1"/>
          </a:fontRef>
        </p:style>
      </p:cxnSp>
      <p:graphicFrame>
        <p:nvGraphicFramePr>
          <p:cNvPr id="37" name="Table 36">
            <a:extLst>
              <a:ext uri="{FF2B5EF4-FFF2-40B4-BE49-F238E27FC236}">
                <a16:creationId xmlns:a16="http://schemas.microsoft.com/office/drawing/2014/main" id="{E916D4BF-3C1B-4939-8D33-5496E886BFCA}"/>
              </a:ext>
            </a:extLst>
          </p:cNvPr>
          <p:cNvGraphicFramePr>
            <a:graphicFrameLocks noGrp="1"/>
          </p:cNvGraphicFramePr>
          <p:nvPr>
            <p:extLst>
              <p:ext uri="{D42A27DB-BD31-4B8C-83A1-F6EECF244321}">
                <p14:modId xmlns:p14="http://schemas.microsoft.com/office/powerpoint/2010/main" val="2179156621"/>
              </p:ext>
            </p:extLst>
          </p:nvPr>
        </p:nvGraphicFramePr>
        <p:xfrm>
          <a:off x="860197" y="1605481"/>
          <a:ext cx="5485074" cy="2560320"/>
        </p:xfrm>
        <a:graphic>
          <a:graphicData uri="http://schemas.openxmlformats.org/drawingml/2006/table">
            <a:tbl>
              <a:tblPr firstRow="1" bandRow="1">
                <a:tableStyleId>{1108BE60-98E1-4CA7-AB5B-2BF94F43183B}</a:tableStyleId>
              </a:tblPr>
              <a:tblGrid>
                <a:gridCol w="984748">
                  <a:extLst>
                    <a:ext uri="{9D8B030D-6E8A-4147-A177-3AD203B41FA5}">
                      <a16:colId xmlns:a16="http://schemas.microsoft.com/office/drawing/2014/main" val="3245305587"/>
                    </a:ext>
                  </a:extLst>
                </a:gridCol>
                <a:gridCol w="4500326">
                  <a:extLst>
                    <a:ext uri="{9D8B030D-6E8A-4147-A177-3AD203B41FA5}">
                      <a16:colId xmlns:a16="http://schemas.microsoft.com/office/drawing/2014/main" val="2323069498"/>
                    </a:ext>
                  </a:extLst>
                </a:gridCol>
              </a:tblGrid>
              <a:tr h="276479">
                <a:tc gridSpan="2">
                  <a:txBody>
                    <a:bodyPr/>
                    <a:lstStyle/>
                    <a:p>
                      <a:pPr algn="ctr"/>
                      <a:r>
                        <a:rPr lang="en-GB" dirty="0"/>
                        <a:t>Temporal lobe</a:t>
                      </a:r>
                    </a:p>
                  </a:txBody>
                  <a:tcPr>
                    <a:solidFill>
                      <a:schemeClr val="accent4">
                        <a:lumMod val="75000"/>
                      </a:schemeClr>
                    </a:solidFill>
                  </a:tcPr>
                </a:tc>
                <a:tc hMerge="1">
                  <a:txBody>
                    <a:bodyPr/>
                    <a:lstStyle/>
                    <a:p>
                      <a:endParaRPr lang="en-GB" dirty="0"/>
                    </a:p>
                  </a:txBody>
                  <a:tcPr/>
                </a:tc>
                <a:extLst>
                  <a:ext uri="{0D108BD9-81ED-4DB2-BD59-A6C34878D82A}">
                    <a16:rowId xmlns:a16="http://schemas.microsoft.com/office/drawing/2014/main" val="1474139243"/>
                  </a:ext>
                </a:extLst>
              </a:tr>
              <a:tr h="276479">
                <a:tc>
                  <a:txBody>
                    <a:bodyPr/>
                    <a:lstStyle/>
                    <a:p>
                      <a:r>
                        <a:rPr lang="en-GB" dirty="0"/>
                        <a:t>Gyri</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Superior, middle &amp; inferior </a:t>
                      </a:r>
                      <a:r>
                        <a:rPr lang="en-US" b="1" dirty="0"/>
                        <a:t>temporal</a:t>
                      </a:r>
                      <a:r>
                        <a:rPr lang="en-US" dirty="0"/>
                        <a:t> gyri</a:t>
                      </a:r>
                    </a:p>
                  </a:txBody>
                  <a:tcPr>
                    <a:solidFill>
                      <a:schemeClr val="bg1"/>
                    </a:solidFill>
                  </a:tcPr>
                </a:tc>
                <a:extLst>
                  <a:ext uri="{0D108BD9-81ED-4DB2-BD59-A6C34878D82A}">
                    <a16:rowId xmlns:a16="http://schemas.microsoft.com/office/drawing/2014/main" val="2860885826"/>
                  </a:ext>
                </a:extLst>
              </a:tr>
              <a:tr h="437096">
                <a:tc>
                  <a:txBody>
                    <a:bodyPr/>
                    <a:lstStyle/>
                    <a:p>
                      <a:r>
                        <a:rPr lang="en-GB" dirty="0"/>
                        <a:t>Sulci </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Superior &amp; inferior </a:t>
                      </a:r>
                      <a:r>
                        <a:rPr lang="en-GB" b="1" dirty="0"/>
                        <a:t>temporal</a:t>
                      </a:r>
                      <a:r>
                        <a:rPr lang="en-GB" dirty="0"/>
                        <a:t> sulci giving rise to superior, middle &amp; inferior </a:t>
                      </a:r>
                      <a:r>
                        <a:rPr lang="en-GB" b="1" dirty="0"/>
                        <a:t>temporal</a:t>
                      </a:r>
                      <a:r>
                        <a:rPr lang="en-GB" dirty="0"/>
                        <a:t> gyri.</a:t>
                      </a:r>
                    </a:p>
                  </a:txBody>
                  <a:tcPr>
                    <a:solidFill>
                      <a:schemeClr val="bg1"/>
                    </a:solidFill>
                  </a:tcPr>
                </a:tc>
                <a:extLst>
                  <a:ext uri="{0D108BD9-81ED-4DB2-BD59-A6C34878D82A}">
                    <a16:rowId xmlns:a16="http://schemas.microsoft.com/office/drawing/2014/main" val="2692208316"/>
                  </a:ext>
                </a:extLst>
              </a:tr>
              <a:tr h="691197">
                <a:tc>
                  <a:txBody>
                    <a:bodyPr/>
                    <a:lstStyle/>
                    <a:p>
                      <a:r>
                        <a:rPr lang="en-US" altLang="en-US" b="1" dirty="0">
                          <a:solidFill>
                            <a:schemeClr val="tx1"/>
                          </a:solidFill>
                          <a:latin typeface="Calibri" panose="020F0502020204030204" pitchFamily="34" charset="0"/>
                          <a:ea typeface="Calibri Light" charset="0"/>
                          <a:cs typeface="Calibri" panose="020F0502020204030204" pitchFamily="34" charset="0"/>
                          <a:sym typeface="Times New Roman" charset="0"/>
                        </a:rPr>
                        <a:t>Insula</a:t>
                      </a:r>
                      <a:endParaRPr lang="en-GB" b="1" dirty="0">
                        <a:solidFill>
                          <a:schemeClr val="tx1"/>
                        </a:solidFill>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gyri in the depth of lateral fissure/sulcus*, covered by parts of frontal, parietal &amp; temporal lobes called the </a:t>
                      </a:r>
                      <a:r>
                        <a:rPr lang="en-GB" b="1" dirty="0"/>
                        <a:t>opercula</a:t>
                      </a:r>
                      <a:r>
                        <a:rPr lang="en-GB" dirty="0"/>
                        <a:t> (removed in lower pic                                   ). </a:t>
                      </a:r>
                      <a:endParaRPr lang="en-US" dirty="0"/>
                    </a:p>
                  </a:txBody>
                  <a:tcPr>
                    <a:solidFill>
                      <a:schemeClr val="bg1"/>
                    </a:solidFill>
                  </a:tcPr>
                </a:tc>
                <a:extLst>
                  <a:ext uri="{0D108BD9-81ED-4DB2-BD59-A6C34878D82A}">
                    <a16:rowId xmlns:a16="http://schemas.microsoft.com/office/drawing/2014/main" val="3757794651"/>
                  </a:ext>
                </a:extLst>
              </a:tr>
            </a:tbl>
          </a:graphicData>
        </a:graphic>
      </p:graphicFrame>
      <p:sp>
        <p:nvSpPr>
          <p:cNvPr id="38" name="Rectangle 5">
            <a:extLst>
              <a:ext uri="{FF2B5EF4-FFF2-40B4-BE49-F238E27FC236}">
                <a16:creationId xmlns:a16="http://schemas.microsoft.com/office/drawing/2014/main" id="{3E85CE40-010B-4F6F-A5E8-696554E02B18}"/>
              </a:ext>
            </a:extLst>
          </p:cNvPr>
          <p:cNvSpPr txBox="1">
            <a:spLocks noChangeArrowheads="1"/>
          </p:cNvSpPr>
          <p:nvPr/>
        </p:nvSpPr>
        <p:spPr>
          <a:xfrm>
            <a:off x="823913" y="288264"/>
            <a:ext cx="7772400" cy="12017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3600" dirty="0">
                <a:sym typeface="Times New Roman" charset="0"/>
              </a:rPr>
              <a:t>Cerebrum</a:t>
            </a:r>
          </a:p>
          <a:p>
            <a:r>
              <a:rPr lang="en-US" altLang="en-US" sz="3200" b="1" dirty="0">
                <a:sym typeface="Times New Roman" charset="0"/>
              </a:rPr>
              <a:t>Lobes</a:t>
            </a:r>
            <a:endParaRPr lang="ar-SA" altLang="en-US" sz="3200" b="1" dirty="0"/>
          </a:p>
        </p:txBody>
      </p:sp>
      <p:pic>
        <p:nvPicPr>
          <p:cNvPr id="5" name="Picture 4">
            <a:extLst>
              <a:ext uri="{FF2B5EF4-FFF2-40B4-BE49-F238E27FC236}">
                <a16:creationId xmlns:a16="http://schemas.microsoft.com/office/drawing/2014/main" id="{3726C47C-A2CD-4BD9-B437-9434B4D66538}"/>
              </a:ext>
            </a:extLst>
          </p:cNvPr>
          <p:cNvPicPr>
            <a:picLocks noChangeAspect="1"/>
          </p:cNvPicPr>
          <p:nvPr/>
        </p:nvPicPr>
        <p:blipFill>
          <a:blip r:embed="rId3"/>
          <a:stretch>
            <a:fillRect/>
          </a:stretch>
        </p:blipFill>
        <p:spPr>
          <a:xfrm>
            <a:off x="6964600" y="516517"/>
            <a:ext cx="4097719" cy="2810260"/>
          </a:xfrm>
          <a:prstGeom prst="rect">
            <a:avLst/>
          </a:prstGeom>
        </p:spPr>
      </p:pic>
      <p:cxnSp>
        <p:nvCxnSpPr>
          <p:cNvPr id="44" name="Straight Connector 43">
            <a:extLst>
              <a:ext uri="{FF2B5EF4-FFF2-40B4-BE49-F238E27FC236}">
                <a16:creationId xmlns:a16="http://schemas.microsoft.com/office/drawing/2014/main" id="{CE28FB15-2DA3-4D65-B38A-12CF8497CC77}"/>
              </a:ext>
            </a:extLst>
          </p:cNvPr>
          <p:cNvCxnSpPr/>
          <p:nvPr/>
        </p:nvCxnSpPr>
        <p:spPr>
          <a:xfrm>
            <a:off x="949526" y="3263829"/>
            <a:ext cx="57600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65FB343E-5ACF-4993-8842-F6753A17970F}"/>
              </a:ext>
            </a:extLst>
          </p:cNvPr>
          <p:cNvSpPr/>
          <p:nvPr/>
        </p:nvSpPr>
        <p:spPr>
          <a:xfrm>
            <a:off x="8651609" y="3461145"/>
            <a:ext cx="2989330" cy="830997"/>
          </a:xfrm>
          <a:prstGeom prst="rect">
            <a:avLst/>
          </a:prstGeom>
        </p:spPr>
        <p:txBody>
          <a:bodyPr wrap="square">
            <a:spAutoFit/>
          </a:bodyPr>
          <a:lstStyle/>
          <a:p>
            <a:pPr algn="l"/>
            <a:r>
              <a:rPr lang="en-GB" sz="1200" dirty="0">
                <a:solidFill>
                  <a:schemeClr val="accent3">
                    <a:lumMod val="75000"/>
                  </a:schemeClr>
                </a:solidFill>
                <a:latin typeface="+mn-lt"/>
                <a:cs typeface="Calibri Light" charset="0"/>
                <a:sym typeface="Times New Roman" charset="0"/>
              </a:rPr>
              <a:t>The insula is grey matter in the Lateral sulcus and has a cover formed of temporal frontal and parietal lobes which we call opercula (parts from the 3 lobes)</a:t>
            </a:r>
            <a:endParaRPr lang="en-GB" sz="1200" dirty="0">
              <a:latin typeface="+mn-lt"/>
            </a:endParaRPr>
          </a:p>
        </p:txBody>
      </p:sp>
      <p:sp>
        <p:nvSpPr>
          <p:cNvPr id="42" name="Rectangle 41">
            <a:extLst>
              <a:ext uri="{FF2B5EF4-FFF2-40B4-BE49-F238E27FC236}">
                <a16:creationId xmlns:a16="http://schemas.microsoft.com/office/drawing/2014/main" id="{1EB6E0C7-6526-4855-998C-B103131DADEB}"/>
              </a:ext>
            </a:extLst>
          </p:cNvPr>
          <p:cNvSpPr/>
          <p:nvPr/>
        </p:nvSpPr>
        <p:spPr>
          <a:xfrm>
            <a:off x="2972873" y="3840808"/>
            <a:ext cx="2228495" cy="307777"/>
          </a:xfrm>
          <a:prstGeom prst="rect">
            <a:avLst/>
          </a:prstGeom>
        </p:spPr>
        <p:txBody>
          <a:bodyPr wrap="square">
            <a:spAutoFit/>
          </a:bodyPr>
          <a:lstStyle/>
          <a:p>
            <a:pPr algn="l"/>
            <a:r>
              <a:rPr lang="en-GB" dirty="0">
                <a:solidFill>
                  <a:srgbClr val="92D050"/>
                </a:solidFill>
                <a:latin typeface="+mn-lt"/>
                <a:cs typeface="Calibri Light" charset="0"/>
                <a:sym typeface="Times New Roman" charset="0"/>
              </a:rPr>
              <a:t>so we can see the insula</a:t>
            </a:r>
            <a:endParaRPr lang="en-GB" dirty="0">
              <a:solidFill>
                <a:srgbClr val="92D050"/>
              </a:solidFill>
              <a:latin typeface="+mn-lt"/>
            </a:endParaRPr>
          </a:p>
        </p:txBody>
      </p:sp>
      <p:sp>
        <p:nvSpPr>
          <p:cNvPr id="43" name="Rectangle 42">
            <a:extLst>
              <a:ext uri="{FF2B5EF4-FFF2-40B4-BE49-F238E27FC236}">
                <a16:creationId xmlns:a16="http://schemas.microsoft.com/office/drawing/2014/main" id="{9849085F-D043-4404-AF6E-0666BB9D13F6}"/>
              </a:ext>
            </a:extLst>
          </p:cNvPr>
          <p:cNvSpPr/>
          <p:nvPr/>
        </p:nvSpPr>
        <p:spPr>
          <a:xfrm>
            <a:off x="10110187" y="6401124"/>
            <a:ext cx="2100677" cy="307777"/>
          </a:xfrm>
          <a:prstGeom prst="rect">
            <a:avLst/>
          </a:prstGeom>
        </p:spPr>
        <p:txBody>
          <a:bodyPr wrap="square">
            <a:spAutoFit/>
          </a:bodyPr>
          <a:lstStyle/>
          <a:p>
            <a:pPr algn="l"/>
            <a:r>
              <a:rPr lang="en-GB" dirty="0">
                <a:solidFill>
                  <a:schemeClr val="bg1">
                    <a:lumMod val="50000"/>
                  </a:schemeClr>
                </a:solidFill>
                <a:latin typeface="+mn-lt"/>
                <a:cs typeface="Calibri Light" charset="0"/>
                <a:sym typeface="Times New Roman" charset="0"/>
              </a:rPr>
              <a:t>Note: Form y shape</a:t>
            </a:r>
            <a:endParaRPr lang="en-GB" dirty="0">
              <a:solidFill>
                <a:schemeClr val="bg1">
                  <a:lumMod val="50000"/>
                </a:schemeClr>
              </a:solidFill>
              <a:latin typeface="+mn-lt"/>
            </a:endParaRPr>
          </a:p>
        </p:txBody>
      </p:sp>
      <p:cxnSp>
        <p:nvCxnSpPr>
          <p:cNvPr id="3" name="Straight Arrow Connector 2">
            <a:extLst>
              <a:ext uri="{FF2B5EF4-FFF2-40B4-BE49-F238E27FC236}">
                <a16:creationId xmlns:a16="http://schemas.microsoft.com/office/drawing/2014/main" id="{CE2E7103-DB12-4CA2-A947-26FAA8EB9FC6}"/>
              </a:ext>
            </a:extLst>
          </p:cNvPr>
          <p:cNvCxnSpPr>
            <a:cxnSpLocks/>
          </p:cNvCxnSpPr>
          <p:nvPr/>
        </p:nvCxnSpPr>
        <p:spPr>
          <a:xfrm>
            <a:off x="6121444" y="3692497"/>
            <a:ext cx="785901" cy="141338"/>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553AEB2C-D9D1-4C7E-B952-B79EEFF3A72D}"/>
              </a:ext>
            </a:extLst>
          </p:cNvPr>
          <p:cNvPicPr>
            <a:picLocks noChangeAspect="1"/>
          </p:cNvPicPr>
          <p:nvPr/>
        </p:nvPicPr>
        <p:blipFill>
          <a:blip r:embed="rId4"/>
          <a:stretch>
            <a:fillRect/>
          </a:stretch>
        </p:blipFill>
        <p:spPr>
          <a:xfrm>
            <a:off x="6940627" y="2671948"/>
            <a:ext cx="1451172" cy="1641401"/>
          </a:xfrm>
          <a:prstGeom prst="rect">
            <a:avLst/>
          </a:prstGeom>
        </p:spPr>
      </p:pic>
      <p:pic>
        <p:nvPicPr>
          <p:cNvPr id="27650" name="Picture 2" descr="Image result for insula">
            <a:extLst>
              <a:ext uri="{FF2B5EF4-FFF2-40B4-BE49-F238E27FC236}">
                <a16:creationId xmlns:a16="http://schemas.microsoft.com/office/drawing/2014/main" id="{A18F7B97-50A3-4E79-ACFC-B6FEDF43A8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645" t="3283" r="1841" b="4120"/>
          <a:stretch/>
        </p:blipFill>
        <p:spPr bwMode="auto">
          <a:xfrm>
            <a:off x="9985295" y="2127404"/>
            <a:ext cx="2026929" cy="1301122"/>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a:extLst>
              <a:ext uri="{FF2B5EF4-FFF2-40B4-BE49-F238E27FC236}">
                <a16:creationId xmlns:a16="http://schemas.microsoft.com/office/drawing/2014/main" id="{40721833-189D-43A1-A5EA-83186306EECE}"/>
              </a:ext>
            </a:extLst>
          </p:cNvPr>
          <p:cNvSpPr txBox="1"/>
          <p:nvPr/>
        </p:nvSpPr>
        <p:spPr>
          <a:xfrm flipH="1">
            <a:off x="10515296" y="1902984"/>
            <a:ext cx="666542" cy="294984"/>
          </a:xfrm>
          <a:prstGeom prst="rect">
            <a:avLst/>
          </a:prstGeom>
          <a:noFill/>
        </p:spPr>
        <p:txBody>
          <a:bodyPr wrap="square" rtlCol="0">
            <a:spAutoFit/>
          </a:bodyPr>
          <a:lstStyle/>
          <a:p>
            <a:r>
              <a:rPr lang="en-US" dirty="0">
                <a:solidFill>
                  <a:schemeClr val="bg1">
                    <a:lumMod val="50000"/>
                  </a:schemeClr>
                </a:solidFill>
                <a:latin typeface="+mn-lt"/>
              </a:rPr>
              <a:t>Extra</a:t>
            </a:r>
            <a:endParaRPr lang="en-GB" dirty="0">
              <a:solidFill>
                <a:schemeClr val="bg1">
                  <a:lumMod val="50000"/>
                </a:schemeClr>
              </a:solidFill>
              <a:latin typeface="+mn-lt"/>
            </a:endParaRPr>
          </a:p>
        </p:txBody>
      </p:sp>
      <p:cxnSp>
        <p:nvCxnSpPr>
          <p:cNvPr id="39" name="Straight Arrow Connector 38">
            <a:extLst>
              <a:ext uri="{FF2B5EF4-FFF2-40B4-BE49-F238E27FC236}">
                <a16:creationId xmlns:a16="http://schemas.microsoft.com/office/drawing/2014/main" id="{D0BF04D2-3F54-4693-8D26-D8721D209738}"/>
              </a:ext>
            </a:extLst>
          </p:cNvPr>
          <p:cNvCxnSpPr>
            <a:cxnSpLocks/>
          </p:cNvCxnSpPr>
          <p:nvPr/>
        </p:nvCxnSpPr>
        <p:spPr>
          <a:xfrm flipH="1" flipV="1">
            <a:off x="10241362" y="5953504"/>
            <a:ext cx="820959" cy="500347"/>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3896F61C-2053-4E34-B00E-2A4BAA4CD553}"/>
              </a:ext>
            </a:extLst>
          </p:cNvPr>
          <p:cNvSpPr/>
          <p:nvPr/>
        </p:nvSpPr>
        <p:spPr>
          <a:xfrm>
            <a:off x="880251" y="3276999"/>
            <a:ext cx="901119" cy="830997"/>
          </a:xfrm>
          <a:prstGeom prst="rect">
            <a:avLst/>
          </a:prstGeom>
        </p:spPr>
        <p:txBody>
          <a:bodyPr wrap="square">
            <a:spAutoFit/>
          </a:bodyPr>
          <a:lstStyle/>
          <a:p>
            <a:pPr algn="l"/>
            <a:r>
              <a:rPr lang="en-GB" sz="1200" dirty="0">
                <a:solidFill>
                  <a:srgbClr val="92D050"/>
                </a:solidFill>
                <a:latin typeface="+mn-lt"/>
              </a:rPr>
              <a:t>(normal cerebral cortex but inside)</a:t>
            </a:r>
          </a:p>
        </p:txBody>
      </p:sp>
      <p:sp>
        <p:nvSpPr>
          <p:cNvPr id="47" name="Rectangle 46">
            <a:extLst>
              <a:ext uri="{FF2B5EF4-FFF2-40B4-BE49-F238E27FC236}">
                <a16:creationId xmlns:a16="http://schemas.microsoft.com/office/drawing/2014/main" id="{3A1F6C45-90C8-4292-B998-AE42365D016B}"/>
              </a:ext>
            </a:extLst>
          </p:cNvPr>
          <p:cNvSpPr/>
          <p:nvPr/>
        </p:nvSpPr>
        <p:spPr>
          <a:xfrm>
            <a:off x="1673757" y="6413808"/>
            <a:ext cx="4212579" cy="276999"/>
          </a:xfrm>
          <a:prstGeom prst="rect">
            <a:avLst/>
          </a:prstGeom>
        </p:spPr>
        <p:txBody>
          <a:bodyPr wrap="square">
            <a:spAutoFit/>
          </a:bodyPr>
          <a:lstStyle/>
          <a:p>
            <a:pPr algn="l"/>
            <a:r>
              <a:rPr lang="en-GB" sz="1200" dirty="0">
                <a:solidFill>
                  <a:schemeClr val="bg1">
                    <a:lumMod val="50000"/>
                  </a:schemeClr>
                </a:solidFill>
                <a:latin typeface="+mn-lt"/>
                <a:cs typeface="Calibri Light" charset="0"/>
                <a:sym typeface="Times New Roman" charset="0"/>
              </a:rPr>
              <a:t>*Fissure and sulcus both mean groove. But fissure is deeper</a:t>
            </a:r>
          </a:p>
        </p:txBody>
      </p:sp>
    </p:spTree>
    <p:extLst>
      <p:ext uri="{BB962C8B-B14F-4D97-AF65-F5344CB8AC3E}">
        <p14:creationId xmlns:p14="http://schemas.microsoft.com/office/powerpoint/2010/main" val="2538097236"/>
      </p:ext>
    </p:extLst>
  </p:cSld>
  <p:clrMapOvr>
    <a:masterClrMapping/>
  </p:clrMapOvr>
</p:sld>
</file>

<file path=ppt/theme/theme1.xml><?xml version="1.0" encoding="utf-8"?>
<a:theme xmlns:a="http://schemas.openxmlformats.org/drawingml/2006/main" name="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atomy" id="{6C3A8FFE-7141-47B9-9213-9895C7E1A432}" vid="{088974C7-7BA9-4A38-9875-23F266899E6A}"/>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Anatomy</Template>
  <TotalTime>11108</TotalTime>
  <Words>2571</Words>
  <Application>Microsoft Office PowerPoint</Application>
  <PresentationFormat>Widescreen</PresentationFormat>
  <Paragraphs>452</Paragraphs>
  <Slides>28</Slides>
  <Notes>2</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0</vt:i4>
      </vt:variant>
      <vt:variant>
        <vt:lpstr>Slide Titles</vt:lpstr>
      </vt:variant>
      <vt:variant>
        <vt:i4>28</vt:i4>
      </vt:variant>
    </vt:vector>
  </HeadingPairs>
  <TitlesOfParts>
    <vt:vector size="37" baseType="lpstr">
      <vt:lpstr>Arial</vt:lpstr>
      <vt:lpstr>Arial Unicode MS</vt:lpstr>
      <vt:lpstr>Calibri Light</vt:lpstr>
      <vt:lpstr>Calibri</vt:lpstr>
      <vt:lpstr>Wingdings</vt:lpstr>
      <vt:lpstr>SimSun</vt:lpstr>
      <vt:lpstr>Times New Roman</vt:lpstr>
      <vt:lpstr>Courier New</vt:lpstr>
      <vt:lpstr>Office Theme</vt:lpstr>
      <vt:lpstr>PowerPoint Presentation</vt:lpstr>
      <vt:lpstr>Objectives</vt:lpstr>
      <vt:lpstr>Cerebrum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Language Area</vt:lpstr>
      <vt:lpstr>Hemispheric Dominance</vt:lpstr>
      <vt:lpstr>White Matter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MCQS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dc:title>
  <dc:creator>Jawaher AbdulMohsen</dc:creator>
  <cp:lastModifiedBy>abdulaziz abdullah</cp:lastModifiedBy>
  <cp:revision>167</cp:revision>
  <dcterms:created xsi:type="dcterms:W3CDTF">2017-04-30T17:35:08Z</dcterms:created>
  <dcterms:modified xsi:type="dcterms:W3CDTF">2017-10-19T11:14:43Z</dcterms:modified>
</cp:coreProperties>
</file>