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5" r:id="rId1"/>
  </p:sldMasterIdLst>
  <p:notesMasterIdLst>
    <p:notesMasterId r:id="rId28"/>
  </p:notesMasterIdLst>
  <p:sldIdLst>
    <p:sldId id="322" r:id="rId2"/>
    <p:sldId id="297" r:id="rId3"/>
    <p:sldId id="325" r:id="rId4"/>
    <p:sldId id="347" r:id="rId5"/>
    <p:sldId id="349" r:id="rId6"/>
    <p:sldId id="328" r:id="rId7"/>
    <p:sldId id="354" r:id="rId8"/>
    <p:sldId id="355" r:id="rId9"/>
    <p:sldId id="333" r:id="rId10"/>
    <p:sldId id="334" r:id="rId11"/>
    <p:sldId id="329" r:id="rId12"/>
    <p:sldId id="330" r:id="rId13"/>
    <p:sldId id="335" r:id="rId14"/>
    <p:sldId id="350" r:id="rId15"/>
    <p:sldId id="356" r:id="rId16"/>
    <p:sldId id="337" r:id="rId17"/>
    <p:sldId id="338" r:id="rId18"/>
    <p:sldId id="339" r:id="rId19"/>
    <p:sldId id="340" r:id="rId20"/>
    <p:sldId id="341" r:id="rId21"/>
    <p:sldId id="353" r:id="rId22"/>
    <p:sldId id="345" r:id="rId23"/>
    <p:sldId id="346" r:id="rId24"/>
    <p:sldId id="342" r:id="rId25"/>
    <p:sldId id="343" r:id="rId26"/>
    <p:sldId id="323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7F2"/>
    <a:srgbClr val="FDE7E3"/>
    <a:srgbClr val="DCE1F4"/>
    <a:srgbClr val="4E67C8"/>
    <a:srgbClr val="FFB37A"/>
    <a:srgbClr val="FFFFFF"/>
    <a:srgbClr val="9CD8D8"/>
    <a:srgbClr val="FF99CC"/>
    <a:srgbClr val="70AD47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3907" autoAdjust="0"/>
  </p:normalViewPr>
  <p:slideViewPr>
    <p:cSldViewPr snapToGrid="0">
      <p:cViewPr>
        <p:scale>
          <a:sx n="50" d="100"/>
          <a:sy n="50" d="100"/>
        </p:scale>
        <p:origin x="1232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6D5C03-0F7A-440E-B7F9-F3CC5CEA71C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8BF560F1-20BF-40BF-8B26-C76DC0507DF0}">
      <dgm:prSet phldrT="[Text]"/>
      <dgm:spPr/>
      <dgm:t>
        <a:bodyPr/>
        <a:lstStyle/>
        <a:p>
          <a:r>
            <a:rPr lang="en-US" dirty="0"/>
            <a:t>Deep cerebral veins</a:t>
          </a:r>
        </a:p>
      </dgm:t>
    </dgm:pt>
    <dgm:pt modelId="{7D6893EF-5674-4EC8-A2FB-21731631FE33}" type="parTrans" cxnId="{24EB2CDD-2893-4039-9FCE-13A18B900D87}">
      <dgm:prSet/>
      <dgm:spPr/>
      <dgm:t>
        <a:bodyPr/>
        <a:lstStyle/>
        <a:p>
          <a:endParaRPr lang="en-US"/>
        </a:p>
      </dgm:t>
    </dgm:pt>
    <dgm:pt modelId="{734576AB-7818-4163-9FAB-CFAA9B2D6B1E}" type="sibTrans" cxnId="{24EB2CDD-2893-4039-9FCE-13A18B900D87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F759EFC0-F6C4-4F17-AFC2-101D0337C4ED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Internal cerebral veins</a:t>
          </a:r>
        </a:p>
      </dgm:t>
    </dgm:pt>
    <dgm:pt modelId="{6A9551C9-4A60-4B7F-9974-59E017AEBCA0}" type="parTrans" cxnId="{952122F7-DF10-4EA5-9D5A-9C0B38105D65}">
      <dgm:prSet/>
      <dgm:spPr/>
      <dgm:t>
        <a:bodyPr/>
        <a:lstStyle/>
        <a:p>
          <a:endParaRPr lang="en-US"/>
        </a:p>
      </dgm:t>
    </dgm:pt>
    <dgm:pt modelId="{2E03DE34-27BC-47A9-A0DF-4A3A1F304C3F}" type="sibTrans" cxnId="{952122F7-DF10-4EA5-9D5A-9C0B38105D65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F476096E-8C00-419D-A341-EE23F837381C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Great cerebral vein</a:t>
          </a:r>
        </a:p>
      </dgm:t>
    </dgm:pt>
    <dgm:pt modelId="{8689F0E5-7938-4BEB-A8C8-91268BD93705}" type="parTrans" cxnId="{ACC594E5-7A1B-468E-8EBD-E62B5190146A}">
      <dgm:prSet/>
      <dgm:spPr/>
      <dgm:t>
        <a:bodyPr/>
        <a:lstStyle/>
        <a:p>
          <a:endParaRPr lang="en-US"/>
        </a:p>
      </dgm:t>
    </dgm:pt>
    <dgm:pt modelId="{4C6BA06E-1FD9-4A8C-8DB1-A59B54932A44}" type="sibTrans" cxnId="{ACC594E5-7A1B-468E-8EBD-E62B5190146A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B478CC9-CB6E-4BE2-BB65-8E27221135D2}">
      <dgm:prSet phldrT="[Text]"/>
      <dgm:spPr>
        <a:solidFill>
          <a:srgbClr val="ECB2D9"/>
        </a:solidFill>
      </dgm:spPr>
      <dgm:t>
        <a:bodyPr/>
        <a:lstStyle/>
        <a:p>
          <a:r>
            <a:rPr lang="en-US" dirty="0"/>
            <a:t>Straight sinus</a:t>
          </a:r>
        </a:p>
      </dgm:t>
    </dgm:pt>
    <dgm:pt modelId="{310D6C09-A1FF-49ED-A37E-9DC9A09C9A44}" type="parTrans" cxnId="{59F5B2AF-22F4-4DCE-9744-C770C9A35448}">
      <dgm:prSet/>
      <dgm:spPr/>
      <dgm:t>
        <a:bodyPr/>
        <a:lstStyle/>
        <a:p>
          <a:endParaRPr lang="en-US"/>
        </a:p>
      </dgm:t>
    </dgm:pt>
    <dgm:pt modelId="{727FCF28-82AB-459C-BEE5-B20FAD748813}" type="sibTrans" cxnId="{59F5B2AF-22F4-4DCE-9744-C770C9A35448}">
      <dgm:prSet/>
      <dgm:spPr/>
      <dgm:t>
        <a:bodyPr/>
        <a:lstStyle/>
        <a:p>
          <a:endParaRPr lang="en-US"/>
        </a:p>
      </dgm:t>
    </dgm:pt>
    <dgm:pt modelId="{5E310A33-862B-4F94-B998-ED18F2A9EBD6}" type="pres">
      <dgm:prSet presAssocID="{616D5C03-0F7A-440E-B7F9-F3CC5CEA71CA}" presName="Name0" presStyleCnt="0">
        <dgm:presLayoutVars>
          <dgm:dir/>
          <dgm:resizeHandles val="exact"/>
        </dgm:presLayoutVars>
      </dgm:prSet>
      <dgm:spPr/>
    </dgm:pt>
    <dgm:pt modelId="{594CE931-9646-493A-A07C-874FCA8BBB7A}" type="pres">
      <dgm:prSet presAssocID="{8BF560F1-20BF-40BF-8B26-C76DC0507DF0}" presName="node" presStyleLbl="node1" presStyleIdx="0" presStyleCnt="4">
        <dgm:presLayoutVars>
          <dgm:bulletEnabled val="1"/>
        </dgm:presLayoutVars>
      </dgm:prSet>
      <dgm:spPr/>
    </dgm:pt>
    <dgm:pt modelId="{8C24C985-BAEF-46D0-B287-BAA42774B79A}" type="pres">
      <dgm:prSet presAssocID="{734576AB-7818-4163-9FAB-CFAA9B2D6B1E}" presName="sibTrans" presStyleLbl="sibTrans2D1" presStyleIdx="0" presStyleCnt="3"/>
      <dgm:spPr/>
    </dgm:pt>
    <dgm:pt modelId="{5C6A73BD-3D91-4F32-B5CE-69C62A9AC69F}" type="pres">
      <dgm:prSet presAssocID="{734576AB-7818-4163-9FAB-CFAA9B2D6B1E}" presName="connectorText" presStyleLbl="sibTrans2D1" presStyleIdx="0" presStyleCnt="3"/>
      <dgm:spPr/>
    </dgm:pt>
    <dgm:pt modelId="{F67B5611-357C-4EE7-8378-8E6771435DEC}" type="pres">
      <dgm:prSet presAssocID="{F759EFC0-F6C4-4F17-AFC2-101D0337C4ED}" presName="node" presStyleLbl="node1" presStyleIdx="1" presStyleCnt="4">
        <dgm:presLayoutVars>
          <dgm:bulletEnabled val="1"/>
        </dgm:presLayoutVars>
      </dgm:prSet>
      <dgm:spPr/>
    </dgm:pt>
    <dgm:pt modelId="{4F7DF967-9E9C-4881-BD42-8B00146694A4}" type="pres">
      <dgm:prSet presAssocID="{2E03DE34-27BC-47A9-A0DF-4A3A1F304C3F}" presName="sibTrans" presStyleLbl="sibTrans2D1" presStyleIdx="1" presStyleCnt="3"/>
      <dgm:spPr/>
    </dgm:pt>
    <dgm:pt modelId="{97E91CB0-31C6-48EC-9090-E515444E96C0}" type="pres">
      <dgm:prSet presAssocID="{2E03DE34-27BC-47A9-A0DF-4A3A1F304C3F}" presName="connectorText" presStyleLbl="sibTrans2D1" presStyleIdx="1" presStyleCnt="3"/>
      <dgm:spPr/>
    </dgm:pt>
    <dgm:pt modelId="{C214D5C9-0B50-4108-A047-E3385927B45A}" type="pres">
      <dgm:prSet presAssocID="{F476096E-8C00-419D-A341-EE23F837381C}" presName="node" presStyleLbl="node1" presStyleIdx="2" presStyleCnt="4">
        <dgm:presLayoutVars>
          <dgm:bulletEnabled val="1"/>
        </dgm:presLayoutVars>
      </dgm:prSet>
      <dgm:spPr/>
    </dgm:pt>
    <dgm:pt modelId="{473B466B-72EC-43A1-88DE-E8E75D2D96D8}" type="pres">
      <dgm:prSet presAssocID="{4C6BA06E-1FD9-4A8C-8DB1-A59B54932A44}" presName="sibTrans" presStyleLbl="sibTrans2D1" presStyleIdx="2" presStyleCnt="3"/>
      <dgm:spPr/>
    </dgm:pt>
    <dgm:pt modelId="{30400E42-6379-4C8D-8202-DB00914D25C5}" type="pres">
      <dgm:prSet presAssocID="{4C6BA06E-1FD9-4A8C-8DB1-A59B54932A44}" presName="connectorText" presStyleLbl="sibTrans2D1" presStyleIdx="2" presStyleCnt="3"/>
      <dgm:spPr/>
    </dgm:pt>
    <dgm:pt modelId="{5E498C60-5D3B-4D56-986E-6E2B98429358}" type="pres">
      <dgm:prSet presAssocID="{2B478CC9-CB6E-4BE2-BB65-8E27221135D2}" presName="node" presStyleLbl="node1" presStyleIdx="3" presStyleCnt="4">
        <dgm:presLayoutVars>
          <dgm:bulletEnabled val="1"/>
        </dgm:presLayoutVars>
      </dgm:prSet>
      <dgm:spPr/>
    </dgm:pt>
  </dgm:ptLst>
  <dgm:cxnLst>
    <dgm:cxn modelId="{44E94D04-2B87-4252-839A-1A942C5E1DCE}" type="presOf" srcId="{734576AB-7818-4163-9FAB-CFAA9B2D6B1E}" destId="{8C24C985-BAEF-46D0-B287-BAA42774B79A}" srcOrd="0" destOrd="0" presId="urn:microsoft.com/office/officeart/2005/8/layout/process1"/>
    <dgm:cxn modelId="{8A800414-A2E6-418E-9B2B-D31EBCB7D17D}" type="presOf" srcId="{F759EFC0-F6C4-4F17-AFC2-101D0337C4ED}" destId="{F67B5611-357C-4EE7-8378-8E6771435DEC}" srcOrd="0" destOrd="0" presId="urn:microsoft.com/office/officeart/2005/8/layout/process1"/>
    <dgm:cxn modelId="{30487A1A-4160-49A8-8FC0-8AC5DEDC00F0}" type="presOf" srcId="{2E03DE34-27BC-47A9-A0DF-4A3A1F304C3F}" destId="{97E91CB0-31C6-48EC-9090-E515444E96C0}" srcOrd="1" destOrd="0" presId="urn:microsoft.com/office/officeart/2005/8/layout/process1"/>
    <dgm:cxn modelId="{AFCE8633-0DB7-4C57-83F7-F04A21203D26}" type="presOf" srcId="{4C6BA06E-1FD9-4A8C-8DB1-A59B54932A44}" destId="{30400E42-6379-4C8D-8202-DB00914D25C5}" srcOrd="1" destOrd="0" presId="urn:microsoft.com/office/officeart/2005/8/layout/process1"/>
    <dgm:cxn modelId="{1F77123F-8449-4041-88A0-879FDE3AA514}" type="presOf" srcId="{2B478CC9-CB6E-4BE2-BB65-8E27221135D2}" destId="{5E498C60-5D3B-4D56-986E-6E2B98429358}" srcOrd="0" destOrd="0" presId="urn:microsoft.com/office/officeart/2005/8/layout/process1"/>
    <dgm:cxn modelId="{92F69762-C767-45DE-8A68-2B9E5E3F3984}" type="presOf" srcId="{F476096E-8C00-419D-A341-EE23F837381C}" destId="{C214D5C9-0B50-4108-A047-E3385927B45A}" srcOrd="0" destOrd="0" presId="urn:microsoft.com/office/officeart/2005/8/layout/process1"/>
    <dgm:cxn modelId="{DFF5896E-53BB-4800-958E-2F63A75CD166}" type="presOf" srcId="{4C6BA06E-1FD9-4A8C-8DB1-A59B54932A44}" destId="{473B466B-72EC-43A1-88DE-E8E75D2D96D8}" srcOrd="0" destOrd="0" presId="urn:microsoft.com/office/officeart/2005/8/layout/process1"/>
    <dgm:cxn modelId="{F483AF57-9FA2-4B07-A9EC-0C9B611A759D}" type="presOf" srcId="{734576AB-7818-4163-9FAB-CFAA9B2D6B1E}" destId="{5C6A73BD-3D91-4F32-B5CE-69C62A9AC69F}" srcOrd="1" destOrd="0" presId="urn:microsoft.com/office/officeart/2005/8/layout/process1"/>
    <dgm:cxn modelId="{FB559A58-A39B-43E0-8E95-90B34CA7BDE9}" type="presOf" srcId="{616D5C03-0F7A-440E-B7F9-F3CC5CEA71CA}" destId="{5E310A33-862B-4F94-B998-ED18F2A9EBD6}" srcOrd="0" destOrd="0" presId="urn:microsoft.com/office/officeart/2005/8/layout/process1"/>
    <dgm:cxn modelId="{59F5B2AF-22F4-4DCE-9744-C770C9A35448}" srcId="{616D5C03-0F7A-440E-B7F9-F3CC5CEA71CA}" destId="{2B478CC9-CB6E-4BE2-BB65-8E27221135D2}" srcOrd="3" destOrd="0" parTransId="{310D6C09-A1FF-49ED-A37E-9DC9A09C9A44}" sibTransId="{727FCF28-82AB-459C-BEE5-B20FAD748813}"/>
    <dgm:cxn modelId="{89E17AB6-48FC-4049-AF66-2052B4DDD197}" type="presOf" srcId="{8BF560F1-20BF-40BF-8B26-C76DC0507DF0}" destId="{594CE931-9646-493A-A07C-874FCA8BBB7A}" srcOrd="0" destOrd="0" presId="urn:microsoft.com/office/officeart/2005/8/layout/process1"/>
    <dgm:cxn modelId="{24EB2CDD-2893-4039-9FCE-13A18B900D87}" srcId="{616D5C03-0F7A-440E-B7F9-F3CC5CEA71CA}" destId="{8BF560F1-20BF-40BF-8B26-C76DC0507DF0}" srcOrd="0" destOrd="0" parTransId="{7D6893EF-5674-4EC8-A2FB-21731631FE33}" sibTransId="{734576AB-7818-4163-9FAB-CFAA9B2D6B1E}"/>
    <dgm:cxn modelId="{E603DBDE-8967-4F06-9F2C-C82CDC1CF5FE}" type="presOf" srcId="{2E03DE34-27BC-47A9-A0DF-4A3A1F304C3F}" destId="{4F7DF967-9E9C-4881-BD42-8B00146694A4}" srcOrd="0" destOrd="0" presId="urn:microsoft.com/office/officeart/2005/8/layout/process1"/>
    <dgm:cxn modelId="{ACC594E5-7A1B-468E-8EBD-E62B5190146A}" srcId="{616D5C03-0F7A-440E-B7F9-F3CC5CEA71CA}" destId="{F476096E-8C00-419D-A341-EE23F837381C}" srcOrd="2" destOrd="0" parTransId="{8689F0E5-7938-4BEB-A8C8-91268BD93705}" sibTransId="{4C6BA06E-1FD9-4A8C-8DB1-A59B54932A44}"/>
    <dgm:cxn modelId="{952122F7-DF10-4EA5-9D5A-9C0B38105D65}" srcId="{616D5C03-0F7A-440E-B7F9-F3CC5CEA71CA}" destId="{F759EFC0-F6C4-4F17-AFC2-101D0337C4ED}" srcOrd="1" destOrd="0" parTransId="{6A9551C9-4A60-4B7F-9974-59E017AEBCA0}" sibTransId="{2E03DE34-27BC-47A9-A0DF-4A3A1F304C3F}"/>
    <dgm:cxn modelId="{91B2CA22-4287-4F58-B349-871E1EFD2AD2}" type="presParOf" srcId="{5E310A33-862B-4F94-B998-ED18F2A9EBD6}" destId="{594CE931-9646-493A-A07C-874FCA8BBB7A}" srcOrd="0" destOrd="0" presId="urn:microsoft.com/office/officeart/2005/8/layout/process1"/>
    <dgm:cxn modelId="{CFD7B099-DF4F-4568-9C31-FA0D112060CA}" type="presParOf" srcId="{5E310A33-862B-4F94-B998-ED18F2A9EBD6}" destId="{8C24C985-BAEF-46D0-B287-BAA42774B79A}" srcOrd="1" destOrd="0" presId="urn:microsoft.com/office/officeart/2005/8/layout/process1"/>
    <dgm:cxn modelId="{B5900CD4-037F-419E-8243-3C92A1967D81}" type="presParOf" srcId="{8C24C985-BAEF-46D0-B287-BAA42774B79A}" destId="{5C6A73BD-3D91-4F32-B5CE-69C62A9AC69F}" srcOrd="0" destOrd="0" presId="urn:microsoft.com/office/officeart/2005/8/layout/process1"/>
    <dgm:cxn modelId="{EB8B1880-A129-4282-9C29-9063C0C1A0CE}" type="presParOf" srcId="{5E310A33-862B-4F94-B998-ED18F2A9EBD6}" destId="{F67B5611-357C-4EE7-8378-8E6771435DEC}" srcOrd="2" destOrd="0" presId="urn:microsoft.com/office/officeart/2005/8/layout/process1"/>
    <dgm:cxn modelId="{2C829482-072D-41C3-9D34-9F678F2FD0F1}" type="presParOf" srcId="{5E310A33-862B-4F94-B998-ED18F2A9EBD6}" destId="{4F7DF967-9E9C-4881-BD42-8B00146694A4}" srcOrd="3" destOrd="0" presId="urn:microsoft.com/office/officeart/2005/8/layout/process1"/>
    <dgm:cxn modelId="{4BF1109D-E575-40BA-BDE1-B57ED0AB89CB}" type="presParOf" srcId="{4F7DF967-9E9C-4881-BD42-8B00146694A4}" destId="{97E91CB0-31C6-48EC-9090-E515444E96C0}" srcOrd="0" destOrd="0" presId="urn:microsoft.com/office/officeart/2005/8/layout/process1"/>
    <dgm:cxn modelId="{678999C2-788C-4257-A6E6-B38FE23BA60E}" type="presParOf" srcId="{5E310A33-862B-4F94-B998-ED18F2A9EBD6}" destId="{C214D5C9-0B50-4108-A047-E3385927B45A}" srcOrd="4" destOrd="0" presId="urn:microsoft.com/office/officeart/2005/8/layout/process1"/>
    <dgm:cxn modelId="{01E9EBF9-A366-4A8B-844B-514263724CB3}" type="presParOf" srcId="{5E310A33-862B-4F94-B998-ED18F2A9EBD6}" destId="{473B466B-72EC-43A1-88DE-E8E75D2D96D8}" srcOrd="5" destOrd="0" presId="urn:microsoft.com/office/officeart/2005/8/layout/process1"/>
    <dgm:cxn modelId="{45C8114D-A192-4EA7-B7E8-54CA472768CA}" type="presParOf" srcId="{473B466B-72EC-43A1-88DE-E8E75D2D96D8}" destId="{30400E42-6379-4C8D-8202-DB00914D25C5}" srcOrd="0" destOrd="0" presId="urn:microsoft.com/office/officeart/2005/8/layout/process1"/>
    <dgm:cxn modelId="{0B2CA671-BEF8-4CBB-844A-31B61E3A9F35}" type="presParOf" srcId="{5E310A33-862B-4F94-B998-ED18F2A9EBD6}" destId="{5E498C60-5D3B-4D56-986E-6E2B98429358}" srcOrd="6" destOrd="0" presId="urn:microsoft.com/office/officeart/2005/8/layout/process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CE931-9646-493A-A07C-874FCA8BBB7A}">
      <dsp:nvSpPr>
        <dsp:cNvPr id="0" name=""/>
        <dsp:cNvSpPr/>
      </dsp:nvSpPr>
      <dsp:spPr>
        <a:xfrm>
          <a:off x="4306" y="1234076"/>
          <a:ext cx="1882851" cy="11297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Deep cerebral veins</a:t>
          </a:r>
        </a:p>
      </dsp:txBody>
      <dsp:txXfrm>
        <a:off x="37394" y="1267164"/>
        <a:ext cx="1816675" cy="1063534"/>
      </dsp:txXfrm>
    </dsp:sp>
    <dsp:sp modelId="{8C24C985-BAEF-46D0-B287-BAA42774B79A}">
      <dsp:nvSpPr>
        <dsp:cNvPr id="0" name=""/>
        <dsp:cNvSpPr/>
      </dsp:nvSpPr>
      <dsp:spPr>
        <a:xfrm>
          <a:off x="2075442" y="1565458"/>
          <a:ext cx="399164" cy="4669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075442" y="1658847"/>
        <a:ext cx="279415" cy="280169"/>
      </dsp:txXfrm>
    </dsp:sp>
    <dsp:sp modelId="{F67B5611-357C-4EE7-8378-8E6771435DEC}">
      <dsp:nvSpPr>
        <dsp:cNvPr id="0" name=""/>
        <dsp:cNvSpPr/>
      </dsp:nvSpPr>
      <dsp:spPr>
        <a:xfrm>
          <a:off x="2640297" y="1234076"/>
          <a:ext cx="1882851" cy="1129710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Internal cerebral veins</a:t>
          </a:r>
        </a:p>
      </dsp:txBody>
      <dsp:txXfrm>
        <a:off x="2673385" y="1267164"/>
        <a:ext cx="1816675" cy="1063534"/>
      </dsp:txXfrm>
    </dsp:sp>
    <dsp:sp modelId="{4F7DF967-9E9C-4881-BD42-8B00146694A4}">
      <dsp:nvSpPr>
        <dsp:cNvPr id="0" name=""/>
        <dsp:cNvSpPr/>
      </dsp:nvSpPr>
      <dsp:spPr>
        <a:xfrm>
          <a:off x="4711433" y="1565458"/>
          <a:ext cx="399164" cy="4669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711433" y="1658847"/>
        <a:ext cx="279415" cy="280169"/>
      </dsp:txXfrm>
    </dsp:sp>
    <dsp:sp modelId="{C214D5C9-0B50-4108-A047-E3385927B45A}">
      <dsp:nvSpPr>
        <dsp:cNvPr id="0" name=""/>
        <dsp:cNvSpPr/>
      </dsp:nvSpPr>
      <dsp:spPr>
        <a:xfrm>
          <a:off x="5276289" y="1234076"/>
          <a:ext cx="1882851" cy="1129710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Great cerebral vein</a:t>
          </a:r>
        </a:p>
      </dsp:txBody>
      <dsp:txXfrm>
        <a:off x="5309377" y="1267164"/>
        <a:ext cx="1816675" cy="1063534"/>
      </dsp:txXfrm>
    </dsp:sp>
    <dsp:sp modelId="{473B466B-72EC-43A1-88DE-E8E75D2D96D8}">
      <dsp:nvSpPr>
        <dsp:cNvPr id="0" name=""/>
        <dsp:cNvSpPr/>
      </dsp:nvSpPr>
      <dsp:spPr>
        <a:xfrm>
          <a:off x="7347425" y="1565458"/>
          <a:ext cx="399164" cy="4669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7347425" y="1658847"/>
        <a:ext cx="279415" cy="280169"/>
      </dsp:txXfrm>
    </dsp:sp>
    <dsp:sp modelId="{5E498C60-5D3B-4D56-986E-6E2B98429358}">
      <dsp:nvSpPr>
        <dsp:cNvPr id="0" name=""/>
        <dsp:cNvSpPr/>
      </dsp:nvSpPr>
      <dsp:spPr>
        <a:xfrm>
          <a:off x="7912280" y="1234076"/>
          <a:ext cx="1882851" cy="1129710"/>
        </a:xfrm>
        <a:prstGeom prst="roundRect">
          <a:avLst>
            <a:gd name="adj" fmla="val 10000"/>
          </a:avLst>
        </a:prstGeom>
        <a:solidFill>
          <a:srgbClr val="ECB2D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Straight sinus</a:t>
          </a:r>
        </a:p>
      </dsp:txBody>
      <dsp:txXfrm>
        <a:off x="7945368" y="1267164"/>
        <a:ext cx="1816675" cy="10635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2225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94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Perforated</a:t>
            </a:r>
            <a:r>
              <a:rPr lang="en-US" baseline="0" dirty="0"/>
              <a:t> substance: vessels pass  through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CA58C-1F19-461E-A142-5FB1FC033D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8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مخطط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CA58C-1F19-461E-A142-5FB1FC033D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72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955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92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80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635" y="378189"/>
            <a:ext cx="4818016" cy="653778"/>
          </a:xfrm>
        </p:spPr>
        <p:txBody>
          <a:bodyPr/>
          <a:lstStyle>
            <a:lvl1pPr>
              <a:defRPr sz="28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89BE-CC4D-4F0D-8086-52722D6DA6D4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57FD-3EA6-4A57-8523-4E5675D6F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09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93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8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60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825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7056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620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62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6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hyperlink" Target="https://docs.google.com/presentation/d/1zHrbVvovKY0lGbOycITFqoig6qjfsi2AoJUTEhHuXw0/edit?usp=shari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mpVCvMmKu0oZS_NUxBlkwHAbdHEiko6v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png"/><Relationship Id="rId7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channel/UCXm7p9EPl93gEqwDzVguKVA/playlists?view_as=subscriber" TargetMode="External"/><Relationship Id="rId5" Type="http://schemas.openxmlformats.org/officeDocument/2006/relationships/hyperlink" Target="https://docs.google.com/forms/d/e/1FAIpQLSe5fXv00313pt-bu_7cteBdzQAoHkhw6R86sJUYg-L2qalpWA/viewform?usp=sf_link" TargetMode="Externa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27112"/>
            <a:ext cx="12192000" cy="5212320"/>
            <a:chOff x="0" y="127112"/>
            <a:chExt cx="12192000" cy="5212320"/>
          </a:xfrm>
        </p:grpSpPr>
        <p:pic>
          <p:nvPicPr>
            <p:cNvPr id="85" name="Shape 85" descr="Image result for ‫بسم الله الرحمن الرحيم‬‎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91554" y="127112"/>
              <a:ext cx="3669927" cy="361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6" b="33122"/>
            <a:stretch/>
          </p:blipFill>
          <p:spPr>
            <a:xfrm>
              <a:off x="0" y="562574"/>
              <a:ext cx="12192000" cy="469329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866744" y="377261"/>
              <a:ext cx="2946400" cy="49621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 descr="#Med436 - KSU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8"/>
            <a:stretch/>
          </p:blipFill>
          <p:spPr bwMode="auto">
            <a:xfrm>
              <a:off x="8308002" y="2103341"/>
              <a:ext cx="1920882" cy="1756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64" t="11343" r="9894" b="25826"/>
            <a:stretch/>
          </p:blipFill>
          <p:spPr>
            <a:xfrm>
              <a:off x="8379502" y="377261"/>
              <a:ext cx="1835935" cy="186235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948773" y="6460974"/>
            <a:ext cx="6944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Please view our </a:t>
            </a:r>
            <a:r>
              <a:rPr lang="en-US" sz="1600" dirty="0">
                <a:latin typeface="+mn-lt"/>
                <a:hlinkClick r:id="rId7"/>
              </a:rPr>
              <a:t>Editing File</a:t>
            </a:r>
            <a:r>
              <a:rPr lang="en-US" sz="1600" dirty="0">
                <a:latin typeface="+mn-lt"/>
              </a:rPr>
              <a:t> before studying this lecture to check for any changes.</a:t>
            </a:r>
            <a:endParaRPr lang="en-GB" sz="1600" dirty="0">
              <a:latin typeface="+mn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536534" y="5392689"/>
            <a:ext cx="2766400" cy="1272143"/>
            <a:chOff x="8563428" y="5284999"/>
            <a:chExt cx="2766400" cy="1272143"/>
          </a:xfrm>
        </p:grpSpPr>
        <p:sp>
          <p:nvSpPr>
            <p:cNvPr id="17" name="TextBox 16"/>
            <p:cNvSpPr txBox="1"/>
            <p:nvPr/>
          </p:nvSpPr>
          <p:spPr>
            <a:xfrm>
              <a:off x="8563428" y="5284999"/>
              <a:ext cx="2766400" cy="1272143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1600" b="1" dirty="0"/>
                <a:t>Color Code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C00000"/>
                  </a:solidFill>
                </a:rPr>
                <a:t>Important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92D050"/>
                  </a:solidFill>
                </a:rPr>
                <a:t>Doctors Notes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</a:rPr>
                <a:t>Notes/Extra explanation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8772178" y="5700560"/>
              <a:ext cx="123372" cy="12577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8772178" y="6011649"/>
              <a:ext cx="123372" cy="12577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8772178" y="6274585"/>
              <a:ext cx="123372" cy="1257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Shape 84">
            <a:extLst>
              <a:ext uri="{FF2B5EF4-FFF2-40B4-BE49-F238E27FC236}">
                <a16:creationId xmlns:a16="http://schemas.microsoft.com/office/drawing/2014/main" id="{D9E1F3D7-C214-43E5-9BDA-F60A2F51F6E3}"/>
              </a:ext>
            </a:extLst>
          </p:cNvPr>
          <p:cNvSpPr txBox="1">
            <a:spLocks/>
          </p:cNvSpPr>
          <p:nvPr/>
        </p:nvSpPr>
        <p:spPr>
          <a:xfrm>
            <a:off x="455965" y="5444064"/>
            <a:ext cx="7758953" cy="91533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25000"/>
            </a:pPr>
            <a:r>
              <a:rPr lang="en-US" sz="3800" dirty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Cerebral Blood Circulation</a:t>
            </a:r>
            <a:endParaRPr lang="en-GB" sz="3800" dirty="0">
              <a:ln w="0"/>
              <a:solidFill>
                <a:srgbClr val="8D9ED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60832A2-73D7-4D83-BACD-CF14228829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398" y="3780381"/>
            <a:ext cx="1564729" cy="13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93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F9239BE-E0D7-4A1A-B3E7-19968E70C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324" y="389838"/>
            <a:ext cx="5156252" cy="25437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4A48394-2216-443D-A176-A9D25764B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95" y="426022"/>
            <a:ext cx="5508905" cy="247134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88A10D5-2993-48F6-9CC2-3E86387D8325}"/>
              </a:ext>
            </a:extLst>
          </p:cNvPr>
          <p:cNvGrpSpPr/>
          <p:nvPr/>
        </p:nvGrpSpPr>
        <p:grpSpPr>
          <a:xfrm>
            <a:off x="8524999" y="3515374"/>
            <a:ext cx="3140435" cy="2900846"/>
            <a:chOff x="615245" y="3827158"/>
            <a:chExt cx="5782912" cy="3873620"/>
          </a:xfrm>
        </p:grpSpPr>
        <p:pic>
          <p:nvPicPr>
            <p:cNvPr id="6" name="Picture 2" descr="https://image.slidesharecdn.com/posteriorcirculationsud-120509155308-phpapp02/95/posterior-cerebral-circulation-gross-anatomy-20-728.jpg?cb=1336578974">
              <a:extLst>
                <a:ext uri="{FF2B5EF4-FFF2-40B4-BE49-F238E27FC236}">
                  <a16:creationId xmlns:a16="http://schemas.microsoft.com/office/drawing/2014/main" id="{4F043D43-1BBF-4985-96D1-7C0EB1BF95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2" t="16822" r="2911" b="8694"/>
            <a:stretch/>
          </p:blipFill>
          <p:spPr bwMode="auto">
            <a:xfrm>
              <a:off x="615245" y="3827158"/>
              <a:ext cx="5782912" cy="3873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B6D8DF6-35D7-4DAD-8424-CB67FE4BB7F1}"/>
                </a:ext>
              </a:extLst>
            </p:cNvPr>
            <p:cNvSpPr txBox="1"/>
            <p:nvPr/>
          </p:nvSpPr>
          <p:spPr>
            <a:xfrm>
              <a:off x="4588579" y="6985139"/>
              <a:ext cx="1299270" cy="493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sz="1800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0016DC7-FCD8-4F24-A51F-F792976C36BA}"/>
              </a:ext>
            </a:extLst>
          </p:cNvPr>
          <p:cNvSpPr txBox="1">
            <a:spLocks/>
          </p:cNvSpPr>
          <p:nvPr/>
        </p:nvSpPr>
        <p:spPr>
          <a:xfrm>
            <a:off x="487236" y="3558432"/>
            <a:ext cx="4818016" cy="653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Basilar artery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4045AB-E20C-49DA-9E9A-276048894E47}"/>
              </a:ext>
            </a:extLst>
          </p:cNvPr>
          <p:cNvSpPr txBox="1"/>
          <p:nvPr/>
        </p:nvSpPr>
        <p:spPr>
          <a:xfrm>
            <a:off x="495980" y="5667551"/>
            <a:ext cx="5195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Notes: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 vertebral arteries unite at the lower border of the pons to form the basilar artery.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Pontine: related to the pons.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584DEF-7477-456E-BEB8-DC28A9D146EA}"/>
              </a:ext>
            </a:extLst>
          </p:cNvPr>
          <p:cNvGrpSpPr/>
          <p:nvPr/>
        </p:nvGrpSpPr>
        <p:grpSpPr>
          <a:xfrm>
            <a:off x="5866056" y="3365222"/>
            <a:ext cx="2658943" cy="3201149"/>
            <a:chOff x="5507842" y="378189"/>
            <a:chExt cx="3773772" cy="601138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F436C0-1760-4988-B478-BCC10CABD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7842" y="378189"/>
              <a:ext cx="3773772" cy="6011381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C6DC02-442B-4D64-B18F-779D7C49F441}"/>
                </a:ext>
              </a:extLst>
            </p:cNvPr>
            <p:cNvSpPr/>
            <p:nvPr/>
          </p:nvSpPr>
          <p:spPr>
            <a:xfrm>
              <a:off x="7814536" y="3657602"/>
              <a:ext cx="372226" cy="288217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D0E20C4-C1A6-40FF-B609-EE5B5A23CD39}"/>
                </a:ext>
              </a:extLst>
            </p:cNvPr>
            <p:cNvSpPr/>
            <p:nvPr/>
          </p:nvSpPr>
          <p:spPr>
            <a:xfrm>
              <a:off x="8434316" y="4258103"/>
              <a:ext cx="520889" cy="460259"/>
            </a:xfrm>
            <a:prstGeom prst="rect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4E69F5-1E30-45D0-B556-976D9DA84069}"/>
                </a:ext>
              </a:extLst>
            </p:cNvPr>
            <p:cNvSpPr/>
            <p:nvPr/>
          </p:nvSpPr>
          <p:spPr>
            <a:xfrm>
              <a:off x="8278500" y="3286340"/>
              <a:ext cx="507931" cy="382137"/>
            </a:xfrm>
            <a:prstGeom prst="rect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379DB0-AFF5-46EE-B054-B9CDF6AD383C}"/>
                </a:ext>
              </a:extLst>
            </p:cNvPr>
            <p:cNvSpPr/>
            <p:nvPr/>
          </p:nvSpPr>
          <p:spPr>
            <a:xfrm>
              <a:off x="5982496" y="3374831"/>
              <a:ext cx="431952" cy="304734"/>
            </a:xfrm>
            <a:prstGeom prst="rect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87BAFEB-168D-4DAB-A01B-D1E69A2A33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690887"/>
              </p:ext>
            </p:extLst>
          </p:nvPr>
        </p:nvGraphicFramePr>
        <p:xfrm>
          <a:off x="495980" y="4153491"/>
          <a:ext cx="5195546" cy="14663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9329">
                  <a:extLst>
                    <a:ext uri="{9D8B030D-6E8A-4147-A177-3AD203B41FA5}">
                      <a16:colId xmlns:a16="http://schemas.microsoft.com/office/drawing/2014/main" val="858665247"/>
                    </a:ext>
                  </a:extLst>
                </a:gridCol>
                <a:gridCol w="4026217">
                  <a:extLst>
                    <a:ext uri="{9D8B030D-6E8A-4147-A177-3AD203B41FA5}">
                      <a16:colId xmlns:a16="http://schemas.microsoft.com/office/drawing/2014/main" val="50404092"/>
                    </a:ext>
                  </a:extLst>
                </a:gridCol>
              </a:tblGrid>
              <a:tr h="477378">
                <a:tc>
                  <a:txBody>
                    <a:bodyPr/>
                    <a:lstStyle/>
                    <a:p>
                      <a:r>
                        <a:rPr lang="en-US" b="1" dirty="0"/>
                        <a:t>Supplies: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 brain and cerebellum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907483"/>
                  </a:ext>
                </a:extLst>
              </a:tr>
              <a:tr h="988965">
                <a:tc>
                  <a:txBody>
                    <a:bodyPr/>
                    <a:lstStyle/>
                    <a:p>
                      <a:r>
                        <a:rPr lang="en-US" b="1" dirty="0"/>
                        <a:t>Branches: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Anterior inferior cerebellar artery.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Pontine branches.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Superior cerebellar artery.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431295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5909B9A7-F336-4BAC-8AC8-26C50D64D80C}"/>
              </a:ext>
            </a:extLst>
          </p:cNvPr>
          <p:cNvSpPr txBox="1"/>
          <p:nvPr/>
        </p:nvSpPr>
        <p:spPr>
          <a:xfrm>
            <a:off x="3567227" y="3728238"/>
            <a:ext cx="2124299" cy="33855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n-lt"/>
              </a:rPr>
              <a:t>Only on the boys’ slides</a:t>
            </a:r>
            <a:endParaRPr lang="en-GB" sz="1600" i="1" dirty="0">
              <a:latin typeface="+mn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1A40E1-263B-4908-941B-C18179EE7D63}"/>
              </a:ext>
            </a:extLst>
          </p:cNvPr>
          <p:cNvCxnSpPr/>
          <p:nvPr/>
        </p:nvCxnSpPr>
        <p:spPr>
          <a:xfrm>
            <a:off x="487236" y="3225800"/>
            <a:ext cx="10981408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189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503" y="389481"/>
            <a:ext cx="6904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 Circulus Arteriosus (</a:t>
            </a:r>
            <a:r>
              <a:rPr lang="en-US" sz="3200" b="1" dirty="0">
                <a:latin typeface="+mj-lt"/>
              </a:rPr>
              <a:t>Circle of wills</a:t>
            </a:r>
            <a:r>
              <a:rPr lang="en-US" sz="3200" dirty="0">
                <a:latin typeface="+mj-lt"/>
              </a:rPr>
              <a:t>*)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7757" y="1151179"/>
            <a:ext cx="72260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It </a:t>
            </a:r>
            <a:r>
              <a:rPr lang="en-US" sz="2000" b="1" u="sng" dirty="0">
                <a:latin typeface="+mn-lt"/>
              </a:rPr>
              <a:t>joins</a:t>
            </a:r>
            <a:r>
              <a:rPr lang="en-US" sz="2000" dirty="0">
                <a:latin typeface="+mn-lt"/>
              </a:rPr>
              <a:t> the carotid and </a:t>
            </a:r>
            <a:r>
              <a:rPr lang="en-US" sz="2000" dirty="0" err="1">
                <a:latin typeface="+mn-lt"/>
              </a:rPr>
              <a:t>vertebrobasilar</a:t>
            </a:r>
            <a:r>
              <a:rPr lang="en-US" sz="2000" dirty="0">
                <a:latin typeface="+mn-lt"/>
              </a:rPr>
              <a:t> systems</a:t>
            </a:r>
            <a:r>
              <a:rPr lang="en-US" sz="1600" dirty="0">
                <a:latin typeface="+mn-lt"/>
              </a:rPr>
              <a:t>**</a:t>
            </a:r>
            <a:r>
              <a:rPr lang="en-US" sz="2000" dirty="0">
                <a:latin typeface="+mn-lt"/>
              </a:rPr>
              <a:t>.</a:t>
            </a:r>
          </a:p>
          <a:p>
            <a:pPr marL="265113" indent="-265113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It is </a:t>
            </a:r>
            <a:r>
              <a:rPr lang="en-US" sz="2000" b="1" u="sng" dirty="0">
                <a:latin typeface="+mn-lt"/>
              </a:rPr>
              <a:t>located</a:t>
            </a:r>
            <a:r>
              <a:rPr lang="en-US" sz="2000" dirty="0">
                <a:latin typeface="+mn-lt"/>
              </a:rPr>
              <a:t> on the base of the brain.</a:t>
            </a:r>
          </a:p>
          <a:p>
            <a:pPr marL="265113" indent="-265113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It </a:t>
            </a:r>
            <a:r>
              <a:rPr lang="en-US" sz="2000" b="1" u="sng" dirty="0">
                <a:latin typeface="+mn-lt"/>
              </a:rPr>
              <a:t>encircles</a:t>
            </a:r>
            <a:r>
              <a:rPr lang="en-US" sz="2000" dirty="0">
                <a:latin typeface="+mn-lt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(surrounds)</a:t>
            </a:r>
            <a:r>
              <a:rPr lang="en-US" sz="2000" dirty="0">
                <a:latin typeface="+mn-lt"/>
              </a:rPr>
              <a:t>: </a:t>
            </a:r>
          </a:p>
          <a:p>
            <a:pPr marL="534988" lvl="1" indent="-268288">
              <a:buFont typeface="+mj-lt"/>
              <a:buAutoNum type="arabicPeriod"/>
            </a:pPr>
            <a:r>
              <a:rPr lang="en-US" sz="2000" dirty="0">
                <a:latin typeface="+mn-lt"/>
              </a:rPr>
              <a:t>Optic chiasma.</a:t>
            </a:r>
          </a:p>
          <a:p>
            <a:pPr marL="534988" lvl="1" indent="-268288">
              <a:buFont typeface="+mj-lt"/>
              <a:buAutoNum type="arabicPeriod"/>
            </a:pPr>
            <a:r>
              <a:rPr lang="en-US" sz="2000" dirty="0">
                <a:latin typeface="+mn-lt"/>
              </a:rPr>
              <a:t>Hypothalamus.</a:t>
            </a:r>
          </a:p>
          <a:p>
            <a:pPr marL="534988" lvl="1" indent="-268288">
              <a:buFont typeface="+mj-lt"/>
              <a:buAutoNum type="arabicPeriod"/>
            </a:pPr>
            <a:r>
              <a:rPr lang="en-US" sz="2000" dirty="0">
                <a:latin typeface="+mn-lt"/>
              </a:rPr>
              <a:t>Midbrain.</a:t>
            </a:r>
          </a:p>
          <a:p>
            <a:pPr marL="534988" lvl="1" indent="-268288">
              <a:buFont typeface="+mj-lt"/>
              <a:buAutoNum type="arabicPeriod"/>
            </a:pPr>
            <a:r>
              <a:rPr lang="en-US" sz="2000" dirty="0">
                <a:latin typeface="+mn-lt"/>
              </a:rPr>
              <a:t>Pituitary gland.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25640" y="6184456"/>
            <a:ext cx="663935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*Named after Thomas Willis (1621–1675), an English physician.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** the circle of Willis is Formed by the anastomosis between the two internal carotid arteries and the two vertebral arteries. (Snell)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C554B3-D8B7-4D8A-82DF-6C3E59051DD2}"/>
              </a:ext>
            </a:extLst>
          </p:cNvPr>
          <p:cNvGrpSpPr/>
          <p:nvPr/>
        </p:nvGrpSpPr>
        <p:grpSpPr>
          <a:xfrm>
            <a:off x="6335217" y="2344155"/>
            <a:ext cx="4840882" cy="3736014"/>
            <a:chOff x="7747596" y="432975"/>
            <a:chExt cx="3645212" cy="4350911"/>
          </a:xfrm>
        </p:grpSpPr>
        <p:pic>
          <p:nvPicPr>
            <p:cNvPr id="4" name="Picture 2" descr="File:Circle of Willis en.sv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47596" y="432975"/>
              <a:ext cx="3645212" cy="43509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8414B85-2A69-4F8D-834D-1A77920180FE}"/>
                </a:ext>
              </a:extLst>
            </p:cNvPr>
            <p:cNvSpPr/>
            <p:nvPr/>
          </p:nvSpPr>
          <p:spPr>
            <a:xfrm>
              <a:off x="10658166" y="2153264"/>
              <a:ext cx="481781" cy="304801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759B03-3494-4196-9ED0-7687E64B8082}"/>
                </a:ext>
              </a:extLst>
            </p:cNvPr>
            <p:cNvSpPr/>
            <p:nvPr/>
          </p:nvSpPr>
          <p:spPr>
            <a:xfrm>
              <a:off x="9868808" y="529467"/>
              <a:ext cx="481781" cy="304801"/>
            </a:xfrm>
            <a:prstGeom prst="rect">
              <a:avLst/>
            </a:prstGeom>
            <a:noFill/>
            <a:ln w="28575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A11CF8-70B6-497A-B7D7-0BD6CA3D1163}"/>
                </a:ext>
              </a:extLst>
            </p:cNvPr>
            <p:cNvSpPr/>
            <p:nvPr/>
          </p:nvSpPr>
          <p:spPr>
            <a:xfrm>
              <a:off x="8567312" y="432976"/>
              <a:ext cx="792998" cy="294612"/>
            </a:xfrm>
            <a:prstGeom prst="rect">
              <a:avLst/>
            </a:prstGeom>
            <a:noFill/>
            <a:ln w="28575">
              <a:solidFill>
                <a:srgbClr val="70AD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297948-BCA3-47D6-B97B-9E8F157AE768}"/>
                </a:ext>
              </a:extLst>
            </p:cNvPr>
            <p:cNvSpPr/>
            <p:nvPr/>
          </p:nvSpPr>
          <p:spPr>
            <a:xfrm>
              <a:off x="9213031" y="1406370"/>
              <a:ext cx="471743" cy="294611"/>
            </a:xfrm>
            <a:prstGeom prst="rect">
              <a:avLst/>
            </a:prstGeom>
            <a:noFill/>
            <a:ln w="28575">
              <a:solidFill>
                <a:srgbClr val="FF9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4D6066-158E-4384-AC4C-87CC509135B5}"/>
                </a:ext>
              </a:extLst>
            </p:cNvPr>
            <p:cNvSpPr/>
            <p:nvPr/>
          </p:nvSpPr>
          <p:spPr>
            <a:xfrm>
              <a:off x="7857770" y="1779254"/>
              <a:ext cx="794617" cy="314278"/>
            </a:xfrm>
            <a:prstGeom prst="rect">
              <a:avLst/>
            </a:prstGeom>
            <a:noFill/>
            <a:ln w="28575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ED379E-6F81-4C74-97B8-0E6DEDFA48FE}"/>
              </a:ext>
            </a:extLst>
          </p:cNvPr>
          <p:cNvGrpSpPr/>
          <p:nvPr/>
        </p:nvGrpSpPr>
        <p:grpSpPr>
          <a:xfrm>
            <a:off x="6790002" y="417143"/>
            <a:ext cx="702436" cy="734036"/>
            <a:chOff x="6593703" y="353560"/>
            <a:chExt cx="702436" cy="734036"/>
          </a:xfrm>
        </p:grpSpPr>
        <p:pic>
          <p:nvPicPr>
            <p:cNvPr id="15" name="Picture 2" descr="Image result for youtube">
              <a:hlinkClick r:id="rId3"/>
              <a:extLst>
                <a:ext uri="{FF2B5EF4-FFF2-40B4-BE49-F238E27FC236}">
                  <a16:creationId xmlns:a16="http://schemas.microsoft.com/office/drawing/2014/main" id="{B44CC4EA-6301-42BE-841E-9BBEDB1BB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7C34D2-613E-4E56-82AF-BCCE4DCA4D06}"/>
                </a:ext>
              </a:extLst>
            </p:cNvPr>
            <p:cNvSpPr txBox="1"/>
            <p:nvPr/>
          </p:nvSpPr>
          <p:spPr>
            <a:xfrm>
              <a:off x="6593703" y="779819"/>
              <a:ext cx="702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Playlist</a:t>
              </a:r>
              <a:endParaRPr lang="en-GB" i="1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5F3A9CB1-636D-4E54-93A3-13BBBB0F58E0}"/>
              </a:ext>
            </a:extLst>
          </p:cNvPr>
          <p:cNvGrpSpPr/>
          <p:nvPr/>
        </p:nvGrpSpPr>
        <p:grpSpPr>
          <a:xfrm>
            <a:off x="3218575" y="1828876"/>
            <a:ext cx="2334065" cy="1604446"/>
            <a:chOff x="317401" y="3466178"/>
            <a:chExt cx="3126750" cy="3570223"/>
          </a:xfrm>
        </p:grpSpPr>
        <p:pic>
          <p:nvPicPr>
            <p:cNvPr id="1030" name="Picture 6" descr="Image result for circle of willis related structures">
              <a:extLst>
                <a:ext uri="{FF2B5EF4-FFF2-40B4-BE49-F238E27FC236}">
                  <a16:creationId xmlns:a16="http://schemas.microsoft.com/office/drawing/2014/main" id="{C733691B-0EF9-44EE-B280-93DE9D2BA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556" y="3466178"/>
              <a:ext cx="2922595" cy="3570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392188B-D1EC-420E-A1B6-0225451F1D70}"/>
                </a:ext>
              </a:extLst>
            </p:cNvPr>
            <p:cNvSpPr txBox="1"/>
            <p:nvPr/>
          </p:nvSpPr>
          <p:spPr>
            <a:xfrm>
              <a:off x="317401" y="6393174"/>
              <a:ext cx="756635" cy="476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A2B2E1D-8BDD-4E10-A050-7C78C816E0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" t="947" r="4304" b="36825"/>
          <a:stretch/>
        </p:blipFill>
        <p:spPr>
          <a:xfrm>
            <a:off x="8892536" y="305742"/>
            <a:ext cx="2722219" cy="167687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1B14E3C-7284-4434-B3A7-A8ECF67456F3}"/>
              </a:ext>
            </a:extLst>
          </p:cNvPr>
          <p:cNvSpPr txBox="1"/>
          <p:nvPr/>
        </p:nvSpPr>
        <p:spPr>
          <a:xfrm>
            <a:off x="11332187" y="1760944"/>
            <a:ext cx="676512" cy="26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</a:t>
            </a:r>
            <a:endParaRPr lang="en-GB" sz="1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AA6A6AFE-7508-45D2-8A09-5EC61FAF55F4}"/>
              </a:ext>
            </a:extLst>
          </p:cNvPr>
          <p:cNvGrpSpPr/>
          <p:nvPr/>
        </p:nvGrpSpPr>
        <p:grpSpPr>
          <a:xfrm>
            <a:off x="627658" y="3619600"/>
            <a:ext cx="4750579" cy="2990023"/>
            <a:chOff x="373658" y="3619600"/>
            <a:chExt cx="4750579" cy="2990023"/>
          </a:xfrm>
        </p:grpSpPr>
        <p:grpSp>
          <p:nvGrpSpPr>
            <p:cNvPr id="1033" name="Group 1032">
              <a:extLst>
                <a:ext uri="{FF2B5EF4-FFF2-40B4-BE49-F238E27FC236}">
                  <a16:creationId xmlns:a16="http://schemas.microsoft.com/office/drawing/2014/main" id="{C68CA023-97FB-4A8A-81F2-3D732834FBF4}"/>
                </a:ext>
              </a:extLst>
            </p:cNvPr>
            <p:cNvGrpSpPr/>
            <p:nvPr/>
          </p:nvGrpSpPr>
          <p:grpSpPr>
            <a:xfrm>
              <a:off x="373658" y="3619600"/>
              <a:ext cx="4750579" cy="2990023"/>
              <a:chOff x="-3347158" y="806596"/>
              <a:chExt cx="1494234" cy="320097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8EEA076-BE13-4E98-8C36-75E428E59303}"/>
                  </a:ext>
                </a:extLst>
              </p:cNvPr>
              <p:cNvSpPr/>
              <p:nvPr/>
            </p:nvSpPr>
            <p:spPr>
              <a:xfrm>
                <a:off x="-3347158" y="806596"/>
                <a:ext cx="1494234" cy="420454"/>
              </a:xfrm>
              <a:custGeom>
                <a:avLst/>
                <a:gdLst>
                  <a:gd name="connsiteX0" fmla="*/ 0 w 1494234"/>
                  <a:gd name="connsiteY0" fmla="*/ 74712 h 747117"/>
                  <a:gd name="connsiteX1" fmla="*/ 74712 w 1494234"/>
                  <a:gd name="connsiteY1" fmla="*/ 0 h 747117"/>
                  <a:gd name="connsiteX2" fmla="*/ 1419522 w 1494234"/>
                  <a:gd name="connsiteY2" fmla="*/ 0 h 747117"/>
                  <a:gd name="connsiteX3" fmla="*/ 1494234 w 1494234"/>
                  <a:gd name="connsiteY3" fmla="*/ 74712 h 747117"/>
                  <a:gd name="connsiteX4" fmla="*/ 1494234 w 1494234"/>
                  <a:gd name="connsiteY4" fmla="*/ 672405 h 747117"/>
                  <a:gd name="connsiteX5" fmla="*/ 1419522 w 1494234"/>
                  <a:gd name="connsiteY5" fmla="*/ 747117 h 747117"/>
                  <a:gd name="connsiteX6" fmla="*/ 74712 w 1494234"/>
                  <a:gd name="connsiteY6" fmla="*/ 747117 h 747117"/>
                  <a:gd name="connsiteX7" fmla="*/ 0 w 1494234"/>
                  <a:gd name="connsiteY7" fmla="*/ 672405 h 747117"/>
                  <a:gd name="connsiteX8" fmla="*/ 0 w 1494234"/>
                  <a:gd name="connsiteY8" fmla="*/ 74712 h 74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4234" h="747117">
                    <a:moveTo>
                      <a:pt x="0" y="74712"/>
                    </a:moveTo>
                    <a:cubicBezTo>
                      <a:pt x="0" y="33450"/>
                      <a:pt x="33450" y="0"/>
                      <a:pt x="74712" y="0"/>
                    </a:cubicBezTo>
                    <a:lnTo>
                      <a:pt x="1419522" y="0"/>
                    </a:lnTo>
                    <a:cubicBezTo>
                      <a:pt x="1460784" y="0"/>
                      <a:pt x="1494234" y="33450"/>
                      <a:pt x="1494234" y="74712"/>
                    </a:cubicBezTo>
                    <a:lnTo>
                      <a:pt x="1494234" y="672405"/>
                    </a:lnTo>
                    <a:cubicBezTo>
                      <a:pt x="1494234" y="713667"/>
                      <a:pt x="1460784" y="747117"/>
                      <a:pt x="1419522" y="747117"/>
                    </a:cubicBezTo>
                    <a:lnTo>
                      <a:pt x="74712" y="747117"/>
                    </a:lnTo>
                    <a:cubicBezTo>
                      <a:pt x="33450" y="747117"/>
                      <a:pt x="0" y="713667"/>
                      <a:pt x="0" y="672405"/>
                    </a:cubicBezTo>
                    <a:lnTo>
                      <a:pt x="0" y="74712"/>
                    </a:lnTo>
                    <a:close/>
                  </a:path>
                </a:pathLst>
              </a:custGeom>
              <a:ln w="38100"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5697" tIns="51092" rIns="65697" bIns="51092" numCol="1" spcCol="1270" anchor="ctr" anchorCtr="0">
                <a:noAutofit/>
              </a:bodyPr>
              <a:lstStyle/>
              <a:p>
                <a:pPr marL="0" lvl="0" indent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800" kern="1200" dirty="0">
                    <a:solidFill>
                      <a:schemeClr val="tx1"/>
                    </a:solidFill>
                  </a:rPr>
                  <a:t>It is </a:t>
                </a:r>
                <a:r>
                  <a:rPr lang="en-GB" sz="1800" b="1" u="sng" kern="1200" dirty="0">
                    <a:solidFill>
                      <a:schemeClr val="tx1"/>
                    </a:solidFill>
                  </a:rPr>
                  <a:t>formed</a:t>
                </a:r>
                <a:r>
                  <a:rPr lang="en-GB" sz="1800" kern="1200" dirty="0">
                    <a:solidFill>
                      <a:schemeClr val="tx1"/>
                    </a:solidFill>
                  </a:rPr>
                  <a:t> by:</a:t>
                </a: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890CBEA-8C42-4C43-B946-7EB0434ECE63}"/>
                  </a:ext>
                </a:extLst>
              </p:cNvPr>
              <p:cNvSpPr/>
              <p:nvPr/>
            </p:nvSpPr>
            <p:spPr>
              <a:xfrm>
                <a:off x="-3124782" y="1277871"/>
                <a:ext cx="1195387" cy="462478"/>
              </a:xfrm>
              <a:custGeom>
                <a:avLst/>
                <a:gdLst>
                  <a:gd name="connsiteX0" fmla="*/ 0 w 1195387"/>
                  <a:gd name="connsiteY0" fmla="*/ 74712 h 747117"/>
                  <a:gd name="connsiteX1" fmla="*/ 74712 w 1195387"/>
                  <a:gd name="connsiteY1" fmla="*/ 0 h 747117"/>
                  <a:gd name="connsiteX2" fmla="*/ 1120675 w 1195387"/>
                  <a:gd name="connsiteY2" fmla="*/ 0 h 747117"/>
                  <a:gd name="connsiteX3" fmla="*/ 1195387 w 1195387"/>
                  <a:gd name="connsiteY3" fmla="*/ 74712 h 747117"/>
                  <a:gd name="connsiteX4" fmla="*/ 1195387 w 1195387"/>
                  <a:gd name="connsiteY4" fmla="*/ 672405 h 747117"/>
                  <a:gd name="connsiteX5" fmla="*/ 1120675 w 1195387"/>
                  <a:gd name="connsiteY5" fmla="*/ 747117 h 747117"/>
                  <a:gd name="connsiteX6" fmla="*/ 74712 w 1195387"/>
                  <a:gd name="connsiteY6" fmla="*/ 747117 h 747117"/>
                  <a:gd name="connsiteX7" fmla="*/ 0 w 1195387"/>
                  <a:gd name="connsiteY7" fmla="*/ 672405 h 747117"/>
                  <a:gd name="connsiteX8" fmla="*/ 0 w 1195387"/>
                  <a:gd name="connsiteY8" fmla="*/ 74712 h 74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5387" h="747117">
                    <a:moveTo>
                      <a:pt x="0" y="74712"/>
                    </a:moveTo>
                    <a:cubicBezTo>
                      <a:pt x="0" y="33450"/>
                      <a:pt x="33450" y="0"/>
                      <a:pt x="74712" y="0"/>
                    </a:cubicBezTo>
                    <a:lnTo>
                      <a:pt x="1120675" y="0"/>
                    </a:lnTo>
                    <a:cubicBezTo>
                      <a:pt x="1161937" y="0"/>
                      <a:pt x="1195387" y="33450"/>
                      <a:pt x="1195387" y="74712"/>
                    </a:cubicBezTo>
                    <a:lnTo>
                      <a:pt x="1195387" y="672405"/>
                    </a:lnTo>
                    <a:cubicBezTo>
                      <a:pt x="1195387" y="713667"/>
                      <a:pt x="1161937" y="747117"/>
                      <a:pt x="1120675" y="747117"/>
                    </a:cubicBezTo>
                    <a:lnTo>
                      <a:pt x="74712" y="747117"/>
                    </a:lnTo>
                    <a:cubicBezTo>
                      <a:pt x="33450" y="747117"/>
                      <a:pt x="0" y="713667"/>
                      <a:pt x="0" y="672405"/>
                    </a:cubicBezTo>
                    <a:lnTo>
                      <a:pt x="0" y="74712"/>
                    </a:lnTo>
                    <a:close/>
                  </a:path>
                </a:pathLst>
              </a:custGeom>
              <a:ln w="38100">
                <a:solidFill>
                  <a:srgbClr val="FF9FFF"/>
                </a:solidFill>
              </a:ln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6647" tIns="38392" rIns="46647" bIns="38392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800" kern="1200" dirty="0"/>
                  <a:t>Two </a:t>
                </a:r>
                <a:r>
                  <a:rPr lang="en-GB" sz="1800" b="1" kern="1200" dirty="0"/>
                  <a:t>internal</a:t>
                </a:r>
                <a:r>
                  <a:rPr lang="en-GB" sz="1800" kern="1200" dirty="0"/>
                  <a:t> carotid arteries </a:t>
                </a:r>
              </a:p>
            </p:txBody>
          </p:sp>
          <p:sp>
            <p:nvSpPr>
              <p:cNvPr id="1025" name="Freeform: Shape 1024">
                <a:extLst>
                  <a:ext uri="{FF2B5EF4-FFF2-40B4-BE49-F238E27FC236}">
                    <a16:creationId xmlns:a16="http://schemas.microsoft.com/office/drawing/2014/main" id="{BB60B88E-D3DB-4BFF-AE08-FBBBDBCD06E6}"/>
                  </a:ext>
                </a:extLst>
              </p:cNvPr>
              <p:cNvSpPr/>
              <p:nvPr/>
            </p:nvSpPr>
            <p:spPr>
              <a:xfrm>
                <a:off x="-3124782" y="1842047"/>
                <a:ext cx="1195387" cy="462478"/>
              </a:xfrm>
              <a:custGeom>
                <a:avLst/>
                <a:gdLst>
                  <a:gd name="connsiteX0" fmla="*/ 0 w 1195387"/>
                  <a:gd name="connsiteY0" fmla="*/ 74712 h 747117"/>
                  <a:gd name="connsiteX1" fmla="*/ 74712 w 1195387"/>
                  <a:gd name="connsiteY1" fmla="*/ 0 h 747117"/>
                  <a:gd name="connsiteX2" fmla="*/ 1120675 w 1195387"/>
                  <a:gd name="connsiteY2" fmla="*/ 0 h 747117"/>
                  <a:gd name="connsiteX3" fmla="*/ 1195387 w 1195387"/>
                  <a:gd name="connsiteY3" fmla="*/ 74712 h 747117"/>
                  <a:gd name="connsiteX4" fmla="*/ 1195387 w 1195387"/>
                  <a:gd name="connsiteY4" fmla="*/ 672405 h 747117"/>
                  <a:gd name="connsiteX5" fmla="*/ 1120675 w 1195387"/>
                  <a:gd name="connsiteY5" fmla="*/ 747117 h 747117"/>
                  <a:gd name="connsiteX6" fmla="*/ 74712 w 1195387"/>
                  <a:gd name="connsiteY6" fmla="*/ 747117 h 747117"/>
                  <a:gd name="connsiteX7" fmla="*/ 0 w 1195387"/>
                  <a:gd name="connsiteY7" fmla="*/ 672405 h 747117"/>
                  <a:gd name="connsiteX8" fmla="*/ 0 w 1195387"/>
                  <a:gd name="connsiteY8" fmla="*/ 74712 h 74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5387" h="747117">
                    <a:moveTo>
                      <a:pt x="0" y="74712"/>
                    </a:moveTo>
                    <a:cubicBezTo>
                      <a:pt x="0" y="33450"/>
                      <a:pt x="33450" y="0"/>
                      <a:pt x="74712" y="0"/>
                    </a:cubicBezTo>
                    <a:lnTo>
                      <a:pt x="1120675" y="0"/>
                    </a:lnTo>
                    <a:cubicBezTo>
                      <a:pt x="1161937" y="0"/>
                      <a:pt x="1195387" y="33450"/>
                      <a:pt x="1195387" y="74712"/>
                    </a:cubicBezTo>
                    <a:lnTo>
                      <a:pt x="1195387" y="672405"/>
                    </a:lnTo>
                    <a:cubicBezTo>
                      <a:pt x="1195387" y="713667"/>
                      <a:pt x="1161937" y="747117"/>
                      <a:pt x="1120675" y="747117"/>
                    </a:cubicBezTo>
                    <a:lnTo>
                      <a:pt x="74712" y="747117"/>
                    </a:lnTo>
                    <a:cubicBezTo>
                      <a:pt x="33450" y="747117"/>
                      <a:pt x="0" y="713667"/>
                      <a:pt x="0" y="672405"/>
                    </a:cubicBezTo>
                    <a:lnTo>
                      <a:pt x="0" y="74712"/>
                    </a:lnTo>
                    <a:close/>
                  </a:path>
                </a:pathLst>
              </a:custGeom>
              <a:ln w="38100">
                <a:solidFill>
                  <a:srgbClr val="ED7D31"/>
                </a:solidFill>
              </a:ln>
            </p:spPr>
            <p:style>
              <a:lnRef idx="2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6647" tIns="38392" rIns="46647" bIns="38392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800" kern="1200" dirty="0"/>
                  <a:t>Two </a:t>
                </a:r>
                <a:r>
                  <a:rPr lang="en-GB" sz="1800" i="1" kern="1200" dirty="0"/>
                  <a:t>anterior</a:t>
                </a:r>
                <a:r>
                  <a:rPr lang="en-GB" sz="1800" kern="1200" dirty="0"/>
                  <a:t> </a:t>
                </a:r>
                <a:r>
                  <a:rPr lang="en-GB" sz="1800" b="1" kern="1200" dirty="0"/>
                  <a:t>cerebral</a:t>
                </a:r>
                <a:r>
                  <a:rPr lang="en-GB" sz="1800" kern="1200" dirty="0"/>
                  <a:t> arteries</a:t>
                </a:r>
              </a:p>
            </p:txBody>
          </p:sp>
          <p:sp>
            <p:nvSpPr>
              <p:cNvPr id="1026" name="Freeform: Shape 1025">
                <a:extLst>
                  <a:ext uri="{FF2B5EF4-FFF2-40B4-BE49-F238E27FC236}">
                    <a16:creationId xmlns:a16="http://schemas.microsoft.com/office/drawing/2014/main" id="{D9130A5A-C735-4127-9BCD-82967DCB6BE8}"/>
                  </a:ext>
                </a:extLst>
              </p:cNvPr>
              <p:cNvSpPr/>
              <p:nvPr/>
            </p:nvSpPr>
            <p:spPr>
              <a:xfrm>
                <a:off x="-3197734" y="1227051"/>
                <a:ext cx="149423" cy="242813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2428130"/>
                    </a:lnTo>
                    <a:lnTo>
                      <a:pt x="149423" y="242813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tint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27" name="Freeform: Shape 1026">
                <a:extLst>
                  <a:ext uri="{FF2B5EF4-FFF2-40B4-BE49-F238E27FC236}">
                    <a16:creationId xmlns:a16="http://schemas.microsoft.com/office/drawing/2014/main" id="{88C01105-388D-49EC-8E68-0ADF990321C3}"/>
                  </a:ext>
                </a:extLst>
              </p:cNvPr>
              <p:cNvSpPr/>
              <p:nvPr/>
            </p:nvSpPr>
            <p:spPr>
              <a:xfrm>
                <a:off x="-3124782" y="2416689"/>
                <a:ext cx="1195387" cy="462478"/>
              </a:xfrm>
              <a:custGeom>
                <a:avLst/>
                <a:gdLst>
                  <a:gd name="connsiteX0" fmla="*/ 0 w 1195387"/>
                  <a:gd name="connsiteY0" fmla="*/ 74712 h 747117"/>
                  <a:gd name="connsiteX1" fmla="*/ 74712 w 1195387"/>
                  <a:gd name="connsiteY1" fmla="*/ 0 h 747117"/>
                  <a:gd name="connsiteX2" fmla="*/ 1120675 w 1195387"/>
                  <a:gd name="connsiteY2" fmla="*/ 0 h 747117"/>
                  <a:gd name="connsiteX3" fmla="*/ 1195387 w 1195387"/>
                  <a:gd name="connsiteY3" fmla="*/ 74712 h 747117"/>
                  <a:gd name="connsiteX4" fmla="*/ 1195387 w 1195387"/>
                  <a:gd name="connsiteY4" fmla="*/ 672405 h 747117"/>
                  <a:gd name="connsiteX5" fmla="*/ 1120675 w 1195387"/>
                  <a:gd name="connsiteY5" fmla="*/ 747117 h 747117"/>
                  <a:gd name="connsiteX6" fmla="*/ 74712 w 1195387"/>
                  <a:gd name="connsiteY6" fmla="*/ 747117 h 747117"/>
                  <a:gd name="connsiteX7" fmla="*/ 0 w 1195387"/>
                  <a:gd name="connsiteY7" fmla="*/ 672405 h 747117"/>
                  <a:gd name="connsiteX8" fmla="*/ 0 w 1195387"/>
                  <a:gd name="connsiteY8" fmla="*/ 74712 h 74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5387" h="747117">
                    <a:moveTo>
                      <a:pt x="0" y="74712"/>
                    </a:moveTo>
                    <a:cubicBezTo>
                      <a:pt x="0" y="33450"/>
                      <a:pt x="33450" y="0"/>
                      <a:pt x="74712" y="0"/>
                    </a:cubicBezTo>
                    <a:lnTo>
                      <a:pt x="1120675" y="0"/>
                    </a:lnTo>
                    <a:cubicBezTo>
                      <a:pt x="1161937" y="0"/>
                      <a:pt x="1195387" y="33450"/>
                      <a:pt x="1195387" y="74712"/>
                    </a:cubicBezTo>
                    <a:lnTo>
                      <a:pt x="1195387" y="672405"/>
                    </a:lnTo>
                    <a:cubicBezTo>
                      <a:pt x="1195387" y="713667"/>
                      <a:pt x="1161937" y="747117"/>
                      <a:pt x="1120675" y="747117"/>
                    </a:cubicBezTo>
                    <a:lnTo>
                      <a:pt x="74712" y="747117"/>
                    </a:lnTo>
                    <a:cubicBezTo>
                      <a:pt x="33450" y="747117"/>
                      <a:pt x="0" y="713667"/>
                      <a:pt x="0" y="672405"/>
                    </a:cubicBezTo>
                    <a:lnTo>
                      <a:pt x="0" y="74712"/>
                    </a:lnTo>
                    <a:close/>
                  </a:path>
                </a:pathLst>
              </a:custGeom>
              <a:ln w="38100">
                <a:solidFill>
                  <a:srgbClr val="FFC000"/>
                </a:solidFill>
              </a:ln>
            </p:spPr>
            <p:style>
              <a:lnRef idx="2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6647" tIns="38392" rIns="46647" bIns="38392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800" kern="1200" dirty="0"/>
                  <a:t>Two </a:t>
                </a:r>
                <a:r>
                  <a:rPr lang="en-GB" sz="1800" b="0" i="1" kern="1200" dirty="0"/>
                  <a:t>posterior</a:t>
                </a:r>
                <a:r>
                  <a:rPr lang="en-GB" sz="1800" kern="1200" dirty="0"/>
                  <a:t> </a:t>
                </a:r>
                <a:r>
                  <a:rPr lang="en-GB" sz="1800" b="1" kern="1200" dirty="0"/>
                  <a:t>cerebral</a:t>
                </a:r>
                <a:r>
                  <a:rPr lang="en-GB" sz="1800" kern="1200" dirty="0"/>
                  <a:t> arteries</a:t>
                </a:r>
              </a:p>
            </p:txBody>
          </p:sp>
          <p:sp>
            <p:nvSpPr>
              <p:cNvPr id="1029" name="Freeform: Shape 1028">
                <a:extLst>
                  <a:ext uri="{FF2B5EF4-FFF2-40B4-BE49-F238E27FC236}">
                    <a16:creationId xmlns:a16="http://schemas.microsoft.com/office/drawing/2014/main" id="{1B1DF3D4-5D7F-4E13-AE33-ABE3F6746FB6}"/>
                  </a:ext>
                </a:extLst>
              </p:cNvPr>
              <p:cNvSpPr/>
              <p:nvPr/>
            </p:nvSpPr>
            <p:spPr>
              <a:xfrm>
                <a:off x="-3124782" y="2978283"/>
                <a:ext cx="1192245" cy="462478"/>
              </a:xfrm>
              <a:custGeom>
                <a:avLst/>
                <a:gdLst>
                  <a:gd name="connsiteX0" fmla="*/ 0 w 1195387"/>
                  <a:gd name="connsiteY0" fmla="*/ 74712 h 747117"/>
                  <a:gd name="connsiteX1" fmla="*/ 74712 w 1195387"/>
                  <a:gd name="connsiteY1" fmla="*/ 0 h 747117"/>
                  <a:gd name="connsiteX2" fmla="*/ 1120675 w 1195387"/>
                  <a:gd name="connsiteY2" fmla="*/ 0 h 747117"/>
                  <a:gd name="connsiteX3" fmla="*/ 1195387 w 1195387"/>
                  <a:gd name="connsiteY3" fmla="*/ 74712 h 747117"/>
                  <a:gd name="connsiteX4" fmla="*/ 1195387 w 1195387"/>
                  <a:gd name="connsiteY4" fmla="*/ 672405 h 747117"/>
                  <a:gd name="connsiteX5" fmla="*/ 1120675 w 1195387"/>
                  <a:gd name="connsiteY5" fmla="*/ 747117 h 747117"/>
                  <a:gd name="connsiteX6" fmla="*/ 74712 w 1195387"/>
                  <a:gd name="connsiteY6" fmla="*/ 747117 h 747117"/>
                  <a:gd name="connsiteX7" fmla="*/ 0 w 1195387"/>
                  <a:gd name="connsiteY7" fmla="*/ 672405 h 747117"/>
                  <a:gd name="connsiteX8" fmla="*/ 0 w 1195387"/>
                  <a:gd name="connsiteY8" fmla="*/ 74712 h 74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5387" h="747117">
                    <a:moveTo>
                      <a:pt x="0" y="74712"/>
                    </a:moveTo>
                    <a:cubicBezTo>
                      <a:pt x="0" y="33450"/>
                      <a:pt x="33450" y="0"/>
                      <a:pt x="74712" y="0"/>
                    </a:cubicBezTo>
                    <a:lnTo>
                      <a:pt x="1120675" y="0"/>
                    </a:lnTo>
                    <a:cubicBezTo>
                      <a:pt x="1161937" y="0"/>
                      <a:pt x="1195387" y="33450"/>
                      <a:pt x="1195387" y="74712"/>
                    </a:cubicBezTo>
                    <a:lnTo>
                      <a:pt x="1195387" y="672405"/>
                    </a:lnTo>
                    <a:cubicBezTo>
                      <a:pt x="1195387" y="713667"/>
                      <a:pt x="1161937" y="747117"/>
                      <a:pt x="1120675" y="747117"/>
                    </a:cubicBezTo>
                    <a:lnTo>
                      <a:pt x="74712" y="747117"/>
                    </a:lnTo>
                    <a:cubicBezTo>
                      <a:pt x="33450" y="747117"/>
                      <a:pt x="0" y="713667"/>
                      <a:pt x="0" y="672405"/>
                    </a:cubicBezTo>
                    <a:lnTo>
                      <a:pt x="0" y="74712"/>
                    </a:lnTo>
                    <a:close/>
                  </a:path>
                </a:pathLst>
              </a:custGeom>
              <a:ln w="38100">
                <a:solidFill>
                  <a:srgbClr val="5B9BD5"/>
                </a:solidFill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6647" tIns="38392" rIns="46647" bIns="38392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800" kern="1200" dirty="0"/>
                  <a:t>Two </a:t>
                </a:r>
                <a:r>
                  <a:rPr lang="en-GB" sz="1800" i="1" kern="1200" dirty="0"/>
                  <a:t>posterior</a:t>
                </a:r>
                <a:r>
                  <a:rPr lang="en-GB" sz="1800" kern="1200" dirty="0"/>
                  <a:t> </a:t>
                </a:r>
                <a:r>
                  <a:rPr lang="en-GB" sz="1800" b="1" kern="1200" dirty="0"/>
                  <a:t>communicating</a:t>
                </a:r>
                <a:r>
                  <a:rPr lang="en-GB" sz="1800" kern="1200" dirty="0"/>
                  <a:t> arteries</a:t>
                </a:r>
              </a:p>
            </p:txBody>
          </p:sp>
          <p:sp>
            <p:nvSpPr>
              <p:cNvPr id="1032" name="Freeform: Shape 1031">
                <a:extLst>
                  <a:ext uri="{FF2B5EF4-FFF2-40B4-BE49-F238E27FC236}">
                    <a16:creationId xmlns:a16="http://schemas.microsoft.com/office/drawing/2014/main" id="{783C992C-C17F-4F76-B884-890EB6EF0DAF}"/>
                  </a:ext>
                </a:extLst>
              </p:cNvPr>
              <p:cNvSpPr/>
              <p:nvPr/>
            </p:nvSpPr>
            <p:spPr>
              <a:xfrm>
                <a:off x="-3124782" y="3545090"/>
                <a:ext cx="1195387" cy="462478"/>
              </a:xfrm>
              <a:custGeom>
                <a:avLst/>
                <a:gdLst>
                  <a:gd name="connsiteX0" fmla="*/ 0 w 1195387"/>
                  <a:gd name="connsiteY0" fmla="*/ 74712 h 747117"/>
                  <a:gd name="connsiteX1" fmla="*/ 74712 w 1195387"/>
                  <a:gd name="connsiteY1" fmla="*/ 0 h 747117"/>
                  <a:gd name="connsiteX2" fmla="*/ 1120675 w 1195387"/>
                  <a:gd name="connsiteY2" fmla="*/ 0 h 747117"/>
                  <a:gd name="connsiteX3" fmla="*/ 1195387 w 1195387"/>
                  <a:gd name="connsiteY3" fmla="*/ 74712 h 747117"/>
                  <a:gd name="connsiteX4" fmla="*/ 1195387 w 1195387"/>
                  <a:gd name="connsiteY4" fmla="*/ 672405 h 747117"/>
                  <a:gd name="connsiteX5" fmla="*/ 1120675 w 1195387"/>
                  <a:gd name="connsiteY5" fmla="*/ 747117 h 747117"/>
                  <a:gd name="connsiteX6" fmla="*/ 74712 w 1195387"/>
                  <a:gd name="connsiteY6" fmla="*/ 747117 h 747117"/>
                  <a:gd name="connsiteX7" fmla="*/ 0 w 1195387"/>
                  <a:gd name="connsiteY7" fmla="*/ 672405 h 747117"/>
                  <a:gd name="connsiteX8" fmla="*/ 0 w 1195387"/>
                  <a:gd name="connsiteY8" fmla="*/ 74712 h 74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5387" h="747117">
                    <a:moveTo>
                      <a:pt x="0" y="74712"/>
                    </a:moveTo>
                    <a:cubicBezTo>
                      <a:pt x="0" y="33450"/>
                      <a:pt x="33450" y="0"/>
                      <a:pt x="74712" y="0"/>
                    </a:cubicBezTo>
                    <a:lnTo>
                      <a:pt x="1120675" y="0"/>
                    </a:lnTo>
                    <a:cubicBezTo>
                      <a:pt x="1161937" y="0"/>
                      <a:pt x="1195387" y="33450"/>
                      <a:pt x="1195387" y="74712"/>
                    </a:cubicBezTo>
                    <a:lnTo>
                      <a:pt x="1195387" y="672405"/>
                    </a:lnTo>
                    <a:cubicBezTo>
                      <a:pt x="1195387" y="713667"/>
                      <a:pt x="1161937" y="747117"/>
                      <a:pt x="1120675" y="747117"/>
                    </a:cubicBezTo>
                    <a:lnTo>
                      <a:pt x="74712" y="747117"/>
                    </a:lnTo>
                    <a:cubicBezTo>
                      <a:pt x="33450" y="747117"/>
                      <a:pt x="0" y="713667"/>
                      <a:pt x="0" y="672405"/>
                    </a:cubicBezTo>
                    <a:lnTo>
                      <a:pt x="0" y="74712"/>
                    </a:lnTo>
                    <a:close/>
                  </a:path>
                </a:pathLst>
              </a:custGeom>
              <a:ln w="38100">
                <a:solidFill>
                  <a:srgbClr val="70AD47"/>
                </a:solidFill>
              </a:ln>
            </p:spPr>
            <p:style>
              <a:lnRef idx="2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6647" tIns="38392" rIns="46647" bIns="38392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800" kern="1200" dirty="0"/>
                  <a:t>One </a:t>
                </a:r>
                <a:r>
                  <a:rPr lang="en-GB" sz="1800" i="1" kern="1200" dirty="0"/>
                  <a:t>anterior</a:t>
                </a:r>
                <a:r>
                  <a:rPr lang="en-GB" sz="1800" kern="1200" dirty="0"/>
                  <a:t> </a:t>
                </a:r>
                <a:r>
                  <a:rPr lang="en-GB" sz="1800" b="1" kern="1200" dirty="0"/>
                  <a:t>communicating</a:t>
                </a:r>
                <a:r>
                  <a:rPr lang="en-GB" sz="1800" kern="1200" dirty="0"/>
                  <a:t> artery</a:t>
                </a:r>
              </a:p>
            </p:txBody>
          </p:sp>
        </p:grpSp>
        <p:cxnSp>
          <p:nvCxnSpPr>
            <p:cNvPr id="1035" name="Straight Connector 1034">
              <a:extLst>
                <a:ext uri="{FF2B5EF4-FFF2-40B4-BE49-F238E27FC236}">
                  <a16:creationId xmlns:a16="http://schemas.microsoft.com/office/drawing/2014/main" id="{CA541D21-53C9-4BF8-9CF3-258B643D3B09}"/>
                </a:ext>
              </a:extLst>
            </p:cNvPr>
            <p:cNvCxnSpPr>
              <a:cxnSpLocks/>
            </p:cNvCxnSpPr>
            <p:nvPr/>
          </p:nvCxnSpPr>
          <p:spPr>
            <a:xfrm>
              <a:off x="842368" y="5882498"/>
              <a:ext cx="160932" cy="0"/>
            </a:xfrm>
            <a:prstGeom prst="line">
              <a:avLst/>
            </a:prstGeom>
            <a:ln w="38100">
              <a:solidFill>
                <a:srgbClr val="5ECCF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81D1761-5091-427B-AE3B-566A77B2B5F8}"/>
                </a:ext>
              </a:extLst>
            </p:cNvPr>
            <p:cNvCxnSpPr>
              <a:cxnSpLocks/>
            </p:cNvCxnSpPr>
            <p:nvPr/>
          </p:nvCxnSpPr>
          <p:spPr>
            <a:xfrm>
              <a:off x="848718" y="5387198"/>
              <a:ext cx="160932" cy="0"/>
            </a:xfrm>
            <a:prstGeom prst="line">
              <a:avLst/>
            </a:prstGeom>
            <a:ln w="38100">
              <a:solidFill>
                <a:srgbClr val="5ECCF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F06E579-23AF-471E-BAD7-F76B279F4F67}"/>
                </a:ext>
              </a:extLst>
            </p:cNvPr>
            <p:cNvCxnSpPr>
              <a:cxnSpLocks/>
            </p:cNvCxnSpPr>
            <p:nvPr/>
          </p:nvCxnSpPr>
          <p:spPr>
            <a:xfrm>
              <a:off x="842368" y="4815698"/>
              <a:ext cx="160932" cy="0"/>
            </a:xfrm>
            <a:prstGeom prst="line">
              <a:avLst/>
            </a:prstGeom>
            <a:ln w="38100">
              <a:solidFill>
                <a:srgbClr val="5ECCF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60253C3-EDBA-4A23-BD9F-B97C449DFAB9}"/>
                </a:ext>
              </a:extLst>
            </p:cNvPr>
            <p:cNvCxnSpPr>
              <a:cxnSpLocks/>
            </p:cNvCxnSpPr>
            <p:nvPr/>
          </p:nvCxnSpPr>
          <p:spPr>
            <a:xfrm>
              <a:off x="842368" y="4301348"/>
              <a:ext cx="160932" cy="0"/>
            </a:xfrm>
            <a:prstGeom prst="line">
              <a:avLst/>
            </a:prstGeom>
            <a:ln w="38100">
              <a:solidFill>
                <a:srgbClr val="5ECCF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5501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726359" y="3029553"/>
            <a:ext cx="4818016" cy="46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 sz="24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7073329" y="625380"/>
            <a:ext cx="2305673" cy="2113615"/>
            <a:chOff x="351941" y="3870674"/>
            <a:chExt cx="5188058" cy="292102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941" y="3870674"/>
              <a:ext cx="5188058" cy="2921029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5" name="Rectangle 14"/>
            <p:cNvSpPr/>
            <p:nvPr/>
          </p:nvSpPr>
          <p:spPr>
            <a:xfrm>
              <a:off x="4276725" y="5457825"/>
              <a:ext cx="1133475" cy="2571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490195" y="521936"/>
            <a:ext cx="2540001" cy="2320501"/>
            <a:chOff x="6063427" y="3726933"/>
            <a:chExt cx="5880338" cy="3092317"/>
          </a:xfrm>
        </p:grpSpPr>
        <p:pic>
          <p:nvPicPr>
            <p:cNvPr id="11" name="Picture 10" descr="b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6063427" y="3726933"/>
              <a:ext cx="5880338" cy="30923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noFill/>
              <a:miter lim="800000"/>
            </a:ln>
            <a:effectLst/>
          </p:spPr>
        </p:pic>
        <p:sp>
          <p:nvSpPr>
            <p:cNvPr id="16" name="Rectangle 15"/>
            <p:cNvSpPr/>
            <p:nvPr/>
          </p:nvSpPr>
          <p:spPr>
            <a:xfrm>
              <a:off x="10398034" y="5949859"/>
              <a:ext cx="984069" cy="2571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398034" y="4935014"/>
              <a:ext cx="862149" cy="21145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530363" y="3896848"/>
              <a:ext cx="505097" cy="31160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70C2418-D58D-46B3-A975-73EFED999F45}"/>
              </a:ext>
            </a:extLst>
          </p:cNvPr>
          <p:cNvSpPr txBox="1"/>
          <p:nvPr/>
        </p:nvSpPr>
        <p:spPr>
          <a:xfrm>
            <a:off x="474316" y="1352687"/>
            <a:ext cx="63564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en-US" sz="2000" b="1" u="sng" dirty="0">
                <a:solidFill>
                  <a:prstClr val="black"/>
                </a:solidFill>
                <a:latin typeface="+mn-lt"/>
              </a:rPr>
              <a:t>Branches</a:t>
            </a:r>
            <a:r>
              <a:rPr lang="en-US" sz="2000" dirty="0">
                <a:solidFill>
                  <a:prstClr val="black"/>
                </a:solidFill>
                <a:latin typeface="+mn-lt"/>
              </a:rPr>
              <a:t>: </a:t>
            </a:r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Perforating arteries </a:t>
            </a:r>
            <a:endParaRPr lang="en-US" sz="2000" i="1" dirty="0">
              <a:solidFill>
                <a:prstClr val="black"/>
              </a:solidFill>
              <a:latin typeface="+mn-lt"/>
            </a:endParaRPr>
          </a:p>
          <a:p>
            <a:pPr marL="354013" lvl="0"/>
            <a:r>
              <a:rPr lang="en-US" sz="2000" dirty="0">
                <a:solidFill>
                  <a:prstClr val="black"/>
                </a:solidFill>
                <a:latin typeface="+mn-lt"/>
              </a:rPr>
              <a:t>numerous small vessels that penetrate the surface of the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brain through the anterior and posterior perforating substances.</a:t>
            </a:r>
            <a:endParaRPr lang="en-US" sz="2000" b="1" dirty="0">
              <a:solidFill>
                <a:schemeClr val="tx1"/>
              </a:solidFill>
              <a:latin typeface="+mn-lt"/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They are divided into: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32E985-BA96-43C8-9B8A-6B1963B531AC}"/>
              </a:ext>
            </a:extLst>
          </p:cNvPr>
          <p:cNvSpPr txBox="1"/>
          <p:nvPr/>
        </p:nvSpPr>
        <p:spPr>
          <a:xfrm>
            <a:off x="416544" y="740261"/>
            <a:ext cx="6904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 Circulus Arteriosus (</a:t>
            </a:r>
            <a:r>
              <a:rPr lang="en-US" sz="3200" b="1" dirty="0">
                <a:latin typeface="+mj-lt"/>
              </a:rPr>
              <a:t>Circle of wills</a:t>
            </a:r>
            <a:r>
              <a:rPr lang="en-US" sz="3200" dirty="0">
                <a:latin typeface="+mj-lt"/>
              </a:rPr>
              <a:t>)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99160DC3-9851-4DF3-838A-C89B8024A5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283510"/>
              </p:ext>
            </p:extLst>
          </p:nvPr>
        </p:nvGraphicFramePr>
        <p:xfrm>
          <a:off x="609600" y="3011553"/>
          <a:ext cx="10884336" cy="34399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8132">
                  <a:extLst>
                    <a:ext uri="{9D8B030D-6E8A-4147-A177-3AD203B41FA5}">
                      <a16:colId xmlns:a16="http://schemas.microsoft.com/office/drawing/2014/main" val="4223554368"/>
                    </a:ext>
                  </a:extLst>
                </a:gridCol>
                <a:gridCol w="4962668">
                  <a:extLst>
                    <a:ext uri="{9D8B030D-6E8A-4147-A177-3AD203B41FA5}">
                      <a16:colId xmlns:a16="http://schemas.microsoft.com/office/drawing/2014/main" val="1554602997"/>
                    </a:ext>
                  </a:extLst>
                </a:gridCol>
                <a:gridCol w="4483536">
                  <a:extLst>
                    <a:ext uri="{9D8B030D-6E8A-4147-A177-3AD203B41FA5}">
                      <a16:colId xmlns:a16="http://schemas.microsoft.com/office/drawing/2014/main" val="3901719039"/>
                    </a:ext>
                  </a:extLst>
                </a:gridCol>
              </a:tblGrid>
              <a:tr h="3817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Anterior</a:t>
                      </a:r>
                      <a:r>
                        <a:rPr lang="en-US" sz="2000" dirty="0"/>
                        <a:t> Perforating Arteries</a:t>
                      </a: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Posterior</a:t>
                      </a:r>
                      <a:r>
                        <a:rPr lang="en-US" sz="2000" dirty="0"/>
                        <a:t> Perforating Arteries</a:t>
                      </a:r>
                    </a:p>
                  </a:txBody>
                  <a:tcPr>
                    <a:solidFill>
                      <a:srgbClr val="9C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566414"/>
                  </a:ext>
                </a:extLst>
              </a:tr>
              <a:tr h="9413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dirty="0"/>
                        <a:t>Arise from: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Anterior cerebral artery.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Anterior communicating artery.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Middle cerebral artery.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Posterior cerebral artery 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Posterior communicating artery.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170298"/>
                  </a:ext>
                </a:extLst>
              </a:tr>
              <a:tr h="8785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dirty="0"/>
                        <a:t>Enter brain through: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Anterior perforated substance </a:t>
                      </a:r>
                    </a:p>
                    <a:p>
                      <a:pPr marL="266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irregularly quadrilateral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(having 4 sides)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area in front of the optic tract and behind the olfactory trigone).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Posterior Perforated substance. </a:t>
                      </a:r>
                    </a:p>
                    <a:p>
                      <a:pPr marL="266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(perforated substance: a layer of grey matter, that is pierced to allow blood vessels to pass)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213944"/>
                  </a:ext>
                </a:extLst>
              </a:tr>
              <a:tr h="1223752">
                <a:tc>
                  <a:txBody>
                    <a:bodyPr/>
                    <a:lstStyle/>
                    <a:p>
                      <a:pPr algn="ctr"/>
                      <a:r>
                        <a:rPr lang="en-GB" b="0" i="1" dirty="0"/>
                        <a:t>Supplies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Large part of basal ganglia.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Optic chiasma.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Internal capsule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 a white matter structure)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Hypothalamus 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Ventral portion of Midbrain.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Parts of Subthalamus and Hypothalamus.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658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7597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5DC4E65-00F7-4CEB-86D5-5FF48FE00A86}"/>
              </a:ext>
            </a:extLst>
          </p:cNvPr>
          <p:cNvGrpSpPr/>
          <p:nvPr/>
        </p:nvGrpSpPr>
        <p:grpSpPr>
          <a:xfrm>
            <a:off x="8044380" y="1163561"/>
            <a:ext cx="3715468" cy="5255276"/>
            <a:chOff x="609600" y="1209368"/>
            <a:chExt cx="1681316" cy="525527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EC8265C-F009-4D36-A9FC-1A1B663C4807}"/>
                </a:ext>
              </a:extLst>
            </p:cNvPr>
            <p:cNvSpPr/>
            <p:nvPr/>
          </p:nvSpPr>
          <p:spPr>
            <a:xfrm>
              <a:off x="609600" y="1209368"/>
              <a:ext cx="1681316" cy="525527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8B25322-4BBC-43E2-B0D8-FB81ECC9762C}"/>
                </a:ext>
              </a:extLst>
            </p:cNvPr>
            <p:cNvSpPr/>
            <p:nvPr/>
          </p:nvSpPr>
          <p:spPr>
            <a:xfrm>
              <a:off x="609600" y="1209368"/>
              <a:ext cx="1681316" cy="55762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sz="2800" b="1" dirty="0"/>
                <a:t>Angioma</a:t>
              </a:r>
              <a:endParaRPr lang="en-GB" b="1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BB4020-B1AA-4758-9328-005D5BF8C2FA}"/>
              </a:ext>
            </a:extLst>
          </p:cNvPr>
          <p:cNvGrpSpPr/>
          <p:nvPr/>
        </p:nvGrpSpPr>
        <p:grpSpPr>
          <a:xfrm>
            <a:off x="4404817" y="1150640"/>
            <a:ext cx="3489333" cy="5268197"/>
            <a:chOff x="609600" y="1209369"/>
            <a:chExt cx="1321123" cy="526819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BD2C4A-0B27-4F3F-BA81-304710C87130}"/>
                </a:ext>
              </a:extLst>
            </p:cNvPr>
            <p:cNvSpPr/>
            <p:nvPr/>
          </p:nvSpPr>
          <p:spPr>
            <a:xfrm>
              <a:off x="609600" y="1492006"/>
              <a:ext cx="1321123" cy="49855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B6C2A0-45F3-4F48-8C93-93469FD8B341}"/>
                </a:ext>
              </a:extLst>
            </p:cNvPr>
            <p:cNvSpPr/>
            <p:nvPr/>
          </p:nvSpPr>
          <p:spPr>
            <a:xfrm>
              <a:off x="609600" y="1209369"/>
              <a:ext cx="1321123" cy="570544"/>
            </a:xfrm>
            <a:prstGeom prst="rect">
              <a:avLst/>
            </a:prstGeom>
            <a:solidFill>
              <a:schemeClr val="accent6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sz="2600" b="1" dirty="0"/>
                <a:t>Aneurysm</a:t>
              </a:r>
              <a:endParaRPr lang="en-GB" sz="2600" b="1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71FEF9-92F1-4502-ACAF-643CEDD8C9AF}"/>
              </a:ext>
            </a:extLst>
          </p:cNvPr>
          <p:cNvGrpSpPr/>
          <p:nvPr/>
        </p:nvGrpSpPr>
        <p:grpSpPr>
          <a:xfrm>
            <a:off x="668388" y="1163339"/>
            <a:ext cx="3568799" cy="5255498"/>
            <a:chOff x="609600" y="729125"/>
            <a:chExt cx="2418122" cy="525549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9D6B6E7-2A34-459F-A9FF-C99CC85F58E5}"/>
                </a:ext>
              </a:extLst>
            </p:cNvPr>
            <p:cNvSpPr/>
            <p:nvPr/>
          </p:nvSpPr>
          <p:spPr>
            <a:xfrm>
              <a:off x="609600" y="1013951"/>
              <a:ext cx="2418121" cy="49706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GB" sz="12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EFB9A96-0EBF-465A-B2EB-9589C4BE6B89}"/>
                </a:ext>
              </a:extLst>
            </p:cNvPr>
            <p:cNvSpPr/>
            <p:nvPr/>
          </p:nvSpPr>
          <p:spPr>
            <a:xfrm>
              <a:off x="609601" y="729125"/>
              <a:ext cx="2418121" cy="57054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sz="2800" b="1" dirty="0"/>
                <a:t>Stroke</a:t>
              </a:r>
              <a:endParaRPr lang="en-GB" b="1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86" y="3504817"/>
            <a:ext cx="3380375" cy="26852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388" y="362160"/>
            <a:ext cx="4818016" cy="653778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j-lt"/>
              </a:rPr>
              <a:t>Arterial Disorders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893" y="3504817"/>
            <a:ext cx="3124617" cy="2674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041" y="3359926"/>
            <a:ext cx="3105571" cy="1948800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344B47B-D59E-4F61-A8B1-084D28E00C17}"/>
              </a:ext>
            </a:extLst>
          </p:cNvPr>
          <p:cNvSpPr/>
          <p:nvPr/>
        </p:nvSpPr>
        <p:spPr>
          <a:xfrm>
            <a:off x="668388" y="1821420"/>
            <a:ext cx="3443973" cy="1415772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It happens when blood supply to the brain is interrupted or reduced.</a:t>
            </a:r>
          </a:p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Sudden occlusion</a:t>
            </a:r>
          </a:p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It can be: Ischemic or hemorrhagic.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C3D5E6B-08C3-495E-9A7F-32F8462CA6AE}"/>
              </a:ext>
            </a:extLst>
          </p:cNvPr>
          <p:cNvSpPr/>
          <p:nvPr/>
        </p:nvSpPr>
        <p:spPr>
          <a:xfrm>
            <a:off x="4450436" y="1811100"/>
            <a:ext cx="3287074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localized, blood-filled balloon-like bulge in the wall of a blood vessel.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314B46-C09A-40E4-B007-0964FA5F3C64}"/>
              </a:ext>
            </a:extLst>
          </p:cNvPr>
          <p:cNvSpPr/>
          <p:nvPr/>
        </p:nvSpPr>
        <p:spPr>
          <a:xfrm>
            <a:off x="8061782" y="1821420"/>
            <a:ext cx="3600604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 benign tumors derived from cells of the vascular or lymphatic vessel walls (epithelium) or derived from cells of the tissues surrounding these vessels.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0722" y="5296081"/>
            <a:ext cx="2682783" cy="109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55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4D1D1B-3F76-436F-ADBB-3043B940A5D8}"/>
              </a:ext>
            </a:extLst>
          </p:cNvPr>
          <p:cNvSpPr txBox="1"/>
          <p:nvPr/>
        </p:nvSpPr>
        <p:spPr>
          <a:xfrm>
            <a:off x="976600" y="520981"/>
            <a:ext cx="7184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Effects of </a:t>
            </a:r>
            <a:r>
              <a:rPr lang="en-US" sz="3200" b="1" u="sng" dirty="0">
                <a:latin typeface="+mj-lt"/>
              </a:rPr>
              <a:t>Occlusion</a:t>
            </a:r>
            <a:r>
              <a:rPr lang="en-US" sz="3200" dirty="0">
                <a:latin typeface="+mj-lt"/>
              </a:rPr>
              <a:t> of Cerebral Arteries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B2B43-775E-41DD-9DBC-285189117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33" y="1343364"/>
            <a:ext cx="9610767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37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099" y="769809"/>
            <a:ext cx="3063536" cy="19181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365" y="370102"/>
            <a:ext cx="84100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Effects of </a:t>
            </a:r>
            <a:r>
              <a:rPr lang="en-US" sz="3200" b="1" u="sng" dirty="0">
                <a:latin typeface="+mj-lt"/>
              </a:rPr>
              <a:t>Occlusion</a:t>
            </a:r>
            <a:r>
              <a:rPr lang="en-US" sz="3200" dirty="0">
                <a:latin typeface="+mj-lt"/>
              </a:rPr>
              <a:t> of Cerebral Arteries </a:t>
            </a:r>
            <a:r>
              <a:rPr lang="en-US" sz="1800" dirty="0">
                <a:latin typeface="+mj-lt"/>
              </a:rPr>
              <a:t>(Manifestations) 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+mn-lt"/>
              </a:rPr>
              <a:t>(Important may come as scenario)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154" y="5730804"/>
            <a:ext cx="8325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Notes: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Optic radiation: 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axons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from the neurons in the lateral geniculate nucleus to the primary visual cortex.</a:t>
            </a:r>
          </a:p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Hemianopsia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: decreased vision or blindness in half the visual field.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Homonymous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hemianopsia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: the loss of half of the visual field on the same side in both eyes (see picture on right).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Cortical blindness: total or partial vision loss because of damage to the occipital cortex.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B71A31-DC03-47E6-84C1-84137A3862C1}"/>
              </a:ext>
            </a:extLst>
          </p:cNvPr>
          <p:cNvGrpSpPr/>
          <p:nvPr/>
        </p:nvGrpSpPr>
        <p:grpSpPr>
          <a:xfrm>
            <a:off x="8908801" y="2931498"/>
            <a:ext cx="3127194" cy="2205173"/>
            <a:chOff x="8238946" y="2931498"/>
            <a:chExt cx="3835881" cy="220517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38946" y="2931498"/>
              <a:ext cx="3625689" cy="220517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349010" y="4895837"/>
              <a:ext cx="764275" cy="191069"/>
            </a:xfrm>
            <a:prstGeom prst="rect">
              <a:avLst/>
            </a:prstGeom>
            <a:noFill/>
            <a:ln w="28575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918503" y="4455367"/>
              <a:ext cx="1156324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ysClr val="windowText" lastClr="000000"/>
                  </a:solidFill>
                </a:rPr>
                <a:t>Anterior cerebral artery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568823" y="5365876"/>
            <a:ext cx="3467172" cy="1491353"/>
            <a:chOff x="9058154" y="5098948"/>
            <a:chExt cx="3467172" cy="149135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58154" y="5098948"/>
              <a:ext cx="2955835" cy="1491353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1885497" y="6260230"/>
              <a:ext cx="6398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</a:p>
          </p:txBody>
        </p: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75D6BC0-5A9C-4A48-9CB1-45BC24AF1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147267"/>
              </p:ext>
            </p:extLst>
          </p:nvPr>
        </p:nvGraphicFramePr>
        <p:xfrm>
          <a:off x="475154" y="1265505"/>
          <a:ext cx="8262288" cy="44031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4477">
                  <a:extLst>
                    <a:ext uri="{9D8B030D-6E8A-4147-A177-3AD203B41FA5}">
                      <a16:colId xmlns:a16="http://schemas.microsoft.com/office/drawing/2014/main" val="4223554368"/>
                    </a:ext>
                  </a:extLst>
                </a:gridCol>
                <a:gridCol w="2330612">
                  <a:extLst>
                    <a:ext uri="{9D8B030D-6E8A-4147-A177-3AD203B41FA5}">
                      <a16:colId xmlns:a16="http://schemas.microsoft.com/office/drawing/2014/main" val="1554602997"/>
                    </a:ext>
                  </a:extLst>
                </a:gridCol>
                <a:gridCol w="2878386">
                  <a:extLst>
                    <a:ext uri="{9D8B030D-6E8A-4147-A177-3AD203B41FA5}">
                      <a16:colId xmlns:a16="http://schemas.microsoft.com/office/drawing/2014/main" val="3901719039"/>
                    </a:ext>
                  </a:extLst>
                </a:gridCol>
                <a:gridCol w="2578813">
                  <a:extLst>
                    <a:ext uri="{9D8B030D-6E8A-4147-A177-3AD203B41FA5}">
                      <a16:colId xmlns:a16="http://schemas.microsoft.com/office/drawing/2014/main" val="200095722"/>
                    </a:ext>
                  </a:extLst>
                </a:gridCol>
              </a:tblGrid>
              <a:tr h="654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Artery </a:t>
                      </a:r>
                    </a:p>
                  </a:txBody>
                  <a:tcPr vert="vert27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Anterior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Cerebral Artery 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(ACA)</a:t>
                      </a: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rgbClr val="97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Middle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Cerebral Artery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(MCA)</a:t>
                      </a: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rgbClr val="FF9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Posterior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Cerebral Artery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(PCA)</a:t>
                      </a: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rgbClr val="BCFF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566414"/>
                  </a:ext>
                </a:extLst>
              </a:tr>
              <a:tr h="3662716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Effect</a:t>
                      </a:r>
                    </a:p>
                  </a:txBody>
                  <a:tcPr vert="vert27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Motor disturbance in contralateral distal leg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Difficulty in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prefrontal lobe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functions:</a:t>
                      </a:r>
                    </a:p>
                    <a:p>
                      <a:pPr marL="541338" marR="0" lvl="0" indent="-1873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Cognitive thinking</a:t>
                      </a:r>
                    </a:p>
                    <a:p>
                      <a:pPr marL="541338" marR="0" lvl="0" indent="-1873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Judgement</a:t>
                      </a:r>
                    </a:p>
                    <a:p>
                      <a:pPr marL="541338" marR="0" lvl="0" indent="-1873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Motor initiation</a:t>
                      </a:r>
                    </a:p>
                    <a:p>
                      <a:pPr marL="541338" marR="0" lvl="0" indent="-1873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Self monitoring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DF5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Contralateral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weakness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of:</a:t>
                      </a:r>
                    </a:p>
                    <a:p>
                      <a:pPr marL="541338" marR="0" lvl="0" indent="-1873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face, arm, and hands more than legs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Contralateral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sensory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loss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of:</a:t>
                      </a:r>
                    </a:p>
                    <a:p>
                      <a:pPr marL="541338" marR="0" lvl="0" indent="-1873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face, arm, and hands more than legs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Visual field cut (damage to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optic radiation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Aphasia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(language disturbance):</a:t>
                      </a:r>
                    </a:p>
                    <a:p>
                      <a:pPr marL="541338" marR="0" lvl="0" indent="-1873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Broca’s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area: production</a:t>
                      </a:r>
                    </a:p>
                    <a:p>
                      <a:pPr marL="541338" marR="0" lvl="0" indent="-1873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Wernicke’s area: comprehension</a:t>
                      </a: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rgbClr val="FFD5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Visual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disturbances:</a:t>
                      </a:r>
                    </a:p>
                    <a:p>
                      <a:pPr marL="541338" marR="0" lvl="0" indent="-1873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Unilateral lesion: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contralateral homonymous hemianopsia</a:t>
                      </a:r>
                    </a:p>
                    <a:p>
                      <a:pPr marL="541338" marR="0" lvl="0" indent="-1873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Bilateral lesions: cortical blindness, patients unaware they cannot see (Anton’s Syndrome)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Memory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impairment: if temporal lobe is affected</a:t>
                      </a:r>
                      <a:endParaRPr kumimoji="0" lang="en-GB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2F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658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3269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rrow: Left 28">
            <a:extLst>
              <a:ext uri="{FF2B5EF4-FFF2-40B4-BE49-F238E27FC236}">
                <a16:creationId xmlns:a16="http://schemas.microsoft.com/office/drawing/2014/main" id="{A42201FC-F7B7-442B-9EE1-F499E8DE0436}"/>
              </a:ext>
            </a:extLst>
          </p:cNvPr>
          <p:cNvSpPr/>
          <p:nvPr/>
        </p:nvSpPr>
        <p:spPr>
          <a:xfrm rot="16200000">
            <a:off x="3959143" y="4455895"/>
            <a:ext cx="802760" cy="457372"/>
          </a:xfrm>
          <a:prstGeom prst="leftArrow">
            <a:avLst>
              <a:gd name="adj1" fmla="val 60000"/>
              <a:gd name="adj2" fmla="val 50000"/>
            </a:avLst>
          </a:prstGeom>
          <a:ln w="28575">
            <a:solidFill>
              <a:srgbClr val="4E67C8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Arrow: Left 27">
            <a:extLst>
              <a:ext uri="{FF2B5EF4-FFF2-40B4-BE49-F238E27FC236}">
                <a16:creationId xmlns:a16="http://schemas.microsoft.com/office/drawing/2014/main" id="{06CE605C-CA87-456A-83CC-F102331A42B6}"/>
              </a:ext>
            </a:extLst>
          </p:cNvPr>
          <p:cNvSpPr/>
          <p:nvPr/>
        </p:nvSpPr>
        <p:spPr>
          <a:xfrm rot="13332725">
            <a:off x="1553513" y="3130134"/>
            <a:ext cx="1896501" cy="573504"/>
          </a:xfrm>
          <a:prstGeom prst="leftArrow">
            <a:avLst>
              <a:gd name="adj1" fmla="val 60000"/>
              <a:gd name="adj2" fmla="val 50000"/>
            </a:avLst>
          </a:prstGeom>
          <a:ln w="28575">
            <a:solidFill>
              <a:srgbClr val="4E67C8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id="{370113D3-D22B-415B-A5D5-E5FA665C71BF}"/>
              </a:ext>
            </a:extLst>
          </p:cNvPr>
          <p:cNvSpPr/>
          <p:nvPr/>
        </p:nvSpPr>
        <p:spPr>
          <a:xfrm rot="19067275">
            <a:off x="5278525" y="3130136"/>
            <a:ext cx="1896501" cy="573504"/>
          </a:xfrm>
          <a:prstGeom prst="leftArrow">
            <a:avLst>
              <a:gd name="adj1" fmla="val 60000"/>
              <a:gd name="adj2" fmla="val 50000"/>
            </a:avLst>
          </a:prstGeom>
          <a:ln w="28575">
            <a:solidFill>
              <a:srgbClr val="4E67C8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647" y="237295"/>
            <a:ext cx="5199230" cy="90105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Cerebral</a:t>
            </a:r>
            <a:r>
              <a:rPr lang="en-US" sz="3600" b="1" dirty="0">
                <a:latin typeface="+mj-lt"/>
              </a:rPr>
              <a:t> Venous </a:t>
            </a:r>
            <a:r>
              <a:rPr lang="en-US" sz="3600" dirty="0">
                <a:latin typeface="+mj-lt"/>
              </a:rPr>
              <a:t>Drainage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601" y="3229659"/>
            <a:ext cx="3654571" cy="31559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2979" y="1100223"/>
            <a:ext cx="7982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+mn-lt"/>
              </a:rPr>
              <a:t>The veins are thin walled and are devoid of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(don’t have)  </a:t>
            </a:r>
            <a:r>
              <a:rPr lang="en-US" sz="2400" dirty="0">
                <a:latin typeface="+mn-lt"/>
              </a:rPr>
              <a:t>valves.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+mn-lt"/>
              </a:rPr>
              <a:t>The cortical veins are: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675013-6497-4C97-B741-ADAAA7EECE05}"/>
              </a:ext>
            </a:extLst>
          </p:cNvPr>
          <p:cNvSpPr txBox="1"/>
          <p:nvPr/>
        </p:nvSpPr>
        <p:spPr>
          <a:xfrm>
            <a:off x="762096" y="2577460"/>
            <a:ext cx="3632104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4E67C8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ysClr val="windowText" lastClr="000000"/>
                </a:solidFill>
                <a:latin typeface="+mn-lt"/>
              </a:rPr>
              <a:t>Found in the subarachnoid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ysClr val="windowText" lastClr="000000"/>
                </a:solidFill>
                <a:latin typeface="+mn-lt"/>
              </a:rPr>
              <a:t>Drain the cortical surface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59B2DC-23A4-47EC-AB5D-BE712A043909}"/>
              </a:ext>
            </a:extLst>
          </p:cNvPr>
          <p:cNvGrpSpPr/>
          <p:nvPr/>
        </p:nvGrpSpPr>
        <p:grpSpPr>
          <a:xfrm>
            <a:off x="762096" y="2022288"/>
            <a:ext cx="3632104" cy="529592"/>
            <a:chOff x="317" y="531031"/>
            <a:chExt cx="1911682" cy="152934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527D344-8AF1-4365-BC64-D63BE655CDB5}"/>
                </a:ext>
              </a:extLst>
            </p:cNvPr>
            <p:cNvSpPr/>
            <p:nvPr/>
          </p:nvSpPr>
          <p:spPr>
            <a:xfrm>
              <a:off x="317" y="531031"/>
              <a:ext cx="1911682" cy="152934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27AA3D0D-4A9A-42A6-B5DC-5CAF9EA3B4EC}"/>
                </a:ext>
              </a:extLst>
            </p:cNvPr>
            <p:cNvSpPr txBox="1"/>
            <p:nvPr/>
          </p:nvSpPr>
          <p:spPr>
            <a:xfrm>
              <a:off x="45110" y="575824"/>
              <a:ext cx="1822096" cy="1439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055" tIns="59055" rIns="59055" bIns="5905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I. Superficial cortical veins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86C8D1-F4D8-4667-B615-CA81530DBEC9}"/>
              </a:ext>
            </a:extLst>
          </p:cNvPr>
          <p:cNvGrpSpPr/>
          <p:nvPr/>
        </p:nvGrpSpPr>
        <p:grpSpPr>
          <a:xfrm>
            <a:off x="5005049" y="2045807"/>
            <a:ext cx="3176822" cy="498570"/>
            <a:chOff x="4463595" y="531031"/>
            <a:chExt cx="1911682" cy="152934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D8FEF61-6381-4088-A83A-37788506AC37}"/>
                </a:ext>
              </a:extLst>
            </p:cNvPr>
            <p:cNvSpPr/>
            <p:nvPr/>
          </p:nvSpPr>
          <p:spPr>
            <a:xfrm>
              <a:off x="4463595" y="531031"/>
              <a:ext cx="1911682" cy="152934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: Rounded Corners 4">
              <a:extLst>
                <a:ext uri="{FF2B5EF4-FFF2-40B4-BE49-F238E27FC236}">
                  <a16:creationId xmlns:a16="http://schemas.microsoft.com/office/drawing/2014/main" id="{8619271B-E33B-4EB9-A5D2-1B0C4FACA5D8}"/>
                </a:ext>
              </a:extLst>
            </p:cNvPr>
            <p:cNvSpPr txBox="1"/>
            <p:nvPr/>
          </p:nvSpPr>
          <p:spPr>
            <a:xfrm>
              <a:off x="4508388" y="575824"/>
              <a:ext cx="1822096" cy="1439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055" tIns="59055" rIns="59055" bIns="5905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II. Deep veins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5F86B19-9146-429E-92B7-28102BF2F100}"/>
              </a:ext>
            </a:extLst>
          </p:cNvPr>
          <p:cNvSpPr txBox="1"/>
          <p:nvPr/>
        </p:nvSpPr>
        <p:spPr>
          <a:xfrm>
            <a:off x="5005049" y="2577459"/>
            <a:ext cx="3176822" cy="57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4E67C8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  <a:latin typeface="+mn-lt"/>
              </a:rPr>
              <a:t>Drain the deep structures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D0E427-59D1-4DA4-844B-4EB8F2FB3012}"/>
              </a:ext>
            </a:extLst>
          </p:cNvPr>
          <p:cNvSpPr txBox="1"/>
          <p:nvPr/>
        </p:nvSpPr>
        <p:spPr>
          <a:xfrm>
            <a:off x="3413028" y="3645622"/>
            <a:ext cx="1938591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4E67C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These veins ultimately drain into: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94E77AE-2874-4D11-9D06-15EAEE46595D}"/>
              </a:ext>
            </a:extLst>
          </p:cNvPr>
          <p:cNvGrpSpPr/>
          <p:nvPr/>
        </p:nvGrpSpPr>
        <p:grpSpPr>
          <a:xfrm>
            <a:off x="3501654" y="5117447"/>
            <a:ext cx="1761337" cy="1413308"/>
            <a:chOff x="2181648" y="2313939"/>
            <a:chExt cx="2012297" cy="2012297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161A756-917F-4189-8CA0-472B0AF9083B}"/>
                </a:ext>
              </a:extLst>
            </p:cNvPr>
            <p:cNvSpPr/>
            <p:nvPr/>
          </p:nvSpPr>
          <p:spPr>
            <a:xfrm>
              <a:off x="2181648" y="2313939"/>
              <a:ext cx="2012297" cy="201229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Oval 4">
              <a:extLst>
                <a:ext uri="{FF2B5EF4-FFF2-40B4-BE49-F238E27FC236}">
                  <a16:creationId xmlns:a16="http://schemas.microsoft.com/office/drawing/2014/main" id="{5EEA7789-26F7-4CAB-AE74-6DE97728B602}"/>
                </a:ext>
              </a:extLst>
            </p:cNvPr>
            <p:cNvSpPr txBox="1"/>
            <p:nvPr/>
          </p:nvSpPr>
          <p:spPr>
            <a:xfrm>
              <a:off x="2476342" y="2608633"/>
              <a:ext cx="1422909" cy="14229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Dural venous sinuses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5047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6042024" y="963134"/>
            <a:ext cx="2251343" cy="1373838"/>
            <a:chOff x="3582031" y="42302"/>
            <a:chExt cx="4251784" cy="2275496"/>
          </a:xfrm>
        </p:grpSpPr>
        <p:grpSp>
          <p:nvGrpSpPr>
            <p:cNvPr id="20" name="Group 19"/>
            <p:cNvGrpSpPr/>
            <p:nvPr/>
          </p:nvGrpSpPr>
          <p:grpSpPr>
            <a:xfrm>
              <a:off x="3826222" y="55541"/>
              <a:ext cx="4007593" cy="2262257"/>
              <a:chOff x="3826222" y="55541"/>
              <a:chExt cx="4007593" cy="2262257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826222" y="55541"/>
                <a:ext cx="4007593" cy="2262257"/>
                <a:chOff x="8598090" y="-9190"/>
                <a:chExt cx="3593910" cy="2342249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598090" y="-9190"/>
                  <a:ext cx="3593910" cy="234224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2" name="Rectangle 11"/>
                <p:cNvSpPr/>
                <p:nvPr/>
              </p:nvSpPr>
              <p:spPr>
                <a:xfrm>
                  <a:off x="8598090" y="1903228"/>
                  <a:ext cx="599073" cy="18346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" name="Straight Arrow Connector 18"/>
              <p:cNvCxnSpPr/>
              <p:nvPr/>
            </p:nvCxnSpPr>
            <p:spPr>
              <a:xfrm flipV="1">
                <a:off x="4475747" y="1425301"/>
                <a:ext cx="433137" cy="49300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3582031" y="42302"/>
              <a:ext cx="1110284" cy="5232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04877" y="1708944"/>
            <a:ext cx="5669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They </a:t>
            </a:r>
            <a:r>
              <a:rPr lang="en-US" sz="1800" dirty="0">
                <a:latin typeface="+mn-lt"/>
              </a:rPr>
              <a:t>lie on the brain surface, in the </a:t>
            </a:r>
            <a:r>
              <a:rPr lang="en-US" sz="1800" b="1" dirty="0">
                <a:latin typeface="+mn-lt"/>
              </a:rPr>
              <a:t>subarachnoid space</a:t>
            </a:r>
            <a:r>
              <a:rPr lang="en-US" sz="1800" dirty="0">
                <a:latin typeface="+mn-lt"/>
              </a:rPr>
              <a:t>.</a:t>
            </a:r>
          </a:p>
          <a:p>
            <a:r>
              <a:rPr lang="en-US" sz="1800" dirty="0">
                <a:latin typeface="+mn-lt"/>
              </a:rPr>
              <a:t>They are divided into: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466200" y="292100"/>
            <a:ext cx="3604701" cy="3280435"/>
            <a:chOff x="7833815" y="2086691"/>
            <a:chExt cx="4237087" cy="35176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3815" y="2086691"/>
              <a:ext cx="4237087" cy="3517697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7956645" y="2579427"/>
              <a:ext cx="736979" cy="368489"/>
            </a:xfrm>
            <a:prstGeom prst="rect">
              <a:avLst/>
            </a:prstGeom>
            <a:noFill/>
            <a:ln w="28575">
              <a:solidFill>
                <a:srgbClr val="B8C2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853793" y="5326396"/>
              <a:ext cx="1250154" cy="195909"/>
            </a:xfrm>
            <a:prstGeom prst="rect">
              <a:avLst/>
            </a:prstGeom>
            <a:noFill/>
            <a:ln w="28575">
              <a:solidFill>
                <a:srgbClr val="F9B3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883820" y="5257572"/>
              <a:ext cx="1733267" cy="297923"/>
            </a:xfrm>
            <a:prstGeom prst="rect">
              <a:avLst/>
            </a:prstGeom>
            <a:noFill/>
            <a:ln w="28575">
              <a:solidFill>
                <a:srgbClr val="BEEB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69300" y="3629731"/>
            <a:ext cx="3604701" cy="3133616"/>
            <a:chOff x="3583635" y="2237634"/>
            <a:chExt cx="4127350" cy="31336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83635" y="2237634"/>
              <a:ext cx="4127350" cy="3133616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4" name="Rectangle 13"/>
            <p:cNvSpPr/>
            <p:nvPr/>
          </p:nvSpPr>
          <p:spPr>
            <a:xfrm>
              <a:off x="3929163" y="2259390"/>
              <a:ext cx="1327246" cy="41395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BEEB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ysClr val="windowText" lastClr="000000"/>
                  </a:solidFill>
                </a:rPr>
                <a:t>Superior anastomotic vein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79412" y="2449780"/>
              <a:ext cx="1103912" cy="312050"/>
            </a:xfrm>
            <a:prstGeom prst="rect">
              <a:avLst/>
            </a:prstGeom>
            <a:noFill/>
            <a:ln w="28575">
              <a:solidFill>
                <a:srgbClr val="B8C2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58389" y="4737202"/>
              <a:ext cx="1180612" cy="312050"/>
            </a:xfrm>
            <a:prstGeom prst="rect">
              <a:avLst/>
            </a:prstGeom>
            <a:noFill/>
            <a:ln w="28575">
              <a:solidFill>
                <a:srgbClr val="BEEB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234B698-F2CB-4B01-801D-674B4B54BECF}"/>
                </a:ext>
              </a:extLst>
            </p:cNvPr>
            <p:cNvSpPr/>
            <p:nvPr/>
          </p:nvSpPr>
          <p:spPr>
            <a:xfrm>
              <a:off x="5513755" y="5215246"/>
              <a:ext cx="1103912" cy="14605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9B3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A35A1251-E576-46E2-8EE9-8D528E60975F}"/>
              </a:ext>
            </a:extLst>
          </p:cNvPr>
          <p:cNvSpPr txBox="1">
            <a:spLocks/>
          </p:cNvSpPr>
          <p:nvPr/>
        </p:nvSpPr>
        <p:spPr>
          <a:xfrm>
            <a:off x="657312" y="460728"/>
            <a:ext cx="5199230" cy="11669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Cerebral</a:t>
            </a:r>
            <a:r>
              <a:rPr lang="en-US" sz="3600" b="1" dirty="0"/>
              <a:t> Venous </a:t>
            </a:r>
            <a:r>
              <a:rPr lang="en-US" sz="3600" dirty="0"/>
              <a:t>Drainage</a:t>
            </a:r>
          </a:p>
          <a:p>
            <a:r>
              <a:rPr lang="en-US" sz="3200" b="1" dirty="0"/>
              <a:t>I. Superficial Cortical Veins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FCC20-08D1-4EC2-B95B-A3AE3AC7980D}"/>
              </a:ext>
            </a:extLst>
          </p:cNvPr>
          <p:cNvSpPr txBox="1"/>
          <p:nvPr/>
        </p:nvSpPr>
        <p:spPr>
          <a:xfrm>
            <a:off x="9781080" y="6569165"/>
            <a:ext cx="12586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Transverse sinus</a:t>
            </a:r>
            <a:endParaRPr lang="en-GB" sz="1100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AE543723-031F-4662-977D-9C48CACE94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162022"/>
              </p:ext>
            </p:extLst>
          </p:nvPr>
        </p:nvGraphicFramePr>
        <p:xfrm>
          <a:off x="597166" y="2349429"/>
          <a:ext cx="7696201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3801">
                  <a:extLst>
                    <a:ext uri="{9D8B030D-6E8A-4147-A177-3AD203B41FA5}">
                      <a16:colId xmlns:a16="http://schemas.microsoft.com/office/drawing/2014/main" val="64729263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3394068554"/>
                    </a:ext>
                  </a:extLst>
                </a:gridCol>
                <a:gridCol w="2298700">
                  <a:extLst>
                    <a:ext uri="{9D8B030D-6E8A-4147-A177-3AD203B41FA5}">
                      <a16:colId xmlns:a16="http://schemas.microsoft.com/office/drawing/2014/main" val="1766854682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3182873790"/>
                    </a:ext>
                  </a:extLst>
                </a:gridCol>
              </a:tblGrid>
              <a:tr h="351112">
                <a:tc>
                  <a:txBody>
                    <a:bodyPr/>
                    <a:lstStyle/>
                    <a:p>
                      <a:pPr algn="ctr"/>
                      <a:endParaRPr lang="en-US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Course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Termination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Notes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531438"/>
                  </a:ext>
                </a:extLst>
              </a:tr>
              <a:tr h="125815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Superior</a:t>
                      </a:r>
                      <a:r>
                        <a:rPr lang="en-US" dirty="0"/>
                        <a:t> cerebral veins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Drain lateral surface of brain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above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the lateral sulcus</a:t>
                      </a:r>
                    </a:p>
                  </a:txBody>
                  <a:tcPr>
                    <a:solidFill>
                      <a:srgbClr val="DCE1F4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Terminate mainly into the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Superior Sagittal sinus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and </a:t>
                      </a:r>
                      <a:r>
                        <a:rPr kumimoji="0" lang="en-US" sz="16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partly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into </a:t>
                      </a:r>
                      <a:r>
                        <a:rPr kumimoji="0" lang="en-US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superficial middle cerebral vein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solidFill>
                      <a:srgbClr val="DCE1F4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 to 12 veins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>
                    <a:solidFill>
                      <a:srgbClr val="DCE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266658"/>
                  </a:ext>
                </a:extLst>
              </a:tr>
              <a:tr h="1045271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Inferior</a:t>
                      </a:r>
                      <a:r>
                        <a:rPr lang="en-US" baseline="0" dirty="0"/>
                        <a:t> cerebral veins</a:t>
                      </a:r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Run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below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the lateral sulcus</a:t>
                      </a:r>
                    </a:p>
                    <a:p>
                      <a:endParaRPr lang="en-US" sz="1600" dirty="0"/>
                    </a:p>
                  </a:txBody>
                  <a:tcPr>
                    <a:solidFill>
                      <a:srgbClr val="FDE7E3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Terminate </a:t>
                      </a:r>
                      <a:r>
                        <a:rPr kumimoji="0" lang="en-US" sz="16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partly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into </a:t>
                      </a:r>
                      <a:r>
                        <a:rPr kumimoji="0" lang="en-US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superficial middle cerebral vein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&amp; </a:t>
                      </a:r>
                      <a:r>
                        <a:rPr kumimoji="0" lang="en-US" sz="16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partly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into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Transverse sinus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solidFill>
                      <a:srgbClr val="FDE7E3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Drain the lateral surface of the temporal lobe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>
                    <a:solidFill>
                      <a:srgbClr val="FDE7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14682"/>
                  </a:ext>
                </a:extLst>
              </a:tr>
              <a:tr h="139132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Superficial middle </a:t>
                      </a:r>
                      <a:r>
                        <a:rPr lang="en-US" dirty="0"/>
                        <a:t>cerebral veins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Runs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along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the lateral sulcus</a:t>
                      </a:r>
                    </a:p>
                    <a:p>
                      <a:endParaRPr lang="en-US" sz="1600" dirty="0"/>
                    </a:p>
                  </a:txBody>
                  <a:tcPr>
                    <a:solidFill>
                      <a:srgbClr val="E5F7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Terminates into the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Cavernous sinus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>
                    <a:solidFill>
                      <a:srgbClr val="E5F7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Connected posteriorly by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Superior &amp; Inferior anastomotic veins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 Superior Sagittal &amp; Transverse sinuses respectively</a:t>
                      </a:r>
                    </a:p>
                  </a:txBody>
                  <a:tcPr>
                    <a:solidFill>
                      <a:srgbClr val="E5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287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0242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895705" y="3930890"/>
            <a:ext cx="9799438" cy="3597864"/>
            <a:chOff x="242907" y="2085116"/>
            <a:chExt cx="7659540" cy="2681244"/>
          </a:xfrm>
        </p:grpSpPr>
        <p:graphicFrame>
          <p:nvGraphicFramePr>
            <p:cNvPr id="6" name="Diagram 5"/>
            <p:cNvGraphicFramePr/>
            <p:nvPr>
              <p:extLst>
                <p:ext uri="{D42A27DB-BD31-4B8C-83A1-F6EECF244321}">
                  <p14:modId xmlns:p14="http://schemas.microsoft.com/office/powerpoint/2010/main" val="4155623383"/>
                </p:ext>
              </p:extLst>
            </p:nvPr>
          </p:nvGraphicFramePr>
          <p:xfrm>
            <a:off x="242907" y="2085116"/>
            <a:ext cx="7659540" cy="268124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cxnSp>
          <p:nvCxnSpPr>
            <p:cNvPr id="11" name="Straight Connector 10"/>
            <p:cNvCxnSpPr/>
            <p:nvPr/>
          </p:nvCxnSpPr>
          <p:spPr>
            <a:xfrm flipH="1" flipV="1">
              <a:off x="1948637" y="2781422"/>
              <a:ext cx="0" cy="548632"/>
            </a:xfrm>
            <a:prstGeom prst="line">
              <a:avLst/>
            </a:prstGeom>
            <a:ln w="28575">
              <a:solidFill>
                <a:srgbClr val="FFB3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004121" y="2781424"/>
              <a:ext cx="0" cy="548630"/>
            </a:xfrm>
            <a:prstGeom prst="line">
              <a:avLst/>
            </a:prstGeom>
            <a:ln w="28575">
              <a:solidFill>
                <a:srgbClr val="FFB3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6059606" y="2781423"/>
              <a:ext cx="0" cy="548631"/>
            </a:xfrm>
            <a:prstGeom prst="line">
              <a:avLst/>
            </a:prstGeom>
            <a:ln w="28575">
              <a:solidFill>
                <a:srgbClr val="FFB3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181599" y="2382721"/>
              <a:ext cx="1215681" cy="48166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B37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+mn-lt"/>
                </a:rPr>
                <a:t>They merge to form: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43417" y="2367011"/>
              <a:ext cx="1885293" cy="48166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B37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+mn-lt"/>
                </a:rPr>
                <a:t>The two veins unit in the midline to form: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54705" y="2367011"/>
              <a:ext cx="2446592" cy="48166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B37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+mn-lt"/>
                </a:rPr>
                <a:t>This short vessel </a:t>
              </a:r>
              <a:r>
                <a:rPr lang="en-GB" sz="1800" dirty="0">
                  <a:latin typeface="+mn-lt"/>
                </a:rPr>
                <a:t>joins the </a:t>
              </a:r>
              <a:r>
                <a:rPr lang="en-GB" sz="1800" b="1" dirty="0">
                  <a:latin typeface="+mn-lt"/>
                </a:rPr>
                <a:t>Inferior Sagittal sinus </a:t>
              </a:r>
              <a:r>
                <a:rPr lang="en-GB" sz="1800" dirty="0">
                  <a:latin typeface="+mn-lt"/>
                </a:rPr>
                <a:t>to form</a:t>
              </a:r>
              <a:r>
                <a:rPr lang="en-US" sz="1800" dirty="0">
                  <a:latin typeface="+mn-lt"/>
                </a:rPr>
                <a:t>: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92622" y="1970253"/>
            <a:ext cx="42254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2200" dirty="0">
                <a:latin typeface="+mn-lt"/>
              </a:rPr>
              <a:t>They drain the internal structures: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Basal ganglia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Internal capsule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Thalamus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066664" y="1618851"/>
            <a:ext cx="3700838" cy="2217510"/>
            <a:chOff x="8095988" y="271202"/>
            <a:chExt cx="3660920" cy="291414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95988" y="271202"/>
              <a:ext cx="3657917" cy="2914141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8202303" y="1282890"/>
              <a:ext cx="1043101" cy="382137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95337" y="2434427"/>
              <a:ext cx="1043101" cy="382137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086662" y="2144487"/>
              <a:ext cx="670246" cy="344798"/>
            </a:xfrm>
            <a:prstGeom prst="rect">
              <a:avLst/>
            </a:prstGeom>
            <a:noFill/>
            <a:ln w="28575">
              <a:solidFill>
                <a:srgbClr val="ECB2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913075" y="1525319"/>
            <a:ext cx="2962874" cy="2297485"/>
            <a:chOff x="8376427" y="3733975"/>
            <a:chExt cx="3377477" cy="27068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76427" y="3733975"/>
              <a:ext cx="3377477" cy="2706859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Rectangle 24"/>
            <p:cNvSpPr/>
            <p:nvPr/>
          </p:nvSpPr>
          <p:spPr>
            <a:xfrm>
              <a:off x="11204813" y="4641902"/>
              <a:ext cx="433214" cy="382137"/>
            </a:xfrm>
            <a:prstGeom prst="rect">
              <a:avLst/>
            </a:prstGeom>
            <a:noFill/>
            <a:ln w="28575">
              <a:solidFill>
                <a:srgbClr val="ECB2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801088" y="4259766"/>
              <a:ext cx="751611" cy="352640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F999B4CF-BE38-4539-9251-90FB038A9D45}"/>
              </a:ext>
            </a:extLst>
          </p:cNvPr>
          <p:cNvSpPr txBox="1">
            <a:spLocks/>
          </p:cNvSpPr>
          <p:nvPr/>
        </p:nvSpPr>
        <p:spPr>
          <a:xfrm>
            <a:off x="596545" y="596997"/>
            <a:ext cx="5199230" cy="11669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Cerebral</a:t>
            </a:r>
            <a:r>
              <a:rPr lang="en-US" sz="3600" b="1" dirty="0"/>
              <a:t> Venous </a:t>
            </a:r>
            <a:r>
              <a:rPr lang="en-US" sz="3600" dirty="0"/>
              <a:t>Drainage</a:t>
            </a:r>
          </a:p>
          <a:p>
            <a:r>
              <a:rPr lang="en-US" sz="3200" b="1" dirty="0"/>
              <a:t>II. Deep Cortical Veins</a:t>
            </a:r>
          </a:p>
        </p:txBody>
      </p:sp>
    </p:spTree>
    <p:extLst>
      <p:ext uri="{BB962C8B-B14F-4D97-AF65-F5344CB8AC3E}">
        <p14:creationId xmlns:p14="http://schemas.microsoft.com/office/powerpoint/2010/main" val="2075935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290" y="1772268"/>
            <a:ext cx="50806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dural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venous sinuses are grouped into: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Blood flows from </a:t>
            </a:r>
            <a:r>
              <a:rPr lang="en-US" sz="2000" b="1" dirty="0">
                <a:latin typeface="+mn-lt"/>
              </a:rPr>
              <a:t>transverse</a:t>
            </a:r>
            <a:r>
              <a:rPr lang="en-US" sz="2000" dirty="0">
                <a:latin typeface="+mn-lt"/>
              </a:rPr>
              <a:t> &amp; </a:t>
            </a:r>
            <a:r>
              <a:rPr lang="en-US" sz="2000" b="1" dirty="0">
                <a:latin typeface="+mn-lt"/>
              </a:rPr>
              <a:t>sigmoid</a:t>
            </a:r>
            <a:r>
              <a:rPr lang="en-US" sz="2000" dirty="0">
                <a:latin typeface="+mn-lt"/>
              </a:rPr>
              <a:t> sinuses into IJV </a:t>
            </a:r>
            <a:r>
              <a:rPr lang="en-US" sz="2000" b="1" dirty="0">
                <a:latin typeface="+mn-lt"/>
              </a:rPr>
              <a:t>Internal Jugular Vein.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29505"/>
              </p:ext>
            </p:extLst>
          </p:nvPr>
        </p:nvGraphicFramePr>
        <p:xfrm>
          <a:off x="3029337" y="2372999"/>
          <a:ext cx="2228463" cy="2155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28463">
                  <a:extLst>
                    <a:ext uri="{9D8B030D-6E8A-4147-A177-3AD203B41FA5}">
                      <a16:colId xmlns:a16="http://schemas.microsoft.com/office/drawing/2014/main" val="1583514839"/>
                    </a:ext>
                  </a:extLst>
                </a:gridCol>
              </a:tblGrid>
              <a:tr h="431064">
                <a:tc>
                  <a:txBody>
                    <a:bodyPr/>
                    <a:lstStyle/>
                    <a:p>
                      <a:r>
                        <a:rPr lang="en-US" b="1" dirty="0"/>
                        <a:t>Single: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587592"/>
                  </a:ext>
                </a:extLst>
              </a:tr>
              <a:tr h="431064">
                <a:tc>
                  <a:txBody>
                    <a:bodyPr/>
                    <a:lstStyle/>
                    <a:p>
                      <a:r>
                        <a:rPr lang="en-US" dirty="0"/>
                        <a:t>Superior sagittal</a:t>
                      </a:r>
                    </a:p>
                  </a:txBody>
                  <a:tcPr>
                    <a:solidFill>
                      <a:srgbClr val="F4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498683"/>
                  </a:ext>
                </a:extLst>
              </a:tr>
              <a:tr h="431064">
                <a:tc>
                  <a:txBody>
                    <a:bodyPr/>
                    <a:lstStyle/>
                    <a:p>
                      <a:r>
                        <a:rPr lang="en-US" dirty="0"/>
                        <a:t>Inferior sagittal</a:t>
                      </a:r>
                    </a:p>
                  </a:txBody>
                  <a:tcPr>
                    <a:solidFill>
                      <a:srgbClr val="DEC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777976"/>
                  </a:ext>
                </a:extLst>
              </a:tr>
              <a:tr h="431064">
                <a:tc>
                  <a:txBody>
                    <a:bodyPr/>
                    <a:lstStyle/>
                    <a:p>
                      <a:r>
                        <a:rPr lang="en-US" dirty="0"/>
                        <a:t>Straight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820642"/>
                  </a:ext>
                </a:extLst>
              </a:tr>
              <a:tr h="431064">
                <a:tc>
                  <a:txBody>
                    <a:bodyPr/>
                    <a:lstStyle/>
                    <a:p>
                      <a:r>
                        <a:rPr lang="en-US" dirty="0"/>
                        <a:t>Occipital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512458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213886"/>
              </p:ext>
            </p:extLst>
          </p:nvPr>
        </p:nvGraphicFramePr>
        <p:xfrm>
          <a:off x="623013" y="2404891"/>
          <a:ext cx="2297333" cy="212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7333">
                  <a:extLst>
                    <a:ext uri="{9D8B030D-6E8A-4147-A177-3AD203B41FA5}">
                      <a16:colId xmlns:a16="http://schemas.microsoft.com/office/drawing/2014/main" val="9794991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Paired: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264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Transverse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091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Sigmoid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371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Cavernous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631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Petrosal (superior &amp;</a:t>
                      </a:r>
                      <a:r>
                        <a:rPr lang="en-US" baseline="0" dirty="0"/>
                        <a:t> inferior)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047958"/>
                  </a:ext>
                </a:extLst>
              </a:tr>
            </a:tbl>
          </a:graphicData>
        </a:graphic>
      </p:graphicFrame>
      <p:grpSp>
        <p:nvGrpSpPr>
          <p:cNvPr id="32" name="Group 31"/>
          <p:cNvGrpSpPr/>
          <p:nvPr/>
        </p:nvGrpSpPr>
        <p:grpSpPr>
          <a:xfrm>
            <a:off x="5745723" y="3363031"/>
            <a:ext cx="3005281" cy="2943439"/>
            <a:chOff x="5313278" y="3127189"/>
            <a:chExt cx="3242110" cy="350561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3278" y="3174902"/>
              <a:ext cx="3242110" cy="3457906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Rectangle 23"/>
            <p:cNvSpPr/>
            <p:nvPr/>
          </p:nvSpPr>
          <p:spPr>
            <a:xfrm>
              <a:off x="7478973" y="6158495"/>
              <a:ext cx="354842" cy="3240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410123" y="3875675"/>
              <a:ext cx="349232" cy="251477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664483" y="3452120"/>
              <a:ext cx="352988" cy="28800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506012" y="3127189"/>
              <a:ext cx="505778" cy="281032"/>
            </a:xfrm>
            <a:prstGeom prst="rect">
              <a:avLst/>
            </a:prstGeom>
            <a:noFill/>
            <a:ln w="28575">
              <a:solidFill>
                <a:srgbClr val="ECB2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682239" y="5521852"/>
              <a:ext cx="326115" cy="217109"/>
            </a:xfrm>
            <a:prstGeom prst="rect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506347" y="5264637"/>
              <a:ext cx="441960" cy="216296"/>
            </a:xfrm>
            <a:prstGeom prst="rect">
              <a:avLst/>
            </a:prstGeom>
            <a:noFill/>
            <a:ln w="28575" cap="flat" cmpd="sng" algn="ctr">
              <a:solidFill>
                <a:srgbClr val="FF802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18410" y="3717834"/>
              <a:ext cx="446077" cy="286892"/>
            </a:xfrm>
            <a:prstGeom prst="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985839" y="4050517"/>
              <a:ext cx="446077" cy="193040"/>
            </a:xfrm>
            <a:prstGeom prst="rect">
              <a:avLst/>
            </a:prstGeom>
            <a:noFill/>
            <a:ln w="28575" cap="flat" cmpd="sng" algn="ctr">
              <a:solidFill>
                <a:srgbClr val="F0DB6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858041" y="3098031"/>
            <a:ext cx="3092716" cy="3351682"/>
            <a:chOff x="8571002" y="3163073"/>
            <a:chExt cx="3507268" cy="3303818"/>
          </a:xfrm>
        </p:grpSpPr>
        <p:grpSp>
          <p:nvGrpSpPr>
            <p:cNvPr id="21" name="Group 20"/>
            <p:cNvGrpSpPr/>
            <p:nvPr/>
          </p:nvGrpSpPr>
          <p:grpSpPr>
            <a:xfrm>
              <a:off x="8571002" y="3163073"/>
              <a:ext cx="3507268" cy="3303818"/>
              <a:chOff x="8487744" y="2791778"/>
              <a:chExt cx="3636612" cy="366222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87744" y="2791778"/>
                <a:ext cx="3636612" cy="366222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9401987" y="6094727"/>
                <a:ext cx="409434" cy="298728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9927503" y="5376289"/>
              <a:ext cx="450494" cy="228104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299078" y="5245786"/>
              <a:ext cx="625703" cy="228287"/>
            </a:xfrm>
            <a:prstGeom prst="rect">
              <a:avLst/>
            </a:prstGeom>
            <a:noFill/>
            <a:ln w="28575" cap="flat" cmpd="sng" algn="ctr">
              <a:solidFill>
                <a:srgbClr val="F0DB6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800261" y="3796442"/>
              <a:ext cx="645661" cy="286892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222883" y="3313928"/>
              <a:ext cx="446077" cy="376872"/>
            </a:xfrm>
            <a:prstGeom prst="rect">
              <a:avLst/>
            </a:prstGeom>
            <a:noFill/>
            <a:ln w="28575">
              <a:solidFill>
                <a:srgbClr val="ECB2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9816165" y="5659014"/>
              <a:ext cx="712135" cy="123301"/>
            </a:xfrm>
            <a:prstGeom prst="rect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9479922" y="4599993"/>
              <a:ext cx="712135" cy="173164"/>
            </a:xfrm>
            <a:prstGeom prst="rect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883112" y="6142777"/>
              <a:ext cx="612000" cy="269494"/>
            </a:xfrm>
            <a:prstGeom prst="rect">
              <a:avLst/>
            </a:prstGeom>
            <a:noFill/>
            <a:ln w="28575" cap="flat" cmpd="sng" algn="ctr">
              <a:solidFill>
                <a:srgbClr val="FF802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1222883" y="5499869"/>
              <a:ext cx="701899" cy="217482"/>
            </a:xfrm>
            <a:prstGeom prst="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611442" y="5683176"/>
              <a:ext cx="664317" cy="228287"/>
            </a:xfrm>
            <a:prstGeom prst="rect">
              <a:avLst/>
            </a:prstGeom>
            <a:noFill/>
            <a:ln w="28575" cap="flat" cmpd="sng" algn="ctr">
              <a:solidFill>
                <a:srgbClr val="FF802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198234" y="586517"/>
            <a:ext cx="5560549" cy="2494877"/>
            <a:chOff x="163619" y="3136439"/>
            <a:chExt cx="4858758" cy="3422368"/>
          </a:xfrm>
        </p:grpSpPr>
        <p:grpSp>
          <p:nvGrpSpPr>
            <p:cNvPr id="20" name="Group 19"/>
            <p:cNvGrpSpPr/>
            <p:nvPr/>
          </p:nvGrpSpPr>
          <p:grpSpPr>
            <a:xfrm>
              <a:off x="163619" y="3136439"/>
              <a:ext cx="4858758" cy="3422368"/>
              <a:chOff x="2729397" y="1364011"/>
              <a:chExt cx="6029325" cy="406523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29397" y="1409700"/>
                <a:ext cx="6029325" cy="401955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3129643" y="1583140"/>
                <a:ext cx="1155754" cy="187491"/>
              </a:xfrm>
              <a:prstGeom prst="rect">
                <a:avLst/>
              </a:prstGeom>
              <a:noFill/>
              <a:ln w="28575">
                <a:solidFill>
                  <a:srgbClr val="ECB2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331903" y="1364011"/>
                <a:ext cx="1155753" cy="187490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125007" y="2075709"/>
                <a:ext cx="907820" cy="187502"/>
              </a:xfrm>
              <a:prstGeom prst="rect">
                <a:avLst/>
              </a:prstGeom>
              <a:noFill/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571306" y="4339988"/>
                <a:ext cx="736979" cy="218364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761153" y="4121624"/>
                <a:ext cx="1128459" cy="218364"/>
              </a:xfrm>
              <a:prstGeom prst="rect">
                <a:avLst/>
              </a:prstGeom>
              <a:noFill/>
              <a:ln w="28575" cap="flat" cmpd="sng" algn="ctr">
                <a:solidFill>
                  <a:srgbClr val="FF802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51814" y="4570420"/>
                <a:ext cx="1161129" cy="138094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117250" y="5235527"/>
                <a:ext cx="844718" cy="187689"/>
              </a:xfrm>
              <a:prstGeom prst="rect">
                <a:avLst/>
              </a:prstGeom>
              <a:noFill/>
              <a:ln w="28575" cap="flat" cmpd="sng" algn="ctr">
                <a:solidFill>
                  <a:srgbClr val="F0DB6E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3743959" y="3478755"/>
              <a:ext cx="944881" cy="189005"/>
            </a:xfrm>
            <a:prstGeom prst="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32893" y="3320915"/>
              <a:ext cx="681655" cy="135018"/>
            </a:xfrm>
            <a:prstGeom prst="rect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623946" y="6207759"/>
              <a:ext cx="935701" cy="148541"/>
            </a:xfrm>
            <a:prstGeom prst="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id="{602B8EF2-AA1D-4AA3-AEF4-7EA1A20C3CE0}"/>
              </a:ext>
            </a:extLst>
          </p:cNvPr>
          <p:cNvSpPr txBox="1">
            <a:spLocks/>
          </p:cNvSpPr>
          <p:nvPr/>
        </p:nvSpPr>
        <p:spPr>
          <a:xfrm>
            <a:off x="583900" y="412021"/>
            <a:ext cx="5199230" cy="11669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Cerebral</a:t>
            </a:r>
            <a:r>
              <a:rPr lang="en-US" sz="3600" b="1" dirty="0"/>
              <a:t> Venous </a:t>
            </a:r>
            <a:r>
              <a:rPr lang="en-US" sz="3600" dirty="0"/>
              <a:t>Drainage</a:t>
            </a:r>
          </a:p>
          <a:p>
            <a:r>
              <a:rPr lang="en-US" sz="3200" b="1" dirty="0"/>
              <a:t>Dural venous sinuses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3D3B63-395B-49D7-9DE3-5F3A044B357C}"/>
              </a:ext>
            </a:extLst>
          </p:cNvPr>
          <p:cNvCxnSpPr/>
          <p:nvPr/>
        </p:nvCxnSpPr>
        <p:spPr>
          <a:xfrm>
            <a:off x="2590442" y="5441414"/>
            <a:ext cx="2196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652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24784"/>
            <a:ext cx="10515600" cy="1325563"/>
          </a:xfrm>
        </p:spPr>
        <p:txBody>
          <a:bodyPr/>
          <a:lstStyle/>
          <a:p>
            <a:r>
              <a:rPr lang="en-US" i="1" dirty="0"/>
              <a:t>Objectives</a:t>
            </a:r>
            <a:endParaRPr lang="en-GB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650347"/>
            <a:ext cx="10484224" cy="4612341"/>
          </a:xfrm>
        </p:spPr>
        <p:txBody>
          <a:bodyPr>
            <a:noAutofit/>
          </a:bodyPr>
          <a:lstStyle/>
          <a:p>
            <a:pPr marL="349250" indent="-349250">
              <a:buFont typeface="Wingdings" panose="05000000000000000000" pitchFamily="2" charset="2"/>
              <a:buChar char="ü"/>
              <a:defRPr/>
            </a:pPr>
            <a:r>
              <a:rPr lang="en-US" dirty="0"/>
              <a:t>List the </a:t>
            </a:r>
            <a:r>
              <a:rPr lang="en-US" u="sng" dirty="0"/>
              <a:t>cerebral arteries</a:t>
            </a:r>
            <a:r>
              <a:rPr lang="en-US" dirty="0"/>
              <a:t>.</a:t>
            </a:r>
          </a:p>
          <a:p>
            <a:pPr marL="349250" indent="-349250">
              <a:buFont typeface="Wingdings" panose="05000000000000000000" pitchFamily="2" charset="2"/>
              <a:buChar char="ü"/>
              <a:defRPr/>
            </a:pPr>
            <a:r>
              <a:rPr lang="en-US" dirty="0"/>
              <a:t>Describe the cerebral arterial supply regarding the </a:t>
            </a:r>
            <a:r>
              <a:rPr lang="en-US" u="sng" dirty="0"/>
              <a:t>origin</a:t>
            </a:r>
            <a:r>
              <a:rPr lang="en-US" dirty="0"/>
              <a:t>, </a:t>
            </a:r>
            <a:r>
              <a:rPr lang="en-US" u="sng" dirty="0"/>
              <a:t>distribution</a:t>
            </a:r>
            <a:r>
              <a:rPr lang="en-US" dirty="0"/>
              <a:t> and </a:t>
            </a:r>
            <a:r>
              <a:rPr lang="en-US" u="sng" dirty="0"/>
              <a:t>branches</a:t>
            </a:r>
            <a:r>
              <a:rPr lang="en-US" dirty="0"/>
              <a:t>.</a:t>
            </a:r>
          </a:p>
          <a:p>
            <a:pPr marL="349250" indent="-349250">
              <a:buFont typeface="Wingdings" panose="05000000000000000000" pitchFamily="2" charset="2"/>
              <a:buChar char="ü"/>
              <a:defRPr/>
            </a:pPr>
            <a:r>
              <a:rPr lang="en-US" dirty="0"/>
              <a:t>Describe the arterial </a:t>
            </a:r>
            <a:r>
              <a:rPr lang="en-US" u="sng" dirty="0"/>
              <a:t>Circle of Willis </a:t>
            </a:r>
            <a:r>
              <a:rPr lang="en-US" dirty="0"/>
              <a:t>.</a:t>
            </a:r>
          </a:p>
          <a:p>
            <a:pPr marL="349250" indent="-349250">
              <a:buFont typeface="Wingdings" panose="05000000000000000000" pitchFamily="2" charset="2"/>
              <a:buChar char="ü"/>
              <a:defRPr/>
            </a:pPr>
            <a:r>
              <a:rPr lang="en-US" dirty="0"/>
              <a:t>Describe the cerebral </a:t>
            </a:r>
            <a:r>
              <a:rPr lang="en-US" u="sng" dirty="0"/>
              <a:t>venous drainage</a:t>
            </a:r>
            <a:r>
              <a:rPr lang="en-US" dirty="0"/>
              <a:t> and its termination.</a:t>
            </a:r>
          </a:p>
          <a:p>
            <a:pPr marL="349250" indent="-349250">
              <a:buFont typeface="Wingdings" panose="05000000000000000000" pitchFamily="2" charset="2"/>
              <a:buChar char="ü"/>
              <a:defRPr/>
            </a:pPr>
            <a:r>
              <a:rPr lang="en-US" dirty="0"/>
              <a:t>Describe arterial &amp; venous vascular </a:t>
            </a:r>
            <a:r>
              <a:rPr lang="en-US" u="sng" dirty="0"/>
              <a:t>disorders</a:t>
            </a:r>
            <a:r>
              <a:rPr lang="en-US" dirty="0"/>
              <a:t> and their </a:t>
            </a:r>
            <a:r>
              <a:rPr lang="en-US" u="sng" dirty="0"/>
              <a:t>clinical manifestations</a:t>
            </a:r>
            <a:r>
              <a:rPr lang="en-US" dirty="0"/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9B7337-CCFE-4976-99E3-B55490F43202}"/>
              </a:ext>
            </a:extLst>
          </p:cNvPr>
          <p:cNvSpPr txBox="1"/>
          <p:nvPr/>
        </p:nvSpPr>
        <p:spPr>
          <a:xfrm>
            <a:off x="3696929" y="5820697"/>
            <a:ext cx="3999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You can skip the first 3 slides; it’s just revision.</a:t>
            </a:r>
          </a:p>
        </p:txBody>
      </p:sp>
    </p:spTree>
    <p:extLst>
      <p:ext uri="{BB962C8B-B14F-4D97-AF65-F5344CB8AC3E}">
        <p14:creationId xmlns:p14="http://schemas.microsoft.com/office/powerpoint/2010/main" val="2896251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886" y="662148"/>
            <a:ext cx="4818016" cy="653778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j-lt"/>
              </a:rPr>
              <a:t>Venous Disorders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945" y="4567093"/>
            <a:ext cx="642684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+mn-lt"/>
              </a:rPr>
              <a:t>Obstruction of venous drainage of the brain leads to Cerebral swelling (</a:t>
            </a:r>
            <a:r>
              <a:rPr lang="en-US" sz="2400" b="1" dirty="0">
                <a:latin typeface="+mn-lt"/>
              </a:rPr>
              <a:t>edema</a:t>
            </a:r>
            <a:r>
              <a:rPr lang="en-US" sz="2400" dirty="0">
                <a:latin typeface="+mn-lt"/>
              </a:rPr>
              <a:t>) and </a:t>
            </a:r>
            <a:r>
              <a:rPr lang="en-US" sz="2400" b="1" dirty="0">
                <a:latin typeface="+mn-lt"/>
              </a:rPr>
              <a:t>raised Intracranial Pressure</a:t>
            </a:r>
            <a:r>
              <a:rPr lang="en-US" sz="2400" dirty="0">
                <a:latin typeface="+mn-lt"/>
              </a:rPr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latin typeface="+mn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BF5323-F457-434C-B7EF-1A76AA3FA236}"/>
              </a:ext>
            </a:extLst>
          </p:cNvPr>
          <p:cNvGrpSpPr/>
          <p:nvPr/>
        </p:nvGrpSpPr>
        <p:grpSpPr>
          <a:xfrm>
            <a:off x="707603" y="1467177"/>
            <a:ext cx="6713923" cy="2864826"/>
            <a:chOff x="707603" y="1467177"/>
            <a:chExt cx="6713923" cy="286482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5F6DDBC-5BFA-46C4-BEAF-29AB2DA77EAC}"/>
                </a:ext>
              </a:extLst>
            </p:cNvPr>
            <p:cNvSpPr/>
            <p:nvPr/>
          </p:nvSpPr>
          <p:spPr>
            <a:xfrm>
              <a:off x="3120931" y="1467177"/>
              <a:ext cx="4296911" cy="1355369"/>
            </a:xfrm>
            <a:custGeom>
              <a:avLst/>
              <a:gdLst>
                <a:gd name="connsiteX0" fmla="*/ 0 w 1355368"/>
                <a:gd name="connsiteY0" fmla="*/ 0 h 4141651"/>
                <a:gd name="connsiteX1" fmla="*/ 1355368 w 1355368"/>
                <a:gd name="connsiteY1" fmla="*/ 0 h 4141651"/>
                <a:gd name="connsiteX2" fmla="*/ 1355368 w 1355368"/>
                <a:gd name="connsiteY2" fmla="*/ 4141651 h 4141651"/>
                <a:gd name="connsiteX3" fmla="*/ 0 w 1355368"/>
                <a:gd name="connsiteY3" fmla="*/ 4141651 h 4141651"/>
                <a:gd name="connsiteX4" fmla="*/ 0 w 1355368"/>
                <a:gd name="connsiteY4" fmla="*/ 0 h 4141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5368" h="4141651">
                  <a:moveTo>
                    <a:pt x="1355368" y="2"/>
                  </a:moveTo>
                  <a:lnTo>
                    <a:pt x="1355368" y="4141649"/>
                  </a:lnTo>
                  <a:lnTo>
                    <a:pt x="0" y="4141649"/>
                  </a:lnTo>
                  <a:lnTo>
                    <a:pt x="0" y="2"/>
                  </a:lnTo>
                  <a:lnTo>
                    <a:pt x="1355368" y="2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28575">
              <a:solidFill>
                <a:srgbClr val="4E67C8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23825" rIns="247650" bIns="123826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refers to tissue death (necrosis) that is caused by a local lack of oxygen due to obstruction of the tissue's blood supply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4A3E714-6363-444C-B1B6-74FB73FC0A7B}"/>
                </a:ext>
              </a:extLst>
            </p:cNvPr>
            <p:cNvSpPr/>
            <p:nvPr/>
          </p:nvSpPr>
          <p:spPr>
            <a:xfrm>
              <a:off x="707604" y="1467177"/>
              <a:ext cx="2417012" cy="1355369"/>
            </a:xfrm>
            <a:custGeom>
              <a:avLst/>
              <a:gdLst>
                <a:gd name="connsiteX0" fmla="*/ 0 w 2568587"/>
                <a:gd name="connsiteY0" fmla="*/ 0 h 1364749"/>
                <a:gd name="connsiteX1" fmla="*/ 2568587 w 2568587"/>
                <a:gd name="connsiteY1" fmla="*/ 0 h 1364749"/>
                <a:gd name="connsiteX2" fmla="*/ 2568587 w 2568587"/>
                <a:gd name="connsiteY2" fmla="*/ 1364749 h 1364749"/>
                <a:gd name="connsiteX3" fmla="*/ 0 w 2568587"/>
                <a:gd name="connsiteY3" fmla="*/ 1364749 h 1364749"/>
                <a:gd name="connsiteX4" fmla="*/ 0 w 2568587"/>
                <a:gd name="connsiteY4" fmla="*/ 0 h 136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8587" h="1364749">
                  <a:moveTo>
                    <a:pt x="0" y="0"/>
                  </a:moveTo>
                  <a:lnTo>
                    <a:pt x="2568587" y="0"/>
                  </a:lnTo>
                  <a:lnTo>
                    <a:pt x="2568587" y="1364749"/>
                  </a:lnTo>
                  <a:lnTo>
                    <a:pt x="0" y="1364749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4E67C8"/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Infarction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0F09B94-41E0-407E-8069-F5E6A2E511C8}"/>
                </a:ext>
              </a:extLst>
            </p:cNvPr>
            <p:cNvSpPr/>
            <p:nvPr/>
          </p:nvSpPr>
          <p:spPr>
            <a:xfrm>
              <a:off x="3124615" y="2916231"/>
              <a:ext cx="4296911" cy="1415772"/>
            </a:xfrm>
            <a:custGeom>
              <a:avLst/>
              <a:gdLst>
                <a:gd name="connsiteX0" fmla="*/ 0 w 1422823"/>
                <a:gd name="connsiteY0" fmla="*/ 0 h 4296911"/>
                <a:gd name="connsiteX1" fmla="*/ 1422823 w 1422823"/>
                <a:gd name="connsiteY1" fmla="*/ 0 h 4296911"/>
                <a:gd name="connsiteX2" fmla="*/ 1422823 w 1422823"/>
                <a:gd name="connsiteY2" fmla="*/ 4296911 h 4296911"/>
                <a:gd name="connsiteX3" fmla="*/ 0 w 1422823"/>
                <a:gd name="connsiteY3" fmla="*/ 4296911 h 4296911"/>
                <a:gd name="connsiteX4" fmla="*/ 0 w 1422823"/>
                <a:gd name="connsiteY4" fmla="*/ 0 h 4296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23" h="4296911">
                  <a:moveTo>
                    <a:pt x="1422823" y="0"/>
                  </a:moveTo>
                  <a:lnTo>
                    <a:pt x="1422823" y="4296911"/>
                  </a:lnTo>
                  <a:lnTo>
                    <a:pt x="0" y="4296911"/>
                  </a:lnTo>
                  <a:lnTo>
                    <a:pt x="0" y="0"/>
                  </a:lnTo>
                  <a:lnTo>
                    <a:pt x="1422823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28575">
              <a:solidFill>
                <a:srgbClr val="4E67C8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solidFill>
                    <a:schemeClr val="tx1"/>
                  </a:solidFill>
                </a:rPr>
                <a:t>SSS (superior sagittal sinus) thrombosis*: can complicate ear infection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/>
                <a:t>Cavernous sinus thrombosis: As a complication of infection in the dangerous area of the face**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2342B08-DADE-4947-AA2E-B6EF6C8D3FFA}"/>
                </a:ext>
              </a:extLst>
            </p:cNvPr>
            <p:cNvSpPr/>
            <p:nvPr/>
          </p:nvSpPr>
          <p:spPr>
            <a:xfrm>
              <a:off x="707603" y="2916231"/>
              <a:ext cx="2417012" cy="1415772"/>
            </a:xfrm>
            <a:custGeom>
              <a:avLst/>
              <a:gdLst>
                <a:gd name="connsiteX0" fmla="*/ 0 w 2417012"/>
                <a:gd name="connsiteY0" fmla="*/ 0 h 1455282"/>
                <a:gd name="connsiteX1" fmla="*/ 2417012 w 2417012"/>
                <a:gd name="connsiteY1" fmla="*/ 0 h 1455282"/>
                <a:gd name="connsiteX2" fmla="*/ 2417012 w 2417012"/>
                <a:gd name="connsiteY2" fmla="*/ 1455282 h 1455282"/>
                <a:gd name="connsiteX3" fmla="*/ 0 w 2417012"/>
                <a:gd name="connsiteY3" fmla="*/ 1455282 h 1455282"/>
                <a:gd name="connsiteX4" fmla="*/ 0 w 2417012"/>
                <a:gd name="connsiteY4" fmla="*/ 0 h 14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7012" h="1455282">
                  <a:moveTo>
                    <a:pt x="0" y="0"/>
                  </a:moveTo>
                  <a:lnTo>
                    <a:pt x="2417012" y="0"/>
                  </a:lnTo>
                  <a:lnTo>
                    <a:pt x="2417012" y="1455282"/>
                  </a:lnTo>
                  <a:lnTo>
                    <a:pt x="0" y="1455282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4E67C8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Sinus thrombosis</a:t>
              </a:r>
            </a:p>
          </p:txBody>
        </p:sp>
      </p:grpSp>
      <p:pic>
        <p:nvPicPr>
          <p:cNvPr id="5" name="Content Placeholder 4" descr="662C116C">
            <a:extLst>
              <a:ext uri="{FF2B5EF4-FFF2-40B4-BE49-F238E27FC236}">
                <a16:creationId xmlns:a16="http://schemas.microsoft.com/office/drawing/2014/main" id="{736C8705-F543-4DA3-B980-E9571D2B2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6" t="52917" r="48122" b="24741"/>
          <a:stretch>
            <a:fillRect/>
          </a:stretch>
        </p:blipFill>
        <p:spPr>
          <a:xfrm>
            <a:off x="7680668" y="1315925"/>
            <a:ext cx="4114800" cy="276700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E87A48-3972-41D2-97A7-F25ABCED82A4}"/>
              </a:ext>
            </a:extLst>
          </p:cNvPr>
          <p:cNvSpPr txBox="1"/>
          <p:nvPr/>
        </p:nvSpPr>
        <p:spPr>
          <a:xfrm>
            <a:off x="851789" y="5932658"/>
            <a:ext cx="622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Superior sagittal sinus thrombosis (SSST)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 is the most common type of 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dural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venous sinus thrombosis and is potentially devastating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E76420-70AA-4704-9CAE-AFEAD07E05AD}"/>
              </a:ext>
            </a:extLst>
          </p:cNvPr>
          <p:cNvGrpSpPr/>
          <p:nvPr/>
        </p:nvGrpSpPr>
        <p:grpSpPr>
          <a:xfrm>
            <a:off x="7354342" y="4162683"/>
            <a:ext cx="4680553" cy="2514977"/>
            <a:chOff x="7203060" y="4380699"/>
            <a:chExt cx="4983756" cy="27232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40CEEC9-6FC3-4A56-BA19-ECBF6132E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" r="2071" b="4799"/>
            <a:stretch/>
          </p:blipFill>
          <p:spPr>
            <a:xfrm>
              <a:off x="7203060" y="4611532"/>
              <a:ext cx="2358243" cy="240602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CC4F8C-E5B5-413F-86F7-8D2460E11659}"/>
                </a:ext>
              </a:extLst>
            </p:cNvPr>
            <p:cNvSpPr txBox="1"/>
            <p:nvPr/>
          </p:nvSpPr>
          <p:spPr>
            <a:xfrm>
              <a:off x="8078291" y="4380699"/>
              <a:ext cx="4576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400" dirty="0"/>
                <a:t>**</a:t>
              </a:r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BA1ED3-F13F-4FCC-A153-4EF74BE2D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973" y="4694830"/>
              <a:ext cx="2596843" cy="219560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8AC2DF-2F4C-40E5-A479-0CCF02085E6B}"/>
                </a:ext>
              </a:extLst>
            </p:cNvPr>
            <p:cNvSpPr txBox="1"/>
            <p:nvPr/>
          </p:nvSpPr>
          <p:spPr>
            <a:xfrm>
              <a:off x="9291566" y="6796136"/>
              <a:ext cx="787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2808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lood Flow Through the Bra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747" y="1406765"/>
            <a:ext cx="5786234" cy="4449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44FE9A-97C6-4EA5-A16B-418B93B38895}"/>
              </a:ext>
            </a:extLst>
          </p:cNvPr>
          <p:cNvSpPr txBox="1"/>
          <p:nvPr/>
        </p:nvSpPr>
        <p:spPr>
          <a:xfrm>
            <a:off x="9903279" y="277816"/>
            <a:ext cx="2124299" cy="33855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n-lt"/>
              </a:rPr>
              <a:t>Only on the boys’ slides</a:t>
            </a:r>
            <a:endParaRPr lang="en-GB" sz="1600" i="1" dirty="0">
              <a:latin typeface="+mn-lt"/>
            </a:endParaRPr>
          </a:p>
        </p:txBody>
      </p:sp>
      <p:pic>
        <p:nvPicPr>
          <p:cNvPr id="8" name="Dural venous sinuses.mp4">
            <a:hlinkClick r:id="" action="ppaction://media"/>
            <a:extLst>
              <a:ext uri="{FF2B5EF4-FFF2-40B4-BE49-F238E27FC236}">
                <a16:creationId xmlns:a16="http://schemas.microsoft.com/office/drawing/2014/main" id="{286AB942-E0D5-4BA1-BDF8-AE96B98054F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19124" y="1406765"/>
            <a:ext cx="5281263" cy="4456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5CA78B-9932-410D-9F8F-E5B4ACF149F8}"/>
              </a:ext>
            </a:extLst>
          </p:cNvPr>
          <p:cNvSpPr txBox="1"/>
          <p:nvPr/>
        </p:nvSpPr>
        <p:spPr>
          <a:xfrm>
            <a:off x="3607828" y="547546"/>
            <a:ext cx="53303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These 2 videos summarize the lecture:</a:t>
            </a:r>
          </a:p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(to view them download the ppt version)</a:t>
            </a:r>
            <a:endParaRPr lang="en-GB" sz="24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B885B7-24BF-473B-8DE8-515BF73557A0}"/>
              </a:ext>
            </a:extLst>
          </p:cNvPr>
          <p:cNvSpPr txBox="1"/>
          <p:nvPr/>
        </p:nvSpPr>
        <p:spPr>
          <a:xfrm>
            <a:off x="2390849" y="5863229"/>
            <a:ext cx="1819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Duration: 01:42</a:t>
            </a:r>
            <a:endParaRPr lang="en-GB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D32D40-B66A-434F-81F4-C13294F123C2}"/>
              </a:ext>
            </a:extLst>
          </p:cNvPr>
          <p:cNvSpPr txBox="1"/>
          <p:nvPr/>
        </p:nvSpPr>
        <p:spPr>
          <a:xfrm>
            <a:off x="8513683" y="5863229"/>
            <a:ext cx="1819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Duration: 01:18</a:t>
            </a:r>
            <a:endParaRPr lang="en-GB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100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797701" y="1066605"/>
            <a:ext cx="10986468" cy="5203589"/>
            <a:chOff x="488608" y="510857"/>
            <a:chExt cx="11281764" cy="5203589"/>
          </a:xfrm>
        </p:grpSpPr>
        <p:grpSp>
          <p:nvGrpSpPr>
            <p:cNvPr id="54" name="Group 53"/>
            <p:cNvGrpSpPr/>
            <p:nvPr/>
          </p:nvGrpSpPr>
          <p:grpSpPr>
            <a:xfrm>
              <a:off x="488608" y="510857"/>
              <a:ext cx="11281764" cy="5203589"/>
              <a:chOff x="1016642" y="382069"/>
              <a:chExt cx="11281764" cy="5203589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737584" y="382069"/>
                <a:ext cx="7850175" cy="1563053"/>
                <a:chOff x="2032000" y="1563221"/>
                <a:chExt cx="7850175" cy="1563053"/>
              </a:xfrm>
            </p:grpSpPr>
            <p:sp>
              <p:nvSpPr>
                <p:cNvPr id="22" name="Freeform 21"/>
                <p:cNvSpPr/>
                <p:nvPr/>
              </p:nvSpPr>
              <p:spPr>
                <a:xfrm>
                  <a:off x="6073764" y="1891278"/>
                  <a:ext cx="2556765" cy="53487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0"/>
                      </a:moveTo>
                      <a:lnTo>
                        <a:pt x="0" y="283024"/>
                      </a:lnTo>
                      <a:lnTo>
                        <a:pt x="3076041" y="283024"/>
                      </a:lnTo>
                      <a:lnTo>
                        <a:pt x="3076041" y="534878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3" name="Freeform 22"/>
                <p:cNvSpPr/>
                <p:nvPr/>
              </p:nvSpPr>
              <p:spPr>
                <a:xfrm>
                  <a:off x="6028044" y="1891278"/>
                  <a:ext cx="91440" cy="74075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45720" y="0"/>
                      </a:moveTo>
                      <a:lnTo>
                        <a:pt x="45720" y="488897"/>
                      </a:lnTo>
                      <a:lnTo>
                        <a:pt x="52340" y="488897"/>
                      </a:lnTo>
                      <a:lnTo>
                        <a:pt x="52340" y="740751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4" name="Freeform 23"/>
                <p:cNvSpPr/>
                <p:nvPr/>
              </p:nvSpPr>
              <p:spPr>
                <a:xfrm>
                  <a:off x="3146803" y="1891278"/>
                  <a:ext cx="2926961" cy="52307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2926961" y="0"/>
                      </a:moveTo>
                      <a:lnTo>
                        <a:pt x="2926961" y="271223"/>
                      </a:lnTo>
                      <a:lnTo>
                        <a:pt x="0" y="271223"/>
                      </a:lnTo>
                      <a:lnTo>
                        <a:pt x="0" y="523077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5" name="Freeform 24"/>
                <p:cNvSpPr/>
                <p:nvPr/>
              </p:nvSpPr>
              <p:spPr>
                <a:xfrm>
                  <a:off x="4029942" y="1563221"/>
                  <a:ext cx="4178240" cy="316256"/>
                </a:xfrm>
                <a:custGeom>
                  <a:avLst/>
                  <a:gdLst>
                    <a:gd name="connsiteX0" fmla="*/ 0 w 4178240"/>
                    <a:gd name="connsiteY0" fmla="*/ 36206 h 217230"/>
                    <a:gd name="connsiteX1" fmla="*/ 36206 w 4178240"/>
                    <a:gd name="connsiteY1" fmla="*/ 0 h 217230"/>
                    <a:gd name="connsiteX2" fmla="*/ 4142034 w 4178240"/>
                    <a:gd name="connsiteY2" fmla="*/ 0 h 217230"/>
                    <a:gd name="connsiteX3" fmla="*/ 4178240 w 4178240"/>
                    <a:gd name="connsiteY3" fmla="*/ 36206 h 217230"/>
                    <a:gd name="connsiteX4" fmla="*/ 4178240 w 4178240"/>
                    <a:gd name="connsiteY4" fmla="*/ 181024 h 217230"/>
                    <a:gd name="connsiteX5" fmla="*/ 4142034 w 4178240"/>
                    <a:gd name="connsiteY5" fmla="*/ 217230 h 217230"/>
                    <a:gd name="connsiteX6" fmla="*/ 36206 w 4178240"/>
                    <a:gd name="connsiteY6" fmla="*/ 217230 h 217230"/>
                    <a:gd name="connsiteX7" fmla="*/ 0 w 4178240"/>
                    <a:gd name="connsiteY7" fmla="*/ 181024 h 217230"/>
                    <a:gd name="connsiteX8" fmla="*/ 0 w 4178240"/>
                    <a:gd name="connsiteY8" fmla="*/ 36206 h 217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78240" h="217230">
                      <a:moveTo>
                        <a:pt x="0" y="36206"/>
                      </a:moveTo>
                      <a:cubicBezTo>
                        <a:pt x="0" y="16210"/>
                        <a:pt x="16210" y="0"/>
                        <a:pt x="36206" y="0"/>
                      </a:cubicBezTo>
                      <a:lnTo>
                        <a:pt x="4142034" y="0"/>
                      </a:lnTo>
                      <a:cubicBezTo>
                        <a:pt x="4162030" y="0"/>
                        <a:pt x="4178240" y="16210"/>
                        <a:pt x="4178240" y="36206"/>
                      </a:cubicBezTo>
                      <a:lnTo>
                        <a:pt x="4178240" y="181024"/>
                      </a:lnTo>
                      <a:cubicBezTo>
                        <a:pt x="4178240" y="201020"/>
                        <a:pt x="4162030" y="217230"/>
                        <a:pt x="4142034" y="217230"/>
                      </a:cubicBezTo>
                      <a:lnTo>
                        <a:pt x="36206" y="217230"/>
                      </a:lnTo>
                      <a:cubicBezTo>
                        <a:pt x="16210" y="217230"/>
                        <a:pt x="0" y="201020"/>
                        <a:pt x="0" y="181024"/>
                      </a:cubicBezTo>
                      <a:lnTo>
                        <a:pt x="0" y="36206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spcFirstLastPara="0" vert="horz" wrap="square" lIns="22034" tIns="22034" rIns="22034" bIns="22034" numCol="1" spcCol="1270" anchor="ctr" anchorCtr="0">
                  <a:noAutofit/>
                </a:bodyPr>
                <a:lstStyle/>
                <a:p>
                  <a:pPr lvl="0"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kern="1200" dirty="0"/>
                    <a:t>Cerebral arterial supply</a:t>
                  </a:r>
                </a:p>
              </p:txBody>
            </p:sp>
            <p:sp>
              <p:nvSpPr>
                <p:cNvPr id="26" name="Freeform 25"/>
                <p:cNvSpPr/>
                <p:nvPr/>
              </p:nvSpPr>
              <p:spPr>
                <a:xfrm>
                  <a:off x="2032000" y="2414356"/>
                  <a:ext cx="2229606" cy="382003"/>
                </a:xfrm>
                <a:custGeom>
                  <a:avLst/>
                  <a:gdLst>
                    <a:gd name="connsiteX0" fmla="*/ 0 w 2229606"/>
                    <a:gd name="connsiteY0" fmla="*/ 63668 h 382003"/>
                    <a:gd name="connsiteX1" fmla="*/ 63668 w 2229606"/>
                    <a:gd name="connsiteY1" fmla="*/ 0 h 382003"/>
                    <a:gd name="connsiteX2" fmla="*/ 2165938 w 2229606"/>
                    <a:gd name="connsiteY2" fmla="*/ 0 h 382003"/>
                    <a:gd name="connsiteX3" fmla="*/ 2229606 w 2229606"/>
                    <a:gd name="connsiteY3" fmla="*/ 63668 h 382003"/>
                    <a:gd name="connsiteX4" fmla="*/ 2229606 w 2229606"/>
                    <a:gd name="connsiteY4" fmla="*/ 318335 h 382003"/>
                    <a:gd name="connsiteX5" fmla="*/ 2165938 w 2229606"/>
                    <a:gd name="connsiteY5" fmla="*/ 382003 h 382003"/>
                    <a:gd name="connsiteX6" fmla="*/ 63668 w 2229606"/>
                    <a:gd name="connsiteY6" fmla="*/ 382003 h 382003"/>
                    <a:gd name="connsiteX7" fmla="*/ 0 w 2229606"/>
                    <a:gd name="connsiteY7" fmla="*/ 318335 h 382003"/>
                    <a:gd name="connsiteX8" fmla="*/ 0 w 2229606"/>
                    <a:gd name="connsiteY8" fmla="*/ 63668 h 38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29606" h="382003">
                      <a:moveTo>
                        <a:pt x="0" y="63668"/>
                      </a:moveTo>
                      <a:cubicBezTo>
                        <a:pt x="0" y="28505"/>
                        <a:pt x="28505" y="0"/>
                        <a:pt x="63668" y="0"/>
                      </a:cubicBezTo>
                      <a:lnTo>
                        <a:pt x="2165938" y="0"/>
                      </a:lnTo>
                      <a:cubicBezTo>
                        <a:pt x="2201101" y="0"/>
                        <a:pt x="2229606" y="28505"/>
                        <a:pt x="2229606" y="63668"/>
                      </a:cubicBezTo>
                      <a:lnTo>
                        <a:pt x="2229606" y="318335"/>
                      </a:lnTo>
                      <a:cubicBezTo>
                        <a:pt x="2229606" y="353498"/>
                        <a:pt x="2201101" y="382003"/>
                        <a:pt x="2165938" y="382003"/>
                      </a:cubicBezTo>
                      <a:lnTo>
                        <a:pt x="63668" y="382003"/>
                      </a:lnTo>
                      <a:cubicBezTo>
                        <a:pt x="28505" y="382003"/>
                        <a:pt x="0" y="353498"/>
                        <a:pt x="0" y="318335"/>
                      </a:cubicBezTo>
                      <a:lnTo>
                        <a:pt x="0" y="63668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spcFirstLastPara="0" vert="horz" wrap="square" lIns="28808" tIns="28808" rIns="28808" bIns="28808" numCol="1" spcCol="1270" anchor="ctr" anchorCtr="0">
                  <a:noAutofit/>
                </a:bodyPr>
                <a:lstStyle/>
                <a:p>
                  <a:pPr lvl="0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400" kern="1200" dirty="0"/>
                    <a:t>Carotid system</a:t>
                  </a:r>
                </a:p>
              </p:txBody>
            </p:sp>
            <p:sp>
              <p:nvSpPr>
                <p:cNvPr id="27" name="Freeform 26"/>
                <p:cNvSpPr/>
                <p:nvPr/>
              </p:nvSpPr>
              <p:spPr>
                <a:xfrm>
                  <a:off x="5100873" y="2563380"/>
                  <a:ext cx="1854341" cy="439964"/>
                </a:xfrm>
                <a:custGeom>
                  <a:avLst/>
                  <a:gdLst>
                    <a:gd name="connsiteX0" fmla="*/ 0 w 2926140"/>
                    <a:gd name="connsiteY0" fmla="*/ 119841 h 719032"/>
                    <a:gd name="connsiteX1" fmla="*/ 119841 w 2926140"/>
                    <a:gd name="connsiteY1" fmla="*/ 0 h 719032"/>
                    <a:gd name="connsiteX2" fmla="*/ 2806299 w 2926140"/>
                    <a:gd name="connsiteY2" fmla="*/ 0 h 719032"/>
                    <a:gd name="connsiteX3" fmla="*/ 2926140 w 2926140"/>
                    <a:gd name="connsiteY3" fmla="*/ 119841 h 719032"/>
                    <a:gd name="connsiteX4" fmla="*/ 2926140 w 2926140"/>
                    <a:gd name="connsiteY4" fmla="*/ 599191 h 719032"/>
                    <a:gd name="connsiteX5" fmla="*/ 2806299 w 2926140"/>
                    <a:gd name="connsiteY5" fmla="*/ 719032 h 719032"/>
                    <a:gd name="connsiteX6" fmla="*/ 119841 w 2926140"/>
                    <a:gd name="connsiteY6" fmla="*/ 719032 h 719032"/>
                    <a:gd name="connsiteX7" fmla="*/ 0 w 2926140"/>
                    <a:gd name="connsiteY7" fmla="*/ 599191 h 719032"/>
                    <a:gd name="connsiteX8" fmla="*/ 0 w 2926140"/>
                    <a:gd name="connsiteY8" fmla="*/ 119841 h 719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26140" h="719032">
                      <a:moveTo>
                        <a:pt x="0" y="119841"/>
                      </a:moveTo>
                      <a:cubicBezTo>
                        <a:pt x="0" y="53655"/>
                        <a:pt x="53655" y="0"/>
                        <a:pt x="119841" y="0"/>
                      </a:cubicBezTo>
                      <a:lnTo>
                        <a:pt x="2806299" y="0"/>
                      </a:lnTo>
                      <a:cubicBezTo>
                        <a:pt x="2872485" y="0"/>
                        <a:pt x="2926140" y="53655"/>
                        <a:pt x="2926140" y="119841"/>
                      </a:cubicBezTo>
                      <a:lnTo>
                        <a:pt x="2926140" y="599191"/>
                      </a:lnTo>
                      <a:cubicBezTo>
                        <a:pt x="2926140" y="665377"/>
                        <a:pt x="2872485" y="719032"/>
                        <a:pt x="2806299" y="719032"/>
                      </a:cubicBezTo>
                      <a:lnTo>
                        <a:pt x="119841" y="719032"/>
                      </a:lnTo>
                      <a:cubicBezTo>
                        <a:pt x="53655" y="719032"/>
                        <a:pt x="0" y="665377"/>
                        <a:pt x="0" y="599191"/>
                      </a:cubicBezTo>
                      <a:lnTo>
                        <a:pt x="0" y="119841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0" vert="horz" wrap="square" lIns="46530" tIns="46530" rIns="46530" bIns="46530" numCol="1" spcCol="1270" anchor="ctr" anchorCtr="0">
                  <a:noAutofit/>
                </a:bodyPr>
                <a:lstStyle/>
                <a:p>
                  <a:pPr lvl="0"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400" kern="1200" dirty="0" err="1"/>
                    <a:t>Vertebro</a:t>
                  </a:r>
                  <a:r>
                    <a:rPr lang="en-US" sz="1400" kern="1200" dirty="0"/>
                    <a:t> basilar system</a:t>
                  </a:r>
                </a:p>
              </p:txBody>
            </p:sp>
            <p:sp>
              <p:nvSpPr>
                <p:cNvPr id="28" name="Freeform 27"/>
                <p:cNvSpPr/>
                <p:nvPr/>
              </p:nvSpPr>
              <p:spPr>
                <a:xfrm>
                  <a:off x="7597896" y="2491458"/>
                  <a:ext cx="2284279" cy="634816"/>
                </a:xfrm>
                <a:custGeom>
                  <a:avLst/>
                  <a:gdLst>
                    <a:gd name="connsiteX0" fmla="*/ 0 w 1958899"/>
                    <a:gd name="connsiteY0" fmla="*/ 105805 h 634816"/>
                    <a:gd name="connsiteX1" fmla="*/ 105805 w 1958899"/>
                    <a:gd name="connsiteY1" fmla="*/ 0 h 634816"/>
                    <a:gd name="connsiteX2" fmla="*/ 1853094 w 1958899"/>
                    <a:gd name="connsiteY2" fmla="*/ 0 h 634816"/>
                    <a:gd name="connsiteX3" fmla="*/ 1958899 w 1958899"/>
                    <a:gd name="connsiteY3" fmla="*/ 105805 h 634816"/>
                    <a:gd name="connsiteX4" fmla="*/ 1958899 w 1958899"/>
                    <a:gd name="connsiteY4" fmla="*/ 529011 h 634816"/>
                    <a:gd name="connsiteX5" fmla="*/ 1853094 w 1958899"/>
                    <a:gd name="connsiteY5" fmla="*/ 634816 h 634816"/>
                    <a:gd name="connsiteX6" fmla="*/ 105805 w 1958899"/>
                    <a:gd name="connsiteY6" fmla="*/ 634816 h 634816"/>
                    <a:gd name="connsiteX7" fmla="*/ 0 w 1958899"/>
                    <a:gd name="connsiteY7" fmla="*/ 529011 h 634816"/>
                    <a:gd name="connsiteX8" fmla="*/ 0 w 1958899"/>
                    <a:gd name="connsiteY8" fmla="*/ 105805 h 634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58899" h="634816">
                      <a:moveTo>
                        <a:pt x="0" y="105805"/>
                      </a:moveTo>
                      <a:cubicBezTo>
                        <a:pt x="0" y="47371"/>
                        <a:pt x="47371" y="0"/>
                        <a:pt x="105805" y="0"/>
                      </a:cubicBezTo>
                      <a:lnTo>
                        <a:pt x="1853094" y="0"/>
                      </a:lnTo>
                      <a:cubicBezTo>
                        <a:pt x="1911528" y="0"/>
                        <a:pt x="1958899" y="47371"/>
                        <a:pt x="1958899" y="105805"/>
                      </a:cubicBezTo>
                      <a:lnTo>
                        <a:pt x="1958899" y="529011"/>
                      </a:lnTo>
                      <a:cubicBezTo>
                        <a:pt x="1958899" y="587445"/>
                        <a:pt x="1911528" y="634816"/>
                        <a:pt x="1853094" y="634816"/>
                      </a:cubicBezTo>
                      <a:lnTo>
                        <a:pt x="105805" y="634816"/>
                      </a:lnTo>
                      <a:cubicBezTo>
                        <a:pt x="47371" y="634816"/>
                        <a:pt x="0" y="587445"/>
                        <a:pt x="0" y="529011"/>
                      </a:cubicBezTo>
                      <a:lnTo>
                        <a:pt x="0" y="105805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spcFirstLastPara="0" vert="horz" wrap="square" lIns="41149" tIns="41149" rIns="41149" bIns="41149" numCol="1" spcCol="1270" anchor="ctr" anchorCtr="0">
                  <a:noAutofit/>
                </a:bodyPr>
                <a:lstStyle/>
                <a:p>
                  <a:pPr lvl="0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400" kern="1200" dirty="0" err="1"/>
                    <a:t>Circulus</a:t>
                  </a:r>
                  <a:r>
                    <a:rPr lang="en-US" sz="1400" kern="1200" dirty="0"/>
                    <a:t> arteriosus (of </a:t>
                  </a:r>
                  <a:r>
                    <a:rPr lang="en-US" sz="1400" kern="1200" dirty="0" err="1"/>
                    <a:t>willis</a:t>
                  </a:r>
                  <a:r>
                    <a:rPr lang="en-US" sz="1400" kern="1200" dirty="0"/>
                    <a:t>)</a:t>
                  </a:r>
                </a:p>
              </p:txBody>
            </p:sp>
          </p:grpSp>
          <p:sp>
            <p:nvSpPr>
              <p:cNvPr id="5" name="Rounded Rectangle 4"/>
              <p:cNvSpPr/>
              <p:nvPr/>
            </p:nvSpPr>
            <p:spPr>
              <a:xfrm>
                <a:off x="4940665" y="2164236"/>
                <a:ext cx="1911610" cy="687110"/>
              </a:xfrm>
              <a:prstGeom prst="roundRect">
                <a:avLst/>
              </a:prstGeom>
              <a:solidFill>
                <a:srgbClr val="008000">
                  <a:alpha val="18824"/>
                </a:srgbClr>
              </a:solidFill>
              <a:ln>
                <a:solidFill>
                  <a:srgbClr val="008000"/>
                </a:solidFill>
                <a:prstDash val="dash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dk1"/>
                    </a:solidFill>
                  </a:rPr>
                  <a:t>Divides into two posterior cerebral A</a:t>
                </a: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2912841" y="2684199"/>
                <a:ext cx="1472158" cy="450284"/>
              </a:xfrm>
              <a:prstGeom prst="roundRect">
                <a:avLst/>
              </a:prstGeom>
              <a:solidFill>
                <a:srgbClr val="0033CC">
                  <a:alpha val="9020"/>
                </a:srgbClr>
              </a:solidFill>
              <a:ln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Middle cerebral A</a:t>
                </a: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1210108" y="2684199"/>
                <a:ext cx="1456874" cy="416299"/>
              </a:xfrm>
              <a:prstGeom prst="roundRect">
                <a:avLst/>
              </a:prstGeom>
              <a:solidFill>
                <a:srgbClr val="0033CC">
                  <a:alpha val="9020"/>
                </a:srgbClr>
              </a:solidFill>
              <a:ln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Anterior cerebral A</a:t>
                </a: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1016642" y="3236578"/>
                <a:ext cx="1744015" cy="1485520"/>
              </a:xfrm>
              <a:prstGeom prst="roundRect">
                <a:avLst>
                  <a:gd name="adj" fmla="val 27937"/>
                </a:avLst>
              </a:prstGeom>
              <a:noFill/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Supplies : 1.orbital &amp; medial surfaces of frontal and parietal lobes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3.Narrow part on the 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superolateral</a:t>
                </a:r>
                <a:r>
                  <a:rPr lang="en-US" sz="1200" dirty="0">
                    <a:solidFill>
                      <a:schemeClr val="tx1"/>
                    </a:solidFill>
                  </a:rPr>
                  <a:t> surface  </a:t>
                </a: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2881765" y="3236578"/>
                <a:ext cx="1973929" cy="1485520"/>
              </a:xfrm>
              <a:prstGeom prst="roundRect">
                <a:avLst>
                  <a:gd name="adj" fmla="val 19268"/>
                </a:avLst>
              </a:prstGeom>
              <a:noFill/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Supplies entire 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superolatral</a:t>
                </a:r>
                <a:r>
                  <a:rPr lang="en-US" sz="1200" dirty="0">
                    <a:solidFill>
                      <a:schemeClr val="tx1"/>
                    </a:solidFill>
                  </a:rPr>
                  <a:t> surface: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1.Motor cortex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2.somatosensory cortex 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3.Language areas (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Broca</a:t>
                </a:r>
                <a:r>
                  <a:rPr lang="en-US" sz="1200" dirty="0">
                    <a:solidFill>
                      <a:schemeClr val="tx1"/>
                    </a:solidFill>
                  </a:rPr>
                  <a:t> &amp; Wernicke)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4.primary auditory area + association (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heschl</a:t>
                </a:r>
                <a:r>
                  <a:rPr lang="en-US" sz="12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5066103" y="3018696"/>
                <a:ext cx="1756894" cy="2042702"/>
              </a:xfrm>
              <a:prstGeom prst="roundRect">
                <a:avLst>
                  <a:gd name="adj" fmla="val 26922"/>
                </a:avLst>
              </a:prstGeom>
              <a:noFill/>
              <a:ln>
                <a:solidFill>
                  <a:srgbClr val="008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Supplies: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1.Anterior and inferior parts of temporal lobe 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2.Inferior temporal gyrus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 3.uncus 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4.Inferior and medial parts of occipital lobe </a:t>
                </a: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>
                <a:off x="2998675" y="1714126"/>
                <a:ext cx="0" cy="2144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31" name="Rounded Rectangle 30"/>
              <p:cNvSpPr/>
              <p:nvPr/>
            </p:nvSpPr>
            <p:spPr>
              <a:xfrm>
                <a:off x="1999460" y="1928526"/>
                <a:ext cx="2082821" cy="415685"/>
              </a:xfrm>
              <a:prstGeom prst="roundRect">
                <a:avLst/>
              </a:prstGeom>
              <a:solidFill>
                <a:srgbClr val="0066FF">
                  <a:alpha val="18824"/>
                </a:srgbClr>
              </a:solidFill>
              <a:ln>
                <a:prstDash val="dash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Internal carotid artery</a:t>
                </a: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7083159" y="2230385"/>
                <a:ext cx="2668174" cy="560925"/>
              </a:xfrm>
              <a:prstGeom prst="roundRect">
                <a:avLst/>
              </a:prstGeom>
              <a:solidFill>
                <a:srgbClr val="C00000">
                  <a:alpha val="18824"/>
                </a:srgbClr>
              </a:solidFill>
              <a:ln>
                <a:solidFill>
                  <a:srgbClr val="008000"/>
                </a:solidFill>
                <a:prstDash val="dash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dk1"/>
                    </a:solidFill>
                  </a:rPr>
                  <a:t>Joins carotid and </a:t>
                </a:r>
                <a:r>
                  <a:rPr lang="en-US" sz="1400" dirty="0" err="1">
                    <a:solidFill>
                      <a:schemeClr val="dk1"/>
                    </a:solidFill>
                  </a:rPr>
                  <a:t>vertebrobasilar</a:t>
                </a:r>
                <a:r>
                  <a:rPr lang="en-US" sz="1400" dirty="0">
                    <a:solidFill>
                      <a:schemeClr val="dk1"/>
                    </a:solidFill>
                  </a:rPr>
                  <a:t> systems</a:t>
                </a: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6864200" y="2923145"/>
                <a:ext cx="1952741" cy="2247974"/>
              </a:xfrm>
              <a:prstGeom prst="roundRect">
                <a:avLst>
                  <a:gd name="adj" fmla="val 28504"/>
                </a:avLst>
              </a:prstGeom>
              <a:noFill/>
              <a:ln>
                <a:solidFill>
                  <a:srgbClr val="C0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Composed of :</a:t>
                </a:r>
              </a:p>
              <a:p>
                <a:pPr marL="171450" indent="-171450" algn="ctr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2 anterior cerebral A</a:t>
                </a:r>
              </a:p>
              <a:p>
                <a:pPr marL="171450" indent="-171450" algn="ctr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2 internal carotid A </a:t>
                </a:r>
              </a:p>
              <a:p>
                <a:pPr marL="171450" indent="-171450" algn="ctr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2 posterior cerebral A</a:t>
                </a:r>
              </a:p>
              <a:p>
                <a:pPr marL="171450" indent="-171450" algn="ctr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2 posterior communicating A</a:t>
                </a:r>
              </a:p>
              <a:p>
                <a:pPr marL="171450" indent="-171450" algn="ctr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1 anterior communicating A</a:t>
                </a: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9504189" y="2918984"/>
                <a:ext cx="1407789" cy="433793"/>
              </a:xfrm>
              <a:prstGeom prst="roundRect">
                <a:avLst/>
              </a:prstGeom>
              <a:solidFill>
                <a:srgbClr val="C00000">
                  <a:alpha val="9020"/>
                </a:srgbClr>
              </a:solidFill>
              <a:ln>
                <a:solidFill>
                  <a:srgbClr val="C0000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Branches :</a:t>
                </a: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9134914" y="3480451"/>
                <a:ext cx="959474" cy="347729"/>
              </a:xfrm>
              <a:prstGeom prst="roundRect">
                <a:avLst/>
              </a:prstGeom>
              <a:solidFill>
                <a:srgbClr val="C00000">
                  <a:alpha val="9020"/>
                </a:srgbClr>
              </a:solidFill>
              <a:ln>
                <a:solidFill>
                  <a:srgbClr val="C0000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APA</a:t>
                </a: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8858144" y="4031332"/>
                <a:ext cx="1676032" cy="1554326"/>
              </a:xfrm>
              <a:prstGeom prst="roundRect">
                <a:avLst>
                  <a:gd name="adj" fmla="val 23660"/>
                </a:avLst>
              </a:prstGeom>
              <a:noFill/>
              <a:ln>
                <a:solidFill>
                  <a:srgbClr val="C0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Supply :</a:t>
                </a:r>
              </a:p>
              <a:p>
                <a:pPr marL="342900" indent="-342900" algn="ctr">
                  <a:buFont typeface="+mj-lt"/>
                  <a:buAutoNum type="arabi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Large part of basal ganglia</a:t>
                </a:r>
              </a:p>
              <a:p>
                <a:pPr marL="342900" indent="-342900" algn="ctr">
                  <a:buFont typeface="+mj-lt"/>
                  <a:buAutoNum type="arabi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Optic chiasma</a:t>
                </a:r>
              </a:p>
              <a:p>
                <a:pPr marL="342900" indent="-342900" algn="ctr">
                  <a:buFont typeface="+mj-lt"/>
                  <a:buAutoNum type="arabi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Internal capsule</a:t>
                </a:r>
              </a:p>
              <a:p>
                <a:pPr marL="342900" indent="-342900" algn="ctr">
                  <a:buFont typeface="+mj-lt"/>
                  <a:buAutoNum type="arabi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hypothalamus</a:t>
                </a: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10911978" y="3463314"/>
                <a:ext cx="768328" cy="347729"/>
              </a:xfrm>
              <a:prstGeom prst="roundRect">
                <a:avLst/>
              </a:prstGeom>
              <a:solidFill>
                <a:srgbClr val="C00000">
                  <a:alpha val="9020"/>
                </a:srgbClr>
              </a:solidFill>
              <a:ln>
                <a:solidFill>
                  <a:srgbClr val="C0000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PPA</a:t>
                </a: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10608883" y="3957822"/>
                <a:ext cx="1689523" cy="1386900"/>
              </a:xfrm>
              <a:prstGeom prst="roundRect">
                <a:avLst>
                  <a:gd name="adj" fmla="val 17333"/>
                </a:avLst>
              </a:prstGeom>
              <a:noFill/>
              <a:ln>
                <a:solidFill>
                  <a:srgbClr val="C0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Supply : 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1. Ventral portion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 of midbrain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2. Parts of subthalamus and hypothalamus</a:t>
                </a:r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>
                <a:off x="5925635" y="1921968"/>
                <a:ext cx="0" cy="2144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3" name="Curved Connector 42"/>
              <p:cNvCxnSpPr/>
              <p:nvPr/>
            </p:nvCxnSpPr>
            <p:spPr>
              <a:xfrm rot="5400000">
                <a:off x="2026736" y="2440025"/>
                <a:ext cx="330327" cy="134158"/>
              </a:xfrm>
              <a:prstGeom prst="curved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urved Connector 50"/>
              <p:cNvCxnSpPr/>
              <p:nvPr/>
            </p:nvCxnSpPr>
            <p:spPr>
              <a:xfrm rot="16200000" flipH="1">
                <a:off x="3428317" y="2400333"/>
                <a:ext cx="292988" cy="222888"/>
              </a:xfrm>
              <a:prstGeom prst="curved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6" name="Curved Connector 55"/>
            <p:cNvCxnSpPr/>
            <p:nvPr/>
          </p:nvCxnSpPr>
          <p:spPr>
            <a:xfrm>
              <a:off x="10454534" y="3361085"/>
              <a:ext cx="265201" cy="126370"/>
            </a:xfrm>
            <a:prstGeom prst="curvedConnector3">
              <a:avLst>
                <a:gd name="adj1" fmla="val 93706"/>
              </a:avLst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urved Connector 57"/>
            <p:cNvCxnSpPr/>
            <p:nvPr/>
          </p:nvCxnSpPr>
          <p:spPr>
            <a:xfrm rot="10800000" flipV="1">
              <a:off x="8658577" y="3365366"/>
              <a:ext cx="317578" cy="148440"/>
            </a:xfrm>
            <a:prstGeom prst="curvedConnector3">
              <a:avLst>
                <a:gd name="adj1" fmla="val 78387"/>
              </a:avLst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id="{AF06F17F-AD59-4E66-B44A-9A17CBDC017D}"/>
              </a:ext>
            </a:extLst>
          </p:cNvPr>
          <p:cNvSpPr txBox="1">
            <a:spLocks/>
          </p:cNvSpPr>
          <p:nvPr/>
        </p:nvSpPr>
        <p:spPr>
          <a:xfrm>
            <a:off x="3271917" y="250733"/>
            <a:ext cx="4818016" cy="6537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123724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21264" y="1223492"/>
            <a:ext cx="10467079" cy="4803821"/>
            <a:chOff x="171783" y="373486"/>
            <a:chExt cx="10467079" cy="4803821"/>
          </a:xfrm>
        </p:grpSpPr>
        <p:sp>
          <p:nvSpPr>
            <p:cNvPr id="4" name="Rounded Rectangle 3"/>
            <p:cNvSpPr/>
            <p:nvPr/>
          </p:nvSpPr>
          <p:spPr>
            <a:xfrm>
              <a:off x="3709115" y="373486"/>
              <a:ext cx="2794717" cy="33485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Cerebral venous drainage </a:t>
              </a: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171783" y="540911"/>
              <a:ext cx="10467079" cy="4636396"/>
              <a:chOff x="184662" y="573110"/>
              <a:chExt cx="10467079" cy="4636396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900975" y="978797"/>
                <a:ext cx="2543578" cy="437881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Superficial cortical veins</a:t>
                </a: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6503832" y="1024592"/>
                <a:ext cx="1917343" cy="437881"/>
              </a:xfrm>
              <a:prstGeom prst="roundRect">
                <a:avLst/>
              </a:prstGeom>
              <a:ln>
                <a:solidFill>
                  <a:srgbClr val="4E67C8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Deep cortical veins</a:t>
                </a:r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3259964" y="573110"/>
                <a:ext cx="453981" cy="386367"/>
                <a:chOff x="2662706" y="2756079"/>
                <a:chExt cx="1046408" cy="566670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 flipH="1">
                  <a:off x="2662706" y="2756079"/>
                  <a:ext cx="1046408" cy="0"/>
                </a:xfrm>
                <a:prstGeom prst="line">
                  <a:avLst/>
                </a:prstGeom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2662706" y="2756079"/>
                  <a:ext cx="0" cy="56667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/>
            </p:nvGrpSpPr>
            <p:grpSpPr>
              <a:xfrm flipH="1">
                <a:off x="6516709" y="573110"/>
                <a:ext cx="3175160" cy="1053147"/>
                <a:chOff x="-981461" y="2756079"/>
                <a:chExt cx="4690575" cy="1544611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 flipH="1">
                  <a:off x="2662706" y="2756079"/>
                  <a:ext cx="1046408" cy="0"/>
                </a:xfrm>
                <a:prstGeom prst="line">
                  <a:avLst/>
                </a:prstGeom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2662706" y="2756079"/>
                  <a:ext cx="0" cy="56667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7E594D8A-62FF-482A-A059-F27CADEEA6BC}"/>
                    </a:ext>
                  </a:extLst>
                </p:cNvPr>
                <p:cNvCxnSpPr/>
                <p:nvPr/>
              </p:nvCxnSpPr>
              <p:spPr>
                <a:xfrm flipH="1">
                  <a:off x="-981461" y="3734020"/>
                  <a:ext cx="1861363" cy="0"/>
                </a:xfrm>
                <a:prstGeom prst="line">
                  <a:avLst/>
                </a:prstGeom>
                <a:ln>
                  <a:solidFill>
                    <a:srgbClr val="4E67C8"/>
                  </a:solidFill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3489D012-BB10-47D3-BDE7-47FE043E4829}"/>
                    </a:ext>
                  </a:extLst>
                </p:cNvPr>
                <p:cNvCxnSpPr/>
                <p:nvPr/>
              </p:nvCxnSpPr>
              <p:spPr>
                <a:xfrm>
                  <a:off x="-980035" y="3734020"/>
                  <a:ext cx="0" cy="566670"/>
                </a:xfrm>
                <a:prstGeom prst="straightConnector1">
                  <a:avLst/>
                </a:prstGeom>
                <a:ln>
                  <a:solidFill>
                    <a:srgbClr val="4E67C8"/>
                  </a:solidFill>
                  <a:tailEnd type="triangle"/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/>
              <p:cNvGrpSpPr/>
              <p:nvPr/>
            </p:nvGrpSpPr>
            <p:grpSpPr>
              <a:xfrm>
                <a:off x="1724963" y="1425306"/>
                <a:ext cx="2895601" cy="584582"/>
                <a:chOff x="1429555" y="2189408"/>
                <a:chExt cx="2895601" cy="824248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429555" y="2472744"/>
                  <a:ext cx="2884868" cy="12879"/>
                </a:xfrm>
                <a:prstGeom prst="line">
                  <a:avLst/>
                </a:prstGeom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1442434" y="2485623"/>
                  <a:ext cx="0" cy="52803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2766812" y="2472744"/>
                  <a:ext cx="0" cy="52803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>
                  <a:off x="4325156" y="2485622"/>
                  <a:ext cx="0" cy="52803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2766812" y="2189408"/>
                  <a:ext cx="0" cy="547352"/>
                </a:xfrm>
                <a:prstGeom prst="line">
                  <a:avLst/>
                </a:prstGeom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/>
              <p:cNvSpPr txBox="1"/>
              <p:nvPr/>
            </p:nvSpPr>
            <p:spPr>
              <a:xfrm>
                <a:off x="390591" y="2057486"/>
                <a:ext cx="2078060" cy="578882"/>
              </a:xfrm>
              <a:prstGeom prst="roundRect">
                <a:avLst/>
              </a:prstGeom>
              <a:solidFill>
                <a:srgbClr val="FFCC00">
                  <a:alpha val="12941"/>
                </a:srgbClr>
              </a:solidFill>
              <a:ln>
                <a:solidFill>
                  <a:srgbClr val="FFCC00"/>
                </a:solidFill>
                <a:prstDash val="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Superior cerebral veins (6-12)</a:t>
                </a: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184662" y="2757720"/>
                <a:ext cx="2090806" cy="2280865"/>
              </a:xfrm>
              <a:prstGeom prst="roundRect">
                <a:avLst/>
              </a:prstGeom>
              <a:noFill/>
              <a:ln>
                <a:solidFill>
                  <a:srgbClr val="FFCC0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Drain lateral surface of brain above the lateral sulcus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Terminate mainly  into superior sagittal sinus and partly into superficial middle cerebral vein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620314" y="2071963"/>
                <a:ext cx="1332962" cy="578882"/>
              </a:xfrm>
              <a:prstGeom prst="roundRect">
                <a:avLst/>
              </a:prstGeom>
              <a:solidFill>
                <a:srgbClr val="FFCC00">
                  <a:alpha val="12941"/>
                </a:srgbClr>
              </a:solidFill>
              <a:ln>
                <a:solidFill>
                  <a:srgbClr val="FFCC00"/>
                </a:solidFill>
                <a:prstDash val="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r>
                  <a:rPr lang="en-US" sz="1400" dirty="0"/>
                  <a:t>Inferior cerebral V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394161" y="2765799"/>
                <a:ext cx="1931698" cy="2443707"/>
              </a:xfrm>
              <a:prstGeom prst="roundRect">
                <a:avLst>
                  <a:gd name="adj" fmla="val 21334"/>
                </a:avLst>
              </a:prstGeom>
              <a:noFill/>
              <a:ln>
                <a:solidFill>
                  <a:srgbClr val="FFCC0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tx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Drain the lateral surface of the temporal lobe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Terminate partly into superficial middle cerebral vein&amp; partly into transverse sinus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157057" y="2067719"/>
                <a:ext cx="2003068" cy="578882"/>
              </a:xfrm>
              <a:prstGeom prst="roundRect">
                <a:avLst/>
              </a:prstGeom>
              <a:solidFill>
                <a:srgbClr val="FFCC00">
                  <a:alpha val="12941"/>
                </a:srgbClr>
              </a:solidFill>
              <a:ln>
                <a:solidFill>
                  <a:srgbClr val="FFCC00"/>
                </a:solidFill>
                <a:prstDash val="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r>
                  <a:rPr lang="en-US" sz="1400" dirty="0"/>
                  <a:t>Superficial middle cerebral V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444553" y="2757720"/>
                <a:ext cx="2072156" cy="2451786"/>
              </a:xfrm>
              <a:prstGeom prst="roundRect">
                <a:avLst/>
              </a:prstGeom>
              <a:noFill/>
              <a:ln>
                <a:solidFill>
                  <a:srgbClr val="FFCC0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tx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Terminates into cavernous sinus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Connected posteriorly by superior &amp; inferior anastomotic vein to superior sagittal &amp; transverse sinuses respectively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534150" y="1527588"/>
                <a:ext cx="1938271" cy="1055608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Drain the internal structures (basal ganglia , internal capsule , thalamus)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E2738A7-ABC0-49F3-9E41-ACF98F29ED4D}"/>
                  </a:ext>
                </a:extLst>
              </p:cNvPr>
              <p:cNvSpPr txBox="1"/>
              <p:nvPr/>
            </p:nvSpPr>
            <p:spPr>
              <a:xfrm>
                <a:off x="8713470" y="1635390"/>
                <a:ext cx="1938271" cy="817245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Internal cerebral veins</a:t>
                </a:r>
              </a:p>
              <a:p>
                <a:pPr algn="ctr"/>
                <a:r>
                  <a:rPr lang="en-US" dirty="0"/>
                  <a:t>Great cerebral vein</a:t>
                </a:r>
              </a:p>
              <a:p>
                <a:pPr algn="ctr"/>
                <a:r>
                  <a:rPr lang="en-US" sz="1400" dirty="0"/>
                  <a:t>Straight sinu</a:t>
                </a:r>
                <a:r>
                  <a:rPr lang="en-US" dirty="0"/>
                  <a:t>s</a:t>
                </a:r>
                <a:endParaRPr lang="en-US" sz="1400" dirty="0"/>
              </a:p>
            </p:txBody>
          </p:sp>
        </p:grp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753927A9-1CFC-499E-8003-BFD8E9E7193A}"/>
              </a:ext>
            </a:extLst>
          </p:cNvPr>
          <p:cNvSpPr txBox="1">
            <a:spLocks/>
          </p:cNvSpPr>
          <p:nvPr/>
        </p:nvSpPr>
        <p:spPr>
          <a:xfrm>
            <a:off x="3271917" y="250733"/>
            <a:ext cx="4818016" cy="6537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335758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841" y="660494"/>
            <a:ext cx="4818016" cy="2126084"/>
          </a:xfrm>
        </p:spPr>
        <p:txBody>
          <a:bodyPr>
            <a:noAutofit/>
          </a:bodyPr>
          <a:lstStyle/>
          <a:p>
            <a:r>
              <a:rPr lang="en-US" sz="1600" b="1" dirty="0"/>
              <a:t>Q1. What does the basilar artery supply?</a:t>
            </a:r>
            <a:br>
              <a:rPr lang="en-US" sz="1600" b="1" dirty="0"/>
            </a:br>
            <a:r>
              <a:rPr lang="en-US" sz="1600" dirty="0"/>
              <a:t>A. Mid brain </a:t>
            </a:r>
            <a:br>
              <a:rPr lang="en-US" sz="1600" dirty="0"/>
            </a:br>
            <a:r>
              <a:rPr lang="en-US" sz="1600" dirty="0"/>
              <a:t>B. cerebellum</a:t>
            </a:r>
            <a:br>
              <a:rPr lang="en-US" sz="1600" dirty="0"/>
            </a:br>
            <a:r>
              <a:rPr lang="en-US" sz="1600" dirty="0"/>
              <a:t>C. A&amp;B</a:t>
            </a:r>
            <a:br>
              <a:rPr lang="en-US" sz="1600" dirty="0"/>
            </a:br>
            <a:r>
              <a:rPr lang="en-US" sz="1600" dirty="0"/>
              <a:t>D. motor cortex</a:t>
            </a: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695008" y="127391"/>
            <a:ext cx="2321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MCQS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5156" y="2107819"/>
            <a:ext cx="558043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Q2. Which of the following are paired Dural sinuses?</a:t>
            </a:r>
          </a:p>
          <a:p>
            <a:pPr fontAlgn="t"/>
            <a:r>
              <a:rPr lang="en-US" sz="1600" dirty="0">
                <a:latin typeface="+mn-lt"/>
              </a:rPr>
              <a:t>A.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Inferior sagittal</a:t>
            </a:r>
          </a:p>
          <a:p>
            <a:pPr fontAlgn="t"/>
            <a:r>
              <a:rPr lang="en-US" sz="1600" dirty="0">
                <a:latin typeface="+mn-lt"/>
              </a:rPr>
              <a:t>B. Straight</a:t>
            </a:r>
          </a:p>
          <a:p>
            <a:r>
              <a:rPr lang="en-US" sz="1600" dirty="0">
                <a:latin typeface="+mn-lt"/>
              </a:rPr>
              <a:t>C. Cavernous</a:t>
            </a:r>
          </a:p>
          <a:p>
            <a:pPr fontAlgn="t"/>
            <a:r>
              <a:rPr lang="en-US" sz="1600" dirty="0">
                <a:latin typeface="+mn-lt"/>
              </a:rPr>
              <a:t>D. Occipital</a:t>
            </a:r>
          </a:p>
          <a:p>
            <a:pPr fontAlgn="t"/>
            <a:endParaRPr lang="en-US" sz="1000" dirty="0">
              <a:latin typeface="+mn-lt"/>
            </a:endParaRPr>
          </a:p>
          <a:p>
            <a:pPr fontAlgn="t"/>
            <a:r>
              <a:rPr lang="en-US" sz="1600" b="1" dirty="0">
                <a:latin typeface="+mn-lt"/>
              </a:rPr>
              <a:t>Q3. </a:t>
            </a:r>
            <a:r>
              <a:rPr lang="en-GB" sz="1600" b="1" dirty="0">
                <a:latin typeface="+mn-lt"/>
              </a:rPr>
              <a:t>W</a:t>
            </a:r>
            <a:r>
              <a:rPr lang="en-US" sz="1600" b="1" dirty="0" err="1">
                <a:latin typeface="+mn-lt"/>
              </a:rPr>
              <a:t>hich</a:t>
            </a:r>
            <a:r>
              <a:rPr lang="en-US" sz="1600" b="1" dirty="0">
                <a:latin typeface="+mn-lt"/>
              </a:rPr>
              <a:t> of the following is the one of the effects that occur when the posterior cerebral artery is occluded?</a:t>
            </a:r>
          </a:p>
          <a:p>
            <a:pPr fontAlgn="t"/>
            <a:r>
              <a:rPr lang="en-US" sz="1600" dirty="0">
                <a:latin typeface="+mn-lt"/>
              </a:rPr>
              <a:t>A. Visual disturbances</a:t>
            </a:r>
          </a:p>
          <a:p>
            <a:pPr fontAlgn="t"/>
            <a:r>
              <a:rPr lang="en-US" sz="1600" dirty="0">
                <a:latin typeface="+mn-lt"/>
              </a:rPr>
              <a:t>B. Language disturbances</a:t>
            </a:r>
          </a:p>
          <a:p>
            <a:pPr fontAlgn="t"/>
            <a:r>
              <a:rPr lang="en-US" sz="1600" dirty="0">
                <a:latin typeface="+mn-lt"/>
              </a:rPr>
              <a:t>C. Motor disturbance in the contralateral distal leg</a:t>
            </a:r>
          </a:p>
          <a:p>
            <a:pPr fontAlgn="t"/>
            <a:r>
              <a:rPr lang="en-US" sz="1600" dirty="0">
                <a:latin typeface="+mn-lt"/>
              </a:rPr>
              <a:t>D. Contralateral sensory loss of face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67182" y="843699"/>
            <a:ext cx="553665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Q5. Which of the following is not a branch of the basilar artery</a:t>
            </a:r>
          </a:p>
          <a:p>
            <a:r>
              <a:rPr lang="en-US" sz="1600" dirty="0">
                <a:latin typeface="+mn-lt"/>
              </a:rPr>
              <a:t>A. Anterior inferior cerebellar artery.</a:t>
            </a:r>
          </a:p>
          <a:p>
            <a:r>
              <a:rPr lang="en-US" sz="1600" dirty="0">
                <a:latin typeface="+mn-lt"/>
              </a:rPr>
              <a:t>B. Pontine branches.</a:t>
            </a:r>
          </a:p>
          <a:p>
            <a:r>
              <a:rPr lang="en-US" sz="1600" dirty="0">
                <a:latin typeface="+mn-lt"/>
              </a:rPr>
              <a:t>C. Superior cerebellar artery</a:t>
            </a:r>
          </a:p>
          <a:p>
            <a:pPr marL="265113" indent="-265113">
              <a:buAutoNum type="alphaUcPeriod" startAt="4"/>
            </a:pPr>
            <a:r>
              <a:rPr lang="en-US" sz="1600" dirty="0">
                <a:latin typeface="+mn-lt"/>
              </a:rPr>
              <a:t>Middle cerebral artery</a:t>
            </a:r>
          </a:p>
          <a:p>
            <a:pPr marL="342900" indent="-342900">
              <a:buAutoNum type="alphaUcPeriod" startAt="4"/>
            </a:pPr>
            <a:endParaRPr lang="en-US" sz="1000" dirty="0">
              <a:latin typeface="+mn-lt"/>
            </a:endParaRPr>
          </a:p>
          <a:p>
            <a:r>
              <a:rPr lang="en-US" sz="1600" b="1" dirty="0">
                <a:latin typeface="+mn-lt"/>
              </a:rPr>
              <a:t>Q6. What does the the circle of Willis NOT encircle?</a:t>
            </a:r>
          </a:p>
          <a:p>
            <a:pPr lvl="1"/>
            <a:r>
              <a:rPr lang="en-US" sz="1600" dirty="0">
                <a:latin typeface="+mn-lt"/>
              </a:rPr>
              <a:t>A. Optic chiasma.</a:t>
            </a:r>
          </a:p>
          <a:p>
            <a:pPr lvl="1"/>
            <a:r>
              <a:rPr lang="en-US" sz="1600" dirty="0">
                <a:latin typeface="+mn-lt"/>
              </a:rPr>
              <a:t>B. Hypothalamus.</a:t>
            </a:r>
          </a:p>
          <a:p>
            <a:pPr lvl="1"/>
            <a:r>
              <a:rPr lang="en-US" sz="1600" dirty="0">
                <a:latin typeface="+mn-lt"/>
              </a:rPr>
              <a:t>C. Midbrain</a:t>
            </a:r>
          </a:p>
          <a:p>
            <a:pPr lvl="1"/>
            <a:r>
              <a:rPr lang="en-US" sz="1600" dirty="0">
                <a:latin typeface="+mn-lt"/>
              </a:rPr>
              <a:t>D. Cerebellum</a:t>
            </a:r>
          </a:p>
          <a:p>
            <a:pPr lvl="1"/>
            <a:endParaRPr lang="en-US" sz="1600" dirty="0">
              <a:latin typeface="+mn-lt"/>
            </a:endParaRPr>
          </a:p>
          <a:p>
            <a:pPr lvl="1"/>
            <a:endParaRPr lang="en-US" sz="16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7182" y="3670966"/>
            <a:ext cx="4780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Q7. What do the cerebral veins NOT drain?</a:t>
            </a:r>
          </a:p>
          <a:p>
            <a:r>
              <a:rPr lang="en-US" sz="1600" dirty="0">
                <a:latin typeface="+mn-lt"/>
              </a:rPr>
              <a:t>A. Basal ganglia</a:t>
            </a:r>
          </a:p>
          <a:p>
            <a:r>
              <a:rPr lang="en-US" sz="1600" dirty="0">
                <a:latin typeface="+mn-lt"/>
              </a:rPr>
              <a:t>B. Internal capsule</a:t>
            </a:r>
          </a:p>
          <a:p>
            <a:r>
              <a:rPr lang="en-US" sz="1600" dirty="0">
                <a:latin typeface="+mn-lt"/>
              </a:rPr>
              <a:t>C. Thalamus</a:t>
            </a:r>
          </a:p>
          <a:p>
            <a:r>
              <a:rPr lang="en-US" sz="1600" dirty="0">
                <a:latin typeface="+mn-lt"/>
              </a:rPr>
              <a:t>D. Hypothalamus</a:t>
            </a:r>
          </a:p>
          <a:p>
            <a:endParaRPr lang="en-US" sz="16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33549" y="4756569"/>
            <a:ext cx="6798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1.C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2.C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3.A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4.A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5.D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6.D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7.D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8.B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E188CB-2140-4D50-97FB-416FF46EAE96}"/>
              </a:ext>
            </a:extLst>
          </p:cNvPr>
          <p:cNvSpPr txBox="1"/>
          <p:nvPr/>
        </p:nvSpPr>
        <p:spPr>
          <a:xfrm>
            <a:off x="6467182" y="5144016"/>
            <a:ext cx="530804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600" b="1" dirty="0">
                <a:latin typeface="+mn-lt"/>
              </a:rPr>
              <a:t>Q8. Which of the following runs below the lateral sulcus:</a:t>
            </a:r>
          </a:p>
          <a:p>
            <a:pPr algn="l"/>
            <a:r>
              <a:rPr lang="en-US" sz="1600" dirty="0">
                <a:latin typeface="+mn-lt"/>
              </a:rPr>
              <a:t>A-Superficial cerebral veins </a:t>
            </a:r>
          </a:p>
          <a:p>
            <a:pPr algn="l"/>
            <a:r>
              <a:rPr lang="en-US" sz="1600" dirty="0">
                <a:latin typeface="+mn-lt"/>
              </a:rPr>
              <a:t>B-Inferior cerebral veins</a:t>
            </a:r>
          </a:p>
          <a:p>
            <a:pPr algn="l"/>
            <a:r>
              <a:rPr lang="en-US" sz="1600" dirty="0">
                <a:latin typeface="+mn-lt"/>
              </a:rPr>
              <a:t>C-Superficial cerebral artery </a:t>
            </a:r>
            <a:endParaRPr lang="ar-SA" sz="1600" dirty="0">
              <a:latin typeface="+mn-lt"/>
            </a:endParaRPr>
          </a:p>
          <a:p>
            <a:pPr algn="l"/>
            <a:r>
              <a:rPr lang="en-US" sz="1600" dirty="0">
                <a:latin typeface="+mn-lt"/>
              </a:rPr>
              <a:t>D-Inferior cerebral artery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23979B-47C0-45F8-AB51-0338C2EE518C}"/>
              </a:ext>
            </a:extLst>
          </p:cNvPr>
          <p:cNvSpPr/>
          <p:nvPr/>
        </p:nvSpPr>
        <p:spPr>
          <a:xfrm>
            <a:off x="275156" y="5144016"/>
            <a:ext cx="53857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+mn-lt"/>
              </a:rPr>
              <a:t>Q4. Which of the following supplies the Optic chiasma:</a:t>
            </a:r>
          </a:p>
          <a:p>
            <a:r>
              <a:rPr lang="en-US" sz="1600" dirty="0">
                <a:latin typeface="+mn-lt"/>
              </a:rPr>
              <a:t>A. Anterior Perforating Arteries</a:t>
            </a:r>
          </a:p>
          <a:p>
            <a:r>
              <a:rPr lang="en-US" sz="1600" dirty="0">
                <a:latin typeface="+mn-lt"/>
              </a:rPr>
              <a:t>B. Posterior Perforating Arteries</a:t>
            </a:r>
          </a:p>
          <a:p>
            <a:r>
              <a:rPr lang="en-US" sz="1600" dirty="0">
                <a:latin typeface="+mn-lt"/>
              </a:rPr>
              <a:t>C. Middle Perforating Arteries</a:t>
            </a:r>
          </a:p>
          <a:p>
            <a:r>
              <a:rPr lang="en-US" sz="1600" dirty="0">
                <a:latin typeface="+mn-lt"/>
              </a:rPr>
              <a:t>D. Anterior Cerebral Artery</a:t>
            </a:r>
          </a:p>
        </p:txBody>
      </p:sp>
    </p:spTree>
    <p:extLst>
      <p:ext uri="{BB962C8B-B14F-4D97-AF65-F5344CB8AC3E}">
        <p14:creationId xmlns:p14="http://schemas.microsoft.com/office/powerpoint/2010/main" val="1841679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9435" y="325755"/>
            <a:ext cx="4818016" cy="653778"/>
          </a:xfrm>
        </p:spPr>
        <p:txBody>
          <a:bodyPr>
            <a:noAutofit/>
          </a:bodyPr>
          <a:lstStyle/>
          <a:p>
            <a:r>
              <a:rPr lang="en-US" sz="4400" dirty="0"/>
              <a:t>SAQ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4299" y="1107353"/>
            <a:ext cx="83731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+mn-lt"/>
              </a:rPr>
              <a:t>Q1. From which arteries do the anterior perforating arteries arise from?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5088" y="1107353"/>
            <a:ext cx="66307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717550" indent="-342900">
              <a:buFont typeface="+mj-lt"/>
              <a:buAutoNum type="alphaLcPeriod"/>
            </a:pPr>
            <a:r>
              <a:rPr lang="en-US" sz="21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Anterior cerebral artery.</a:t>
            </a:r>
          </a:p>
          <a:p>
            <a:pPr marL="717550" indent="-342900">
              <a:buFont typeface="+mj-lt"/>
              <a:buAutoNum type="alphaLcPeriod"/>
            </a:pPr>
            <a:r>
              <a:rPr lang="en-US" sz="21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Anterior communicating artery.</a:t>
            </a:r>
          </a:p>
          <a:p>
            <a:pPr marL="717550" indent="-342900">
              <a:buFont typeface="+mj-lt"/>
              <a:buAutoNum type="alphaLcPeriod"/>
            </a:pPr>
            <a:r>
              <a:rPr lang="en-US" sz="21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Middle cerebral artery.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4299" y="2793407"/>
            <a:ext cx="8760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+mn-lt"/>
              </a:rPr>
              <a:t>Q2. Which parts do the posterior perforating arteries supply?</a:t>
            </a:r>
          </a:p>
          <a:p>
            <a:pPr marL="452438"/>
            <a:r>
              <a:rPr lang="en-US" sz="2100" dirty="0">
                <a:latin typeface="+mn-lt"/>
              </a:rPr>
              <a:t> </a:t>
            </a:r>
            <a:r>
              <a:rPr lang="en-US" sz="21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a. Ventral portion of Midbrain.</a:t>
            </a:r>
          </a:p>
          <a:p>
            <a:pPr marL="452438"/>
            <a:r>
              <a:rPr lang="en-US" sz="21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b. Parts of Subthalamus and Hypothalamus.</a:t>
            </a:r>
          </a:p>
          <a:p>
            <a:endParaRPr lang="en-US" sz="2100" dirty="0">
              <a:latin typeface="+mn-lt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B5DC660-A409-4767-917B-059FBF8AF39F}"/>
              </a:ext>
            </a:extLst>
          </p:cNvPr>
          <p:cNvSpPr txBox="1">
            <a:spLocks/>
          </p:cNvSpPr>
          <p:nvPr/>
        </p:nvSpPr>
        <p:spPr>
          <a:xfrm>
            <a:off x="1534299" y="4149670"/>
            <a:ext cx="9546656" cy="8229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2438" indent="-452438">
              <a:buNone/>
            </a:pPr>
            <a:r>
              <a:rPr lang="en-US" sz="2100" dirty="0"/>
              <a:t>Q3. A 35 year old man came to the hospital complaining of impaired memory and cortical blindness. </a:t>
            </a:r>
            <a:endParaRPr lang="ar-SA" sz="2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133546-5FF9-4D0E-A9C0-FE681F0CBA0B}"/>
              </a:ext>
            </a:extLst>
          </p:cNvPr>
          <p:cNvSpPr txBox="1"/>
          <p:nvPr/>
        </p:nvSpPr>
        <p:spPr>
          <a:xfrm>
            <a:off x="2045109" y="4857139"/>
            <a:ext cx="9478297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100" dirty="0">
                <a:latin typeface="+mn-lt"/>
              </a:rPr>
              <a:t>Which cerebral artery is  affected?</a:t>
            </a:r>
          </a:p>
          <a:p>
            <a:pPr algn="l"/>
            <a:r>
              <a:rPr lang="en-US" sz="21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Posterior cerebral artery </a:t>
            </a:r>
          </a:p>
          <a:p>
            <a:pPr algn="l"/>
            <a:r>
              <a:rPr lang="en-US" sz="2100" dirty="0">
                <a:latin typeface="+mn-lt"/>
              </a:rPr>
              <a:t>Which side is most likely affected?</a:t>
            </a:r>
          </a:p>
          <a:p>
            <a:pPr algn="l"/>
            <a:r>
              <a:rPr lang="en-US" sz="21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Bilateral lesion (affecting both sides) which will lead to Anton’s syndrome </a:t>
            </a:r>
          </a:p>
          <a:p>
            <a:pPr algn="l"/>
            <a:endParaRPr lang="en-US" sz="2100" dirty="0">
              <a:latin typeface="+mn-lt"/>
            </a:endParaRPr>
          </a:p>
          <a:p>
            <a:pPr algn="l"/>
            <a:r>
              <a:rPr lang="en-US" sz="2100" dirty="0">
                <a:latin typeface="+mn-lt"/>
              </a:rPr>
              <a:t> </a:t>
            </a:r>
            <a:endParaRPr lang="ar-SA" sz="2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6517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xfrm>
            <a:off x="3744686" y="117050"/>
            <a:ext cx="5181600" cy="4351338"/>
          </a:xfrm>
        </p:spPr>
        <p:txBody>
          <a:bodyPr>
            <a:normAutofit/>
          </a:bodyPr>
          <a:lstStyle/>
          <a:p>
            <a:pPr marL="177800" indent="0">
              <a:buNone/>
            </a:pPr>
            <a:r>
              <a:rPr lang="en-US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Leaders:</a:t>
            </a:r>
            <a:endParaRPr lang="en-GB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Nawaf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AlKhudairy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177800" indent="0">
              <a:buNone/>
            </a:pP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</a:rPr>
              <a:t>Jawaher Abanumy</a:t>
            </a:r>
          </a:p>
          <a:p>
            <a:pPr marL="177800" indent="0">
              <a:buNone/>
            </a:pPr>
            <a:b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en-GB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7"/>
          <a:stretch/>
        </p:blipFill>
        <p:spPr>
          <a:xfrm>
            <a:off x="0" y="0"/>
            <a:ext cx="3744686" cy="6858000"/>
          </a:xfrm>
        </p:spPr>
      </p:pic>
      <p:grpSp>
        <p:nvGrpSpPr>
          <p:cNvPr id="21" name="Group 20"/>
          <p:cNvGrpSpPr/>
          <p:nvPr/>
        </p:nvGrpSpPr>
        <p:grpSpPr>
          <a:xfrm>
            <a:off x="3960824" y="4605659"/>
            <a:ext cx="3926752" cy="2034312"/>
            <a:chOff x="3960824" y="4605659"/>
            <a:chExt cx="3926752" cy="2034312"/>
          </a:xfrm>
        </p:grpSpPr>
        <p:grpSp>
          <p:nvGrpSpPr>
            <p:cNvPr id="22" name="Group 21"/>
            <p:cNvGrpSpPr/>
            <p:nvPr/>
          </p:nvGrpSpPr>
          <p:grpSpPr>
            <a:xfrm>
              <a:off x="4003978" y="4770823"/>
              <a:ext cx="3883598" cy="1869148"/>
              <a:chOff x="4030873" y="4109520"/>
              <a:chExt cx="3883598" cy="1869148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4030873" y="4109520"/>
                <a:ext cx="3883598" cy="1372855"/>
                <a:chOff x="2927787" y="3661466"/>
                <a:chExt cx="3883598" cy="1372855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3446711" y="4153307"/>
                  <a:ext cx="3364674" cy="3847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900" i="1" dirty="0">
                      <a:solidFill>
                        <a:srgbClr val="7BBF26"/>
                      </a:solidFill>
                      <a:latin typeface="+mn-lt"/>
                    </a:rPr>
                    <a:t>anatomyteam436@gmail.com</a:t>
                  </a:r>
                  <a:endParaRPr lang="en-GB" sz="1900" i="1" dirty="0">
                    <a:solidFill>
                      <a:srgbClr val="7BBF26"/>
                    </a:solidFill>
                    <a:latin typeface="+mn-lt"/>
                  </a:endParaRPr>
                </a:p>
              </p:txBody>
            </p:sp>
            <p:pic>
              <p:nvPicPr>
                <p:cNvPr id="28" name="Picture 2" descr="https://d30y9cdsu7xlg0.cloudfront.net/png/12462-200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7787" y="4113946"/>
                  <a:ext cx="448054" cy="4480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28" descr="Image result for twitter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52501" y="4623295"/>
                  <a:ext cx="393116" cy="3931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TextBox 29"/>
                <p:cNvSpPr txBox="1"/>
                <p:nvPr/>
              </p:nvSpPr>
              <p:spPr>
                <a:xfrm>
                  <a:off x="3446711" y="4649600"/>
                  <a:ext cx="3364674" cy="3847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900" i="1" dirty="0">
                      <a:solidFill>
                        <a:srgbClr val="55ACEE"/>
                      </a:solidFill>
                      <a:latin typeface="+mn-lt"/>
                    </a:rPr>
                    <a:t>@anatomy436</a:t>
                  </a:r>
                  <a:endParaRPr lang="en-GB" sz="1900" i="1" dirty="0">
                    <a:solidFill>
                      <a:srgbClr val="55ACEE"/>
                    </a:solidFill>
                    <a:latin typeface="+mn-lt"/>
                  </a:endParaRPr>
                </a:p>
              </p:txBody>
            </p:sp>
            <p:sp>
              <p:nvSpPr>
                <p:cNvPr id="31" name="TextBox 30">
                  <a:hlinkClick r:id="rId5"/>
                </p:cNvPr>
                <p:cNvSpPr txBox="1"/>
                <p:nvPr/>
              </p:nvSpPr>
              <p:spPr>
                <a:xfrm>
                  <a:off x="3446711" y="3661466"/>
                  <a:ext cx="3364674" cy="3847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900" i="1" dirty="0">
                      <a:solidFill>
                        <a:srgbClr val="4D0082"/>
                      </a:solidFill>
                      <a:latin typeface="+mn-lt"/>
                    </a:rPr>
                    <a:t>Feedback</a:t>
                  </a:r>
                  <a:endParaRPr lang="en-GB" sz="1900" i="1" dirty="0">
                    <a:solidFill>
                      <a:srgbClr val="4D0082"/>
                    </a:solidFill>
                    <a:latin typeface="+mn-lt"/>
                  </a:endParaRPr>
                </a:p>
              </p:txBody>
            </p:sp>
          </p:grpSp>
          <p:pic>
            <p:nvPicPr>
              <p:cNvPr id="25" name="Picture 2" descr="Image result for youtube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5587" y="5627698"/>
                <a:ext cx="423340" cy="2980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Rectangle 25">
                <a:hlinkClick r:id="rId6"/>
              </p:cNvPr>
              <p:cNvSpPr/>
              <p:nvPr/>
            </p:nvSpPr>
            <p:spPr>
              <a:xfrm>
                <a:off x="4549797" y="5593947"/>
                <a:ext cx="1798625" cy="3847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900" i="1" dirty="0">
                    <a:solidFill>
                      <a:srgbClr val="CC1F20"/>
                    </a:solidFill>
                    <a:latin typeface="+mn-lt"/>
                    <a:cs typeface="Arial" panose="020B0604020202020204" pitchFamily="34" charset="0"/>
                  </a:rPr>
                  <a:t>Anatomy Team</a:t>
                </a:r>
                <a:endParaRPr lang="en-GB" sz="1900" i="1" dirty="0">
                  <a:solidFill>
                    <a:srgbClr val="CC1F20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Picture 2" descr="Image result for google form icon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824" y="4605659"/>
              <a:ext cx="559076" cy="561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6499553-B78D-4526-A287-D8594E040C6A}"/>
              </a:ext>
            </a:extLst>
          </p:cNvPr>
          <p:cNvSpPr txBox="1">
            <a:spLocks/>
          </p:cNvSpPr>
          <p:nvPr/>
        </p:nvSpPr>
        <p:spPr>
          <a:xfrm>
            <a:off x="7714343" y="117050"/>
            <a:ext cx="4477657" cy="5542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Arial"/>
              </a:rPr>
              <a:t>Members:</a:t>
            </a:r>
          </a:p>
          <a:p>
            <a:pPr marL="176213" indent="0" algn="just">
              <a:spcBef>
                <a:spcPts val="600"/>
              </a:spcBef>
              <a:buNone/>
            </a:pPr>
            <a:r>
              <a:rPr lang="en-GB" sz="2400" dirty="0" err="1"/>
              <a:t>Abdulmalek</a:t>
            </a:r>
            <a:r>
              <a:rPr lang="en-GB" sz="2400" dirty="0"/>
              <a:t> </a:t>
            </a:r>
            <a:r>
              <a:rPr lang="en-GB" sz="2400" dirty="0" err="1"/>
              <a:t>alhadlaq</a:t>
            </a:r>
            <a:endParaRPr lang="en-GB" sz="2400" dirty="0"/>
          </a:p>
          <a:p>
            <a:pPr marL="176213" lvl="0" indent="0" algn="just">
              <a:spcBef>
                <a:spcPts val="600"/>
              </a:spcBef>
              <a:buNone/>
            </a:pPr>
            <a:r>
              <a:rPr lang="en-GB" sz="2400" dirty="0">
                <a:solidFill>
                  <a:prstClr val="black"/>
                </a:solidFill>
                <a:sym typeface="Arial"/>
              </a:rPr>
              <a:t>Abdullah </a:t>
            </a:r>
            <a:r>
              <a:rPr lang="en-GB" sz="2400" dirty="0" err="1">
                <a:solidFill>
                  <a:prstClr val="black"/>
                </a:solidFill>
                <a:sym typeface="Arial"/>
              </a:rPr>
              <a:t>jammah</a:t>
            </a:r>
            <a:endParaRPr lang="en-GB" sz="2400" dirty="0"/>
          </a:p>
          <a:p>
            <a:pPr marL="176213" indent="0" algn="just">
              <a:spcBef>
                <a:spcPts val="600"/>
              </a:spcBef>
              <a:buNone/>
            </a:pPr>
            <a:r>
              <a:rPr lang="en-GB" sz="2400" dirty="0" err="1"/>
              <a:t>AbdulMohsen</a:t>
            </a:r>
            <a:r>
              <a:rPr lang="en-GB" sz="2400" dirty="0"/>
              <a:t> </a:t>
            </a:r>
            <a:r>
              <a:rPr lang="en-GB" sz="2400" dirty="0" err="1"/>
              <a:t>alghannam</a:t>
            </a:r>
            <a:endParaRPr lang="en-GB" sz="2400" dirty="0"/>
          </a:p>
          <a:p>
            <a:pPr marL="176213" indent="0" algn="just">
              <a:spcBef>
                <a:spcPts val="600"/>
              </a:spcBef>
              <a:buNone/>
            </a:pPr>
            <a:r>
              <a:rPr lang="en-GB" sz="2400" dirty="0"/>
              <a:t>Mohammed </a:t>
            </a:r>
            <a:r>
              <a:rPr lang="en-GB" sz="2400" dirty="0" err="1"/>
              <a:t>habib</a:t>
            </a:r>
            <a:endParaRPr lang="en-GB" sz="2400" dirty="0"/>
          </a:p>
          <a:p>
            <a:pPr marL="176213" indent="0" algn="just">
              <a:spcBef>
                <a:spcPts val="600"/>
              </a:spcBef>
              <a:buNone/>
            </a:pPr>
            <a:r>
              <a:rPr lang="en-GB" sz="2400" dirty="0" err="1"/>
              <a:t>Majed</a:t>
            </a:r>
            <a:r>
              <a:rPr lang="en-GB" sz="2400" dirty="0"/>
              <a:t> </a:t>
            </a:r>
            <a:r>
              <a:rPr lang="en-GB" sz="2400" dirty="0" err="1"/>
              <a:t>alzain</a:t>
            </a:r>
            <a:endParaRPr lang="en-GB" sz="2400" dirty="0"/>
          </a:p>
          <a:p>
            <a:pPr marL="176213" indent="0" algn="just">
              <a:spcBef>
                <a:spcPts val="600"/>
              </a:spcBef>
              <a:buNone/>
            </a:pPr>
            <a:r>
              <a:rPr lang="en-GB" sz="2400" dirty="0" err="1"/>
              <a:t>Abdulrahman</a:t>
            </a:r>
            <a:r>
              <a:rPr lang="en-GB" sz="2400" dirty="0"/>
              <a:t> </a:t>
            </a:r>
            <a:r>
              <a:rPr lang="en-GB" sz="2400" dirty="0" err="1"/>
              <a:t>almalki</a:t>
            </a:r>
            <a:endParaRPr lang="en-GB" sz="2400" dirty="0"/>
          </a:p>
          <a:p>
            <a:pPr marL="176213" indent="0" algn="just">
              <a:spcBef>
                <a:spcPts val="600"/>
              </a:spcBef>
              <a:buNone/>
            </a:pPr>
            <a:r>
              <a:rPr lang="en-GB" sz="2400" dirty="0" err="1"/>
              <a:t>Abdulmohsen</a:t>
            </a:r>
            <a:r>
              <a:rPr lang="en-GB" sz="2400" dirty="0"/>
              <a:t> </a:t>
            </a:r>
            <a:r>
              <a:rPr lang="en-GB" sz="2400" dirty="0" err="1"/>
              <a:t>alkhalaf</a:t>
            </a:r>
            <a:endParaRPr lang="en-GB" sz="2400" dirty="0"/>
          </a:p>
          <a:p>
            <a:pPr marL="176213" indent="0" fontAlgn="t">
              <a:spcBef>
                <a:spcPts val="600"/>
              </a:spcBef>
              <a:buNone/>
            </a:pPr>
            <a:r>
              <a:rPr lang="en-GB" sz="2400" dirty="0" err="1"/>
              <a:t>Alanoud</a:t>
            </a:r>
            <a:r>
              <a:rPr lang="en-GB" sz="2400" dirty="0"/>
              <a:t> </a:t>
            </a:r>
            <a:r>
              <a:rPr lang="en-GB" sz="2400" dirty="0" err="1"/>
              <a:t>Abuhaimed</a:t>
            </a:r>
            <a:endParaRPr lang="en-GB" sz="2400" dirty="0"/>
          </a:p>
          <a:p>
            <a:pPr marL="176213" indent="0" fontAlgn="t">
              <a:spcBef>
                <a:spcPts val="600"/>
              </a:spcBef>
              <a:buNone/>
            </a:pPr>
            <a:r>
              <a:rPr lang="en-GB" sz="2400" dirty="0"/>
              <a:t>Anwar </a:t>
            </a:r>
            <a:r>
              <a:rPr lang="en-GB" sz="2400" dirty="0" err="1"/>
              <a:t>Alajmi</a:t>
            </a:r>
            <a:endParaRPr lang="en-GB" sz="2400" dirty="0"/>
          </a:p>
          <a:p>
            <a:pPr marL="176213" indent="0" fontAlgn="t">
              <a:spcBef>
                <a:spcPts val="600"/>
              </a:spcBef>
              <a:buNone/>
            </a:pPr>
            <a:r>
              <a:rPr lang="en-GB" sz="2400" dirty="0" err="1"/>
              <a:t>Nourah</a:t>
            </a:r>
            <a:r>
              <a:rPr lang="en-GB" sz="2400" dirty="0"/>
              <a:t> Al </a:t>
            </a:r>
            <a:r>
              <a:rPr lang="en-GB" sz="2400" dirty="0" err="1"/>
              <a:t>Hogail</a:t>
            </a:r>
            <a:endParaRPr lang="en-GB" sz="2400" dirty="0"/>
          </a:p>
          <a:p>
            <a:pPr marL="176213" indent="0" fontAlgn="t">
              <a:spcBef>
                <a:spcPts val="600"/>
              </a:spcBef>
              <a:buNone/>
            </a:pPr>
            <a:r>
              <a:rPr lang="en-GB" sz="2400" dirty="0" err="1"/>
              <a:t>Nouf</a:t>
            </a:r>
            <a:r>
              <a:rPr lang="en-GB" sz="2400" dirty="0"/>
              <a:t> </a:t>
            </a:r>
            <a:r>
              <a:rPr lang="en-GB" sz="2400" dirty="0" err="1"/>
              <a:t>Aloqaili</a:t>
            </a:r>
            <a:r>
              <a:rPr lang="en-US" sz="2400" i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695BE0E-8417-4D27-8DA0-1A231B87BE14}"/>
              </a:ext>
            </a:extLst>
          </p:cNvPr>
          <p:cNvSpPr txBox="1">
            <a:spLocks/>
          </p:cNvSpPr>
          <p:nvPr/>
        </p:nvSpPr>
        <p:spPr>
          <a:xfrm>
            <a:off x="7988670" y="5474446"/>
            <a:ext cx="3969657" cy="133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i="1" dirty="0">
                <a:latin typeface="Calibri" panose="020F0502020204030204" pitchFamily="34" charset="0"/>
              </a:rPr>
              <a:t>References:</a:t>
            </a:r>
            <a:endParaRPr lang="en-GB" sz="1800" i="1" dirty="0">
              <a:latin typeface="Calibri" panose="020F0502020204030204" pitchFamily="34" charset="0"/>
            </a:endParaRP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800" dirty="0">
                <a:latin typeface="Calibri" panose="020F0502020204030204" pitchFamily="34" charset="0"/>
              </a:rPr>
              <a:t>1- Girls’ &amp; Boys’ Slides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</a:rPr>
              <a:t>2- Greys Anatomy for Students 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</a:rPr>
              <a:t>3- TeachMeAnatomy.com</a:t>
            </a:r>
            <a:endParaRPr lang="en-GB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438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57082" y="1014482"/>
            <a:ext cx="7354531" cy="1711325"/>
          </a:xfrm>
          <a:ln>
            <a:solidFill>
              <a:schemeClr val="bg1"/>
            </a:solidFill>
          </a:ln>
        </p:spPr>
        <p:txBody>
          <a:bodyPr/>
          <a:lstStyle/>
          <a:p>
            <a:pPr marL="265113" indent="-265113">
              <a:buClr>
                <a:schemeClr val="accent4">
                  <a:lumMod val="2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Large mass of nervous tissue located in cranial cavity.</a:t>
            </a:r>
          </a:p>
          <a:p>
            <a:pPr marL="265113" indent="-265113">
              <a:buClr>
                <a:schemeClr val="accent4">
                  <a:lumMod val="2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Has four major regions.</a:t>
            </a:r>
          </a:p>
          <a:p>
            <a:pPr eaLnBrk="1" hangingPunct="1"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schemeClr val="accent4">
                  <a:lumMod val="25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9F89AD3-EF5A-449A-82FB-C8BF773A61B6}"/>
              </a:ext>
            </a:extLst>
          </p:cNvPr>
          <p:cNvGrpSpPr/>
          <p:nvPr/>
        </p:nvGrpSpPr>
        <p:grpSpPr>
          <a:xfrm>
            <a:off x="942380" y="1763544"/>
            <a:ext cx="7182683" cy="4686775"/>
            <a:chOff x="2072726" y="1609864"/>
            <a:chExt cx="7182683" cy="4686775"/>
          </a:xfrm>
        </p:grpSpPr>
        <p:pic>
          <p:nvPicPr>
            <p:cNvPr id="13320" name="Picture 5" descr="C:\Users\user\Pictures\11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44975" y="2497138"/>
              <a:ext cx="3409950" cy="30543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268" name="TextBox 8"/>
            <p:cNvSpPr txBox="1">
              <a:spLocks noChangeArrowheads="1"/>
            </p:cNvSpPr>
            <p:nvPr/>
          </p:nvSpPr>
          <p:spPr bwMode="auto">
            <a:xfrm>
              <a:off x="5896326" y="1609864"/>
              <a:ext cx="2844800" cy="707886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chemeClr val="tx1"/>
                  </a:solidFill>
                  <a:latin typeface="Calibri" pitchFamily="34" charset="0"/>
                  <a:cs typeface="Arial" charset="0"/>
                </a:rPr>
                <a:t>Cerebrum 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chemeClr val="tx1"/>
                  </a:solidFill>
                  <a:latin typeface="Calibri" pitchFamily="34" charset="0"/>
                  <a:cs typeface="Arial" charset="0"/>
                </a:rPr>
                <a:t>(Cerebral hemispheres)</a:t>
              </a:r>
            </a:p>
          </p:txBody>
        </p:sp>
        <p:sp>
          <p:nvSpPr>
            <p:cNvPr id="11269" name="TextBox 9"/>
            <p:cNvSpPr txBox="1">
              <a:spLocks noChangeArrowheads="1"/>
            </p:cNvSpPr>
            <p:nvPr/>
          </p:nvSpPr>
          <p:spPr bwMode="auto">
            <a:xfrm>
              <a:off x="7812372" y="5653241"/>
              <a:ext cx="1443037" cy="400050"/>
            </a:xfrm>
            <a:prstGeom prst="rect">
              <a:avLst/>
            </a:prstGeom>
            <a:noFill/>
            <a:ln w="28575">
              <a:solidFill>
                <a:srgbClr val="FF802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chemeClr val="tx1"/>
                  </a:solidFill>
                  <a:latin typeface="Calibri" pitchFamily="34" charset="0"/>
                  <a:cs typeface="Arial" charset="0"/>
                </a:rPr>
                <a:t>Cerebellum</a:t>
              </a:r>
            </a:p>
          </p:txBody>
        </p:sp>
        <p:sp>
          <p:nvSpPr>
            <p:cNvPr id="13318" name="TextBox 10"/>
            <p:cNvSpPr txBox="1">
              <a:spLocks noChangeArrowheads="1"/>
            </p:cNvSpPr>
            <p:nvPr/>
          </p:nvSpPr>
          <p:spPr bwMode="auto">
            <a:xfrm>
              <a:off x="2438037" y="5896589"/>
              <a:ext cx="5193691" cy="400050"/>
            </a:xfrm>
            <a:prstGeom prst="rect">
              <a:avLst/>
            </a:prstGeom>
            <a:noFill/>
            <a:ln w="28575">
              <a:solidFill>
                <a:srgbClr val="821A08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alibri" pitchFamily="34" charset="0"/>
                </a:rPr>
                <a:t>Brainstem: </a:t>
              </a:r>
              <a:r>
                <a:rPr lang="en-US" sz="2000" dirty="0">
                  <a:solidFill>
                    <a:schemeClr val="tx1"/>
                  </a:solidFill>
                  <a:latin typeface="Calibri" pitchFamily="34" charset="0"/>
                </a:rPr>
                <a:t>Midbrain, Pons &amp; Medulla oblongata</a:t>
              </a:r>
            </a:p>
          </p:txBody>
        </p:sp>
        <p:sp>
          <p:nvSpPr>
            <p:cNvPr id="11271" name="TextBox 11"/>
            <p:cNvSpPr txBox="1">
              <a:spLocks noChangeArrowheads="1"/>
            </p:cNvSpPr>
            <p:nvPr/>
          </p:nvSpPr>
          <p:spPr bwMode="auto">
            <a:xfrm>
              <a:off x="2072726" y="3087688"/>
              <a:ext cx="1807190" cy="1631950"/>
            </a:xfrm>
            <a:prstGeom prst="rect">
              <a:avLst/>
            </a:prstGeom>
            <a:noFill/>
            <a:ln w="28575">
              <a:solidFill>
                <a:srgbClr val="1E1ED2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chemeClr val="tx1"/>
                  </a:solidFill>
                  <a:latin typeface="Calibri" pitchFamily="34" charset="0"/>
                  <a:cs typeface="Arial" charset="0"/>
                </a:rPr>
                <a:t>Diencephalon: </a:t>
              </a:r>
              <a:r>
                <a:rPr lang="en-US" sz="2000" dirty="0">
                  <a:solidFill>
                    <a:schemeClr val="tx1"/>
                  </a:solidFill>
                  <a:latin typeface="Calibri" pitchFamily="34" charset="0"/>
                  <a:cs typeface="Arial" charset="0"/>
                </a:rPr>
                <a:t>Thalamus, Hypothalamus, Subthalamus &amp; </a:t>
              </a:r>
              <a:r>
                <a:rPr lang="en-US" sz="2000" dirty="0" err="1">
                  <a:solidFill>
                    <a:schemeClr val="tx1"/>
                  </a:solidFill>
                  <a:latin typeface="Calibri" pitchFamily="34" charset="0"/>
                  <a:cs typeface="Arial" charset="0"/>
                </a:rPr>
                <a:t>Epithalamus</a:t>
              </a:r>
              <a:endParaRPr lang="en-US" sz="2000" dirty="0">
                <a:solidFill>
                  <a:schemeClr val="tx1"/>
                </a:solidFill>
                <a:latin typeface="Calibri" pitchFamily="34" charset="0"/>
                <a:cs typeface="Arial" charset="0"/>
              </a:endParaRPr>
            </a:p>
          </p:txBody>
        </p:sp>
        <p:cxnSp>
          <p:nvCxnSpPr>
            <p:cNvPr id="14" name="Straight Connector 13"/>
            <p:cNvCxnSpPr>
              <a:cxnSpLocks/>
              <a:endCxn id="11268" idx="2"/>
            </p:cNvCxnSpPr>
            <p:nvPr/>
          </p:nvCxnSpPr>
          <p:spPr>
            <a:xfrm flipV="1">
              <a:off x="6868680" y="2317750"/>
              <a:ext cx="450046" cy="808834"/>
            </a:xfrm>
            <a:prstGeom prst="line">
              <a:avLst/>
            </a:prstGeom>
            <a:ln w="28575"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cxnSpLocks/>
            </p:cNvCxnSpPr>
            <p:nvPr/>
          </p:nvCxnSpPr>
          <p:spPr>
            <a:xfrm flipH="1">
              <a:off x="3903407" y="3683000"/>
              <a:ext cx="2213232" cy="69850"/>
            </a:xfrm>
            <a:prstGeom prst="line">
              <a:avLst/>
            </a:prstGeom>
            <a:ln w="28575">
              <a:solidFill>
                <a:srgbClr val="0000CC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cxnSpLocks/>
            </p:cNvCxnSpPr>
            <p:nvPr/>
          </p:nvCxnSpPr>
          <p:spPr>
            <a:xfrm flipH="1" flipV="1">
              <a:off x="6981825" y="4402138"/>
              <a:ext cx="830547" cy="1282869"/>
            </a:xfrm>
            <a:prstGeom prst="line">
              <a:avLst/>
            </a:prstGeom>
            <a:ln w="28575">
              <a:solidFill>
                <a:srgbClr val="FF66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5613400" y="5338763"/>
              <a:ext cx="1079500" cy="21590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 flipH="1" flipV="1">
              <a:off x="4677570" y="4690270"/>
              <a:ext cx="1584325" cy="1008063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4029076" y="4043363"/>
              <a:ext cx="2016125" cy="194310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le 1"/>
          <p:cNvSpPr txBox="1">
            <a:spLocks/>
          </p:cNvSpPr>
          <p:nvPr/>
        </p:nvSpPr>
        <p:spPr>
          <a:xfrm>
            <a:off x="757082" y="306062"/>
            <a:ext cx="9144000" cy="7366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REVIEW: The Brain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DE817CD0-9104-4C0C-A534-5996AC60CB70}"/>
              </a:ext>
            </a:extLst>
          </p:cNvPr>
          <p:cNvSpPr txBox="1">
            <a:spLocks noChangeArrowheads="1"/>
          </p:cNvSpPr>
          <p:nvPr/>
        </p:nvSpPr>
        <p:spPr>
          <a:xfrm>
            <a:off x="6843953" y="2650818"/>
            <a:ext cx="4608662" cy="2754352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/>
          <a:lstStyle/>
          <a:p>
            <a:pPr marL="187325" indent="-187325" algn="just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accent4">
                    <a:lumMod val="25000"/>
                  </a:schemeClr>
                </a:solidFill>
                <a:latin typeface="+mn-lt"/>
                <a:cs typeface="Adobe Arabic" pitchFamily="18" charset="-78"/>
              </a:rPr>
              <a:t>The largest part of the brain, and has two hemispheres. </a:t>
            </a:r>
          </a:p>
          <a:p>
            <a:pPr marL="187325" indent="-187325" algn="just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accent4">
                    <a:lumMod val="25000"/>
                  </a:schemeClr>
                </a:solidFill>
                <a:latin typeface="+mn-lt"/>
                <a:cs typeface="Adobe Arabic" pitchFamily="18" charset="-78"/>
              </a:rPr>
              <a:t>The surface shows elevations called gyri, separated by depressions called sulci.</a:t>
            </a:r>
          </a:p>
          <a:p>
            <a:pPr marL="187325" indent="-187325" algn="just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accent4">
                    <a:lumMod val="25000"/>
                  </a:schemeClr>
                </a:solidFill>
                <a:latin typeface="+mn-lt"/>
                <a:cs typeface="Adobe Arabic" pitchFamily="18" charset="-78"/>
              </a:rPr>
              <a:t>Each hemispheres </a:t>
            </a:r>
            <a:r>
              <a:rPr lang="en-US" sz="2000" dirty="0" err="1">
                <a:solidFill>
                  <a:schemeClr val="accent4">
                    <a:lumMod val="25000"/>
                  </a:schemeClr>
                </a:solidFill>
                <a:latin typeface="+mn-lt"/>
                <a:cs typeface="Adobe Arabic" pitchFamily="18" charset="-78"/>
              </a:rPr>
              <a:t>di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latin typeface="+mn-lt"/>
                <a:cs typeface="Adobe Arabic" pitchFamily="18" charset="-78"/>
              </a:rPr>
              <a:t>vided into  four lobes by deeper grooves.</a:t>
            </a:r>
          </a:p>
          <a:p>
            <a:pPr marL="187325" indent="-187325" algn="just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accent4">
                    <a:lumMod val="25000"/>
                  </a:schemeClr>
                </a:solidFill>
                <a:latin typeface="+mn-lt"/>
                <a:cs typeface="Adobe Arabic" pitchFamily="18" charset="-78"/>
              </a:rPr>
              <a:t>Lobs are separated by deep grooves called fissures.</a:t>
            </a:r>
          </a:p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10000"/>
                </a:schemeClr>
              </a:buClr>
              <a:buFont typeface="Courier New" panose="02070309020205020404" pitchFamily="49" charset="0"/>
              <a:buChar char="o"/>
              <a:defRPr/>
            </a:pPr>
            <a:endParaRPr lang="en-US" sz="2000" kern="0" dirty="0">
              <a:solidFill>
                <a:schemeClr val="accent4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22" name="Picture 7" descr="File0518">
            <a:extLst>
              <a:ext uri="{FF2B5EF4-FFF2-40B4-BE49-F238E27FC236}">
                <a16:creationId xmlns:a16="http://schemas.microsoft.com/office/drawing/2014/main" id="{033FDF31-D927-4EAD-9685-765B334E6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68042" y="640980"/>
            <a:ext cx="2495158" cy="1933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93FFCBD-9C89-442C-AC18-BCB5637FCF43}"/>
              </a:ext>
            </a:extLst>
          </p:cNvPr>
          <p:cNvSpPr txBox="1"/>
          <p:nvPr/>
        </p:nvSpPr>
        <p:spPr>
          <a:xfrm>
            <a:off x="9901082" y="184650"/>
            <a:ext cx="2124299" cy="33855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n-lt"/>
              </a:rPr>
              <a:t>Only on the boys’ slides</a:t>
            </a:r>
            <a:endParaRPr lang="en-GB" sz="1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7991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1110A5-4ADF-4525-973C-9CEC48ECEB10}"/>
              </a:ext>
            </a:extLst>
          </p:cNvPr>
          <p:cNvSpPr txBox="1"/>
          <p:nvPr/>
        </p:nvSpPr>
        <p:spPr>
          <a:xfrm>
            <a:off x="403123" y="289207"/>
            <a:ext cx="716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+mj-lt"/>
              </a:rPr>
              <a:t>REVIEW: Blood Vessels &amp; Histology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8970BD-2556-4148-93B9-C5AC5CDDF5B8}"/>
              </a:ext>
            </a:extLst>
          </p:cNvPr>
          <p:cNvSpPr txBox="1"/>
          <p:nvPr/>
        </p:nvSpPr>
        <p:spPr>
          <a:xfrm>
            <a:off x="9907103" y="229728"/>
            <a:ext cx="2124299" cy="33855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n-lt"/>
              </a:rPr>
              <a:t>Only on the boys’ slides</a:t>
            </a:r>
            <a:endParaRPr lang="en-GB" sz="1600" i="1" dirty="0">
              <a:latin typeface="+mn-lt"/>
            </a:endParaRPr>
          </a:p>
        </p:txBody>
      </p:sp>
      <p:pic>
        <p:nvPicPr>
          <p:cNvPr id="1026" name="Picture 2" descr="Image result for animation veins and arteries">
            <a:extLst>
              <a:ext uri="{FF2B5EF4-FFF2-40B4-BE49-F238E27FC236}">
                <a16:creationId xmlns:a16="http://schemas.microsoft.com/office/drawing/2014/main" id="{BF6C6D14-47C6-43A6-8AD7-FD18053E5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780" y="1012982"/>
            <a:ext cx="3272552" cy="241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83B2083-4E25-4584-8D4B-BD22D95AE15A}"/>
              </a:ext>
            </a:extLst>
          </p:cNvPr>
          <p:cNvSpPr/>
          <p:nvPr/>
        </p:nvSpPr>
        <p:spPr>
          <a:xfrm>
            <a:off x="609599" y="1871429"/>
            <a:ext cx="7920000" cy="266553"/>
          </a:xfrm>
          <a:prstGeom prst="rect">
            <a:avLst/>
          </a:prstGeom>
          <a:solidFill>
            <a:srgbClr val="FF4956"/>
          </a:solidFill>
          <a:ln w="28575">
            <a:solidFill>
              <a:srgbClr val="FF4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D5962E-4797-4220-A372-733071FD7CC7}"/>
              </a:ext>
            </a:extLst>
          </p:cNvPr>
          <p:cNvSpPr/>
          <p:nvPr/>
        </p:nvSpPr>
        <p:spPr>
          <a:xfrm>
            <a:off x="606632" y="2197782"/>
            <a:ext cx="7920000" cy="510469"/>
          </a:xfrm>
          <a:prstGeom prst="rect">
            <a:avLst/>
          </a:prstGeom>
          <a:solidFill>
            <a:srgbClr val="9A76A7"/>
          </a:solidFill>
          <a:ln w="28575">
            <a:solidFill>
              <a:srgbClr val="9A76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ABF41A-5E82-4055-BCBF-A814F2CB825B}"/>
              </a:ext>
            </a:extLst>
          </p:cNvPr>
          <p:cNvSpPr/>
          <p:nvPr/>
        </p:nvSpPr>
        <p:spPr>
          <a:xfrm>
            <a:off x="606632" y="2753675"/>
            <a:ext cx="7920000" cy="303032"/>
          </a:xfrm>
          <a:prstGeom prst="rect">
            <a:avLst/>
          </a:prstGeom>
          <a:solidFill>
            <a:srgbClr val="2FA6E2"/>
          </a:solidFill>
          <a:ln w="28575">
            <a:solidFill>
              <a:srgbClr val="2FA6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5775AC-6EFD-4EDC-A41D-C756DC589CB4}"/>
              </a:ext>
            </a:extLst>
          </p:cNvPr>
          <p:cNvSpPr txBox="1"/>
          <p:nvPr/>
        </p:nvSpPr>
        <p:spPr>
          <a:xfrm>
            <a:off x="403123" y="3919281"/>
            <a:ext cx="8226273" cy="2643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The arteries and veins have three layers, but the middle layer is thicker in the arteries than it is in the veins:</a:t>
            </a:r>
          </a:p>
          <a:p>
            <a:pPr marL="452438" indent="-276225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Tunica Intima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(the thinnest layer): a single layer of simple squamous endothelial cells.</a:t>
            </a:r>
          </a:p>
          <a:p>
            <a:pPr marL="452438" indent="-276225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Tunica Media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(the thickest layer in arteries): is made up of smooth muscle cells and elastic tissue.</a:t>
            </a:r>
          </a:p>
          <a:p>
            <a:pPr marL="452438" indent="-276225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Tunica Adventitia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(the thickest layer in veins) entirely made of connective tissue.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Capillaries consist of little more than a layer of endothelium and occasional connective tissue.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3382AC-8FBF-4DA4-8D1B-6819A6F4D18A}"/>
              </a:ext>
            </a:extLst>
          </p:cNvPr>
          <p:cNvGrpSpPr/>
          <p:nvPr/>
        </p:nvGrpSpPr>
        <p:grpSpPr>
          <a:xfrm>
            <a:off x="8730067" y="3870826"/>
            <a:ext cx="3179178" cy="2588169"/>
            <a:chOff x="7572396" y="912822"/>
            <a:chExt cx="3663087" cy="232057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A5A6C34-10F0-4E3F-A77F-11F20A992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82" t="20525" r="3373" b="256"/>
            <a:stretch/>
          </p:blipFill>
          <p:spPr>
            <a:xfrm>
              <a:off x="7572396" y="912822"/>
              <a:ext cx="3663087" cy="2320579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8C3464-D67F-44DB-BAB8-E1CAEE609D2B}"/>
                </a:ext>
              </a:extLst>
            </p:cNvPr>
            <p:cNvSpPr/>
            <p:nvPr/>
          </p:nvSpPr>
          <p:spPr>
            <a:xfrm>
              <a:off x="8524568" y="1756985"/>
              <a:ext cx="953729" cy="140642"/>
            </a:xfrm>
            <a:prstGeom prst="rect">
              <a:avLst/>
            </a:prstGeom>
            <a:noFill/>
            <a:ln w="28575">
              <a:solidFill>
                <a:srgbClr val="ECB2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04FD969-87E6-4AAC-91CA-96AD904FE0F7}"/>
                </a:ext>
              </a:extLst>
            </p:cNvPr>
            <p:cNvSpPr/>
            <p:nvPr/>
          </p:nvSpPr>
          <p:spPr>
            <a:xfrm>
              <a:off x="8524568" y="1459825"/>
              <a:ext cx="875071" cy="124765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10BF7CF-90AC-454A-8DDD-A0AC2A648763}"/>
                </a:ext>
              </a:extLst>
            </p:cNvPr>
            <p:cNvSpPr/>
            <p:nvPr/>
          </p:nvSpPr>
          <p:spPr>
            <a:xfrm>
              <a:off x="8563896" y="975361"/>
              <a:ext cx="875071" cy="124765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613A45-7663-4156-B40D-C606F52D3647}"/>
              </a:ext>
            </a:extLst>
          </p:cNvPr>
          <p:cNvCxnSpPr/>
          <p:nvPr/>
        </p:nvCxnSpPr>
        <p:spPr>
          <a:xfrm>
            <a:off x="974951" y="4743114"/>
            <a:ext cx="126000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10C5C9E-33CC-4B7A-866D-B0740AB0337B}"/>
              </a:ext>
            </a:extLst>
          </p:cNvPr>
          <p:cNvCxnSpPr/>
          <p:nvPr/>
        </p:nvCxnSpPr>
        <p:spPr>
          <a:xfrm>
            <a:off x="955287" y="5323008"/>
            <a:ext cx="12600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96BC08-1606-467C-B8B2-022DB3C2D480}"/>
              </a:ext>
            </a:extLst>
          </p:cNvPr>
          <p:cNvCxnSpPr/>
          <p:nvPr/>
        </p:nvCxnSpPr>
        <p:spPr>
          <a:xfrm>
            <a:off x="974951" y="5879543"/>
            <a:ext cx="1620000" cy="0"/>
          </a:xfrm>
          <a:prstGeom prst="line">
            <a:avLst/>
          </a:prstGeom>
          <a:ln w="28575">
            <a:solidFill>
              <a:srgbClr val="ECB2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B342013-C1AB-44F1-9C14-4872DBB3879F}"/>
              </a:ext>
            </a:extLst>
          </p:cNvPr>
          <p:cNvSpPr txBox="1"/>
          <p:nvPr/>
        </p:nvSpPr>
        <p:spPr>
          <a:xfrm>
            <a:off x="403123" y="950753"/>
            <a:ext cx="82394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Blood vessels are the part of the 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circulatory system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that transports blood throughout the human body.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There are three major types of blood vessels: </a:t>
            </a:r>
          </a:p>
          <a:p>
            <a:pPr marL="354013" indent="-187325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Arteries, which carry the blood away from the heart.</a:t>
            </a:r>
          </a:p>
          <a:p>
            <a:pPr marL="354013" indent="-187325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Capillaries, which enable the actual exchange of water and chemicals between the blood and the tissues.</a:t>
            </a:r>
          </a:p>
          <a:p>
            <a:pPr marL="354013" indent="-187325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Veins, which carry blood from the capillaries back toward the heart.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The word vascular, meaning relating to the blood vessels, is derived from the Latin vas, meaning vessel.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 Avascular refers to being without (blood) vessels. </a:t>
            </a:r>
          </a:p>
        </p:txBody>
      </p:sp>
    </p:spTree>
    <p:extLst>
      <p:ext uri="{BB962C8B-B14F-4D97-AF65-F5344CB8AC3E}">
        <p14:creationId xmlns:p14="http://schemas.microsoft.com/office/powerpoint/2010/main" val="22889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97EAA0-F70E-4B40-BC0C-C4B46BF34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2778" y="1061563"/>
            <a:ext cx="2270443" cy="18928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0207" y="378267"/>
            <a:ext cx="4170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+mj-lt"/>
              </a:rPr>
              <a:t>REVIEW: Blood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0207" y="1077185"/>
            <a:ext cx="88960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Blood is the actual </a:t>
            </a:r>
            <a:r>
              <a:rPr lang="en-US" sz="2000" u="sng" dirty="0">
                <a:latin typeface="+mn-lt"/>
              </a:rPr>
              <a:t>carrier of the oxygen</a:t>
            </a:r>
            <a:r>
              <a:rPr lang="en-US" sz="2000" dirty="0">
                <a:latin typeface="+mn-lt"/>
              </a:rPr>
              <a:t> and nutrients into arteries.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Blood is made mostly of </a:t>
            </a:r>
            <a:r>
              <a:rPr lang="en-US" sz="2000" b="1" dirty="0">
                <a:latin typeface="+mn-lt"/>
              </a:rPr>
              <a:t>plasma</a:t>
            </a:r>
            <a:r>
              <a:rPr lang="en-US" sz="2000" dirty="0">
                <a:latin typeface="+mn-lt"/>
              </a:rPr>
              <a:t>, which is a yellowish liquid that is 90% water.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Plasma contains also </a:t>
            </a:r>
            <a:r>
              <a:rPr lang="en-US" sz="2000" b="1" dirty="0">
                <a:latin typeface="+mn-lt"/>
              </a:rPr>
              <a:t>salts</a:t>
            </a:r>
            <a:r>
              <a:rPr lang="en-US" sz="2000" dirty="0">
                <a:latin typeface="+mn-lt"/>
              </a:rPr>
              <a:t>, </a:t>
            </a:r>
            <a:r>
              <a:rPr lang="en-US" sz="2000" b="1" dirty="0">
                <a:latin typeface="+mn-lt"/>
              </a:rPr>
              <a:t>glucose</a:t>
            </a:r>
            <a:r>
              <a:rPr lang="en-US" sz="2000" dirty="0">
                <a:latin typeface="+mn-lt"/>
              </a:rPr>
              <a:t> and other </a:t>
            </a:r>
            <a:r>
              <a:rPr lang="en-US" sz="2000" b="1" dirty="0">
                <a:latin typeface="+mn-lt"/>
              </a:rPr>
              <a:t>substances</a:t>
            </a:r>
            <a:r>
              <a:rPr lang="en-US" sz="2000" dirty="0">
                <a:latin typeface="+mn-lt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Most important, plasma contains </a:t>
            </a:r>
            <a:r>
              <a:rPr lang="en-US" sz="2000" b="1" dirty="0">
                <a:latin typeface="+mn-lt"/>
              </a:rPr>
              <a:t>proteins</a:t>
            </a:r>
            <a:r>
              <a:rPr lang="en-US" sz="2000" dirty="0">
                <a:latin typeface="+mn-lt"/>
              </a:rPr>
              <a:t> that carry important nutrients to the body’s cells and strengthen the body’s immune system.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Blood has main </a:t>
            </a:r>
            <a:r>
              <a:rPr lang="en-US" sz="2000" u="sng" dirty="0">
                <a:latin typeface="+mn-lt"/>
              </a:rPr>
              <a:t>3 types</a:t>
            </a:r>
            <a:r>
              <a:rPr lang="en-US" sz="2000" dirty="0">
                <a:latin typeface="+mn-lt"/>
              </a:rPr>
              <a:t> of blood cells that circulate with the plasma.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52606C-77E0-42BD-BFA4-634D3D134778}"/>
              </a:ext>
            </a:extLst>
          </p:cNvPr>
          <p:cNvSpPr txBox="1"/>
          <p:nvPr/>
        </p:nvSpPr>
        <p:spPr>
          <a:xfrm>
            <a:off x="9913111" y="208990"/>
            <a:ext cx="2124299" cy="33855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n-lt"/>
              </a:rPr>
              <a:t>Only on the boys’ slides</a:t>
            </a:r>
            <a:endParaRPr lang="en-GB" sz="1600" i="1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E5A3FD-BDE6-44BA-80CF-E18EA8F5EB7B}"/>
              </a:ext>
            </a:extLst>
          </p:cNvPr>
          <p:cNvSpPr txBox="1"/>
          <p:nvPr/>
        </p:nvSpPr>
        <p:spPr>
          <a:xfrm>
            <a:off x="700206" y="3191875"/>
            <a:ext cx="4412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Cerebral Circulation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C7F7AD-57FA-4E4F-9061-7CDC255C3B94}"/>
              </a:ext>
            </a:extLst>
          </p:cNvPr>
          <p:cNvSpPr txBox="1"/>
          <p:nvPr/>
        </p:nvSpPr>
        <p:spPr>
          <a:xfrm>
            <a:off x="700206" y="3838206"/>
            <a:ext cx="806033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It is</a:t>
            </a:r>
            <a:r>
              <a:rPr lang="en-US" sz="2000" dirty="0">
                <a:latin typeface="+mn-lt"/>
              </a:rPr>
              <a:t> the movement of blood through the network of blood vessels to supply the brain. 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The movement of blood in the cerebral circulation is called </a:t>
            </a:r>
            <a:r>
              <a:rPr lang="en-US" sz="2000" b="1" dirty="0">
                <a:latin typeface="+mn-lt"/>
              </a:rPr>
              <a:t>cerebral blood flow</a:t>
            </a:r>
            <a:r>
              <a:rPr lang="en-US" sz="2000" dirty="0">
                <a:latin typeface="+mn-lt"/>
              </a:rPr>
              <a:t>. 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The </a:t>
            </a:r>
            <a:r>
              <a:rPr lang="en-US" sz="2000" u="sng" dirty="0">
                <a:latin typeface="+mn-lt"/>
              </a:rPr>
              <a:t>arteries</a:t>
            </a:r>
            <a:r>
              <a:rPr lang="en-US" sz="2000" dirty="0">
                <a:latin typeface="+mn-lt"/>
              </a:rPr>
              <a:t> carry oxygenated blood and other nutrients to the brain.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The </a:t>
            </a:r>
            <a:r>
              <a:rPr lang="en-US" sz="2000" u="sng" dirty="0">
                <a:latin typeface="+mn-lt"/>
              </a:rPr>
              <a:t>veins</a:t>
            </a:r>
            <a:r>
              <a:rPr lang="en-US" sz="2000" dirty="0">
                <a:latin typeface="+mn-lt"/>
              </a:rPr>
              <a:t> carry deoxygenated blood back to the heart removing carbon dioxide and other metabolic products.</a:t>
            </a:r>
          </a:p>
        </p:txBody>
      </p:sp>
      <p:pic>
        <p:nvPicPr>
          <p:cNvPr id="9" name="Picture 2" descr="Image result for CEREBRAL CIRCULATION">
            <a:extLst>
              <a:ext uri="{FF2B5EF4-FFF2-40B4-BE49-F238E27FC236}">
                <a16:creationId xmlns:a16="http://schemas.microsoft.com/office/drawing/2014/main" id="{51308064-66A1-48C0-987F-5C3E9F656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t="6207" r="10468" b="13312"/>
          <a:stretch/>
        </p:blipFill>
        <p:spPr bwMode="auto">
          <a:xfrm>
            <a:off x="8653407" y="3515040"/>
            <a:ext cx="3287876" cy="288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024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63F05B83-F0B0-4882-87B9-4C98DDB8F60B}"/>
              </a:ext>
            </a:extLst>
          </p:cNvPr>
          <p:cNvGrpSpPr/>
          <p:nvPr/>
        </p:nvGrpSpPr>
        <p:grpSpPr>
          <a:xfrm>
            <a:off x="6125927" y="1079570"/>
            <a:ext cx="2876500" cy="5353802"/>
            <a:chOff x="5844231" y="867946"/>
            <a:chExt cx="3342968" cy="459166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283916C-1304-40BD-9A1C-6BFE534938D5}"/>
                </a:ext>
              </a:extLst>
            </p:cNvPr>
            <p:cNvGrpSpPr/>
            <p:nvPr/>
          </p:nvGrpSpPr>
          <p:grpSpPr>
            <a:xfrm>
              <a:off x="5844231" y="867946"/>
              <a:ext cx="3342968" cy="4591665"/>
              <a:chOff x="2567576" y="2238311"/>
              <a:chExt cx="3342968" cy="4591665"/>
            </a:xfrm>
          </p:grpSpPr>
          <p:pic>
            <p:nvPicPr>
              <p:cNvPr id="29" name="Picture 2" descr="Image result for cerebral arterial supply">
                <a:extLst>
                  <a:ext uri="{FF2B5EF4-FFF2-40B4-BE49-F238E27FC236}">
                    <a16:creationId xmlns:a16="http://schemas.microsoft.com/office/drawing/2014/main" id="{9E28F466-3D56-47C0-8670-37F7984059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1" t="1672" r="2293" b="941"/>
              <a:stretch/>
            </p:blipFill>
            <p:spPr bwMode="auto">
              <a:xfrm>
                <a:off x="2567576" y="2238311"/>
                <a:ext cx="3342968" cy="459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F437E15-A9CD-41F1-A424-73EA0C891633}"/>
                  </a:ext>
                </a:extLst>
              </p:cNvPr>
              <p:cNvSpPr/>
              <p:nvPr/>
            </p:nvSpPr>
            <p:spPr>
              <a:xfrm>
                <a:off x="4680582" y="3475718"/>
                <a:ext cx="915172" cy="338152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A57B2B2-71F3-4EC5-965A-4901A1ABDBB9}"/>
                  </a:ext>
                </a:extLst>
              </p:cNvPr>
              <p:cNvSpPr/>
              <p:nvPr/>
            </p:nvSpPr>
            <p:spPr>
              <a:xfrm>
                <a:off x="4629542" y="2850661"/>
                <a:ext cx="915172" cy="338152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6BB6851-955A-4801-8459-5285BE7620D8}"/>
                  </a:ext>
                </a:extLst>
              </p:cNvPr>
              <p:cNvSpPr/>
              <p:nvPr/>
            </p:nvSpPr>
            <p:spPr>
              <a:xfrm>
                <a:off x="4403982" y="2274607"/>
                <a:ext cx="1191771" cy="181926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EEEE653-840E-45BA-9845-CA5E1579CCCE}"/>
                  </a:ext>
                </a:extLst>
              </p:cNvPr>
              <p:cNvSpPr/>
              <p:nvPr/>
            </p:nvSpPr>
            <p:spPr>
              <a:xfrm>
                <a:off x="4002652" y="3614338"/>
                <a:ext cx="384164" cy="278212"/>
              </a:xfrm>
              <a:prstGeom prst="rect">
                <a:avLst/>
              </a:prstGeom>
              <a:noFill/>
              <a:ln w="2857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82BD208-8881-4D38-A324-5528A82C80B1}"/>
                  </a:ext>
                </a:extLst>
              </p:cNvPr>
              <p:cNvSpPr/>
              <p:nvPr/>
            </p:nvSpPr>
            <p:spPr>
              <a:xfrm>
                <a:off x="4775170" y="4744010"/>
                <a:ext cx="841749" cy="181474"/>
              </a:xfrm>
              <a:prstGeom prst="rect">
                <a:avLst/>
              </a:prstGeom>
              <a:noFill/>
              <a:ln w="2857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 sz="18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1119860-4437-4E3D-BE32-BB68ED67BF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8953" y="2056087"/>
              <a:ext cx="150308" cy="303533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63" y="394487"/>
            <a:ext cx="4818016" cy="65377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Cerebral </a:t>
            </a:r>
            <a:r>
              <a:rPr lang="en-US" sz="3200" b="1" dirty="0">
                <a:latin typeface="+mj-lt"/>
              </a:rPr>
              <a:t>Arterial</a:t>
            </a:r>
            <a:r>
              <a:rPr lang="en-US" sz="3200" dirty="0">
                <a:latin typeface="+mj-lt"/>
              </a:rPr>
              <a:t> supply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72F25A-C862-464E-9468-3BD00B18EA3A}"/>
              </a:ext>
            </a:extLst>
          </p:cNvPr>
          <p:cNvSpPr/>
          <p:nvPr/>
        </p:nvSpPr>
        <p:spPr>
          <a:xfrm>
            <a:off x="853463" y="1090046"/>
            <a:ext cx="5036056" cy="653777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arterial supply of the cerebrum is composed of/provided by 2 arterial systems:</a:t>
            </a:r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3DBE02-1D37-4BDF-80D3-6DA466D514C6}"/>
              </a:ext>
            </a:extLst>
          </p:cNvPr>
          <p:cNvGrpSpPr/>
          <p:nvPr/>
        </p:nvGrpSpPr>
        <p:grpSpPr>
          <a:xfrm>
            <a:off x="853463" y="1818631"/>
            <a:ext cx="5036060" cy="2174169"/>
            <a:chOff x="671899" y="2404577"/>
            <a:chExt cx="2961210" cy="217417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81CDA3-23E2-4ECC-8BAB-676F7B1864D5}"/>
                </a:ext>
              </a:extLst>
            </p:cNvPr>
            <p:cNvSpPr/>
            <p:nvPr/>
          </p:nvSpPr>
          <p:spPr>
            <a:xfrm>
              <a:off x="671900" y="2404577"/>
              <a:ext cx="2961209" cy="440045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1) Carotid System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7F2D7D-1D83-4B95-88AB-E979EE5B47DD}"/>
                </a:ext>
              </a:extLst>
            </p:cNvPr>
            <p:cNvSpPr/>
            <p:nvPr/>
          </p:nvSpPr>
          <p:spPr>
            <a:xfrm>
              <a:off x="671899" y="2844622"/>
              <a:ext cx="2961209" cy="1294494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800" dirty="0">
                  <a:solidFill>
                    <a:schemeClr val="tx1"/>
                  </a:solidFill>
                </a:rPr>
                <a:t>Composed of: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b="1" dirty="0">
                  <a:solidFill>
                    <a:schemeClr val="tx1"/>
                  </a:solidFill>
                </a:rPr>
                <a:t>Internal carotid </a:t>
              </a:r>
              <a:r>
                <a:rPr lang="en-US" sz="1800" dirty="0">
                  <a:solidFill>
                    <a:schemeClr val="tx1"/>
                  </a:solidFill>
                </a:rPr>
                <a:t>artery and its branches: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b="1" dirty="0">
                  <a:solidFill>
                    <a:schemeClr val="tx1"/>
                  </a:solidFill>
                </a:rPr>
                <a:t>Anterior cerebral </a:t>
              </a:r>
              <a:r>
                <a:rPr lang="en-US" sz="1800" dirty="0">
                  <a:solidFill>
                    <a:schemeClr val="tx1"/>
                  </a:solidFill>
                </a:rPr>
                <a:t>artery*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b="1" dirty="0">
                  <a:solidFill>
                    <a:schemeClr val="tx1"/>
                  </a:solidFill>
                </a:rPr>
                <a:t>Middle cerebral </a:t>
              </a:r>
              <a:r>
                <a:rPr lang="en-US" sz="1800" dirty="0">
                  <a:solidFill>
                    <a:schemeClr val="tx1"/>
                  </a:solidFill>
                </a:rPr>
                <a:t>artery*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9EA81D7-6F09-4C69-80AB-EE28C297DD54}"/>
                </a:ext>
              </a:extLst>
            </p:cNvPr>
            <p:cNvSpPr/>
            <p:nvPr/>
          </p:nvSpPr>
          <p:spPr>
            <a:xfrm>
              <a:off x="671899" y="4138702"/>
              <a:ext cx="2961209" cy="440045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>
                  <a:solidFill>
                    <a:sysClr val="windowText" lastClr="000000"/>
                  </a:solidFill>
                </a:rPr>
                <a:t>Supply </a:t>
              </a:r>
              <a:r>
                <a:rPr lang="en-US" sz="1600" b="1" i="1" dirty="0">
                  <a:solidFill>
                    <a:sysClr val="windowText" lastClr="000000"/>
                  </a:solidFill>
                </a:rPr>
                <a:t>anterior</a:t>
              </a:r>
              <a:r>
                <a:rPr lang="en-US" sz="1600" i="1" dirty="0">
                  <a:solidFill>
                    <a:sysClr val="windowText" lastClr="000000"/>
                  </a:solidFill>
                </a:rPr>
                <a:t> portion of brain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9AB27E-DAE3-4172-A294-FBBC3A81503E}"/>
              </a:ext>
            </a:extLst>
          </p:cNvPr>
          <p:cNvGrpSpPr/>
          <p:nvPr/>
        </p:nvGrpSpPr>
        <p:grpSpPr>
          <a:xfrm>
            <a:off x="853463" y="4055322"/>
            <a:ext cx="5036058" cy="2174583"/>
            <a:chOff x="4185193" y="2372363"/>
            <a:chExt cx="3054699" cy="217458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EC90B4-095D-474A-81FB-7DB550ADC65E}"/>
                </a:ext>
              </a:extLst>
            </p:cNvPr>
            <p:cNvSpPr/>
            <p:nvPr/>
          </p:nvSpPr>
          <p:spPr>
            <a:xfrm>
              <a:off x="4185194" y="2372363"/>
              <a:ext cx="3054698" cy="440045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2) </a:t>
              </a:r>
              <a:r>
                <a:rPr lang="en-US" sz="1800" b="1" dirty="0" err="1"/>
                <a:t>Vertebro</a:t>
              </a:r>
              <a:r>
                <a:rPr lang="en-US" sz="1800" b="1" dirty="0"/>
                <a:t>-Basilar System</a:t>
              </a:r>
              <a:endParaRPr lang="en-GB" sz="1800" b="1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8423F02-DE3B-4909-976F-B77BB79F2777}"/>
                </a:ext>
              </a:extLst>
            </p:cNvPr>
            <p:cNvSpPr/>
            <p:nvPr/>
          </p:nvSpPr>
          <p:spPr>
            <a:xfrm>
              <a:off x="4185193" y="2806646"/>
              <a:ext cx="3054698" cy="1300255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dirty="0">
                  <a:solidFill>
                    <a:schemeClr val="tx1"/>
                  </a:solidFill>
                </a:rPr>
                <a:t>The two </a:t>
              </a:r>
              <a:r>
                <a:rPr lang="en-US" sz="1800" b="1" dirty="0">
                  <a:solidFill>
                    <a:schemeClr val="tx1"/>
                  </a:solidFill>
                </a:rPr>
                <a:t>vertebral</a:t>
              </a:r>
              <a:r>
                <a:rPr lang="en-US" sz="1800" dirty="0">
                  <a:solidFill>
                    <a:schemeClr val="tx1"/>
                  </a:solidFill>
                </a:rPr>
                <a:t> arteries (from the </a:t>
              </a:r>
              <a:r>
                <a:rPr lang="en-US" sz="1800" b="1" dirty="0">
                  <a:solidFill>
                    <a:schemeClr val="tx1"/>
                  </a:solidFill>
                </a:rPr>
                <a:t>subclavian</a:t>
              </a:r>
              <a:r>
                <a:rPr lang="en-US" sz="1800" dirty="0">
                  <a:solidFill>
                    <a:schemeClr val="tx1"/>
                  </a:solidFill>
                </a:rPr>
                <a:t> artery) unite to form </a:t>
              </a:r>
              <a:r>
                <a:rPr lang="en-US" sz="1800" b="1" dirty="0">
                  <a:solidFill>
                    <a:schemeClr val="tx1"/>
                  </a:solidFill>
                </a:rPr>
                <a:t>basilar</a:t>
              </a:r>
              <a:r>
                <a:rPr lang="en-US" sz="1800" dirty="0">
                  <a:solidFill>
                    <a:schemeClr val="tx1"/>
                  </a:solidFill>
                </a:rPr>
                <a:t> artery*.</a:t>
              </a:r>
            </a:p>
            <a:p>
              <a:r>
                <a:rPr lang="en-US" sz="1800" dirty="0">
                  <a:solidFill>
                    <a:schemeClr val="tx1"/>
                  </a:solidFill>
                </a:rPr>
                <a:t>It divides at the </a:t>
              </a:r>
              <a:r>
                <a:rPr lang="en-US" sz="1800" i="1" dirty="0">
                  <a:solidFill>
                    <a:schemeClr val="tx1"/>
                  </a:solidFill>
                </a:rPr>
                <a:t>upper border of pons</a:t>
              </a:r>
              <a:r>
                <a:rPr lang="en-US" sz="1800" dirty="0">
                  <a:solidFill>
                    <a:schemeClr val="tx1"/>
                  </a:solidFill>
                </a:rPr>
                <a:t> into </a:t>
              </a:r>
              <a:r>
                <a:rPr lang="en-US" sz="1800" b="1" dirty="0">
                  <a:solidFill>
                    <a:schemeClr val="tx1"/>
                  </a:solidFill>
                </a:rPr>
                <a:t>two posterior cerebral </a:t>
              </a:r>
              <a:r>
                <a:rPr lang="en-US" sz="1800" dirty="0">
                  <a:solidFill>
                    <a:schemeClr val="tx1"/>
                  </a:solidFill>
                </a:rPr>
                <a:t>arteries*</a:t>
              </a:r>
              <a:endParaRPr lang="en-GB" sz="1800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640B240-D81E-443A-9129-07A9DFA751D9}"/>
                </a:ext>
              </a:extLst>
            </p:cNvPr>
            <p:cNvSpPr/>
            <p:nvPr/>
          </p:nvSpPr>
          <p:spPr>
            <a:xfrm>
              <a:off x="4185193" y="4106901"/>
              <a:ext cx="3054698" cy="440045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600" i="1" dirty="0">
                  <a:solidFill>
                    <a:sysClr val="windowText" lastClr="000000"/>
                  </a:solidFill>
                </a:rPr>
                <a:t>Supply </a:t>
              </a:r>
              <a:r>
                <a:rPr lang="en-US" sz="1600" b="1" i="1" dirty="0">
                  <a:solidFill>
                    <a:sysClr val="windowText" lastClr="000000"/>
                  </a:solidFill>
                </a:rPr>
                <a:t>posterior</a:t>
              </a:r>
              <a:r>
                <a:rPr lang="en-US" sz="1600" i="1" dirty="0">
                  <a:solidFill>
                    <a:sysClr val="windowText" lastClr="000000"/>
                  </a:solidFill>
                </a:rPr>
                <a:t> portion of brain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57286D-8853-402B-9164-9D846546C9EA}"/>
              </a:ext>
            </a:extLst>
          </p:cNvPr>
          <p:cNvGrpSpPr/>
          <p:nvPr/>
        </p:nvGrpSpPr>
        <p:grpSpPr>
          <a:xfrm>
            <a:off x="9023316" y="976046"/>
            <a:ext cx="2933344" cy="5585517"/>
            <a:chOff x="2798945" y="2238311"/>
            <a:chExt cx="2941218" cy="4591665"/>
          </a:xfrm>
        </p:grpSpPr>
        <p:pic>
          <p:nvPicPr>
            <p:cNvPr id="1026" name="Picture 2" descr="Image result for cerebral arterial supply">
              <a:extLst>
                <a:ext uri="{FF2B5EF4-FFF2-40B4-BE49-F238E27FC236}">
                  <a16:creationId xmlns:a16="http://schemas.microsoft.com/office/drawing/2014/main" id="{7055A7F3-5BE5-4886-87FD-2394583236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2" t="1672" r="6532" b="941"/>
            <a:stretch/>
          </p:blipFill>
          <p:spPr bwMode="auto">
            <a:xfrm>
              <a:off x="2798945" y="2238311"/>
              <a:ext cx="2941218" cy="459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E4DBAFA-3ECF-4F34-B688-F133B9FE3DCB}"/>
                </a:ext>
              </a:extLst>
            </p:cNvPr>
            <p:cNvSpPr/>
            <p:nvPr/>
          </p:nvSpPr>
          <p:spPr>
            <a:xfrm>
              <a:off x="3522132" y="3412068"/>
              <a:ext cx="389945" cy="1803400"/>
            </a:xfrm>
            <a:custGeom>
              <a:avLst/>
              <a:gdLst>
                <a:gd name="connsiteX0" fmla="*/ 118533 w 389945"/>
                <a:gd name="connsiteY0" fmla="*/ 1803400 h 1803400"/>
                <a:gd name="connsiteX1" fmla="*/ 135467 w 389945"/>
                <a:gd name="connsiteY1" fmla="*/ 1761066 h 1803400"/>
                <a:gd name="connsiteX2" fmla="*/ 152400 w 389945"/>
                <a:gd name="connsiteY2" fmla="*/ 1625600 h 1803400"/>
                <a:gd name="connsiteX3" fmla="*/ 135467 w 389945"/>
                <a:gd name="connsiteY3" fmla="*/ 1388533 h 1803400"/>
                <a:gd name="connsiteX4" fmla="*/ 110067 w 389945"/>
                <a:gd name="connsiteY4" fmla="*/ 1329266 h 1803400"/>
                <a:gd name="connsiteX5" fmla="*/ 101600 w 389945"/>
                <a:gd name="connsiteY5" fmla="*/ 1286933 h 1803400"/>
                <a:gd name="connsiteX6" fmla="*/ 76200 w 389945"/>
                <a:gd name="connsiteY6" fmla="*/ 1227666 h 1803400"/>
                <a:gd name="connsiteX7" fmla="*/ 50800 w 389945"/>
                <a:gd name="connsiteY7" fmla="*/ 1151466 h 1803400"/>
                <a:gd name="connsiteX8" fmla="*/ 42333 w 389945"/>
                <a:gd name="connsiteY8" fmla="*/ 1109133 h 1803400"/>
                <a:gd name="connsiteX9" fmla="*/ 25400 w 389945"/>
                <a:gd name="connsiteY9" fmla="*/ 1083733 h 1803400"/>
                <a:gd name="connsiteX10" fmla="*/ 0 w 389945"/>
                <a:gd name="connsiteY10" fmla="*/ 1016000 h 1803400"/>
                <a:gd name="connsiteX11" fmla="*/ 8467 w 389945"/>
                <a:gd name="connsiteY11" fmla="*/ 939800 h 1803400"/>
                <a:gd name="connsiteX12" fmla="*/ 25400 w 389945"/>
                <a:gd name="connsiteY12" fmla="*/ 922866 h 1803400"/>
                <a:gd name="connsiteX13" fmla="*/ 143933 w 389945"/>
                <a:gd name="connsiteY13" fmla="*/ 931333 h 1803400"/>
                <a:gd name="connsiteX14" fmla="*/ 245533 w 389945"/>
                <a:gd name="connsiteY14" fmla="*/ 889000 h 1803400"/>
                <a:gd name="connsiteX15" fmla="*/ 254000 w 389945"/>
                <a:gd name="connsiteY15" fmla="*/ 863600 h 1803400"/>
                <a:gd name="connsiteX16" fmla="*/ 262467 w 389945"/>
                <a:gd name="connsiteY16" fmla="*/ 635000 h 1803400"/>
                <a:gd name="connsiteX17" fmla="*/ 270933 w 389945"/>
                <a:gd name="connsiteY17" fmla="*/ 609600 h 1803400"/>
                <a:gd name="connsiteX18" fmla="*/ 313267 w 389945"/>
                <a:gd name="connsiteY18" fmla="*/ 567266 h 1803400"/>
                <a:gd name="connsiteX19" fmla="*/ 338667 w 389945"/>
                <a:gd name="connsiteY19" fmla="*/ 550333 h 1803400"/>
                <a:gd name="connsiteX20" fmla="*/ 364067 w 389945"/>
                <a:gd name="connsiteY20" fmla="*/ 254000 h 1803400"/>
                <a:gd name="connsiteX21" fmla="*/ 381000 w 389945"/>
                <a:gd name="connsiteY21" fmla="*/ 186266 h 1803400"/>
                <a:gd name="connsiteX22" fmla="*/ 389467 w 389945"/>
                <a:gd name="connsiteY22" fmla="*/ 67733 h 1803400"/>
                <a:gd name="connsiteX23" fmla="*/ 381000 w 389945"/>
                <a:gd name="connsiteY23" fmla="*/ 8466 h 1803400"/>
                <a:gd name="connsiteX24" fmla="*/ 338667 w 389945"/>
                <a:gd name="connsiteY24" fmla="*/ 0 h 1803400"/>
                <a:gd name="connsiteX25" fmla="*/ 169333 w 389945"/>
                <a:gd name="connsiteY25" fmla="*/ 8466 h 1803400"/>
                <a:gd name="connsiteX26" fmla="*/ 84667 w 389945"/>
                <a:gd name="connsiteY26" fmla="*/ 25400 h 1803400"/>
                <a:gd name="connsiteX27" fmla="*/ 59267 w 389945"/>
                <a:gd name="connsiteY27" fmla="*/ 33866 h 1803400"/>
                <a:gd name="connsiteX28" fmla="*/ 42333 w 389945"/>
                <a:gd name="connsiteY28" fmla="*/ 59266 h 1803400"/>
                <a:gd name="connsiteX29" fmla="*/ 25400 w 389945"/>
                <a:gd name="connsiteY29" fmla="*/ 127000 h 180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9945" h="1803400">
                  <a:moveTo>
                    <a:pt x="118533" y="1803400"/>
                  </a:moveTo>
                  <a:cubicBezTo>
                    <a:pt x="124178" y="1789289"/>
                    <a:pt x="131100" y="1775623"/>
                    <a:pt x="135467" y="1761066"/>
                  </a:cubicBezTo>
                  <a:cubicBezTo>
                    <a:pt x="146876" y="1723037"/>
                    <a:pt x="149497" y="1657528"/>
                    <a:pt x="152400" y="1625600"/>
                  </a:cubicBezTo>
                  <a:cubicBezTo>
                    <a:pt x="148953" y="1549773"/>
                    <a:pt x="152548" y="1465400"/>
                    <a:pt x="135467" y="1388533"/>
                  </a:cubicBezTo>
                  <a:cubicBezTo>
                    <a:pt x="130485" y="1366112"/>
                    <a:pt x="120419" y="1349970"/>
                    <a:pt x="110067" y="1329266"/>
                  </a:cubicBezTo>
                  <a:cubicBezTo>
                    <a:pt x="107245" y="1315155"/>
                    <a:pt x="106151" y="1300585"/>
                    <a:pt x="101600" y="1286933"/>
                  </a:cubicBezTo>
                  <a:cubicBezTo>
                    <a:pt x="77370" y="1214243"/>
                    <a:pt x="90996" y="1286847"/>
                    <a:pt x="76200" y="1227666"/>
                  </a:cubicBezTo>
                  <a:cubicBezTo>
                    <a:pt x="59786" y="1162013"/>
                    <a:pt x="78967" y="1207802"/>
                    <a:pt x="50800" y="1151466"/>
                  </a:cubicBezTo>
                  <a:cubicBezTo>
                    <a:pt x="47978" y="1137355"/>
                    <a:pt x="47386" y="1122607"/>
                    <a:pt x="42333" y="1109133"/>
                  </a:cubicBezTo>
                  <a:cubicBezTo>
                    <a:pt x="38760" y="1099605"/>
                    <a:pt x="30448" y="1092568"/>
                    <a:pt x="25400" y="1083733"/>
                  </a:cubicBezTo>
                  <a:cubicBezTo>
                    <a:pt x="5723" y="1049298"/>
                    <a:pt x="9260" y="1053039"/>
                    <a:pt x="0" y="1016000"/>
                  </a:cubicBezTo>
                  <a:cubicBezTo>
                    <a:pt x="2822" y="990600"/>
                    <a:pt x="1743" y="964456"/>
                    <a:pt x="8467" y="939800"/>
                  </a:cubicBezTo>
                  <a:cubicBezTo>
                    <a:pt x="10567" y="932099"/>
                    <a:pt x="17433" y="923364"/>
                    <a:pt x="25400" y="922866"/>
                  </a:cubicBezTo>
                  <a:lnTo>
                    <a:pt x="143933" y="931333"/>
                  </a:lnTo>
                  <a:cubicBezTo>
                    <a:pt x="231225" y="922603"/>
                    <a:pt x="220336" y="947793"/>
                    <a:pt x="245533" y="889000"/>
                  </a:cubicBezTo>
                  <a:cubicBezTo>
                    <a:pt x="249049" y="880797"/>
                    <a:pt x="251178" y="872067"/>
                    <a:pt x="254000" y="863600"/>
                  </a:cubicBezTo>
                  <a:cubicBezTo>
                    <a:pt x="256822" y="787400"/>
                    <a:pt x="257395" y="711083"/>
                    <a:pt x="262467" y="635000"/>
                  </a:cubicBezTo>
                  <a:cubicBezTo>
                    <a:pt x="263061" y="626095"/>
                    <a:pt x="265578" y="616740"/>
                    <a:pt x="270933" y="609600"/>
                  </a:cubicBezTo>
                  <a:cubicBezTo>
                    <a:pt x="282907" y="593635"/>
                    <a:pt x="296662" y="578336"/>
                    <a:pt x="313267" y="567266"/>
                  </a:cubicBezTo>
                  <a:lnTo>
                    <a:pt x="338667" y="550333"/>
                  </a:lnTo>
                  <a:cubicBezTo>
                    <a:pt x="406505" y="448574"/>
                    <a:pt x="348307" y="545567"/>
                    <a:pt x="364067" y="254000"/>
                  </a:cubicBezTo>
                  <a:cubicBezTo>
                    <a:pt x="365386" y="229606"/>
                    <a:pt x="373500" y="208765"/>
                    <a:pt x="381000" y="186266"/>
                  </a:cubicBezTo>
                  <a:cubicBezTo>
                    <a:pt x="383822" y="146755"/>
                    <a:pt x="389467" y="107345"/>
                    <a:pt x="389467" y="67733"/>
                  </a:cubicBezTo>
                  <a:cubicBezTo>
                    <a:pt x="389467" y="47777"/>
                    <a:pt x="392974" y="24431"/>
                    <a:pt x="381000" y="8466"/>
                  </a:cubicBezTo>
                  <a:cubicBezTo>
                    <a:pt x="372366" y="-3046"/>
                    <a:pt x="352778" y="2822"/>
                    <a:pt x="338667" y="0"/>
                  </a:cubicBezTo>
                  <a:cubicBezTo>
                    <a:pt x="282222" y="2822"/>
                    <a:pt x="225682" y="4132"/>
                    <a:pt x="169333" y="8466"/>
                  </a:cubicBezTo>
                  <a:cubicBezTo>
                    <a:pt x="146569" y="10217"/>
                    <a:pt x="108404" y="18618"/>
                    <a:pt x="84667" y="25400"/>
                  </a:cubicBezTo>
                  <a:cubicBezTo>
                    <a:pt x="76086" y="27852"/>
                    <a:pt x="67734" y="31044"/>
                    <a:pt x="59267" y="33866"/>
                  </a:cubicBezTo>
                  <a:cubicBezTo>
                    <a:pt x="53622" y="42333"/>
                    <a:pt x="46466" y="49967"/>
                    <a:pt x="42333" y="59266"/>
                  </a:cubicBezTo>
                  <a:cubicBezTo>
                    <a:pt x="23615" y="101381"/>
                    <a:pt x="25400" y="96657"/>
                    <a:pt x="25400" y="127000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35A15B-DB96-4837-A4D0-36CF2B14A41D}"/>
                </a:ext>
              </a:extLst>
            </p:cNvPr>
            <p:cNvSpPr/>
            <p:nvPr/>
          </p:nvSpPr>
          <p:spPr>
            <a:xfrm flipH="1">
              <a:off x="3929258" y="3417102"/>
              <a:ext cx="400154" cy="1803400"/>
            </a:xfrm>
            <a:custGeom>
              <a:avLst/>
              <a:gdLst>
                <a:gd name="connsiteX0" fmla="*/ 118533 w 389945"/>
                <a:gd name="connsiteY0" fmla="*/ 1803400 h 1803400"/>
                <a:gd name="connsiteX1" fmla="*/ 135467 w 389945"/>
                <a:gd name="connsiteY1" fmla="*/ 1761066 h 1803400"/>
                <a:gd name="connsiteX2" fmla="*/ 152400 w 389945"/>
                <a:gd name="connsiteY2" fmla="*/ 1625600 h 1803400"/>
                <a:gd name="connsiteX3" fmla="*/ 135467 w 389945"/>
                <a:gd name="connsiteY3" fmla="*/ 1388533 h 1803400"/>
                <a:gd name="connsiteX4" fmla="*/ 110067 w 389945"/>
                <a:gd name="connsiteY4" fmla="*/ 1329266 h 1803400"/>
                <a:gd name="connsiteX5" fmla="*/ 101600 w 389945"/>
                <a:gd name="connsiteY5" fmla="*/ 1286933 h 1803400"/>
                <a:gd name="connsiteX6" fmla="*/ 76200 w 389945"/>
                <a:gd name="connsiteY6" fmla="*/ 1227666 h 1803400"/>
                <a:gd name="connsiteX7" fmla="*/ 50800 w 389945"/>
                <a:gd name="connsiteY7" fmla="*/ 1151466 h 1803400"/>
                <a:gd name="connsiteX8" fmla="*/ 42333 w 389945"/>
                <a:gd name="connsiteY8" fmla="*/ 1109133 h 1803400"/>
                <a:gd name="connsiteX9" fmla="*/ 25400 w 389945"/>
                <a:gd name="connsiteY9" fmla="*/ 1083733 h 1803400"/>
                <a:gd name="connsiteX10" fmla="*/ 0 w 389945"/>
                <a:gd name="connsiteY10" fmla="*/ 1016000 h 1803400"/>
                <a:gd name="connsiteX11" fmla="*/ 8467 w 389945"/>
                <a:gd name="connsiteY11" fmla="*/ 939800 h 1803400"/>
                <a:gd name="connsiteX12" fmla="*/ 25400 w 389945"/>
                <a:gd name="connsiteY12" fmla="*/ 922866 h 1803400"/>
                <a:gd name="connsiteX13" fmla="*/ 143933 w 389945"/>
                <a:gd name="connsiteY13" fmla="*/ 931333 h 1803400"/>
                <a:gd name="connsiteX14" fmla="*/ 245533 w 389945"/>
                <a:gd name="connsiteY14" fmla="*/ 889000 h 1803400"/>
                <a:gd name="connsiteX15" fmla="*/ 254000 w 389945"/>
                <a:gd name="connsiteY15" fmla="*/ 863600 h 1803400"/>
                <a:gd name="connsiteX16" fmla="*/ 262467 w 389945"/>
                <a:gd name="connsiteY16" fmla="*/ 635000 h 1803400"/>
                <a:gd name="connsiteX17" fmla="*/ 270933 w 389945"/>
                <a:gd name="connsiteY17" fmla="*/ 609600 h 1803400"/>
                <a:gd name="connsiteX18" fmla="*/ 313267 w 389945"/>
                <a:gd name="connsiteY18" fmla="*/ 567266 h 1803400"/>
                <a:gd name="connsiteX19" fmla="*/ 338667 w 389945"/>
                <a:gd name="connsiteY19" fmla="*/ 550333 h 1803400"/>
                <a:gd name="connsiteX20" fmla="*/ 364067 w 389945"/>
                <a:gd name="connsiteY20" fmla="*/ 254000 h 1803400"/>
                <a:gd name="connsiteX21" fmla="*/ 381000 w 389945"/>
                <a:gd name="connsiteY21" fmla="*/ 186266 h 1803400"/>
                <a:gd name="connsiteX22" fmla="*/ 389467 w 389945"/>
                <a:gd name="connsiteY22" fmla="*/ 67733 h 1803400"/>
                <a:gd name="connsiteX23" fmla="*/ 381000 w 389945"/>
                <a:gd name="connsiteY23" fmla="*/ 8466 h 1803400"/>
                <a:gd name="connsiteX24" fmla="*/ 338667 w 389945"/>
                <a:gd name="connsiteY24" fmla="*/ 0 h 1803400"/>
                <a:gd name="connsiteX25" fmla="*/ 169333 w 389945"/>
                <a:gd name="connsiteY25" fmla="*/ 8466 h 1803400"/>
                <a:gd name="connsiteX26" fmla="*/ 84667 w 389945"/>
                <a:gd name="connsiteY26" fmla="*/ 25400 h 1803400"/>
                <a:gd name="connsiteX27" fmla="*/ 59267 w 389945"/>
                <a:gd name="connsiteY27" fmla="*/ 33866 h 1803400"/>
                <a:gd name="connsiteX28" fmla="*/ 42333 w 389945"/>
                <a:gd name="connsiteY28" fmla="*/ 59266 h 1803400"/>
                <a:gd name="connsiteX29" fmla="*/ 25400 w 389945"/>
                <a:gd name="connsiteY29" fmla="*/ 127000 h 180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9945" h="1803400">
                  <a:moveTo>
                    <a:pt x="118533" y="1803400"/>
                  </a:moveTo>
                  <a:cubicBezTo>
                    <a:pt x="124178" y="1789289"/>
                    <a:pt x="131100" y="1775623"/>
                    <a:pt x="135467" y="1761066"/>
                  </a:cubicBezTo>
                  <a:cubicBezTo>
                    <a:pt x="146876" y="1723037"/>
                    <a:pt x="149497" y="1657528"/>
                    <a:pt x="152400" y="1625600"/>
                  </a:cubicBezTo>
                  <a:cubicBezTo>
                    <a:pt x="148953" y="1549773"/>
                    <a:pt x="152548" y="1465400"/>
                    <a:pt x="135467" y="1388533"/>
                  </a:cubicBezTo>
                  <a:cubicBezTo>
                    <a:pt x="130485" y="1366112"/>
                    <a:pt x="120419" y="1349970"/>
                    <a:pt x="110067" y="1329266"/>
                  </a:cubicBezTo>
                  <a:cubicBezTo>
                    <a:pt x="107245" y="1315155"/>
                    <a:pt x="106151" y="1300585"/>
                    <a:pt x="101600" y="1286933"/>
                  </a:cubicBezTo>
                  <a:cubicBezTo>
                    <a:pt x="77370" y="1214243"/>
                    <a:pt x="90996" y="1286847"/>
                    <a:pt x="76200" y="1227666"/>
                  </a:cubicBezTo>
                  <a:cubicBezTo>
                    <a:pt x="59786" y="1162013"/>
                    <a:pt x="78967" y="1207802"/>
                    <a:pt x="50800" y="1151466"/>
                  </a:cubicBezTo>
                  <a:cubicBezTo>
                    <a:pt x="47978" y="1137355"/>
                    <a:pt x="47386" y="1122607"/>
                    <a:pt x="42333" y="1109133"/>
                  </a:cubicBezTo>
                  <a:cubicBezTo>
                    <a:pt x="38760" y="1099605"/>
                    <a:pt x="30448" y="1092568"/>
                    <a:pt x="25400" y="1083733"/>
                  </a:cubicBezTo>
                  <a:cubicBezTo>
                    <a:pt x="5723" y="1049298"/>
                    <a:pt x="9260" y="1053039"/>
                    <a:pt x="0" y="1016000"/>
                  </a:cubicBezTo>
                  <a:cubicBezTo>
                    <a:pt x="2822" y="990600"/>
                    <a:pt x="1743" y="964456"/>
                    <a:pt x="8467" y="939800"/>
                  </a:cubicBezTo>
                  <a:cubicBezTo>
                    <a:pt x="10567" y="932099"/>
                    <a:pt x="17433" y="923364"/>
                    <a:pt x="25400" y="922866"/>
                  </a:cubicBezTo>
                  <a:lnTo>
                    <a:pt x="143933" y="931333"/>
                  </a:lnTo>
                  <a:cubicBezTo>
                    <a:pt x="231225" y="922603"/>
                    <a:pt x="220336" y="947793"/>
                    <a:pt x="245533" y="889000"/>
                  </a:cubicBezTo>
                  <a:cubicBezTo>
                    <a:pt x="249049" y="880797"/>
                    <a:pt x="251178" y="872067"/>
                    <a:pt x="254000" y="863600"/>
                  </a:cubicBezTo>
                  <a:cubicBezTo>
                    <a:pt x="256822" y="787400"/>
                    <a:pt x="257395" y="711083"/>
                    <a:pt x="262467" y="635000"/>
                  </a:cubicBezTo>
                  <a:cubicBezTo>
                    <a:pt x="263061" y="626095"/>
                    <a:pt x="265578" y="616740"/>
                    <a:pt x="270933" y="609600"/>
                  </a:cubicBezTo>
                  <a:cubicBezTo>
                    <a:pt x="282907" y="593635"/>
                    <a:pt x="296662" y="578336"/>
                    <a:pt x="313267" y="567266"/>
                  </a:cubicBezTo>
                  <a:lnTo>
                    <a:pt x="338667" y="550333"/>
                  </a:lnTo>
                  <a:cubicBezTo>
                    <a:pt x="406505" y="448574"/>
                    <a:pt x="348307" y="545567"/>
                    <a:pt x="364067" y="254000"/>
                  </a:cubicBezTo>
                  <a:cubicBezTo>
                    <a:pt x="365386" y="229606"/>
                    <a:pt x="373500" y="208765"/>
                    <a:pt x="381000" y="186266"/>
                  </a:cubicBezTo>
                  <a:cubicBezTo>
                    <a:pt x="383822" y="146755"/>
                    <a:pt x="389467" y="107345"/>
                    <a:pt x="389467" y="67733"/>
                  </a:cubicBezTo>
                  <a:cubicBezTo>
                    <a:pt x="389467" y="47777"/>
                    <a:pt x="392974" y="24431"/>
                    <a:pt x="381000" y="8466"/>
                  </a:cubicBezTo>
                  <a:cubicBezTo>
                    <a:pt x="372366" y="-3046"/>
                    <a:pt x="352778" y="2822"/>
                    <a:pt x="338667" y="0"/>
                  </a:cubicBezTo>
                  <a:cubicBezTo>
                    <a:pt x="282222" y="2822"/>
                    <a:pt x="225682" y="4132"/>
                    <a:pt x="169333" y="8466"/>
                  </a:cubicBezTo>
                  <a:cubicBezTo>
                    <a:pt x="146569" y="10217"/>
                    <a:pt x="108404" y="18618"/>
                    <a:pt x="84667" y="25400"/>
                  </a:cubicBezTo>
                  <a:cubicBezTo>
                    <a:pt x="76086" y="27852"/>
                    <a:pt x="67734" y="31044"/>
                    <a:pt x="59267" y="33866"/>
                  </a:cubicBezTo>
                  <a:cubicBezTo>
                    <a:pt x="53622" y="42333"/>
                    <a:pt x="46466" y="49967"/>
                    <a:pt x="42333" y="59266"/>
                  </a:cubicBezTo>
                  <a:cubicBezTo>
                    <a:pt x="23615" y="101381"/>
                    <a:pt x="25400" y="96657"/>
                    <a:pt x="25400" y="127000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E4527FD-6D5E-457C-86B3-867FA75A741F}"/>
                </a:ext>
              </a:extLst>
            </p:cNvPr>
            <p:cNvSpPr/>
            <p:nvPr/>
          </p:nvSpPr>
          <p:spPr>
            <a:xfrm>
              <a:off x="4160414" y="2641600"/>
              <a:ext cx="675746" cy="1752600"/>
            </a:xfrm>
            <a:custGeom>
              <a:avLst/>
              <a:gdLst>
                <a:gd name="connsiteX0" fmla="*/ 391266 w 675746"/>
                <a:gd name="connsiteY0" fmla="*/ 1752600 h 1752600"/>
                <a:gd name="connsiteX1" fmla="*/ 381106 w 675746"/>
                <a:gd name="connsiteY1" fmla="*/ 1727200 h 1752600"/>
                <a:gd name="connsiteX2" fmla="*/ 370946 w 675746"/>
                <a:gd name="connsiteY2" fmla="*/ 1524000 h 1752600"/>
                <a:gd name="connsiteX3" fmla="*/ 365866 w 675746"/>
                <a:gd name="connsiteY3" fmla="*/ 1148080 h 1752600"/>
                <a:gd name="connsiteX4" fmla="*/ 355706 w 675746"/>
                <a:gd name="connsiteY4" fmla="*/ 1097280 h 1752600"/>
                <a:gd name="connsiteX5" fmla="*/ 345546 w 675746"/>
                <a:gd name="connsiteY5" fmla="*/ 1036320 h 1752600"/>
                <a:gd name="connsiteX6" fmla="*/ 340466 w 675746"/>
                <a:gd name="connsiteY6" fmla="*/ 1000760 h 1752600"/>
                <a:gd name="connsiteX7" fmla="*/ 345546 w 675746"/>
                <a:gd name="connsiteY7" fmla="*/ 584200 h 1752600"/>
                <a:gd name="connsiteX8" fmla="*/ 350626 w 675746"/>
                <a:gd name="connsiteY8" fmla="*/ 568960 h 1752600"/>
                <a:gd name="connsiteX9" fmla="*/ 345546 w 675746"/>
                <a:gd name="connsiteY9" fmla="*/ 497840 h 1752600"/>
                <a:gd name="connsiteX10" fmla="*/ 335386 w 675746"/>
                <a:gd name="connsiteY10" fmla="*/ 482600 h 1752600"/>
                <a:gd name="connsiteX11" fmla="*/ 304906 w 675746"/>
                <a:gd name="connsiteY11" fmla="*/ 452120 h 1752600"/>
                <a:gd name="connsiteX12" fmla="*/ 294746 w 675746"/>
                <a:gd name="connsiteY12" fmla="*/ 436880 h 1752600"/>
                <a:gd name="connsiteX13" fmla="*/ 264266 w 675746"/>
                <a:gd name="connsiteY13" fmla="*/ 426720 h 1752600"/>
                <a:gd name="connsiteX14" fmla="*/ 254106 w 675746"/>
                <a:gd name="connsiteY14" fmla="*/ 411480 h 1752600"/>
                <a:gd name="connsiteX15" fmla="*/ 223626 w 675746"/>
                <a:gd name="connsiteY15" fmla="*/ 401320 h 1752600"/>
                <a:gd name="connsiteX16" fmla="*/ 188066 w 675746"/>
                <a:gd name="connsiteY16" fmla="*/ 391160 h 1752600"/>
                <a:gd name="connsiteX17" fmla="*/ 20426 w 675746"/>
                <a:gd name="connsiteY17" fmla="*/ 386080 h 1752600"/>
                <a:gd name="connsiteX18" fmla="*/ 106 w 675746"/>
                <a:gd name="connsiteY18" fmla="*/ 355600 h 1752600"/>
                <a:gd name="connsiteX19" fmla="*/ 5186 w 675746"/>
                <a:gd name="connsiteY19" fmla="*/ 314960 h 1752600"/>
                <a:gd name="connsiteX20" fmla="*/ 15346 w 675746"/>
                <a:gd name="connsiteY20" fmla="*/ 294640 h 1752600"/>
                <a:gd name="connsiteX21" fmla="*/ 20426 w 675746"/>
                <a:gd name="connsiteY21" fmla="*/ 279400 h 1752600"/>
                <a:gd name="connsiteX22" fmla="*/ 40746 w 675746"/>
                <a:gd name="connsiteY22" fmla="*/ 248920 h 1752600"/>
                <a:gd name="connsiteX23" fmla="*/ 61066 w 675746"/>
                <a:gd name="connsiteY23" fmla="*/ 213360 h 1752600"/>
                <a:gd name="connsiteX24" fmla="*/ 71226 w 675746"/>
                <a:gd name="connsiteY24" fmla="*/ 182880 h 1752600"/>
                <a:gd name="connsiteX25" fmla="*/ 116946 w 675746"/>
                <a:gd name="connsiteY25" fmla="*/ 142240 h 1752600"/>
                <a:gd name="connsiteX26" fmla="*/ 127106 w 675746"/>
                <a:gd name="connsiteY26" fmla="*/ 127000 h 1752600"/>
                <a:gd name="connsiteX27" fmla="*/ 142346 w 675746"/>
                <a:gd name="connsiteY27" fmla="*/ 121920 h 1752600"/>
                <a:gd name="connsiteX28" fmla="*/ 172826 w 675746"/>
                <a:gd name="connsiteY28" fmla="*/ 101600 h 1752600"/>
                <a:gd name="connsiteX29" fmla="*/ 188066 w 675746"/>
                <a:gd name="connsiteY29" fmla="*/ 91440 h 1752600"/>
                <a:gd name="connsiteX30" fmla="*/ 218546 w 675746"/>
                <a:gd name="connsiteY30" fmla="*/ 81280 h 1752600"/>
                <a:gd name="connsiteX31" fmla="*/ 254106 w 675746"/>
                <a:gd name="connsiteY31" fmla="*/ 60960 h 1752600"/>
                <a:gd name="connsiteX32" fmla="*/ 269346 w 675746"/>
                <a:gd name="connsiteY32" fmla="*/ 55880 h 1752600"/>
                <a:gd name="connsiteX33" fmla="*/ 284586 w 675746"/>
                <a:gd name="connsiteY33" fmla="*/ 45720 h 1752600"/>
                <a:gd name="connsiteX34" fmla="*/ 299826 w 675746"/>
                <a:gd name="connsiteY34" fmla="*/ 40640 h 1752600"/>
                <a:gd name="connsiteX35" fmla="*/ 320146 w 675746"/>
                <a:gd name="connsiteY35" fmla="*/ 30480 h 1752600"/>
                <a:gd name="connsiteX36" fmla="*/ 335386 w 675746"/>
                <a:gd name="connsiteY36" fmla="*/ 20320 h 1752600"/>
                <a:gd name="connsiteX37" fmla="*/ 360786 w 675746"/>
                <a:gd name="connsiteY37" fmla="*/ 15240 h 1752600"/>
                <a:gd name="connsiteX38" fmla="*/ 376026 w 675746"/>
                <a:gd name="connsiteY38" fmla="*/ 10160 h 1752600"/>
                <a:gd name="connsiteX39" fmla="*/ 411586 w 675746"/>
                <a:gd name="connsiteY39" fmla="*/ 0 h 1752600"/>
                <a:gd name="connsiteX40" fmla="*/ 543666 w 675746"/>
                <a:gd name="connsiteY40" fmla="*/ 5080 h 1752600"/>
                <a:gd name="connsiteX41" fmla="*/ 558906 w 675746"/>
                <a:gd name="connsiteY41" fmla="*/ 10160 h 1752600"/>
                <a:gd name="connsiteX42" fmla="*/ 609706 w 675746"/>
                <a:gd name="connsiteY42" fmla="*/ 25400 h 1752600"/>
                <a:gd name="connsiteX43" fmla="*/ 660506 w 675746"/>
                <a:gd name="connsiteY43" fmla="*/ 45720 h 1752600"/>
                <a:gd name="connsiteX44" fmla="*/ 675746 w 675746"/>
                <a:gd name="connsiteY44" fmla="*/ 45720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75746" h="1752600">
                  <a:moveTo>
                    <a:pt x="391266" y="1752600"/>
                  </a:moveTo>
                  <a:cubicBezTo>
                    <a:pt x="387879" y="1744133"/>
                    <a:pt x="383990" y="1735851"/>
                    <a:pt x="381106" y="1727200"/>
                  </a:cubicBezTo>
                  <a:cubicBezTo>
                    <a:pt x="361837" y="1669394"/>
                    <a:pt x="370960" y="1524517"/>
                    <a:pt x="370946" y="1524000"/>
                  </a:cubicBezTo>
                  <a:cubicBezTo>
                    <a:pt x="369253" y="1398693"/>
                    <a:pt x="370339" y="1273318"/>
                    <a:pt x="365866" y="1148080"/>
                  </a:cubicBezTo>
                  <a:cubicBezTo>
                    <a:pt x="365250" y="1130822"/>
                    <a:pt x="358148" y="1114375"/>
                    <a:pt x="355706" y="1097280"/>
                  </a:cubicBezTo>
                  <a:cubicBezTo>
                    <a:pt x="339104" y="981065"/>
                    <a:pt x="360402" y="1125459"/>
                    <a:pt x="345546" y="1036320"/>
                  </a:cubicBezTo>
                  <a:cubicBezTo>
                    <a:pt x="343578" y="1024509"/>
                    <a:pt x="342159" y="1012613"/>
                    <a:pt x="340466" y="1000760"/>
                  </a:cubicBezTo>
                  <a:cubicBezTo>
                    <a:pt x="342159" y="861907"/>
                    <a:pt x="342280" y="723025"/>
                    <a:pt x="345546" y="584200"/>
                  </a:cubicBezTo>
                  <a:cubicBezTo>
                    <a:pt x="345672" y="578847"/>
                    <a:pt x="350626" y="574315"/>
                    <a:pt x="350626" y="568960"/>
                  </a:cubicBezTo>
                  <a:cubicBezTo>
                    <a:pt x="350626" y="545193"/>
                    <a:pt x="349676" y="521245"/>
                    <a:pt x="345546" y="497840"/>
                  </a:cubicBezTo>
                  <a:cubicBezTo>
                    <a:pt x="344485" y="491828"/>
                    <a:pt x="338935" y="487568"/>
                    <a:pt x="335386" y="482600"/>
                  </a:cubicBezTo>
                  <a:cubicBezTo>
                    <a:pt x="318201" y="458541"/>
                    <a:pt x="325951" y="466150"/>
                    <a:pt x="304906" y="452120"/>
                  </a:cubicBezTo>
                  <a:cubicBezTo>
                    <a:pt x="301519" y="447040"/>
                    <a:pt x="299923" y="440116"/>
                    <a:pt x="294746" y="436880"/>
                  </a:cubicBezTo>
                  <a:cubicBezTo>
                    <a:pt x="285664" y="431204"/>
                    <a:pt x="264266" y="426720"/>
                    <a:pt x="264266" y="426720"/>
                  </a:cubicBezTo>
                  <a:cubicBezTo>
                    <a:pt x="260879" y="421640"/>
                    <a:pt x="259283" y="414716"/>
                    <a:pt x="254106" y="411480"/>
                  </a:cubicBezTo>
                  <a:cubicBezTo>
                    <a:pt x="245024" y="405804"/>
                    <a:pt x="233786" y="404707"/>
                    <a:pt x="223626" y="401320"/>
                  </a:cubicBezTo>
                  <a:cubicBezTo>
                    <a:pt x="215492" y="398609"/>
                    <a:pt x="195679" y="391572"/>
                    <a:pt x="188066" y="391160"/>
                  </a:cubicBezTo>
                  <a:cubicBezTo>
                    <a:pt x="132242" y="388142"/>
                    <a:pt x="76306" y="387773"/>
                    <a:pt x="20426" y="386080"/>
                  </a:cubicBezTo>
                  <a:cubicBezTo>
                    <a:pt x="13653" y="375920"/>
                    <a:pt x="-1409" y="367717"/>
                    <a:pt x="106" y="355600"/>
                  </a:cubicBezTo>
                  <a:cubicBezTo>
                    <a:pt x="1799" y="342053"/>
                    <a:pt x="1875" y="328204"/>
                    <a:pt x="5186" y="314960"/>
                  </a:cubicBezTo>
                  <a:cubicBezTo>
                    <a:pt x="7023" y="307613"/>
                    <a:pt x="12363" y="301601"/>
                    <a:pt x="15346" y="294640"/>
                  </a:cubicBezTo>
                  <a:cubicBezTo>
                    <a:pt x="17455" y="289718"/>
                    <a:pt x="17825" y="284081"/>
                    <a:pt x="20426" y="279400"/>
                  </a:cubicBezTo>
                  <a:cubicBezTo>
                    <a:pt x="26356" y="268726"/>
                    <a:pt x="36885" y="260504"/>
                    <a:pt x="40746" y="248920"/>
                  </a:cubicBezTo>
                  <a:cubicBezTo>
                    <a:pt x="48503" y="225648"/>
                    <a:pt x="42613" y="237964"/>
                    <a:pt x="61066" y="213360"/>
                  </a:cubicBezTo>
                  <a:cubicBezTo>
                    <a:pt x="64453" y="203200"/>
                    <a:pt x="62315" y="188821"/>
                    <a:pt x="71226" y="182880"/>
                  </a:cubicBezTo>
                  <a:cubicBezTo>
                    <a:pt x="89550" y="170664"/>
                    <a:pt x="103027" y="163118"/>
                    <a:pt x="116946" y="142240"/>
                  </a:cubicBezTo>
                  <a:cubicBezTo>
                    <a:pt x="120333" y="137160"/>
                    <a:pt x="122338" y="130814"/>
                    <a:pt x="127106" y="127000"/>
                  </a:cubicBezTo>
                  <a:cubicBezTo>
                    <a:pt x="131287" y="123655"/>
                    <a:pt x="137665" y="124521"/>
                    <a:pt x="142346" y="121920"/>
                  </a:cubicBezTo>
                  <a:cubicBezTo>
                    <a:pt x="153020" y="115990"/>
                    <a:pt x="162666" y="108373"/>
                    <a:pt x="172826" y="101600"/>
                  </a:cubicBezTo>
                  <a:cubicBezTo>
                    <a:pt x="177906" y="98213"/>
                    <a:pt x="182274" y="93371"/>
                    <a:pt x="188066" y="91440"/>
                  </a:cubicBezTo>
                  <a:cubicBezTo>
                    <a:pt x="198226" y="88053"/>
                    <a:pt x="209635" y="87221"/>
                    <a:pt x="218546" y="81280"/>
                  </a:cubicBezTo>
                  <a:cubicBezTo>
                    <a:pt x="233851" y="71076"/>
                    <a:pt x="236059" y="68694"/>
                    <a:pt x="254106" y="60960"/>
                  </a:cubicBezTo>
                  <a:cubicBezTo>
                    <a:pt x="259028" y="58851"/>
                    <a:pt x="264557" y="58275"/>
                    <a:pt x="269346" y="55880"/>
                  </a:cubicBezTo>
                  <a:cubicBezTo>
                    <a:pt x="274807" y="53150"/>
                    <a:pt x="279125" y="48450"/>
                    <a:pt x="284586" y="45720"/>
                  </a:cubicBezTo>
                  <a:cubicBezTo>
                    <a:pt x="289375" y="43325"/>
                    <a:pt x="294904" y="42749"/>
                    <a:pt x="299826" y="40640"/>
                  </a:cubicBezTo>
                  <a:cubicBezTo>
                    <a:pt x="306787" y="37657"/>
                    <a:pt x="313571" y="34237"/>
                    <a:pt x="320146" y="30480"/>
                  </a:cubicBezTo>
                  <a:cubicBezTo>
                    <a:pt x="325447" y="27451"/>
                    <a:pt x="329669" y="22464"/>
                    <a:pt x="335386" y="20320"/>
                  </a:cubicBezTo>
                  <a:cubicBezTo>
                    <a:pt x="343471" y="17288"/>
                    <a:pt x="352409" y="17334"/>
                    <a:pt x="360786" y="15240"/>
                  </a:cubicBezTo>
                  <a:cubicBezTo>
                    <a:pt x="365981" y="13941"/>
                    <a:pt x="370877" y="11631"/>
                    <a:pt x="376026" y="10160"/>
                  </a:cubicBezTo>
                  <a:cubicBezTo>
                    <a:pt x="420677" y="-2597"/>
                    <a:pt x="375046" y="12180"/>
                    <a:pt x="411586" y="0"/>
                  </a:cubicBezTo>
                  <a:cubicBezTo>
                    <a:pt x="455613" y="1693"/>
                    <a:pt x="499711" y="2049"/>
                    <a:pt x="543666" y="5080"/>
                  </a:cubicBezTo>
                  <a:cubicBezTo>
                    <a:pt x="549008" y="5448"/>
                    <a:pt x="553757" y="8689"/>
                    <a:pt x="558906" y="10160"/>
                  </a:cubicBezTo>
                  <a:cubicBezTo>
                    <a:pt x="575921" y="15021"/>
                    <a:pt x="593610" y="17352"/>
                    <a:pt x="609706" y="25400"/>
                  </a:cubicBezTo>
                  <a:cubicBezTo>
                    <a:pt x="621850" y="31472"/>
                    <a:pt x="647951" y="45720"/>
                    <a:pt x="660506" y="45720"/>
                  </a:cubicBezTo>
                  <a:lnTo>
                    <a:pt x="675746" y="45720"/>
                  </a:lnTo>
                </a:path>
              </a:pathLst>
            </a:cu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CE11B3D-B5E3-4536-8A80-4DE6A91EE0F4}"/>
                </a:ext>
              </a:extLst>
            </p:cNvPr>
            <p:cNvSpPr/>
            <p:nvPr/>
          </p:nvSpPr>
          <p:spPr>
            <a:xfrm>
              <a:off x="4018280" y="2585720"/>
              <a:ext cx="228600" cy="254000"/>
            </a:xfrm>
            <a:custGeom>
              <a:avLst/>
              <a:gdLst>
                <a:gd name="connsiteX0" fmla="*/ 228600 w 228600"/>
                <a:gd name="connsiteY0" fmla="*/ 254000 h 254000"/>
                <a:gd name="connsiteX1" fmla="*/ 177800 w 228600"/>
                <a:gd name="connsiteY1" fmla="*/ 198120 h 254000"/>
                <a:gd name="connsiteX2" fmla="*/ 162560 w 228600"/>
                <a:gd name="connsiteY2" fmla="*/ 187960 h 254000"/>
                <a:gd name="connsiteX3" fmla="*/ 147320 w 228600"/>
                <a:gd name="connsiteY3" fmla="*/ 182880 h 254000"/>
                <a:gd name="connsiteX4" fmla="*/ 137160 w 228600"/>
                <a:gd name="connsiteY4" fmla="*/ 167640 h 254000"/>
                <a:gd name="connsiteX5" fmla="*/ 106680 w 228600"/>
                <a:gd name="connsiteY5" fmla="*/ 142240 h 254000"/>
                <a:gd name="connsiteX6" fmla="*/ 96520 w 228600"/>
                <a:gd name="connsiteY6" fmla="*/ 127000 h 254000"/>
                <a:gd name="connsiteX7" fmla="*/ 76200 w 228600"/>
                <a:gd name="connsiteY7" fmla="*/ 106680 h 254000"/>
                <a:gd name="connsiteX8" fmla="*/ 50800 w 228600"/>
                <a:gd name="connsiteY8" fmla="*/ 81280 h 254000"/>
                <a:gd name="connsiteX9" fmla="*/ 40640 w 228600"/>
                <a:gd name="connsiteY9" fmla="*/ 66040 h 254000"/>
                <a:gd name="connsiteX10" fmla="*/ 35560 w 228600"/>
                <a:gd name="connsiteY10" fmla="*/ 50800 h 254000"/>
                <a:gd name="connsiteX11" fmla="*/ 20320 w 228600"/>
                <a:gd name="connsiteY11" fmla="*/ 45720 h 254000"/>
                <a:gd name="connsiteX12" fmla="*/ 5080 w 228600"/>
                <a:gd name="connsiteY12" fmla="*/ 15240 h 254000"/>
                <a:gd name="connsiteX13" fmla="*/ 0 w 228600"/>
                <a:gd name="connsiteY13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0" h="254000">
                  <a:moveTo>
                    <a:pt x="228600" y="254000"/>
                  </a:moveTo>
                  <a:cubicBezTo>
                    <a:pt x="215753" y="237942"/>
                    <a:pt x="194149" y="209019"/>
                    <a:pt x="177800" y="198120"/>
                  </a:cubicBezTo>
                  <a:cubicBezTo>
                    <a:pt x="172720" y="194733"/>
                    <a:pt x="168021" y="190690"/>
                    <a:pt x="162560" y="187960"/>
                  </a:cubicBezTo>
                  <a:cubicBezTo>
                    <a:pt x="157771" y="185565"/>
                    <a:pt x="152400" y="184573"/>
                    <a:pt x="147320" y="182880"/>
                  </a:cubicBezTo>
                  <a:cubicBezTo>
                    <a:pt x="143933" y="177800"/>
                    <a:pt x="141477" y="171957"/>
                    <a:pt x="137160" y="167640"/>
                  </a:cubicBezTo>
                  <a:cubicBezTo>
                    <a:pt x="97200" y="127680"/>
                    <a:pt x="148291" y="192173"/>
                    <a:pt x="106680" y="142240"/>
                  </a:cubicBezTo>
                  <a:cubicBezTo>
                    <a:pt x="102771" y="137550"/>
                    <a:pt x="100493" y="131636"/>
                    <a:pt x="96520" y="127000"/>
                  </a:cubicBezTo>
                  <a:cubicBezTo>
                    <a:pt x="90286" y="119727"/>
                    <a:pt x="82434" y="113953"/>
                    <a:pt x="76200" y="106680"/>
                  </a:cubicBezTo>
                  <a:cubicBezTo>
                    <a:pt x="53622" y="80339"/>
                    <a:pt x="80151" y="100847"/>
                    <a:pt x="50800" y="81280"/>
                  </a:cubicBezTo>
                  <a:cubicBezTo>
                    <a:pt x="47413" y="76200"/>
                    <a:pt x="43370" y="71501"/>
                    <a:pt x="40640" y="66040"/>
                  </a:cubicBezTo>
                  <a:cubicBezTo>
                    <a:pt x="38245" y="61251"/>
                    <a:pt x="39346" y="54586"/>
                    <a:pt x="35560" y="50800"/>
                  </a:cubicBezTo>
                  <a:cubicBezTo>
                    <a:pt x="31774" y="47014"/>
                    <a:pt x="25400" y="47413"/>
                    <a:pt x="20320" y="45720"/>
                  </a:cubicBezTo>
                  <a:cubicBezTo>
                    <a:pt x="7551" y="7414"/>
                    <a:pt x="24775" y="54631"/>
                    <a:pt x="5080" y="15240"/>
                  </a:cubicBezTo>
                  <a:cubicBezTo>
                    <a:pt x="2685" y="10451"/>
                    <a:pt x="0" y="0"/>
                    <a:pt x="0" y="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40AFD51-B872-413A-B71D-DCDBD7B5119F}"/>
              </a:ext>
            </a:extLst>
          </p:cNvPr>
          <p:cNvSpPr txBox="1"/>
          <p:nvPr/>
        </p:nvSpPr>
        <p:spPr>
          <a:xfrm>
            <a:off x="8423402" y="6009882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9A0D7D9-7ACB-45E3-83D4-3D1205215A2A}"/>
              </a:ext>
            </a:extLst>
          </p:cNvPr>
          <p:cNvSpPr txBox="1"/>
          <p:nvPr/>
        </p:nvSpPr>
        <p:spPr>
          <a:xfrm>
            <a:off x="1507576" y="6355759"/>
            <a:ext cx="3999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*We will talk about these in more detail later.</a:t>
            </a:r>
          </a:p>
        </p:txBody>
      </p:sp>
    </p:spTree>
    <p:extLst>
      <p:ext uri="{BB962C8B-B14F-4D97-AF65-F5344CB8AC3E}">
        <p14:creationId xmlns:p14="http://schemas.microsoft.com/office/powerpoint/2010/main" val="123071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359292-89A0-412A-B61E-0A48211EDE76}"/>
              </a:ext>
            </a:extLst>
          </p:cNvPr>
          <p:cNvSpPr txBox="1"/>
          <p:nvPr/>
        </p:nvSpPr>
        <p:spPr>
          <a:xfrm>
            <a:off x="9857326" y="466488"/>
            <a:ext cx="2124299" cy="33855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+mn-lt"/>
              </a:rPr>
              <a:t>Only on the boys’ slides</a:t>
            </a:r>
            <a:endParaRPr lang="en-GB" sz="1600" i="1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E6B161-9545-424C-AE8E-54608CE94AC5}"/>
              </a:ext>
            </a:extLst>
          </p:cNvPr>
          <p:cNvSpPr txBox="1"/>
          <p:nvPr/>
        </p:nvSpPr>
        <p:spPr>
          <a:xfrm>
            <a:off x="700206" y="1077185"/>
            <a:ext cx="101474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 two anterior cerebral circulations (left and right) are connected to each other by 1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anterior communicating artery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The anterior circulation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(carotid) </a:t>
            </a:r>
            <a:r>
              <a:rPr lang="en-US" sz="2000" dirty="0">
                <a:latin typeface="+mn-lt"/>
              </a:rPr>
              <a:t>is interconnected to the posterior circulation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(basilar) </a:t>
            </a:r>
            <a:r>
              <a:rPr lang="en-GB" sz="2000" dirty="0">
                <a:latin typeface="+mn-lt"/>
              </a:rPr>
              <a:t>via</a:t>
            </a:r>
            <a:r>
              <a:rPr lang="en-US" sz="2000" dirty="0">
                <a:latin typeface="+mn-lt"/>
              </a:rPr>
              <a:t> bilateral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(2) </a:t>
            </a:r>
            <a:r>
              <a:rPr lang="en-US" sz="2000" b="1" dirty="0">
                <a:latin typeface="+mn-lt"/>
              </a:rPr>
              <a:t>posterior communicating arteries</a:t>
            </a:r>
            <a:r>
              <a:rPr lang="en-US" sz="2000" dirty="0">
                <a:latin typeface="+mn-lt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2000" dirty="0">
                <a:latin typeface="+mn-lt"/>
              </a:rPr>
              <a:t>Posterior communicating arteries are part of </a:t>
            </a:r>
            <a:r>
              <a:rPr lang="en-GB" sz="2000" b="1" dirty="0">
                <a:latin typeface="+mn-lt"/>
              </a:rPr>
              <a:t>Circle of Willis.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C3714F1-58CE-46C9-9055-0F6289FBD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63" y="394487"/>
            <a:ext cx="4818016" cy="65377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Cerebral </a:t>
            </a:r>
            <a:r>
              <a:rPr lang="en-US" sz="3200" b="1" dirty="0">
                <a:latin typeface="+mj-lt"/>
              </a:rPr>
              <a:t>Arterial</a:t>
            </a:r>
            <a:r>
              <a:rPr lang="en-US" sz="3200" dirty="0">
                <a:latin typeface="+mj-lt"/>
              </a:rPr>
              <a:t> supply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68D494-9085-441E-8DC2-134D4845CC8D}"/>
              </a:ext>
            </a:extLst>
          </p:cNvPr>
          <p:cNvCxnSpPr/>
          <p:nvPr/>
        </p:nvCxnSpPr>
        <p:spPr>
          <a:xfrm>
            <a:off x="1071204" y="1624529"/>
            <a:ext cx="3276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6D350D-8B77-44CA-8371-E7F6087BC36D}"/>
              </a:ext>
            </a:extLst>
          </p:cNvPr>
          <p:cNvCxnSpPr/>
          <p:nvPr/>
        </p:nvCxnSpPr>
        <p:spPr>
          <a:xfrm>
            <a:off x="2312862" y="2250172"/>
            <a:ext cx="3564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1" name="Group 2050">
            <a:extLst>
              <a:ext uri="{FF2B5EF4-FFF2-40B4-BE49-F238E27FC236}">
                <a16:creationId xmlns:a16="http://schemas.microsoft.com/office/drawing/2014/main" id="{222C9412-D312-4CCE-BE09-E41310093840}"/>
              </a:ext>
            </a:extLst>
          </p:cNvPr>
          <p:cNvGrpSpPr/>
          <p:nvPr/>
        </p:nvGrpSpPr>
        <p:grpSpPr>
          <a:xfrm>
            <a:off x="7433492" y="2938535"/>
            <a:ext cx="4254136" cy="3636857"/>
            <a:chOff x="7149857" y="2980544"/>
            <a:chExt cx="4254136" cy="363685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8AE7F2F-925F-474A-832B-8E47DDF03C4B}"/>
                </a:ext>
              </a:extLst>
            </p:cNvPr>
            <p:cNvGrpSpPr/>
            <p:nvPr/>
          </p:nvGrpSpPr>
          <p:grpSpPr>
            <a:xfrm>
              <a:off x="7149857" y="2980544"/>
              <a:ext cx="4254136" cy="3604117"/>
              <a:chOff x="2798945" y="2238311"/>
              <a:chExt cx="2941218" cy="4591665"/>
            </a:xfrm>
          </p:grpSpPr>
          <p:pic>
            <p:nvPicPr>
              <p:cNvPr id="9" name="Picture 2" descr="Image result for cerebral arterial supply">
                <a:extLst>
                  <a:ext uri="{FF2B5EF4-FFF2-40B4-BE49-F238E27FC236}">
                    <a16:creationId xmlns:a16="http://schemas.microsoft.com/office/drawing/2014/main" id="{A044A276-9C1A-40E6-8C81-D3D566D037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12" t="1672" r="6532" b="941"/>
              <a:stretch/>
            </p:blipFill>
            <p:spPr bwMode="auto">
              <a:xfrm>
                <a:off x="2798945" y="2238311"/>
                <a:ext cx="2941218" cy="459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B10A0A92-BA1E-450E-9EAD-1C0D38604355}"/>
                  </a:ext>
                </a:extLst>
              </p:cNvPr>
              <p:cNvSpPr/>
              <p:nvPr/>
            </p:nvSpPr>
            <p:spPr>
              <a:xfrm>
                <a:off x="3522132" y="3412068"/>
                <a:ext cx="389945" cy="1803400"/>
              </a:xfrm>
              <a:custGeom>
                <a:avLst/>
                <a:gdLst>
                  <a:gd name="connsiteX0" fmla="*/ 118533 w 389945"/>
                  <a:gd name="connsiteY0" fmla="*/ 1803400 h 1803400"/>
                  <a:gd name="connsiteX1" fmla="*/ 135467 w 389945"/>
                  <a:gd name="connsiteY1" fmla="*/ 1761066 h 1803400"/>
                  <a:gd name="connsiteX2" fmla="*/ 152400 w 389945"/>
                  <a:gd name="connsiteY2" fmla="*/ 1625600 h 1803400"/>
                  <a:gd name="connsiteX3" fmla="*/ 135467 w 389945"/>
                  <a:gd name="connsiteY3" fmla="*/ 1388533 h 1803400"/>
                  <a:gd name="connsiteX4" fmla="*/ 110067 w 389945"/>
                  <a:gd name="connsiteY4" fmla="*/ 1329266 h 1803400"/>
                  <a:gd name="connsiteX5" fmla="*/ 101600 w 389945"/>
                  <a:gd name="connsiteY5" fmla="*/ 1286933 h 1803400"/>
                  <a:gd name="connsiteX6" fmla="*/ 76200 w 389945"/>
                  <a:gd name="connsiteY6" fmla="*/ 1227666 h 1803400"/>
                  <a:gd name="connsiteX7" fmla="*/ 50800 w 389945"/>
                  <a:gd name="connsiteY7" fmla="*/ 1151466 h 1803400"/>
                  <a:gd name="connsiteX8" fmla="*/ 42333 w 389945"/>
                  <a:gd name="connsiteY8" fmla="*/ 1109133 h 1803400"/>
                  <a:gd name="connsiteX9" fmla="*/ 25400 w 389945"/>
                  <a:gd name="connsiteY9" fmla="*/ 1083733 h 1803400"/>
                  <a:gd name="connsiteX10" fmla="*/ 0 w 389945"/>
                  <a:gd name="connsiteY10" fmla="*/ 1016000 h 1803400"/>
                  <a:gd name="connsiteX11" fmla="*/ 8467 w 389945"/>
                  <a:gd name="connsiteY11" fmla="*/ 939800 h 1803400"/>
                  <a:gd name="connsiteX12" fmla="*/ 25400 w 389945"/>
                  <a:gd name="connsiteY12" fmla="*/ 922866 h 1803400"/>
                  <a:gd name="connsiteX13" fmla="*/ 143933 w 389945"/>
                  <a:gd name="connsiteY13" fmla="*/ 931333 h 1803400"/>
                  <a:gd name="connsiteX14" fmla="*/ 245533 w 389945"/>
                  <a:gd name="connsiteY14" fmla="*/ 889000 h 1803400"/>
                  <a:gd name="connsiteX15" fmla="*/ 254000 w 389945"/>
                  <a:gd name="connsiteY15" fmla="*/ 863600 h 1803400"/>
                  <a:gd name="connsiteX16" fmla="*/ 262467 w 389945"/>
                  <a:gd name="connsiteY16" fmla="*/ 635000 h 1803400"/>
                  <a:gd name="connsiteX17" fmla="*/ 270933 w 389945"/>
                  <a:gd name="connsiteY17" fmla="*/ 609600 h 1803400"/>
                  <a:gd name="connsiteX18" fmla="*/ 313267 w 389945"/>
                  <a:gd name="connsiteY18" fmla="*/ 567266 h 1803400"/>
                  <a:gd name="connsiteX19" fmla="*/ 338667 w 389945"/>
                  <a:gd name="connsiteY19" fmla="*/ 550333 h 1803400"/>
                  <a:gd name="connsiteX20" fmla="*/ 364067 w 389945"/>
                  <a:gd name="connsiteY20" fmla="*/ 254000 h 1803400"/>
                  <a:gd name="connsiteX21" fmla="*/ 381000 w 389945"/>
                  <a:gd name="connsiteY21" fmla="*/ 186266 h 1803400"/>
                  <a:gd name="connsiteX22" fmla="*/ 389467 w 389945"/>
                  <a:gd name="connsiteY22" fmla="*/ 67733 h 1803400"/>
                  <a:gd name="connsiteX23" fmla="*/ 381000 w 389945"/>
                  <a:gd name="connsiteY23" fmla="*/ 8466 h 1803400"/>
                  <a:gd name="connsiteX24" fmla="*/ 338667 w 389945"/>
                  <a:gd name="connsiteY24" fmla="*/ 0 h 1803400"/>
                  <a:gd name="connsiteX25" fmla="*/ 169333 w 389945"/>
                  <a:gd name="connsiteY25" fmla="*/ 8466 h 1803400"/>
                  <a:gd name="connsiteX26" fmla="*/ 84667 w 389945"/>
                  <a:gd name="connsiteY26" fmla="*/ 25400 h 1803400"/>
                  <a:gd name="connsiteX27" fmla="*/ 59267 w 389945"/>
                  <a:gd name="connsiteY27" fmla="*/ 33866 h 1803400"/>
                  <a:gd name="connsiteX28" fmla="*/ 42333 w 389945"/>
                  <a:gd name="connsiteY28" fmla="*/ 59266 h 1803400"/>
                  <a:gd name="connsiteX29" fmla="*/ 25400 w 389945"/>
                  <a:gd name="connsiteY29" fmla="*/ 127000 h 180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89945" h="1803400">
                    <a:moveTo>
                      <a:pt x="118533" y="1803400"/>
                    </a:moveTo>
                    <a:cubicBezTo>
                      <a:pt x="124178" y="1789289"/>
                      <a:pt x="131100" y="1775623"/>
                      <a:pt x="135467" y="1761066"/>
                    </a:cubicBezTo>
                    <a:cubicBezTo>
                      <a:pt x="146876" y="1723037"/>
                      <a:pt x="149497" y="1657528"/>
                      <a:pt x="152400" y="1625600"/>
                    </a:cubicBezTo>
                    <a:cubicBezTo>
                      <a:pt x="148953" y="1549773"/>
                      <a:pt x="152548" y="1465400"/>
                      <a:pt x="135467" y="1388533"/>
                    </a:cubicBezTo>
                    <a:cubicBezTo>
                      <a:pt x="130485" y="1366112"/>
                      <a:pt x="120419" y="1349970"/>
                      <a:pt x="110067" y="1329266"/>
                    </a:cubicBezTo>
                    <a:cubicBezTo>
                      <a:pt x="107245" y="1315155"/>
                      <a:pt x="106151" y="1300585"/>
                      <a:pt x="101600" y="1286933"/>
                    </a:cubicBezTo>
                    <a:cubicBezTo>
                      <a:pt x="77370" y="1214243"/>
                      <a:pt x="90996" y="1286847"/>
                      <a:pt x="76200" y="1227666"/>
                    </a:cubicBezTo>
                    <a:cubicBezTo>
                      <a:pt x="59786" y="1162013"/>
                      <a:pt x="78967" y="1207802"/>
                      <a:pt x="50800" y="1151466"/>
                    </a:cubicBezTo>
                    <a:cubicBezTo>
                      <a:pt x="47978" y="1137355"/>
                      <a:pt x="47386" y="1122607"/>
                      <a:pt x="42333" y="1109133"/>
                    </a:cubicBezTo>
                    <a:cubicBezTo>
                      <a:pt x="38760" y="1099605"/>
                      <a:pt x="30448" y="1092568"/>
                      <a:pt x="25400" y="1083733"/>
                    </a:cubicBezTo>
                    <a:cubicBezTo>
                      <a:pt x="5723" y="1049298"/>
                      <a:pt x="9260" y="1053039"/>
                      <a:pt x="0" y="1016000"/>
                    </a:cubicBezTo>
                    <a:cubicBezTo>
                      <a:pt x="2822" y="990600"/>
                      <a:pt x="1743" y="964456"/>
                      <a:pt x="8467" y="939800"/>
                    </a:cubicBezTo>
                    <a:cubicBezTo>
                      <a:pt x="10567" y="932099"/>
                      <a:pt x="17433" y="923364"/>
                      <a:pt x="25400" y="922866"/>
                    </a:cubicBezTo>
                    <a:lnTo>
                      <a:pt x="143933" y="931333"/>
                    </a:lnTo>
                    <a:cubicBezTo>
                      <a:pt x="231225" y="922603"/>
                      <a:pt x="220336" y="947793"/>
                      <a:pt x="245533" y="889000"/>
                    </a:cubicBezTo>
                    <a:cubicBezTo>
                      <a:pt x="249049" y="880797"/>
                      <a:pt x="251178" y="872067"/>
                      <a:pt x="254000" y="863600"/>
                    </a:cubicBezTo>
                    <a:cubicBezTo>
                      <a:pt x="256822" y="787400"/>
                      <a:pt x="257395" y="711083"/>
                      <a:pt x="262467" y="635000"/>
                    </a:cubicBezTo>
                    <a:cubicBezTo>
                      <a:pt x="263061" y="626095"/>
                      <a:pt x="265578" y="616740"/>
                      <a:pt x="270933" y="609600"/>
                    </a:cubicBezTo>
                    <a:cubicBezTo>
                      <a:pt x="282907" y="593635"/>
                      <a:pt x="296662" y="578336"/>
                      <a:pt x="313267" y="567266"/>
                    </a:cubicBezTo>
                    <a:lnTo>
                      <a:pt x="338667" y="550333"/>
                    </a:lnTo>
                    <a:cubicBezTo>
                      <a:pt x="406505" y="448574"/>
                      <a:pt x="348307" y="545567"/>
                      <a:pt x="364067" y="254000"/>
                    </a:cubicBezTo>
                    <a:cubicBezTo>
                      <a:pt x="365386" y="229606"/>
                      <a:pt x="373500" y="208765"/>
                      <a:pt x="381000" y="186266"/>
                    </a:cubicBezTo>
                    <a:cubicBezTo>
                      <a:pt x="383822" y="146755"/>
                      <a:pt x="389467" y="107345"/>
                      <a:pt x="389467" y="67733"/>
                    </a:cubicBezTo>
                    <a:cubicBezTo>
                      <a:pt x="389467" y="47777"/>
                      <a:pt x="392974" y="24431"/>
                      <a:pt x="381000" y="8466"/>
                    </a:cubicBezTo>
                    <a:cubicBezTo>
                      <a:pt x="372366" y="-3046"/>
                      <a:pt x="352778" y="2822"/>
                      <a:pt x="338667" y="0"/>
                    </a:cubicBezTo>
                    <a:cubicBezTo>
                      <a:pt x="282222" y="2822"/>
                      <a:pt x="225682" y="4132"/>
                      <a:pt x="169333" y="8466"/>
                    </a:cubicBezTo>
                    <a:cubicBezTo>
                      <a:pt x="146569" y="10217"/>
                      <a:pt x="108404" y="18618"/>
                      <a:pt x="84667" y="25400"/>
                    </a:cubicBezTo>
                    <a:cubicBezTo>
                      <a:pt x="76086" y="27852"/>
                      <a:pt x="67734" y="31044"/>
                      <a:pt x="59267" y="33866"/>
                    </a:cubicBezTo>
                    <a:cubicBezTo>
                      <a:pt x="53622" y="42333"/>
                      <a:pt x="46466" y="49967"/>
                      <a:pt x="42333" y="59266"/>
                    </a:cubicBezTo>
                    <a:cubicBezTo>
                      <a:pt x="23615" y="101381"/>
                      <a:pt x="25400" y="96657"/>
                      <a:pt x="25400" y="127000"/>
                    </a:cubicBezTo>
                  </a:path>
                </a:pathLst>
              </a:custGeom>
              <a:noFill/>
              <a:ln w="571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73DFD05-2506-46F4-88B8-99847065FA58}"/>
                  </a:ext>
                </a:extLst>
              </p:cNvPr>
              <p:cNvSpPr/>
              <p:nvPr/>
            </p:nvSpPr>
            <p:spPr>
              <a:xfrm flipH="1">
                <a:off x="3929258" y="3417102"/>
                <a:ext cx="400154" cy="1803400"/>
              </a:xfrm>
              <a:custGeom>
                <a:avLst/>
                <a:gdLst>
                  <a:gd name="connsiteX0" fmla="*/ 118533 w 389945"/>
                  <a:gd name="connsiteY0" fmla="*/ 1803400 h 1803400"/>
                  <a:gd name="connsiteX1" fmla="*/ 135467 w 389945"/>
                  <a:gd name="connsiteY1" fmla="*/ 1761066 h 1803400"/>
                  <a:gd name="connsiteX2" fmla="*/ 152400 w 389945"/>
                  <a:gd name="connsiteY2" fmla="*/ 1625600 h 1803400"/>
                  <a:gd name="connsiteX3" fmla="*/ 135467 w 389945"/>
                  <a:gd name="connsiteY3" fmla="*/ 1388533 h 1803400"/>
                  <a:gd name="connsiteX4" fmla="*/ 110067 w 389945"/>
                  <a:gd name="connsiteY4" fmla="*/ 1329266 h 1803400"/>
                  <a:gd name="connsiteX5" fmla="*/ 101600 w 389945"/>
                  <a:gd name="connsiteY5" fmla="*/ 1286933 h 1803400"/>
                  <a:gd name="connsiteX6" fmla="*/ 76200 w 389945"/>
                  <a:gd name="connsiteY6" fmla="*/ 1227666 h 1803400"/>
                  <a:gd name="connsiteX7" fmla="*/ 50800 w 389945"/>
                  <a:gd name="connsiteY7" fmla="*/ 1151466 h 1803400"/>
                  <a:gd name="connsiteX8" fmla="*/ 42333 w 389945"/>
                  <a:gd name="connsiteY8" fmla="*/ 1109133 h 1803400"/>
                  <a:gd name="connsiteX9" fmla="*/ 25400 w 389945"/>
                  <a:gd name="connsiteY9" fmla="*/ 1083733 h 1803400"/>
                  <a:gd name="connsiteX10" fmla="*/ 0 w 389945"/>
                  <a:gd name="connsiteY10" fmla="*/ 1016000 h 1803400"/>
                  <a:gd name="connsiteX11" fmla="*/ 8467 w 389945"/>
                  <a:gd name="connsiteY11" fmla="*/ 939800 h 1803400"/>
                  <a:gd name="connsiteX12" fmla="*/ 25400 w 389945"/>
                  <a:gd name="connsiteY12" fmla="*/ 922866 h 1803400"/>
                  <a:gd name="connsiteX13" fmla="*/ 143933 w 389945"/>
                  <a:gd name="connsiteY13" fmla="*/ 931333 h 1803400"/>
                  <a:gd name="connsiteX14" fmla="*/ 245533 w 389945"/>
                  <a:gd name="connsiteY14" fmla="*/ 889000 h 1803400"/>
                  <a:gd name="connsiteX15" fmla="*/ 254000 w 389945"/>
                  <a:gd name="connsiteY15" fmla="*/ 863600 h 1803400"/>
                  <a:gd name="connsiteX16" fmla="*/ 262467 w 389945"/>
                  <a:gd name="connsiteY16" fmla="*/ 635000 h 1803400"/>
                  <a:gd name="connsiteX17" fmla="*/ 270933 w 389945"/>
                  <a:gd name="connsiteY17" fmla="*/ 609600 h 1803400"/>
                  <a:gd name="connsiteX18" fmla="*/ 313267 w 389945"/>
                  <a:gd name="connsiteY18" fmla="*/ 567266 h 1803400"/>
                  <a:gd name="connsiteX19" fmla="*/ 338667 w 389945"/>
                  <a:gd name="connsiteY19" fmla="*/ 550333 h 1803400"/>
                  <a:gd name="connsiteX20" fmla="*/ 364067 w 389945"/>
                  <a:gd name="connsiteY20" fmla="*/ 254000 h 1803400"/>
                  <a:gd name="connsiteX21" fmla="*/ 381000 w 389945"/>
                  <a:gd name="connsiteY21" fmla="*/ 186266 h 1803400"/>
                  <a:gd name="connsiteX22" fmla="*/ 389467 w 389945"/>
                  <a:gd name="connsiteY22" fmla="*/ 67733 h 1803400"/>
                  <a:gd name="connsiteX23" fmla="*/ 381000 w 389945"/>
                  <a:gd name="connsiteY23" fmla="*/ 8466 h 1803400"/>
                  <a:gd name="connsiteX24" fmla="*/ 338667 w 389945"/>
                  <a:gd name="connsiteY24" fmla="*/ 0 h 1803400"/>
                  <a:gd name="connsiteX25" fmla="*/ 169333 w 389945"/>
                  <a:gd name="connsiteY25" fmla="*/ 8466 h 1803400"/>
                  <a:gd name="connsiteX26" fmla="*/ 84667 w 389945"/>
                  <a:gd name="connsiteY26" fmla="*/ 25400 h 1803400"/>
                  <a:gd name="connsiteX27" fmla="*/ 59267 w 389945"/>
                  <a:gd name="connsiteY27" fmla="*/ 33866 h 1803400"/>
                  <a:gd name="connsiteX28" fmla="*/ 42333 w 389945"/>
                  <a:gd name="connsiteY28" fmla="*/ 59266 h 1803400"/>
                  <a:gd name="connsiteX29" fmla="*/ 25400 w 389945"/>
                  <a:gd name="connsiteY29" fmla="*/ 127000 h 180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89945" h="1803400">
                    <a:moveTo>
                      <a:pt x="118533" y="1803400"/>
                    </a:moveTo>
                    <a:cubicBezTo>
                      <a:pt x="124178" y="1789289"/>
                      <a:pt x="131100" y="1775623"/>
                      <a:pt x="135467" y="1761066"/>
                    </a:cubicBezTo>
                    <a:cubicBezTo>
                      <a:pt x="146876" y="1723037"/>
                      <a:pt x="149497" y="1657528"/>
                      <a:pt x="152400" y="1625600"/>
                    </a:cubicBezTo>
                    <a:cubicBezTo>
                      <a:pt x="148953" y="1549773"/>
                      <a:pt x="152548" y="1465400"/>
                      <a:pt x="135467" y="1388533"/>
                    </a:cubicBezTo>
                    <a:cubicBezTo>
                      <a:pt x="130485" y="1366112"/>
                      <a:pt x="120419" y="1349970"/>
                      <a:pt x="110067" y="1329266"/>
                    </a:cubicBezTo>
                    <a:cubicBezTo>
                      <a:pt x="107245" y="1315155"/>
                      <a:pt x="106151" y="1300585"/>
                      <a:pt x="101600" y="1286933"/>
                    </a:cubicBezTo>
                    <a:cubicBezTo>
                      <a:pt x="77370" y="1214243"/>
                      <a:pt x="90996" y="1286847"/>
                      <a:pt x="76200" y="1227666"/>
                    </a:cubicBezTo>
                    <a:cubicBezTo>
                      <a:pt x="59786" y="1162013"/>
                      <a:pt x="78967" y="1207802"/>
                      <a:pt x="50800" y="1151466"/>
                    </a:cubicBezTo>
                    <a:cubicBezTo>
                      <a:pt x="47978" y="1137355"/>
                      <a:pt x="47386" y="1122607"/>
                      <a:pt x="42333" y="1109133"/>
                    </a:cubicBezTo>
                    <a:cubicBezTo>
                      <a:pt x="38760" y="1099605"/>
                      <a:pt x="30448" y="1092568"/>
                      <a:pt x="25400" y="1083733"/>
                    </a:cubicBezTo>
                    <a:cubicBezTo>
                      <a:pt x="5723" y="1049298"/>
                      <a:pt x="9260" y="1053039"/>
                      <a:pt x="0" y="1016000"/>
                    </a:cubicBezTo>
                    <a:cubicBezTo>
                      <a:pt x="2822" y="990600"/>
                      <a:pt x="1743" y="964456"/>
                      <a:pt x="8467" y="939800"/>
                    </a:cubicBezTo>
                    <a:cubicBezTo>
                      <a:pt x="10567" y="932099"/>
                      <a:pt x="17433" y="923364"/>
                      <a:pt x="25400" y="922866"/>
                    </a:cubicBezTo>
                    <a:lnTo>
                      <a:pt x="143933" y="931333"/>
                    </a:lnTo>
                    <a:cubicBezTo>
                      <a:pt x="231225" y="922603"/>
                      <a:pt x="220336" y="947793"/>
                      <a:pt x="245533" y="889000"/>
                    </a:cubicBezTo>
                    <a:cubicBezTo>
                      <a:pt x="249049" y="880797"/>
                      <a:pt x="251178" y="872067"/>
                      <a:pt x="254000" y="863600"/>
                    </a:cubicBezTo>
                    <a:cubicBezTo>
                      <a:pt x="256822" y="787400"/>
                      <a:pt x="257395" y="711083"/>
                      <a:pt x="262467" y="635000"/>
                    </a:cubicBezTo>
                    <a:cubicBezTo>
                      <a:pt x="263061" y="626095"/>
                      <a:pt x="265578" y="616740"/>
                      <a:pt x="270933" y="609600"/>
                    </a:cubicBezTo>
                    <a:cubicBezTo>
                      <a:pt x="282907" y="593635"/>
                      <a:pt x="296662" y="578336"/>
                      <a:pt x="313267" y="567266"/>
                    </a:cubicBezTo>
                    <a:lnTo>
                      <a:pt x="338667" y="550333"/>
                    </a:lnTo>
                    <a:cubicBezTo>
                      <a:pt x="406505" y="448574"/>
                      <a:pt x="348307" y="545567"/>
                      <a:pt x="364067" y="254000"/>
                    </a:cubicBezTo>
                    <a:cubicBezTo>
                      <a:pt x="365386" y="229606"/>
                      <a:pt x="373500" y="208765"/>
                      <a:pt x="381000" y="186266"/>
                    </a:cubicBezTo>
                    <a:cubicBezTo>
                      <a:pt x="383822" y="146755"/>
                      <a:pt x="389467" y="107345"/>
                      <a:pt x="389467" y="67733"/>
                    </a:cubicBezTo>
                    <a:cubicBezTo>
                      <a:pt x="389467" y="47777"/>
                      <a:pt x="392974" y="24431"/>
                      <a:pt x="381000" y="8466"/>
                    </a:cubicBezTo>
                    <a:cubicBezTo>
                      <a:pt x="372366" y="-3046"/>
                      <a:pt x="352778" y="2822"/>
                      <a:pt x="338667" y="0"/>
                    </a:cubicBezTo>
                    <a:cubicBezTo>
                      <a:pt x="282222" y="2822"/>
                      <a:pt x="225682" y="4132"/>
                      <a:pt x="169333" y="8466"/>
                    </a:cubicBezTo>
                    <a:cubicBezTo>
                      <a:pt x="146569" y="10217"/>
                      <a:pt x="108404" y="18618"/>
                      <a:pt x="84667" y="25400"/>
                    </a:cubicBezTo>
                    <a:cubicBezTo>
                      <a:pt x="76086" y="27852"/>
                      <a:pt x="67734" y="31044"/>
                      <a:pt x="59267" y="33866"/>
                    </a:cubicBezTo>
                    <a:cubicBezTo>
                      <a:pt x="53622" y="42333"/>
                      <a:pt x="46466" y="49967"/>
                      <a:pt x="42333" y="59266"/>
                    </a:cubicBezTo>
                    <a:cubicBezTo>
                      <a:pt x="23615" y="101381"/>
                      <a:pt x="25400" y="96657"/>
                      <a:pt x="25400" y="127000"/>
                    </a:cubicBezTo>
                  </a:path>
                </a:pathLst>
              </a:custGeom>
              <a:noFill/>
              <a:ln w="571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3B858EB-96B8-4226-BDB1-96A005D7352D}"/>
                  </a:ext>
                </a:extLst>
              </p:cNvPr>
              <p:cNvSpPr/>
              <p:nvPr/>
            </p:nvSpPr>
            <p:spPr>
              <a:xfrm>
                <a:off x="4160414" y="2641600"/>
                <a:ext cx="675746" cy="1752600"/>
              </a:xfrm>
              <a:custGeom>
                <a:avLst/>
                <a:gdLst>
                  <a:gd name="connsiteX0" fmla="*/ 391266 w 675746"/>
                  <a:gd name="connsiteY0" fmla="*/ 1752600 h 1752600"/>
                  <a:gd name="connsiteX1" fmla="*/ 381106 w 675746"/>
                  <a:gd name="connsiteY1" fmla="*/ 1727200 h 1752600"/>
                  <a:gd name="connsiteX2" fmla="*/ 370946 w 675746"/>
                  <a:gd name="connsiteY2" fmla="*/ 1524000 h 1752600"/>
                  <a:gd name="connsiteX3" fmla="*/ 365866 w 675746"/>
                  <a:gd name="connsiteY3" fmla="*/ 1148080 h 1752600"/>
                  <a:gd name="connsiteX4" fmla="*/ 355706 w 675746"/>
                  <a:gd name="connsiteY4" fmla="*/ 1097280 h 1752600"/>
                  <a:gd name="connsiteX5" fmla="*/ 345546 w 675746"/>
                  <a:gd name="connsiteY5" fmla="*/ 1036320 h 1752600"/>
                  <a:gd name="connsiteX6" fmla="*/ 340466 w 675746"/>
                  <a:gd name="connsiteY6" fmla="*/ 1000760 h 1752600"/>
                  <a:gd name="connsiteX7" fmla="*/ 345546 w 675746"/>
                  <a:gd name="connsiteY7" fmla="*/ 584200 h 1752600"/>
                  <a:gd name="connsiteX8" fmla="*/ 350626 w 675746"/>
                  <a:gd name="connsiteY8" fmla="*/ 568960 h 1752600"/>
                  <a:gd name="connsiteX9" fmla="*/ 345546 w 675746"/>
                  <a:gd name="connsiteY9" fmla="*/ 497840 h 1752600"/>
                  <a:gd name="connsiteX10" fmla="*/ 335386 w 675746"/>
                  <a:gd name="connsiteY10" fmla="*/ 482600 h 1752600"/>
                  <a:gd name="connsiteX11" fmla="*/ 304906 w 675746"/>
                  <a:gd name="connsiteY11" fmla="*/ 452120 h 1752600"/>
                  <a:gd name="connsiteX12" fmla="*/ 294746 w 675746"/>
                  <a:gd name="connsiteY12" fmla="*/ 436880 h 1752600"/>
                  <a:gd name="connsiteX13" fmla="*/ 264266 w 675746"/>
                  <a:gd name="connsiteY13" fmla="*/ 426720 h 1752600"/>
                  <a:gd name="connsiteX14" fmla="*/ 254106 w 675746"/>
                  <a:gd name="connsiteY14" fmla="*/ 411480 h 1752600"/>
                  <a:gd name="connsiteX15" fmla="*/ 223626 w 675746"/>
                  <a:gd name="connsiteY15" fmla="*/ 401320 h 1752600"/>
                  <a:gd name="connsiteX16" fmla="*/ 188066 w 675746"/>
                  <a:gd name="connsiteY16" fmla="*/ 391160 h 1752600"/>
                  <a:gd name="connsiteX17" fmla="*/ 20426 w 675746"/>
                  <a:gd name="connsiteY17" fmla="*/ 386080 h 1752600"/>
                  <a:gd name="connsiteX18" fmla="*/ 106 w 675746"/>
                  <a:gd name="connsiteY18" fmla="*/ 355600 h 1752600"/>
                  <a:gd name="connsiteX19" fmla="*/ 5186 w 675746"/>
                  <a:gd name="connsiteY19" fmla="*/ 314960 h 1752600"/>
                  <a:gd name="connsiteX20" fmla="*/ 15346 w 675746"/>
                  <a:gd name="connsiteY20" fmla="*/ 294640 h 1752600"/>
                  <a:gd name="connsiteX21" fmla="*/ 20426 w 675746"/>
                  <a:gd name="connsiteY21" fmla="*/ 279400 h 1752600"/>
                  <a:gd name="connsiteX22" fmla="*/ 40746 w 675746"/>
                  <a:gd name="connsiteY22" fmla="*/ 248920 h 1752600"/>
                  <a:gd name="connsiteX23" fmla="*/ 61066 w 675746"/>
                  <a:gd name="connsiteY23" fmla="*/ 213360 h 1752600"/>
                  <a:gd name="connsiteX24" fmla="*/ 71226 w 675746"/>
                  <a:gd name="connsiteY24" fmla="*/ 182880 h 1752600"/>
                  <a:gd name="connsiteX25" fmla="*/ 116946 w 675746"/>
                  <a:gd name="connsiteY25" fmla="*/ 142240 h 1752600"/>
                  <a:gd name="connsiteX26" fmla="*/ 127106 w 675746"/>
                  <a:gd name="connsiteY26" fmla="*/ 127000 h 1752600"/>
                  <a:gd name="connsiteX27" fmla="*/ 142346 w 675746"/>
                  <a:gd name="connsiteY27" fmla="*/ 121920 h 1752600"/>
                  <a:gd name="connsiteX28" fmla="*/ 172826 w 675746"/>
                  <a:gd name="connsiteY28" fmla="*/ 101600 h 1752600"/>
                  <a:gd name="connsiteX29" fmla="*/ 188066 w 675746"/>
                  <a:gd name="connsiteY29" fmla="*/ 91440 h 1752600"/>
                  <a:gd name="connsiteX30" fmla="*/ 218546 w 675746"/>
                  <a:gd name="connsiteY30" fmla="*/ 81280 h 1752600"/>
                  <a:gd name="connsiteX31" fmla="*/ 254106 w 675746"/>
                  <a:gd name="connsiteY31" fmla="*/ 60960 h 1752600"/>
                  <a:gd name="connsiteX32" fmla="*/ 269346 w 675746"/>
                  <a:gd name="connsiteY32" fmla="*/ 55880 h 1752600"/>
                  <a:gd name="connsiteX33" fmla="*/ 284586 w 675746"/>
                  <a:gd name="connsiteY33" fmla="*/ 45720 h 1752600"/>
                  <a:gd name="connsiteX34" fmla="*/ 299826 w 675746"/>
                  <a:gd name="connsiteY34" fmla="*/ 40640 h 1752600"/>
                  <a:gd name="connsiteX35" fmla="*/ 320146 w 675746"/>
                  <a:gd name="connsiteY35" fmla="*/ 30480 h 1752600"/>
                  <a:gd name="connsiteX36" fmla="*/ 335386 w 675746"/>
                  <a:gd name="connsiteY36" fmla="*/ 20320 h 1752600"/>
                  <a:gd name="connsiteX37" fmla="*/ 360786 w 675746"/>
                  <a:gd name="connsiteY37" fmla="*/ 15240 h 1752600"/>
                  <a:gd name="connsiteX38" fmla="*/ 376026 w 675746"/>
                  <a:gd name="connsiteY38" fmla="*/ 10160 h 1752600"/>
                  <a:gd name="connsiteX39" fmla="*/ 411586 w 675746"/>
                  <a:gd name="connsiteY39" fmla="*/ 0 h 1752600"/>
                  <a:gd name="connsiteX40" fmla="*/ 543666 w 675746"/>
                  <a:gd name="connsiteY40" fmla="*/ 5080 h 1752600"/>
                  <a:gd name="connsiteX41" fmla="*/ 558906 w 675746"/>
                  <a:gd name="connsiteY41" fmla="*/ 10160 h 1752600"/>
                  <a:gd name="connsiteX42" fmla="*/ 609706 w 675746"/>
                  <a:gd name="connsiteY42" fmla="*/ 25400 h 1752600"/>
                  <a:gd name="connsiteX43" fmla="*/ 660506 w 675746"/>
                  <a:gd name="connsiteY43" fmla="*/ 45720 h 1752600"/>
                  <a:gd name="connsiteX44" fmla="*/ 675746 w 675746"/>
                  <a:gd name="connsiteY44" fmla="*/ 45720 h 1752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675746" h="1752600">
                    <a:moveTo>
                      <a:pt x="391266" y="1752600"/>
                    </a:moveTo>
                    <a:cubicBezTo>
                      <a:pt x="387879" y="1744133"/>
                      <a:pt x="383990" y="1735851"/>
                      <a:pt x="381106" y="1727200"/>
                    </a:cubicBezTo>
                    <a:cubicBezTo>
                      <a:pt x="361837" y="1669394"/>
                      <a:pt x="370960" y="1524517"/>
                      <a:pt x="370946" y="1524000"/>
                    </a:cubicBezTo>
                    <a:cubicBezTo>
                      <a:pt x="369253" y="1398693"/>
                      <a:pt x="370339" y="1273318"/>
                      <a:pt x="365866" y="1148080"/>
                    </a:cubicBezTo>
                    <a:cubicBezTo>
                      <a:pt x="365250" y="1130822"/>
                      <a:pt x="358148" y="1114375"/>
                      <a:pt x="355706" y="1097280"/>
                    </a:cubicBezTo>
                    <a:cubicBezTo>
                      <a:pt x="339104" y="981065"/>
                      <a:pt x="360402" y="1125459"/>
                      <a:pt x="345546" y="1036320"/>
                    </a:cubicBezTo>
                    <a:cubicBezTo>
                      <a:pt x="343578" y="1024509"/>
                      <a:pt x="342159" y="1012613"/>
                      <a:pt x="340466" y="1000760"/>
                    </a:cubicBezTo>
                    <a:cubicBezTo>
                      <a:pt x="342159" y="861907"/>
                      <a:pt x="342280" y="723025"/>
                      <a:pt x="345546" y="584200"/>
                    </a:cubicBezTo>
                    <a:cubicBezTo>
                      <a:pt x="345672" y="578847"/>
                      <a:pt x="350626" y="574315"/>
                      <a:pt x="350626" y="568960"/>
                    </a:cubicBezTo>
                    <a:cubicBezTo>
                      <a:pt x="350626" y="545193"/>
                      <a:pt x="349676" y="521245"/>
                      <a:pt x="345546" y="497840"/>
                    </a:cubicBezTo>
                    <a:cubicBezTo>
                      <a:pt x="344485" y="491828"/>
                      <a:pt x="338935" y="487568"/>
                      <a:pt x="335386" y="482600"/>
                    </a:cubicBezTo>
                    <a:cubicBezTo>
                      <a:pt x="318201" y="458541"/>
                      <a:pt x="325951" y="466150"/>
                      <a:pt x="304906" y="452120"/>
                    </a:cubicBezTo>
                    <a:cubicBezTo>
                      <a:pt x="301519" y="447040"/>
                      <a:pt x="299923" y="440116"/>
                      <a:pt x="294746" y="436880"/>
                    </a:cubicBezTo>
                    <a:cubicBezTo>
                      <a:pt x="285664" y="431204"/>
                      <a:pt x="264266" y="426720"/>
                      <a:pt x="264266" y="426720"/>
                    </a:cubicBezTo>
                    <a:cubicBezTo>
                      <a:pt x="260879" y="421640"/>
                      <a:pt x="259283" y="414716"/>
                      <a:pt x="254106" y="411480"/>
                    </a:cubicBezTo>
                    <a:cubicBezTo>
                      <a:pt x="245024" y="405804"/>
                      <a:pt x="233786" y="404707"/>
                      <a:pt x="223626" y="401320"/>
                    </a:cubicBezTo>
                    <a:cubicBezTo>
                      <a:pt x="215492" y="398609"/>
                      <a:pt x="195679" y="391572"/>
                      <a:pt x="188066" y="391160"/>
                    </a:cubicBezTo>
                    <a:cubicBezTo>
                      <a:pt x="132242" y="388142"/>
                      <a:pt x="76306" y="387773"/>
                      <a:pt x="20426" y="386080"/>
                    </a:cubicBezTo>
                    <a:cubicBezTo>
                      <a:pt x="13653" y="375920"/>
                      <a:pt x="-1409" y="367717"/>
                      <a:pt x="106" y="355600"/>
                    </a:cubicBezTo>
                    <a:cubicBezTo>
                      <a:pt x="1799" y="342053"/>
                      <a:pt x="1875" y="328204"/>
                      <a:pt x="5186" y="314960"/>
                    </a:cubicBezTo>
                    <a:cubicBezTo>
                      <a:pt x="7023" y="307613"/>
                      <a:pt x="12363" y="301601"/>
                      <a:pt x="15346" y="294640"/>
                    </a:cubicBezTo>
                    <a:cubicBezTo>
                      <a:pt x="17455" y="289718"/>
                      <a:pt x="17825" y="284081"/>
                      <a:pt x="20426" y="279400"/>
                    </a:cubicBezTo>
                    <a:cubicBezTo>
                      <a:pt x="26356" y="268726"/>
                      <a:pt x="36885" y="260504"/>
                      <a:pt x="40746" y="248920"/>
                    </a:cubicBezTo>
                    <a:cubicBezTo>
                      <a:pt x="48503" y="225648"/>
                      <a:pt x="42613" y="237964"/>
                      <a:pt x="61066" y="213360"/>
                    </a:cubicBezTo>
                    <a:cubicBezTo>
                      <a:pt x="64453" y="203200"/>
                      <a:pt x="62315" y="188821"/>
                      <a:pt x="71226" y="182880"/>
                    </a:cubicBezTo>
                    <a:cubicBezTo>
                      <a:pt x="89550" y="170664"/>
                      <a:pt x="103027" y="163118"/>
                      <a:pt x="116946" y="142240"/>
                    </a:cubicBezTo>
                    <a:cubicBezTo>
                      <a:pt x="120333" y="137160"/>
                      <a:pt x="122338" y="130814"/>
                      <a:pt x="127106" y="127000"/>
                    </a:cubicBezTo>
                    <a:cubicBezTo>
                      <a:pt x="131287" y="123655"/>
                      <a:pt x="137665" y="124521"/>
                      <a:pt x="142346" y="121920"/>
                    </a:cubicBezTo>
                    <a:cubicBezTo>
                      <a:pt x="153020" y="115990"/>
                      <a:pt x="162666" y="108373"/>
                      <a:pt x="172826" y="101600"/>
                    </a:cubicBezTo>
                    <a:cubicBezTo>
                      <a:pt x="177906" y="98213"/>
                      <a:pt x="182274" y="93371"/>
                      <a:pt x="188066" y="91440"/>
                    </a:cubicBezTo>
                    <a:cubicBezTo>
                      <a:pt x="198226" y="88053"/>
                      <a:pt x="209635" y="87221"/>
                      <a:pt x="218546" y="81280"/>
                    </a:cubicBezTo>
                    <a:cubicBezTo>
                      <a:pt x="233851" y="71076"/>
                      <a:pt x="236059" y="68694"/>
                      <a:pt x="254106" y="60960"/>
                    </a:cubicBezTo>
                    <a:cubicBezTo>
                      <a:pt x="259028" y="58851"/>
                      <a:pt x="264557" y="58275"/>
                      <a:pt x="269346" y="55880"/>
                    </a:cubicBezTo>
                    <a:cubicBezTo>
                      <a:pt x="274807" y="53150"/>
                      <a:pt x="279125" y="48450"/>
                      <a:pt x="284586" y="45720"/>
                    </a:cubicBezTo>
                    <a:cubicBezTo>
                      <a:pt x="289375" y="43325"/>
                      <a:pt x="294904" y="42749"/>
                      <a:pt x="299826" y="40640"/>
                    </a:cubicBezTo>
                    <a:cubicBezTo>
                      <a:pt x="306787" y="37657"/>
                      <a:pt x="313571" y="34237"/>
                      <a:pt x="320146" y="30480"/>
                    </a:cubicBezTo>
                    <a:cubicBezTo>
                      <a:pt x="325447" y="27451"/>
                      <a:pt x="329669" y="22464"/>
                      <a:pt x="335386" y="20320"/>
                    </a:cubicBezTo>
                    <a:cubicBezTo>
                      <a:pt x="343471" y="17288"/>
                      <a:pt x="352409" y="17334"/>
                      <a:pt x="360786" y="15240"/>
                    </a:cubicBezTo>
                    <a:cubicBezTo>
                      <a:pt x="365981" y="13941"/>
                      <a:pt x="370877" y="11631"/>
                      <a:pt x="376026" y="10160"/>
                    </a:cubicBezTo>
                    <a:cubicBezTo>
                      <a:pt x="420677" y="-2597"/>
                      <a:pt x="375046" y="12180"/>
                      <a:pt x="411586" y="0"/>
                    </a:cubicBezTo>
                    <a:cubicBezTo>
                      <a:pt x="455613" y="1693"/>
                      <a:pt x="499711" y="2049"/>
                      <a:pt x="543666" y="5080"/>
                    </a:cubicBezTo>
                    <a:cubicBezTo>
                      <a:pt x="549008" y="5448"/>
                      <a:pt x="553757" y="8689"/>
                      <a:pt x="558906" y="10160"/>
                    </a:cubicBezTo>
                    <a:cubicBezTo>
                      <a:pt x="575921" y="15021"/>
                      <a:pt x="593610" y="17352"/>
                      <a:pt x="609706" y="25400"/>
                    </a:cubicBezTo>
                    <a:cubicBezTo>
                      <a:pt x="621850" y="31472"/>
                      <a:pt x="647951" y="45720"/>
                      <a:pt x="660506" y="45720"/>
                    </a:cubicBezTo>
                    <a:lnTo>
                      <a:pt x="675746" y="45720"/>
                    </a:lnTo>
                  </a:path>
                </a:pathLst>
              </a:cu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D589FEC-65D1-418A-9368-1462CFBA557D}"/>
                  </a:ext>
                </a:extLst>
              </p:cNvPr>
              <p:cNvSpPr/>
              <p:nvPr/>
            </p:nvSpPr>
            <p:spPr>
              <a:xfrm>
                <a:off x="4018280" y="2585720"/>
                <a:ext cx="228600" cy="254000"/>
              </a:xfrm>
              <a:custGeom>
                <a:avLst/>
                <a:gdLst>
                  <a:gd name="connsiteX0" fmla="*/ 228600 w 228600"/>
                  <a:gd name="connsiteY0" fmla="*/ 254000 h 254000"/>
                  <a:gd name="connsiteX1" fmla="*/ 177800 w 228600"/>
                  <a:gd name="connsiteY1" fmla="*/ 198120 h 254000"/>
                  <a:gd name="connsiteX2" fmla="*/ 162560 w 228600"/>
                  <a:gd name="connsiteY2" fmla="*/ 187960 h 254000"/>
                  <a:gd name="connsiteX3" fmla="*/ 147320 w 228600"/>
                  <a:gd name="connsiteY3" fmla="*/ 182880 h 254000"/>
                  <a:gd name="connsiteX4" fmla="*/ 137160 w 228600"/>
                  <a:gd name="connsiteY4" fmla="*/ 167640 h 254000"/>
                  <a:gd name="connsiteX5" fmla="*/ 106680 w 228600"/>
                  <a:gd name="connsiteY5" fmla="*/ 142240 h 254000"/>
                  <a:gd name="connsiteX6" fmla="*/ 96520 w 228600"/>
                  <a:gd name="connsiteY6" fmla="*/ 127000 h 254000"/>
                  <a:gd name="connsiteX7" fmla="*/ 76200 w 228600"/>
                  <a:gd name="connsiteY7" fmla="*/ 106680 h 254000"/>
                  <a:gd name="connsiteX8" fmla="*/ 50800 w 228600"/>
                  <a:gd name="connsiteY8" fmla="*/ 81280 h 254000"/>
                  <a:gd name="connsiteX9" fmla="*/ 40640 w 228600"/>
                  <a:gd name="connsiteY9" fmla="*/ 66040 h 254000"/>
                  <a:gd name="connsiteX10" fmla="*/ 35560 w 228600"/>
                  <a:gd name="connsiteY10" fmla="*/ 50800 h 254000"/>
                  <a:gd name="connsiteX11" fmla="*/ 20320 w 228600"/>
                  <a:gd name="connsiteY11" fmla="*/ 45720 h 254000"/>
                  <a:gd name="connsiteX12" fmla="*/ 5080 w 228600"/>
                  <a:gd name="connsiteY12" fmla="*/ 15240 h 254000"/>
                  <a:gd name="connsiteX13" fmla="*/ 0 w 228600"/>
                  <a:gd name="connsiteY13" fmla="*/ 0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600" h="254000">
                    <a:moveTo>
                      <a:pt x="228600" y="254000"/>
                    </a:moveTo>
                    <a:cubicBezTo>
                      <a:pt x="215753" y="237942"/>
                      <a:pt x="194149" y="209019"/>
                      <a:pt x="177800" y="198120"/>
                    </a:cubicBezTo>
                    <a:cubicBezTo>
                      <a:pt x="172720" y="194733"/>
                      <a:pt x="168021" y="190690"/>
                      <a:pt x="162560" y="187960"/>
                    </a:cubicBezTo>
                    <a:cubicBezTo>
                      <a:pt x="157771" y="185565"/>
                      <a:pt x="152400" y="184573"/>
                      <a:pt x="147320" y="182880"/>
                    </a:cubicBezTo>
                    <a:cubicBezTo>
                      <a:pt x="143933" y="177800"/>
                      <a:pt x="141477" y="171957"/>
                      <a:pt x="137160" y="167640"/>
                    </a:cubicBezTo>
                    <a:cubicBezTo>
                      <a:pt x="97200" y="127680"/>
                      <a:pt x="148291" y="192173"/>
                      <a:pt x="106680" y="142240"/>
                    </a:cubicBezTo>
                    <a:cubicBezTo>
                      <a:pt x="102771" y="137550"/>
                      <a:pt x="100493" y="131636"/>
                      <a:pt x="96520" y="127000"/>
                    </a:cubicBezTo>
                    <a:cubicBezTo>
                      <a:pt x="90286" y="119727"/>
                      <a:pt x="82434" y="113953"/>
                      <a:pt x="76200" y="106680"/>
                    </a:cubicBezTo>
                    <a:cubicBezTo>
                      <a:pt x="53622" y="80339"/>
                      <a:pt x="80151" y="100847"/>
                      <a:pt x="50800" y="81280"/>
                    </a:cubicBezTo>
                    <a:cubicBezTo>
                      <a:pt x="47413" y="76200"/>
                      <a:pt x="43370" y="71501"/>
                      <a:pt x="40640" y="66040"/>
                    </a:cubicBezTo>
                    <a:cubicBezTo>
                      <a:pt x="38245" y="61251"/>
                      <a:pt x="39346" y="54586"/>
                      <a:pt x="35560" y="50800"/>
                    </a:cubicBezTo>
                    <a:cubicBezTo>
                      <a:pt x="31774" y="47014"/>
                      <a:pt x="25400" y="47413"/>
                      <a:pt x="20320" y="45720"/>
                    </a:cubicBezTo>
                    <a:cubicBezTo>
                      <a:pt x="7551" y="7414"/>
                      <a:pt x="24775" y="54631"/>
                      <a:pt x="5080" y="15240"/>
                    </a:cubicBezTo>
                    <a:cubicBezTo>
                      <a:pt x="2685" y="10451"/>
                      <a:pt x="0" y="0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1FBDBD2-F6CA-4C6F-8EA4-3CE814590EAB}"/>
                  </a:ext>
                </a:extLst>
              </p:cNvPr>
              <p:cNvSpPr/>
              <p:nvPr/>
            </p:nvSpPr>
            <p:spPr>
              <a:xfrm flipH="1">
                <a:off x="3035682" y="2641600"/>
                <a:ext cx="602827" cy="1752600"/>
              </a:xfrm>
              <a:custGeom>
                <a:avLst/>
                <a:gdLst>
                  <a:gd name="connsiteX0" fmla="*/ 391266 w 675746"/>
                  <a:gd name="connsiteY0" fmla="*/ 1752600 h 1752600"/>
                  <a:gd name="connsiteX1" fmla="*/ 381106 w 675746"/>
                  <a:gd name="connsiteY1" fmla="*/ 1727200 h 1752600"/>
                  <a:gd name="connsiteX2" fmla="*/ 370946 w 675746"/>
                  <a:gd name="connsiteY2" fmla="*/ 1524000 h 1752600"/>
                  <a:gd name="connsiteX3" fmla="*/ 365866 w 675746"/>
                  <a:gd name="connsiteY3" fmla="*/ 1148080 h 1752600"/>
                  <a:gd name="connsiteX4" fmla="*/ 355706 w 675746"/>
                  <a:gd name="connsiteY4" fmla="*/ 1097280 h 1752600"/>
                  <a:gd name="connsiteX5" fmla="*/ 345546 w 675746"/>
                  <a:gd name="connsiteY5" fmla="*/ 1036320 h 1752600"/>
                  <a:gd name="connsiteX6" fmla="*/ 340466 w 675746"/>
                  <a:gd name="connsiteY6" fmla="*/ 1000760 h 1752600"/>
                  <a:gd name="connsiteX7" fmla="*/ 345546 w 675746"/>
                  <a:gd name="connsiteY7" fmla="*/ 584200 h 1752600"/>
                  <a:gd name="connsiteX8" fmla="*/ 350626 w 675746"/>
                  <a:gd name="connsiteY8" fmla="*/ 568960 h 1752600"/>
                  <a:gd name="connsiteX9" fmla="*/ 345546 w 675746"/>
                  <a:gd name="connsiteY9" fmla="*/ 497840 h 1752600"/>
                  <a:gd name="connsiteX10" fmla="*/ 335386 w 675746"/>
                  <a:gd name="connsiteY10" fmla="*/ 482600 h 1752600"/>
                  <a:gd name="connsiteX11" fmla="*/ 304906 w 675746"/>
                  <a:gd name="connsiteY11" fmla="*/ 452120 h 1752600"/>
                  <a:gd name="connsiteX12" fmla="*/ 294746 w 675746"/>
                  <a:gd name="connsiteY12" fmla="*/ 436880 h 1752600"/>
                  <a:gd name="connsiteX13" fmla="*/ 264266 w 675746"/>
                  <a:gd name="connsiteY13" fmla="*/ 426720 h 1752600"/>
                  <a:gd name="connsiteX14" fmla="*/ 254106 w 675746"/>
                  <a:gd name="connsiteY14" fmla="*/ 411480 h 1752600"/>
                  <a:gd name="connsiteX15" fmla="*/ 223626 w 675746"/>
                  <a:gd name="connsiteY15" fmla="*/ 401320 h 1752600"/>
                  <a:gd name="connsiteX16" fmla="*/ 188066 w 675746"/>
                  <a:gd name="connsiteY16" fmla="*/ 391160 h 1752600"/>
                  <a:gd name="connsiteX17" fmla="*/ 20426 w 675746"/>
                  <a:gd name="connsiteY17" fmla="*/ 386080 h 1752600"/>
                  <a:gd name="connsiteX18" fmla="*/ 106 w 675746"/>
                  <a:gd name="connsiteY18" fmla="*/ 355600 h 1752600"/>
                  <a:gd name="connsiteX19" fmla="*/ 5186 w 675746"/>
                  <a:gd name="connsiteY19" fmla="*/ 314960 h 1752600"/>
                  <a:gd name="connsiteX20" fmla="*/ 15346 w 675746"/>
                  <a:gd name="connsiteY20" fmla="*/ 294640 h 1752600"/>
                  <a:gd name="connsiteX21" fmla="*/ 20426 w 675746"/>
                  <a:gd name="connsiteY21" fmla="*/ 279400 h 1752600"/>
                  <a:gd name="connsiteX22" fmla="*/ 40746 w 675746"/>
                  <a:gd name="connsiteY22" fmla="*/ 248920 h 1752600"/>
                  <a:gd name="connsiteX23" fmla="*/ 61066 w 675746"/>
                  <a:gd name="connsiteY23" fmla="*/ 213360 h 1752600"/>
                  <a:gd name="connsiteX24" fmla="*/ 71226 w 675746"/>
                  <a:gd name="connsiteY24" fmla="*/ 182880 h 1752600"/>
                  <a:gd name="connsiteX25" fmla="*/ 116946 w 675746"/>
                  <a:gd name="connsiteY25" fmla="*/ 142240 h 1752600"/>
                  <a:gd name="connsiteX26" fmla="*/ 127106 w 675746"/>
                  <a:gd name="connsiteY26" fmla="*/ 127000 h 1752600"/>
                  <a:gd name="connsiteX27" fmla="*/ 142346 w 675746"/>
                  <a:gd name="connsiteY27" fmla="*/ 121920 h 1752600"/>
                  <a:gd name="connsiteX28" fmla="*/ 172826 w 675746"/>
                  <a:gd name="connsiteY28" fmla="*/ 101600 h 1752600"/>
                  <a:gd name="connsiteX29" fmla="*/ 188066 w 675746"/>
                  <a:gd name="connsiteY29" fmla="*/ 91440 h 1752600"/>
                  <a:gd name="connsiteX30" fmla="*/ 218546 w 675746"/>
                  <a:gd name="connsiteY30" fmla="*/ 81280 h 1752600"/>
                  <a:gd name="connsiteX31" fmla="*/ 254106 w 675746"/>
                  <a:gd name="connsiteY31" fmla="*/ 60960 h 1752600"/>
                  <a:gd name="connsiteX32" fmla="*/ 269346 w 675746"/>
                  <a:gd name="connsiteY32" fmla="*/ 55880 h 1752600"/>
                  <a:gd name="connsiteX33" fmla="*/ 284586 w 675746"/>
                  <a:gd name="connsiteY33" fmla="*/ 45720 h 1752600"/>
                  <a:gd name="connsiteX34" fmla="*/ 299826 w 675746"/>
                  <a:gd name="connsiteY34" fmla="*/ 40640 h 1752600"/>
                  <a:gd name="connsiteX35" fmla="*/ 320146 w 675746"/>
                  <a:gd name="connsiteY35" fmla="*/ 30480 h 1752600"/>
                  <a:gd name="connsiteX36" fmla="*/ 335386 w 675746"/>
                  <a:gd name="connsiteY36" fmla="*/ 20320 h 1752600"/>
                  <a:gd name="connsiteX37" fmla="*/ 360786 w 675746"/>
                  <a:gd name="connsiteY37" fmla="*/ 15240 h 1752600"/>
                  <a:gd name="connsiteX38" fmla="*/ 376026 w 675746"/>
                  <a:gd name="connsiteY38" fmla="*/ 10160 h 1752600"/>
                  <a:gd name="connsiteX39" fmla="*/ 411586 w 675746"/>
                  <a:gd name="connsiteY39" fmla="*/ 0 h 1752600"/>
                  <a:gd name="connsiteX40" fmla="*/ 543666 w 675746"/>
                  <a:gd name="connsiteY40" fmla="*/ 5080 h 1752600"/>
                  <a:gd name="connsiteX41" fmla="*/ 558906 w 675746"/>
                  <a:gd name="connsiteY41" fmla="*/ 10160 h 1752600"/>
                  <a:gd name="connsiteX42" fmla="*/ 609706 w 675746"/>
                  <a:gd name="connsiteY42" fmla="*/ 25400 h 1752600"/>
                  <a:gd name="connsiteX43" fmla="*/ 660506 w 675746"/>
                  <a:gd name="connsiteY43" fmla="*/ 45720 h 1752600"/>
                  <a:gd name="connsiteX44" fmla="*/ 675746 w 675746"/>
                  <a:gd name="connsiteY44" fmla="*/ 45720 h 1752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675746" h="1752600">
                    <a:moveTo>
                      <a:pt x="391266" y="1752600"/>
                    </a:moveTo>
                    <a:cubicBezTo>
                      <a:pt x="387879" y="1744133"/>
                      <a:pt x="383990" y="1735851"/>
                      <a:pt x="381106" y="1727200"/>
                    </a:cubicBezTo>
                    <a:cubicBezTo>
                      <a:pt x="361837" y="1669394"/>
                      <a:pt x="370960" y="1524517"/>
                      <a:pt x="370946" y="1524000"/>
                    </a:cubicBezTo>
                    <a:cubicBezTo>
                      <a:pt x="369253" y="1398693"/>
                      <a:pt x="370339" y="1273318"/>
                      <a:pt x="365866" y="1148080"/>
                    </a:cubicBezTo>
                    <a:cubicBezTo>
                      <a:pt x="365250" y="1130822"/>
                      <a:pt x="358148" y="1114375"/>
                      <a:pt x="355706" y="1097280"/>
                    </a:cubicBezTo>
                    <a:cubicBezTo>
                      <a:pt x="339104" y="981065"/>
                      <a:pt x="360402" y="1125459"/>
                      <a:pt x="345546" y="1036320"/>
                    </a:cubicBezTo>
                    <a:cubicBezTo>
                      <a:pt x="343578" y="1024509"/>
                      <a:pt x="342159" y="1012613"/>
                      <a:pt x="340466" y="1000760"/>
                    </a:cubicBezTo>
                    <a:cubicBezTo>
                      <a:pt x="342159" y="861907"/>
                      <a:pt x="342280" y="723025"/>
                      <a:pt x="345546" y="584200"/>
                    </a:cubicBezTo>
                    <a:cubicBezTo>
                      <a:pt x="345672" y="578847"/>
                      <a:pt x="350626" y="574315"/>
                      <a:pt x="350626" y="568960"/>
                    </a:cubicBezTo>
                    <a:cubicBezTo>
                      <a:pt x="350626" y="545193"/>
                      <a:pt x="349676" y="521245"/>
                      <a:pt x="345546" y="497840"/>
                    </a:cubicBezTo>
                    <a:cubicBezTo>
                      <a:pt x="344485" y="491828"/>
                      <a:pt x="338935" y="487568"/>
                      <a:pt x="335386" y="482600"/>
                    </a:cubicBezTo>
                    <a:cubicBezTo>
                      <a:pt x="318201" y="458541"/>
                      <a:pt x="325951" y="466150"/>
                      <a:pt x="304906" y="452120"/>
                    </a:cubicBezTo>
                    <a:cubicBezTo>
                      <a:pt x="301519" y="447040"/>
                      <a:pt x="299923" y="440116"/>
                      <a:pt x="294746" y="436880"/>
                    </a:cubicBezTo>
                    <a:cubicBezTo>
                      <a:pt x="285664" y="431204"/>
                      <a:pt x="264266" y="426720"/>
                      <a:pt x="264266" y="426720"/>
                    </a:cubicBezTo>
                    <a:cubicBezTo>
                      <a:pt x="260879" y="421640"/>
                      <a:pt x="259283" y="414716"/>
                      <a:pt x="254106" y="411480"/>
                    </a:cubicBezTo>
                    <a:cubicBezTo>
                      <a:pt x="245024" y="405804"/>
                      <a:pt x="233786" y="404707"/>
                      <a:pt x="223626" y="401320"/>
                    </a:cubicBezTo>
                    <a:cubicBezTo>
                      <a:pt x="215492" y="398609"/>
                      <a:pt x="195679" y="391572"/>
                      <a:pt x="188066" y="391160"/>
                    </a:cubicBezTo>
                    <a:cubicBezTo>
                      <a:pt x="132242" y="388142"/>
                      <a:pt x="76306" y="387773"/>
                      <a:pt x="20426" y="386080"/>
                    </a:cubicBezTo>
                    <a:cubicBezTo>
                      <a:pt x="13653" y="375920"/>
                      <a:pt x="-1409" y="367717"/>
                      <a:pt x="106" y="355600"/>
                    </a:cubicBezTo>
                    <a:cubicBezTo>
                      <a:pt x="1799" y="342053"/>
                      <a:pt x="1875" y="328204"/>
                      <a:pt x="5186" y="314960"/>
                    </a:cubicBezTo>
                    <a:cubicBezTo>
                      <a:pt x="7023" y="307613"/>
                      <a:pt x="12363" y="301601"/>
                      <a:pt x="15346" y="294640"/>
                    </a:cubicBezTo>
                    <a:cubicBezTo>
                      <a:pt x="17455" y="289718"/>
                      <a:pt x="17825" y="284081"/>
                      <a:pt x="20426" y="279400"/>
                    </a:cubicBezTo>
                    <a:cubicBezTo>
                      <a:pt x="26356" y="268726"/>
                      <a:pt x="36885" y="260504"/>
                      <a:pt x="40746" y="248920"/>
                    </a:cubicBezTo>
                    <a:cubicBezTo>
                      <a:pt x="48503" y="225648"/>
                      <a:pt x="42613" y="237964"/>
                      <a:pt x="61066" y="213360"/>
                    </a:cubicBezTo>
                    <a:cubicBezTo>
                      <a:pt x="64453" y="203200"/>
                      <a:pt x="62315" y="188821"/>
                      <a:pt x="71226" y="182880"/>
                    </a:cubicBezTo>
                    <a:cubicBezTo>
                      <a:pt x="89550" y="170664"/>
                      <a:pt x="103027" y="163118"/>
                      <a:pt x="116946" y="142240"/>
                    </a:cubicBezTo>
                    <a:cubicBezTo>
                      <a:pt x="120333" y="137160"/>
                      <a:pt x="122338" y="130814"/>
                      <a:pt x="127106" y="127000"/>
                    </a:cubicBezTo>
                    <a:cubicBezTo>
                      <a:pt x="131287" y="123655"/>
                      <a:pt x="137665" y="124521"/>
                      <a:pt x="142346" y="121920"/>
                    </a:cubicBezTo>
                    <a:cubicBezTo>
                      <a:pt x="153020" y="115990"/>
                      <a:pt x="162666" y="108373"/>
                      <a:pt x="172826" y="101600"/>
                    </a:cubicBezTo>
                    <a:cubicBezTo>
                      <a:pt x="177906" y="98213"/>
                      <a:pt x="182274" y="93371"/>
                      <a:pt x="188066" y="91440"/>
                    </a:cubicBezTo>
                    <a:cubicBezTo>
                      <a:pt x="198226" y="88053"/>
                      <a:pt x="209635" y="87221"/>
                      <a:pt x="218546" y="81280"/>
                    </a:cubicBezTo>
                    <a:cubicBezTo>
                      <a:pt x="233851" y="71076"/>
                      <a:pt x="236059" y="68694"/>
                      <a:pt x="254106" y="60960"/>
                    </a:cubicBezTo>
                    <a:cubicBezTo>
                      <a:pt x="259028" y="58851"/>
                      <a:pt x="264557" y="58275"/>
                      <a:pt x="269346" y="55880"/>
                    </a:cubicBezTo>
                    <a:cubicBezTo>
                      <a:pt x="274807" y="53150"/>
                      <a:pt x="279125" y="48450"/>
                      <a:pt x="284586" y="45720"/>
                    </a:cubicBezTo>
                    <a:cubicBezTo>
                      <a:pt x="289375" y="43325"/>
                      <a:pt x="294904" y="42749"/>
                      <a:pt x="299826" y="40640"/>
                    </a:cubicBezTo>
                    <a:cubicBezTo>
                      <a:pt x="306787" y="37657"/>
                      <a:pt x="313571" y="34237"/>
                      <a:pt x="320146" y="30480"/>
                    </a:cubicBezTo>
                    <a:cubicBezTo>
                      <a:pt x="325447" y="27451"/>
                      <a:pt x="329669" y="22464"/>
                      <a:pt x="335386" y="20320"/>
                    </a:cubicBezTo>
                    <a:cubicBezTo>
                      <a:pt x="343471" y="17288"/>
                      <a:pt x="352409" y="17334"/>
                      <a:pt x="360786" y="15240"/>
                    </a:cubicBezTo>
                    <a:cubicBezTo>
                      <a:pt x="365981" y="13941"/>
                      <a:pt x="370877" y="11631"/>
                      <a:pt x="376026" y="10160"/>
                    </a:cubicBezTo>
                    <a:cubicBezTo>
                      <a:pt x="420677" y="-2597"/>
                      <a:pt x="375046" y="12180"/>
                      <a:pt x="411586" y="0"/>
                    </a:cubicBezTo>
                    <a:cubicBezTo>
                      <a:pt x="455613" y="1693"/>
                      <a:pt x="499711" y="2049"/>
                      <a:pt x="543666" y="5080"/>
                    </a:cubicBezTo>
                    <a:cubicBezTo>
                      <a:pt x="549008" y="5448"/>
                      <a:pt x="553757" y="8689"/>
                      <a:pt x="558906" y="10160"/>
                    </a:cubicBezTo>
                    <a:cubicBezTo>
                      <a:pt x="575921" y="15021"/>
                      <a:pt x="593610" y="17352"/>
                      <a:pt x="609706" y="25400"/>
                    </a:cubicBezTo>
                    <a:cubicBezTo>
                      <a:pt x="621850" y="31472"/>
                      <a:pt x="647951" y="45720"/>
                      <a:pt x="660506" y="45720"/>
                    </a:cubicBezTo>
                    <a:lnTo>
                      <a:pt x="675746" y="45720"/>
                    </a:lnTo>
                  </a:path>
                </a:pathLst>
              </a:cu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49C7E11-0D3E-412F-996F-1704CCBB521E}"/>
                  </a:ext>
                </a:extLst>
              </p:cNvPr>
              <p:cNvSpPr/>
              <p:nvPr/>
            </p:nvSpPr>
            <p:spPr>
              <a:xfrm flipH="1">
                <a:off x="3595196" y="2617050"/>
                <a:ext cx="228600" cy="196591"/>
              </a:xfrm>
              <a:custGeom>
                <a:avLst/>
                <a:gdLst>
                  <a:gd name="connsiteX0" fmla="*/ 228600 w 228600"/>
                  <a:gd name="connsiteY0" fmla="*/ 254000 h 254000"/>
                  <a:gd name="connsiteX1" fmla="*/ 177800 w 228600"/>
                  <a:gd name="connsiteY1" fmla="*/ 198120 h 254000"/>
                  <a:gd name="connsiteX2" fmla="*/ 162560 w 228600"/>
                  <a:gd name="connsiteY2" fmla="*/ 187960 h 254000"/>
                  <a:gd name="connsiteX3" fmla="*/ 147320 w 228600"/>
                  <a:gd name="connsiteY3" fmla="*/ 182880 h 254000"/>
                  <a:gd name="connsiteX4" fmla="*/ 137160 w 228600"/>
                  <a:gd name="connsiteY4" fmla="*/ 167640 h 254000"/>
                  <a:gd name="connsiteX5" fmla="*/ 106680 w 228600"/>
                  <a:gd name="connsiteY5" fmla="*/ 142240 h 254000"/>
                  <a:gd name="connsiteX6" fmla="*/ 96520 w 228600"/>
                  <a:gd name="connsiteY6" fmla="*/ 127000 h 254000"/>
                  <a:gd name="connsiteX7" fmla="*/ 76200 w 228600"/>
                  <a:gd name="connsiteY7" fmla="*/ 106680 h 254000"/>
                  <a:gd name="connsiteX8" fmla="*/ 50800 w 228600"/>
                  <a:gd name="connsiteY8" fmla="*/ 81280 h 254000"/>
                  <a:gd name="connsiteX9" fmla="*/ 40640 w 228600"/>
                  <a:gd name="connsiteY9" fmla="*/ 66040 h 254000"/>
                  <a:gd name="connsiteX10" fmla="*/ 35560 w 228600"/>
                  <a:gd name="connsiteY10" fmla="*/ 50800 h 254000"/>
                  <a:gd name="connsiteX11" fmla="*/ 20320 w 228600"/>
                  <a:gd name="connsiteY11" fmla="*/ 45720 h 254000"/>
                  <a:gd name="connsiteX12" fmla="*/ 5080 w 228600"/>
                  <a:gd name="connsiteY12" fmla="*/ 15240 h 254000"/>
                  <a:gd name="connsiteX13" fmla="*/ 0 w 228600"/>
                  <a:gd name="connsiteY13" fmla="*/ 0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600" h="254000">
                    <a:moveTo>
                      <a:pt x="228600" y="254000"/>
                    </a:moveTo>
                    <a:cubicBezTo>
                      <a:pt x="215753" y="237942"/>
                      <a:pt x="194149" y="209019"/>
                      <a:pt x="177800" y="198120"/>
                    </a:cubicBezTo>
                    <a:cubicBezTo>
                      <a:pt x="172720" y="194733"/>
                      <a:pt x="168021" y="190690"/>
                      <a:pt x="162560" y="187960"/>
                    </a:cubicBezTo>
                    <a:cubicBezTo>
                      <a:pt x="157771" y="185565"/>
                      <a:pt x="152400" y="184573"/>
                      <a:pt x="147320" y="182880"/>
                    </a:cubicBezTo>
                    <a:cubicBezTo>
                      <a:pt x="143933" y="177800"/>
                      <a:pt x="141477" y="171957"/>
                      <a:pt x="137160" y="167640"/>
                    </a:cubicBezTo>
                    <a:cubicBezTo>
                      <a:pt x="97200" y="127680"/>
                      <a:pt x="148291" y="192173"/>
                      <a:pt x="106680" y="142240"/>
                    </a:cubicBezTo>
                    <a:cubicBezTo>
                      <a:pt x="102771" y="137550"/>
                      <a:pt x="100493" y="131636"/>
                      <a:pt x="96520" y="127000"/>
                    </a:cubicBezTo>
                    <a:cubicBezTo>
                      <a:pt x="90286" y="119727"/>
                      <a:pt x="82434" y="113953"/>
                      <a:pt x="76200" y="106680"/>
                    </a:cubicBezTo>
                    <a:cubicBezTo>
                      <a:pt x="53622" y="80339"/>
                      <a:pt x="80151" y="100847"/>
                      <a:pt x="50800" y="81280"/>
                    </a:cubicBezTo>
                    <a:cubicBezTo>
                      <a:pt x="47413" y="76200"/>
                      <a:pt x="43370" y="71501"/>
                      <a:pt x="40640" y="66040"/>
                    </a:cubicBezTo>
                    <a:cubicBezTo>
                      <a:pt x="38245" y="61251"/>
                      <a:pt x="39346" y="54586"/>
                      <a:pt x="35560" y="50800"/>
                    </a:cubicBezTo>
                    <a:cubicBezTo>
                      <a:pt x="31774" y="47014"/>
                      <a:pt x="25400" y="47413"/>
                      <a:pt x="20320" y="45720"/>
                    </a:cubicBezTo>
                    <a:cubicBezTo>
                      <a:pt x="7551" y="7414"/>
                      <a:pt x="24775" y="54631"/>
                      <a:pt x="5080" y="15240"/>
                    </a:cubicBezTo>
                    <a:cubicBezTo>
                      <a:pt x="2685" y="10451"/>
                      <a:pt x="0" y="0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ED6D0F9-FDAE-4BC1-9A72-7418B859F2E2}"/>
                </a:ext>
              </a:extLst>
            </p:cNvPr>
            <p:cNvSpPr txBox="1"/>
            <p:nvPr/>
          </p:nvSpPr>
          <p:spPr>
            <a:xfrm>
              <a:off x="9825311" y="6309624"/>
              <a:ext cx="601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 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4F17830-7A3D-4B60-8F77-BB2568F2CBB6}"/>
                </a:ext>
              </a:extLst>
            </p:cNvPr>
            <p:cNvSpPr/>
            <p:nvPr/>
          </p:nvSpPr>
          <p:spPr>
            <a:xfrm>
              <a:off x="9059332" y="3661832"/>
              <a:ext cx="190500" cy="211667"/>
            </a:xfrm>
            <a:custGeom>
              <a:avLst/>
              <a:gdLst>
                <a:gd name="connsiteX0" fmla="*/ 0 w 190500"/>
                <a:gd name="connsiteY0" fmla="*/ 211667 h 211667"/>
                <a:gd name="connsiteX1" fmla="*/ 21167 w 190500"/>
                <a:gd name="connsiteY1" fmla="*/ 173567 h 211667"/>
                <a:gd name="connsiteX2" fmla="*/ 33867 w 190500"/>
                <a:gd name="connsiteY2" fmla="*/ 165100 h 211667"/>
                <a:gd name="connsiteX3" fmla="*/ 63500 w 190500"/>
                <a:gd name="connsiteY3" fmla="*/ 131234 h 211667"/>
                <a:gd name="connsiteX4" fmla="*/ 93134 w 190500"/>
                <a:gd name="connsiteY4" fmla="*/ 88900 h 211667"/>
                <a:gd name="connsiteX5" fmla="*/ 105834 w 190500"/>
                <a:gd name="connsiteY5" fmla="*/ 84667 h 211667"/>
                <a:gd name="connsiteX6" fmla="*/ 135467 w 190500"/>
                <a:gd name="connsiteY6" fmla="*/ 50800 h 211667"/>
                <a:gd name="connsiteX7" fmla="*/ 143934 w 190500"/>
                <a:gd name="connsiteY7" fmla="*/ 38100 h 211667"/>
                <a:gd name="connsiteX8" fmla="*/ 173567 w 190500"/>
                <a:gd name="connsiteY8" fmla="*/ 16934 h 211667"/>
                <a:gd name="connsiteX9" fmla="*/ 177800 w 190500"/>
                <a:gd name="connsiteY9" fmla="*/ 4234 h 211667"/>
                <a:gd name="connsiteX10" fmla="*/ 190500 w 190500"/>
                <a:gd name="connsiteY10" fmla="*/ 0 h 21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500" h="211667">
                  <a:moveTo>
                    <a:pt x="0" y="211667"/>
                  </a:moveTo>
                  <a:cubicBezTo>
                    <a:pt x="2216" y="207235"/>
                    <a:pt x="14307" y="180427"/>
                    <a:pt x="21167" y="173567"/>
                  </a:cubicBezTo>
                  <a:cubicBezTo>
                    <a:pt x="24765" y="169969"/>
                    <a:pt x="29634" y="167922"/>
                    <a:pt x="33867" y="165100"/>
                  </a:cubicBezTo>
                  <a:cubicBezTo>
                    <a:pt x="53622" y="135467"/>
                    <a:pt x="42333" y="145344"/>
                    <a:pt x="63500" y="131234"/>
                  </a:cubicBezTo>
                  <a:cubicBezTo>
                    <a:pt x="64003" y="130479"/>
                    <a:pt x="88435" y="92816"/>
                    <a:pt x="93134" y="88900"/>
                  </a:cubicBezTo>
                  <a:cubicBezTo>
                    <a:pt x="96562" y="86043"/>
                    <a:pt x="101601" y="86078"/>
                    <a:pt x="105834" y="84667"/>
                  </a:cubicBezTo>
                  <a:cubicBezTo>
                    <a:pt x="125589" y="55034"/>
                    <a:pt x="114300" y="64912"/>
                    <a:pt x="135467" y="50800"/>
                  </a:cubicBezTo>
                  <a:cubicBezTo>
                    <a:pt x="138289" y="46567"/>
                    <a:pt x="140336" y="41698"/>
                    <a:pt x="143934" y="38100"/>
                  </a:cubicBezTo>
                  <a:cubicBezTo>
                    <a:pt x="149188" y="32846"/>
                    <a:pt x="166353" y="21743"/>
                    <a:pt x="173567" y="16934"/>
                  </a:cubicBezTo>
                  <a:cubicBezTo>
                    <a:pt x="174978" y="12701"/>
                    <a:pt x="174645" y="7389"/>
                    <a:pt x="177800" y="4234"/>
                  </a:cubicBezTo>
                  <a:cubicBezTo>
                    <a:pt x="180955" y="1079"/>
                    <a:pt x="190500" y="0"/>
                    <a:pt x="190500" y="0"/>
                  </a:cubicBezTo>
                </a:path>
              </a:pathLst>
            </a:cu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E2C9F5C-16C4-46C0-B0A4-9EE4BD93648F}"/>
                </a:ext>
              </a:extLst>
            </p:cNvPr>
            <p:cNvSpPr/>
            <p:nvPr/>
          </p:nvSpPr>
          <p:spPr>
            <a:xfrm flipH="1">
              <a:off x="8275732" y="3644928"/>
              <a:ext cx="190500" cy="211667"/>
            </a:xfrm>
            <a:custGeom>
              <a:avLst/>
              <a:gdLst>
                <a:gd name="connsiteX0" fmla="*/ 0 w 190500"/>
                <a:gd name="connsiteY0" fmla="*/ 211667 h 211667"/>
                <a:gd name="connsiteX1" fmla="*/ 21167 w 190500"/>
                <a:gd name="connsiteY1" fmla="*/ 173567 h 211667"/>
                <a:gd name="connsiteX2" fmla="*/ 33867 w 190500"/>
                <a:gd name="connsiteY2" fmla="*/ 165100 h 211667"/>
                <a:gd name="connsiteX3" fmla="*/ 63500 w 190500"/>
                <a:gd name="connsiteY3" fmla="*/ 131234 h 211667"/>
                <a:gd name="connsiteX4" fmla="*/ 93134 w 190500"/>
                <a:gd name="connsiteY4" fmla="*/ 88900 h 211667"/>
                <a:gd name="connsiteX5" fmla="*/ 105834 w 190500"/>
                <a:gd name="connsiteY5" fmla="*/ 84667 h 211667"/>
                <a:gd name="connsiteX6" fmla="*/ 135467 w 190500"/>
                <a:gd name="connsiteY6" fmla="*/ 50800 h 211667"/>
                <a:gd name="connsiteX7" fmla="*/ 143934 w 190500"/>
                <a:gd name="connsiteY7" fmla="*/ 38100 h 211667"/>
                <a:gd name="connsiteX8" fmla="*/ 173567 w 190500"/>
                <a:gd name="connsiteY8" fmla="*/ 16934 h 211667"/>
                <a:gd name="connsiteX9" fmla="*/ 177800 w 190500"/>
                <a:gd name="connsiteY9" fmla="*/ 4234 h 211667"/>
                <a:gd name="connsiteX10" fmla="*/ 190500 w 190500"/>
                <a:gd name="connsiteY10" fmla="*/ 0 h 21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500" h="211667">
                  <a:moveTo>
                    <a:pt x="0" y="211667"/>
                  </a:moveTo>
                  <a:cubicBezTo>
                    <a:pt x="2216" y="207235"/>
                    <a:pt x="14307" y="180427"/>
                    <a:pt x="21167" y="173567"/>
                  </a:cubicBezTo>
                  <a:cubicBezTo>
                    <a:pt x="24765" y="169969"/>
                    <a:pt x="29634" y="167922"/>
                    <a:pt x="33867" y="165100"/>
                  </a:cubicBezTo>
                  <a:cubicBezTo>
                    <a:pt x="53622" y="135467"/>
                    <a:pt x="42333" y="145344"/>
                    <a:pt x="63500" y="131234"/>
                  </a:cubicBezTo>
                  <a:cubicBezTo>
                    <a:pt x="64003" y="130479"/>
                    <a:pt x="88435" y="92816"/>
                    <a:pt x="93134" y="88900"/>
                  </a:cubicBezTo>
                  <a:cubicBezTo>
                    <a:pt x="96562" y="86043"/>
                    <a:pt x="101601" y="86078"/>
                    <a:pt x="105834" y="84667"/>
                  </a:cubicBezTo>
                  <a:cubicBezTo>
                    <a:pt x="125589" y="55034"/>
                    <a:pt x="114300" y="64912"/>
                    <a:pt x="135467" y="50800"/>
                  </a:cubicBezTo>
                  <a:cubicBezTo>
                    <a:pt x="138289" y="46567"/>
                    <a:pt x="140336" y="41698"/>
                    <a:pt x="143934" y="38100"/>
                  </a:cubicBezTo>
                  <a:cubicBezTo>
                    <a:pt x="149188" y="32846"/>
                    <a:pt x="166353" y="21743"/>
                    <a:pt x="173567" y="16934"/>
                  </a:cubicBezTo>
                  <a:cubicBezTo>
                    <a:pt x="174978" y="12701"/>
                    <a:pt x="174645" y="7389"/>
                    <a:pt x="177800" y="4234"/>
                  </a:cubicBezTo>
                  <a:cubicBezTo>
                    <a:pt x="180955" y="1079"/>
                    <a:pt x="190500" y="0"/>
                    <a:pt x="190500" y="0"/>
                  </a:cubicBezTo>
                </a:path>
              </a:pathLst>
            </a:cu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048" name="Straight Connector 2047">
              <a:extLst>
                <a:ext uri="{FF2B5EF4-FFF2-40B4-BE49-F238E27FC236}">
                  <a16:creationId xmlns:a16="http://schemas.microsoft.com/office/drawing/2014/main" id="{74EF6384-32A0-4E1A-B448-B716E19EE75C}"/>
                </a:ext>
              </a:extLst>
            </p:cNvPr>
            <p:cNvCxnSpPr/>
            <p:nvPr/>
          </p:nvCxnSpPr>
          <p:spPr>
            <a:xfrm>
              <a:off x="8664664" y="3236301"/>
              <a:ext cx="214956" cy="0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9" name="Freeform: Shape 2048">
              <a:extLst>
                <a:ext uri="{FF2B5EF4-FFF2-40B4-BE49-F238E27FC236}">
                  <a16:creationId xmlns:a16="http://schemas.microsoft.com/office/drawing/2014/main" id="{BBD05936-B5D6-43C4-9479-F5D6762129C9}"/>
                </a:ext>
              </a:extLst>
            </p:cNvPr>
            <p:cNvSpPr/>
            <p:nvPr/>
          </p:nvSpPr>
          <p:spPr>
            <a:xfrm>
              <a:off x="8597900" y="3033184"/>
              <a:ext cx="45719" cy="251883"/>
            </a:xfrm>
            <a:custGeom>
              <a:avLst/>
              <a:gdLst>
                <a:gd name="connsiteX0" fmla="*/ 0 w 50800"/>
                <a:gd name="connsiteY0" fmla="*/ 251883 h 251883"/>
                <a:gd name="connsiteX1" fmla="*/ 23284 w 50800"/>
                <a:gd name="connsiteY1" fmla="*/ 220133 h 251883"/>
                <a:gd name="connsiteX2" fmla="*/ 31750 w 50800"/>
                <a:gd name="connsiteY2" fmla="*/ 209550 h 251883"/>
                <a:gd name="connsiteX3" fmla="*/ 35984 w 50800"/>
                <a:gd name="connsiteY3" fmla="*/ 201083 h 251883"/>
                <a:gd name="connsiteX4" fmla="*/ 38100 w 50800"/>
                <a:gd name="connsiteY4" fmla="*/ 194733 h 251883"/>
                <a:gd name="connsiteX5" fmla="*/ 50800 w 50800"/>
                <a:gd name="connsiteY5" fmla="*/ 167216 h 251883"/>
                <a:gd name="connsiteX6" fmla="*/ 48684 w 50800"/>
                <a:gd name="connsiteY6" fmla="*/ 97366 h 251883"/>
                <a:gd name="connsiteX7" fmla="*/ 46567 w 50800"/>
                <a:gd name="connsiteY7" fmla="*/ 80433 h 251883"/>
                <a:gd name="connsiteX8" fmla="*/ 46567 w 50800"/>
                <a:gd name="connsiteY8" fmla="*/ 0 h 2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00" h="251883">
                  <a:moveTo>
                    <a:pt x="0" y="251883"/>
                  </a:moveTo>
                  <a:cubicBezTo>
                    <a:pt x="7761" y="241300"/>
                    <a:pt x="16004" y="231053"/>
                    <a:pt x="23284" y="220133"/>
                  </a:cubicBezTo>
                  <a:cubicBezTo>
                    <a:pt x="31464" y="207864"/>
                    <a:pt x="17547" y="219018"/>
                    <a:pt x="31750" y="209550"/>
                  </a:cubicBezTo>
                  <a:cubicBezTo>
                    <a:pt x="33161" y="206728"/>
                    <a:pt x="34741" y="203983"/>
                    <a:pt x="35984" y="201083"/>
                  </a:cubicBezTo>
                  <a:cubicBezTo>
                    <a:pt x="36863" y="199032"/>
                    <a:pt x="37102" y="196729"/>
                    <a:pt x="38100" y="194733"/>
                  </a:cubicBezTo>
                  <a:cubicBezTo>
                    <a:pt x="52280" y="166371"/>
                    <a:pt x="36077" y="206480"/>
                    <a:pt x="50800" y="167216"/>
                  </a:cubicBezTo>
                  <a:cubicBezTo>
                    <a:pt x="50095" y="143933"/>
                    <a:pt x="49819" y="120632"/>
                    <a:pt x="48684" y="97366"/>
                  </a:cubicBezTo>
                  <a:cubicBezTo>
                    <a:pt x="48407" y="91684"/>
                    <a:pt x="46691" y="86120"/>
                    <a:pt x="46567" y="80433"/>
                  </a:cubicBezTo>
                  <a:cubicBezTo>
                    <a:pt x="45984" y="53628"/>
                    <a:pt x="46567" y="26811"/>
                    <a:pt x="46567" y="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DB2DF1A-40E0-4F4C-B440-6282189ADB8B}"/>
                </a:ext>
              </a:extLst>
            </p:cNvPr>
            <p:cNvSpPr/>
            <p:nvPr/>
          </p:nvSpPr>
          <p:spPr>
            <a:xfrm flipH="1">
              <a:off x="8879620" y="3025943"/>
              <a:ext cx="45719" cy="251883"/>
            </a:xfrm>
            <a:custGeom>
              <a:avLst/>
              <a:gdLst>
                <a:gd name="connsiteX0" fmla="*/ 0 w 50800"/>
                <a:gd name="connsiteY0" fmla="*/ 251883 h 251883"/>
                <a:gd name="connsiteX1" fmla="*/ 23284 w 50800"/>
                <a:gd name="connsiteY1" fmla="*/ 220133 h 251883"/>
                <a:gd name="connsiteX2" fmla="*/ 31750 w 50800"/>
                <a:gd name="connsiteY2" fmla="*/ 209550 h 251883"/>
                <a:gd name="connsiteX3" fmla="*/ 35984 w 50800"/>
                <a:gd name="connsiteY3" fmla="*/ 201083 h 251883"/>
                <a:gd name="connsiteX4" fmla="*/ 38100 w 50800"/>
                <a:gd name="connsiteY4" fmla="*/ 194733 h 251883"/>
                <a:gd name="connsiteX5" fmla="*/ 50800 w 50800"/>
                <a:gd name="connsiteY5" fmla="*/ 167216 h 251883"/>
                <a:gd name="connsiteX6" fmla="*/ 48684 w 50800"/>
                <a:gd name="connsiteY6" fmla="*/ 97366 h 251883"/>
                <a:gd name="connsiteX7" fmla="*/ 46567 w 50800"/>
                <a:gd name="connsiteY7" fmla="*/ 80433 h 251883"/>
                <a:gd name="connsiteX8" fmla="*/ 46567 w 50800"/>
                <a:gd name="connsiteY8" fmla="*/ 0 h 2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00" h="251883">
                  <a:moveTo>
                    <a:pt x="0" y="251883"/>
                  </a:moveTo>
                  <a:cubicBezTo>
                    <a:pt x="7761" y="241300"/>
                    <a:pt x="16004" y="231053"/>
                    <a:pt x="23284" y="220133"/>
                  </a:cubicBezTo>
                  <a:cubicBezTo>
                    <a:pt x="31464" y="207864"/>
                    <a:pt x="17547" y="219018"/>
                    <a:pt x="31750" y="209550"/>
                  </a:cubicBezTo>
                  <a:cubicBezTo>
                    <a:pt x="33161" y="206728"/>
                    <a:pt x="34741" y="203983"/>
                    <a:pt x="35984" y="201083"/>
                  </a:cubicBezTo>
                  <a:cubicBezTo>
                    <a:pt x="36863" y="199032"/>
                    <a:pt x="37102" y="196729"/>
                    <a:pt x="38100" y="194733"/>
                  </a:cubicBezTo>
                  <a:cubicBezTo>
                    <a:pt x="52280" y="166371"/>
                    <a:pt x="36077" y="206480"/>
                    <a:pt x="50800" y="167216"/>
                  </a:cubicBezTo>
                  <a:cubicBezTo>
                    <a:pt x="50095" y="143933"/>
                    <a:pt x="49819" y="120632"/>
                    <a:pt x="48684" y="97366"/>
                  </a:cubicBezTo>
                  <a:cubicBezTo>
                    <a:pt x="48407" y="91684"/>
                    <a:pt x="46691" y="86120"/>
                    <a:pt x="46567" y="80433"/>
                  </a:cubicBezTo>
                  <a:cubicBezTo>
                    <a:pt x="45984" y="53628"/>
                    <a:pt x="46567" y="26811"/>
                    <a:pt x="46567" y="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58" name="Group 2057">
            <a:extLst>
              <a:ext uri="{FF2B5EF4-FFF2-40B4-BE49-F238E27FC236}">
                <a16:creationId xmlns:a16="http://schemas.microsoft.com/office/drawing/2014/main" id="{F15A916C-43CF-4791-A4A9-D0826C7A153B}"/>
              </a:ext>
            </a:extLst>
          </p:cNvPr>
          <p:cNvGrpSpPr/>
          <p:nvPr/>
        </p:nvGrpSpPr>
        <p:grpSpPr>
          <a:xfrm>
            <a:off x="1071204" y="2959119"/>
            <a:ext cx="5747098" cy="3498286"/>
            <a:chOff x="863358" y="2965227"/>
            <a:chExt cx="5747098" cy="3498286"/>
          </a:xfrm>
        </p:grpSpPr>
        <p:pic>
          <p:nvPicPr>
            <p:cNvPr id="2050" name="Picture 2" descr="Image result for circle of willis">
              <a:extLst>
                <a:ext uri="{FF2B5EF4-FFF2-40B4-BE49-F238E27FC236}">
                  <a16:creationId xmlns:a16="http://schemas.microsoft.com/office/drawing/2014/main" id="{7D6876DF-1831-492C-9BEE-90DCC74B9B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358" y="2965227"/>
              <a:ext cx="5747098" cy="3498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53" name="Straight Arrow Connector 2052">
              <a:extLst>
                <a:ext uri="{FF2B5EF4-FFF2-40B4-BE49-F238E27FC236}">
                  <a16:creationId xmlns:a16="http://schemas.microsoft.com/office/drawing/2014/main" id="{DBEF868F-9846-404D-8D68-7DA43DC8C1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5195" y="3576485"/>
              <a:ext cx="0" cy="382359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E079401-0A59-4801-9360-D7E9A37632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64129" y="4451469"/>
              <a:ext cx="446988" cy="158154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1A88B4D-F8FC-4718-B45A-FB4077D7AA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1117" y="4496918"/>
              <a:ext cx="398087" cy="112705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6596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FFAC4CD-1C34-4C6E-9611-4D441447D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273507"/>
              </p:ext>
            </p:extLst>
          </p:nvPr>
        </p:nvGraphicFramePr>
        <p:xfrm>
          <a:off x="583660" y="1116491"/>
          <a:ext cx="11255982" cy="5064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1676">
                  <a:extLst>
                    <a:ext uri="{9D8B030D-6E8A-4147-A177-3AD203B41FA5}">
                      <a16:colId xmlns:a16="http://schemas.microsoft.com/office/drawing/2014/main" val="4223554368"/>
                    </a:ext>
                  </a:extLst>
                </a:gridCol>
                <a:gridCol w="2734556">
                  <a:extLst>
                    <a:ext uri="{9D8B030D-6E8A-4147-A177-3AD203B41FA5}">
                      <a16:colId xmlns:a16="http://schemas.microsoft.com/office/drawing/2014/main" val="1554602997"/>
                    </a:ext>
                  </a:extLst>
                </a:gridCol>
                <a:gridCol w="3910519">
                  <a:extLst>
                    <a:ext uri="{9D8B030D-6E8A-4147-A177-3AD203B41FA5}">
                      <a16:colId xmlns:a16="http://schemas.microsoft.com/office/drawing/2014/main" val="3901719039"/>
                    </a:ext>
                  </a:extLst>
                </a:gridCol>
                <a:gridCol w="3599231">
                  <a:extLst>
                    <a:ext uri="{9D8B030D-6E8A-4147-A177-3AD203B41FA5}">
                      <a16:colId xmlns:a16="http://schemas.microsoft.com/office/drawing/2014/main" val="2000957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Origin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Internal carotid artery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Basilar artery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730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Branch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Anterior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Cerebral Artery 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(ACA)</a:t>
                      </a: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rgbClr val="FFDF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Middle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Cerebral Artery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(MCA)</a:t>
                      </a: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Posterior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Cerebral Artery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(PCA)</a:t>
                      </a: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566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Supplies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6225" marR="0" lvl="0" indent="-2762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Orbital and medial surfaces of </a:t>
                      </a: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frontal</a:t>
                      </a: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and </a:t>
                      </a: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parietal </a:t>
                      </a: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lobes.</a:t>
                      </a:r>
                    </a:p>
                    <a:p>
                      <a:pPr marL="276225" marR="0" lvl="0" indent="-2762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A narrow part on the superolateral surface.</a:t>
                      </a: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</a:t>
                      </a: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Entire Superolateral surface*:</a:t>
                      </a:r>
                    </a:p>
                    <a:p>
                      <a:pPr marL="279400" marR="0" lvl="0" indent="-279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Somatosensory Cortex</a:t>
                      </a:r>
                    </a:p>
                    <a:p>
                      <a:pPr marL="279400" marR="0" lvl="0" indent="-279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Motor Cortex</a:t>
                      </a:r>
                    </a:p>
                    <a:p>
                      <a:pPr marL="279400" marR="0" lvl="0" indent="-279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Language areas:.</a:t>
                      </a:r>
                    </a:p>
                    <a:p>
                      <a:pPr marL="350838" marR="0" lvl="1" indent="-163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Broca's</a:t>
                      </a: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Area</a:t>
                      </a: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: linked to </a:t>
                      </a:r>
                      <a:r>
                        <a:rPr kumimoji="0" lang="en-US" sz="2000" b="0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speech production</a:t>
                      </a: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350838" marR="0" lvl="1" indent="-163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Wernicke’s Area</a:t>
                      </a: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: It is involved in the understanding of written and spoken language</a:t>
                      </a: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  <a:p>
                      <a:pPr marL="276225" marR="0" lvl="0" indent="-2762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Auditory areas</a:t>
                      </a: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:</a:t>
                      </a:r>
                    </a:p>
                    <a:p>
                      <a:pPr marL="350838" marR="0" lvl="1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Primary auditory area</a:t>
                      </a:r>
                    </a:p>
                    <a:p>
                      <a:pPr marL="350838" marR="0" lvl="1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US" sz="20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Heschl’s</a:t>
                      </a: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Gyrus</a:t>
                      </a: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: to process incoming auditory information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0" marR="0" lvl="0" indent="-25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Anterior and inferior </a:t>
                      </a: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temporal</a:t>
                      </a: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lobes</a:t>
                      </a:r>
                    </a:p>
                    <a:p>
                      <a:pPr marL="254000" marR="0" lvl="0" indent="-25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Uncus</a:t>
                      </a: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:</a:t>
                      </a:r>
                    </a:p>
                    <a:p>
                      <a:pPr marL="447675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Located on the tip end of the medial surface of the </a:t>
                      </a:r>
                      <a:r>
                        <a:rPr kumimoji="0" lang="en-US" sz="20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parahippocampal</a:t>
                      </a: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gyrus.</a:t>
                      </a:r>
                    </a:p>
                    <a:p>
                      <a:pPr marL="447675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Part of the olfactory cortex that processes information from the </a:t>
                      </a: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sense of smell</a:t>
                      </a: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276225" marR="0" lvl="0" indent="-2762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Inferior temporal gyri</a:t>
                      </a:r>
                    </a:p>
                    <a:p>
                      <a:pPr marL="276225" marR="0" lvl="0" indent="-2762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Inferior and Medial </a:t>
                      </a: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Occipital lobe  </a:t>
                      </a: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(visual area)</a:t>
                      </a:r>
                      <a:endParaRPr kumimoji="0" lang="en-US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rgbClr val="D4E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658926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EDA86A-7583-4DAF-8E89-0A06CE3541E6}"/>
              </a:ext>
            </a:extLst>
          </p:cNvPr>
          <p:cNvCxnSpPr/>
          <p:nvPr/>
        </p:nvCxnSpPr>
        <p:spPr>
          <a:xfrm>
            <a:off x="8615421" y="3050300"/>
            <a:ext cx="648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0BDFDAE1-738C-4413-A547-4A11E3848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60" y="423803"/>
            <a:ext cx="4818016" cy="65377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Cerebral </a:t>
            </a:r>
            <a:r>
              <a:rPr lang="en-US" sz="3200" b="1" dirty="0">
                <a:latin typeface="+mj-lt"/>
              </a:rPr>
              <a:t>Arterial</a:t>
            </a:r>
            <a:r>
              <a:rPr lang="en-US" sz="3200" dirty="0">
                <a:latin typeface="+mj-lt"/>
              </a:rPr>
              <a:t> supply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0E4A0-47B9-41A4-A4C5-2A4E91642D02}"/>
              </a:ext>
            </a:extLst>
          </p:cNvPr>
          <p:cNvSpPr txBox="1"/>
          <p:nvPr/>
        </p:nvSpPr>
        <p:spPr>
          <a:xfrm>
            <a:off x="583660" y="6220161"/>
            <a:ext cx="11255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*Except for a narrow  part by the ACA, MCA supplies all the motor area except the leg area. (Snell)</a:t>
            </a:r>
            <a:r>
              <a:rPr lang="en-US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US" dirty="0">
                <a:solidFill>
                  <a:srgbClr val="92D050"/>
                </a:solidFill>
                <a:latin typeface="Calibri" panose="020F0502020204030204"/>
              </a:rPr>
              <a:t>except </a:t>
            </a:r>
            <a:r>
              <a:rPr lang="en-US" b="1" dirty="0">
                <a:solidFill>
                  <a:srgbClr val="92D050"/>
                </a:solidFill>
                <a:latin typeface="Calibri" panose="020F0502020204030204"/>
              </a:rPr>
              <a:t>foot and </a:t>
            </a:r>
            <a:r>
              <a:rPr lang="en-US" b="1" dirty="0" err="1">
                <a:solidFill>
                  <a:srgbClr val="92D050"/>
                </a:solidFill>
                <a:latin typeface="Calibri" panose="020F0502020204030204"/>
              </a:rPr>
              <a:t>perinium</a:t>
            </a:r>
            <a:endParaRPr lang="en-US" b="1" dirty="0">
              <a:solidFill>
                <a:srgbClr val="92D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7587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F46E499-15DA-4FE4-8356-8753C98D2A06}"/>
              </a:ext>
            </a:extLst>
          </p:cNvPr>
          <p:cNvGrpSpPr/>
          <p:nvPr/>
        </p:nvGrpSpPr>
        <p:grpSpPr>
          <a:xfrm>
            <a:off x="820994" y="524010"/>
            <a:ext cx="5361099" cy="2816090"/>
            <a:chOff x="7102549" y="883071"/>
            <a:chExt cx="4794484" cy="28160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02549" y="883071"/>
              <a:ext cx="4489353" cy="2816090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DC97F6-2D48-4093-99FD-A8A201E9F3B6}"/>
                </a:ext>
              </a:extLst>
            </p:cNvPr>
            <p:cNvSpPr txBox="1"/>
            <p:nvPr/>
          </p:nvSpPr>
          <p:spPr>
            <a:xfrm>
              <a:off x="9930581" y="3134233"/>
              <a:ext cx="1966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n-lt"/>
                </a:rPr>
                <a:t>Medial Surface of Cerebral Hemisphere</a:t>
              </a:r>
              <a:endParaRPr lang="en-GB" dirty="0">
                <a:latin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570A39-8978-4368-9C5A-CC458634502B}"/>
              </a:ext>
            </a:extLst>
          </p:cNvPr>
          <p:cNvGrpSpPr/>
          <p:nvPr/>
        </p:nvGrpSpPr>
        <p:grpSpPr>
          <a:xfrm>
            <a:off x="6575610" y="411516"/>
            <a:ext cx="5223099" cy="2928584"/>
            <a:chOff x="7141878" y="292589"/>
            <a:chExt cx="4794484" cy="292858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1878" y="292589"/>
              <a:ext cx="4401879" cy="2901319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BB22F7-7E5E-46DD-A5C9-C438059557AF}"/>
                </a:ext>
              </a:extLst>
            </p:cNvPr>
            <p:cNvSpPr txBox="1"/>
            <p:nvPr/>
          </p:nvSpPr>
          <p:spPr>
            <a:xfrm>
              <a:off x="9969910" y="2697953"/>
              <a:ext cx="1966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n-lt"/>
                </a:rPr>
                <a:t>Superolateral Surface of Cerebral Hemisphere</a:t>
              </a:r>
              <a:endParaRPr lang="en-GB" dirty="0">
                <a:latin typeface="+mn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742729-2A84-4287-AE9A-C2F963672177}"/>
              </a:ext>
            </a:extLst>
          </p:cNvPr>
          <p:cNvGrpSpPr/>
          <p:nvPr/>
        </p:nvGrpSpPr>
        <p:grpSpPr>
          <a:xfrm>
            <a:off x="716949" y="3684719"/>
            <a:ext cx="4105308" cy="2901319"/>
            <a:chOff x="716949" y="3684719"/>
            <a:chExt cx="5004400" cy="29013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8538" r="9997" b="19292"/>
            <a:stretch/>
          </p:blipFill>
          <p:spPr>
            <a:xfrm>
              <a:off x="716949" y="3684719"/>
              <a:ext cx="5004400" cy="2901319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F6893C-025F-4950-A600-068DF7D495C9}"/>
                </a:ext>
              </a:extLst>
            </p:cNvPr>
            <p:cNvSpPr/>
            <p:nvPr/>
          </p:nvSpPr>
          <p:spPr>
            <a:xfrm>
              <a:off x="924287" y="5772150"/>
              <a:ext cx="936264" cy="184664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FF2CBC-43FF-4F8D-9417-BFB22879E294}"/>
                </a:ext>
              </a:extLst>
            </p:cNvPr>
            <p:cNvSpPr/>
            <p:nvPr/>
          </p:nvSpPr>
          <p:spPr>
            <a:xfrm>
              <a:off x="1921237" y="6223000"/>
              <a:ext cx="936264" cy="184664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DBBC134-6E5A-4C23-9C46-5100EFA03DCE}"/>
                </a:ext>
              </a:extLst>
            </p:cNvPr>
            <p:cNvSpPr/>
            <p:nvPr/>
          </p:nvSpPr>
          <p:spPr>
            <a:xfrm>
              <a:off x="3363609" y="6235700"/>
              <a:ext cx="936264" cy="184664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7C7D537-37C6-42FA-AE71-CEA6E610E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7692" y="3684719"/>
            <a:ext cx="3241017" cy="281233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B3215CF-5845-4785-B109-84B2109D4431}"/>
              </a:ext>
            </a:extLst>
          </p:cNvPr>
          <p:cNvGrpSpPr/>
          <p:nvPr/>
        </p:nvGrpSpPr>
        <p:grpSpPr>
          <a:xfrm>
            <a:off x="4973001" y="3586228"/>
            <a:ext cx="3241017" cy="2999809"/>
            <a:chOff x="7931573" y="3773298"/>
            <a:chExt cx="3828298" cy="266512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5C16E00-4F58-4AFB-B62A-CB0483F32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238" t="6805" r="5736" b="10203"/>
            <a:stretch/>
          </p:blipFill>
          <p:spPr>
            <a:xfrm>
              <a:off x="7931573" y="3773298"/>
              <a:ext cx="3828298" cy="266512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DD1FDF3-516D-4D70-81B2-B9907216069B}"/>
                </a:ext>
              </a:extLst>
            </p:cNvPr>
            <p:cNvSpPr/>
            <p:nvPr/>
          </p:nvSpPr>
          <p:spPr>
            <a:xfrm>
              <a:off x="8488907" y="5778959"/>
              <a:ext cx="341770" cy="211173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83188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atomy" id="{6C3A8FFE-7141-47B9-9213-9895C7E1A432}" vid="{088974C7-7BA9-4A38-9875-23F266899E6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</Template>
  <TotalTime>14085</TotalTime>
  <Words>2436</Words>
  <Application>Microsoft Office PowerPoint</Application>
  <PresentationFormat>Widescreen</PresentationFormat>
  <Paragraphs>434</Paragraphs>
  <Slides>26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Calibri</vt:lpstr>
      <vt:lpstr>Arial</vt:lpstr>
      <vt:lpstr>Courier New</vt:lpstr>
      <vt:lpstr>Wingdings</vt:lpstr>
      <vt:lpstr>Calibri Light</vt:lpstr>
      <vt:lpstr>Adobe Arabic</vt:lpstr>
      <vt:lpstr>Office Theme</vt:lpstr>
      <vt:lpstr>PowerPoint Presentation</vt:lpstr>
      <vt:lpstr>Objectives</vt:lpstr>
      <vt:lpstr>PowerPoint Presentation</vt:lpstr>
      <vt:lpstr>PowerPoint Presentation</vt:lpstr>
      <vt:lpstr>PowerPoint Presentation</vt:lpstr>
      <vt:lpstr>Cerebral Arterial supply</vt:lpstr>
      <vt:lpstr>Cerebral Arterial supply</vt:lpstr>
      <vt:lpstr>Cerebral Arterial supply</vt:lpstr>
      <vt:lpstr>PowerPoint Presentation</vt:lpstr>
      <vt:lpstr>PowerPoint Presentation</vt:lpstr>
      <vt:lpstr>PowerPoint Presentation</vt:lpstr>
      <vt:lpstr>PowerPoint Presentation</vt:lpstr>
      <vt:lpstr>Arterial Disorders</vt:lpstr>
      <vt:lpstr>PowerPoint Presentation</vt:lpstr>
      <vt:lpstr>PowerPoint Presentation</vt:lpstr>
      <vt:lpstr>Cerebral Venous Drainage</vt:lpstr>
      <vt:lpstr>PowerPoint Presentation</vt:lpstr>
      <vt:lpstr>PowerPoint Presentation</vt:lpstr>
      <vt:lpstr>PowerPoint Presentation</vt:lpstr>
      <vt:lpstr>Venous Disorders</vt:lpstr>
      <vt:lpstr>PowerPoint Presentation</vt:lpstr>
      <vt:lpstr>PowerPoint Presentation</vt:lpstr>
      <vt:lpstr>PowerPoint Presentation</vt:lpstr>
      <vt:lpstr>Q1. What does the basilar artery supply? A. Mid brain  B. cerebellum C. A&amp;B D. motor cortex  </vt:lpstr>
      <vt:lpstr>SAQ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</dc:title>
  <dc:creator>Jawaher AbdulMohsen</dc:creator>
  <cp:lastModifiedBy>Jawaher</cp:lastModifiedBy>
  <cp:revision>174</cp:revision>
  <dcterms:created xsi:type="dcterms:W3CDTF">2017-04-30T17:35:08Z</dcterms:created>
  <dcterms:modified xsi:type="dcterms:W3CDTF">2018-07-18T21:41:13Z</dcterms:modified>
</cp:coreProperties>
</file>