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1"/>
  </p:notesMasterIdLst>
  <p:sldIdLst>
    <p:sldId id="322" r:id="rId2"/>
    <p:sldId id="297" r:id="rId3"/>
    <p:sldId id="336" r:id="rId4"/>
    <p:sldId id="329" r:id="rId5"/>
    <p:sldId id="330" r:id="rId6"/>
    <p:sldId id="328" r:id="rId7"/>
    <p:sldId id="327" r:id="rId8"/>
    <p:sldId id="326" r:id="rId9"/>
    <p:sldId id="340" r:id="rId10"/>
    <p:sldId id="337" r:id="rId11"/>
    <p:sldId id="341" r:id="rId12"/>
    <p:sldId id="354" r:id="rId13"/>
    <p:sldId id="345" r:id="rId14"/>
    <p:sldId id="352" r:id="rId15"/>
    <p:sldId id="351" r:id="rId16"/>
    <p:sldId id="334" r:id="rId17"/>
    <p:sldId id="353" r:id="rId18"/>
    <p:sldId id="335" r:id="rId19"/>
    <p:sldId id="32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waher" initials="J" lastIdx="1" clrIdx="0">
    <p:extLst>
      <p:ext uri="{19B8F6BF-5375-455C-9EA6-DF929625EA0E}">
        <p15:presenceInfo xmlns:p15="http://schemas.microsoft.com/office/powerpoint/2012/main" userId="Jawa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DEC8EE"/>
    <a:srgbClr val="EADCF4"/>
    <a:srgbClr val="B686DA"/>
    <a:srgbClr val="F9FEF4"/>
    <a:srgbClr val="F1FCE4"/>
    <a:srgbClr val="CCFFFF"/>
    <a:srgbClr val="00D05E"/>
    <a:srgbClr val="FFF0C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891" autoAdjust="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8C1D3-B101-4628-96F4-39CBB7ED4A3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63E6BF6-5B1E-44A5-8712-E75F98B569BA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Basically the activity of basal nuclei begins by information </a:t>
          </a:r>
          <a:r>
            <a:rPr lang="en-US" sz="1600" u="sng">
              <a:solidFill>
                <a:schemeClr val="tx1"/>
              </a:solidFill>
            </a:rPr>
            <a:t>received from</a:t>
          </a:r>
          <a:r>
            <a:rPr lang="en-US" sz="1600">
              <a:solidFill>
                <a:schemeClr val="tx1"/>
              </a:solidFill>
            </a:rPr>
            <a:t> </a:t>
          </a:r>
          <a:r>
            <a:rPr lang="en-US" sz="1600" i="1">
              <a:solidFill>
                <a:schemeClr val="tx1"/>
              </a:solidFill>
            </a:rPr>
            <a:t>sensory cortex, thalamus, substantia nigra, </a:t>
          </a:r>
          <a:r>
            <a:rPr lang="en-US" sz="1600">
              <a:solidFill>
                <a:schemeClr val="tx1"/>
              </a:solidFill>
            </a:rPr>
            <a:t>and </a:t>
          </a:r>
          <a:r>
            <a:rPr lang="en-US" sz="1600" i="1">
              <a:solidFill>
                <a:schemeClr val="tx1"/>
              </a:solidFill>
            </a:rPr>
            <a:t>red nucleus</a:t>
          </a:r>
          <a:r>
            <a:rPr lang="en-US" sz="1600">
              <a:solidFill>
                <a:schemeClr val="tx1"/>
              </a:solidFill>
            </a:rPr>
            <a:t>, according to thoughts of mind.</a:t>
          </a:r>
          <a:endParaRPr lang="en-GB" sz="1600">
            <a:solidFill>
              <a:schemeClr val="tx1"/>
            </a:solidFill>
          </a:endParaRPr>
        </a:p>
      </dgm:t>
    </dgm:pt>
    <dgm:pt modelId="{26050D08-37E9-4AE9-811E-50D11D72E38B}" type="parTrans" cxnId="{CD6BAFF6-9AAC-4F87-BB48-280760DEA521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AE86032-42D7-4D78-93AA-D24F69CD2A29}" type="sibTrans" cxnId="{CD6BAFF6-9AAC-4F87-BB48-280760DEA521}">
      <dgm:prSet custT="1"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F05AD6EF-525A-4B5E-8722-80E136F54654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These information is </a:t>
          </a:r>
          <a:r>
            <a:rPr lang="en-US" sz="1600" u="sng">
              <a:solidFill>
                <a:schemeClr val="tx1"/>
              </a:solidFill>
            </a:rPr>
            <a:t>integrated within</a:t>
          </a:r>
          <a:r>
            <a:rPr lang="en-US" sz="1600">
              <a:solidFill>
                <a:schemeClr val="tx1"/>
              </a:solidFill>
            </a:rPr>
            <a:t> </a:t>
          </a:r>
          <a:r>
            <a:rPr lang="en-US" sz="1600" i="1">
              <a:solidFill>
                <a:schemeClr val="tx1"/>
              </a:solidFill>
            </a:rPr>
            <a:t>corpus striatum </a:t>
          </a:r>
          <a:r>
            <a:rPr lang="en-US" sz="1600">
              <a:solidFill>
                <a:schemeClr val="tx1"/>
              </a:solidFill>
            </a:rPr>
            <a:t>and </a:t>
          </a:r>
          <a:r>
            <a:rPr lang="en-US" sz="1600" u="sng">
              <a:solidFill>
                <a:schemeClr val="tx1"/>
              </a:solidFill>
            </a:rPr>
            <a:t>channeled within</a:t>
          </a:r>
          <a:r>
            <a:rPr lang="en-US" sz="1600">
              <a:solidFill>
                <a:schemeClr val="tx1"/>
              </a:solidFill>
            </a:rPr>
            <a:t> </a:t>
          </a:r>
          <a:r>
            <a:rPr lang="en-US" sz="1600" i="1">
              <a:solidFill>
                <a:schemeClr val="tx1"/>
              </a:solidFill>
            </a:rPr>
            <a:t>globus pallidus </a:t>
          </a:r>
          <a:r>
            <a:rPr lang="en-US" sz="1600">
              <a:solidFill>
                <a:schemeClr val="tx1"/>
              </a:solidFill>
            </a:rPr>
            <a:t>and </a:t>
          </a:r>
          <a:r>
            <a:rPr lang="en-US" sz="1600" u="sng">
              <a:solidFill>
                <a:schemeClr val="tx1"/>
              </a:solidFill>
            </a:rPr>
            <a:t>outflow</a:t>
          </a:r>
          <a:r>
            <a:rPr lang="en-US" sz="1600">
              <a:solidFill>
                <a:schemeClr val="tx1"/>
              </a:solidFill>
            </a:rPr>
            <a:t> back to </a:t>
          </a:r>
          <a:r>
            <a:rPr lang="en-US" sz="1600" i="1">
              <a:solidFill>
                <a:schemeClr val="tx1"/>
              </a:solidFill>
            </a:rPr>
            <a:t>motor areas of cerebral cortex</a:t>
          </a:r>
          <a:r>
            <a:rPr lang="en-US" sz="1600">
              <a:solidFill>
                <a:schemeClr val="tx1"/>
              </a:solidFill>
            </a:rPr>
            <a:t>, and </a:t>
          </a:r>
          <a:r>
            <a:rPr lang="en-US" sz="1600" i="1">
              <a:solidFill>
                <a:schemeClr val="tx1"/>
              </a:solidFill>
            </a:rPr>
            <a:t>other motor areas in brain stem</a:t>
          </a:r>
          <a:r>
            <a:rPr lang="en-US" sz="1600">
              <a:solidFill>
                <a:schemeClr val="tx1"/>
              </a:solidFill>
            </a:rPr>
            <a:t>.</a:t>
          </a:r>
          <a:endParaRPr lang="en-GB" sz="1600">
            <a:solidFill>
              <a:schemeClr val="tx1"/>
            </a:solidFill>
          </a:endParaRPr>
        </a:p>
      </dgm:t>
    </dgm:pt>
    <dgm:pt modelId="{29B3FD6D-5EB0-4EA9-B268-A2CA76A6424A}" type="parTrans" cxnId="{C1F5608A-B231-4490-B99F-A62A2225E2FE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F692ED9-FCE8-4D06-9C9B-59313627B537}" type="sibTrans" cxnId="{C1F5608A-B231-4490-B99F-A62A2225E2FE}">
      <dgm:prSet custT="1"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1DE22867-CAA4-4354-8E4B-995E64E98191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Thus the basal nuclei can control muscular movement through its effect on cerebral cortex</a:t>
          </a:r>
          <a:endParaRPr lang="en-GB" sz="1600">
            <a:solidFill>
              <a:schemeClr val="tx1"/>
            </a:solidFill>
          </a:endParaRPr>
        </a:p>
      </dgm:t>
    </dgm:pt>
    <dgm:pt modelId="{77541D50-FAA1-4BBE-87CD-ADC6FB40D829}" type="parTrans" cxnId="{24E070E8-F6F5-43B5-A7E2-F09DA28C255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7B35A2C-62FE-440E-866A-F65D37286AD8}" type="sibTrans" cxnId="{24E070E8-F6F5-43B5-A7E2-F09DA28C2559}">
      <dgm:prSet custT="1"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2171989F-D2C6-43E3-9C64-CECFC902A7B6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So basal nuclei </a:t>
          </a:r>
          <a:r>
            <a:rPr lang="en-US" sz="1600" i="1">
              <a:solidFill>
                <a:schemeClr val="tx1"/>
              </a:solidFill>
            </a:rPr>
            <a:t>assist in regulation of voluntary movement and learning of motor skills</a:t>
          </a:r>
          <a:r>
            <a:rPr lang="en-US" sz="1600">
              <a:solidFill>
                <a:schemeClr val="tx1"/>
              </a:solidFill>
            </a:rPr>
            <a:t>.</a:t>
          </a:r>
          <a:endParaRPr lang="en-GB" sz="1600">
            <a:solidFill>
              <a:schemeClr val="tx1"/>
            </a:solidFill>
          </a:endParaRPr>
        </a:p>
      </dgm:t>
    </dgm:pt>
    <dgm:pt modelId="{CE74AA8C-7175-4F3A-A426-6D3EC883D44E}" type="parTrans" cxnId="{E77225F4-A02F-49DF-BFF4-A6B655766D37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23BBA1A7-1CA1-4FD3-B532-E267F4D4BDDD}" type="sibTrans" cxnId="{E77225F4-A02F-49DF-BFF4-A6B655766D37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29BA24FC-B3D2-47A3-8D66-E6C9CB023798}" type="pres">
      <dgm:prSet presAssocID="{5498C1D3-B101-4628-96F4-39CBB7ED4A37}" presName="Name0" presStyleCnt="0">
        <dgm:presLayoutVars>
          <dgm:dir/>
          <dgm:resizeHandles val="exact"/>
        </dgm:presLayoutVars>
      </dgm:prSet>
      <dgm:spPr/>
    </dgm:pt>
    <dgm:pt modelId="{D53F1922-21C7-41B2-A1D3-3239F074818D}" type="pres">
      <dgm:prSet presAssocID="{763E6BF6-5B1E-44A5-8712-E75F98B569BA}" presName="node" presStyleLbl="node1" presStyleIdx="0" presStyleCnt="4" custScaleX="124418">
        <dgm:presLayoutVars>
          <dgm:bulletEnabled val="1"/>
        </dgm:presLayoutVars>
      </dgm:prSet>
      <dgm:spPr/>
    </dgm:pt>
    <dgm:pt modelId="{F8474ADF-1B74-4496-8485-4C4A0A029345}" type="pres">
      <dgm:prSet presAssocID="{AAE86032-42D7-4D78-93AA-D24F69CD2A29}" presName="sibTrans" presStyleLbl="sibTrans2D1" presStyleIdx="0" presStyleCnt="3"/>
      <dgm:spPr/>
    </dgm:pt>
    <dgm:pt modelId="{2FD3AA04-D95C-4BC7-86A0-1AC454ADC01A}" type="pres">
      <dgm:prSet presAssocID="{AAE86032-42D7-4D78-93AA-D24F69CD2A29}" presName="connectorText" presStyleLbl="sibTrans2D1" presStyleIdx="0" presStyleCnt="3"/>
      <dgm:spPr/>
    </dgm:pt>
    <dgm:pt modelId="{AB164FFD-1A89-4336-AEA7-EDB2E032F7CD}" type="pres">
      <dgm:prSet presAssocID="{F05AD6EF-525A-4B5E-8722-80E136F54654}" presName="node" presStyleLbl="node1" presStyleIdx="1" presStyleCnt="4" custScaleX="129179">
        <dgm:presLayoutVars>
          <dgm:bulletEnabled val="1"/>
        </dgm:presLayoutVars>
      </dgm:prSet>
      <dgm:spPr/>
    </dgm:pt>
    <dgm:pt modelId="{BF5C5AAB-5034-47EE-9534-B223A0AD6DE5}" type="pres">
      <dgm:prSet presAssocID="{6F692ED9-FCE8-4D06-9C9B-59313627B537}" presName="sibTrans" presStyleLbl="sibTrans2D1" presStyleIdx="1" presStyleCnt="3"/>
      <dgm:spPr/>
    </dgm:pt>
    <dgm:pt modelId="{9BAB6851-42FA-4F2B-A763-07FA6277A3ED}" type="pres">
      <dgm:prSet presAssocID="{6F692ED9-FCE8-4D06-9C9B-59313627B537}" presName="connectorText" presStyleLbl="sibTrans2D1" presStyleIdx="1" presStyleCnt="3"/>
      <dgm:spPr/>
    </dgm:pt>
    <dgm:pt modelId="{57D627F0-B13B-4824-9C1A-C76C6C4471F2}" type="pres">
      <dgm:prSet presAssocID="{1DE22867-CAA4-4354-8E4B-995E64E98191}" presName="node" presStyleLbl="node1" presStyleIdx="2" presStyleCnt="4">
        <dgm:presLayoutVars>
          <dgm:bulletEnabled val="1"/>
        </dgm:presLayoutVars>
      </dgm:prSet>
      <dgm:spPr/>
    </dgm:pt>
    <dgm:pt modelId="{7E2ADD87-CDC1-4095-9F41-777E707E4B8F}" type="pres">
      <dgm:prSet presAssocID="{C7B35A2C-62FE-440E-866A-F65D37286AD8}" presName="sibTrans" presStyleLbl="sibTrans2D1" presStyleIdx="2" presStyleCnt="3"/>
      <dgm:spPr/>
    </dgm:pt>
    <dgm:pt modelId="{9628C4BA-31D6-456D-9BFC-383A9AFD544D}" type="pres">
      <dgm:prSet presAssocID="{C7B35A2C-62FE-440E-866A-F65D37286AD8}" presName="connectorText" presStyleLbl="sibTrans2D1" presStyleIdx="2" presStyleCnt="3"/>
      <dgm:spPr/>
    </dgm:pt>
    <dgm:pt modelId="{A9307C12-0852-4D53-B71C-852C7CA20734}" type="pres">
      <dgm:prSet presAssocID="{2171989F-D2C6-43E3-9C64-CECFC902A7B6}" presName="node" presStyleLbl="node1" presStyleIdx="3" presStyleCnt="4">
        <dgm:presLayoutVars>
          <dgm:bulletEnabled val="1"/>
        </dgm:presLayoutVars>
      </dgm:prSet>
      <dgm:spPr/>
    </dgm:pt>
  </dgm:ptLst>
  <dgm:cxnLst>
    <dgm:cxn modelId="{DB997027-9F14-4335-B428-451C0566A393}" type="presOf" srcId="{6F692ED9-FCE8-4D06-9C9B-59313627B537}" destId="{9BAB6851-42FA-4F2B-A763-07FA6277A3ED}" srcOrd="1" destOrd="0" presId="urn:microsoft.com/office/officeart/2005/8/layout/process1"/>
    <dgm:cxn modelId="{CBD23A45-0CDC-463E-ADB9-3796B2A222C3}" type="presOf" srcId="{1DE22867-CAA4-4354-8E4B-995E64E98191}" destId="{57D627F0-B13B-4824-9C1A-C76C6C4471F2}" srcOrd="0" destOrd="0" presId="urn:microsoft.com/office/officeart/2005/8/layout/process1"/>
    <dgm:cxn modelId="{59FB986C-7633-4ECD-9A13-B44B98B6F6EF}" type="presOf" srcId="{C7B35A2C-62FE-440E-866A-F65D37286AD8}" destId="{9628C4BA-31D6-456D-9BFC-383A9AFD544D}" srcOrd="1" destOrd="0" presId="urn:microsoft.com/office/officeart/2005/8/layout/process1"/>
    <dgm:cxn modelId="{20480659-4194-485E-BF5A-F81D4407BA48}" type="presOf" srcId="{C7B35A2C-62FE-440E-866A-F65D37286AD8}" destId="{7E2ADD87-CDC1-4095-9F41-777E707E4B8F}" srcOrd="0" destOrd="0" presId="urn:microsoft.com/office/officeart/2005/8/layout/process1"/>
    <dgm:cxn modelId="{B1C14B59-9A3A-48B7-922D-C5F8365CB409}" type="presOf" srcId="{AAE86032-42D7-4D78-93AA-D24F69CD2A29}" destId="{F8474ADF-1B74-4496-8485-4C4A0A029345}" srcOrd="0" destOrd="0" presId="urn:microsoft.com/office/officeart/2005/8/layout/process1"/>
    <dgm:cxn modelId="{9E99B47E-1C1D-462E-9E16-4FD4FDB21582}" type="presOf" srcId="{AAE86032-42D7-4D78-93AA-D24F69CD2A29}" destId="{2FD3AA04-D95C-4BC7-86A0-1AC454ADC01A}" srcOrd="1" destOrd="0" presId="urn:microsoft.com/office/officeart/2005/8/layout/process1"/>
    <dgm:cxn modelId="{C1F5608A-B231-4490-B99F-A62A2225E2FE}" srcId="{5498C1D3-B101-4628-96F4-39CBB7ED4A37}" destId="{F05AD6EF-525A-4B5E-8722-80E136F54654}" srcOrd="1" destOrd="0" parTransId="{29B3FD6D-5EB0-4EA9-B268-A2CA76A6424A}" sibTransId="{6F692ED9-FCE8-4D06-9C9B-59313627B537}"/>
    <dgm:cxn modelId="{ECE6EBA6-D19D-4E4F-82C6-277067FE5D61}" type="presOf" srcId="{5498C1D3-B101-4628-96F4-39CBB7ED4A37}" destId="{29BA24FC-B3D2-47A3-8D66-E6C9CB023798}" srcOrd="0" destOrd="0" presId="urn:microsoft.com/office/officeart/2005/8/layout/process1"/>
    <dgm:cxn modelId="{132B90AA-FA33-404B-B8CE-48DAD317F2EE}" type="presOf" srcId="{F05AD6EF-525A-4B5E-8722-80E136F54654}" destId="{AB164FFD-1A89-4336-AEA7-EDB2E032F7CD}" srcOrd="0" destOrd="0" presId="urn:microsoft.com/office/officeart/2005/8/layout/process1"/>
    <dgm:cxn modelId="{5F2CF8AE-A173-4DC4-9F28-88A72F825B07}" type="presOf" srcId="{2171989F-D2C6-43E3-9C64-CECFC902A7B6}" destId="{A9307C12-0852-4D53-B71C-852C7CA20734}" srcOrd="0" destOrd="0" presId="urn:microsoft.com/office/officeart/2005/8/layout/process1"/>
    <dgm:cxn modelId="{66FE11CA-5468-49EE-B9E4-256D503DD1AA}" type="presOf" srcId="{6F692ED9-FCE8-4D06-9C9B-59313627B537}" destId="{BF5C5AAB-5034-47EE-9534-B223A0AD6DE5}" srcOrd="0" destOrd="0" presId="urn:microsoft.com/office/officeart/2005/8/layout/process1"/>
    <dgm:cxn modelId="{24E070E8-F6F5-43B5-A7E2-F09DA28C2559}" srcId="{5498C1D3-B101-4628-96F4-39CBB7ED4A37}" destId="{1DE22867-CAA4-4354-8E4B-995E64E98191}" srcOrd="2" destOrd="0" parTransId="{77541D50-FAA1-4BBE-87CD-ADC6FB40D829}" sibTransId="{C7B35A2C-62FE-440E-866A-F65D37286AD8}"/>
    <dgm:cxn modelId="{0131ABF3-3AFA-4823-B6F3-E484DE10385C}" type="presOf" srcId="{763E6BF6-5B1E-44A5-8712-E75F98B569BA}" destId="{D53F1922-21C7-41B2-A1D3-3239F074818D}" srcOrd="0" destOrd="0" presId="urn:microsoft.com/office/officeart/2005/8/layout/process1"/>
    <dgm:cxn modelId="{E77225F4-A02F-49DF-BFF4-A6B655766D37}" srcId="{5498C1D3-B101-4628-96F4-39CBB7ED4A37}" destId="{2171989F-D2C6-43E3-9C64-CECFC902A7B6}" srcOrd="3" destOrd="0" parTransId="{CE74AA8C-7175-4F3A-A426-6D3EC883D44E}" sibTransId="{23BBA1A7-1CA1-4FD3-B532-E267F4D4BDDD}"/>
    <dgm:cxn modelId="{CD6BAFF6-9AAC-4F87-BB48-280760DEA521}" srcId="{5498C1D3-B101-4628-96F4-39CBB7ED4A37}" destId="{763E6BF6-5B1E-44A5-8712-E75F98B569BA}" srcOrd="0" destOrd="0" parTransId="{26050D08-37E9-4AE9-811E-50D11D72E38B}" sibTransId="{AAE86032-42D7-4D78-93AA-D24F69CD2A29}"/>
    <dgm:cxn modelId="{96A8D198-D1D9-40DD-B9F4-C3FE7C8CC3C2}" type="presParOf" srcId="{29BA24FC-B3D2-47A3-8D66-E6C9CB023798}" destId="{D53F1922-21C7-41B2-A1D3-3239F074818D}" srcOrd="0" destOrd="0" presId="urn:microsoft.com/office/officeart/2005/8/layout/process1"/>
    <dgm:cxn modelId="{6DD08DFA-F050-4C0B-9B9B-DDF3B6F8133E}" type="presParOf" srcId="{29BA24FC-B3D2-47A3-8D66-E6C9CB023798}" destId="{F8474ADF-1B74-4496-8485-4C4A0A029345}" srcOrd="1" destOrd="0" presId="urn:microsoft.com/office/officeart/2005/8/layout/process1"/>
    <dgm:cxn modelId="{3CF769AD-91F5-42BD-B264-9FCE5348393B}" type="presParOf" srcId="{F8474ADF-1B74-4496-8485-4C4A0A029345}" destId="{2FD3AA04-D95C-4BC7-86A0-1AC454ADC01A}" srcOrd="0" destOrd="0" presId="urn:microsoft.com/office/officeart/2005/8/layout/process1"/>
    <dgm:cxn modelId="{41AEF4D0-D8B9-4B5D-A30E-D559F45C1318}" type="presParOf" srcId="{29BA24FC-B3D2-47A3-8D66-E6C9CB023798}" destId="{AB164FFD-1A89-4336-AEA7-EDB2E032F7CD}" srcOrd="2" destOrd="0" presId="urn:microsoft.com/office/officeart/2005/8/layout/process1"/>
    <dgm:cxn modelId="{D77E04A8-FC23-4188-BE45-719E78822E79}" type="presParOf" srcId="{29BA24FC-B3D2-47A3-8D66-E6C9CB023798}" destId="{BF5C5AAB-5034-47EE-9534-B223A0AD6DE5}" srcOrd="3" destOrd="0" presId="urn:microsoft.com/office/officeart/2005/8/layout/process1"/>
    <dgm:cxn modelId="{D104DBB4-9B14-42E0-A599-F1031C5A027F}" type="presParOf" srcId="{BF5C5AAB-5034-47EE-9534-B223A0AD6DE5}" destId="{9BAB6851-42FA-4F2B-A763-07FA6277A3ED}" srcOrd="0" destOrd="0" presId="urn:microsoft.com/office/officeart/2005/8/layout/process1"/>
    <dgm:cxn modelId="{56B4E965-A250-434C-B670-0686203F5A2D}" type="presParOf" srcId="{29BA24FC-B3D2-47A3-8D66-E6C9CB023798}" destId="{57D627F0-B13B-4824-9C1A-C76C6C4471F2}" srcOrd="4" destOrd="0" presId="urn:microsoft.com/office/officeart/2005/8/layout/process1"/>
    <dgm:cxn modelId="{9DDA3882-97E1-4C91-AB41-03A96203CDC4}" type="presParOf" srcId="{29BA24FC-B3D2-47A3-8D66-E6C9CB023798}" destId="{7E2ADD87-CDC1-4095-9F41-777E707E4B8F}" srcOrd="5" destOrd="0" presId="urn:microsoft.com/office/officeart/2005/8/layout/process1"/>
    <dgm:cxn modelId="{B7ABF6DA-1D8A-4AD5-9806-EDDF3C3961D7}" type="presParOf" srcId="{7E2ADD87-CDC1-4095-9F41-777E707E4B8F}" destId="{9628C4BA-31D6-456D-9BFC-383A9AFD544D}" srcOrd="0" destOrd="0" presId="urn:microsoft.com/office/officeart/2005/8/layout/process1"/>
    <dgm:cxn modelId="{057D0B34-BB4D-434E-8C68-8FD63A8D4223}" type="presParOf" srcId="{29BA24FC-B3D2-47A3-8D66-E6C9CB023798}" destId="{A9307C12-0852-4D53-B71C-852C7CA2073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F1922-21C7-41B2-A1D3-3239F074818D}">
      <dsp:nvSpPr>
        <dsp:cNvPr id="0" name=""/>
        <dsp:cNvSpPr/>
      </dsp:nvSpPr>
      <dsp:spPr>
        <a:xfrm>
          <a:off x="6250" y="0"/>
          <a:ext cx="2456184" cy="20254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Basically the activity of basal nuclei begins by information </a:t>
          </a:r>
          <a:r>
            <a:rPr lang="en-US" sz="1600" u="sng" kern="1200">
              <a:solidFill>
                <a:schemeClr val="tx1"/>
              </a:solidFill>
            </a:rPr>
            <a:t>received from</a:t>
          </a:r>
          <a:r>
            <a:rPr lang="en-US" sz="1600" kern="1200">
              <a:solidFill>
                <a:schemeClr val="tx1"/>
              </a:solidFill>
            </a:rPr>
            <a:t> </a:t>
          </a:r>
          <a:r>
            <a:rPr lang="en-US" sz="1600" i="1" kern="1200">
              <a:solidFill>
                <a:schemeClr val="tx1"/>
              </a:solidFill>
            </a:rPr>
            <a:t>sensory cortex, thalamus, substantia nigra, </a:t>
          </a:r>
          <a:r>
            <a:rPr lang="en-US" sz="1600" kern="1200">
              <a:solidFill>
                <a:schemeClr val="tx1"/>
              </a:solidFill>
            </a:rPr>
            <a:t>and </a:t>
          </a:r>
          <a:r>
            <a:rPr lang="en-US" sz="1600" i="1" kern="1200">
              <a:solidFill>
                <a:schemeClr val="tx1"/>
              </a:solidFill>
            </a:rPr>
            <a:t>red nucleus</a:t>
          </a:r>
          <a:r>
            <a:rPr lang="en-US" sz="1600" kern="1200">
              <a:solidFill>
                <a:schemeClr val="tx1"/>
              </a:solidFill>
            </a:rPr>
            <a:t>, according to thoughts of mind.</a:t>
          </a:r>
          <a:endParaRPr lang="en-GB" sz="1600" kern="1200">
            <a:solidFill>
              <a:schemeClr val="tx1"/>
            </a:solidFill>
          </a:endParaRPr>
        </a:p>
      </dsp:txBody>
      <dsp:txXfrm>
        <a:off x="65573" y="59323"/>
        <a:ext cx="2337538" cy="1906800"/>
      </dsp:txXfrm>
    </dsp:sp>
    <dsp:sp modelId="{F8474ADF-1B74-4496-8485-4C4A0A029345}">
      <dsp:nvSpPr>
        <dsp:cNvPr id="0" name=""/>
        <dsp:cNvSpPr/>
      </dsp:nvSpPr>
      <dsp:spPr>
        <a:xfrm>
          <a:off x="2659848" y="767929"/>
          <a:ext cx="418517" cy="489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tx1"/>
            </a:solidFill>
          </a:endParaRPr>
        </a:p>
      </dsp:txBody>
      <dsp:txXfrm>
        <a:off x="2659848" y="865846"/>
        <a:ext cx="292962" cy="293752"/>
      </dsp:txXfrm>
    </dsp:sp>
    <dsp:sp modelId="{AB164FFD-1A89-4336-AEA7-EDB2E032F7CD}">
      <dsp:nvSpPr>
        <dsp:cNvPr id="0" name=""/>
        <dsp:cNvSpPr/>
      </dsp:nvSpPr>
      <dsp:spPr>
        <a:xfrm>
          <a:off x="3252090" y="0"/>
          <a:ext cx="2550172" cy="20254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These information is </a:t>
          </a:r>
          <a:r>
            <a:rPr lang="en-US" sz="1600" u="sng" kern="1200">
              <a:solidFill>
                <a:schemeClr val="tx1"/>
              </a:solidFill>
            </a:rPr>
            <a:t>integrated within</a:t>
          </a:r>
          <a:r>
            <a:rPr lang="en-US" sz="1600" kern="1200">
              <a:solidFill>
                <a:schemeClr val="tx1"/>
              </a:solidFill>
            </a:rPr>
            <a:t> </a:t>
          </a:r>
          <a:r>
            <a:rPr lang="en-US" sz="1600" i="1" kern="1200">
              <a:solidFill>
                <a:schemeClr val="tx1"/>
              </a:solidFill>
            </a:rPr>
            <a:t>corpus striatum </a:t>
          </a:r>
          <a:r>
            <a:rPr lang="en-US" sz="1600" kern="1200">
              <a:solidFill>
                <a:schemeClr val="tx1"/>
              </a:solidFill>
            </a:rPr>
            <a:t>and </a:t>
          </a:r>
          <a:r>
            <a:rPr lang="en-US" sz="1600" u="sng" kern="1200">
              <a:solidFill>
                <a:schemeClr val="tx1"/>
              </a:solidFill>
            </a:rPr>
            <a:t>channeled within</a:t>
          </a:r>
          <a:r>
            <a:rPr lang="en-US" sz="1600" kern="1200">
              <a:solidFill>
                <a:schemeClr val="tx1"/>
              </a:solidFill>
            </a:rPr>
            <a:t> </a:t>
          </a:r>
          <a:r>
            <a:rPr lang="en-US" sz="1600" i="1" kern="1200">
              <a:solidFill>
                <a:schemeClr val="tx1"/>
              </a:solidFill>
            </a:rPr>
            <a:t>globus pallidus </a:t>
          </a:r>
          <a:r>
            <a:rPr lang="en-US" sz="1600" kern="1200">
              <a:solidFill>
                <a:schemeClr val="tx1"/>
              </a:solidFill>
            </a:rPr>
            <a:t>and </a:t>
          </a:r>
          <a:r>
            <a:rPr lang="en-US" sz="1600" u="sng" kern="1200">
              <a:solidFill>
                <a:schemeClr val="tx1"/>
              </a:solidFill>
            </a:rPr>
            <a:t>outflow</a:t>
          </a:r>
          <a:r>
            <a:rPr lang="en-US" sz="1600" kern="1200">
              <a:solidFill>
                <a:schemeClr val="tx1"/>
              </a:solidFill>
            </a:rPr>
            <a:t> back to </a:t>
          </a:r>
          <a:r>
            <a:rPr lang="en-US" sz="1600" i="1" kern="1200">
              <a:solidFill>
                <a:schemeClr val="tx1"/>
              </a:solidFill>
            </a:rPr>
            <a:t>motor areas of cerebral cortex</a:t>
          </a:r>
          <a:r>
            <a:rPr lang="en-US" sz="1600" kern="1200">
              <a:solidFill>
                <a:schemeClr val="tx1"/>
              </a:solidFill>
            </a:rPr>
            <a:t>, and </a:t>
          </a:r>
          <a:r>
            <a:rPr lang="en-US" sz="1600" i="1" kern="1200">
              <a:solidFill>
                <a:schemeClr val="tx1"/>
              </a:solidFill>
            </a:rPr>
            <a:t>other motor areas in brain stem</a:t>
          </a:r>
          <a:r>
            <a:rPr lang="en-US" sz="1600" kern="1200">
              <a:solidFill>
                <a:schemeClr val="tx1"/>
              </a:solidFill>
            </a:rPr>
            <a:t>.</a:t>
          </a:r>
          <a:endParaRPr lang="en-GB" sz="1600" kern="1200">
            <a:solidFill>
              <a:schemeClr val="tx1"/>
            </a:solidFill>
          </a:endParaRPr>
        </a:p>
      </dsp:txBody>
      <dsp:txXfrm>
        <a:off x="3311413" y="59323"/>
        <a:ext cx="2431526" cy="1906800"/>
      </dsp:txXfrm>
    </dsp:sp>
    <dsp:sp modelId="{BF5C5AAB-5034-47EE-9534-B223A0AD6DE5}">
      <dsp:nvSpPr>
        <dsp:cNvPr id="0" name=""/>
        <dsp:cNvSpPr/>
      </dsp:nvSpPr>
      <dsp:spPr>
        <a:xfrm>
          <a:off x="5999676" y="767929"/>
          <a:ext cx="418517" cy="489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tx1"/>
            </a:solidFill>
          </a:endParaRPr>
        </a:p>
      </dsp:txBody>
      <dsp:txXfrm>
        <a:off x="5999676" y="865846"/>
        <a:ext cx="292962" cy="293752"/>
      </dsp:txXfrm>
    </dsp:sp>
    <dsp:sp modelId="{57D627F0-B13B-4824-9C1A-C76C6C4471F2}">
      <dsp:nvSpPr>
        <dsp:cNvPr id="0" name=""/>
        <dsp:cNvSpPr/>
      </dsp:nvSpPr>
      <dsp:spPr>
        <a:xfrm>
          <a:off x="6591918" y="0"/>
          <a:ext cx="1974138" cy="20254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Thus the basal nuclei can control muscular movement through its effect on cerebral cortex</a:t>
          </a:r>
          <a:endParaRPr lang="en-GB" sz="1600" kern="1200">
            <a:solidFill>
              <a:schemeClr val="tx1"/>
            </a:solidFill>
          </a:endParaRPr>
        </a:p>
      </dsp:txBody>
      <dsp:txXfrm>
        <a:off x="6649739" y="57821"/>
        <a:ext cx="1858496" cy="1909804"/>
      </dsp:txXfrm>
    </dsp:sp>
    <dsp:sp modelId="{7E2ADD87-CDC1-4095-9F41-777E707E4B8F}">
      <dsp:nvSpPr>
        <dsp:cNvPr id="0" name=""/>
        <dsp:cNvSpPr/>
      </dsp:nvSpPr>
      <dsp:spPr>
        <a:xfrm>
          <a:off x="8763471" y="767929"/>
          <a:ext cx="418517" cy="489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tx1"/>
            </a:solidFill>
          </a:endParaRPr>
        </a:p>
      </dsp:txBody>
      <dsp:txXfrm>
        <a:off x="8763471" y="865846"/>
        <a:ext cx="292962" cy="293752"/>
      </dsp:txXfrm>
    </dsp:sp>
    <dsp:sp modelId="{A9307C12-0852-4D53-B71C-852C7CA20734}">
      <dsp:nvSpPr>
        <dsp:cNvPr id="0" name=""/>
        <dsp:cNvSpPr/>
      </dsp:nvSpPr>
      <dsp:spPr>
        <a:xfrm>
          <a:off x="9355712" y="0"/>
          <a:ext cx="1974138" cy="20254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So basal nuclei </a:t>
          </a:r>
          <a:r>
            <a:rPr lang="en-US" sz="1600" i="1" kern="1200">
              <a:solidFill>
                <a:schemeClr val="tx1"/>
              </a:solidFill>
            </a:rPr>
            <a:t>assist in regulation of voluntary movement and learning of motor skills</a:t>
          </a:r>
          <a:r>
            <a:rPr lang="en-US" sz="1600" kern="1200">
              <a:solidFill>
                <a:schemeClr val="tx1"/>
              </a:solidFill>
            </a:rPr>
            <a:t>.</a:t>
          </a:r>
          <a:endParaRPr lang="en-GB" sz="1600" kern="1200">
            <a:solidFill>
              <a:schemeClr val="tx1"/>
            </a:solidFill>
          </a:endParaRPr>
        </a:p>
      </dsp:txBody>
      <dsp:txXfrm>
        <a:off x="9413533" y="57821"/>
        <a:ext cx="1858496" cy="1909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22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docs.google.com/presentation/d/1zHrbVvovKY0lGbOycITFqoig6qjfsi2AoJUTEhHuXw0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channel/UCXm7p9EPl93gEqwDzVguKVA/playlists?view_as=subscriber" TargetMode="External"/><Relationship Id="rId5" Type="http://schemas.openxmlformats.org/officeDocument/2006/relationships/hyperlink" Target="https://docs.google.com/forms/d/e/1FAIpQLSe5fXv00313pt-bu_7cteBdzQAoHkhw6R86sJUYg-L2qalpWA/viewform?usp=sf_link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OD2KPSGZ1N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EEUxKFmIUi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377261"/>
              <a:ext cx="2946400" cy="496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7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17" name="TextBox 16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Shape 84">
            <a:extLst>
              <a:ext uri="{FF2B5EF4-FFF2-40B4-BE49-F238E27FC236}">
                <a16:creationId xmlns:a16="http://schemas.microsoft.com/office/drawing/2014/main" id="{D9E1F3D7-C214-43E5-9BDA-F60A2F51F6E3}"/>
              </a:ext>
            </a:extLst>
          </p:cNvPr>
          <p:cNvSpPr txBox="1">
            <a:spLocks/>
          </p:cNvSpPr>
          <p:nvPr/>
        </p:nvSpPr>
        <p:spPr>
          <a:xfrm>
            <a:off x="455965" y="5444064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25000"/>
            </a:pPr>
            <a:r>
              <a:rPr lang="en-US" sz="4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Basal Ganglia</a:t>
            </a:r>
            <a:endParaRPr lang="en-GB" sz="48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1C15425-1095-4E6D-AD72-BADB40CA1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8" y="3780381"/>
            <a:ext cx="1564729" cy="13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9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C0B78195-04B4-4D39-AACA-B7ABC7EA9B5D}"/>
              </a:ext>
            </a:extLst>
          </p:cNvPr>
          <p:cNvSpPr txBox="1"/>
          <p:nvPr/>
        </p:nvSpPr>
        <p:spPr>
          <a:xfrm>
            <a:off x="577009" y="1213432"/>
            <a:ext cx="10582603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1" i="1" dirty="0">
                <a:latin typeface="+mj-lt"/>
              </a:rPr>
              <a:t>Function</a:t>
            </a:r>
            <a:endParaRPr lang="en-US" sz="900" b="1" i="1" dirty="0">
              <a:solidFill>
                <a:schemeClr val="tx1"/>
              </a:solidFill>
              <a:latin typeface="+mj-lt"/>
            </a:endParaRPr>
          </a:p>
          <a:p>
            <a:pPr marL="269875" indent="-269875" algn="l" rtl="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corpus striatum assists in regulation of voluntary movement and learning of motor skills.</a:t>
            </a:r>
          </a:p>
          <a:p>
            <a:pPr marL="269875" indent="-269875" algn="l" rtl="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Their function is to facilitate behavior and movement that are required and appropriate, and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inhibit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unwanted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inappropriate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movement.</a:t>
            </a:r>
          </a:p>
          <a:p>
            <a:pPr>
              <a:spcBef>
                <a:spcPts val="600"/>
              </a:spcBef>
            </a:pPr>
            <a:endParaRPr lang="ar-SA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مربع نص 12">
            <a:extLst>
              <a:ext uri="{FF2B5EF4-FFF2-40B4-BE49-F238E27FC236}">
                <a16:creationId xmlns:a16="http://schemas.microsoft.com/office/drawing/2014/main" id="{746C3E36-7CF2-4BD4-A074-C950FDB70407}"/>
              </a:ext>
            </a:extLst>
          </p:cNvPr>
          <p:cNvSpPr txBox="1"/>
          <p:nvPr/>
        </p:nvSpPr>
        <p:spPr>
          <a:xfrm>
            <a:off x="577010" y="520248"/>
            <a:ext cx="4091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+mj-lt"/>
              </a:rPr>
              <a:t>Corpus Striatum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A41E0-D245-4362-B597-701054814AED}"/>
              </a:ext>
            </a:extLst>
          </p:cNvPr>
          <p:cNvSpPr/>
          <p:nvPr/>
        </p:nvSpPr>
        <p:spPr>
          <a:xfrm>
            <a:off x="577010" y="3087918"/>
            <a:ext cx="728272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>
                <a:latin typeface="+mj-lt"/>
              </a:rPr>
              <a:t>Dysfunction</a:t>
            </a:r>
            <a:endParaRPr lang="en-US" sz="2000" b="1" i="1" dirty="0">
              <a:solidFill>
                <a:prstClr val="black"/>
              </a:solidFill>
              <a:latin typeface="+mj-lt"/>
            </a:endParaRPr>
          </a:p>
          <a:p>
            <a:pPr marL="269875" lvl="0" indent="-269875">
              <a:buFont typeface="Courier New" panose="02070309020205020404" pitchFamily="49" charset="0"/>
              <a:buChar char="o"/>
            </a:pP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marL="269875" lvl="0" indent="-269875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Its dysfunction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does NOT cause paralysis, sensory loss or ataxia</a:t>
            </a:r>
          </a:p>
          <a:p>
            <a:pPr marL="269875" lvl="0" indent="-269875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Its dysfunction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/>
              </a:rPr>
              <a:t>leads</a:t>
            </a: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 to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722313" lvl="1" indent="-265113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Abnormal motor control: emergence of abnormal, involuntary movements (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</a:rPr>
              <a:t>dyskinesias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722313" lvl="1" indent="-265113"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Alteration in muscle tone: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hypertonia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hypotonia</a:t>
            </a:r>
          </a:p>
          <a:p>
            <a:pPr marL="722313" lvl="1" indent="-265113">
              <a:buFont typeface="Arial" charset="0"/>
              <a:buChar char="•"/>
            </a:pPr>
            <a:r>
              <a:rPr lang="en-US" sz="2000" dirty="0">
                <a:solidFill>
                  <a:srgbClr val="92D050"/>
                </a:solidFill>
                <a:latin typeface="Calibri" panose="020F0502020204030204"/>
              </a:rPr>
              <a:t>Soft speech</a:t>
            </a:r>
          </a:p>
          <a:p>
            <a:pPr marL="722313" lvl="1" indent="-265113">
              <a:buFont typeface="Arial" charset="0"/>
              <a:buChar char="•"/>
            </a:pPr>
            <a:r>
              <a:rPr lang="en-US" sz="2000" dirty="0">
                <a:solidFill>
                  <a:srgbClr val="92D050"/>
                </a:solidFill>
                <a:latin typeface="Calibri" panose="020F0502020204030204"/>
              </a:rPr>
              <a:t>Stooped posture </a:t>
            </a:r>
            <a:r>
              <a:rPr lang="en-GB" sz="2000" dirty="0">
                <a:solidFill>
                  <a:srgbClr val="92D050"/>
                </a:solidFill>
                <a:latin typeface="Calibri" panose="020F0502020204030204"/>
              </a:rPr>
              <a:t> </a:t>
            </a:r>
            <a:endParaRPr lang="en-US" sz="2000" dirty="0">
              <a:solidFill>
                <a:srgbClr val="92D050"/>
              </a:solidFill>
              <a:latin typeface="Calibri" panose="020F0502020204030204"/>
            </a:endParaRPr>
          </a:p>
          <a:p>
            <a:pPr marL="722313" lvl="1" indent="-265113">
              <a:buFont typeface="Arial" charset="0"/>
              <a:buChar char="•"/>
            </a:pPr>
            <a:r>
              <a:rPr lang="en-US" sz="2000" dirty="0">
                <a:solidFill>
                  <a:srgbClr val="92D050"/>
                </a:solidFill>
                <a:latin typeface="Calibri" panose="020F0502020204030204"/>
              </a:rPr>
              <a:t>Nonmotor symptoms: depression, constipation, fatigue.</a:t>
            </a:r>
          </a:p>
        </p:txBody>
      </p:sp>
      <p:pic>
        <p:nvPicPr>
          <p:cNvPr id="11" name="Picture 2" descr="C:\Users\galmadani\Desktop\3186953_orig.jpg">
            <a:extLst>
              <a:ext uri="{FF2B5EF4-FFF2-40B4-BE49-F238E27FC236}">
                <a16:creationId xmlns:a16="http://schemas.microsoft.com/office/drawing/2014/main" id="{562B29CB-0DD5-4FB9-B511-E1F4404A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20" y="3023588"/>
            <a:ext cx="3828394" cy="36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1A100E-919E-4AA2-A032-FCDD514C7065}"/>
              </a:ext>
            </a:extLst>
          </p:cNvPr>
          <p:cNvSpPr txBox="1"/>
          <p:nvPr/>
        </p:nvSpPr>
        <p:spPr>
          <a:xfrm>
            <a:off x="2078049" y="3166577"/>
            <a:ext cx="226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2D050"/>
                </a:solidFill>
                <a:latin typeface="+mn-lt"/>
              </a:rPr>
              <a:t>= Parkinsonism</a:t>
            </a:r>
            <a:endParaRPr lang="en-GB" sz="18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40BBE-A563-4721-AEE7-99728E61979B}"/>
              </a:ext>
            </a:extLst>
          </p:cNvPr>
          <p:cNvSpPr txBox="1"/>
          <p:nvPr/>
        </p:nvSpPr>
        <p:spPr>
          <a:xfrm>
            <a:off x="1242308" y="6344814"/>
            <a:ext cx="5502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Extra: Mohammed Ali, the famous boxer, had parkinsonism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524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A2AB0-C2D6-4E65-BF44-B955E625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745" y="1166732"/>
            <a:ext cx="4472958" cy="5540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CBC49-B677-4006-B46E-A9BA6EA82748}"/>
              </a:ext>
            </a:extLst>
          </p:cNvPr>
          <p:cNvSpPr txBox="1"/>
          <p:nvPr/>
        </p:nvSpPr>
        <p:spPr>
          <a:xfrm>
            <a:off x="8332343" y="179213"/>
            <a:ext cx="3411020" cy="83099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Only on the boys’ slides</a:t>
            </a:r>
          </a:p>
          <a:p>
            <a:pPr algn="ctr"/>
            <a:r>
              <a:rPr lang="ar-SA" sz="1600" dirty="0">
                <a:solidFill>
                  <a:srgbClr val="C00000"/>
                </a:solidFill>
                <a:latin typeface="+mn-lt"/>
              </a:rPr>
              <a:t>الدكت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و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ر قال انه السلايدات ه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ذ</a:t>
            </a:r>
            <a:r>
              <a:rPr lang="ar-AE" sz="1600" dirty="0">
                <a:solidFill>
                  <a:srgbClr val="C00000"/>
                </a:solidFill>
                <a:latin typeface="+mn-lt"/>
              </a:rPr>
              <a:t>ه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ar-SA" sz="1600" b="1" dirty="0">
                <a:solidFill>
                  <a:srgbClr val="C00000"/>
                </a:solidFill>
                <a:latin typeface="+mn-lt"/>
              </a:rPr>
              <a:t>لزيادة الايضاح فقط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 و السلايدات المتوافقة مع البنات هي المعتمدة</a:t>
            </a:r>
            <a:endParaRPr lang="en-GB" sz="1600" i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978BF2-FC7B-4C9A-A6C5-C143E61B0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66906"/>
              </p:ext>
            </p:extLst>
          </p:nvPr>
        </p:nvGraphicFramePr>
        <p:xfrm>
          <a:off x="919315" y="1010210"/>
          <a:ext cx="6228736" cy="5191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8736">
                  <a:extLst>
                    <a:ext uri="{9D8B030D-6E8A-4147-A177-3AD203B41FA5}">
                      <a16:colId xmlns:a16="http://schemas.microsoft.com/office/drawing/2014/main" val="3315437711"/>
                    </a:ext>
                  </a:extLst>
                </a:gridCol>
              </a:tblGrid>
              <a:tr h="3865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Afferent Fibers (input)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73500"/>
                  </a:ext>
                </a:extLst>
              </a:tr>
              <a:tr h="1267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n-US" sz="1800" b="1" u="sng" dirty="0"/>
                        <a:t>1</a:t>
                      </a:r>
                      <a:r>
                        <a:rPr lang="en-US" altLang="en-US" sz="1800" u="sng" dirty="0"/>
                        <a:t>- </a:t>
                      </a:r>
                      <a:r>
                        <a:rPr lang="en-US" altLang="en-US" sz="1800" u="sng" dirty="0" err="1"/>
                        <a:t>Corticostriate</a:t>
                      </a:r>
                      <a:r>
                        <a:rPr lang="en-US" altLang="en-US" sz="1800" u="sng" dirty="0"/>
                        <a:t> Fibers: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1" u="sng" dirty="0"/>
                        <a:t>From</a:t>
                      </a:r>
                      <a:r>
                        <a:rPr lang="en-US" altLang="en-US" sz="1800" dirty="0"/>
                        <a:t> all parts of cerebral cortex (mostly from sensory- motor cortex) axons pass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1" u="sng" dirty="0"/>
                        <a:t>to</a:t>
                      </a:r>
                      <a:r>
                        <a:rPr lang="en-US" altLang="en-US" sz="1800" dirty="0"/>
                        <a:t> caudate nucleus and putamen.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i="1" dirty="0"/>
                        <a:t>Glutamate</a:t>
                      </a:r>
                      <a:r>
                        <a:rPr lang="en-US" altLang="en-US" sz="1800" dirty="0"/>
                        <a:t> is the neurotransmitter of this fibers.</a:t>
                      </a:r>
                      <a:endParaRPr lang="en-US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732383"/>
                  </a:ext>
                </a:extLst>
              </a:tr>
              <a:tr h="964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sng" dirty="0"/>
                        <a:t>2</a:t>
                      </a:r>
                      <a:r>
                        <a:rPr lang="en-US" altLang="en-US" sz="1800" u="sng" dirty="0"/>
                        <a:t>-Thalamostriate Fibers </a:t>
                      </a:r>
                      <a:r>
                        <a:rPr lang="en-US" altLang="en-US" sz="1800" dirty="0"/>
                        <a:t>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1" u="sng" dirty="0"/>
                        <a:t>From</a:t>
                      </a:r>
                      <a:r>
                        <a:rPr lang="en-US" altLang="en-US" sz="1800" dirty="0"/>
                        <a:t> intralaminar nuclei of thalamus axons pass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1" u="sng" dirty="0"/>
                        <a:t>to</a:t>
                      </a:r>
                      <a:r>
                        <a:rPr lang="en-US" altLang="en-US" sz="1800" dirty="0"/>
                        <a:t> caudate nucleus and putamen.</a:t>
                      </a:r>
                      <a:endParaRPr lang="en-US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9F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246532"/>
                  </a:ext>
                </a:extLst>
              </a:tr>
              <a:tr h="1179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n-US" sz="1800" b="1" u="sng" dirty="0"/>
                        <a:t>3</a:t>
                      </a:r>
                      <a:r>
                        <a:rPr lang="en-US" altLang="en-US" sz="1800" u="sng" dirty="0"/>
                        <a:t>- </a:t>
                      </a:r>
                      <a:r>
                        <a:rPr lang="en-US" altLang="en-US" sz="1800" u="sng" dirty="0" err="1"/>
                        <a:t>Nigrostriate</a:t>
                      </a:r>
                      <a:r>
                        <a:rPr lang="en-US" altLang="en-US" sz="1800" u="sng" dirty="0"/>
                        <a:t> Fibers :</a:t>
                      </a:r>
                      <a:r>
                        <a:rPr lang="en-US" altLang="en-US" sz="1800" dirty="0"/>
                        <a:t>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/>
                        <a:t>Axons </a:t>
                      </a:r>
                      <a:r>
                        <a:rPr lang="en-US" altLang="en-US" sz="1800" b="1" u="sng" dirty="0"/>
                        <a:t>from</a:t>
                      </a:r>
                      <a:r>
                        <a:rPr lang="en-US" altLang="en-US" sz="1800" dirty="0"/>
                        <a:t> Substantia </a:t>
                      </a:r>
                      <a:r>
                        <a:rPr lang="en-US" altLang="en-US" sz="1800" dirty="0" err="1"/>
                        <a:t>nigra</a:t>
                      </a:r>
                      <a:r>
                        <a:rPr lang="en-US" altLang="en-US" sz="1800" dirty="0"/>
                        <a:t> of midbrain pass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1" u="sng" dirty="0"/>
                        <a:t>to</a:t>
                      </a:r>
                      <a:r>
                        <a:rPr lang="en-US" altLang="en-US" sz="1800" dirty="0"/>
                        <a:t> caudate nucleus and putamen.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/>
                        <a:t>Neurotransmitter is </a:t>
                      </a:r>
                      <a:r>
                        <a:rPr lang="en-US" altLang="en-US" sz="1800" i="1" dirty="0"/>
                        <a:t>Dopamine</a:t>
                      </a:r>
                      <a:r>
                        <a:rPr lang="en-US" altLang="en-US" sz="1800" dirty="0"/>
                        <a:t>.</a:t>
                      </a:r>
                      <a:endParaRPr lang="en-US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728223"/>
                  </a:ext>
                </a:extLst>
              </a:tr>
              <a:tr h="1015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en-US" sz="1800" b="1" u="sng" dirty="0"/>
                        <a:t>4</a:t>
                      </a:r>
                      <a:r>
                        <a:rPr lang="en-US" altLang="en-US" sz="1800" u="sng" dirty="0"/>
                        <a:t>- Brain stem </a:t>
                      </a:r>
                      <a:r>
                        <a:rPr lang="en-US" altLang="en-US" sz="1800" u="sng" dirty="0" err="1"/>
                        <a:t>Strial</a:t>
                      </a:r>
                      <a:r>
                        <a:rPr lang="en-US" altLang="en-US" sz="1800" u="sng" dirty="0"/>
                        <a:t> Fibers </a:t>
                      </a:r>
                      <a:r>
                        <a:rPr lang="en-US" altLang="en-US" sz="1800" dirty="0"/>
                        <a:t>: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/>
                        <a:t>Ascending fibers </a:t>
                      </a:r>
                      <a:r>
                        <a:rPr lang="en-US" altLang="en-US" sz="1800" b="1" u="sng" dirty="0"/>
                        <a:t>from</a:t>
                      </a:r>
                      <a:r>
                        <a:rPr lang="en-US" altLang="en-US" sz="1800" dirty="0"/>
                        <a:t> brain stem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1" u="sng" dirty="0"/>
                        <a:t>end in</a:t>
                      </a:r>
                      <a:r>
                        <a:rPr lang="en-US" altLang="en-US" sz="1800" dirty="0"/>
                        <a:t> caudate nucleus &amp; putamen.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i="1" dirty="0"/>
                        <a:t>Serotonin</a:t>
                      </a:r>
                      <a:r>
                        <a:rPr lang="en-US" altLang="en-US" sz="1800" dirty="0"/>
                        <a:t> is the neurotransmitter.</a:t>
                      </a:r>
                      <a:endParaRPr lang="en-US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9F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8600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9CB6E3A3-F8F9-43E8-B65F-37172E9A1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826" y="321952"/>
            <a:ext cx="8229600" cy="549275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Connection Of Corpus Striatum</a:t>
            </a:r>
            <a:r>
              <a:rPr lang="en-US" altLang="en-US" sz="3200" dirty="0"/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38F1E3B-FEDE-4F48-86E6-D4FD4A1703DF}"/>
              </a:ext>
            </a:extLst>
          </p:cNvPr>
          <p:cNvSpPr txBox="1">
            <a:spLocks noChangeArrowheads="1"/>
          </p:cNvSpPr>
          <p:nvPr/>
        </p:nvSpPr>
        <p:spPr>
          <a:xfrm>
            <a:off x="993057" y="6331157"/>
            <a:ext cx="5869858" cy="37577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It is believed that the last 2 groups are inhibitory in function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8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45AF9D-C437-48FC-BE88-33EFFA84E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8460"/>
              </p:ext>
            </p:extLst>
          </p:nvPr>
        </p:nvGraphicFramePr>
        <p:xfrm>
          <a:off x="946354" y="1294683"/>
          <a:ext cx="4628536" cy="4591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8536">
                  <a:extLst>
                    <a:ext uri="{9D8B030D-6E8A-4147-A177-3AD203B41FA5}">
                      <a16:colId xmlns:a16="http://schemas.microsoft.com/office/drawing/2014/main" val="1602124747"/>
                    </a:ext>
                  </a:extLst>
                </a:gridCol>
              </a:tblGrid>
              <a:tr h="386528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Efferent Fibers (Output)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794928"/>
                  </a:ext>
                </a:extLst>
              </a:tr>
              <a:tr h="2173034">
                <a:tc>
                  <a:txBody>
                    <a:bodyPr/>
                    <a:lstStyle/>
                    <a:p>
                      <a:r>
                        <a:rPr lang="en-US" altLang="en-US" b="1" u="sng" dirty="0">
                          <a:solidFill>
                            <a:schemeClr val="tx1"/>
                          </a:solidFill>
                        </a:rPr>
                        <a:t>1-Striatopallidal fibers: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These fibers pass </a:t>
                      </a:r>
                      <a:r>
                        <a:rPr lang="en-US" altLang="en-US" b="1" u="sng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corpus striatum (caudate nucleus &amp; putamen)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b="1" u="sng" dirty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dirty="0" err="1">
                          <a:solidFill>
                            <a:schemeClr val="tx1"/>
                          </a:solidFill>
                        </a:rPr>
                        <a:t>globus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pallidus.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i="1" dirty="0">
                          <a:solidFill>
                            <a:schemeClr val="tx1"/>
                          </a:solidFill>
                        </a:rPr>
                        <a:t>Gamma-aminobutyric acid (GABA) 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is the neurotransmitter.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4184"/>
                  </a:ext>
                </a:extLst>
              </a:tr>
              <a:tr h="2031922">
                <a:tc>
                  <a:txBody>
                    <a:bodyPr/>
                    <a:lstStyle/>
                    <a:p>
                      <a:r>
                        <a:rPr lang="en-US" altLang="en-US" b="1" u="sng" dirty="0">
                          <a:solidFill>
                            <a:schemeClr val="tx1"/>
                          </a:solidFill>
                        </a:rPr>
                        <a:t>2-Striatonigral fibers: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These fibers pass </a:t>
                      </a:r>
                      <a:r>
                        <a:rPr lang="en-US" altLang="en-US" b="1" u="sng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caudate nucleus &amp; putamen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b="1" u="sng" dirty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Substantia </a:t>
                      </a:r>
                      <a:r>
                        <a:rPr lang="en-US" altLang="en-US" dirty="0" err="1">
                          <a:solidFill>
                            <a:schemeClr val="tx1"/>
                          </a:solidFill>
                        </a:rPr>
                        <a:t>nigra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Some fibers use </a:t>
                      </a:r>
                      <a:r>
                        <a:rPr lang="en-US" altLang="en-US" i="1" dirty="0">
                          <a:solidFill>
                            <a:schemeClr val="tx1"/>
                          </a:solidFill>
                        </a:rPr>
                        <a:t>GABA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 as a neurotransmitter, and others use </a:t>
                      </a:r>
                      <a:r>
                        <a:rPr lang="en-US" altLang="en-US" i="1" dirty="0">
                          <a:solidFill>
                            <a:schemeClr val="tx1"/>
                          </a:solidFill>
                        </a:rPr>
                        <a:t>substance p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rgbClr val="DEC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645436"/>
                  </a:ext>
                </a:extLst>
              </a:tr>
            </a:tbl>
          </a:graphicData>
        </a:graphic>
      </p:graphicFrame>
      <p:sp>
        <p:nvSpPr>
          <p:cNvPr id="25" name="Rectangle 2">
            <a:extLst>
              <a:ext uri="{FF2B5EF4-FFF2-40B4-BE49-F238E27FC236}">
                <a16:creationId xmlns:a16="http://schemas.microsoft.com/office/drawing/2014/main" id="{377DB26D-E375-452E-88DC-3E63D81E7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004" y="428036"/>
            <a:ext cx="8229600" cy="549275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Connection Of Corpus Striatum</a:t>
            </a:r>
            <a:r>
              <a:rPr lang="en-US" altLang="en-US" sz="32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4FA19D-B4DA-41EA-9EB0-817F6F24D361}"/>
              </a:ext>
            </a:extLst>
          </p:cNvPr>
          <p:cNvSpPr txBox="1"/>
          <p:nvPr/>
        </p:nvSpPr>
        <p:spPr>
          <a:xfrm>
            <a:off x="8332343" y="179213"/>
            <a:ext cx="3411020" cy="83099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Only on the boys’ slides</a:t>
            </a:r>
          </a:p>
          <a:p>
            <a:pPr algn="ctr"/>
            <a:r>
              <a:rPr lang="ar-SA" sz="1600" dirty="0">
                <a:solidFill>
                  <a:srgbClr val="C00000"/>
                </a:solidFill>
                <a:latin typeface="+mn-lt"/>
              </a:rPr>
              <a:t>الدكت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و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ر قال انه السلايدات ه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ذ</a:t>
            </a:r>
            <a:r>
              <a:rPr lang="ar-AE" sz="1600" dirty="0">
                <a:solidFill>
                  <a:srgbClr val="C00000"/>
                </a:solidFill>
                <a:latin typeface="+mn-lt"/>
              </a:rPr>
              <a:t>ه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ar-SA" sz="1600" b="1" dirty="0">
                <a:solidFill>
                  <a:srgbClr val="C00000"/>
                </a:solidFill>
                <a:latin typeface="+mn-lt"/>
              </a:rPr>
              <a:t>لزيادة الايضاح فقط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 و السلايدات المتوافقة مع البنات هي المعتمدة</a:t>
            </a:r>
            <a:endParaRPr lang="en-GB" sz="16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7" name="Picture 26" descr="mr31_001">
            <a:extLst>
              <a:ext uri="{FF2B5EF4-FFF2-40B4-BE49-F238E27FC236}">
                <a16:creationId xmlns:a16="http://schemas.microsoft.com/office/drawing/2014/main" id="{80D81985-EF07-4AF7-A0F2-5B1FD3B0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62" y="1433037"/>
            <a:ext cx="5543701" cy="45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0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4A76AC-F25F-4D67-8FB8-5937593FA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133866"/>
              </p:ext>
            </p:extLst>
          </p:nvPr>
        </p:nvGraphicFramePr>
        <p:xfrm>
          <a:off x="531433" y="2123767"/>
          <a:ext cx="11336102" cy="202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E1DB0CF3-CF06-4F23-AA63-B736B893E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33" y="410025"/>
            <a:ext cx="4414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+mj-lt"/>
              </a:rPr>
              <a:t>Functions of Basal Ganglia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3E1FC4-E836-4315-AAF2-C0482266C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33" y="1080749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2809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Control of movements</a:t>
            </a:r>
          </a:p>
          <a:p>
            <a:pPr marL="457200" indent="-2809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Planning and programming of movements</a:t>
            </a:r>
          </a:p>
          <a:p>
            <a:pPr marL="457200" indent="-2809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Cognition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8DDF14D-EF82-41F8-8391-9269C9A9739A}"/>
              </a:ext>
            </a:extLst>
          </p:cNvPr>
          <p:cNvSpPr txBox="1">
            <a:spLocks noChangeArrowheads="1"/>
          </p:cNvSpPr>
          <p:nvPr/>
        </p:nvSpPr>
        <p:spPr>
          <a:xfrm>
            <a:off x="531433" y="4355691"/>
            <a:ext cx="11211929" cy="241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/>
              <a:t>Functions of basal ganglia: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b="1" dirty="0"/>
              <a:t>Design of plans</a:t>
            </a:r>
            <a:r>
              <a:rPr lang="en-US" altLang="en-US" sz="2000" dirty="0"/>
              <a:t>, which convert thoughts and ideas into motor actions: to produce a coordinated organized purposeful movement</a:t>
            </a:r>
            <a:r>
              <a:rPr lang="en-GB" altLang="en-US" sz="2000" dirty="0"/>
              <a:t>.</a:t>
            </a:r>
            <a:r>
              <a:rPr lang="en-US" altLang="en-US" sz="2000" dirty="0"/>
              <a:t>  e.g. dressing.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/>
              <a:t>Determining the </a:t>
            </a:r>
            <a:r>
              <a:rPr lang="en-US" altLang="en-US" sz="2000" b="1" dirty="0"/>
              <a:t>timing and scale of movement</a:t>
            </a:r>
            <a:r>
              <a:rPr lang="en-US" altLang="en-US" sz="2000" dirty="0"/>
              <a:t>: to what extent the movement will be fast, and how long it will last.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b="1" dirty="0"/>
              <a:t>Storage</a:t>
            </a:r>
            <a:r>
              <a:rPr lang="en-US" altLang="en-US" sz="2000" dirty="0"/>
              <a:t> of motor programs of familiar motor actions: e.g. signature.</a:t>
            </a:r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AA789-9364-4C1A-8904-3E88D48C17CD}"/>
              </a:ext>
            </a:extLst>
          </p:cNvPr>
          <p:cNvSpPr txBox="1"/>
          <p:nvPr/>
        </p:nvSpPr>
        <p:spPr>
          <a:xfrm>
            <a:off x="8332343" y="179213"/>
            <a:ext cx="3411020" cy="83099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Only on the boys’ slides</a:t>
            </a:r>
          </a:p>
          <a:p>
            <a:pPr algn="ctr"/>
            <a:r>
              <a:rPr lang="ar-SA" sz="1600" dirty="0">
                <a:solidFill>
                  <a:srgbClr val="C00000"/>
                </a:solidFill>
                <a:latin typeface="+mn-lt"/>
              </a:rPr>
              <a:t>الدكت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و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ر قال انه السلايدات ه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ذ</a:t>
            </a:r>
            <a:r>
              <a:rPr lang="ar-AE" sz="1600" dirty="0">
                <a:solidFill>
                  <a:srgbClr val="C00000"/>
                </a:solidFill>
                <a:latin typeface="+mn-lt"/>
              </a:rPr>
              <a:t>ه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ar-SA" sz="1600" b="1" dirty="0">
                <a:solidFill>
                  <a:srgbClr val="C00000"/>
                </a:solidFill>
                <a:latin typeface="+mn-lt"/>
              </a:rPr>
              <a:t>لزيادة الايضاح فقط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 و السلايدات المتوافقة مع البنات هي المعتمدة</a:t>
            </a:r>
            <a:endParaRPr lang="en-GB" sz="1600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67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r30_008">
            <a:extLst>
              <a:ext uri="{FF2B5EF4-FFF2-40B4-BE49-F238E27FC236}">
                <a16:creationId xmlns:a16="http://schemas.microsoft.com/office/drawing/2014/main" id="{F0C4F857-4025-4E4A-9734-1B2DA29F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42" y="949881"/>
            <a:ext cx="4121703" cy="42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32BB9-0624-4553-B6A1-EAACD0DB592D}"/>
              </a:ext>
            </a:extLst>
          </p:cNvPr>
          <p:cNvSpPr txBox="1"/>
          <p:nvPr/>
        </p:nvSpPr>
        <p:spPr>
          <a:xfrm>
            <a:off x="546187" y="293439"/>
            <a:ext cx="937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Parkinsonism </a:t>
            </a:r>
            <a:r>
              <a:rPr lang="en-US" sz="2400" dirty="0">
                <a:latin typeface="+mj-lt"/>
              </a:rPr>
              <a:t>(Parkinson’s disease, paralysis </a:t>
            </a:r>
            <a:r>
              <a:rPr lang="en-US" sz="2400" dirty="0" err="1">
                <a:latin typeface="+mj-lt"/>
              </a:rPr>
              <a:t>Agitans</a:t>
            </a:r>
            <a:r>
              <a:rPr lang="en-US" sz="2400" dirty="0">
                <a:latin typeface="+mj-lt"/>
              </a:rPr>
              <a:t>)</a:t>
            </a:r>
            <a:endParaRPr lang="en-GB" sz="3600" dirty="0">
              <a:latin typeface="+mj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3D7DE5-698C-474D-9621-674DF9AF9C1B}"/>
              </a:ext>
            </a:extLst>
          </p:cNvPr>
          <p:cNvSpPr txBox="1">
            <a:spLocks noChangeArrowheads="1"/>
          </p:cNvSpPr>
          <p:nvPr/>
        </p:nvSpPr>
        <p:spPr>
          <a:xfrm>
            <a:off x="546187" y="1103324"/>
            <a:ext cx="6670690" cy="5838250"/>
          </a:xfrm>
          <a:prstGeom prst="rect">
            <a:avLst/>
          </a:prstGeom>
          <a:ln w="2857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/>
              <a:t>Described by James Parkinson </a:t>
            </a:r>
            <a:endParaRPr lang="en-US" altLang="en-US" sz="1800" i="1" dirty="0"/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800" i="1" dirty="0"/>
              <a:t>Lesion: </a:t>
            </a:r>
          </a:p>
          <a:p>
            <a:pPr marL="176213" indent="0">
              <a:lnSpc>
                <a:spcPct val="80000"/>
              </a:lnSpc>
              <a:buNone/>
            </a:pPr>
            <a:r>
              <a:rPr lang="en-US" altLang="en-US" sz="1800" dirty="0"/>
              <a:t>Neuronal degeneration* in </a:t>
            </a:r>
            <a:r>
              <a:rPr lang="en-US" altLang="en-US" sz="1800" b="1" dirty="0"/>
              <a:t>substantia </a:t>
            </a:r>
            <a:r>
              <a:rPr lang="en-US" altLang="en-US" sz="1800" b="1" dirty="0" err="1"/>
              <a:t>nigra</a:t>
            </a:r>
            <a:r>
              <a:rPr lang="en-US" altLang="en-US" sz="1800" b="1" dirty="0"/>
              <a:t> </a:t>
            </a:r>
            <a:r>
              <a:rPr lang="en-US" altLang="en-US" sz="1800" dirty="0"/>
              <a:t>leading to </a:t>
            </a:r>
            <a:r>
              <a:rPr lang="en-US" altLang="en-US" sz="1800" b="1" dirty="0"/>
              <a:t>reduction of dopamine</a:t>
            </a:r>
            <a:r>
              <a:rPr lang="en-US" altLang="en-US" sz="1800" dirty="0"/>
              <a:t> within corpus striatum.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800" i="1" dirty="0"/>
              <a:t>Features: </a:t>
            </a:r>
          </a:p>
          <a:p>
            <a:pPr marL="452438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1- </a:t>
            </a:r>
            <a:r>
              <a:rPr lang="en-US" altLang="en-US" sz="1800" b="1" dirty="0"/>
              <a:t>Tremors:</a:t>
            </a:r>
          </a:p>
          <a:p>
            <a:pPr marL="452438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    Pill-rolling, involuntary, rhythmic, oscillating movements. It occurs during waking time during rest, it is called static tremors.</a:t>
            </a:r>
          </a:p>
          <a:p>
            <a:pPr marL="452438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2- </a:t>
            </a:r>
            <a:r>
              <a:rPr lang="en-US" altLang="en-US" sz="1800" b="1" dirty="0"/>
              <a:t>Rigidity:</a:t>
            </a:r>
          </a:p>
          <a:p>
            <a:pPr marL="452438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    It occurs in both flexors, and extensors, but more in flexors giving flexion attitude.   It is called lead pipe rigidity.</a:t>
            </a:r>
          </a:p>
          <a:p>
            <a:pPr marL="452438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3- </a:t>
            </a:r>
            <a:r>
              <a:rPr lang="en-US" altLang="en-US" sz="1800" b="1" dirty="0"/>
              <a:t>Akinesia:</a:t>
            </a:r>
          </a:p>
          <a:p>
            <a:pPr marL="452438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    it means lack of movement; Absence of swinging arm during walking, mask face, low- volume slow monotonous speech, and shuffling gait.</a:t>
            </a:r>
          </a:p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/>
              <a:t>Four cardinal symptoms: </a:t>
            </a:r>
          </a:p>
          <a:p>
            <a:pPr marL="176213" indent="0">
              <a:lnSpc>
                <a:spcPct val="80000"/>
              </a:lnSpc>
              <a:buNone/>
            </a:pPr>
            <a:r>
              <a:rPr lang="en-US" altLang="en-US" sz="1800" b="1" dirty="0"/>
              <a:t>1.</a:t>
            </a:r>
            <a:r>
              <a:rPr lang="en-US" altLang="en-US" sz="1800" dirty="0"/>
              <a:t> Tremor &amp; Rigidity, 		</a:t>
            </a:r>
            <a:r>
              <a:rPr lang="en-US" altLang="en-US" sz="1800" b="1" dirty="0"/>
              <a:t>2.</a:t>
            </a:r>
            <a:r>
              <a:rPr lang="en-US" altLang="en-US" sz="1800" dirty="0"/>
              <a:t> Akinesia &amp; Bradykinesia, </a:t>
            </a:r>
          </a:p>
          <a:p>
            <a:pPr marL="176213" indent="0">
              <a:lnSpc>
                <a:spcPct val="80000"/>
              </a:lnSpc>
              <a:buNone/>
            </a:pPr>
            <a:r>
              <a:rPr lang="en-US" altLang="en-US" sz="1800" b="1" dirty="0"/>
              <a:t>3.</a:t>
            </a:r>
            <a:r>
              <a:rPr lang="en-US" altLang="en-US" sz="1800" dirty="0"/>
              <a:t> Postural Changes, 		</a:t>
            </a:r>
            <a:r>
              <a:rPr lang="en-US" altLang="en-US" sz="1800" b="1" dirty="0"/>
              <a:t>4.</a:t>
            </a:r>
            <a:r>
              <a:rPr lang="en-US" altLang="en-US" sz="1800" dirty="0"/>
              <a:t> Speech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3FB35-0DEA-4B34-8634-AE9FF37C7E58}"/>
              </a:ext>
            </a:extLst>
          </p:cNvPr>
          <p:cNvSpPr txBox="1"/>
          <p:nvPr/>
        </p:nvSpPr>
        <p:spPr>
          <a:xfrm>
            <a:off x="8332343" y="179213"/>
            <a:ext cx="3411020" cy="83099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Only on the boys’ slides</a:t>
            </a:r>
          </a:p>
          <a:p>
            <a:pPr algn="ctr"/>
            <a:r>
              <a:rPr lang="ar-SA" sz="1600" dirty="0">
                <a:solidFill>
                  <a:srgbClr val="C00000"/>
                </a:solidFill>
                <a:latin typeface="+mn-lt"/>
              </a:rPr>
              <a:t>الدكت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و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ر قال انه السلايدات ه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ذ</a:t>
            </a:r>
            <a:r>
              <a:rPr lang="ar-AE" sz="1600" dirty="0">
                <a:solidFill>
                  <a:srgbClr val="C00000"/>
                </a:solidFill>
                <a:latin typeface="+mn-lt"/>
              </a:rPr>
              <a:t>ه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ar-SA" sz="1600" b="1" dirty="0">
                <a:solidFill>
                  <a:srgbClr val="C00000"/>
                </a:solidFill>
                <a:latin typeface="+mn-lt"/>
              </a:rPr>
              <a:t>لزيادة الايضاح فقط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 و السلايدات المتوافقة مع البنات هي المعتمدة</a:t>
            </a:r>
            <a:endParaRPr lang="en-GB" sz="16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11E229-7D40-4257-AFA7-01F4FA166D64}"/>
              </a:ext>
            </a:extLst>
          </p:cNvPr>
          <p:cNvSpPr txBox="1">
            <a:spLocks noChangeArrowheads="1"/>
          </p:cNvSpPr>
          <p:nvPr/>
        </p:nvSpPr>
        <p:spPr>
          <a:xfrm>
            <a:off x="7171057" y="5154706"/>
            <a:ext cx="4535821" cy="14121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altLang="en-US" sz="1800" dirty="0">
                <a:solidFill>
                  <a:srgbClr val="92D050"/>
                </a:solidFill>
                <a:latin typeface="+mn-lt"/>
                <a:ea typeface="Arial"/>
                <a:cs typeface="Arial"/>
              </a:rPr>
              <a:t>أعراض المرض لا تظهر إلا بعد ما يحصل: </a:t>
            </a:r>
            <a:endParaRPr lang="en-US" altLang="en-US" sz="1800" dirty="0">
              <a:solidFill>
                <a:srgbClr val="92D050"/>
              </a:solidFill>
              <a:latin typeface="+mn-lt"/>
              <a:ea typeface="Arial"/>
              <a:cs typeface="Arial"/>
            </a:endParaRPr>
          </a:p>
          <a:p>
            <a:r>
              <a:rPr lang="en-US" altLang="en-US" sz="1800" dirty="0">
                <a:latin typeface="+mn-lt"/>
              </a:rPr>
              <a:t>*Degeneration of dopaminergic nigrostriatal neurons (60-80 %). </a:t>
            </a:r>
          </a:p>
          <a:p>
            <a:r>
              <a:rPr lang="en-US" altLang="en-US" sz="1800" dirty="0">
                <a:latin typeface="+mn-lt"/>
              </a:rPr>
              <a:t>Methyl-Phenyl-</a:t>
            </a:r>
            <a:r>
              <a:rPr lang="en-US" altLang="en-US" sz="1800" dirty="0" err="1">
                <a:latin typeface="+mn-lt"/>
              </a:rPr>
              <a:t>Tetrahydro</a:t>
            </a:r>
            <a:r>
              <a:rPr lang="en-US" altLang="en-US" sz="1800" dirty="0">
                <a:latin typeface="+mn-lt"/>
              </a:rPr>
              <a:t>-Pyridine (MPTP).  The oxidant MPP+ is toxic to SN.</a:t>
            </a:r>
          </a:p>
        </p:txBody>
      </p:sp>
      <p:sp>
        <p:nvSpPr>
          <p:cNvPr id="14" name="Bent-Up Arrow 7">
            <a:extLst>
              <a:ext uri="{FF2B5EF4-FFF2-40B4-BE49-F238E27FC236}">
                <a16:creationId xmlns:a16="http://schemas.microsoft.com/office/drawing/2014/main" id="{534074A5-9BCB-48C5-ABC1-68C1B1683DBC}"/>
              </a:ext>
            </a:extLst>
          </p:cNvPr>
          <p:cNvSpPr/>
          <p:nvPr/>
        </p:nvSpPr>
        <p:spPr>
          <a:xfrm flipH="1" flipV="1">
            <a:off x="7824075" y="5255281"/>
            <a:ext cx="478971" cy="241015"/>
          </a:xfrm>
          <a:prstGeom prst="bentUp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20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644874-0FC3-4535-88EF-2E5602B4E112}"/>
              </a:ext>
            </a:extLst>
          </p:cNvPr>
          <p:cNvSpPr/>
          <p:nvPr/>
        </p:nvSpPr>
        <p:spPr>
          <a:xfrm>
            <a:off x="6151933" y="1480458"/>
            <a:ext cx="133339" cy="2427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4438281" y="187599"/>
            <a:ext cx="3519999" cy="1335857"/>
          </a:xfrm>
        </p:spPr>
        <p:txBody>
          <a:bodyPr>
            <a:normAutofit/>
          </a:bodyPr>
          <a:lstStyle/>
          <a:p>
            <a:pPr algn="ctr"/>
            <a:r>
              <a:rPr lang="en-US" altLang="en-US" sz="1800" dirty="0">
                <a:latin typeface="+mn-lt"/>
              </a:rPr>
              <a:t>Main Connections between Cortex, basal Nuclei, Thalamic Nuclei Brainstem &amp; Spinal Cord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These are the normal connections. Any degeneration will lead to </a:t>
            </a:r>
          </a:p>
        </p:txBody>
      </p:sp>
      <p:pic>
        <p:nvPicPr>
          <p:cNvPr id="31747" name="Picture 4" descr="mso585C9"/>
          <p:cNvPicPr>
            <a:picLocks noChangeAspect="1" noChangeArrowheads="1"/>
          </p:cNvPicPr>
          <p:nvPr/>
        </p:nvPicPr>
        <p:blipFill rotWithShape="1"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2513" r="8327" b="11142"/>
          <a:stretch/>
        </p:blipFill>
        <p:spPr bwMode="auto">
          <a:xfrm>
            <a:off x="4404357" y="1865905"/>
            <a:ext cx="3873284" cy="480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69970D98-66D6-41F2-BEB1-745AEB3C6775}"/>
              </a:ext>
            </a:extLst>
          </p:cNvPr>
          <p:cNvSpPr txBox="1">
            <a:spLocks noChangeArrowheads="1"/>
          </p:cNvSpPr>
          <p:nvPr/>
        </p:nvSpPr>
        <p:spPr>
          <a:xfrm>
            <a:off x="413250" y="183261"/>
            <a:ext cx="35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800" b="1" dirty="0">
                <a:latin typeface="+mn-lt"/>
              </a:rPr>
              <a:t>Huntington’s Disease</a:t>
            </a:r>
            <a:r>
              <a:rPr lang="en-US" altLang="en-US" sz="1800" dirty="0">
                <a:latin typeface="+mn-lt"/>
              </a:rPr>
              <a:t>: degeneration of inhibitory pathway between </a:t>
            </a:r>
            <a:r>
              <a:rPr lang="en-US" altLang="en-US" sz="1800" u="sng" dirty="0">
                <a:latin typeface="+mn-lt"/>
              </a:rPr>
              <a:t>corpus striatum &amp; Substantia </a:t>
            </a:r>
            <a:r>
              <a:rPr lang="en-US" altLang="en-US" sz="1800" u="sng" dirty="0" err="1">
                <a:latin typeface="+mn-lt"/>
              </a:rPr>
              <a:t>nigra</a:t>
            </a:r>
            <a:endParaRPr lang="en-US" altLang="en-US" sz="1800" u="sng" dirty="0">
              <a:latin typeface="+mn-lt"/>
            </a:endParaRPr>
          </a:p>
        </p:txBody>
      </p:sp>
      <p:pic>
        <p:nvPicPr>
          <p:cNvPr id="5" name="Picture 5" descr="mso30915">
            <a:extLst>
              <a:ext uri="{FF2B5EF4-FFF2-40B4-BE49-F238E27FC236}">
                <a16:creationId xmlns:a16="http://schemas.microsoft.com/office/drawing/2014/main" id="{CC203F30-DF43-403C-9DA7-37DEAB337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2257" r="4900" b="9995"/>
          <a:stretch>
            <a:fillRect/>
          </a:stretch>
        </p:blipFill>
        <p:spPr bwMode="auto">
          <a:xfrm>
            <a:off x="225727" y="1646054"/>
            <a:ext cx="3755231" cy="488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ECC79D0-2122-403B-8E2B-3D7B31D577BC}"/>
              </a:ext>
            </a:extLst>
          </p:cNvPr>
          <p:cNvSpPr txBox="1">
            <a:spLocks noChangeArrowheads="1"/>
          </p:cNvSpPr>
          <p:nvPr/>
        </p:nvSpPr>
        <p:spPr>
          <a:xfrm>
            <a:off x="8846211" y="161925"/>
            <a:ext cx="3224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800" b="1" dirty="0">
                <a:latin typeface="+mn-lt"/>
              </a:rPr>
              <a:t>Parkinson’s Disease</a:t>
            </a:r>
            <a:r>
              <a:rPr lang="en-US" altLang="en-US" sz="1800" dirty="0">
                <a:latin typeface="+mn-lt"/>
              </a:rPr>
              <a:t>: degeneration of inhibitory pathways between </a:t>
            </a:r>
            <a:r>
              <a:rPr lang="en-US" altLang="en-US" sz="1800" u="sng" dirty="0">
                <a:latin typeface="+mn-lt"/>
              </a:rPr>
              <a:t>Substantia </a:t>
            </a:r>
            <a:r>
              <a:rPr lang="en-US" altLang="en-US" sz="1800" u="sng" dirty="0" err="1">
                <a:latin typeface="+mn-lt"/>
              </a:rPr>
              <a:t>Nigra</a:t>
            </a:r>
            <a:r>
              <a:rPr lang="en-US" altLang="en-US" sz="1800" u="sng" dirty="0">
                <a:latin typeface="+mn-lt"/>
              </a:rPr>
              <a:t> &amp; corpus striatum</a:t>
            </a:r>
          </a:p>
        </p:txBody>
      </p:sp>
      <p:pic>
        <p:nvPicPr>
          <p:cNvPr id="7" name="Picture 4" descr="msoB5DB3">
            <a:extLst>
              <a:ext uri="{FF2B5EF4-FFF2-40B4-BE49-F238E27FC236}">
                <a16:creationId xmlns:a16="http://schemas.microsoft.com/office/drawing/2014/main" id="{8CCC8002-AF62-477A-ABD3-076507E3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7755" b="9851"/>
          <a:stretch>
            <a:fillRect/>
          </a:stretch>
        </p:blipFill>
        <p:spPr bwMode="auto">
          <a:xfrm>
            <a:off x="8679065" y="1554834"/>
            <a:ext cx="3224981" cy="4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14BD30-D193-4621-A2AB-44C8B8BB4249}"/>
              </a:ext>
            </a:extLst>
          </p:cNvPr>
          <p:cNvCxnSpPr/>
          <p:nvPr/>
        </p:nvCxnSpPr>
        <p:spPr>
          <a:xfrm>
            <a:off x="4026992" y="285136"/>
            <a:ext cx="0" cy="5724000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E478C0-AFBC-4C8A-B902-266CF0046669}"/>
              </a:ext>
            </a:extLst>
          </p:cNvPr>
          <p:cNvCxnSpPr/>
          <p:nvPr/>
        </p:nvCxnSpPr>
        <p:spPr>
          <a:xfrm>
            <a:off x="8451507" y="285136"/>
            <a:ext cx="0" cy="5724000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54D9C1-68C9-4F38-9702-E0D777A4BFD9}"/>
              </a:ext>
            </a:extLst>
          </p:cNvPr>
          <p:cNvSpPr txBox="1"/>
          <p:nvPr/>
        </p:nvSpPr>
        <p:spPr>
          <a:xfrm>
            <a:off x="8625374" y="5819032"/>
            <a:ext cx="3411020" cy="830997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Only on the boys’ slides</a:t>
            </a:r>
          </a:p>
          <a:p>
            <a:pPr algn="ctr"/>
            <a:r>
              <a:rPr lang="ar-SA" sz="1600" dirty="0">
                <a:solidFill>
                  <a:srgbClr val="C00000"/>
                </a:solidFill>
                <a:latin typeface="+mn-lt"/>
              </a:rPr>
              <a:t>الدكت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و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ر قال انه السلايدات ه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ذ</a:t>
            </a:r>
            <a:r>
              <a:rPr lang="ar-AE" sz="1600" dirty="0">
                <a:solidFill>
                  <a:srgbClr val="C00000"/>
                </a:solidFill>
                <a:latin typeface="+mn-lt"/>
              </a:rPr>
              <a:t>ه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ar-SA" sz="1600" b="1" dirty="0">
                <a:solidFill>
                  <a:srgbClr val="C00000"/>
                </a:solidFill>
                <a:latin typeface="+mn-lt"/>
              </a:rPr>
              <a:t>لزيادة الايضاح فقط</a:t>
            </a:r>
            <a:r>
              <a:rPr lang="ar-SA" sz="1600" dirty="0">
                <a:solidFill>
                  <a:srgbClr val="C00000"/>
                </a:solidFill>
                <a:latin typeface="+mn-lt"/>
              </a:rPr>
              <a:t> و السلايدات المتوافقة مع البنات هي المعتمدة</a:t>
            </a:r>
            <a:endParaRPr lang="en-GB" sz="16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79B46C76-50B2-4FBC-A45D-B298F92FB7D3}"/>
              </a:ext>
            </a:extLst>
          </p:cNvPr>
          <p:cNvSpPr/>
          <p:nvPr/>
        </p:nvSpPr>
        <p:spPr>
          <a:xfrm>
            <a:off x="4985393" y="1564954"/>
            <a:ext cx="2455519" cy="223843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1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628" y="70230"/>
            <a:ext cx="5515028" cy="5910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Arial" pitchFamily="34" charset="0"/>
              </a:rPr>
              <a:t>Summary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A87C1A4-E824-4432-B712-ED10555C8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37106"/>
              </p:ext>
            </p:extLst>
          </p:nvPr>
        </p:nvGraphicFramePr>
        <p:xfrm>
          <a:off x="372103" y="794238"/>
          <a:ext cx="6283608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0902">
                  <a:extLst>
                    <a:ext uri="{9D8B030D-6E8A-4147-A177-3AD203B41FA5}">
                      <a16:colId xmlns:a16="http://schemas.microsoft.com/office/drawing/2014/main" val="3133296030"/>
                    </a:ext>
                  </a:extLst>
                </a:gridCol>
                <a:gridCol w="1570902">
                  <a:extLst>
                    <a:ext uri="{9D8B030D-6E8A-4147-A177-3AD203B41FA5}">
                      <a16:colId xmlns:a16="http://schemas.microsoft.com/office/drawing/2014/main" val="1472173098"/>
                    </a:ext>
                  </a:extLst>
                </a:gridCol>
                <a:gridCol w="1570902">
                  <a:extLst>
                    <a:ext uri="{9D8B030D-6E8A-4147-A177-3AD203B41FA5}">
                      <a16:colId xmlns:a16="http://schemas.microsoft.com/office/drawing/2014/main" val="413973982"/>
                    </a:ext>
                  </a:extLst>
                </a:gridCol>
                <a:gridCol w="1570902">
                  <a:extLst>
                    <a:ext uri="{9D8B030D-6E8A-4147-A177-3AD203B41FA5}">
                      <a16:colId xmlns:a16="http://schemas.microsoft.com/office/drawing/2014/main" val="2604678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Basal Ganglia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4984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Corpus Striatum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Amygdaloid 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3048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Caudate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Lentiform</a:t>
                      </a:r>
                      <a:endParaRPr lang="en-GB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3630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Putamen</a:t>
                      </a:r>
                      <a:endParaRPr lang="en-GB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Globus Pallidus</a:t>
                      </a:r>
                      <a:endParaRPr lang="en-GB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014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Neostriatum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Paleostriatum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6287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F1561-89E2-491B-884F-9DB69CA05E2F}"/>
              </a:ext>
            </a:extLst>
          </p:cNvPr>
          <p:cNvGrpSpPr/>
          <p:nvPr/>
        </p:nvGrpSpPr>
        <p:grpSpPr>
          <a:xfrm>
            <a:off x="6857603" y="591039"/>
            <a:ext cx="5072128" cy="5712438"/>
            <a:chOff x="1020556" y="2636015"/>
            <a:chExt cx="6177515" cy="4051258"/>
          </a:xfrm>
        </p:grpSpPr>
        <p:pic>
          <p:nvPicPr>
            <p:cNvPr id="3074" name="Picture 2" descr="Image result for transverse cut of basal ganglia">
              <a:extLst>
                <a:ext uri="{FF2B5EF4-FFF2-40B4-BE49-F238E27FC236}">
                  <a16:creationId xmlns:a16="http://schemas.microsoft.com/office/drawing/2014/main" id="{B262CB97-E4F7-4CE7-BB2C-C72EB00C91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2074" r="1560" b="2070"/>
            <a:stretch/>
          </p:blipFill>
          <p:spPr bwMode="auto">
            <a:xfrm>
              <a:off x="1020556" y="2636015"/>
              <a:ext cx="6177515" cy="405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D486EF-8CBF-495F-AFD7-2536260DBDA2}"/>
                </a:ext>
              </a:extLst>
            </p:cNvPr>
            <p:cNvSpPr/>
            <p:nvPr/>
          </p:nvSpPr>
          <p:spPr>
            <a:xfrm>
              <a:off x="3316444" y="3189768"/>
              <a:ext cx="383686" cy="265814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66F00A-5D97-4D8E-8604-B82598E69281}"/>
                </a:ext>
              </a:extLst>
            </p:cNvPr>
            <p:cNvSpPr/>
            <p:nvPr/>
          </p:nvSpPr>
          <p:spPr>
            <a:xfrm>
              <a:off x="4507290" y="3987210"/>
              <a:ext cx="383686" cy="265814"/>
            </a:xfrm>
            <a:prstGeom prst="ellipse">
              <a:avLst/>
            </a:prstGeom>
            <a:solidFill>
              <a:srgbClr val="A7EA5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0D98F9-DF96-4F40-91B0-01D23CD864D7}"/>
                </a:ext>
              </a:extLst>
            </p:cNvPr>
            <p:cNvSpPr/>
            <p:nvPr/>
          </p:nvSpPr>
          <p:spPr>
            <a:xfrm>
              <a:off x="3934963" y="4406011"/>
              <a:ext cx="348700" cy="228599"/>
            </a:xfrm>
            <a:prstGeom prst="ellipse">
              <a:avLst/>
            </a:prstGeom>
            <a:solidFill>
              <a:srgbClr val="CCCC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C70A84-A206-4E67-9972-2BA37E890DF0}"/>
                </a:ext>
              </a:extLst>
            </p:cNvPr>
            <p:cNvSpPr/>
            <p:nvPr/>
          </p:nvSpPr>
          <p:spPr>
            <a:xfrm>
              <a:off x="4151471" y="4046184"/>
              <a:ext cx="218137" cy="10963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512265-6FF0-43DD-89B2-ED22FBB87695}"/>
                </a:ext>
              </a:extLst>
            </p:cNvPr>
            <p:cNvSpPr/>
            <p:nvPr/>
          </p:nvSpPr>
          <p:spPr>
            <a:xfrm>
              <a:off x="3810388" y="4211709"/>
              <a:ext cx="218137" cy="109633"/>
            </a:xfrm>
            <a:prstGeom prst="ellipse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E0DBA7-FA3B-42AC-83A6-48ACB06E7127}"/>
                </a:ext>
              </a:extLst>
            </p:cNvPr>
            <p:cNvSpPr/>
            <p:nvPr/>
          </p:nvSpPr>
          <p:spPr>
            <a:xfrm>
              <a:off x="3825894" y="3766012"/>
              <a:ext cx="218137" cy="1096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304F7F-B35C-4FA0-BC09-92BE44BD8589}"/>
                </a:ext>
              </a:extLst>
            </p:cNvPr>
            <p:cNvSpPr/>
            <p:nvPr/>
          </p:nvSpPr>
          <p:spPr>
            <a:xfrm>
              <a:off x="3825894" y="5230613"/>
              <a:ext cx="218137" cy="109633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4263A05-12A9-4614-9931-9D960550EA9E}"/>
                </a:ext>
              </a:extLst>
            </p:cNvPr>
            <p:cNvSpPr/>
            <p:nvPr/>
          </p:nvSpPr>
          <p:spPr>
            <a:xfrm>
              <a:off x="3366794" y="5802070"/>
              <a:ext cx="348700" cy="228599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A77F06-8455-4E5B-8B49-92663D7837A0}"/>
                </a:ext>
              </a:extLst>
            </p:cNvPr>
            <p:cNvSpPr/>
            <p:nvPr/>
          </p:nvSpPr>
          <p:spPr>
            <a:xfrm>
              <a:off x="4971014" y="3877577"/>
              <a:ext cx="218137" cy="1096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DDFF59-25BB-483A-A297-34F77DBCD812}"/>
                </a:ext>
              </a:extLst>
            </p:cNvPr>
            <p:cNvSpPr/>
            <p:nvPr/>
          </p:nvSpPr>
          <p:spPr>
            <a:xfrm>
              <a:off x="5467049" y="3869791"/>
              <a:ext cx="218137" cy="1096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70EC354-23F7-4589-86B9-B503D50C09E8}"/>
                </a:ext>
              </a:extLst>
            </p:cNvPr>
            <p:cNvSpPr/>
            <p:nvPr/>
          </p:nvSpPr>
          <p:spPr>
            <a:xfrm>
              <a:off x="5241604" y="4240048"/>
              <a:ext cx="218137" cy="109633"/>
            </a:xfrm>
            <a:prstGeom prst="ellipse">
              <a:avLst/>
            </a:prstGeom>
            <a:solidFill>
              <a:srgbClr val="FF33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6B785C0-0E9F-410C-89C2-B36FAB6AFC3E}"/>
                </a:ext>
              </a:extLst>
            </p:cNvPr>
            <p:cNvSpPr/>
            <p:nvPr/>
          </p:nvSpPr>
          <p:spPr>
            <a:xfrm>
              <a:off x="4379153" y="4174227"/>
              <a:ext cx="128138" cy="103745"/>
            </a:xfrm>
            <a:prstGeom prst="ellipse">
              <a:avLst/>
            </a:prstGeom>
            <a:solidFill>
              <a:srgbClr val="FFF0C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78F5D43-F4B5-40CD-9DD0-AC557852DC34}"/>
                </a:ext>
              </a:extLst>
            </p:cNvPr>
            <p:cNvSpPr/>
            <p:nvPr/>
          </p:nvSpPr>
          <p:spPr>
            <a:xfrm>
              <a:off x="4045243" y="4148776"/>
              <a:ext cx="128138" cy="103745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7DFB374-CEB6-4B44-92B3-5488D36D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24574"/>
              </p:ext>
            </p:extLst>
          </p:nvPr>
        </p:nvGraphicFramePr>
        <p:xfrm>
          <a:off x="372103" y="3050648"/>
          <a:ext cx="6283608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7543">
                  <a:extLst>
                    <a:ext uri="{9D8B030D-6E8A-4147-A177-3AD203B41FA5}">
                      <a16:colId xmlns:a16="http://schemas.microsoft.com/office/drawing/2014/main" val="1869857464"/>
                    </a:ext>
                  </a:extLst>
                </a:gridCol>
                <a:gridCol w="2094614">
                  <a:extLst>
                    <a:ext uri="{9D8B030D-6E8A-4147-A177-3AD203B41FA5}">
                      <a16:colId xmlns:a16="http://schemas.microsoft.com/office/drawing/2014/main" val="3623291045"/>
                    </a:ext>
                  </a:extLst>
                </a:gridCol>
                <a:gridCol w="2041451">
                  <a:extLst>
                    <a:ext uri="{9D8B030D-6E8A-4147-A177-3AD203B41FA5}">
                      <a16:colId xmlns:a16="http://schemas.microsoft.com/office/drawing/2014/main" val="279116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Structure</a:t>
                      </a:r>
                      <a:endParaRPr lang="en-GB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Separates</a:t>
                      </a:r>
                      <a:endParaRPr lang="en-GB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Claustrum 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Extreme capsule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External capsule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2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Lateral medullary lamina 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Putamen 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Globus pallidus 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6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Medial medullary lamina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Lateral segment of </a:t>
                      </a:r>
                      <a:r>
                        <a:rPr lang="en-US" dirty="0" err="1"/>
                        <a:t>globus</a:t>
                      </a:r>
                      <a:r>
                        <a:rPr lang="en-US" dirty="0"/>
                        <a:t> pallidus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Medial segment of </a:t>
                      </a:r>
                      <a:r>
                        <a:rPr lang="en-US" dirty="0" err="1"/>
                        <a:t>globus</a:t>
                      </a:r>
                      <a:r>
                        <a:rPr lang="en-US" dirty="0"/>
                        <a:t> pallidus 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8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Anterior limb of internal capsule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Lentiform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Caudate (head)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3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Posterior limb of internal capsule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Lentiform 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Thalamus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65009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75F3F4A9-DFA3-4305-81CE-D552C7C3B7C5}"/>
              </a:ext>
            </a:extLst>
          </p:cNvPr>
          <p:cNvSpPr/>
          <p:nvPr/>
        </p:nvSpPr>
        <p:spPr>
          <a:xfrm>
            <a:off x="11455400" y="2496279"/>
            <a:ext cx="474331" cy="99622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1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4241A2E7-A570-4471-86AD-7AD439A5B2F7}"/>
              </a:ext>
            </a:extLst>
          </p:cNvPr>
          <p:cNvSpPr/>
          <p:nvPr/>
        </p:nvSpPr>
        <p:spPr>
          <a:xfrm>
            <a:off x="958320" y="163916"/>
            <a:ext cx="10368441" cy="6029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633482"/>
              <a:satOff val="-6796"/>
              <a:lumOff val="1601"/>
              <a:alphaOff val="0"/>
            </a:schemeClr>
          </a:fillRef>
          <a:effectRef idx="2">
            <a:schemeClr val="accent4">
              <a:hueOff val="1633482"/>
              <a:satOff val="-6796"/>
              <a:lumOff val="16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37" tIns="7620" rIns="382196" bIns="7620" numCol="1" spcCol="1270" anchor="ctr" anchorCtr="0">
            <a:noAutofit/>
          </a:bodyPr>
          <a:lstStyle/>
          <a:p>
            <a:pPr lvl="0" algn="ctr" defTabSz="533400" rtl="0">
              <a:spcBef>
                <a:spcPct val="0"/>
              </a:spcBef>
            </a:pPr>
            <a:r>
              <a:rPr lang="en-US" sz="2000" kern="1200" dirty="0">
                <a:solidFill>
                  <a:schemeClr val="tx1"/>
                </a:solidFill>
              </a:rPr>
              <a:t>Corpus striatum are primarily concerned with control of posture &amp; movement.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0824C6AA-9834-4A43-A420-636EB9D19A59}"/>
              </a:ext>
            </a:extLst>
          </p:cNvPr>
          <p:cNvSpPr/>
          <p:nvPr/>
        </p:nvSpPr>
        <p:spPr>
          <a:xfrm>
            <a:off x="958320" y="903134"/>
            <a:ext cx="4464185" cy="11796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37" tIns="7620" rIns="382196" bIns="7620" numCol="1" spcCol="1270" anchor="ctr" anchorCtr="0">
            <a:noAutofit/>
          </a:bodyPr>
          <a:lstStyle/>
          <a:p>
            <a:pPr lvl="0" defTabSz="533400" rtl="0">
              <a:spcBef>
                <a:spcPct val="0"/>
              </a:spcBef>
            </a:pPr>
            <a:r>
              <a:rPr lang="en-US" sz="2000" kern="1200" dirty="0">
                <a:solidFill>
                  <a:schemeClr val="tx1"/>
                </a:solidFill>
              </a:rPr>
              <a:t>The </a:t>
            </a:r>
            <a:r>
              <a:rPr lang="en-US" sz="2000" b="1" kern="1200" dirty="0">
                <a:solidFill>
                  <a:schemeClr val="tx1"/>
                </a:solidFill>
              </a:rPr>
              <a:t>striatum</a:t>
            </a:r>
            <a:r>
              <a:rPr lang="en-US" sz="2000" kern="1200" dirty="0">
                <a:solidFill>
                  <a:schemeClr val="tx1"/>
                </a:solidFill>
              </a:rPr>
              <a:t> is the </a:t>
            </a:r>
            <a:r>
              <a:rPr lang="en-US" sz="2000" b="1" kern="1200" dirty="0">
                <a:solidFill>
                  <a:schemeClr val="tx1"/>
                </a:solidFill>
              </a:rPr>
              <a:t>input</a:t>
            </a:r>
            <a:r>
              <a:rPr lang="en-US" sz="2000" kern="1200" dirty="0">
                <a:solidFill>
                  <a:schemeClr val="tx1"/>
                </a:solidFill>
              </a:rPr>
              <a:t> region of corpus striatum, 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51E6B2E6-D4C9-4544-8FF2-5CA15E94C4DE}"/>
              </a:ext>
            </a:extLst>
          </p:cNvPr>
          <p:cNvSpPr/>
          <p:nvPr/>
        </p:nvSpPr>
        <p:spPr>
          <a:xfrm>
            <a:off x="958320" y="2218988"/>
            <a:ext cx="4464185" cy="25804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8167408"/>
              <a:satOff val="-33981"/>
              <a:lumOff val="8007"/>
              <a:alphaOff val="0"/>
            </a:schemeClr>
          </a:fillRef>
          <a:effectRef idx="2">
            <a:schemeClr val="accent4">
              <a:hueOff val="8167408"/>
              <a:satOff val="-33981"/>
              <a:lumOff val="80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37" tIns="7620" rIns="382196" bIns="7620" numCol="1" spcCol="1270" anchor="ctr" anchorCtr="0">
            <a:noAutofit/>
          </a:bodyPr>
          <a:lstStyle/>
          <a:p>
            <a:pPr lvl="0" defTabSz="533400" rtl="0">
              <a:spcBef>
                <a:spcPct val="0"/>
              </a:spcBef>
            </a:pPr>
            <a:r>
              <a:rPr lang="en-US" sz="2000" b="1" kern="1200" dirty="0">
                <a:solidFill>
                  <a:schemeClr val="tx1"/>
                </a:solidFill>
              </a:rPr>
              <a:t>Afferent</a:t>
            </a:r>
            <a:r>
              <a:rPr lang="en-US" sz="2000" kern="1200" dirty="0">
                <a:solidFill>
                  <a:schemeClr val="tx1"/>
                </a:solidFill>
              </a:rPr>
              <a:t> fibers of striatum come from: </a:t>
            </a:r>
          </a:p>
          <a:p>
            <a:pPr marL="228600" lvl="0" indent="-228600" defTabSz="533400" rtl="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>
                <a:solidFill>
                  <a:schemeClr val="tx1"/>
                </a:solidFill>
              </a:rPr>
              <a:t>cerebral cortex, </a:t>
            </a:r>
          </a:p>
          <a:p>
            <a:pPr marL="228600" lvl="0" indent="-228600" defTabSz="533400" rtl="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>
                <a:solidFill>
                  <a:schemeClr val="tx1"/>
                </a:solidFill>
              </a:rPr>
              <a:t>intralaminar nucleus of thalamus &amp; </a:t>
            </a:r>
          </a:p>
          <a:p>
            <a:pPr marL="228600" lvl="0" indent="-228600" defTabSz="533400" rtl="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>
                <a:solidFill>
                  <a:schemeClr val="tx1"/>
                </a:solidFill>
              </a:rPr>
              <a:t>pars compacta of substantia nigra.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D84BA70-F936-41D1-9793-8DA83F26C618}"/>
              </a:ext>
            </a:extLst>
          </p:cNvPr>
          <p:cNvSpPr/>
          <p:nvPr/>
        </p:nvSpPr>
        <p:spPr>
          <a:xfrm>
            <a:off x="958320" y="4935642"/>
            <a:ext cx="4464185" cy="17463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37" tIns="7620" rIns="382196" bIns="7620" numCol="1" spcCol="1270" anchor="ctr" anchorCtr="0">
            <a:noAutofit/>
          </a:bodyPr>
          <a:lstStyle/>
          <a:p>
            <a:pPr lvl="0" defTabSz="533400" rtl="0">
              <a:spcBef>
                <a:spcPct val="0"/>
              </a:spcBef>
            </a:pPr>
            <a:r>
              <a:rPr lang="en-US" sz="2000" b="1" kern="1200" dirty="0">
                <a:solidFill>
                  <a:schemeClr val="tx1"/>
                </a:solidFill>
              </a:rPr>
              <a:t>Efferent</a:t>
            </a:r>
            <a:r>
              <a:rPr lang="en-US" sz="2000" kern="1200" dirty="0">
                <a:solidFill>
                  <a:schemeClr val="tx1"/>
                </a:solidFill>
              </a:rPr>
              <a:t> fibers of striatum is directed to</a:t>
            </a:r>
          </a:p>
          <a:p>
            <a:pPr marL="228600" lvl="0" indent="-228600" defTabSz="533400" rtl="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>
                <a:solidFill>
                  <a:schemeClr val="tx1"/>
                </a:solidFill>
              </a:rPr>
              <a:t> globus pallidus &amp; </a:t>
            </a:r>
          </a:p>
          <a:p>
            <a:pPr marL="228600" lvl="0" indent="-228600" defTabSz="533400" rtl="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>
                <a:solidFill>
                  <a:schemeClr val="tx1"/>
                </a:solidFill>
              </a:rPr>
              <a:t>pars reticulata of substantia nigra.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2A17352E-68E9-4A6E-8FD3-07E83FC280F8}"/>
              </a:ext>
            </a:extLst>
          </p:cNvPr>
          <p:cNvSpPr/>
          <p:nvPr/>
        </p:nvSpPr>
        <p:spPr>
          <a:xfrm>
            <a:off x="5555225" y="2223659"/>
            <a:ext cx="5771535" cy="15120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1410" tIns="9525" rIns="662359" bIns="9525" numCol="1" spcCol="1270" anchor="ctr" anchorCtr="0">
            <a:noAutofit/>
          </a:bodyPr>
          <a:lstStyle/>
          <a:p>
            <a:pPr lvl="0" defTabSz="666750" rtl="0">
              <a:spcBef>
                <a:spcPct val="0"/>
              </a:spcBef>
            </a:pPr>
            <a:r>
              <a:rPr lang="en-US" sz="2000" b="1" kern="1200" dirty="0">
                <a:solidFill>
                  <a:schemeClr val="tx1"/>
                </a:solidFill>
              </a:rPr>
              <a:t>Afferent</a:t>
            </a:r>
            <a:r>
              <a:rPr lang="en-US" sz="2000" kern="1200" dirty="0">
                <a:solidFill>
                  <a:schemeClr val="tx1"/>
                </a:solidFill>
              </a:rPr>
              <a:t> fibers of both lateral &amp; medial segments of globus pallidus come from: </a:t>
            </a:r>
          </a:p>
          <a:p>
            <a:pPr marL="342900" lvl="0" indent="-342900" defTabSz="666750" rtl="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>
                <a:solidFill>
                  <a:schemeClr val="tx1"/>
                </a:solidFill>
              </a:rPr>
              <a:t>striatum and </a:t>
            </a:r>
          </a:p>
          <a:p>
            <a:pPr marL="342900" lvl="0" indent="-342900" defTabSz="666750" rtl="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>
                <a:solidFill>
                  <a:schemeClr val="tx1"/>
                </a:solidFill>
              </a:rPr>
              <a:t>subthalamic nucleus.</a:t>
            </a: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54FFE20A-1439-41D4-ADBA-4DB676FAD3C7}"/>
              </a:ext>
            </a:extLst>
          </p:cNvPr>
          <p:cNvSpPr/>
          <p:nvPr/>
        </p:nvSpPr>
        <p:spPr>
          <a:xfrm>
            <a:off x="5555225" y="3876631"/>
            <a:ext cx="2605549" cy="2805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4900445"/>
              <a:satOff val="-20388"/>
              <a:lumOff val="4804"/>
              <a:alphaOff val="0"/>
            </a:schemeClr>
          </a:fillRef>
          <a:effectRef idx="2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1410" tIns="9525" rIns="662359" bIns="9525" numCol="1" spcCol="1270" anchor="ctr" anchorCtr="0">
            <a:noAutofit/>
          </a:bodyPr>
          <a:lstStyle/>
          <a:p>
            <a:pPr lvl="0" defTabSz="666750" rtl="0">
              <a:spcBef>
                <a:spcPct val="0"/>
              </a:spcBef>
            </a:pP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C89BF681-90A3-493D-9C2E-F648E1580D64}"/>
              </a:ext>
            </a:extLst>
          </p:cNvPr>
          <p:cNvSpPr/>
          <p:nvPr/>
        </p:nvSpPr>
        <p:spPr>
          <a:xfrm>
            <a:off x="8160773" y="3876631"/>
            <a:ext cx="3165987" cy="2805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1410" tIns="9525" rIns="662359" bIns="9525" numCol="1" spcCol="1270" anchor="ctr" anchorCtr="0">
            <a:noAutofit/>
          </a:bodyPr>
          <a:lstStyle/>
          <a:p>
            <a:pPr lvl="0" defTabSz="666750" rtl="0">
              <a:spcBef>
                <a:spcPct val="0"/>
              </a:spcBef>
            </a:pPr>
            <a:endParaRPr lang="en-US" sz="2000" kern="1200" dirty="0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F102AF73-B554-4442-B3FF-921AF5BFE789}"/>
              </a:ext>
            </a:extLst>
          </p:cNvPr>
          <p:cNvSpPr/>
          <p:nvPr/>
        </p:nvSpPr>
        <p:spPr>
          <a:xfrm>
            <a:off x="5555226" y="903135"/>
            <a:ext cx="5771535" cy="11796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37" tIns="7620" rIns="382196" bIns="7620" numCol="1" spcCol="1270" anchor="ctr" anchorCtr="0">
            <a:noAutofit/>
          </a:bodyPr>
          <a:lstStyle/>
          <a:p>
            <a:pPr lvl="0" defTabSz="533400" rtl="0">
              <a:spcBef>
                <a:spcPct val="0"/>
              </a:spcBef>
            </a:pPr>
            <a:r>
              <a:rPr lang="en-US" sz="2000" kern="1200" dirty="0">
                <a:solidFill>
                  <a:schemeClr val="tx1"/>
                </a:solidFill>
              </a:rPr>
              <a:t>while the medial segment of </a:t>
            </a:r>
            <a:r>
              <a:rPr lang="en-US" sz="2000" b="1" kern="1200" dirty="0">
                <a:solidFill>
                  <a:schemeClr val="tx1"/>
                </a:solidFill>
              </a:rPr>
              <a:t>globus</a:t>
            </a:r>
            <a:r>
              <a:rPr lang="en-US" sz="2000" kern="1200" dirty="0">
                <a:solidFill>
                  <a:schemeClr val="tx1"/>
                </a:solidFill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</a:rPr>
              <a:t>pallidus </a:t>
            </a:r>
            <a:r>
              <a:rPr lang="en-US" sz="2000" kern="1200" dirty="0">
                <a:solidFill>
                  <a:schemeClr val="tx1"/>
                </a:solidFill>
              </a:rPr>
              <a:t>&amp; pars reticulata of </a:t>
            </a:r>
            <a:r>
              <a:rPr lang="en-US" sz="2000" b="1" kern="1200" dirty="0">
                <a:solidFill>
                  <a:schemeClr val="tx1"/>
                </a:solidFill>
              </a:rPr>
              <a:t>substantia nigra </a:t>
            </a:r>
            <a:r>
              <a:rPr lang="en-US" sz="2000" kern="1200" dirty="0">
                <a:solidFill>
                  <a:schemeClr val="tx1"/>
                </a:solidFill>
              </a:rPr>
              <a:t>are the </a:t>
            </a:r>
            <a:r>
              <a:rPr lang="en-US" sz="2000" b="1" kern="1200" dirty="0">
                <a:solidFill>
                  <a:schemeClr val="tx1"/>
                </a:solidFill>
              </a:rPr>
              <a:t>output</a:t>
            </a:r>
            <a:r>
              <a:rPr lang="en-US" sz="2000" kern="1200" dirty="0">
                <a:solidFill>
                  <a:schemeClr val="tx1"/>
                </a:solidFill>
              </a:rPr>
              <a:t> portion.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29550F-1FD9-4C5F-BD32-25257EE36429}"/>
              </a:ext>
            </a:extLst>
          </p:cNvPr>
          <p:cNvSpPr/>
          <p:nvPr/>
        </p:nvSpPr>
        <p:spPr>
          <a:xfrm>
            <a:off x="5978012" y="4130351"/>
            <a:ext cx="1848465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defTabSz="666750">
              <a:spcBef>
                <a:spcPct val="0"/>
              </a:spcBef>
            </a:pPr>
            <a:r>
              <a:rPr lang="en-US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Efferent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fibers of </a:t>
            </a:r>
            <a:r>
              <a:rPr lang="en-US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lateral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segment is directed to subthalamic nucleus.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265C01-06EB-4859-BAF1-7F35A7D9EB3C}"/>
              </a:ext>
            </a:extLst>
          </p:cNvPr>
          <p:cNvSpPr/>
          <p:nvPr/>
        </p:nvSpPr>
        <p:spPr>
          <a:xfrm>
            <a:off x="8440992" y="4222990"/>
            <a:ext cx="2753031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defTabSz="666750">
              <a:spcBef>
                <a:spcPct val="0"/>
              </a:spcBef>
            </a:pPr>
            <a:r>
              <a:rPr lang="en-US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Efferent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fibers of </a:t>
            </a:r>
            <a:r>
              <a:rPr lang="en-US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medial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segment is directed to </a:t>
            </a:r>
          </a:p>
          <a:p>
            <a:pPr marL="342900" lvl="0" indent="-342900" defTabSz="66675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ventral lateral, </a:t>
            </a:r>
          </a:p>
          <a:p>
            <a:pPr marL="342900" lvl="0" indent="-342900" defTabSz="66675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ventral anterior &amp; </a:t>
            </a:r>
          </a:p>
          <a:p>
            <a:pPr marL="342900" lvl="0" indent="-342900" defTabSz="666750">
              <a:spcBef>
                <a:spcPct val="0"/>
              </a:spcBef>
              <a:buFont typeface="+mj-lt"/>
              <a:buAutoNum type="arabicPeriod"/>
            </a:pPr>
            <a:r>
              <a:rPr lang="en-US" sz="20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centromedian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nucleus of thalamus</a:t>
            </a:r>
            <a:r>
              <a: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98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0" y="-6477"/>
            <a:ext cx="2806700" cy="1216602"/>
          </a:xfrm>
        </p:spPr>
        <p:txBody>
          <a:bodyPr/>
          <a:lstStyle/>
          <a:p>
            <a:pPr algn="l"/>
            <a:r>
              <a:rPr lang="en-US" b="1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34" y="4737882"/>
            <a:ext cx="5108269" cy="1821000"/>
          </a:xfrm>
        </p:spPr>
        <p:txBody>
          <a:bodyPr>
            <a:norm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1800" b="1" dirty="0"/>
              <a:t>6. What are the components of the basal ganglia?</a:t>
            </a:r>
          </a:p>
          <a:p>
            <a:pPr marL="342900" indent="-342900" algn="l" rtl="0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Caudate Nucleus</a:t>
            </a:r>
          </a:p>
          <a:p>
            <a:pPr marL="342900" indent="-342900" algn="l" rtl="0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Lentiform Nucleus</a:t>
            </a:r>
          </a:p>
          <a:p>
            <a:pPr marL="342900" indent="-342900" algn="l" rtl="0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Amygdaloid Nucleus</a:t>
            </a:r>
          </a:p>
          <a:p>
            <a:pPr marL="342900" indent="-342900" algn="l" rtl="0">
              <a:spcBef>
                <a:spcPts val="600"/>
              </a:spcBef>
              <a:buFont typeface="+mj-lt"/>
              <a:buAutoNum type="arabicPeriod"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+mj-lt"/>
              <a:buAutoNum type="arabicPeriod"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+mj-lt"/>
              <a:buAutoNum type="arabicPeriod"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l" rtl="0">
              <a:spcBef>
                <a:spcPts val="600"/>
              </a:spcBef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+mj-lt"/>
              <a:buAutoNum type="arabicPeriod"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l" rtl="0">
              <a:spcBef>
                <a:spcPts val="600"/>
              </a:spcBef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l">
              <a:spcBef>
                <a:spcPts val="600"/>
              </a:spcBef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799834" y="6105348"/>
            <a:ext cx="492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7. What is the oldest part of corpus striatum?</a:t>
            </a:r>
          </a:p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globus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pallidus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262" y="965001"/>
            <a:ext cx="4934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latin typeface="+mn-lt"/>
              </a:rPr>
              <a:t>1.What is the caudate nucleus shaped like?</a:t>
            </a:r>
          </a:p>
          <a:p>
            <a:pPr algn="l"/>
            <a:r>
              <a:rPr lang="en-US" sz="1800" dirty="0">
                <a:latin typeface="+mn-lt"/>
              </a:rPr>
              <a:t>a)   C-shaped mass of white matter</a:t>
            </a:r>
          </a:p>
          <a:p>
            <a:pPr algn="l"/>
            <a:r>
              <a:rPr lang="en-US" sz="1800" dirty="0">
                <a:latin typeface="+mn-lt"/>
              </a:rPr>
              <a:t>b)   C-shaped mass of grey matter</a:t>
            </a:r>
          </a:p>
          <a:p>
            <a:pPr algn="l"/>
            <a:r>
              <a:rPr lang="en-US" sz="1800" dirty="0">
                <a:latin typeface="+mn-lt"/>
              </a:rPr>
              <a:t>c)   G-shaped mass of grey matter</a:t>
            </a:r>
          </a:p>
          <a:p>
            <a:pPr algn="l"/>
            <a:r>
              <a:rPr lang="en-US" sz="1800" dirty="0">
                <a:latin typeface="+mn-lt"/>
              </a:rPr>
              <a:t>d)   None are correct</a:t>
            </a:r>
          </a:p>
          <a:p>
            <a:pPr algn="l"/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771" y="6321196"/>
            <a:ext cx="348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1.B         2.C        3.A         4.D        5.B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262" y="2566726"/>
            <a:ext cx="65747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b="1" dirty="0">
                <a:latin typeface="+mn-lt"/>
              </a:rPr>
              <a:t>2.The Lentiform Nucleus is related to the thalamus ___?</a:t>
            </a:r>
          </a:p>
          <a:p>
            <a:pPr marL="342900" indent="-342900" algn="l" rtl="0">
              <a:buAutoNum type="alphaLcParenR"/>
            </a:pPr>
            <a:r>
              <a:rPr lang="en-US" sz="1800" dirty="0">
                <a:latin typeface="+mn-lt"/>
              </a:rPr>
              <a:t>Medially</a:t>
            </a:r>
          </a:p>
          <a:p>
            <a:pPr marL="342900" indent="-342900" algn="l" rtl="0">
              <a:buAutoNum type="alphaLcParenR"/>
            </a:pPr>
            <a:r>
              <a:rPr lang="en-US" sz="1800" dirty="0">
                <a:latin typeface="+mn-lt"/>
              </a:rPr>
              <a:t>Superior to the thalamus</a:t>
            </a:r>
          </a:p>
          <a:p>
            <a:pPr marL="342900" indent="-342900" algn="l" rtl="0">
              <a:buAutoNum type="alphaLcParenR"/>
            </a:pPr>
            <a:r>
              <a:rPr lang="en-US" sz="1800" dirty="0">
                <a:latin typeface="+mn-lt"/>
              </a:rPr>
              <a:t>laterally</a:t>
            </a:r>
          </a:p>
          <a:p>
            <a:pPr marL="342900" indent="-342900" algn="l" rtl="0">
              <a:buAutoNum type="alphaLcParenR"/>
            </a:pPr>
            <a:r>
              <a:rPr lang="en-US" sz="1800" dirty="0">
                <a:latin typeface="+mn-lt"/>
              </a:rPr>
              <a:t>Inferior to</a:t>
            </a:r>
          </a:p>
          <a:p>
            <a:pPr marL="342900" indent="-342900" algn="l" rtl="0">
              <a:buAutoNum type="alphaLcParenR"/>
            </a:pPr>
            <a:endParaRPr lang="en-US" sz="1800" dirty="0">
              <a:latin typeface="+mn-lt"/>
            </a:endParaRPr>
          </a:p>
          <a:p>
            <a:pPr algn="l" rtl="0"/>
            <a:r>
              <a:rPr lang="en-US" sz="1800" b="1" dirty="0">
                <a:latin typeface="+mn-lt"/>
              </a:rPr>
              <a:t>3. The two division of the globus pallidus are </a:t>
            </a:r>
            <a:r>
              <a:rPr lang="en-US" sz="1800" b="1" dirty="0" err="1">
                <a:latin typeface="+mn-lt"/>
              </a:rPr>
              <a:t>seperated</a:t>
            </a:r>
            <a:r>
              <a:rPr lang="en-US" sz="1800" b="1" dirty="0">
                <a:latin typeface="+mn-lt"/>
              </a:rPr>
              <a:t> by___?</a:t>
            </a:r>
          </a:p>
          <a:p>
            <a:pPr marL="342900" indent="-342900" algn="l" rtl="0">
              <a:buAutoNum type="alphaLcParenR"/>
            </a:pPr>
            <a:r>
              <a:rPr lang="en-US" sz="1800" dirty="0">
                <a:latin typeface="+mn-lt"/>
              </a:rPr>
              <a:t>The medial medullary lamina</a:t>
            </a:r>
          </a:p>
          <a:p>
            <a:pPr marL="342900" indent="-342900" algn="l" rtl="0">
              <a:buAutoNum type="alphaLcParenR"/>
            </a:pPr>
            <a:r>
              <a:rPr lang="en-US" sz="1800" dirty="0">
                <a:latin typeface="+mn-lt"/>
              </a:rPr>
              <a:t>The lateral medullary lamina </a:t>
            </a:r>
          </a:p>
          <a:p>
            <a:pPr marL="342900" indent="-342900" algn="l" rtl="0">
              <a:buAutoNum type="alphaLcParenR"/>
            </a:pPr>
            <a:r>
              <a:rPr lang="en-US" sz="1800" dirty="0">
                <a:latin typeface="+mn-lt"/>
              </a:rPr>
              <a:t>Insula </a:t>
            </a:r>
          </a:p>
          <a:p>
            <a:pPr marL="342900" indent="-342900" algn="l" rtl="0">
              <a:buAutoNum type="alphaLcParenR"/>
            </a:pPr>
            <a:r>
              <a:rPr lang="en-US" sz="1800" dirty="0">
                <a:latin typeface="+mn-lt"/>
              </a:rPr>
              <a:t>Lateral ventricle</a:t>
            </a:r>
          </a:p>
          <a:p>
            <a:pPr marL="342900" indent="-342900" algn="l" rtl="0">
              <a:buAutoNum type="alphaLcParenR"/>
            </a:pPr>
            <a:endParaRPr lang="en-US" sz="1800" dirty="0">
              <a:latin typeface="+mn-lt"/>
            </a:endParaRPr>
          </a:p>
          <a:p>
            <a:pPr algn="l" rtl="0"/>
            <a:r>
              <a:rPr lang="en-US" sz="1800" dirty="0">
                <a:latin typeface="+mn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8840" y="977500"/>
            <a:ext cx="5179263" cy="3693319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1800" b="1" dirty="0">
                <a:solidFill>
                  <a:sysClr val="windowText" lastClr="000000"/>
                </a:solidFill>
                <a:latin typeface="+mn-lt"/>
              </a:rPr>
              <a:t>4.What part of the caudate nucleus is continues with the amygdaloid nucleus?</a:t>
            </a:r>
          </a:p>
          <a:p>
            <a:r>
              <a:rPr lang="en-GB" sz="1800" dirty="0">
                <a:solidFill>
                  <a:sysClr val="windowText" lastClr="000000"/>
                </a:solidFill>
                <a:latin typeface="+mn-lt"/>
              </a:rPr>
              <a:t>a)  Body </a:t>
            </a:r>
          </a:p>
          <a:p>
            <a:r>
              <a:rPr lang="en-GB" sz="1800" dirty="0">
                <a:solidFill>
                  <a:sysClr val="windowText" lastClr="000000"/>
                </a:solidFill>
                <a:latin typeface="+mn-lt"/>
              </a:rPr>
              <a:t>b)  Head</a:t>
            </a:r>
          </a:p>
          <a:p>
            <a:r>
              <a:rPr lang="en-GB" sz="1800" dirty="0">
                <a:solidFill>
                  <a:sysClr val="windowText" lastClr="000000"/>
                </a:solidFill>
                <a:latin typeface="+mn-lt"/>
              </a:rPr>
              <a:t>c)  A and b</a:t>
            </a:r>
          </a:p>
          <a:p>
            <a:r>
              <a:rPr lang="en-GB" sz="1800" dirty="0">
                <a:solidFill>
                  <a:sysClr val="windowText" lastClr="000000"/>
                </a:solidFill>
                <a:latin typeface="+mn-lt"/>
              </a:rPr>
              <a:t>d)  Tail</a:t>
            </a:r>
          </a:p>
          <a:p>
            <a:pPr algn="l"/>
            <a:endParaRPr lang="en-US" sz="1800" dirty="0">
              <a:solidFill>
                <a:sysClr val="windowText" lastClr="000000"/>
              </a:solidFill>
              <a:latin typeface="+mn-lt"/>
            </a:endParaRPr>
          </a:p>
          <a:p>
            <a:pPr algn="l"/>
            <a:r>
              <a:rPr lang="en-US" sz="1800" b="1" dirty="0">
                <a:solidFill>
                  <a:sysClr val="windowText" lastClr="000000"/>
                </a:solidFill>
                <a:latin typeface="+mn-lt"/>
              </a:rPr>
              <a:t>5.What does the dysfunction of the corpus </a:t>
            </a:r>
            <a:r>
              <a:rPr lang="en-US" sz="1800" b="1" dirty="0" err="1">
                <a:solidFill>
                  <a:sysClr val="windowText" lastClr="000000"/>
                </a:solidFill>
                <a:latin typeface="+mn-lt"/>
              </a:rPr>
              <a:t>straitum</a:t>
            </a:r>
            <a:r>
              <a:rPr lang="en-US" sz="1800" b="1" dirty="0">
                <a:solidFill>
                  <a:sysClr val="windowText" lastClr="000000"/>
                </a:solidFill>
                <a:latin typeface="+mn-lt"/>
              </a:rPr>
              <a:t> lead to?</a:t>
            </a:r>
          </a:p>
          <a:p>
            <a:pPr algn="l"/>
            <a:r>
              <a:rPr lang="en-US" sz="1800" dirty="0">
                <a:latin typeface="+mn-lt"/>
              </a:rPr>
              <a:t>a)   Paralysis</a:t>
            </a:r>
          </a:p>
          <a:p>
            <a:pPr algn="l"/>
            <a:r>
              <a:rPr lang="en-US" sz="1800" dirty="0">
                <a:latin typeface="+mn-lt"/>
              </a:rPr>
              <a:t>b)   Hypertonia</a:t>
            </a:r>
          </a:p>
          <a:p>
            <a:pPr algn="l"/>
            <a:r>
              <a:rPr lang="en-US" sz="1800" dirty="0">
                <a:latin typeface="+mn-lt"/>
              </a:rPr>
              <a:t>c)   Ataxia</a:t>
            </a:r>
          </a:p>
          <a:p>
            <a:pPr algn="l"/>
            <a:r>
              <a:rPr lang="en-US" sz="1800" dirty="0">
                <a:latin typeface="+mn-lt"/>
              </a:rPr>
              <a:t>d)   Sensory loss</a:t>
            </a:r>
          </a:p>
        </p:txBody>
      </p:sp>
    </p:spTree>
    <p:extLst>
      <p:ext uri="{BB962C8B-B14F-4D97-AF65-F5344CB8AC3E}">
        <p14:creationId xmlns:p14="http://schemas.microsoft.com/office/powerpoint/2010/main" val="87481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35302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grpSp>
        <p:nvGrpSpPr>
          <p:cNvPr id="21" name="Group 20"/>
          <p:cNvGrpSpPr/>
          <p:nvPr/>
        </p:nvGrpSpPr>
        <p:grpSpPr>
          <a:xfrm>
            <a:off x="3960824" y="4605659"/>
            <a:ext cx="3926752" cy="2034312"/>
            <a:chOff x="3960824" y="4605659"/>
            <a:chExt cx="3926752" cy="2034312"/>
          </a:xfrm>
        </p:grpSpPr>
        <p:grpSp>
          <p:nvGrpSpPr>
            <p:cNvPr id="22" name="Group 21"/>
            <p:cNvGrpSpPr/>
            <p:nvPr/>
          </p:nvGrpSpPr>
          <p:grpSpPr>
            <a:xfrm>
              <a:off x="4003978" y="4770823"/>
              <a:ext cx="3883598" cy="1869148"/>
              <a:chOff x="4030873" y="4109520"/>
              <a:chExt cx="3883598" cy="186914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030873" y="4109520"/>
                <a:ext cx="3883598" cy="1372855"/>
                <a:chOff x="2927787" y="3661466"/>
                <a:chExt cx="3883598" cy="137285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3446711" y="4153307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7BBF26"/>
                      </a:solidFill>
                      <a:latin typeface="+mn-lt"/>
                    </a:rPr>
                    <a:t>anatomyteam436@gmail.com</a:t>
                  </a:r>
                  <a:endParaRPr lang="en-GB" sz="1900" i="1" dirty="0">
                    <a:solidFill>
                      <a:srgbClr val="7BBF26"/>
                    </a:solidFill>
                    <a:latin typeface="+mn-lt"/>
                  </a:endParaRPr>
                </a:p>
              </p:txBody>
            </p:sp>
            <p:pic>
              <p:nvPicPr>
                <p:cNvPr id="28" name="Picture 2" descr="https://d30y9cdsu7xlg0.cloudfront.net/png/12462-20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7787" y="4113946"/>
                  <a:ext cx="448054" cy="4480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Image result for twitter ico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501" y="4623295"/>
                  <a:ext cx="393116" cy="3931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3446711" y="4649600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55ACEE"/>
                      </a:solidFill>
                      <a:latin typeface="+mn-lt"/>
                    </a:rPr>
                    <a:t>@anatomy436</a:t>
                  </a:r>
                  <a:endParaRPr lang="en-GB" sz="1900" i="1" dirty="0">
                    <a:solidFill>
                      <a:srgbClr val="55ACEE"/>
                    </a:solidFill>
                    <a:latin typeface="+mn-lt"/>
                  </a:endParaRPr>
                </a:p>
              </p:txBody>
            </p:sp>
            <p:sp>
              <p:nvSpPr>
                <p:cNvPr id="31" name="TextBox 30">
                  <a:hlinkClick r:id="rId5"/>
                </p:cNvPr>
                <p:cNvSpPr txBox="1"/>
                <p:nvPr/>
              </p:nvSpPr>
              <p:spPr>
                <a:xfrm>
                  <a:off x="3446711" y="3661466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4D0082"/>
                      </a:solidFill>
                      <a:latin typeface="+mn-lt"/>
                    </a:rPr>
                    <a:t>Feedback</a:t>
                  </a:r>
                  <a:endParaRPr lang="en-GB" sz="1900" i="1" dirty="0">
                    <a:solidFill>
                      <a:srgbClr val="4D0082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25" name="Picture 2" descr="Image result for youtub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587" y="5627698"/>
                <a:ext cx="423340" cy="298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5">
                <a:hlinkClick r:id="rId6"/>
              </p:cNvPr>
              <p:cNvSpPr/>
              <p:nvPr/>
            </p:nvSpPr>
            <p:spPr>
              <a:xfrm>
                <a:off x="4549797" y="5593947"/>
                <a:ext cx="1798625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i="1" dirty="0">
                    <a:solidFill>
                      <a:srgbClr val="CC1F20"/>
                    </a:solidFill>
                    <a:latin typeface="+mn-lt"/>
                    <a:cs typeface="Arial" panose="020B0604020202020204" pitchFamily="34" charset="0"/>
                  </a:rPr>
                  <a:t>Anatomy Team</a:t>
                </a:r>
                <a:endParaRPr lang="en-GB" sz="1900" i="1" dirty="0">
                  <a:solidFill>
                    <a:srgbClr val="CC1F2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211F90C-ED5A-47BB-9893-0C5F3FD95B15}"/>
              </a:ext>
            </a:extLst>
          </p:cNvPr>
          <p:cNvSpPr txBox="1">
            <a:spLocks/>
          </p:cNvSpPr>
          <p:nvPr/>
        </p:nvSpPr>
        <p:spPr>
          <a:xfrm>
            <a:off x="7714343" y="35302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  <a:t>Members:</a:t>
            </a:r>
          </a:p>
          <a:p>
            <a:pPr marL="133350" indent="0" algn="just">
              <a:buNone/>
            </a:pPr>
            <a:r>
              <a:rPr lang="en-GB" dirty="0" err="1"/>
              <a:t>Abdulmohsen</a:t>
            </a:r>
            <a:r>
              <a:rPr lang="en-GB" dirty="0"/>
              <a:t> </a:t>
            </a:r>
            <a:r>
              <a:rPr lang="en-GB" dirty="0" err="1"/>
              <a:t>alghannam</a:t>
            </a:r>
            <a:endParaRPr lang="en-GB" dirty="0"/>
          </a:p>
          <a:p>
            <a:pPr marL="133350" indent="0" algn="just">
              <a:buNone/>
            </a:pPr>
            <a:r>
              <a:rPr lang="en-GB" dirty="0" err="1"/>
              <a:t>Abdulmalek</a:t>
            </a:r>
            <a:r>
              <a:rPr lang="en-GB" dirty="0"/>
              <a:t> </a:t>
            </a:r>
            <a:r>
              <a:rPr lang="en-GB" dirty="0" err="1"/>
              <a:t>alhadlaq</a:t>
            </a:r>
            <a:endParaRPr lang="en-GB" dirty="0"/>
          </a:p>
          <a:p>
            <a:pPr marL="133350" indent="0" algn="just">
              <a:buNone/>
            </a:pPr>
            <a:r>
              <a:rPr lang="en-GB" dirty="0"/>
              <a:t>Abdullah </a:t>
            </a:r>
            <a:r>
              <a:rPr lang="en-GB" dirty="0" err="1"/>
              <a:t>jammah</a:t>
            </a:r>
            <a:endParaRPr lang="en-GB" dirty="0"/>
          </a:p>
          <a:p>
            <a:pPr marL="133350" indent="0" algn="just">
              <a:buNone/>
            </a:pPr>
            <a:r>
              <a:rPr lang="en-GB" dirty="0"/>
              <a:t>Mohammed </a:t>
            </a:r>
            <a:r>
              <a:rPr lang="en-GB" dirty="0" err="1"/>
              <a:t>habib</a:t>
            </a:r>
            <a:endParaRPr lang="en-GB" dirty="0"/>
          </a:p>
          <a:p>
            <a:pPr marL="133350" indent="0" algn="just">
              <a:buNone/>
            </a:pPr>
            <a:r>
              <a:rPr lang="en-GB" dirty="0" err="1"/>
              <a:t>Majed</a:t>
            </a:r>
            <a:r>
              <a:rPr lang="en-GB" dirty="0"/>
              <a:t> </a:t>
            </a:r>
            <a:r>
              <a:rPr lang="en-GB" dirty="0" err="1"/>
              <a:t>alzain</a:t>
            </a:r>
            <a:endParaRPr lang="en-GB" dirty="0"/>
          </a:p>
          <a:p>
            <a:pPr marL="133350" indent="0" algn="just">
              <a:buNone/>
            </a:pPr>
            <a:r>
              <a:rPr lang="en-GB" dirty="0" err="1"/>
              <a:t>Abdulrahman</a:t>
            </a:r>
            <a:r>
              <a:rPr lang="en-GB" dirty="0"/>
              <a:t> </a:t>
            </a:r>
            <a:r>
              <a:rPr lang="en-GB" dirty="0" err="1"/>
              <a:t>almalki</a:t>
            </a:r>
            <a:endParaRPr lang="en-GB" dirty="0"/>
          </a:p>
          <a:p>
            <a:pPr marL="133350" indent="0" algn="just">
              <a:buNone/>
            </a:pPr>
            <a:r>
              <a:rPr lang="en-GB" dirty="0" err="1"/>
              <a:t>Abdulmohsen</a:t>
            </a:r>
            <a:r>
              <a:rPr lang="en-GB" dirty="0"/>
              <a:t> </a:t>
            </a:r>
            <a:r>
              <a:rPr lang="en-GB" dirty="0" err="1"/>
              <a:t>alkhalaf</a:t>
            </a:r>
            <a:endParaRPr lang="en-GB" dirty="0"/>
          </a:p>
          <a:p>
            <a:pPr marL="133350" indent="0" algn="just">
              <a:buNone/>
            </a:pPr>
            <a:r>
              <a:rPr lang="en-GB" dirty="0"/>
              <a:t>Talal </a:t>
            </a:r>
            <a:r>
              <a:rPr lang="en-GB" dirty="0" err="1"/>
              <a:t>alhuqayl</a:t>
            </a:r>
            <a:endParaRPr lang="en-GB" dirty="0"/>
          </a:p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rPr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18BD726-EBD5-4969-87A5-76032D08140B}"/>
              </a:ext>
            </a:extLst>
          </p:cNvPr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3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50347"/>
            <a:ext cx="10484224" cy="4612341"/>
          </a:xfrm>
        </p:spPr>
        <p:txBody>
          <a:bodyPr>
            <a:noAutofit/>
          </a:bodyPr>
          <a:lstStyle/>
          <a:p>
            <a:pPr marL="53975" indent="-53975">
              <a:buFontTx/>
              <a:buNone/>
              <a:defRPr/>
            </a:pPr>
            <a:r>
              <a:rPr lang="en-US" b="1" dirty="0"/>
              <a:t>	At the end of the lecture, the students should be able to: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US" dirty="0"/>
              <a:t>Define “basal ganglia” and enumerate its components.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US" dirty="0"/>
              <a:t>Enumerate parts of “Corpus Striatum” and their important relations.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structure of Caudate and Lentiform (Putamen &amp; Globus Pallidus) nuclei. 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US" dirty="0"/>
              <a:t>Differentiate between striatum &amp; </a:t>
            </a:r>
            <a:r>
              <a:rPr lang="en-US" dirty="0" err="1"/>
              <a:t>paleostriatum</a:t>
            </a:r>
            <a:r>
              <a:rPr lang="en-US" dirty="0"/>
              <a:t> in terms of connections.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US" dirty="0"/>
              <a:t>State briefly functions &amp; dysfunctions of Corpus Striatum.</a:t>
            </a:r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283067B-3A95-4271-9DAF-7B9E42FC14BE}"/>
              </a:ext>
            </a:extLst>
          </p:cNvPr>
          <p:cNvSpPr txBox="1"/>
          <p:nvPr/>
        </p:nvSpPr>
        <p:spPr>
          <a:xfrm>
            <a:off x="454868" y="1376580"/>
            <a:ext cx="73302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BASAL GANGLIA (NUCLEI) : group of nuclei deeply situated in cerebral hemispheres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Components: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5ADEFD4-52D6-4A4B-A8BB-BC31B1B37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10" y="3794490"/>
            <a:ext cx="3723588" cy="268943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A44FF24-B539-434C-944F-EEECC1E3238B}"/>
              </a:ext>
            </a:extLst>
          </p:cNvPr>
          <p:cNvSpPr txBox="1"/>
          <p:nvPr/>
        </p:nvSpPr>
        <p:spPr>
          <a:xfrm>
            <a:off x="454868" y="3357172"/>
            <a:ext cx="70518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chemeClr val="tx1"/>
                </a:solidFill>
                <a:latin typeface="+mn-lt"/>
              </a:rPr>
              <a:t>Caudate</a:t>
            </a:r>
            <a:r>
              <a:rPr lang="en-US" sz="2000" dirty="0">
                <a:latin typeface="+mn-lt"/>
              </a:rPr>
              <a:t> &amp;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Lentiform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nuclei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are functionally related to each other &amp; called “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Corpus striatum</a:t>
            </a:r>
            <a:r>
              <a:rPr lang="en-US" sz="2000" dirty="0">
                <a:latin typeface="+mn-lt"/>
              </a:rPr>
              <a:t>”: Part of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extrapyramidal motor system</a:t>
            </a:r>
            <a:r>
              <a:rPr lang="en-US" sz="2000" dirty="0">
                <a:latin typeface="+mn-lt"/>
              </a:rPr>
              <a:t>, principally involved in the control of </a:t>
            </a:r>
            <a:r>
              <a:rPr lang="en-US" sz="2000" i="1" dirty="0">
                <a:latin typeface="+mn-lt"/>
              </a:rPr>
              <a:t>posture and movements</a:t>
            </a:r>
            <a:r>
              <a:rPr lang="en-US" sz="2000" dirty="0">
                <a:latin typeface="+mn-lt"/>
              </a:rPr>
              <a:t> (primarily by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inhibiting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unwanted</a:t>
            </a:r>
            <a:r>
              <a:rPr lang="en-US" sz="2000" dirty="0">
                <a:latin typeface="+mn-lt"/>
              </a:rPr>
              <a:t> motor functions)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B1FCA2-9530-431F-8FDC-D6459A55A19D}"/>
              </a:ext>
            </a:extLst>
          </p:cNvPr>
          <p:cNvSpPr txBox="1"/>
          <p:nvPr/>
        </p:nvSpPr>
        <p:spPr>
          <a:xfrm>
            <a:off x="371194" y="5518403"/>
            <a:ext cx="7108786" cy="707886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latin typeface="+mn-lt"/>
              </a:rPr>
              <a:t>(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function is different</a:t>
            </a:r>
            <a:r>
              <a:rPr lang="en-US" sz="2000" dirty="0">
                <a:latin typeface="+mn-lt"/>
              </a:rPr>
              <a:t>: part of limbic system) is only embryologically related to Corpus Striatum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C36578-E682-43C6-AAB7-46F5A5514A9E}"/>
              </a:ext>
            </a:extLst>
          </p:cNvPr>
          <p:cNvGrpSpPr/>
          <p:nvPr/>
        </p:nvGrpSpPr>
        <p:grpSpPr>
          <a:xfrm>
            <a:off x="8244079" y="899527"/>
            <a:ext cx="3398520" cy="2545080"/>
            <a:chOff x="3342640" y="121920"/>
            <a:chExt cx="3398520" cy="2545080"/>
          </a:xfrm>
        </p:grpSpPr>
        <p:pic>
          <p:nvPicPr>
            <p:cNvPr id="10" name="Picture 2" descr="C:\Documents and Settings\user1\My Documents\My Pictures\BASAL1.jpg">
              <a:extLst>
                <a:ext uri="{FF2B5EF4-FFF2-40B4-BE49-F238E27FC236}">
                  <a16:creationId xmlns:a16="http://schemas.microsoft.com/office/drawing/2014/main" id="{8FF0CC4A-9184-4AD5-93FA-9A17DDCCCD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50" t="658" r="1060" b="1610"/>
            <a:stretch/>
          </p:blipFill>
          <p:spPr bwMode="auto">
            <a:xfrm>
              <a:off x="3342640" y="121920"/>
              <a:ext cx="3398520" cy="25450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192AC9E3-EDC2-4BC8-8506-3EF355E8A243}"/>
                </a:ext>
              </a:extLst>
            </p:cNvPr>
            <p:cNvSpPr txBox="1"/>
            <p:nvPr/>
          </p:nvSpPr>
          <p:spPr>
            <a:xfrm>
              <a:off x="4571972" y="320511"/>
              <a:ext cx="31290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ar-SA" sz="1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E671F18-F721-4BF3-85BD-3C5367A62375}"/>
                </a:ext>
              </a:extLst>
            </p:cNvPr>
            <p:cNvSpPr txBox="1"/>
            <p:nvPr/>
          </p:nvSpPr>
          <p:spPr>
            <a:xfrm>
              <a:off x="4722815" y="905581"/>
              <a:ext cx="29848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ar-SA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7EBD9849-893E-4E4B-B21B-78B1E3F185A5}"/>
                </a:ext>
              </a:extLst>
            </p:cNvPr>
            <p:cNvSpPr txBox="1"/>
            <p:nvPr/>
          </p:nvSpPr>
          <p:spPr>
            <a:xfrm>
              <a:off x="4571972" y="1765059"/>
              <a:ext cx="29848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ar-SA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BC5ECD5-2A77-42DE-B0E0-926ABFF1ECCF}"/>
              </a:ext>
            </a:extLst>
          </p:cNvPr>
          <p:cNvSpPr/>
          <p:nvPr/>
        </p:nvSpPr>
        <p:spPr>
          <a:xfrm>
            <a:off x="2983863" y="2480839"/>
            <a:ext cx="4518048" cy="756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 startAt="2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Lentiform Nucleus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divided into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Putamen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Globus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Pallidus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28B841-DE70-4BFF-8EB5-867B3F9C01FE}"/>
              </a:ext>
            </a:extLst>
          </p:cNvPr>
          <p:cNvSpPr/>
          <p:nvPr/>
        </p:nvSpPr>
        <p:spPr>
          <a:xfrm>
            <a:off x="388220" y="2477128"/>
            <a:ext cx="2561868" cy="7560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txBody>
          <a:bodyPr wrap="square" anchor="ctr">
            <a:spAutoFit/>
          </a:bodyPr>
          <a:lstStyle/>
          <a:p>
            <a:pPr marL="355600" lvl="0" indent="-3429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Caudate Nucleus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5E5FC6-9B86-417C-990A-50B0FC89C80C}"/>
              </a:ext>
            </a:extLst>
          </p:cNvPr>
          <p:cNvSpPr/>
          <p:nvPr/>
        </p:nvSpPr>
        <p:spPr>
          <a:xfrm>
            <a:off x="371194" y="4981898"/>
            <a:ext cx="7135565" cy="400110"/>
          </a:xfrm>
          <a:prstGeom prst="rect">
            <a:avLst/>
          </a:prstGeom>
          <a:solidFill>
            <a:srgbClr val="FF66CC"/>
          </a:solidFill>
          <a:ln w="28575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marL="355600" lvl="0" indent="-355600" algn="ctr">
              <a:buFont typeface="+mj-lt"/>
              <a:buAutoNum type="arabicPeriod" startAt="3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Amygdaloid Nucleus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8B1D9A-C584-4258-A613-7F2936B29AE6}"/>
              </a:ext>
            </a:extLst>
          </p:cNvPr>
          <p:cNvGrpSpPr/>
          <p:nvPr/>
        </p:nvGrpSpPr>
        <p:grpSpPr>
          <a:xfrm>
            <a:off x="371195" y="3363335"/>
            <a:ext cx="7130716" cy="1462826"/>
            <a:chOff x="821669" y="2550694"/>
            <a:chExt cx="6923829" cy="397782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EDA0BBA-82FB-4A54-99C7-0F59E6E15D37}"/>
                </a:ext>
              </a:extLst>
            </p:cNvPr>
            <p:cNvCxnSpPr/>
            <p:nvPr/>
          </p:nvCxnSpPr>
          <p:spPr>
            <a:xfrm flipH="1">
              <a:off x="838200" y="2550694"/>
              <a:ext cx="690253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1CB451F-8E21-4D4F-8BDC-9763EAF2AF41}"/>
                </a:ext>
              </a:extLst>
            </p:cNvPr>
            <p:cNvCxnSpPr/>
            <p:nvPr/>
          </p:nvCxnSpPr>
          <p:spPr>
            <a:xfrm flipH="1">
              <a:off x="821669" y="6526564"/>
              <a:ext cx="6902534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507C8AB-18CD-4510-8C90-CE86E85C6EB7}"/>
                </a:ext>
              </a:extLst>
            </p:cNvPr>
            <p:cNvCxnSpPr/>
            <p:nvPr/>
          </p:nvCxnSpPr>
          <p:spPr>
            <a:xfrm flipH="1">
              <a:off x="838202" y="2550694"/>
              <a:ext cx="0" cy="3973114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B818DA-2850-4DE7-8CD6-BA142B640068}"/>
                </a:ext>
              </a:extLst>
            </p:cNvPr>
            <p:cNvCxnSpPr/>
            <p:nvPr/>
          </p:nvCxnSpPr>
          <p:spPr>
            <a:xfrm flipH="1">
              <a:off x="7745498" y="2550694"/>
              <a:ext cx="0" cy="397782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3CDE41-26EB-46DE-AF8D-28DC862332EA}"/>
              </a:ext>
            </a:extLst>
          </p:cNvPr>
          <p:cNvGrpSpPr/>
          <p:nvPr/>
        </p:nvGrpSpPr>
        <p:grpSpPr>
          <a:xfrm>
            <a:off x="7152003" y="652944"/>
            <a:ext cx="682625" cy="734036"/>
            <a:chOff x="6597319" y="353560"/>
            <a:chExt cx="682625" cy="734036"/>
          </a:xfrm>
        </p:grpSpPr>
        <p:pic>
          <p:nvPicPr>
            <p:cNvPr id="34" name="Picture 2" descr="Image result for youtube">
              <a:hlinkClick r:id="rId4"/>
              <a:extLst>
                <a:ext uri="{FF2B5EF4-FFF2-40B4-BE49-F238E27FC236}">
                  <a16:creationId xmlns:a16="http://schemas.microsoft.com/office/drawing/2014/main" id="{70CE27BA-04B9-4758-81F8-01D0C575F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414143-F681-43F2-A026-80463D5528ED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02:00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A73489A-8666-442D-A93C-03CE07A9BBAF}"/>
              </a:ext>
            </a:extLst>
          </p:cNvPr>
          <p:cNvSpPr txBox="1"/>
          <p:nvPr/>
        </p:nvSpPr>
        <p:spPr>
          <a:xfrm>
            <a:off x="497400" y="564608"/>
            <a:ext cx="974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</a:rPr>
              <a:t>Basal Ganglia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4A468-2562-45E1-BBEE-851732827467}"/>
              </a:ext>
            </a:extLst>
          </p:cNvPr>
          <p:cNvSpPr txBox="1"/>
          <p:nvPr/>
        </p:nvSpPr>
        <p:spPr>
          <a:xfrm>
            <a:off x="4483509" y="300078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lateral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ABEECC-80CA-45ED-9429-E4CA862B8128}"/>
              </a:ext>
            </a:extLst>
          </p:cNvPr>
          <p:cNvSpPr txBox="1"/>
          <p:nvPr/>
        </p:nvSpPr>
        <p:spPr>
          <a:xfrm>
            <a:off x="5973537" y="300038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medial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99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6005071-4EBD-4D4A-AA12-E6B02532FF67}"/>
              </a:ext>
            </a:extLst>
          </p:cNvPr>
          <p:cNvSpPr txBox="1"/>
          <p:nvPr/>
        </p:nvSpPr>
        <p:spPr>
          <a:xfrm>
            <a:off x="607483" y="3699810"/>
            <a:ext cx="6630933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SHAPE</a:t>
            </a:r>
            <a:r>
              <a:rPr lang="en-US" sz="2000" dirty="0">
                <a:latin typeface="+mn-lt"/>
              </a:rPr>
              <a:t>: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three sided, wedge-shaped mass of grey matter, with a convex outer surface and an apex which lies against the </a:t>
            </a:r>
            <a:r>
              <a:rPr lang="en-US" sz="2000" i="1" dirty="0">
                <a:latin typeface="+mn-lt"/>
              </a:rPr>
              <a:t>genu of the internal capsule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solidFill>
                  <a:schemeClr val="accent4"/>
                </a:solidFill>
                <a:latin typeface="+mn-lt"/>
              </a:rPr>
              <a:t>(G)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Genu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is a Latin word for "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knee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“.</a:t>
            </a:r>
            <a:r>
              <a:rPr lang="en-GB" dirty="0"/>
              <a:t> </a:t>
            </a:r>
            <a:endParaRPr lang="en-US" sz="2000" b="1" dirty="0">
              <a:solidFill>
                <a:schemeClr val="accent4"/>
              </a:solidFill>
              <a:latin typeface="+mn-lt"/>
            </a:endParaRPr>
          </a:p>
          <a:p>
            <a:pPr algn="l" rtl="0">
              <a:defRPr/>
            </a:pPr>
            <a:endParaRPr lang="en-US" sz="2000" dirty="0">
              <a:latin typeface="+mn-lt"/>
            </a:endParaRPr>
          </a:p>
          <a:p>
            <a:pPr algn="l" rtl="0"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DIVISION</a:t>
            </a:r>
            <a:r>
              <a:rPr lang="en-US" sz="2000" dirty="0">
                <a:latin typeface="+mn-lt"/>
              </a:rPr>
              <a:t>: divided into </a:t>
            </a:r>
          </a:p>
          <a:p>
            <a:pPr marL="447675" lvl="1" indent="-265113" algn="l" rtl="0"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Larger darker lateral portion called </a:t>
            </a:r>
            <a:r>
              <a:rPr lang="en-US" sz="2000" b="1" dirty="0">
                <a:latin typeface="+mn-lt"/>
              </a:rPr>
              <a:t>Putamen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(P)</a:t>
            </a:r>
          </a:p>
          <a:p>
            <a:pPr marL="447675" lvl="1" indent="-265113" algn="l" rtl="0"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Smaller, lighter medial portion called </a:t>
            </a:r>
            <a:r>
              <a:rPr lang="en-US" sz="2000" b="1" dirty="0">
                <a:latin typeface="+mn-lt"/>
              </a:rPr>
              <a:t>Globus Pallidus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solidFill>
                  <a:srgbClr val="FF33CC"/>
                </a:solidFill>
                <a:latin typeface="+mn-lt"/>
              </a:rPr>
              <a:t>(g)</a:t>
            </a:r>
          </a:p>
          <a:p>
            <a:endParaRPr lang="ar-SA" sz="1800" dirty="0"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ECC6D8-8C53-4D5E-862A-8508874E856A}"/>
              </a:ext>
            </a:extLst>
          </p:cNvPr>
          <p:cNvSpPr txBox="1"/>
          <p:nvPr/>
        </p:nvSpPr>
        <p:spPr>
          <a:xfrm>
            <a:off x="431510" y="459517"/>
            <a:ext cx="974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Corpus Striatum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7D2FB4-60E3-487D-A724-8141547CD2DE}"/>
              </a:ext>
            </a:extLst>
          </p:cNvPr>
          <p:cNvSpPr/>
          <p:nvPr/>
        </p:nvSpPr>
        <p:spPr>
          <a:xfrm>
            <a:off x="500336" y="3115035"/>
            <a:ext cx="315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atin typeface="Calibri Light" panose="020F0302020204030204"/>
              </a:rPr>
              <a:t>Lentiform Nucleus</a:t>
            </a:r>
            <a:endParaRPr lang="ar-SA" sz="3200" b="1" dirty="0">
              <a:latin typeface="Calibri Light" panose="020F0302020204030204"/>
            </a:endParaRPr>
          </a:p>
        </p:txBody>
      </p:sp>
      <p:sp>
        <p:nvSpPr>
          <p:cNvPr id="24" name="مربع نص 14">
            <a:extLst>
              <a:ext uri="{FF2B5EF4-FFF2-40B4-BE49-F238E27FC236}">
                <a16:creationId xmlns:a16="http://schemas.microsoft.com/office/drawing/2014/main" id="{0D9F1896-4047-42E8-9EB0-6806F010F81F}"/>
              </a:ext>
            </a:extLst>
          </p:cNvPr>
          <p:cNvSpPr txBox="1"/>
          <p:nvPr/>
        </p:nvSpPr>
        <p:spPr>
          <a:xfrm>
            <a:off x="431511" y="1206273"/>
            <a:ext cx="64904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8900"/>
            <a:r>
              <a:rPr lang="en-US" sz="2400" b="1" i="1" dirty="0">
                <a:latin typeface="+mj-lt"/>
              </a:rPr>
              <a:t>Nomenclature</a:t>
            </a:r>
            <a:endParaRPr lang="en-US" sz="2000" b="1" i="1" dirty="0">
              <a:latin typeface="+mj-lt"/>
            </a:endParaRPr>
          </a:p>
          <a:p>
            <a:pPr marL="88900"/>
            <a:r>
              <a:rPr lang="en-US" sz="2000" dirty="0">
                <a:latin typeface="+mn-lt"/>
              </a:rPr>
              <a:t>Bands of grey matter pass from </a:t>
            </a:r>
            <a:r>
              <a:rPr lang="en-US" sz="2000" b="1" dirty="0">
                <a:latin typeface="+mn-lt"/>
              </a:rPr>
              <a:t>lentiform</a:t>
            </a:r>
            <a:r>
              <a:rPr lang="en-US" sz="2000" dirty="0">
                <a:latin typeface="+mn-lt"/>
              </a:rPr>
              <a:t> nucleus across the </a:t>
            </a:r>
            <a:r>
              <a:rPr lang="en-US" sz="2000" b="1" dirty="0">
                <a:latin typeface="+mn-lt"/>
              </a:rPr>
              <a:t>internal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capsule</a:t>
            </a:r>
            <a:r>
              <a:rPr lang="en-US" sz="2000" dirty="0">
                <a:latin typeface="+mn-lt"/>
              </a:rPr>
              <a:t> to the </a:t>
            </a:r>
            <a:r>
              <a:rPr lang="en-US" sz="2000" b="1" dirty="0">
                <a:latin typeface="+mn-lt"/>
              </a:rPr>
              <a:t>caudate</a:t>
            </a:r>
            <a:r>
              <a:rPr lang="en-US" sz="2000" dirty="0">
                <a:latin typeface="+mn-lt"/>
              </a:rPr>
              <a:t> nucleus, giving the </a:t>
            </a:r>
            <a:r>
              <a:rPr lang="en-US" sz="2000" u="sng" dirty="0">
                <a:latin typeface="+mn-lt"/>
              </a:rPr>
              <a:t>striated appearance</a:t>
            </a:r>
            <a:r>
              <a:rPr lang="en-US" sz="2000" dirty="0">
                <a:latin typeface="+mn-lt"/>
              </a:rPr>
              <a:t> hence, the name </a:t>
            </a:r>
            <a:r>
              <a:rPr lang="en-US" sz="2000" b="1" dirty="0">
                <a:latin typeface="+mn-lt"/>
              </a:rPr>
              <a:t>corpus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striatum</a:t>
            </a:r>
            <a:r>
              <a:rPr lang="en-US" sz="2000" dirty="0">
                <a:latin typeface="+mn-lt"/>
              </a:rPr>
              <a:t>. </a:t>
            </a:r>
            <a:endParaRPr lang="ar-SA" sz="2000" dirty="0">
              <a:latin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19027A-D91F-4B41-9BB8-3475351A2750}"/>
              </a:ext>
            </a:extLst>
          </p:cNvPr>
          <p:cNvGrpSpPr/>
          <p:nvPr/>
        </p:nvGrpSpPr>
        <p:grpSpPr>
          <a:xfrm>
            <a:off x="6693157" y="736857"/>
            <a:ext cx="2814737" cy="1854411"/>
            <a:chOff x="7057548" y="812636"/>
            <a:chExt cx="4556740" cy="2957246"/>
          </a:xfrm>
        </p:grpSpPr>
        <p:pic>
          <p:nvPicPr>
            <p:cNvPr id="26" name="صورة 16">
              <a:extLst>
                <a:ext uri="{FF2B5EF4-FFF2-40B4-BE49-F238E27FC236}">
                  <a16:creationId xmlns:a16="http://schemas.microsoft.com/office/drawing/2014/main" id="{10BEE1C1-31B8-4029-A713-CF8A7A0F9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07" t="4005" r="4099" b="4817"/>
            <a:stretch/>
          </p:blipFill>
          <p:spPr>
            <a:xfrm>
              <a:off x="7057548" y="812636"/>
              <a:ext cx="4556740" cy="2957246"/>
            </a:xfrm>
            <a:prstGeom prst="rect">
              <a:avLst/>
            </a:prstGeom>
          </p:spPr>
        </p:pic>
        <p:cxnSp>
          <p:nvCxnSpPr>
            <p:cNvPr id="27" name="رابط كسهم مستقيم 15">
              <a:extLst>
                <a:ext uri="{FF2B5EF4-FFF2-40B4-BE49-F238E27FC236}">
                  <a16:creationId xmlns:a16="http://schemas.microsoft.com/office/drawing/2014/main" id="{A00E1FC8-8369-4391-BF09-632ED3A3F0C5}"/>
                </a:ext>
              </a:extLst>
            </p:cNvPr>
            <p:cNvCxnSpPr>
              <a:cxnSpLocks/>
            </p:cNvCxnSpPr>
            <p:nvPr/>
          </p:nvCxnSpPr>
          <p:spPr>
            <a:xfrm>
              <a:off x="7304868" y="1268108"/>
              <a:ext cx="776358" cy="568684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A37FAA-D6E7-499E-9D55-8035EB1775E5}"/>
              </a:ext>
            </a:extLst>
          </p:cNvPr>
          <p:cNvGrpSpPr/>
          <p:nvPr/>
        </p:nvGrpSpPr>
        <p:grpSpPr>
          <a:xfrm>
            <a:off x="9603453" y="729608"/>
            <a:ext cx="2546862" cy="1883682"/>
            <a:chOff x="9603453" y="729608"/>
            <a:chExt cx="2546862" cy="1883682"/>
          </a:xfrm>
        </p:grpSpPr>
        <p:pic>
          <p:nvPicPr>
            <p:cNvPr id="1026" name="Picture 2" descr="https://www.pcmag.com/media/images/308503-3d-brain-for-ipad-basal-ganglia.jpg">
              <a:extLst>
                <a:ext uri="{FF2B5EF4-FFF2-40B4-BE49-F238E27FC236}">
                  <a16:creationId xmlns:a16="http://schemas.microsoft.com/office/drawing/2014/main" id="{9AD13E38-A2B8-440D-A902-E97C63C722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1" t="5810" r="8488" b="17389"/>
            <a:stretch/>
          </p:blipFill>
          <p:spPr bwMode="auto">
            <a:xfrm>
              <a:off x="9603453" y="729608"/>
              <a:ext cx="2546862" cy="184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6A370F-BAAE-4C43-B0D8-13878636B285}"/>
                </a:ext>
              </a:extLst>
            </p:cNvPr>
            <p:cNvSpPr txBox="1"/>
            <p:nvPr/>
          </p:nvSpPr>
          <p:spPr>
            <a:xfrm>
              <a:off x="11523406" y="2305513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28" name="Picture 2" descr="https://neupsykey.com/wp-content/uploads/2016/12/9780865779761_c011_f002.jpg">
            <a:extLst>
              <a:ext uri="{FF2B5EF4-FFF2-40B4-BE49-F238E27FC236}">
                <a16:creationId xmlns:a16="http://schemas.microsoft.com/office/drawing/2014/main" id="{F288E82A-B173-44BA-8296-E3D453A9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46278"/>
          <a:stretch/>
        </p:blipFill>
        <p:spPr bwMode="auto">
          <a:xfrm>
            <a:off x="7966254" y="2772785"/>
            <a:ext cx="3083279" cy="13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BCC603-A39A-48B9-B563-E9CE46673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326" y="4147509"/>
            <a:ext cx="4413887" cy="2737090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71DA583-4555-40AC-BCBC-E4CBCA3392BB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9909547" y="3430197"/>
            <a:ext cx="1139986" cy="1035476"/>
          </a:xfrm>
          <a:prstGeom prst="curvedConnector3">
            <a:avLst>
              <a:gd name="adj1" fmla="val -20053"/>
            </a:avLst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9B8DDAB-F641-4D73-A319-9328936022CD}"/>
              </a:ext>
            </a:extLst>
          </p:cNvPr>
          <p:cNvSpPr txBox="1"/>
          <p:nvPr/>
        </p:nvSpPr>
        <p:spPr>
          <a:xfrm>
            <a:off x="10876884" y="296114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Extra</a:t>
            </a:r>
            <a:endParaRPr lang="en-GB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ABA400-1B9B-4C77-A180-57D320470A93}"/>
              </a:ext>
            </a:extLst>
          </p:cNvPr>
          <p:cNvCxnSpPr/>
          <p:nvPr/>
        </p:nvCxnSpPr>
        <p:spPr>
          <a:xfrm>
            <a:off x="607482" y="1868045"/>
            <a:ext cx="2160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2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68946CF-9E8D-4748-BE3B-EB0EB1CF96AA}"/>
              </a:ext>
            </a:extLst>
          </p:cNvPr>
          <p:cNvSpPr txBox="1"/>
          <p:nvPr/>
        </p:nvSpPr>
        <p:spPr>
          <a:xfrm>
            <a:off x="592075" y="4550230"/>
            <a:ext cx="6164826" cy="6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Globus Pallidus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8052E6A-819F-476F-AADF-60E96A89CE32}"/>
              </a:ext>
            </a:extLst>
          </p:cNvPr>
          <p:cNvSpPr txBox="1"/>
          <p:nvPr/>
        </p:nvSpPr>
        <p:spPr>
          <a:xfrm>
            <a:off x="524700" y="5113722"/>
            <a:ext cx="6748221" cy="1986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013" indent="-265113" algn="l" rtl="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Consists of two divisions,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lateral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(L)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&amp;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medial </a:t>
            </a:r>
            <a:r>
              <a:rPr lang="en-US" sz="2000" b="1" dirty="0">
                <a:solidFill>
                  <a:srgbClr val="CC66FF"/>
                </a:solidFill>
                <a:latin typeface="+mn-lt"/>
              </a:rPr>
              <a:t>(M)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segments</a:t>
            </a:r>
            <a:r>
              <a:rPr lang="en-US" sz="2000" dirty="0">
                <a:latin typeface="+mn-lt"/>
              </a:rPr>
              <a:t>, separated by a thin sheath of nerve fibers,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medial medullary lamina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54013" indent="-265113" algn="l" rtl="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The medial segment is similar, in terms of cytology and connections with the  </a:t>
            </a:r>
            <a:r>
              <a:rPr lang="en-US" sz="2000" b="1" dirty="0">
                <a:latin typeface="+mn-lt"/>
              </a:rPr>
              <a:t>pars reticulata </a:t>
            </a:r>
            <a:r>
              <a:rPr lang="en-US" sz="2000" dirty="0">
                <a:latin typeface="+mn-lt"/>
              </a:rPr>
              <a:t>of </a:t>
            </a:r>
            <a:r>
              <a:rPr lang="en-US" sz="2000" i="1" dirty="0">
                <a:latin typeface="+mn-lt"/>
              </a:rPr>
              <a:t>substantia nigra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2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432480-D708-4DF5-93D6-D1004D9C6FF0}"/>
              </a:ext>
            </a:extLst>
          </p:cNvPr>
          <p:cNvSpPr/>
          <p:nvPr/>
        </p:nvSpPr>
        <p:spPr>
          <a:xfrm>
            <a:off x="443480" y="4538157"/>
            <a:ext cx="6829441" cy="2116348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B1E619-0C2A-45AC-93FA-B89157A6F9FD}"/>
              </a:ext>
            </a:extLst>
          </p:cNvPr>
          <p:cNvCxnSpPr/>
          <p:nvPr/>
        </p:nvCxnSpPr>
        <p:spPr>
          <a:xfrm>
            <a:off x="993968" y="5941755"/>
            <a:ext cx="2628000" cy="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DD515C5-F16D-4696-900A-20784074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755" y="3500364"/>
            <a:ext cx="4542745" cy="31993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D53756-1612-4F94-862C-C5CD246447AD}"/>
              </a:ext>
            </a:extLst>
          </p:cNvPr>
          <p:cNvSpPr txBox="1"/>
          <p:nvPr/>
        </p:nvSpPr>
        <p:spPr>
          <a:xfrm>
            <a:off x="325494" y="174349"/>
            <a:ext cx="9740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Corpus Striatum</a:t>
            </a:r>
          </a:p>
          <a:p>
            <a:pPr lvl="0"/>
            <a:r>
              <a:rPr lang="en-US" sz="3200" b="1" dirty="0">
                <a:latin typeface="Calibri Light" panose="020F0302020204030204"/>
              </a:rPr>
              <a:t>Lentiform Nucleus</a:t>
            </a:r>
            <a:endParaRPr lang="ar-SA" sz="3200" b="1" dirty="0">
              <a:latin typeface="Calibri Light" panose="020F0302020204030204"/>
            </a:endParaRPr>
          </a:p>
        </p:txBody>
      </p:sp>
      <p:sp>
        <p:nvSpPr>
          <p:cNvPr id="10" name="مربع نص 12">
            <a:extLst>
              <a:ext uri="{FF2B5EF4-FFF2-40B4-BE49-F238E27FC236}">
                <a16:creationId xmlns:a16="http://schemas.microsoft.com/office/drawing/2014/main" id="{2C76B797-FDE8-4B6B-B384-27E9732A621F}"/>
              </a:ext>
            </a:extLst>
          </p:cNvPr>
          <p:cNvSpPr txBox="1"/>
          <p:nvPr/>
        </p:nvSpPr>
        <p:spPr>
          <a:xfrm>
            <a:off x="557411" y="1497994"/>
            <a:ext cx="44777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+mj-lt"/>
              </a:rPr>
              <a:t>Putamen</a:t>
            </a:r>
            <a:endParaRPr lang="ar-SA" sz="2800" b="1" dirty="0">
              <a:latin typeface="+mj-lt"/>
            </a:endParaRPr>
          </a:p>
        </p:txBody>
      </p:sp>
      <p:sp>
        <p:nvSpPr>
          <p:cNvPr id="11" name="مربع نص 13">
            <a:extLst>
              <a:ext uri="{FF2B5EF4-FFF2-40B4-BE49-F238E27FC236}">
                <a16:creationId xmlns:a16="http://schemas.microsoft.com/office/drawing/2014/main" id="{97BC1B78-FA99-4D2C-ACF8-0CFFB079A895}"/>
              </a:ext>
            </a:extLst>
          </p:cNvPr>
          <p:cNvSpPr txBox="1"/>
          <p:nvPr/>
        </p:nvSpPr>
        <p:spPr>
          <a:xfrm>
            <a:off x="443480" y="1997252"/>
            <a:ext cx="6756113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5113" indent="-265113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Separated from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globus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pallidus </a:t>
            </a:r>
            <a:r>
              <a:rPr lang="en-US" sz="2000" b="1" dirty="0">
                <a:solidFill>
                  <a:srgbClr val="FF33CC"/>
                </a:solidFill>
                <a:latin typeface="+mn-lt"/>
              </a:rPr>
              <a:t>(g)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by a thin sheath of nerve fibers, the </a:t>
            </a:r>
            <a:r>
              <a:rPr lang="en-US" sz="2000" b="1" dirty="0">
                <a:latin typeface="+mn-lt"/>
              </a:rPr>
              <a:t>lateral medullary lamina</a:t>
            </a:r>
          </a:p>
          <a:p>
            <a:pPr marL="265113" indent="-265113" algn="l" rtl="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The white matter </a:t>
            </a:r>
            <a:r>
              <a:rPr lang="en-US" sz="2000" u="sng" dirty="0">
                <a:latin typeface="+mn-lt"/>
              </a:rPr>
              <a:t>lateral</a:t>
            </a:r>
            <a:r>
              <a:rPr lang="en-US" sz="2000" dirty="0">
                <a:latin typeface="+mn-lt"/>
              </a:rPr>
              <a:t> to putamen is divided, by a sheath of grey matter,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claustrum</a:t>
            </a:r>
            <a:r>
              <a:rPr lang="en-US" sz="2000" dirty="0">
                <a:latin typeface="+mn-lt"/>
              </a:rPr>
              <a:t> into two layers: </a:t>
            </a:r>
          </a:p>
          <a:p>
            <a:pPr marL="447675" lvl="1" indent="-160338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external capsule 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(1)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between the putamen and claustrum.</a:t>
            </a:r>
          </a:p>
          <a:p>
            <a:pPr marL="447675" lvl="1" indent="-160338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extreme capsule </a:t>
            </a:r>
            <a:r>
              <a:rPr lang="en-US" sz="2000" b="1" dirty="0">
                <a:solidFill>
                  <a:schemeClr val="accent5"/>
                </a:solidFill>
                <a:latin typeface="+mn-lt"/>
              </a:rPr>
              <a:t>(2) </a:t>
            </a:r>
            <a:r>
              <a:rPr lang="en-US" sz="2000" dirty="0">
                <a:latin typeface="+mn-lt"/>
              </a:rPr>
              <a:t>between the claustrum and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insula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85CBBE-63E2-4F94-A142-FDEDCD47326E}"/>
              </a:ext>
            </a:extLst>
          </p:cNvPr>
          <p:cNvCxnSpPr/>
          <p:nvPr/>
        </p:nvCxnSpPr>
        <p:spPr>
          <a:xfrm>
            <a:off x="6387567" y="4056835"/>
            <a:ext cx="61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C81093-BC4D-4FC7-A639-18EEFB2561A1}"/>
              </a:ext>
            </a:extLst>
          </p:cNvPr>
          <p:cNvCxnSpPr/>
          <p:nvPr/>
        </p:nvCxnSpPr>
        <p:spPr>
          <a:xfrm>
            <a:off x="2845304" y="3305301"/>
            <a:ext cx="1044000" cy="0"/>
          </a:xfrm>
          <a:prstGeom prst="line">
            <a:avLst/>
          </a:prstGeom>
          <a:ln w="28575">
            <a:solidFill>
              <a:srgbClr val="FED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6697AF-3F1B-427E-8DD4-EDC570ACDDB4}"/>
              </a:ext>
            </a:extLst>
          </p:cNvPr>
          <p:cNvCxnSpPr/>
          <p:nvPr/>
        </p:nvCxnSpPr>
        <p:spPr>
          <a:xfrm>
            <a:off x="1877420" y="2612699"/>
            <a:ext cx="25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2BAD568-DE77-46AD-A619-5565109745F0}"/>
              </a:ext>
            </a:extLst>
          </p:cNvPr>
          <p:cNvSpPr/>
          <p:nvPr/>
        </p:nvSpPr>
        <p:spPr>
          <a:xfrm>
            <a:off x="443480" y="1488162"/>
            <a:ext cx="6829441" cy="26926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538374-8E8C-41E7-9EEE-8B02658DD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967" y="588169"/>
            <a:ext cx="4543924" cy="29032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0C9B08-22A2-4935-BB03-BC052AC4DF57}"/>
              </a:ext>
            </a:extLst>
          </p:cNvPr>
          <p:cNvSpPr txBox="1"/>
          <p:nvPr/>
        </p:nvSpPr>
        <p:spPr>
          <a:xfrm>
            <a:off x="1088852" y="4168023"/>
            <a:ext cx="5538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We saw 3 capsules: internal, external, and extreme. All are </a:t>
            </a:r>
            <a:r>
              <a:rPr lang="en-US" b="1" dirty="0">
                <a:solidFill>
                  <a:srgbClr val="92D050"/>
                </a:solidFill>
                <a:latin typeface="+mn-lt"/>
              </a:rPr>
              <a:t>white</a:t>
            </a:r>
            <a:r>
              <a:rPr lang="en-US" dirty="0">
                <a:solidFill>
                  <a:srgbClr val="92D050"/>
                </a:solidFill>
                <a:latin typeface="+mn-lt"/>
              </a:rPr>
              <a:t> matter.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69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C:\Documents and Settings\Free User\My Documents\My Pictures\Picture2[p0o.png">
            <a:extLst>
              <a:ext uri="{FF2B5EF4-FFF2-40B4-BE49-F238E27FC236}">
                <a16:creationId xmlns:a16="http://schemas.microsoft.com/office/drawing/2014/main" id="{FBA2C4AE-AE9A-495D-BC9C-F26B50B5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867" y="1425337"/>
            <a:ext cx="2717922" cy="236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8721A61-5DC4-43DF-BA62-DA5F4149AD03}"/>
              </a:ext>
            </a:extLst>
          </p:cNvPr>
          <p:cNvSpPr txBox="1"/>
          <p:nvPr/>
        </p:nvSpPr>
        <p:spPr>
          <a:xfrm>
            <a:off x="558068" y="1436523"/>
            <a:ext cx="5424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Shape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C-shaped mass of grey matter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Components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head, body &amp; tail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749720-F7BC-4BD5-950E-C564EEAE7FB2}"/>
              </a:ext>
            </a:extLst>
          </p:cNvPr>
          <p:cNvSpPr/>
          <p:nvPr/>
        </p:nvSpPr>
        <p:spPr>
          <a:xfrm>
            <a:off x="671084" y="2167709"/>
            <a:ext cx="5800836" cy="1938992"/>
          </a:xfrm>
          <a:prstGeom prst="rect">
            <a:avLst/>
          </a:prstGeom>
          <a:solidFill>
            <a:srgbClr val="FFF0C9"/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Head: </a:t>
            </a:r>
          </a:p>
          <a:p>
            <a:pPr marL="514350" lvl="0" indent="-2508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Rounded in shape </a:t>
            </a:r>
          </a:p>
          <a:p>
            <a:pPr marL="514350" lvl="0" indent="-2508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Lies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anterior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to thalamus (in frontal lobe)</a:t>
            </a:r>
          </a:p>
          <a:p>
            <a:pPr marL="514350" lvl="0" indent="-2508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Completely separated from the putamen by the internal capsule except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rostrally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where it is continuous with the putamen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844681-A182-49F7-9E56-7FAFB5DF63C6}"/>
              </a:ext>
            </a:extLst>
          </p:cNvPr>
          <p:cNvSpPr/>
          <p:nvPr/>
        </p:nvSpPr>
        <p:spPr>
          <a:xfrm>
            <a:off x="691404" y="4153301"/>
            <a:ext cx="578051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2.     Body:</a:t>
            </a:r>
          </a:p>
          <a:p>
            <a:pPr marL="538163" lvl="0" indent="-2746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Long &amp; narrow</a:t>
            </a:r>
          </a:p>
          <a:p>
            <a:pPr marL="538163" lvl="0" indent="-2746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Extends above thalamus (in parietal lobe)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A865C-938D-4556-ABFB-E6720617D914}"/>
              </a:ext>
            </a:extLst>
          </p:cNvPr>
          <p:cNvSpPr/>
          <p:nvPr/>
        </p:nvSpPr>
        <p:spPr>
          <a:xfrm>
            <a:off x="671084" y="5215565"/>
            <a:ext cx="580083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3.     Tail:</a:t>
            </a:r>
          </a:p>
          <a:p>
            <a:pPr marL="538163" lvl="0" indent="-2746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Long &amp; tapering</a:t>
            </a:r>
          </a:p>
          <a:p>
            <a:pPr marL="538163" lvl="0" indent="-2746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Descends, below thalamus, into temporal lobe</a:t>
            </a:r>
          </a:p>
          <a:p>
            <a:pPr marL="538163" lvl="0" indent="-2746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Continuous with Amygdaloid Nucleus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B98865-AE16-4F30-AEC8-A78846A1A605}"/>
              </a:ext>
            </a:extLst>
          </p:cNvPr>
          <p:cNvGrpSpPr/>
          <p:nvPr/>
        </p:nvGrpSpPr>
        <p:grpSpPr>
          <a:xfrm>
            <a:off x="7384463" y="3839915"/>
            <a:ext cx="4005704" cy="2751299"/>
            <a:chOff x="6837680" y="3225252"/>
            <a:chExt cx="4592320" cy="3397032"/>
          </a:xfrm>
        </p:grpSpPr>
        <p:pic>
          <p:nvPicPr>
            <p:cNvPr id="6" name="Picture 2" descr="C:\Documents and Settings\user1\My Documents\My Pictures\basal14.jpg">
              <a:extLst>
                <a:ext uri="{FF2B5EF4-FFF2-40B4-BE49-F238E27FC236}">
                  <a16:creationId xmlns:a16="http://schemas.microsoft.com/office/drawing/2014/main" id="{C3356734-1625-48A9-BDD2-DF4B4F6CE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7680" y="3225252"/>
              <a:ext cx="4592320" cy="339703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1C598D-4505-4465-9FDC-5CB94FBCA41A}"/>
                </a:ext>
              </a:extLst>
            </p:cNvPr>
            <p:cNvSpPr/>
            <p:nvPr/>
          </p:nvSpPr>
          <p:spPr>
            <a:xfrm>
              <a:off x="7081520" y="4023360"/>
              <a:ext cx="1026160" cy="284480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E52F4-BE76-489A-B8E9-A962C9FF70B1}"/>
                </a:ext>
              </a:extLst>
            </p:cNvPr>
            <p:cNvSpPr/>
            <p:nvPr/>
          </p:nvSpPr>
          <p:spPr>
            <a:xfrm>
              <a:off x="10464800" y="5923280"/>
              <a:ext cx="874443" cy="345379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FF1487-A040-409E-8AF1-EDB5077C5026}"/>
                </a:ext>
              </a:extLst>
            </p:cNvPr>
            <p:cNvSpPr/>
            <p:nvPr/>
          </p:nvSpPr>
          <p:spPr>
            <a:xfrm>
              <a:off x="9753600" y="3357604"/>
              <a:ext cx="995680" cy="3406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2DFC162-47D3-4743-9011-ED55E1D5AA73}"/>
                </a:ext>
              </a:extLst>
            </p:cNvPr>
            <p:cNvSpPr/>
            <p:nvPr/>
          </p:nvSpPr>
          <p:spPr>
            <a:xfrm>
              <a:off x="10191827" y="3950159"/>
              <a:ext cx="725868" cy="170318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57E4C4A-F112-45CF-AF7F-7D482392955F}"/>
                </a:ext>
              </a:extLst>
            </p:cNvPr>
            <p:cNvSpPr/>
            <p:nvPr/>
          </p:nvSpPr>
          <p:spPr>
            <a:xfrm>
              <a:off x="7502236" y="6071542"/>
              <a:ext cx="571628" cy="14855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3C75AF4-91BD-4BE6-AB3E-332B10EA63FB}"/>
                </a:ext>
              </a:extLst>
            </p:cNvPr>
            <p:cNvSpPr/>
            <p:nvPr/>
          </p:nvSpPr>
          <p:spPr>
            <a:xfrm>
              <a:off x="8073865" y="6194380"/>
              <a:ext cx="664555" cy="234618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DD153C-FB6C-4FB6-ADF5-AEA0FA7F6131}"/>
              </a:ext>
            </a:extLst>
          </p:cNvPr>
          <p:cNvGrpSpPr/>
          <p:nvPr/>
        </p:nvGrpSpPr>
        <p:grpSpPr>
          <a:xfrm>
            <a:off x="9146987" y="733150"/>
            <a:ext cx="2825372" cy="2701518"/>
            <a:chOff x="7089994" y="403141"/>
            <a:chExt cx="4403824" cy="2701518"/>
          </a:xfrm>
        </p:grpSpPr>
        <p:pic>
          <p:nvPicPr>
            <p:cNvPr id="1028" name="Picture 4" descr="Image result for Caudate Nucleus">
              <a:extLst>
                <a:ext uri="{FF2B5EF4-FFF2-40B4-BE49-F238E27FC236}">
                  <a16:creationId xmlns:a16="http://schemas.microsoft.com/office/drawing/2014/main" id="{001B4742-505C-4B49-9A63-B859B6E23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790" y="405507"/>
              <a:ext cx="4299540" cy="269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DD3233-7CE0-4235-81EC-D9E0C288221E}"/>
                </a:ext>
              </a:extLst>
            </p:cNvPr>
            <p:cNvSpPr/>
            <p:nvPr/>
          </p:nvSpPr>
          <p:spPr>
            <a:xfrm>
              <a:off x="7089994" y="1125296"/>
              <a:ext cx="865286" cy="246304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B5B442D-EB02-4CF8-A370-BBF7EA62DAE3}"/>
                </a:ext>
              </a:extLst>
            </p:cNvPr>
            <p:cNvSpPr/>
            <p:nvPr/>
          </p:nvSpPr>
          <p:spPr>
            <a:xfrm>
              <a:off x="8902991" y="403141"/>
              <a:ext cx="789650" cy="24709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3DC625-D90B-435E-B389-63911BDF8A0E}"/>
                </a:ext>
              </a:extLst>
            </p:cNvPr>
            <p:cNvSpPr/>
            <p:nvPr/>
          </p:nvSpPr>
          <p:spPr>
            <a:xfrm>
              <a:off x="9203185" y="2866841"/>
              <a:ext cx="797177" cy="237818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7F9D51-FAEE-4B1A-95F2-BC2DB2DEB661}"/>
                </a:ext>
              </a:extLst>
            </p:cNvPr>
            <p:cNvSpPr txBox="1"/>
            <p:nvPr/>
          </p:nvSpPr>
          <p:spPr>
            <a:xfrm>
              <a:off x="10557678" y="2793561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ED9C7AB-79F9-485D-928F-C8117C6BC5A8}"/>
                </a:ext>
              </a:extLst>
            </p:cNvPr>
            <p:cNvSpPr/>
            <p:nvPr/>
          </p:nvSpPr>
          <p:spPr>
            <a:xfrm>
              <a:off x="10885997" y="972758"/>
              <a:ext cx="607821" cy="133756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D6CAB1-5695-4E4A-8385-66BCEA421999}"/>
                </a:ext>
              </a:extLst>
            </p:cNvPr>
            <p:cNvSpPr/>
            <p:nvPr/>
          </p:nvSpPr>
          <p:spPr>
            <a:xfrm>
              <a:off x="7911432" y="2392458"/>
              <a:ext cx="607821" cy="13375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51B8849-F49D-4DC2-A6AA-08AE3E9E5C9E}"/>
                </a:ext>
              </a:extLst>
            </p:cNvPr>
            <p:cNvSpPr/>
            <p:nvPr/>
          </p:nvSpPr>
          <p:spPr>
            <a:xfrm>
              <a:off x="8853988" y="2688287"/>
              <a:ext cx="622089" cy="100259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8C0B18E-80DF-413F-8701-24E855CA3C1C}"/>
              </a:ext>
            </a:extLst>
          </p:cNvPr>
          <p:cNvSpPr txBox="1"/>
          <p:nvPr/>
        </p:nvSpPr>
        <p:spPr>
          <a:xfrm>
            <a:off x="482982" y="163994"/>
            <a:ext cx="9740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</a:rPr>
              <a:t>Corpus Striatum</a:t>
            </a:r>
          </a:p>
          <a:p>
            <a:r>
              <a:rPr lang="en-GB" sz="3200" b="1" dirty="0">
                <a:latin typeface="+mj-lt"/>
              </a:rPr>
              <a:t>Caudate Nucleus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2DF62-0206-418B-9854-FE6E2E8D0376}"/>
              </a:ext>
            </a:extLst>
          </p:cNvPr>
          <p:cNvSpPr txBox="1"/>
          <p:nvPr/>
        </p:nvSpPr>
        <p:spPr>
          <a:xfrm>
            <a:off x="4797876" y="1510093"/>
            <a:ext cx="161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Looks like comma: 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1026" name="Picture 2" descr="https://pbs.twimg.com/profile_images/677405041460817920/oIC2a04o.png">
            <a:extLst>
              <a:ext uri="{FF2B5EF4-FFF2-40B4-BE49-F238E27FC236}">
                <a16:creationId xmlns:a16="http://schemas.microsoft.com/office/drawing/2014/main" id="{DF3207EF-F41A-43D5-B5D7-FB810F4A9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57" y="1499805"/>
            <a:ext cx="385916" cy="38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024A51C-CCB5-4E73-9EE9-549A3434519C}"/>
              </a:ext>
            </a:extLst>
          </p:cNvPr>
          <p:cNvCxnSpPr/>
          <p:nvPr/>
        </p:nvCxnSpPr>
        <p:spPr>
          <a:xfrm>
            <a:off x="2901895" y="3079274"/>
            <a:ext cx="97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D718E68-F7D5-4E60-8F9C-7D59C3974E33}"/>
              </a:ext>
            </a:extLst>
          </p:cNvPr>
          <p:cNvCxnSpPr/>
          <p:nvPr/>
        </p:nvCxnSpPr>
        <p:spPr>
          <a:xfrm>
            <a:off x="3405742" y="3996269"/>
            <a:ext cx="936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90CA0F-4D65-4EAD-A08A-26880AFCE114}"/>
              </a:ext>
            </a:extLst>
          </p:cNvPr>
          <p:cNvCxnSpPr/>
          <p:nvPr/>
        </p:nvCxnSpPr>
        <p:spPr>
          <a:xfrm>
            <a:off x="1262310" y="3691469"/>
            <a:ext cx="165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7F6931D-84EA-4FDE-B17B-1034FC85EC8A}"/>
              </a:ext>
            </a:extLst>
          </p:cNvPr>
          <p:cNvSpPr/>
          <p:nvPr/>
        </p:nvSpPr>
        <p:spPr>
          <a:xfrm>
            <a:off x="8869415" y="2702803"/>
            <a:ext cx="277572" cy="23704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16E23E-D8DB-408C-980A-5754BBBE9284}"/>
              </a:ext>
            </a:extLst>
          </p:cNvPr>
          <p:cNvSpPr/>
          <p:nvPr/>
        </p:nvSpPr>
        <p:spPr>
          <a:xfrm>
            <a:off x="6531598" y="2683139"/>
            <a:ext cx="389961" cy="13375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8F95C52-7F7C-434F-B928-FA9B0E9521FF}"/>
              </a:ext>
            </a:extLst>
          </p:cNvPr>
          <p:cNvCxnSpPr/>
          <p:nvPr/>
        </p:nvCxnSpPr>
        <p:spPr>
          <a:xfrm>
            <a:off x="3051781" y="6434669"/>
            <a:ext cx="1224000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8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FB62FEA-4067-429F-B92A-858600D6B90E}"/>
              </a:ext>
            </a:extLst>
          </p:cNvPr>
          <p:cNvSpPr txBox="1"/>
          <p:nvPr/>
        </p:nvSpPr>
        <p:spPr>
          <a:xfrm>
            <a:off x="788899" y="456020"/>
            <a:ext cx="1059451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+mj-lt"/>
              </a:rPr>
              <a:t>Corpus Striatum </a:t>
            </a:r>
            <a:br>
              <a:rPr lang="en-US" sz="3200" b="1" dirty="0">
                <a:latin typeface="+mj-lt"/>
              </a:rPr>
            </a:br>
            <a:r>
              <a:rPr lang="en-US" sz="2800" b="1" dirty="0">
                <a:latin typeface="+mj-lt"/>
              </a:rPr>
              <a:t>Important relations</a:t>
            </a:r>
            <a:endParaRPr lang="ar-SA" sz="3200" b="1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34D670-C01A-4975-9AD8-A71C999B7ABA}"/>
              </a:ext>
            </a:extLst>
          </p:cNvPr>
          <p:cNvGrpSpPr/>
          <p:nvPr/>
        </p:nvGrpSpPr>
        <p:grpSpPr>
          <a:xfrm>
            <a:off x="4392303" y="4039006"/>
            <a:ext cx="3614853" cy="2642682"/>
            <a:chOff x="3437467" y="1396999"/>
            <a:chExt cx="3607652" cy="2510367"/>
          </a:xfrm>
        </p:grpSpPr>
        <p:pic>
          <p:nvPicPr>
            <p:cNvPr id="7" name="Picture 4" descr="C:\Documents and Settings\user1\My Documents\My Pictures\basal8.jpg">
              <a:extLst>
                <a:ext uri="{FF2B5EF4-FFF2-40B4-BE49-F238E27FC236}">
                  <a16:creationId xmlns:a16="http://schemas.microsoft.com/office/drawing/2014/main" id="{D0FB5575-51DA-467B-9D1A-0343318EF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369" t="2186" r="1053" b="1973"/>
            <a:stretch/>
          </p:blipFill>
          <p:spPr bwMode="auto">
            <a:xfrm>
              <a:off x="3437467" y="1396999"/>
              <a:ext cx="3607652" cy="251036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7698F59B-EC59-4EBD-8DFA-33D3E0124409}"/>
                </a:ext>
              </a:extLst>
            </p:cNvPr>
            <p:cNvSpPr/>
            <p:nvPr/>
          </p:nvSpPr>
          <p:spPr>
            <a:xfrm>
              <a:off x="5847085" y="3335049"/>
              <a:ext cx="454025" cy="171450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6301612F-96E8-4BF2-A547-649868D562E9}"/>
                </a:ext>
              </a:extLst>
            </p:cNvPr>
            <p:cNvSpPr/>
            <p:nvPr/>
          </p:nvSpPr>
          <p:spPr>
            <a:xfrm>
              <a:off x="6362493" y="2442367"/>
              <a:ext cx="682624" cy="171450"/>
            </a:xfrm>
            <a:prstGeom prst="round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43B68238-797E-4632-8AAC-E52DC834E2BD}"/>
                </a:ext>
              </a:extLst>
            </p:cNvPr>
            <p:cNvSpPr txBox="1"/>
            <p:nvPr/>
          </p:nvSpPr>
          <p:spPr>
            <a:xfrm>
              <a:off x="4933290" y="2339709"/>
              <a:ext cx="354532" cy="3593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A</a:t>
              </a:r>
              <a:endParaRPr lang="ar-SA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37C4E7C-69D4-49E3-8B78-FDE7E14ECC04}"/>
                </a:ext>
              </a:extLst>
            </p:cNvPr>
            <p:cNvSpPr txBox="1"/>
            <p:nvPr/>
          </p:nvSpPr>
          <p:spPr>
            <a:xfrm>
              <a:off x="4874664" y="2698750"/>
              <a:ext cx="343690" cy="3593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P</a:t>
              </a:r>
              <a:endParaRPr lang="ar-SA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مستطيل: زوايا مستديرة 9">
              <a:extLst>
                <a:ext uri="{FF2B5EF4-FFF2-40B4-BE49-F238E27FC236}">
                  <a16:creationId xmlns:a16="http://schemas.microsoft.com/office/drawing/2014/main" id="{E1E7D45D-0A15-4D2F-B15C-D0FED3A1F920}"/>
                </a:ext>
              </a:extLst>
            </p:cNvPr>
            <p:cNvSpPr/>
            <p:nvPr/>
          </p:nvSpPr>
          <p:spPr>
            <a:xfrm>
              <a:off x="5985791" y="2048194"/>
              <a:ext cx="326772" cy="210178"/>
            </a:xfrm>
            <a:prstGeom prst="round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F042B-C318-4686-9F46-092B47B1C3C7}"/>
              </a:ext>
            </a:extLst>
          </p:cNvPr>
          <p:cNvGrpSpPr/>
          <p:nvPr/>
        </p:nvGrpSpPr>
        <p:grpSpPr>
          <a:xfrm>
            <a:off x="632618" y="4146150"/>
            <a:ext cx="3429020" cy="2471045"/>
            <a:chOff x="4703438" y="4357716"/>
            <a:chExt cx="3200399" cy="2141406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C477E1D6-A220-49CC-B28D-1729BC58A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71" t="3554" r="4853" b="7296"/>
            <a:stretch/>
          </p:blipFill>
          <p:spPr>
            <a:xfrm>
              <a:off x="4703438" y="4357716"/>
              <a:ext cx="3200399" cy="2141406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مستطيل: زوايا مستديرة 8">
              <a:extLst>
                <a:ext uri="{FF2B5EF4-FFF2-40B4-BE49-F238E27FC236}">
                  <a16:creationId xmlns:a16="http://schemas.microsoft.com/office/drawing/2014/main" id="{7E82D993-475A-4BF2-89AE-4638357C7F56}"/>
                </a:ext>
              </a:extLst>
            </p:cNvPr>
            <p:cNvSpPr/>
            <p:nvPr/>
          </p:nvSpPr>
          <p:spPr>
            <a:xfrm>
              <a:off x="7083348" y="4763935"/>
              <a:ext cx="526492" cy="17382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883AE8-1BBB-4885-AB8D-308817CFA710}"/>
              </a:ext>
            </a:extLst>
          </p:cNvPr>
          <p:cNvGrpSpPr/>
          <p:nvPr/>
        </p:nvGrpSpPr>
        <p:grpSpPr>
          <a:xfrm>
            <a:off x="788874" y="2906414"/>
            <a:ext cx="10354049" cy="900043"/>
            <a:chOff x="326958" y="4277259"/>
            <a:chExt cx="10354049" cy="900043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12EDE430-8151-4C29-995A-7C0EA09421F5}"/>
                </a:ext>
              </a:extLst>
            </p:cNvPr>
            <p:cNvSpPr txBox="1"/>
            <p:nvPr/>
          </p:nvSpPr>
          <p:spPr>
            <a:xfrm>
              <a:off x="411071" y="4357716"/>
              <a:ext cx="1011044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b="1" dirty="0">
                  <a:latin typeface="+mn-lt"/>
                </a:rPr>
                <a:t>Lentiform Nucleus</a:t>
              </a:r>
              <a:r>
                <a:rPr lang="en-US" sz="2000" dirty="0">
                  <a:latin typeface="+mn-lt"/>
                </a:rPr>
                <a:t>: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sz="2000" u="sng" dirty="0">
                  <a:latin typeface="+mn-lt"/>
                </a:rPr>
                <a:t>Lateral</a:t>
              </a:r>
              <a:r>
                <a:rPr lang="en-US" sz="2000" dirty="0">
                  <a:latin typeface="+mn-lt"/>
                </a:rPr>
                <a:t> to </a:t>
              </a: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thalamus</a:t>
              </a:r>
              <a:r>
                <a:rPr lang="en-US" sz="2000" dirty="0">
                  <a:latin typeface="+mn-lt"/>
                </a:rPr>
                <a:t> &amp; separated from it by </a:t>
              </a:r>
              <a:r>
                <a:rPr lang="en-US" sz="2000" i="1" dirty="0">
                  <a:latin typeface="+mn-lt"/>
                </a:rPr>
                <a:t>posterior limb of internal capsule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(P)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0C9520-F740-4549-AC22-3CB500F50D41}"/>
                </a:ext>
              </a:extLst>
            </p:cNvPr>
            <p:cNvSpPr/>
            <p:nvPr/>
          </p:nvSpPr>
          <p:spPr>
            <a:xfrm>
              <a:off x="326958" y="4277259"/>
              <a:ext cx="10354049" cy="900043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19E958-3B4F-4948-AA9E-6B8662969A2B}"/>
                </a:ext>
              </a:extLst>
            </p:cNvPr>
            <p:cNvCxnSpPr/>
            <p:nvPr/>
          </p:nvCxnSpPr>
          <p:spPr>
            <a:xfrm>
              <a:off x="1838014" y="4968713"/>
              <a:ext cx="972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A94A3D-B97D-4939-8968-D6FA1184CBF9}"/>
              </a:ext>
            </a:extLst>
          </p:cNvPr>
          <p:cNvGrpSpPr/>
          <p:nvPr/>
        </p:nvGrpSpPr>
        <p:grpSpPr>
          <a:xfrm>
            <a:off x="788874" y="1648216"/>
            <a:ext cx="10736821" cy="1353918"/>
            <a:chOff x="326957" y="1703161"/>
            <a:chExt cx="10638544" cy="135391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FD8410-EEE5-4A2E-8642-0B38630AAAEA}"/>
                </a:ext>
              </a:extLst>
            </p:cNvPr>
            <p:cNvSpPr/>
            <p:nvPr/>
          </p:nvSpPr>
          <p:spPr>
            <a:xfrm>
              <a:off x="326957" y="1703161"/>
              <a:ext cx="10259276" cy="1098012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DE09DEB5-C0DD-493F-A038-F69DD1B519B4}"/>
                </a:ext>
              </a:extLst>
            </p:cNvPr>
            <p:cNvSpPr txBox="1"/>
            <p:nvPr/>
          </p:nvSpPr>
          <p:spPr>
            <a:xfrm>
              <a:off x="411071" y="1733640"/>
              <a:ext cx="10554430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b="1" dirty="0">
                  <a:latin typeface="+mn-lt"/>
                </a:rPr>
                <a:t>Head of Caudate Nucleus</a:t>
              </a:r>
              <a:r>
                <a:rPr lang="en-US" sz="2000" dirty="0">
                  <a:latin typeface="+mn-lt"/>
                </a:rPr>
                <a:t>: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sz="2000" u="sng" dirty="0">
                  <a:latin typeface="+mn-lt"/>
                </a:rPr>
                <a:t>Anterior</a:t>
              </a:r>
              <a:r>
                <a:rPr lang="en-US" sz="2000" dirty="0">
                  <a:latin typeface="+mn-lt"/>
                </a:rPr>
                <a:t> to </a:t>
              </a: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thalamus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sz="2000" u="sng" dirty="0">
                  <a:solidFill>
                    <a:schemeClr val="tx1"/>
                  </a:solidFill>
                  <a:latin typeface="+mn-lt"/>
                </a:rPr>
                <a:t>Medial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 to </a:t>
              </a: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Lentiform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&amp; separated from it by </a:t>
              </a:r>
              <a:r>
                <a:rPr lang="en-US" sz="2000" i="1" dirty="0">
                  <a:latin typeface="+mn-lt"/>
                </a:rPr>
                <a:t>anterior limb of internal capsule</a:t>
              </a:r>
              <a:r>
                <a:rPr lang="en-US" sz="2000" i="1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rgbClr val="00B050"/>
                  </a:solidFill>
                  <a:latin typeface="+mn-lt"/>
                </a:rPr>
                <a:t>(A)</a:t>
              </a:r>
            </a:p>
            <a:p>
              <a:pPr algn="l" rtl="0"/>
              <a:endParaRPr lang="ar-SA" sz="2000" dirty="0">
                <a:latin typeface="+mn-lt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0671EDA-92E2-4231-BA0B-9E9997DA4C04}"/>
                </a:ext>
              </a:extLst>
            </p:cNvPr>
            <p:cNvCxnSpPr/>
            <p:nvPr/>
          </p:nvCxnSpPr>
          <p:spPr>
            <a:xfrm>
              <a:off x="1838208" y="2649705"/>
              <a:ext cx="1008000" cy="0"/>
            </a:xfrm>
            <a:prstGeom prst="lin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5E4688-754A-43B8-94AF-6E9C8BD64564}"/>
                </a:ext>
              </a:extLst>
            </p:cNvPr>
            <p:cNvCxnSpPr/>
            <p:nvPr/>
          </p:nvCxnSpPr>
          <p:spPr>
            <a:xfrm>
              <a:off x="1971278" y="2344905"/>
              <a:ext cx="972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CFF687-30C6-444B-8E43-ADA0322D5B88}"/>
              </a:ext>
            </a:extLst>
          </p:cNvPr>
          <p:cNvGrpSpPr/>
          <p:nvPr/>
        </p:nvGrpSpPr>
        <p:grpSpPr>
          <a:xfrm>
            <a:off x="10460298" y="578445"/>
            <a:ext cx="682625" cy="734036"/>
            <a:chOff x="6597319" y="353560"/>
            <a:chExt cx="682625" cy="734036"/>
          </a:xfrm>
        </p:grpSpPr>
        <p:pic>
          <p:nvPicPr>
            <p:cNvPr id="31" name="Picture 2" descr="Image result for youtube">
              <a:hlinkClick r:id="rId4"/>
              <a:extLst>
                <a:ext uri="{FF2B5EF4-FFF2-40B4-BE49-F238E27FC236}">
                  <a16:creationId xmlns:a16="http://schemas.microsoft.com/office/drawing/2014/main" id="{32206589-A508-41CA-80D9-32E639948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2D4EA6-90EA-4B2D-9618-44BC4C79DCF5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01:55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34" name="Picture 2" descr="https://neupsykey.com/wp-content/uploads/2016/12/9780865779761_c011_f002.jpg">
            <a:extLst>
              <a:ext uri="{FF2B5EF4-FFF2-40B4-BE49-F238E27FC236}">
                <a16:creationId xmlns:a16="http://schemas.microsoft.com/office/drawing/2014/main" id="{9F446A6C-9764-4DCD-B29B-8115AA1BF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46278"/>
          <a:stretch/>
        </p:blipFill>
        <p:spPr bwMode="auto">
          <a:xfrm>
            <a:off x="8097217" y="4039006"/>
            <a:ext cx="3609230" cy="25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AE89FD-F7C7-46C7-BFE4-886B9A61EAF6}"/>
              </a:ext>
            </a:extLst>
          </p:cNvPr>
          <p:cNvSpPr txBox="1"/>
          <p:nvPr/>
        </p:nvSpPr>
        <p:spPr>
          <a:xfrm>
            <a:off x="11494983" y="4461012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36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My Documents\My Pictures\basal7.jpg">
            <a:extLst>
              <a:ext uri="{FF2B5EF4-FFF2-40B4-BE49-F238E27FC236}">
                <a16:creationId xmlns:a16="http://schemas.microsoft.com/office/drawing/2014/main" id="{EBDD24DC-4A98-4285-B275-B21BDB4DA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249" t="1370" r="1173" b="2083"/>
          <a:stretch/>
        </p:blipFill>
        <p:spPr bwMode="auto">
          <a:xfrm>
            <a:off x="5892800" y="3244850"/>
            <a:ext cx="5638800" cy="3314700"/>
          </a:xfrm>
          <a:prstGeom prst="rect">
            <a:avLst/>
          </a:prstGeom>
          <a:ln>
            <a:noFill/>
          </a:ln>
        </p:spPr>
      </p:pic>
      <p:sp>
        <p:nvSpPr>
          <p:cNvPr id="3" name="مربع نص 1">
            <a:extLst>
              <a:ext uri="{FF2B5EF4-FFF2-40B4-BE49-F238E27FC236}">
                <a16:creationId xmlns:a16="http://schemas.microsoft.com/office/drawing/2014/main" id="{E2BAAAAC-C75E-4AC1-AC75-7845FEACEFDB}"/>
              </a:ext>
            </a:extLst>
          </p:cNvPr>
          <p:cNvSpPr txBox="1"/>
          <p:nvPr/>
        </p:nvSpPr>
        <p:spPr>
          <a:xfrm>
            <a:off x="454868" y="1371562"/>
            <a:ext cx="11288494" cy="16466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Putamen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is more closely related to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Caudate nucleus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(regarding </a:t>
            </a:r>
            <a:r>
              <a:rPr lang="en-US" sz="2400" u="sng" dirty="0">
                <a:solidFill>
                  <a:schemeClr val="tx1"/>
                </a:solidFill>
                <a:latin typeface="+mn-lt"/>
              </a:rPr>
              <a:t>development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u="sng" dirty="0">
                <a:solidFill>
                  <a:schemeClr val="tx1"/>
                </a:solidFill>
                <a:latin typeface="+mn-lt"/>
              </a:rPr>
              <a:t>function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2400" u="sng" dirty="0">
                <a:solidFill>
                  <a:schemeClr val="tx1"/>
                </a:solidFill>
                <a:latin typeface="+mn-lt"/>
              </a:rPr>
              <a:t>connections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 and together constitute the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neostriatum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striatum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lvl="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globus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pallidus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is the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oldest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part of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corpus striatum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and is called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paleostriatum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or 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pallidum.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43ED0D0-34A0-461E-893E-74CA0121D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3197814"/>
            <a:ext cx="4814588" cy="3213260"/>
          </a:xfrm>
          <a:prstGeom prst="rect">
            <a:avLst/>
          </a:prstGeom>
          <a:ln w="6350">
            <a:noFill/>
            <a:prstDash val="dashDot"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6745B3-E29A-4071-A471-A53EC3DEA3FA}"/>
              </a:ext>
            </a:extLst>
          </p:cNvPr>
          <p:cNvSpPr txBox="1"/>
          <p:nvPr/>
        </p:nvSpPr>
        <p:spPr>
          <a:xfrm>
            <a:off x="497400" y="564608"/>
            <a:ext cx="974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</a:rPr>
              <a:t>Corpus Striatum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014D1-39C6-42DC-83A0-B0E143565B7F}"/>
              </a:ext>
            </a:extLst>
          </p:cNvPr>
          <p:cNvSpPr/>
          <p:nvPr/>
        </p:nvSpPr>
        <p:spPr>
          <a:xfrm>
            <a:off x="3688785" y="783420"/>
            <a:ext cx="1053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n-lt"/>
              </a:rPr>
              <a:t>Important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44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5875FA-47C4-40FA-85A1-754D4786DFE4}"/>
              </a:ext>
            </a:extLst>
          </p:cNvPr>
          <p:cNvSpPr/>
          <p:nvPr/>
        </p:nvSpPr>
        <p:spPr>
          <a:xfrm>
            <a:off x="521110" y="2630128"/>
            <a:ext cx="2110252" cy="11307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Cerebral Cortex </a:t>
            </a:r>
            <a:r>
              <a:rPr lang="en-US" sz="1800" dirty="0">
                <a:solidFill>
                  <a:srgbClr val="92D050"/>
                </a:solidFill>
              </a:rPr>
              <a:t>(premotor area 6)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C857B-AA1C-4776-BA4E-24D2E99E9DD9}"/>
              </a:ext>
            </a:extLst>
          </p:cNvPr>
          <p:cNvSpPr/>
          <p:nvPr/>
        </p:nvSpPr>
        <p:spPr>
          <a:xfrm>
            <a:off x="521110" y="3967315"/>
            <a:ext cx="2110252" cy="1130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Thalamus </a:t>
            </a:r>
            <a:r>
              <a:rPr lang="en-US" sz="1800" dirty="0">
                <a:solidFill>
                  <a:schemeClr val="tx1"/>
                </a:solidFill>
              </a:rPr>
              <a:t>(intralaminar nuclei)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9021E-1779-44A2-845B-217EFB4A2DEB}"/>
              </a:ext>
            </a:extLst>
          </p:cNvPr>
          <p:cNvSpPr/>
          <p:nvPr/>
        </p:nvSpPr>
        <p:spPr>
          <a:xfrm>
            <a:off x="526027" y="5304502"/>
            <a:ext cx="2110252" cy="1130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Substantia </a:t>
            </a:r>
            <a:r>
              <a:rPr lang="en-US" sz="1800" dirty="0" err="1">
                <a:solidFill>
                  <a:schemeClr val="tx1"/>
                </a:solidFill>
              </a:rPr>
              <a:t>Nigra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(Pars Compacta)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D97964-3D7C-4E80-A9F0-B20DD8A29FFC}"/>
              </a:ext>
            </a:extLst>
          </p:cNvPr>
          <p:cNvSpPr/>
          <p:nvPr/>
        </p:nvSpPr>
        <p:spPr>
          <a:xfrm>
            <a:off x="3538385" y="3967315"/>
            <a:ext cx="1787014" cy="11307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Striatum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1A5F22-3018-4082-BB57-8FDF2ACD0E98}"/>
              </a:ext>
            </a:extLst>
          </p:cNvPr>
          <p:cNvSpPr/>
          <p:nvPr/>
        </p:nvSpPr>
        <p:spPr>
          <a:xfrm>
            <a:off x="6024240" y="4073442"/>
            <a:ext cx="2123766" cy="875073"/>
          </a:xfrm>
          <a:prstGeom prst="rect">
            <a:avLst/>
          </a:prstGeom>
          <a:solidFill>
            <a:srgbClr val="FFCC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Globus Pallidus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Medial Segment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38AF2-1C34-442C-870F-7172799E7B70}"/>
              </a:ext>
            </a:extLst>
          </p:cNvPr>
          <p:cNvSpPr/>
          <p:nvPr/>
        </p:nvSpPr>
        <p:spPr>
          <a:xfrm>
            <a:off x="5979631" y="2734880"/>
            <a:ext cx="2507226" cy="872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Substantia </a:t>
            </a:r>
            <a:r>
              <a:rPr lang="en-US" sz="1800" dirty="0" err="1">
                <a:solidFill>
                  <a:schemeClr val="tx1"/>
                </a:solidFill>
              </a:rPr>
              <a:t>Nigra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(Pars Reticulata)</a:t>
            </a:r>
            <a:endParaRPr lang="en-GB" sz="1800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F985EE-0310-4B86-8F7A-75B48ADD53A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631362" y="3195483"/>
            <a:ext cx="935292" cy="7718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003876-3C55-4EF9-927F-F63CB9F83FC6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2631362" y="4532670"/>
            <a:ext cx="90702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380D6F-10E3-496E-A127-F2D224517B3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636279" y="5098025"/>
            <a:ext cx="930375" cy="7718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6A3594-A1F6-4447-807F-FB9B676908D8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325399" y="4532670"/>
            <a:ext cx="654232" cy="136049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653C3C-61D4-4526-B730-5699990575B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358079" y="3171185"/>
            <a:ext cx="621552" cy="134332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602E98-908C-4403-A994-5DF9055508FE}"/>
              </a:ext>
            </a:extLst>
          </p:cNvPr>
          <p:cNvCxnSpPr>
            <a:cxnSpLocks/>
          </p:cNvCxnSpPr>
          <p:nvPr/>
        </p:nvCxnSpPr>
        <p:spPr>
          <a:xfrm flipV="1">
            <a:off x="8103397" y="5863672"/>
            <a:ext cx="1344051" cy="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DA715B-1229-4BC3-9031-42A14DF8372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8486857" y="3171185"/>
            <a:ext cx="946176" cy="63216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41D376E-52FB-4EEC-8D62-C6C9B2BFE812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8148006" y="3945624"/>
            <a:ext cx="1299442" cy="56535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6E00232-7F63-4702-8183-1AFEFD767FB8}"/>
              </a:ext>
            </a:extLst>
          </p:cNvPr>
          <p:cNvSpPr/>
          <p:nvPr/>
        </p:nvSpPr>
        <p:spPr>
          <a:xfrm>
            <a:off x="5979631" y="5455632"/>
            <a:ext cx="2123766" cy="875073"/>
          </a:xfrm>
          <a:prstGeom prst="rect">
            <a:avLst/>
          </a:prstGeom>
          <a:solidFill>
            <a:srgbClr val="F4DD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Globus Pallidus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Lateral Segment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7FCC46-5922-4094-A1EF-F1953B8D4E61}"/>
              </a:ext>
            </a:extLst>
          </p:cNvPr>
          <p:cNvSpPr txBox="1"/>
          <p:nvPr/>
        </p:nvSpPr>
        <p:spPr>
          <a:xfrm>
            <a:off x="3023157" y="6112045"/>
            <a:ext cx="1160206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AFEERENT (input)</a:t>
            </a:r>
            <a:endParaRPr lang="en-GB" sz="1800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E14255-14F7-4D87-ADF8-2A3C6D82CB21}"/>
              </a:ext>
            </a:extLst>
          </p:cNvPr>
          <p:cNvSpPr txBox="1"/>
          <p:nvPr/>
        </p:nvSpPr>
        <p:spPr>
          <a:xfrm>
            <a:off x="4495052" y="6112046"/>
            <a:ext cx="116020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EFEERENT (output)</a:t>
            </a:r>
            <a:endParaRPr lang="en-GB" sz="1800" dirty="0"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63E02E-517F-432B-8F9C-97A54727458C}"/>
              </a:ext>
            </a:extLst>
          </p:cNvPr>
          <p:cNvSpPr txBox="1"/>
          <p:nvPr/>
        </p:nvSpPr>
        <p:spPr>
          <a:xfrm>
            <a:off x="516039" y="855111"/>
            <a:ext cx="5226000" cy="1044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Striatum (Caudate &amp; Putamen)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“The input portion of Corpus striatum”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17F6AD-EDFB-4F18-AE77-0466BA295E76}"/>
              </a:ext>
            </a:extLst>
          </p:cNvPr>
          <p:cNvSpPr txBox="1"/>
          <p:nvPr/>
        </p:nvSpPr>
        <p:spPr>
          <a:xfrm>
            <a:off x="5948517" y="854918"/>
            <a:ext cx="5634576" cy="1044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Paleostriatum (Globus Pallidus)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“The output portion of corpus striatum: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medial segment of G.P. + Pars Reticulata of S.N.</a:t>
            </a:r>
            <a:r>
              <a:rPr lang="en-US" sz="2000" dirty="0">
                <a:solidFill>
                  <a:srgbClr val="92D050"/>
                </a:solidFill>
                <a:latin typeface="+mn-lt"/>
                <a:cs typeface="Arial" pitchFamily="34" charset="0"/>
              </a:rPr>
              <a:t>*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”</a:t>
            </a:r>
          </a:p>
        </p:txBody>
      </p:sp>
      <p:sp>
        <p:nvSpPr>
          <p:cNvPr id="51" name="مربع نص 12">
            <a:extLst>
              <a:ext uri="{FF2B5EF4-FFF2-40B4-BE49-F238E27FC236}">
                <a16:creationId xmlns:a16="http://schemas.microsoft.com/office/drawing/2014/main" id="{E27285B4-BC38-47DD-AA51-8BEB3794429D}"/>
              </a:ext>
            </a:extLst>
          </p:cNvPr>
          <p:cNvSpPr txBox="1"/>
          <p:nvPr/>
        </p:nvSpPr>
        <p:spPr>
          <a:xfrm>
            <a:off x="516038" y="151775"/>
            <a:ext cx="110670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Corpus Striatum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3031D2-2B5D-48B7-B14E-37F60A693269}"/>
              </a:ext>
            </a:extLst>
          </p:cNvPr>
          <p:cNvSpPr txBox="1"/>
          <p:nvPr/>
        </p:nvSpPr>
        <p:spPr>
          <a:xfrm>
            <a:off x="3323304" y="1875740"/>
            <a:ext cx="525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*Substantia </a:t>
            </a:r>
            <a:r>
              <a:rPr lang="en-US" dirty="0" err="1">
                <a:solidFill>
                  <a:srgbClr val="92D050"/>
                </a:solidFill>
                <a:latin typeface="+mn-lt"/>
              </a:rPr>
              <a:t>Nigra</a:t>
            </a:r>
            <a:r>
              <a:rPr lang="en-US" dirty="0">
                <a:solidFill>
                  <a:srgbClr val="92D050"/>
                </a:solidFill>
                <a:latin typeface="+mn-lt"/>
              </a:rPr>
              <a:t> is divided into Pars Compacta and Pars Reticulata (which is structurally similar to the medial segment of </a:t>
            </a:r>
            <a:r>
              <a:rPr lang="en-US" dirty="0" err="1">
                <a:solidFill>
                  <a:srgbClr val="92D050"/>
                </a:solidFill>
                <a:latin typeface="+mn-lt"/>
              </a:rPr>
              <a:t>globus</a:t>
            </a:r>
            <a:r>
              <a:rPr lang="en-US" dirty="0">
                <a:solidFill>
                  <a:srgbClr val="92D050"/>
                </a:solidFill>
                <a:latin typeface="+mn-lt"/>
              </a:rPr>
              <a:t> pallidus) 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594FBF-0ADC-4ECF-8717-2FE994076CB2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8148006" y="4510979"/>
            <a:ext cx="1265848" cy="127648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61363D9-C3D4-4E9A-B1B1-B70783C16E05}"/>
              </a:ext>
            </a:extLst>
          </p:cNvPr>
          <p:cNvSpPr/>
          <p:nvPr/>
        </p:nvSpPr>
        <p:spPr>
          <a:xfrm>
            <a:off x="9447448" y="5327813"/>
            <a:ext cx="2507226" cy="1130710"/>
          </a:xfrm>
          <a:prstGeom prst="rect">
            <a:avLst/>
          </a:prstGeom>
          <a:solidFill>
            <a:srgbClr val="FFF0C9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Subthalamic Nuclei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ED7E7C-78A8-45F1-9BC5-273A7C82D6AF}"/>
              </a:ext>
            </a:extLst>
          </p:cNvPr>
          <p:cNvSpPr txBox="1"/>
          <p:nvPr/>
        </p:nvSpPr>
        <p:spPr>
          <a:xfrm>
            <a:off x="8185702" y="5836088"/>
            <a:ext cx="116020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Subthalamic fasciculus</a:t>
            </a:r>
            <a:endParaRPr lang="en-GB" sz="12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B0D9E5-FB52-4B5E-84F1-E0E221F9EB3A}"/>
              </a:ext>
            </a:extLst>
          </p:cNvPr>
          <p:cNvSpPr/>
          <p:nvPr/>
        </p:nvSpPr>
        <p:spPr>
          <a:xfrm>
            <a:off x="9447448" y="3380269"/>
            <a:ext cx="2507226" cy="1130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Thalamus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(Ventral lateral, Ventral anterior, </a:t>
            </a:r>
            <a:r>
              <a:rPr lang="en-US" sz="1800" b="1" dirty="0" err="1">
                <a:solidFill>
                  <a:schemeClr val="tx1"/>
                </a:solidFill>
              </a:rPr>
              <a:t>centromedian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C3AA68-2948-449F-B593-E715F2FF2038}"/>
              </a:ext>
            </a:extLst>
          </p:cNvPr>
          <p:cNvSpPr txBox="1"/>
          <p:nvPr/>
        </p:nvSpPr>
        <p:spPr>
          <a:xfrm rot="20248408">
            <a:off x="8213113" y="3998984"/>
            <a:ext cx="116020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thalamic fasciculus</a:t>
            </a:r>
            <a:endParaRPr lang="en-GB" sz="1200" dirty="0">
              <a:latin typeface="+mn-lt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F74407-FAC3-420A-90C1-C2C9B4B9BB09}"/>
              </a:ext>
            </a:extLst>
          </p:cNvPr>
          <p:cNvCxnSpPr>
            <a:cxnSpLocks/>
          </p:cNvCxnSpPr>
          <p:nvPr/>
        </p:nvCxnSpPr>
        <p:spPr>
          <a:xfrm flipH="1">
            <a:off x="8068528" y="6240952"/>
            <a:ext cx="1345326" cy="859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D65EE0-1949-4C85-A85A-112ACAF8D67A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5325399" y="4510979"/>
            <a:ext cx="698841" cy="2169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147514E-2D87-4F38-AD4B-8A1C9A4009D2}"/>
              </a:ext>
            </a:extLst>
          </p:cNvPr>
          <p:cNvSpPr/>
          <p:nvPr/>
        </p:nvSpPr>
        <p:spPr>
          <a:xfrm>
            <a:off x="7562694" y="334645"/>
            <a:ext cx="1558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n-lt"/>
              </a:rPr>
              <a:t>Very important!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98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3942</TotalTime>
  <Words>1839</Words>
  <Application>Microsoft Office PowerPoint</Application>
  <PresentationFormat>Widescreen</PresentationFormat>
  <Paragraphs>304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</vt:lpstr>
      <vt:lpstr>Courier New</vt:lpstr>
      <vt:lpstr>Wingdings</vt:lpstr>
      <vt:lpstr>Calibri Light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Connection Of Corpus Striatum </vt:lpstr>
      <vt:lpstr>Connection Of Corpus Striatum </vt:lpstr>
      <vt:lpstr>PowerPoint Presentation</vt:lpstr>
      <vt:lpstr>PowerPoint Presentation</vt:lpstr>
      <vt:lpstr>Main Connections between Cortex, basal Nuclei, Thalamic Nuclei Brainstem &amp; Spinal Cord These are the normal connections. Any degeneration will lead to </vt:lpstr>
      <vt:lpstr>Summary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Jawaher AbdulMohsen</dc:creator>
  <cp:lastModifiedBy>Jawaher</cp:lastModifiedBy>
  <cp:revision>158</cp:revision>
  <dcterms:created xsi:type="dcterms:W3CDTF">2017-04-30T17:35:08Z</dcterms:created>
  <dcterms:modified xsi:type="dcterms:W3CDTF">2018-08-01T14:16:24Z</dcterms:modified>
</cp:coreProperties>
</file>