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5" r:id="rId1"/>
  </p:sldMasterIdLst>
  <p:notesMasterIdLst>
    <p:notesMasterId r:id="rId22"/>
  </p:notesMasterIdLst>
  <p:sldIdLst>
    <p:sldId id="322" r:id="rId2"/>
    <p:sldId id="297" r:id="rId3"/>
    <p:sldId id="325" r:id="rId4"/>
    <p:sldId id="326" r:id="rId5"/>
    <p:sldId id="327" r:id="rId6"/>
    <p:sldId id="328" r:id="rId7"/>
    <p:sldId id="346" r:id="rId8"/>
    <p:sldId id="356" r:id="rId9"/>
    <p:sldId id="348" r:id="rId10"/>
    <p:sldId id="349" r:id="rId11"/>
    <p:sldId id="335" r:id="rId12"/>
    <p:sldId id="351" r:id="rId13"/>
    <p:sldId id="338" r:id="rId14"/>
    <p:sldId id="352" r:id="rId15"/>
    <p:sldId id="341" r:id="rId16"/>
    <p:sldId id="343" r:id="rId17"/>
    <p:sldId id="355" r:id="rId18"/>
    <p:sldId id="357" r:id="rId19"/>
    <p:sldId id="345" r:id="rId20"/>
    <p:sldId id="323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0F8"/>
    <a:srgbClr val="CC3399"/>
    <a:srgbClr val="FFCCFF"/>
    <a:srgbClr val="FF7C80"/>
    <a:srgbClr val="C19CE0"/>
    <a:srgbClr val="EFE5F7"/>
    <a:srgbClr val="FFCC00"/>
    <a:srgbClr val="0F71D2"/>
    <a:srgbClr val="AF6457"/>
    <a:srgbClr val="637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1108BE60-98E1-4CA7-AB5B-2BF94F43183B}">
  <a:tblStyle styleId="{1108BE60-98E1-4CA7-AB5B-2BF94F4318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3E5EB3EA-823C-4605-A2E9-52B1581408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1V>
      <a:tcStyle>
        <a:tcBdr/>
        <a:fill>
          <a:solidFill>
            <a:srgbClr val="CDD4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>
        <p:scale>
          <a:sx n="75" d="100"/>
          <a:sy n="75" d="100"/>
        </p:scale>
        <p:origin x="1448" y="5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34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A64110-79B0-4BB8-973D-8F9CCC79338B}" type="doc">
      <dgm:prSet loTypeId="urn:microsoft.com/office/officeart/2005/8/layout/matrix1" loCatId="matrix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pPr rtl="1"/>
          <a:endParaRPr lang="ar-SA"/>
        </a:p>
      </dgm:t>
    </dgm:pt>
    <dgm:pt modelId="{A6E5CD2D-004D-433C-BB55-D2956084FCAB}">
      <dgm:prSet phldrT="[Text]" custT="1"/>
      <dgm:spPr/>
      <dgm:t>
        <a:bodyPr/>
        <a:lstStyle/>
        <a:p>
          <a:pPr rtl="1"/>
          <a:r>
            <a:rPr lang="en-US" sz="2800" b="1" dirty="0"/>
            <a:t>Thalamus &amp; limbic system</a:t>
          </a:r>
          <a:endParaRPr lang="ar-SA" sz="2800" b="1" dirty="0"/>
        </a:p>
      </dgm:t>
    </dgm:pt>
    <dgm:pt modelId="{C3227C6B-4FA3-4DDC-AD64-F9D9BB645C1E}" type="parTrans" cxnId="{D9D17168-959E-4DC9-8606-C4464257AC1A}">
      <dgm:prSet/>
      <dgm:spPr/>
      <dgm:t>
        <a:bodyPr/>
        <a:lstStyle/>
        <a:p>
          <a:pPr rtl="1"/>
          <a:endParaRPr lang="ar-SA"/>
        </a:p>
      </dgm:t>
    </dgm:pt>
    <dgm:pt modelId="{F2690A2E-C7EA-4867-AE60-6CF468F94AFF}" type="sibTrans" cxnId="{D9D17168-959E-4DC9-8606-C4464257AC1A}">
      <dgm:prSet/>
      <dgm:spPr/>
      <dgm:t>
        <a:bodyPr/>
        <a:lstStyle/>
        <a:p>
          <a:pPr rtl="1"/>
          <a:endParaRPr lang="ar-SA"/>
        </a:p>
      </dgm:t>
    </dgm:pt>
    <dgm:pt modelId="{B52953EE-697C-43D7-BD92-7E3D71180043}">
      <dgm:prSet phldrT="[Text]" custT="1"/>
      <dgm:spPr/>
      <dgm:t>
        <a:bodyPr/>
        <a:lstStyle/>
        <a:p>
          <a:pPr rtl="1"/>
          <a:r>
            <a:rPr lang="en-US" sz="1400" b="1" dirty="0"/>
            <a:t>Thalamic Internal structures</a:t>
          </a:r>
        </a:p>
        <a:p>
          <a:pPr rtl="1"/>
          <a:endParaRPr lang="en-US" sz="1400" dirty="0"/>
        </a:p>
        <a:p>
          <a:pPr rtl="1"/>
          <a:r>
            <a:rPr lang="en-US" sz="1400" dirty="0">
              <a:sym typeface="Wingdings 2" panose="05020102010507070707" pitchFamily="18" charset="2"/>
            </a:rPr>
            <a:t></a:t>
          </a:r>
          <a:r>
            <a:rPr lang="en-US" sz="1400" dirty="0"/>
            <a:t> External medullary lamina -&gt; consists of thalamocortical &amp; corticothalamic fibers.</a:t>
          </a:r>
        </a:p>
        <a:p>
          <a:pPr rtl="1"/>
          <a:endParaRPr lang="en-US" sz="1400" dirty="0"/>
        </a:p>
        <a:p>
          <a:pPr rtl="1"/>
          <a:r>
            <a:rPr lang="en-US" sz="1400" dirty="0">
              <a:sym typeface="Wingdings 2" panose="05020102010507070707" pitchFamily="18" charset="2"/>
            </a:rPr>
            <a:t></a:t>
          </a:r>
          <a:r>
            <a:rPr lang="en-US" sz="1400" dirty="0"/>
            <a:t> Internal medullary lamina -&gt; divides the thalamus into anterior , medial &amp; lateral nuclear groups. </a:t>
          </a:r>
        </a:p>
        <a:p>
          <a:pPr rtl="1"/>
          <a:endParaRPr lang="ar-SA" sz="1200" dirty="0"/>
        </a:p>
      </dgm:t>
    </dgm:pt>
    <dgm:pt modelId="{1E713A29-A92B-480B-ACB0-714440E27F74}" type="parTrans" cxnId="{6CBE7C19-EF28-4D59-B9EA-F9AAF0008A10}">
      <dgm:prSet/>
      <dgm:spPr/>
      <dgm:t>
        <a:bodyPr/>
        <a:lstStyle/>
        <a:p>
          <a:pPr rtl="1"/>
          <a:endParaRPr lang="ar-SA"/>
        </a:p>
      </dgm:t>
    </dgm:pt>
    <dgm:pt modelId="{27E5ABEC-2A5A-4232-A9E7-BE5060E52C28}" type="sibTrans" cxnId="{6CBE7C19-EF28-4D59-B9EA-F9AAF0008A10}">
      <dgm:prSet/>
      <dgm:spPr/>
      <dgm:t>
        <a:bodyPr/>
        <a:lstStyle/>
        <a:p>
          <a:pPr rtl="1"/>
          <a:endParaRPr lang="ar-SA"/>
        </a:p>
      </dgm:t>
    </dgm:pt>
    <dgm:pt modelId="{3FD2ACA3-C836-45A4-A8FB-F8AAC9868115}">
      <dgm:prSet phldrT="[Text]" custT="1"/>
      <dgm:spPr/>
      <dgm:t>
        <a:bodyPr/>
        <a:lstStyle/>
        <a:p>
          <a:pPr algn="ctr" rtl="1"/>
          <a:r>
            <a:rPr lang="en-US" sz="1400" b="1" dirty="0"/>
            <a:t>Thalamic Relations</a:t>
          </a:r>
        </a:p>
        <a:p>
          <a:pPr algn="l" rtl="1"/>
          <a:r>
            <a:rPr lang="en-US" sz="1400" dirty="0"/>
            <a:t>Superior surface-&gt; lateral ventricle, fornix</a:t>
          </a:r>
        </a:p>
        <a:p>
          <a:pPr algn="l" rtl="1"/>
          <a:r>
            <a:rPr lang="en-US" sz="1400" dirty="0"/>
            <a:t>Inferior surface-&gt; hypothalamus, subthalamus</a:t>
          </a:r>
        </a:p>
        <a:p>
          <a:pPr algn="l" rtl="1"/>
          <a:r>
            <a:rPr lang="en-US" sz="1400" dirty="0"/>
            <a:t>Medial surface-&gt; 3</a:t>
          </a:r>
          <a:r>
            <a:rPr lang="en-US" sz="1400" baseline="30000" dirty="0"/>
            <a:t>rd</a:t>
          </a:r>
          <a:r>
            <a:rPr lang="en-US" sz="1400" dirty="0"/>
            <a:t> ventricle</a:t>
          </a:r>
        </a:p>
        <a:p>
          <a:pPr algn="l" rtl="1"/>
          <a:r>
            <a:rPr lang="en-US" sz="1400" dirty="0"/>
            <a:t>Lateral surface-&gt; internal capsule</a:t>
          </a:r>
        </a:p>
        <a:p>
          <a:pPr algn="l" rtl="1"/>
          <a:r>
            <a:rPr lang="en-US" sz="1400" dirty="0"/>
            <a:t>Anterior end-&gt; anterior tubercle</a:t>
          </a:r>
        </a:p>
        <a:p>
          <a:pPr algn="l" rtl="1"/>
          <a:r>
            <a:rPr lang="en-US" sz="1400" dirty="0"/>
            <a:t>Posterior end-&gt; pulvinar, superior colliculus, geniculate bodies</a:t>
          </a:r>
          <a:endParaRPr lang="ar-SA" sz="1400" dirty="0"/>
        </a:p>
      </dgm:t>
    </dgm:pt>
    <dgm:pt modelId="{AE4D0DA8-8FCD-48BF-A4DD-D0F8524A7CE2}" type="parTrans" cxnId="{C3E5716A-9987-4C89-9716-6422D71D4BD6}">
      <dgm:prSet/>
      <dgm:spPr/>
      <dgm:t>
        <a:bodyPr/>
        <a:lstStyle/>
        <a:p>
          <a:pPr rtl="1"/>
          <a:endParaRPr lang="ar-SA"/>
        </a:p>
      </dgm:t>
    </dgm:pt>
    <dgm:pt modelId="{0C344222-E367-4C78-BB85-27F9B14A5F60}" type="sibTrans" cxnId="{C3E5716A-9987-4C89-9716-6422D71D4BD6}">
      <dgm:prSet/>
      <dgm:spPr/>
      <dgm:t>
        <a:bodyPr/>
        <a:lstStyle/>
        <a:p>
          <a:pPr rtl="1"/>
          <a:endParaRPr lang="ar-SA"/>
        </a:p>
      </dgm:t>
    </dgm:pt>
    <dgm:pt modelId="{2FBCBF3E-2DFB-4AED-A00E-4DE87D24D89E}">
      <dgm:prSet phldrT="[Text]" custT="1"/>
      <dgm:spPr/>
      <dgm:t>
        <a:bodyPr anchor="t"/>
        <a:lstStyle/>
        <a:p>
          <a:pPr rtl="1"/>
          <a:r>
            <a:rPr lang="en-US" sz="1400" b="1" dirty="0"/>
            <a:t>Thalamic Lateral nuclear group</a:t>
          </a:r>
        </a:p>
        <a:p>
          <a:pPr rtl="1"/>
          <a:endParaRPr lang="en-US" sz="1400" dirty="0"/>
        </a:p>
        <a:p>
          <a:pPr rtl="1"/>
          <a:r>
            <a:rPr lang="en-US" sz="1400" dirty="0">
              <a:sym typeface="Wingdings 2" panose="05020102010507070707" pitchFamily="18" charset="2"/>
            </a:rPr>
            <a:t></a:t>
          </a:r>
          <a:r>
            <a:rPr lang="en-US" sz="1400" dirty="0"/>
            <a:t> Ventral tier -&gt; lateral dorsal , lateral posterior &amp; pulvinar.</a:t>
          </a:r>
        </a:p>
        <a:p>
          <a:pPr rtl="1"/>
          <a:r>
            <a:rPr lang="en-US" sz="1400" dirty="0">
              <a:sym typeface="Wingdings 2" panose="05020102010507070707" pitchFamily="18" charset="2"/>
            </a:rPr>
            <a:t></a:t>
          </a:r>
          <a:r>
            <a:rPr lang="en-US" sz="1400" dirty="0"/>
            <a:t> Dorsal tier -&gt; ventral anterior , ventral lateral , ventral intermediate , ventral posterior (medial &amp; lateral) , medial geniculate nucleus , lateral geniculate nucleus.</a:t>
          </a:r>
        </a:p>
      </dgm:t>
    </dgm:pt>
    <dgm:pt modelId="{B247DE6C-660F-4A1B-9309-219AB7FC965F}" type="parTrans" cxnId="{671F59D6-9A06-4417-ABFA-8FEAA23FAB54}">
      <dgm:prSet/>
      <dgm:spPr/>
      <dgm:t>
        <a:bodyPr/>
        <a:lstStyle/>
        <a:p>
          <a:pPr rtl="1"/>
          <a:endParaRPr lang="ar-SA"/>
        </a:p>
      </dgm:t>
    </dgm:pt>
    <dgm:pt modelId="{8427094F-BB47-4576-B043-718FD393CAC7}" type="sibTrans" cxnId="{671F59D6-9A06-4417-ABFA-8FEAA23FAB54}">
      <dgm:prSet/>
      <dgm:spPr/>
      <dgm:t>
        <a:bodyPr/>
        <a:lstStyle/>
        <a:p>
          <a:pPr rtl="1"/>
          <a:endParaRPr lang="ar-SA"/>
        </a:p>
      </dgm:t>
    </dgm:pt>
    <dgm:pt modelId="{613FACA9-7562-4A1E-96CC-04FC2ACE2959}">
      <dgm:prSet phldrT="[Text]" custT="1"/>
      <dgm:spPr/>
      <dgm:t>
        <a:bodyPr/>
        <a:lstStyle/>
        <a:p>
          <a:pPr rtl="1"/>
          <a:r>
            <a:rPr lang="en-US" sz="1400" b="1" dirty="0"/>
            <a:t>The limbic system</a:t>
          </a:r>
        </a:p>
        <a:p>
          <a:pPr rtl="1"/>
          <a:r>
            <a:rPr lang="en-US" sz="1400" dirty="0"/>
            <a:t>Composed of : limbic cortex , amygdala , hippocampus &amp; septal area.</a:t>
          </a:r>
        </a:p>
        <a:p>
          <a:pPr rtl="1"/>
          <a:r>
            <a:rPr lang="en-US" sz="1400" dirty="0"/>
            <a:t> Memories -&gt; Hippocampus</a:t>
          </a:r>
        </a:p>
        <a:p>
          <a:pPr rtl="1"/>
          <a:r>
            <a:rPr lang="en-US" sz="1400" dirty="0"/>
            <a:t> Fear &amp; Anger -&gt; Amygdala</a:t>
          </a:r>
        </a:p>
        <a:p>
          <a:pPr rtl="1"/>
          <a:r>
            <a:rPr lang="en-US" sz="1400" dirty="0"/>
            <a:t> Hormonal secretions -&gt; Amygdala</a:t>
          </a:r>
        </a:p>
        <a:p>
          <a:pPr rtl="1"/>
          <a:r>
            <a:rPr lang="en-US" sz="1400" dirty="0"/>
            <a:t> Pleasure -&gt; Septal Area</a:t>
          </a:r>
          <a:endParaRPr lang="ar-SA" sz="1400" dirty="0"/>
        </a:p>
      </dgm:t>
    </dgm:pt>
    <dgm:pt modelId="{A7D2B073-1D25-428F-B109-7264AC2C68BD}" type="sibTrans" cxnId="{D27A159A-7559-4585-834F-CB744527E051}">
      <dgm:prSet/>
      <dgm:spPr/>
      <dgm:t>
        <a:bodyPr/>
        <a:lstStyle/>
        <a:p>
          <a:pPr rtl="1"/>
          <a:endParaRPr lang="ar-SA"/>
        </a:p>
      </dgm:t>
    </dgm:pt>
    <dgm:pt modelId="{D95AE277-9117-4A33-AA63-374621748B14}" type="parTrans" cxnId="{D27A159A-7559-4585-834F-CB744527E051}">
      <dgm:prSet/>
      <dgm:spPr/>
      <dgm:t>
        <a:bodyPr/>
        <a:lstStyle/>
        <a:p>
          <a:pPr rtl="1"/>
          <a:endParaRPr lang="ar-SA"/>
        </a:p>
      </dgm:t>
    </dgm:pt>
    <dgm:pt modelId="{C610E232-A96B-440B-A0E7-B369517D6A3B}" type="pres">
      <dgm:prSet presAssocID="{E0A64110-79B0-4BB8-973D-8F9CCC79338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7DFC2A-0095-4ADC-AF26-1CEE6F36C2A4}" type="pres">
      <dgm:prSet presAssocID="{E0A64110-79B0-4BB8-973D-8F9CCC79338B}" presName="matrix" presStyleCnt="0"/>
      <dgm:spPr/>
    </dgm:pt>
    <dgm:pt modelId="{0199DD9B-94FA-4C3E-93D5-EFF47C334B28}" type="pres">
      <dgm:prSet presAssocID="{E0A64110-79B0-4BB8-973D-8F9CCC79338B}" presName="tile1" presStyleLbl="node1" presStyleIdx="0" presStyleCnt="4"/>
      <dgm:spPr/>
      <dgm:t>
        <a:bodyPr/>
        <a:lstStyle/>
        <a:p>
          <a:endParaRPr lang="en-US"/>
        </a:p>
      </dgm:t>
    </dgm:pt>
    <dgm:pt modelId="{0755506E-7F4A-42C3-B4D1-5C81A3AE4A3E}" type="pres">
      <dgm:prSet presAssocID="{E0A64110-79B0-4BB8-973D-8F9CCC79338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0BB07-CDF7-4957-B794-FF2DECB5000D}" type="pres">
      <dgm:prSet presAssocID="{E0A64110-79B0-4BB8-973D-8F9CCC79338B}" presName="tile2" presStyleLbl="node1" presStyleIdx="1" presStyleCnt="4"/>
      <dgm:spPr/>
      <dgm:t>
        <a:bodyPr/>
        <a:lstStyle/>
        <a:p>
          <a:endParaRPr lang="en-US"/>
        </a:p>
      </dgm:t>
    </dgm:pt>
    <dgm:pt modelId="{72DF85C0-D0BF-4DCF-8C5F-3542BD909424}" type="pres">
      <dgm:prSet presAssocID="{E0A64110-79B0-4BB8-973D-8F9CCC79338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7DC892-5748-43C8-BF21-443F975F17B7}" type="pres">
      <dgm:prSet presAssocID="{E0A64110-79B0-4BB8-973D-8F9CCC79338B}" presName="tile3" presStyleLbl="node1" presStyleIdx="2" presStyleCnt="4"/>
      <dgm:spPr/>
      <dgm:t>
        <a:bodyPr/>
        <a:lstStyle/>
        <a:p>
          <a:endParaRPr lang="en-US"/>
        </a:p>
      </dgm:t>
    </dgm:pt>
    <dgm:pt modelId="{07979C28-CD56-45B4-896C-CA1E6979BB21}" type="pres">
      <dgm:prSet presAssocID="{E0A64110-79B0-4BB8-973D-8F9CCC79338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6F75D0-36C6-4694-9474-2922481D08EB}" type="pres">
      <dgm:prSet presAssocID="{E0A64110-79B0-4BB8-973D-8F9CCC79338B}" presName="tile4" presStyleLbl="node1" presStyleIdx="3" presStyleCnt="4"/>
      <dgm:spPr/>
      <dgm:t>
        <a:bodyPr/>
        <a:lstStyle/>
        <a:p>
          <a:endParaRPr lang="en-US"/>
        </a:p>
      </dgm:t>
    </dgm:pt>
    <dgm:pt modelId="{49E6E8B4-5958-4044-873B-48EEF430AA10}" type="pres">
      <dgm:prSet presAssocID="{E0A64110-79B0-4BB8-973D-8F9CCC79338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F85F31-E160-4FDA-80FE-54739D389B3E}" type="pres">
      <dgm:prSet presAssocID="{E0A64110-79B0-4BB8-973D-8F9CCC79338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E0FDAB1A-31FD-4C9A-8D35-FA86E47E9367}" type="presOf" srcId="{B52953EE-697C-43D7-BD92-7E3D71180043}" destId="{0755506E-7F4A-42C3-B4D1-5C81A3AE4A3E}" srcOrd="1" destOrd="0" presId="urn:microsoft.com/office/officeart/2005/8/layout/matrix1"/>
    <dgm:cxn modelId="{C3E5716A-9987-4C89-9716-6422D71D4BD6}" srcId="{A6E5CD2D-004D-433C-BB55-D2956084FCAB}" destId="{3FD2ACA3-C836-45A4-A8FB-F8AAC9868115}" srcOrd="1" destOrd="0" parTransId="{AE4D0DA8-8FCD-48BF-A4DD-D0F8524A7CE2}" sibTransId="{0C344222-E367-4C78-BB85-27F9B14A5F60}"/>
    <dgm:cxn modelId="{4EBFD33A-D03F-49C4-B139-FEBAF53EF2AE}" type="presOf" srcId="{E0A64110-79B0-4BB8-973D-8F9CCC79338B}" destId="{C610E232-A96B-440B-A0E7-B369517D6A3B}" srcOrd="0" destOrd="0" presId="urn:microsoft.com/office/officeart/2005/8/layout/matrix1"/>
    <dgm:cxn modelId="{2EFC101B-A4E2-4A0C-8A90-52F65C422976}" type="presOf" srcId="{A6E5CD2D-004D-433C-BB55-D2956084FCAB}" destId="{2CF85F31-E160-4FDA-80FE-54739D389B3E}" srcOrd="0" destOrd="0" presId="urn:microsoft.com/office/officeart/2005/8/layout/matrix1"/>
    <dgm:cxn modelId="{A7E35621-57CD-4311-AA5D-9AF267BF5CBC}" type="presOf" srcId="{3FD2ACA3-C836-45A4-A8FB-F8AAC9868115}" destId="{08A0BB07-CDF7-4957-B794-FF2DECB5000D}" srcOrd="0" destOrd="0" presId="urn:microsoft.com/office/officeart/2005/8/layout/matrix1"/>
    <dgm:cxn modelId="{A4487956-9516-4A60-AF19-178952726358}" type="presOf" srcId="{B52953EE-697C-43D7-BD92-7E3D71180043}" destId="{0199DD9B-94FA-4C3E-93D5-EFF47C334B28}" srcOrd="0" destOrd="0" presId="urn:microsoft.com/office/officeart/2005/8/layout/matrix1"/>
    <dgm:cxn modelId="{EF99150E-1289-4FB4-8693-4AB08D30CB72}" type="presOf" srcId="{613FACA9-7562-4A1E-96CC-04FC2ACE2959}" destId="{AA7DC892-5748-43C8-BF21-443F975F17B7}" srcOrd="0" destOrd="0" presId="urn:microsoft.com/office/officeart/2005/8/layout/matrix1"/>
    <dgm:cxn modelId="{D27A159A-7559-4585-834F-CB744527E051}" srcId="{A6E5CD2D-004D-433C-BB55-D2956084FCAB}" destId="{613FACA9-7562-4A1E-96CC-04FC2ACE2959}" srcOrd="2" destOrd="0" parTransId="{D95AE277-9117-4A33-AA63-374621748B14}" sibTransId="{A7D2B073-1D25-428F-B109-7264AC2C68BD}"/>
    <dgm:cxn modelId="{EC1EE820-FD8C-4259-BD5D-6912A10BBBCF}" type="presOf" srcId="{3FD2ACA3-C836-45A4-A8FB-F8AAC9868115}" destId="{72DF85C0-D0BF-4DCF-8C5F-3542BD909424}" srcOrd="1" destOrd="0" presId="urn:microsoft.com/office/officeart/2005/8/layout/matrix1"/>
    <dgm:cxn modelId="{11CC0C40-4975-4E2A-8EF0-1F9AF5A14B76}" type="presOf" srcId="{2FBCBF3E-2DFB-4AED-A00E-4DE87D24D89E}" destId="{49E6E8B4-5958-4044-873B-48EEF430AA10}" srcOrd="1" destOrd="0" presId="urn:microsoft.com/office/officeart/2005/8/layout/matrix1"/>
    <dgm:cxn modelId="{3DFB951C-B163-46E8-B7D3-19352A12CE9B}" type="presOf" srcId="{613FACA9-7562-4A1E-96CC-04FC2ACE2959}" destId="{07979C28-CD56-45B4-896C-CA1E6979BB21}" srcOrd="1" destOrd="0" presId="urn:microsoft.com/office/officeart/2005/8/layout/matrix1"/>
    <dgm:cxn modelId="{6CBE7C19-EF28-4D59-B9EA-F9AAF0008A10}" srcId="{A6E5CD2D-004D-433C-BB55-D2956084FCAB}" destId="{B52953EE-697C-43D7-BD92-7E3D71180043}" srcOrd="0" destOrd="0" parTransId="{1E713A29-A92B-480B-ACB0-714440E27F74}" sibTransId="{27E5ABEC-2A5A-4232-A9E7-BE5060E52C28}"/>
    <dgm:cxn modelId="{671F59D6-9A06-4417-ABFA-8FEAA23FAB54}" srcId="{A6E5CD2D-004D-433C-BB55-D2956084FCAB}" destId="{2FBCBF3E-2DFB-4AED-A00E-4DE87D24D89E}" srcOrd="3" destOrd="0" parTransId="{B247DE6C-660F-4A1B-9309-219AB7FC965F}" sibTransId="{8427094F-BB47-4576-B043-718FD393CAC7}"/>
    <dgm:cxn modelId="{4B2F3484-399D-4AEA-926D-8114FB69BB14}" type="presOf" srcId="{2FBCBF3E-2DFB-4AED-A00E-4DE87D24D89E}" destId="{876F75D0-36C6-4694-9474-2922481D08EB}" srcOrd="0" destOrd="0" presId="urn:microsoft.com/office/officeart/2005/8/layout/matrix1"/>
    <dgm:cxn modelId="{D9D17168-959E-4DC9-8606-C4464257AC1A}" srcId="{E0A64110-79B0-4BB8-973D-8F9CCC79338B}" destId="{A6E5CD2D-004D-433C-BB55-D2956084FCAB}" srcOrd="0" destOrd="0" parTransId="{C3227C6B-4FA3-4DDC-AD64-F9D9BB645C1E}" sibTransId="{F2690A2E-C7EA-4867-AE60-6CF468F94AFF}"/>
    <dgm:cxn modelId="{2C059BA8-0544-4F94-B208-BEE9F6340445}" type="presParOf" srcId="{C610E232-A96B-440B-A0E7-B369517D6A3B}" destId="{DD7DFC2A-0095-4ADC-AF26-1CEE6F36C2A4}" srcOrd="0" destOrd="0" presId="urn:microsoft.com/office/officeart/2005/8/layout/matrix1"/>
    <dgm:cxn modelId="{FA951C8F-2D4A-45F0-A840-77BB7211A013}" type="presParOf" srcId="{DD7DFC2A-0095-4ADC-AF26-1CEE6F36C2A4}" destId="{0199DD9B-94FA-4C3E-93D5-EFF47C334B28}" srcOrd="0" destOrd="0" presId="urn:microsoft.com/office/officeart/2005/8/layout/matrix1"/>
    <dgm:cxn modelId="{579A06F1-F27F-44D3-A01C-27309558FC5B}" type="presParOf" srcId="{DD7DFC2A-0095-4ADC-AF26-1CEE6F36C2A4}" destId="{0755506E-7F4A-42C3-B4D1-5C81A3AE4A3E}" srcOrd="1" destOrd="0" presId="urn:microsoft.com/office/officeart/2005/8/layout/matrix1"/>
    <dgm:cxn modelId="{57459822-B4CA-47F5-9475-C37F63B08C7B}" type="presParOf" srcId="{DD7DFC2A-0095-4ADC-AF26-1CEE6F36C2A4}" destId="{08A0BB07-CDF7-4957-B794-FF2DECB5000D}" srcOrd="2" destOrd="0" presId="urn:microsoft.com/office/officeart/2005/8/layout/matrix1"/>
    <dgm:cxn modelId="{E6C9EBF9-1A19-4096-8BFE-9A8A324080B2}" type="presParOf" srcId="{DD7DFC2A-0095-4ADC-AF26-1CEE6F36C2A4}" destId="{72DF85C0-D0BF-4DCF-8C5F-3542BD909424}" srcOrd="3" destOrd="0" presId="urn:microsoft.com/office/officeart/2005/8/layout/matrix1"/>
    <dgm:cxn modelId="{28495890-B851-4CEC-ADC5-FD0C27C27BC1}" type="presParOf" srcId="{DD7DFC2A-0095-4ADC-AF26-1CEE6F36C2A4}" destId="{AA7DC892-5748-43C8-BF21-443F975F17B7}" srcOrd="4" destOrd="0" presId="urn:microsoft.com/office/officeart/2005/8/layout/matrix1"/>
    <dgm:cxn modelId="{A553940A-367C-443D-A0D2-2085B03CDEA6}" type="presParOf" srcId="{DD7DFC2A-0095-4ADC-AF26-1CEE6F36C2A4}" destId="{07979C28-CD56-45B4-896C-CA1E6979BB21}" srcOrd="5" destOrd="0" presId="urn:microsoft.com/office/officeart/2005/8/layout/matrix1"/>
    <dgm:cxn modelId="{CDB4EF8F-BD3D-44BC-8074-48300ED0A994}" type="presParOf" srcId="{DD7DFC2A-0095-4ADC-AF26-1CEE6F36C2A4}" destId="{876F75D0-36C6-4694-9474-2922481D08EB}" srcOrd="6" destOrd="0" presId="urn:microsoft.com/office/officeart/2005/8/layout/matrix1"/>
    <dgm:cxn modelId="{1CAA2CDC-E067-4E76-B711-4D65E52A214C}" type="presParOf" srcId="{DD7DFC2A-0095-4ADC-AF26-1CEE6F36C2A4}" destId="{49E6E8B4-5958-4044-873B-48EEF430AA10}" srcOrd="7" destOrd="0" presId="urn:microsoft.com/office/officeart/2005/8/layout/matrix1"/>
    <dgm:cxn modelId="{485D0174-BF71-497B-A12B-52F24E6AB983}" type="presParOf" srcId="{C610E232-A96B-440B-A0E7-B369517D6A3B}" destId="{2CF85F31-E160-4FDA-80FE-54739D389B3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9DD9B-94FA-4C3E-93D5-EFF47C334B28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Thalamic Internal structures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ym typeface="Wingdings 2" panose="05020102010507070707" pitchFamily="18" charset="2"/>
            </a:rPr>
            <a:t></a:t>
          </a:r>
          <a:r>
            <a:rPr lang="en-US" sz="1400" kern="1200" dirty="0"/>
            <a:t> External medullary lamina -&gt; consists of thalamocortical &amp; corticothalamic fibers.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ym typeface="Wingdings 2" panose="05020102010507070707" pitchFamily="18" charset="2"/>
            </a:rPr>
            <a:t></a:t>
          </a:r>
          <a:r>
            <a:rPr lang="en-US" sz="1400" kern="1200" dirty="0"/>
            <a:t> Internal medullary lamina -&gt; divides the thalamus into anterior , medial &amp; lateral nuclear groups. 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200" kern="1200" dirty="0"/>
        </a:p>
      </dsp:txBody>
      <dsp:txXfrm rot="5400000">
        <a:off x="-1" y="1"/>
        <a:ext cx="4064000" cy="2032000"/>
      </dsp:txXfrm>
    </dsp:sp>
    <dsp:sp modelId="{08A0BB07-CDF7-4957-B794-FF2DECB5000D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Thalamic Relations</a:t>
          </a:r>
        </a:p>
        <a:p>
          <a:pPr lvl="0" algn="l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Superior surface-&gt; lateral ventricle, fornix</a:t>
          </a:r>
        </a:p>
        <a:p>
          <a:pPr lvl="0" algn="l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Inferior surface-&gt; hypothalamus, subthalamus</a:t>
          </a:r>
        </a:p>
        <a:p>
          <a:pPr lvl="0" algn="l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Medial surface-&gt; 3</a:t>
          </a:r>
          <a:r>
            <a:rPr lang="en-US" sz="1400" kern="1200" baseline="30000" dirty="0"/>
            <a:t>rd</a:t>
          </a:r>
          <a:r>
            <a:rPr lang="en-US" sz="1400" kern="1200" dirty="0"/>
            <a:t> ventricle</a:t>
          </a:r>
        </a:p>
        <a:p>
          <a:pPr lvl="0" algn="l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Lateral surface-&gt; internal capsule</a:t>
          </a:r>
        </a:p>
        <a:p>
          <a:pPr lvl="0" algn="l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Anterior end-&gt; anterior tubercle</a:t>
          </a:r>
        </a:p>
        <a:p>
          <a:pPr lvl="0" algn="l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Posterior end-&gt; pulvinar, superior colliculus, geniculate bodies</a:t>
          </a:r>
          <a:endParaRPr lang="ar-SA" sz="1400" kern="1200" dirty="0"/>
        </a:p>
      </dsp:txBody>
      <dsp:txXfrm>
        <a:off x="4064000" y="0"/>
        <a:ext cx="4064000" cy="2032000"/>
      </dsp:txXfrm>
    </dsp:sp>
    <dsp:sp modelId="{AA7DC892-5748-43C8-BF21-443F975F17B7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The limbic system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Composed of : limbic cortex , amygdala , hippocampus &amp; septal area.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 Memories -&gt; Hippocampus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 Fear &amp; Anger -&gt; Amygdala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 Hormonal secretions -&gt; Amygdala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 Pleasure -&gt; Septal Area</a:t>
          </a:r>
          <a:endParaRPr lang="ar-SA" sz="1400" kern="1200" dirty="0"/>
        </a:p>
      </dsp:txBody>
      <dsp:txXfrm rot="10800000">
        <a:off x="0" y="3386666"/>
        <a:ext cx="4064000" cy="2032000"/>
      </dsp:txXfrm>
    </dsp:sp>
    <dsp:sp modelId="{876F75D0-36C6-4694-9474-2922481D08EB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Thalamic Lateral nuclear group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ym typeface="Wingdings 2" panose="05020102010507070707" pitchFamily="18" charset="2"/>
            </a:rPr>
            <a:t></a:t>
          </a:r>
          <a:r>
            <a:rPr lang="en-US" sz="1400" kern="1200" dirty="0"/>
            <a:t> Ventral tier -&gt; lateral dorsal , lateral posterior &amp; pulvinar.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ym typeface="Wingdings 2" panose="05020102010507070707" pitchFamily="18" charset="2"/>
            </a:rPr>
            <a:t></a:t>
          </a:r>
          <a:r>
            <a:rPr lang="en-US" sz="1400" kern="1200" dirty="0"/>
            <a:t> Dorsal tier -&gt; ventral anterior , ventral lateral , ventral intermediate , ventral posterior (medial &amp; lateral) , medial geniculate nucleus , lateral geniculate nucleus.</a:t>
          </a:r>
        </a:p>
      </dsp:txBody>
      <dsp:txXfrm rot="-5400000">
        <a:off x="4063999" y="3386666"/>
        <a:ext cx="4064000" cy="2032000"/>
      </dsp:txXfrm>
    </dsp:sp>
    <dsp:sp modelId="{2CF85F31-E160-4FDA-80FE-54739D389B3E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Thalamus &amp; limbic system</a:t>
          </a:r>
          <a:endParaRPr lang="ar-SA" sz="2800" b="1" kern="1200" dirty="0"/>
        </a:p>
      </dsp:txBody>
      <dsp:txXfrm>
        <a:off x="2910928" y="2098129"/>
        <a:ext cx="2306142" cy="1222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39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2225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5955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92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98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7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793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78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860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8825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70568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1620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62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6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hyperlink" Target="https://docs.google.com/presentation/d/1zHrbVvovKY0lGbOycITFqoig6qjfsi2AoJUTEhHuXw0/edit?usp=sharing" TargetMode="External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igpictureeducation.com/brain-case-study-patient-hm" TargetMode="External"/><Relationship Id="rId4" Type="http://schemas.openxmlformats.org/officeDocument/2006/relationships/hyperlink" Target="https://www.youtube.com/watch?v=KkaXNvzE4pk" TargetMode="External"/><Relationship Id="rId5" Type="http://schemas.openxmlformats.org/officeDocument/2006/relationships/image" Target="../media/image27.jpeg"/><Relationship Id="rId6" Type="http://schemas.openxmlformats.org/officeDocument/2006/relationships/hyperlink" Target="https://www.youtube.com/watch?v=5EyaGR8GGhs" TargetMode="External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hyperlink" Target="https://www.youtube.com/watch?v=JVvMSwsOXPw" TargetMode="External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hyperlink" Target="https://docs.google.com/forms/d/e/1FAIpQLSe5fXv00313pt-bu_7cteBdzQAoHkhw6R86sJUYg-L2qalpWA/viewform?usp=sf_link" TargetMode="External"/><Relationship Id="rId6" Type="http://schemas.openxmlformats.org/officeDocument/2006/relationships/hyperlink" Target="https://www.youtube.com/channel/UCXm7p9EPl93gEqwDzVguKVA/playlists?view_as=subscriber" TargetMode="External"/><Relationship Id="rId7" Type="http://schemas.openxmlformats.org/officeDocument/2006/relationships/image" Target="../media/image7.png"/><Relationship Id="rId8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F8_82e9RmQ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hyperlink" Target="https://www.youtube.com/watch?v=LNs9ruzoTmI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27112"/>
            <a:ext cx="12192000" cy="5212320"/>
            <a:chOff x="0" y="127112"/>
            <a:chExt cx="12192000" cy="5212320"/>
          </a:xfrm>
        </p:grpSpPr>
        <p:pic>
          <p:nvPicPr>
            <p:cNvPr id="85" name="Shape 85" descr="Image result for ‫بسم الله الرحمن الرحيم‬‎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91554" y="127112"/>
              <a:ext cx="3669927" cy="3615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96" b="33122"/>
            <a:stretch/>
          </p:blipFill>
          <p:spPr>
            <a:xfrm>
              <a:off x="0" y="562574"/>
              <a:ext cx="12192000" cy="469329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866744" y="377261"/>
              <a:ext cx="2946400" cy="49621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#Med436 - KSU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8"/>
            <a:stretch/>
          </p:blipFill>
          <p:spPr bwMode="auto">
            <a:xfrm>
              <a:off x="8308002" y="2103341"/>
              <a:ext cx="1920882" cy="1756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64" t="11343" r="9894" b="25826"/>
            <a:stretch/>
          </p:blipFill>
          <p:spPr>
            <a:xfrm>
              <a:off x="8379502" y="377261"/>
              <a:ext cx="1835935" cy="186235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948773" y="6460974"/>
            <a:ext cx="6944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Please view our </a:t>
            </a:r>
            <a:r>
              <a:rPr lang="en-US" sz="1600" dirty="0">
                <a:latin typeface="+mn-lt"/>
                <a:hlinkClick r:id="rId7"/>
              </a:rPr>
              <a:t>Editing File</a:t>
            </a:r>
            <a:r>
              <a:rPr lang="en-US" sz="1600" dirty="0">
                <a:latin typeface="+mn-lt"/>
              </a:rPr>
              <a:t> before studying this lecture to check for any changes.</a:t>
            </a:r>
            <a:endParaRPr lang="en-GB" sz="1600" dirty="0">
              <a:latin typeface="+mn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536534" y="5392689"/>
            <a:ext cx="2766400" cy="1272143"/>
            <a:chOff x="8563428" y="5284999"/>
            <a:chExt cx="2766400" cy="1272143"/>
          </a:xfrm>
        </p:grpSpPr>
        <p:sp>
          <p:nvSpPr>
            <p:cNvPr id="17" name="TextBox 16"/>
            <p:cNvSpPr txBox="1"/>
            <p:nvPr/>
          </p:nvSpPr>
          <p:spPr>
            <a:xfrm>
              <a:off x="8563428" y="5284999"/>
              <a:ext cx="2766400" cy="1272143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1600" b="1" dirty="0"/>
                <a:t>Color Code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C00000"/>
                  </a:solidFill>
                </a:rPr>
                <a:t>Important</a:t>
              </a:r>
              <a:r>
                <a:rPr lang="en-US" sz="1600" b="1" dirty="0">
                  <a:solidFill>
                    <a:srgbClr val="FF0000"/>
                  </a:solidFill>
                </a:rPr>
                <a:t> 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92D050"/>
                  </a:solidFill>
                </a:rPr>
                <a:t>Doctors Notes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</a:rPr>
                <a:t>Notes/Extra explanation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8772178" y="5700560"/>
              <a:ext cx="123372" cy="12577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8772178" y="6011649"/>
              <a:ext cx="123372" cy="12577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8772178" y="6274585"/>
              <a:ext cx="123372" cy="1257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Shape 84">
            <a:extLst>
              <a:ext uri="{FF2B5EF4-FFF2-40B4-BE49-F238E27FC236}">
                <a16:creationId xmlns:a16="http://schemas.microsoft.com/office/drawing/2014/main" xmlns="" id="{D9E1F3D7-C214-43E5-9BDA-F60A2F51F6E3}"/>
              </a:ext>
            </a:extLst>
          </p:cNvPr>
          <p:cNvSpPr txBox="1">
            <a:spLocks/>
          </p:cNvSpPr>
          <p:nvPr/>
        </p:nvSpPr>
        <p:spPr>
          <a:xfrm>
            <a:off x="455965" y="5444064"/>
            <a:ext cx="7758953" cy="91533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ct val="25000"/>
            </a:pPr>
            <a:r>
              <a:rPr lang="en-US" sz="380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Thalamus and Limbic System</a:t>
            </a:r>
            <a:endParaRPr lang="en-GB" sz="3800" dirty="0">
              <a:ln w="0"/>
              <a:solidFill>
                <a:srgbClr val="8D9ED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8E710FB-0E19-47DE-8251-07617EB74C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398" y="3780381"/>
            <a:ext cx="1564729" cy="138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93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4319" y="1282147"/>
            <a:ext cx="5460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j-lt"/>
              </a:rPr>
              <a:t>What is the function of the  limbic system?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05919" y="2413000"/>
            <a:ext cx="10320139" cy="2913109"/>
            <a:chOff x="875997" y="2799377"/>
            <a:chExt cx="10320139" cy="1151779"/>
          </a:xfrm>
        </p:grpSpPr>
        <p:sp>
          <p:nvSpPr>
            <p:cNvPr id="6" name="Freeform 5"/>
            <p:cNvSpPr/>
            <p:nvPr/>
          </p:nvSpPr>
          <p:spPr>
            <a:xfrm>
              <a:off x="6036067" y="3064074"/>
              <a:ext cx="4535364" cy="2623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31188"/>
                  </a:lnTo>
                  <a:lnTo>
                    <a:pt x="4535364" y="131188"/>
                  </a:lnTo>
                  <a:lnTo>
                    <a:pt x="4535364" y="262376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6036067" y="3064074"/>
              <a:ext cx="3023576" cy="2623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31188"/>
                  </a:lnTo>
                  <a:lnTo>
                    <a:pt x="3023576" y="131188"/>
                  </a:lnTo>
                  <a:lnTo>
                    <a:pt x="3023576" y="262376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6036067" y="3064074"/>
              <a:ext cx="1511788" cy="2623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31188"/>
                  </a:lnTo>
                  <a:lnTo>
                    <a:pt x="1511788" y="131188"/>
                  </a:lnTo>
                  <a:lnTo>
                    <a:pt x="1511788" y="262376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5990347" y="3064074"/>
              <a:ext cx="91440" cy="2623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62376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4524278" y="3064074"/>
              <a:ext cx="1511788" cy="2623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511788" y="0"/>
                  </a:moveTo>
                  <a:lnTo>
                    <a:pt x="1511788" y="131188"/>
                  </a:lnTo>
                  <a:lnTo>
                    <a:pt x="0" y="131188"/>
                  </a:lnTo>
                  <a:lnTo>
                    <a:pt x="0" y="262376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3012490" y="3064074"/>
              <a:ext cx="3023576" cy="2623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023576" y="0"/>
                  </a:moveTo>
                  <a:lnTo>
                    <a:pt x="3023576" y="131188"/>
                  </a:lnTo>
                  <a:lnTo>
                    <a:pt x="0" y="131188"/>
                  </a:lnTo>
                  <a:lnTo>
                    <a:pt x="0" y="262376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1500702" y="3064074"/>
              <a:ext cx="4535364" cy="2623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35364" y="0"/>
                  </a:moveTo>
                  <a:lnTo>
                    <a:pt x="4535364" y="131188"/>
                  </a:lnTo>
                  <a:lnTo>
                    <a:pt x="0" y="131188"/>
                  </a:lnTo>
                  <a:lnTo>
                    <a:pt x="0" y="262376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3392047" y="2799377"/>
              <a:ext cx="5379479" cy="264696"/>
            </a:xfrm>
            <a:custGeom>
              <a:avLst/>
              <a:gdLst>
                <a:gd name="connsiteX0" fmla="*/ 0 w 1249411"/>
                <a:gd name="connsiteY0" fmla="*/ 0 h 624705"/>
                <a:gd name="connsiteX1" fmla="*/ 1249411 w 1249411"/>
                <a:gd name="connsiteY1" fmla="*/ 0 h 624705"/>
                <a:gd name="connsiteX2" fmla="*/ 1249411 w 1249411"/>
                <a:gd name="connsiteY2" fmla="*/ 624705 h 624705"/>
                <a:gd name="connsiteX3" fmla="*/ 0 w 1249411"/>
                <a:gd name="connsiteY3" fmla="*/ 624705 h 624705"/>
                <a:gd name="connsiteX4" fmla="*/ 0 w 1249411"/>
                <a:gd name="connsiteY4" fmla="*/ 0 h 62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411" h="624705">
                  <a:moveTo>
                    <a:pt x="0" y="0"/>
                  </a:moveTo>
                  <a:lnTo>
                    <a:pt x="1249411" y="0"/>
                  </a:lnTo>
                  <a:lnTo>
                    <a:pt x="1249411" y="624705"/>
                  </a:lnTo>
                  <a:lnTo>
                    <a:pt x="0" y="62470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i="0" kern="1200" dirty="0">
                  <a:solidFill>
                    <a:schemeClr val="tx1"/>
                  </a:solidFill>
                </a:rPr>
                <a:t>It controls a variety of functions including</a:t>
              </a:r>
              <a:r>
                <a:rPr lang="en-US" sz="1200" b="0" i="0" kern="1200" dirty="0">
                  <a:solidFill>
                    <a:schemeClr val="tx1"/>
                  </a:solidFill>
                </a:rPr>
                <a:t>: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875997" y="3326451"/>
              <a:ext cx="1249411" cy="624705"/>
            </a:xfrm>
            <a:custGeom>
              <a:avLst/>
              <a:gdLst>
                <a:gd name="connsiteX0" fmla="*/ 0 w 1249411"/>
                <a:gd name="connsiteY0" fmla="*/ 0 h 624705"/>
                <a:gd name="connsiteX1" fmla="*/ 1249411 w 1249411"/>
                <a:gd name="connsiteY1" fmla="*/ 0 h 624705"/>
                <a:gd name="connsiteX2" fmla="*/ 1249411 w 1249411"/>
                <a:gd name="connsiteY2" fmla="*/ 624705 h 624705"/>
                <a:gd name="connsiteX3" fmla="*/ 0 w 1249411"/>
                <a:gd name="connsiteY3" fmla="*/ 624705 h 624705"/>
                <a:gd name="connsiteX4" fmla="*/ 0 w 1249411"/>
                <a:gd name="connsiteY4" fmla="*/ 0 h 62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411" h="624705">
                  <a:moveTo>
                    <a:pt x="0" y="0"/>
                  </a:moveTo>
                  <a:lnTo>
                    <a:pt x="1249411" y="0"/>
                  </a:lnTo>
                  <a:lnTo>
                    <a:pt x="1249411" y="624705"/>
                  </a:lnTo>
                  <a:lnTo>
                    <a:pt x="0" y="6247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768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i="0" kern="1200" dirty="0">
                  <a:solidFill>
                    <a:schemeClr val="tx1"/>
                  </a:solidFill>
                </a:rPr>
                <a:t>Emotions</a:t>
              </a:r>
              <a:endParaRPr lang="en-US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387785" y="3326451"/>
              <a:ext cx="1249411" cy="624705"/>
            </a:xfrm>
            <a:custGeom>
              <a:avLst/>
              <a:gdLst>
                <a:gd name="connsiteX0" fmla="*/ 0 w 1249411"/>
                <a:gd name="connsiteY0" fmla="*/ 0 h 624705"/>
                <a:gd name="connsiteX1" fmla="*/ 1249411 w 1249411"/>
                <a:gd name="connsiteY1" fmla="*/ 0 h 624705"/>
                <a:gd name="connsiteX2" fmla="*/ 1249411 w 1249411"/>
                <a:gd name="connsiteY2" fmla="*/ 624705 h 624705"/>
                <a:gd name="connsiteX3" fmla="*/ 0 w 1249411"/>
                <a:gd name="connsiteY3" fmla="*/ 624705 h 624705"/>
                <a:gd name="connsiteX4" fmla="*/ 0 w 1249411"/>
                <a:gd name="connsiteY4" fmla="*/ 0 h 62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411" h="624705">
                  <a:moveTo>
                    <a:pt x="0" y="0"/>
                  </a:moveTo>
                  <a:lnTo>
                    <a:pt x="1249411" y="0"/>
                  </a:lnTo>
                  <a:lnTo>
                    <a:pt x="1249411" y="624705"/>
                  </a:lnTo>
                  <a:lnTo>
                    <a:pt x="0" y="6247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i="0" kern="1200" dirty="0">
                  <a:solidFill>
                    <a:schemeClr val="tx1"/>
                  </a:solidFill>
                </a:rPr>
                <a:t>Emotional responses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3899573" y="3326451"/>
              <a:ext cx="1249411" cy="624705"/>
            </a:xfrm>
            <a:custGeom>
              <a:avLst/>
              <a:gdLst>
                <a:gd name="connsiteX0" fmla="*/ 0 w 1249411"/>
                <a:gd name="connsiteY0" fmla="*/ 0 h 624705"/>
                <a:gd name="connsiteX1" fmla="*/ 1249411 w 1249411"/>
                <a:gd name="connsiteY1" fmla="*/ 0 h 624705"/>
                <a:gd name="connsiteX2" fmla="*/ 1249411 w 1249411"/>
                <a:gd name="connsiteY2" fmla="*/ 624705 h 624705"/>
                <a:gd name="connsiteX3" fmla="*/ 0 w 1249411"/>
                <a:gd name="connsiteY3" fmla="*/ 624705 h 624705"/>
                <a:gd name="connsiteX4" fmla="*/ 0 w 1249411"/>
                <a:gd name="connsiteY4" fmla="*/ 0 h 62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411" h="624705">
                  <a:moveTo>
                    <a:pt x="0" y="0"/>
                  </a:moveTo>
                  <a:lnTo>
                    <a:pt x="1249411" y="0"/>
                  </a:lnTo>
                  <a:lnTo>
                    <a:pt x="1249411" y="624705"/>
                  </a:lnTo>
                  <a:lnTo>
                    <a:pt x="0" y="6247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i="0" kern="1200" dirty="0">
                  <a:solidFill>
                    <a:schemeClr val="tx1"/>
                  </a:solidFill>
                </a:rPr>
                <a:t>Behavior &amp; Mood (happy, cry, laugh, sad, afraid, aggression, depression)</a:t>
              </a:r>
              <a:endParaRPr lang="en-US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411361" y="3326451"/>
              <a:ext cx="1249411" cy="624705"/>
            </a:xfrm>
            <a:custGeom>
              <a:avLst/>
              <a:gdLst>
                <a:gd name="connsiteX0" fmla="*/ 0 w 1249411"/>
                <a:gd name="connsiteY0" fmla="*/ 0 h 624705"/>
                <a:gd name="connsiteX1" fmla="*/ 1249411 w 1249411"/>
                <a:gd name="connsiteY1" fmla="*/ 0 h 624705"/>
                <a:gd name="connsiteX2" fmla="*/ 1249411 w 1249411"/>
                <a:gd name="connsiteY2" fmla="*/ 624705 h 624705"/>
                <a:gd name="connsiteX3" fmla="*/ 0 w 1249411"/>
                <a:gd name="connsiteY3" fmla="*/ 624705 h 624705"/>
                <a:gd name="connsiteX4" fmla="*/ 0 w 1249411"/>
                <a:gd name="connsiteY4" fmla="*/ 0 h 62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411" h="624705">
                  <a:moveTo>
                    <a:pt x="0" y="0"/>
                  </a:moveTo>
                  <a:lnTo>
                    <a:pt x="1249411" y="0"/>
                  </a:lnTo>
                  <a:lnTo>
                    <a:pt x="1249411" y="624705"/>
                  </a:lnTo>
                  <a:lnTo>
                    <a:pt x="0" y="6247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i="0" kern="1200" dirty="0">
                  <a:solidFill>
                    <a:schemeClr val="tx1"/>
                  </a:solidFill>
                </a:rPr>
                <a:t>Motivation</a:t>
              </a:r>
              <a:endParaRPr lang="en-US" sz="1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6923149" y="3326451"/>
              <a:ext cx="1249411" cy="624705"/>
            </a:xfrm>
            <a:custGeom>
              <a:avLst/>
              <a:gdLst>
                <a:gd name="connsiteX0" fmla="*/ 0 w 1249411"/>
                <a:gd name="connsiteY0" fmla="*/ 0 h 624705"/>
                <a:gd name="connsiteX1" fmla="*/ 1249411 w 1249411"/>
                <a:gd name="connsiteY1" fmla="*/ 0 h 624705"/>
                <a:gd name="connsiteX2" fmla="*/ 1249411 w 1249411"/>
                <a:gd name="connsiteY2" fmla="*/ 624705 h 624705"/>
                <a:gd name="connsiteX3" fmla="*/ 0 w 1249411"/>
                <a:gd name="connsiteY3" fmla="*/ 624705 h 624705"/>
                <a:gd name="connsiteX4" fmla="*/ 0 w 1249411"/>
                <a:gd name="connsiteY4" fmla="*/ 0 h 62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411" h="624705">
                  <a:moveTo>
                    <a:pt x="0" y="0"/>
                  </a:moveTo>
                  <a:lnTo>
                    <a:pt x="1249411" y="0"/>
                  </a:lnTo>
                  <a:lnTo>
                    <a:pt x="1249411" y="624705"/>
                  </a:lnTo>
                  <a:lnTo>
                    <a:pt x="0" y="6247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i="0" kern="1200" dirty="0">
                  <a:solidFill>
                    <a:srgbClr val="FF0000"/>
                  </a:solidFill>
                </a:rPr>
                <a:t>Memory</a:t>
              </a:r>
              <a:endParaRPr lang="en-US" sz="2000" kern="1200" dirty="0">
                <a:solidFill>
                  <a:srgbClr val="FF0000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8434937" y="3326451"/>
              <a:ext cx="1249411" cy="624705"/>
            </a:xfrm>
            <a:custGeom>
              <a:avLst/>
              <a:gdLst>
                <a:gd name="connsiteX0" fmla="*/ 0 w 1249411"/>
                <a:gd name="connsiteY0" fmla="*/ 0 h 624705"/>
                <a:gd name="connsiteX1" fmla="*/ 1249411 w 1249411"/>
                <a:gd name="connsiteY1" fmla="*/ 0 h 624705"/>
                <a:gd name="connsiteX2" fmla="*/ 1249411 w 1249411"/>
                <a:gd name="connsiteY2" fmla="*/ 624705 h 624705"/>
                <a:gd name="connsiteX3" fmla="*/ 0 w 1249411"/>
                <a:gd name="connsiteY3" fmla="*/ 624705 h 624705"/>
                <a:gd name="connsiteX4" fmla="*/ 0 w 1249411"/>
                <a:gd name="connsiteY4" fmla="*/ 0 h 62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411" h="624705">
                  <a:moveTo>
                    <a:pt x="0" y="0"/>
                  </a:moveTo>
                  <a:lnTo>
                    <a:pt x="1249411" y="0"/>
                  </a:lnTo>
                  <a:lnTo>
                    <a:pt x="1249411" y="624705"/>
                  </a:lnTo>
                  <a:lnTo>
                    <a:pt x="0" y="6247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i="0" kern="1200" dirty="0">
                  <a:solidFill>
                    <a:schemeClr val="tx1"/>
                  </a:solidFill>
                </a:rPr>
                <a:t>Visceral &amp; Motor responses involved in (sex, </a:t>
              </a:r>
              <a:r>
                <a:rPr lang="en-US" sz="1600" b="1" i="0" kern="1200" dirty="0">
                  <a:solidFill>
                    <a:srgbClr val="FF0000"/>
                  </a:solidFill>
                </a:rPr>
                <a:t>pleasure,</a:t>
              </a:r>
              <a:r>
                <a:rPr lang="en-US" sz="1600" b="1" i="0" kern="1200" dirty="0">
                  <a:solidFill>
                    <a:schemeClr val="tx1"/>
                  </a:solidFill>
                </a:rPr>
                <a:t> hunger, and reproduction</a:t>
              </a:r>
              <a:r>
                <a:rPr lang="en-US" sz="1000" b="1" i="0" kern="1200" dirty="0">
                  <a:solidFill>
                    <a:schemeClr val="tx1"/>
                  </a:solidFill>
                </a:rPr>
                <a:t>).</a:t>
              </a:r>
              <a:endParaRPr lang="en-US" sz="10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9946725" y="3326451"/>
              <a:ext cx="1249411" cy="624705"/>
            </a:xfrm>
            <a:custGeom>
              <a:avLst/>
              <a:gdLst>
                <a:gd name="connsiteX0" fmla="*/ 0 w 1249411"/>
                <a:gd name="connsiteY0" fmla="*/ 0 h 624705"/>
                <a:gd name="connsiteX1" fmla="*/ 1249411 w 1249411"/>
                <a:gd name="connsiteY1" fmla="*/ 0 h 624705"/>
                <a:gd name="connsiteX2" fmla="*/ 1249411 w 1249411"/>
                <a:gd name="connsiteY2" fmla="*/ 624705 h 624705"/>
                <a:gd name="connsiteX3" fmla="*/ 0 w 1249411"/>
                <a:gd name="connsiteY3" fmla="*/ 624705 h 624705"/>
                <a:gd name="connsiteX4" fmla="*/ 0 w 1249411"/>
                <a:gd name="connsiteY4" fmla="*/ 0 h 62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411" h="624705">
                  <a:moveTo>
                    <a:pt x="0" y="0"/>
                  </a:moveTo>
                  <a:lnTo>
                    <a:pt x="1249411" y="0"/>
                  </a:lnTo>
                  <a:lnTo>
                    <a:pt x="1249411" y="624705"/>
                  </a:lnTo>
                  <a:lnTo>
                    <a:pt x="0" y="6247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i="0" kern="1200" dirty="0">
                  <a:solidFill>
                    <a:srgbClr val="FF0000"/>
                  </a:solidFill>
                </a:rPr>
                <a:t>Olfaction</a:t>
              </a:r>
              <a:endParaRPr lang="en-US" sz="20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7D601B8-CA4C-48B8-86E9-543E0A45F776}"/>
              </a:ext>
            </a:extLst>
          </p:cNvPr>
          <p:cNvSpPr/>
          <p:nvPr/>
        </p:nvSpPr>
        <p:spPr>
          <a:xfrm>
            <a:off x="704319" y="612997"/>
            <a:ext cx="4810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200" b="1" dirty="0">
                <a:latin typeface="+mj-lt"/>
              </a:rPr>
              <a:t>Limbic System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E4A4F7-36B9-40A0-BAE9-1BE5185D4768}"/>
              </a:ext>
            </a:extLst>
          </p:cNvPr>
          <p:cNvSpPr txBox="1"/>
          <p:nvPr/>
        </p:nvSpPr>
        <p:spPr>
          <a:xfrm>
            <a:off x="792971" y="5748363"/>
            <a:ext cx="10437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+mn-lt"/>
              </a:rPr>
              <a:t>These are the general functions of the limbic system but certain parts are more responsible for certain things, ex: hippocampus and memory</a:t>
            </a:r>
            <a:endParaRPr lang="en-GB" dirty="0">
              <a:solidFill>
                <a:srgbClr val="92D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4556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mbic 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8" r="5722" b="4762"/>
          <a:stretch>
            <a:fillRect/>
          </a:stretch>
        </p:blipFill>
        <p:spPr bwMode="auto">
          <a:xfrm>
            <a:off x="750731" y="4571976"/>
            <a:ext cx="3666325" cy="208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5225" y="1247989"/>
            <a:ext cx="112041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The limbic system is composed of </a:t>
            </a:r>
            <a:r>
              <a:rPr lang="en-US" sz="2000" u="sng" dirty="0">
                <a:solidFill>
                  <a:schemeClr val="tx1"/>
                </a:solidFill>
                <a:latin typeface="+mn-lt"/>
              </a:rPr>
              <a:t>four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main structures:</a:t>
            </a:r>
          </a:p>
          <a:p>
            <a:pPr marL="533400" eaLnBrk="1" hangingPunct="1">
              <a:spcBef>
                <a:spcPts val="600"/>
              </a:spcBef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1. Limbic cortex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533400" eaLnBrk="1" hangingPunct="1">
              <a:spcBef>
                <a:spcPts val="600"/>
              </a:spcBef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2. Amygdala.</a:t>
            </a:r>
          </a:p>
          <a:p>
            <a:pPr marL="533400" eaLnBrk="1" hangingPunct="1">
              <a:spcBef>
                <a:spcPts val="600"/>
              </a:spcBef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Hippocampus</a:t>
            </a:r>
          </a:p>
          <a:p>
            <a:pPr marL="533400" eaLnBrk="1" hangingPunct="1">
              <a:spcBef>
                <a:spcPts val="600"/>
              </a:spcBef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4. Septal area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. </a:t>
            </a:r>
            <a:endParaRPr lang="en-US" sz="2000" u="sng" dirty="0">
              <a:solidFill>
                <a:schemeClr val="tx1"/>
              </a:solidFill>
              <a:latin typeface="+mn-lt"/>
            </a:endParaRPr>
          </a:p>
          <a:p>
            <a:pPr marL="266700" indent="-2667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These structures form connections between the limbic system and the hypothalamus, thalamus and cerebral cortex. </a:t>
            </a:r>
          </a:p>
          <a:p>
            <a:pPr marL="266700" indent="-2667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The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hippocampus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is important in </a:t>
            </a:r>
            <a:r>
              <a:rPr lang="en-US" sz="2000" u="sng" dirty="0">
                <a:solidFill>
                  <a:srgbClr val="C00000"/>
                </a:solidFill>
                <a:latin typeface="+mn-lt"/>
              </a:rPr>
              <a:t>memory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en-US" sz="2000" u="sng" dirty="0">
                <a:solidFill>
                  <a:schemeClr val="tx1"/>
                </a:solidFill>
                <a:latin typeface="+mn-lt"/>
              </a:rPr>
              <a:t>learning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, while the limbic system itself is important in the control of the </a:t>
            </a:r>
            <a:r>
              <a:rPr lang="en-US" sz="2000" u="sng" dirty="0">
                <a:solidFill>
                  <a:schemeClr val="tx1"/>
                </a:solidFill>
                <a:latin typeface="+mn-lt"/>
              </a:rPr>
              <a:t>emotional responses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56B9559-0399-4627-AF44-FACEC3876264}"/>
              </a:ext>
            </a:extLst>
          </p:cNvPr>
          <p:cNvSpPr/>
          <p:nvPr/>
        </p:nvSpPr>
        <p:spPr>
          <a:xfrm>
            <a:off x="493270" y="532124"/>
            <a:ext cx="4810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200" b="1" dirty="0">
                <a:latin typeface="+mj-lt"/>
              </a:rPr>
              <a:t>Limbic System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358B6B6-0426-4195-A5AD-63294E66F2F1}"/>
              </a:ext>
            </a:extLst>
          </p:cNvPr>
          <p:cNvGrpSpPr/>
          <p:nvPr/>
        </p:nvGrpSpPr>
        <p:grpSpPr>
          <a:xfrm>
            <a:off x="4946541" y="4516623"/>
            <a:ext cx="2595037" cy="2139047"/>
            <a:chOff x="6690315" y="1250172"/>
            <a:chExt cx="2308227" cy="2139047"/>
          </a:xfrm>
        </p:grpSpPr>
        <p:pic>
          <p:nvPicPr>
            <p:cNvPr id="5122" name="Picture 2" descr="Image result for Amygdala">
              <a:extLst>
                <a:ext uri="{FF2B5EF4-FFF2-40B4-BE49-F238E27FC236}">
                  <a16:creationId xmlns:a16="http://schemas.microsoft.com/office/drawing/2014/main" xmlns="" id="{4B91415F-FA8E-4255-866E-C599D84FD2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0315" y="1503625"/>
              <a:ext cx="2308227" cy="1885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F0D2EDB4-6AE1-4AC6-9C36-44CADFB788F3}"/>
                </a:ext>
              </a:extLst>
            </p:cNvPr>
            <p:cNvSpPr txBox="1"/>
            <p:nvPr/>
          </p:nvSpPr>
          <p:spPr>
            <a:xfrm>
              <a:off x="7666537" y="1250172"/>
              <a:ext cx="6126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57EC9DF-5C4C-4F30-BDDE-ABE004584999}"/>
              </a:ext>
            </a:extLst>
          </p:cNvPr>
          <p:cNvCxnSpPr/>
          <p:nvPr/>
        </p:nvCxnSpPr>
        <p:spPr>
          <a:xfrm>
            <a:off x="1422400" y="2322888"/>
            <a:ext cx="1080000" cy="0"/>
          </a:xfrm>
          <a:prstGeom prst="line">
            <a:avLst/>
          </a:prstGeom>
          <a:ln w="28575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F6B2542-8EA2-49F3-8CEB-0A1FF43307B5}"/>
              </a:ext>
            </a:extLst>
          </p:cNvPr>
          <p:cNvCxnSpPr/>
          <p:nvPr/>
        </p:nvCxnSpPr>
        <p:spPr>
          <a:xfrm>
            <a:off x="1422400" y="2694056"/>
            <a:ext cx="1476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F2CB3A67-6905-47B9-89F8-8DB8F1951A89}"/>
              </a:ext>
            </a:extLst>
          </p:cNvPr>
          <p:cNvCxnSpPr/>
          <p:nvPr/>
        </p:nvCxnSpPr>
        <p:spPr>
          <a:xfrm>
            <a:off x="1422400" y="1939429"/>
            <a:ext cx="14040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DA88A0CB-310A-4FEB-AFBF-F740E0F82257}"/>
              </a:ext>
            </a:extLst>
          </p:cNvPr>
          <p:cNvCxnSpPr/>
          <p:nvPr/>
        </p:nvCxnSpPr>
        <p:spPr>
          <a:xfrm>
            <a:off x="1422400" y="3079972"/>
            <a:ext cx="118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C6C3ECF-7C58-4382-A38C-CAF4FFFE7475}"/>
              </a:ext>
            </a:extLst>
          </p:cNvPr>
          <p:cNvGrpSpPr/>
          <p:nvPr/>
        </p:nvGrpSpPr>
        <p:grpSpPr>
          <a:xfrm>
            <a:off x="8071063" y="4487492"/>
            <a:ext cx="3385200" cy="2131385"/>
            <a:chOff x="8966200" y="1221552"/>
            <a:chExt cx="2914728" cy="2251843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50" t="5479" r="4054" b="36986"/>
            <a:stretch>
              <a:fillRect/>
            </a:stretch>
          </p:blipFill>
          <p:spPr bwMode="auto">
            <a:xfrm>
              <a:off x="8966200" y="1221552"/>
              <a:ext cx="2914728" cy="2251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4E0AA62-EF2A-4591-9A09-BF30CD97D832}"/>
                </a:ext>
              </a:extLst>
            </p:cNvPr>
            <p:cNvSpPr/>
            <p:nvPr/>
          </p:nvSpPr>
          <p:spPr>
            <a:xfrm>
              <a:off x="8998542" y="2880852"/>
              <a:ext cx="892710" cy="206477"/>
            </a:xfrm>
            <a:prstGeom prst="rect">
              <a:avLst/>
            </a:prstGeom>
            <a:noFill/>
            <a:ln w="28575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90A7EE39-580D-462E-B5C4-7DDE99DFEAA8}"/>
                </a:ext>
              </a:extLst>
            </p:cNvPr>
            <p:cNvSpPr/>
            <p:nvPr/>
          </p:nvSpPr>
          <p:spPr>
            <a:xfrm>
              <a:off x="9229350" y="3228301"/>
              <a:ext cx="1152000" cy="206477"/>
            </a:xfrm>
            <a:prstGeom prst="rect">
              <a:avLst/>
            </a:prstGeom>
            <a:noFill/>
            <a:ln w="28575">
              <a:solidFill>
                <a:srgbClr val="4076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AD02695-3F4D-45C7-AB37-8B21CADD6FB2}"/>
              </a:ext>
            </a:extLst>
          </p:cNvPr>
          <p:cNvGrpSpPr/>
          <p:nvPr/>
        </p:nvGrpSpPr>
        <p:grpSpPr>
          <a:xfrm>
            <a:off x="7020232" y="479642"/>
            <a:ext cx="4680304" cy="2430340"/>
            <a:chOff x="6191401" y="4177319"/>
            <a:chExt cx="4470285" cy="227653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BFFC09C9-0CB7-4ED8-B58F-37D8131DB35D}"/>
                </a:ext>
              </a:extLst>
            </p:cNvPr>
            <p:cNvGrpSpPr/>
            <p:nvPr/>
          </p:nvGrpSpPr>
          <p:grpSpPr>
            <a:xfrm>
              <a:off x="6191401" y="4177319"/>
              <a:ext cx="4470285" cy="2276539"/>
              <a:chOff x="3369575" y="2001106"/>
              <a:chExt cx="4829954" cy="2679586"/>
            </a:xfrm>
          </p:grpSpPr>
          <p:pic>
            <p:nvPicPr>
              <p:cNvPr id="5126" name="Picture 6" descr="Image result for Limbic Lobe parts">
                <a:extLst>
                  <a:ext uri="{FF2B5EF4-FFF2-40B4-BE49-F238E27FC236}">
                    <a16:creationId xmlns:a16="http://schemas.microsoft.com/office/drawing/2014/main" xmlns="" id="{EFC2DAD6-1B3C-4C50-8518-90FFC7F68E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9575" y="2001106"/>
                <a:ext cx="4829954" cy="26795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805A0186-DA6C-4CA1-B864-514C22418991}"/>
                  </a:ext>
                </a:extLst>
              </p:cNvPr>
              <p:cNvSpPr txBox="1"/>
              <p:nvPr/>
            </p:nvSpPr>
            <p:spPr>
              <a:xfrm>
                <a:off x="7318054" y="4340870"/>
                <a:ext cx="6126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Extra</a:t>
                </a:r>
                <a:endParaRPr lang="en-GB" sz="1600" dirty="0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66B7216D-3907-42DE-87D4-8D4C74E4C9FF}"/>
                </a:ext>
              </a:extLst>
            </p:cNvPr>
            <p:cNvSpPr/>
            <p:nvPr/>
          </p:nvSpPr>
          <p:spPr>
            <a:xfrm>
              <a:off x="6386974" y="5884334"/>
              <a:ext cx="623426" cy="131233"/>
            </a:xfrm>
            <a:prstGeom prst="rect">
              <a:avLst/>
            </a:prstGeom>
            <a:noFill/>
            <a:ln w="28575">
              <a:solidFill>
                <a:srgbClr val="CC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DC0B7B43-09F6-47BE-899C-99F5B5141088}"/>
                </a:ext>
              </a:extLst>
            </p:cNvPr>
            <p:cNvSpPr/>
            <p:nvPr/>
          </p:nvSpPr>
          <p:spPr>
            <a:xfrm>
              <a:off x="6303432" y="5407462"/>
              <a:ext cx="706968" cy="13820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950980A3-E6D0-4C15-B9AC-AD6D2E214AF6}"/>
                </a:ext>
              </a:extLst>
            </p:cNvPr>
            <p:cNvSpPr/>
            <p:nvPr/>
          </p:nvSpPr>
          <p:spPr>
            <a:xfrm>
              <a:off x="6286499" y="5191533"/>
              <a:ext cx="757767" cy="134000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096F89BF-E2F4-42D2-B9C8-2A1DA94F68C2}"/>
                </a:ext>
              </a:extLst>
            </p:cNvPr>
            <p:cNvSpPr/>
            <p:nvPr/>
          </p:nvSpPr>
          <p:spPr>
            <a:xfrm>
              <a:off x="6238807" y="5664200"/>
              <a:ext cx="754660" cy="135467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84028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3269" y="3934775"/>
            <a:ext cx="112071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eaLnBrk="1" hangingPunct="1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C-shaped ring of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grey matter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on the </a:t>
            </a:r>
            <a:r>
              <a:rPr lang="en-US" sz="2000" u="sng" dirty="0">
                <a:solidFill>
                  <a:schemeClr val="tx1"/>
                </a:solidFill>
                <a:latin typeface="+mn-lt"/>
              </a:rPr>
              <a:t>medial side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of each cerebral hemisphere, surrounding the corpus callosum.</a:t>
            </a:r>
          </a:p>
          <a:p>
            <a:pPr marL="265113" indent="-265113" eaLnBrk="1" hangingPunct="1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 It includes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717550" indent="-265113" eaLnBrk="1" hangingPunct="1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Subcallosal area </a:t>
            </a:r>
          </a:p>
          <a:p>
            <a:pPr marL="717550" indent="-265113" eaLnBrk="1" hangingPunct="1">
              <a:buFont typeface="+mj-lt"/>
              <a:buAutoNum type="arabicPeriod"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Cingulate gyrus</a:t>
            </a:r>
          </a:p>
          <a:p>
            <a:pPr marL="717550" indent="-265113" eaLnBrk="1" hangingPunct="1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Isthmus</a:t>
            </a:r>
          </a:p>
          <a:p>
            <a:pPr marL="717550" indent="-265113" eaLnBrk="1" hangingPunct="1">
              <a:buFont typeface="+mj-lt"/>
              <a:buAutoNum type="arabicPeriod"/>
              <a:defRPr/>
            </a:pPr>
            <a:r>
              <a:rPr lang="en-US" sz="2000" dirty="0" err="1">
                <a:solidFill>
                  <a:srgbClr val="FF0000"/>
                </a:solidFill>
                <a:latin typeface="+mn-lt"/>
              </a:rPr>
              <a:t>Parahippocampal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gyrus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717550" indent="-265113" eaLnBrk="1" hangingPunct="1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Uncus.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482CC8F-0D95-492A-9119-D6EFFCED5585}"/>
              </a:ext>
            </a:extLst>
          </p:cNvPr>
          <p:cNvGrpSpPr/>
          <p:nvPr/>
        </p:nvGrpSpPr>
        <p:grpSpPr>
          <a:xfrm>
            <a:off x="7075267" y="4595651"/>
            <a:ext cx="3858204" cy="1991989"/>
            <a:chOff x="6136918" y="1157801"/>
            <a:chExt cx="5473700" cy="4835525"/>
          </a:xfrm>
        </p:grpSpPr>
        <p:pic>
          <p:nvPicPr>
            <p:cNvPr id="11" name="Picture 7" descr="Limbic 002">
              <a:extLst>
                <a:ext uri="{FF2B5EF4-FFF2-40B4-BE49-F238E27FC236}">
                  <a16:creationId xmlns:a16="http://schemas.microsoft.com/office/drawing/2014/main" xmlns="" id="{F5189E18-0698-4B34-B913-EE052F2EB3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49" t="2995" r="6129" b="5959"/>
            <a:stretch>
              <a:fillRect/>
            </a:stretch>
          </p:blipFill>
          <p:spPr>
            <a:xfrm>
              <a:off x="6136918" y="1157801"/>
              <a:ext cx="5473700" cy="4835525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B7199777-C780-4B9F-96F5-8783C7698EEE}"/>
                </a:ext>
              </a:extLst>
            </p:cNvPr>
            <p:cNvCxnSpPr>
              <a:cxnSpLocks/>
            </p:cNvCxnSpPr>
            <p:nvPr/>
          </p:nvCxnSpPr>
          <p:spPr>
            <a:xfrm>
              <a:off x="6136918" y="3173035"/>
              <a:ext cx="1809347" cy="626233"/>
            </a:xfrm>
            <a:prstGeom prst="straightConnector1">
              <a:avLst/>
            </a:prstGeom>
            <a:ln w="28575">
              <a:solidFill>
                <a:srgbClr val="FF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1AC6058E-57B4-4E50-A05C-0267F05319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87944" y="3799269"/>
              <a:ext cx="1489656" cy="127389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696F588A-3B54-4D4F-92DB-C944482D41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1591" y="4624706"/>
              <a:ext cx="904674" cy="1189796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556479" y="3433914"/>
            <a:ext cx="5317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+mj-lt"/>
              </a:rPr>
              <a:t>Limbic Lobe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27760F4F-BBE9-4E17-882A-0EF9AA799047}"/>
              </a:ext>
            </a:extLst>
          </p:cNvPr>
          <p:cNvGrpSpPr/>
          <p:nvPr/>
        </p:nvGrpSpPr>
        <p:grpSpPr>
          <a:xfrm>
            <a:off x="556478" y="1308723"/>
            <a:ext cx="6621074" cy="1835687"/>
            <a:chOff x="556479" y="1261476"/>
            <a:chExt cx="5016815" cy="183568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5B89FED0-30E5-4BC3-88AB-A98F225A0BA1}"/>
                </a:ext>
              </a:extLst>
            </p:cNvPr>
            <p:cNvGrpSpPr/>
            <p:nvPr/>
          </p:nvGrpSpPr>
          <p:grpSpPr>
            <a:xfrm>
              <a:off x="556482" y="1261476"/>
              <a:ext cx="5016812" cy="1835686"/>
              <a:chOff x="1883654" y="1"/>
              <a:chExt cx="3181863" cy="1749107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="" id="{96A89AE9-705E-4EFA-90FA-B061DEEE6389}"/>
                  </a:ext>
                </a:extLst>
              </p:cNvPr>
              <p:cNvSpPr/>
              <p:nvPr/>
            </p:nvSpPr>
            <p:spPr>
              <a:xfrm rot="5400000">
                <a:off x="2600032" y="-716377"/>
                <a:ext cx="1749107" cy="3181863"/>
              </a:xfrm>
              <a:prstGeom prst="roundRect">
                <a:avLst/>
              </a:prstGeom>
            </p:spPr>
            <p:style>
              <a:lnRef idx="1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Rectangle: Top Corners Rounded 4">
                <a:extLst>
                  <a:ext uri="{FF2B5EF4-FFF2-40B4-BE49-F238E27FC236}">
                    <a16:creationId xmlns:a16="http://schemas.microsoft.com/office/drawing/2014/main" xmlns="" id="{7538552F-7F12-4F53-97B3-18351D694A77}"/>
                  </a:ext>
                </a:extLst>
              </p:cNvPr>
              <p:cNvSpPr txBox="1"/>
              <p:nvPr/>
            </p:nvSpPr>
            <p:spPr>
              <a:xfrm>
                <a:off x="2744929" y="214820"/>
                <a:ext cx="2271433" cy="138342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6" tIns="11430" rIns="11430" bIns="11430" numCol="1" spcCol="1270" anchor="ctr" anchorCtr="0">
                <a:noAutofit/>
              </a:bodyPr>
              <a:lstStyle/>
              <a:p>
                <a:pPr marL="265113" lvl="1" indent="-265113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+mj-lt"/>
                  <a:buAutoNum type="arabicPeriod"/>
                </a:pPr>
                <a:r>
                  <a:rPr lang="en-US" sz="2000" b="0" i="0" kern="1200" dirty="0"/>
                  <a:t>Limbic lobe.</a:t>
                </a:r>
                <a:endParaRPr lang="en-US" sz="2000" kern="1200" dirty="0"/>
              </a:p>
              <a:p>
                <a:pPr marL="265113" lvl="1" indent="-265113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+mj-lt"/>
                  <a:buAutoNum type="arabicPeriod"/>
                </a:pPr>
                <a:r>
                  <a:rPr lang="en-US" sz="2000" b="0" i="0" kern="1200" dirty="0"/>
                  <a:t>Hippocampal formation.</a:t>
                </a:r>
                <a:endParaRPr lang="en-US" sz="2000" kern="1200" dirty="0"/>
              </a:p>
              <a:p>
                <a:pPr marL="265113" lvl="1" indent="-265113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+mj-lt"/>
                  <a:buAutoNum type="arabicPeriod"/>
                </a:pPr>
                <a:r>
                  <a:rPr lang="en-US" sz="2000" b="0" i="0" kern="1200" dirty="0"/>
                  <a:t>Septal </a:t>
                </a:r>
                <a:r>
                  <a:rPr lang="en-US" sz="2000" b="0" i="0" kern="1200" dirty="0">
                    <a:solidFill>
                      <a:schemeClr val="tx1"/>
                    </a:solidFill>
                  </a:rPr>
                  <a:t>areas </a:t>
                </a:r>
                <a:r>
                  <a:rPr lang="en-GB" sz="1600" kern="1200" dirty="0">
                    <a:solidFill>
                      <a:schemeClr val="tx1"/>
                    </a:solidFill>
                  </a:rPr>
                  <a:t>(Fornix, connecting the hippocampus with mammillary bodies and septal nuclei).</a:t>
                </a:r>
                <a:endParaRPr lang="en-US" sz="1600" kern="1200" dirty="0">
                  <a:solidFill>
                    <a:schemeClr val="tx1"/>
                  </a:solidFill>
                </a:endParaRPr>
              </a:p>
              <a:p>
                <a:pPr marL="265113" lvl="1" indent="-265113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+mj-lt"/>
                  <a:buAutoNum type="arabicPeriod"/>
                </a:pPr>
                <a:r>
                  <a:rPr lang="en-US" sz="2000" b="0" i="0" kern="1200" dirty="0">
                    <a:solidFill>
                      <a:schemeClr val="tx1"/>
                    </a:solidFill>
                  </a:rPr>
                  <a:t>Prefrontal </a:t>
                </a:r>
                <a:r>
                  <a:rPr lang="en-US" sz="2000" kern="1200" dirty="0">
                    <a:solidFill>
                      <a:schemeClr val="tx1"/>
                    </a:solidFill>
                  </a:rPr>
                  <a:t>area </a:t>
                </a:r>
                <a:r>
                  <a:rPr lang="en-US" sz="1600" kern="1200" dirty="0">
                    <a:solidFill>
                      <a:schemeClr val="tx1"/>
                    </a:solidFill>
                  </a:rPr>
                  <a:t>(part of olfactory system).</a:t>
                </a:r>
                <a:endParaRPr lang="en-US" sz="20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95E1FDF0-A096-4178-BE0C-70F064C0B742}"/>
                </a:ext>
              </a:extLst>
            </p:cNvPr>
            <p:cNvGrpSpPr/>
            <p:nvPr/>
          </p:nvGrpSpPr>
          <p:grpSpPr>
            <a:xfrm>
              <a:off x="556479" y="1269176"/>
              <a:ext cx="1357967" cy="1827987"/>
              <a:chOff x="1" y="3"/>
              <a:chExt cx="1091470" cy="2395166"/>
            </a:xfrm>
          </p:grpSpPr>
          <p:sp>
            <p:nvSpPr>
              <p:cNvPr id="21" name="Arrow: Chevron 18">
                <a:extLst>
                  <a:ext uri="{FF2B5EF4-FFF2-40B4-BE49-F238E27FC236}">
                    <a16:creationId xmlns:a16="http://schemas.microsoft.com/office/drawing/2014/main" xmlns="" id="{6AAE92B1-1D36-41D3-AC1E-1478A89B869F}"/>
                  </a:ext>
                </a:extLst>
              </p:cNvPr>
              <p:cNvSpPr/>
              <p:nvPr/>
            </p:nvSpPr>
            <p:spPr>
              <a:xfrm rot="5400000">
                <a:off x="-651847" y="651851"/>
                <a:ext cx="2395166" cy="1091469"/>
              </a:xfrm>
              <a:prstGeom prst="roundRect">
                <a:avLst/>
              </a:prstGeom>
            </p:spPr>
            <p:style>
              <a:lnRef idx="1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2" name="Arrow: Chevron 4">
                <a:extLst>
                  <a:ext uri="{FF2B5EF4-FFF2-40B4-BE49-F238E27FC236}">
                    <a16:creationId xmlns:a16="http://schemas.microsoft.com/office/drawing/2014/main" xmlns="" id="{EE276FCA-F1A1-4E8F-ABE5-F8AE27EFAFDE}"/>
                  </a:ext>
                </a:extLst>
              </p:cNvPr>
              <p:cNvSpPr txBox="1"/>
              <p:nvPr/>
            </p:nvSpPr>
            <p:spPr>
              <a:xfrm>
                <a:off x="1" y="675637"/>
                <a:ext cx="1091470" cy="127134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marL="0" lvl="0" indent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b="0" i="0" kern="1200" dirty="0"/>
                  <a:t>CORTICAL STRUCTURES</a:t>
                </a:r>
                <a:endParaRPr lang="en-US" sz="2400" kern="1200" dirty="0">
                  <a:solidFill>
                    <a:srgbClr val="00B050"/>
                  </a:solidFill>
                </a:endParaRPr>
              </a:p>
            </p:txBody>
          </p:sp>
        </p:grpSp>
      </p:grpSp>
      <p:pic>
        <p:nvPicPr>
          <p:cNvPr id="23" name="Content Placeholder 7" descr="mhtml:file://C:\Documents%20and%20Settings\Prof.%20Saeed%20Makarem\Desktop\The%20Limbic%20system%20%20Facebook.mht!http://a1.sphotos.ak.fbcdn.net/hphotos-ak-prn1/24044_418814650249_1698446_n.jpg">
            <a:extLst>
              <a:ext uri="{FF2B5EF4-FFF2-40B4-BE49-F238E27FC236}">
                <a16:creationId xmlns:a16="http://schemas.microsoft.com/office/drawing/2014/main" xmlns="" id="{EF6100CE-4681-43EB-929D-B99969A1E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8137" y="936603"/>
            <a:ext cx="4104012" cy="2326019"/>
          </a:xfrm>
          <a:prstGeom prst="rect">
            <a:avLst/>
          </a:prstGeom>
          <a:noFill/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5FB9A25-28A6-4B96-A997-0D0C2C1F8265}"/>
              </a:ext>
            </a:extLst>
          </p:cNvPr>
          <p:cNvSpPr/>
          <p:nvPr/>
        </p:nvSpPr>
        <p:spPr>
          <a:xfrm>
            <a:off x="493270" y="532124"/>
            <a:ext cx="4810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200" b="1" dirty="0">
                <a:latin typeface="+mj-lt"/>
              </a:rPr>
              <a:t>Limbic System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81D46D03-D2B7-4758-9DC1-5F4DAEB457B5}"/>
              </a:ext>
            </a:extLst>
          </p:cNvPr>
          <p:cNvCxnSpPr/>
          <p:nvPr/>
        </p:nvCxnSpPr>
        <p:spPr>
          <a:xfrm>
            <a:off x="1301137" y="5154577"/>
            <a:ext cx="1656000" cy="0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2F40BB03-5D1C-4C87-92D8-053A625DB6B6}"/>
              </a:ext>
            </a:extLst>
          </p:cNvPr>
          <p:cNvCxnSpPr/>
          <p:nvPr/>
        </p:nvCxnSpPr>
        <p:spPr>
          <a:xfrm>
            <a:off x="1320801" y="5759121"/>
            <a:ext cx="7920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97D3EB3D-78C2-48A5-BF16-285549ADDEC9}"/>
              </a:ext>
            </a:extLst>
          </p:cNvPr>
          <p:cNvCxnSpPr/>
          <p:nvPr/>
        </p:nvCxnSpPr>
        <p:spPr>
          <a:xfrm>
            <a:off x="1320801" y="6372395"/>
            <a:ext cx="64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10087897" y="4650659"/>
            <a:ext cx="677935" cy="315630"/>
          </a:xfrm>
          <a:prstGeom prst="rect">
            <a:avLst/>
          </a:prstGeom>
          <a:noFill/>
          <a:ln w="28575">
            <a:solidFill>
              <a:srgbClr val="FF000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sz="1100" b="1" dirty="0"/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8441062" y="6387635"/>
            <a:ext cx="1601113" cy="261610"/>
          </a:xfrm>
          <a:prstGeom prst="rect">
            <a:avLst/>
          </a:prstGeom>
          <a:noFill/>
          <a:ln w="28575">
            <a:solidFill>
              <a:srgbClr val="FF000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sz="1100" b="1" dirty="0"/>
          </a:p>
        </p:txBody>
      </p:sp>
      <p:sp>
        <p:nvSpPr>
          <p:cNvPr id="31" name="TextBox 11"/>
          <p:cNvSpPr txBox="1"/>
          <p:nvPr/>
        </p:nvSpPr>
        <p:spPr>
          <a:xfrm>
            <a:off x="1048087" y="3182165"/>
            <a:ext cx="5637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+mn-lt"/>
              </a:rPr>
              <a:t>Note: </a:t>
            </a:r>
            <a:r>
              <a:rPr lang="en-US" b="1" dirty="0">
                <a:solidFill>
                  <a:srgbClr val="92D050"/>
                </a:solidFill>
                <a:latin typeface="+mn-lt"/>
              </a:rPr>
              <a:t>Subcortical</a:t>
            </a:r>
            <a:r>
              <a:rPr lang="en-US" dirty="0">
                <a:solidFill>
                  <a:srgbClr val="92D050"/>
                </a:solidFill>
                <a:latin typeface="+mn-lt"/>
              </a:rPr>
              <a:t> structures are like amygdala and hypothalamus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26D57D47-6DDE-4EE1-A3E0-008F8795184B}"/>
              </a:ext>
            </a:extLst>
          </p:cNvPr>
          <p:cNvGrpSpPr/>
          <p:nvPr/>
        </p:nvGrpSpPr>
        <p:grpSpPr>
          <a:xfrm>
            <a:off x="6451980" y="2557412"/>
            <a:ext cx="725572" cy="338554"/>
            <a:chOff x="8760545" y="3183039"/>
            <a:chExt cx="725572" cy="33855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AF637D35-7D05-4D25-A80D-54073EB39A7D}"/>
                </a:ext>
              </a:extLst>
            </p:cNvPr>
            <p:cNvSpPr txBox="1"/>
            <p:nvPr/>
          </p:nvSpPr>
          <p:spPr>
            <a:xfrm>
              <a:off x="8760545" y="3183039"/>
              <a:ext cx="725572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latin typeface="+mn-lt"/>
                </a:rPr>
                <a:t>Only on the boys’ slides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A8CC972B-41B6-4517-8058-D9656CB7BE25}"/>
                </a:ext>
              </a:extLst>
            </p:cNvPr>
            <p:cNvSpPr/>
            <p:nvPr/>
          </p:nvSpPr>
          <p:spPr>
            <a:xfrm>
              <a:off x="8781488" y="3226416"/>
              <a:ext cx="655637" cy="268288"/>
            </a:xfrm>
            <a:prstGeom prst="rect">
              <a:avLst/>
            </a:prstGeom>
            <a:noFill/>
            <a:ln w="28575">
              <a:solidFill>
                <a:srgbClr val="9EE0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EC96AC7-FFD6-450E-BBA4-991C1F6FCE1A}"/>
              </a:ext>
            </a:extLst>
          </p:cNvPr>
          <p:cNvGrpSpPr/>
          <p:nvPr/>
        </p:nvGrpSpPr>
        <p:grpSpPr>
          <a:xfrm flipV="1">
            <a:off x="6423931" y="2874224"/>
            <a:ext cx="221354" cy="133595"/>
            <a:chOff x="9329919" y="3041654"/>
            <a:chExt cx="221354" cy="284057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xmlns="" id="{854524ED-2AC2-4A9E-845F-9012C7764C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29919" y="3054180"/>
              <a:ext cx="221354" cy="0"/>
            </a:xfrm>
            <a:prstGeom prst="straightConnector1">
              <a:avLst/>
            </a:prstGeom>
            <a:ln w="28575">
              <a:solidFill>
                <a:srgbClr val="9EE0F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xmlns="" id="{C4FE1E58-B5A4-4F13-80B0-6394E951703F}"/>
                </a:ext>
              </a:extLst>
            </p:cNvPr>
            <p:cNvCxnSpPr>
              <a:cxnSpLocks/>
            </p:cNvCxnSpPr>
            <p:nvPr/>
          </p:nvCxnSpPr>
          <p:spPr>
            <a:xfrm>
              <a:off x="9539290" y="3041654"/>
              <a:ext cx="0" cy="284057"/>
            </a:xfrm>
            <a:prstGeom prst="straightConnector1">
              <a:avLst/>
            </a:prstGeom>
            <a:ln w="28575">
              <a:solidFill>
                <a:srgbClr val="9EE0F8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4BDC3553-92AE-42C9-A6BD-48382E4AD056}"/>
              </a:ext>
            </a:extLst>
          </p:cNvPr>
          <p:cNvGrpSpPr/>
          <p:nvPr/>
        </p:nvGrpSpPr>
        <p:grpSpPr>
          <a:xfrm>
            <a:off x="6794379" y="2456759"/>
            <a:ext cx="221354" cy="144000"/>
            <a:chOff x="9329919" y="3039653"/>
            <a:chExt cx="221354" cy="144000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xmlns="" id="{59DD7B8D-7642-4BC5-ADE0-C6CAB1CB4E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29919" y="3054180"/>
              <a:ext cx="221354" cy="0"/>
            </a:xfrm>
            <a:prstGeom prst="straightConnector1">
              <a:avLst/>
            </a:prstGeom>
            <a:ln w="28575">
              <a:solidFill>
                <a:srgbClr val="9EE0F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xmlns="" id="{C982BAED-1A35-43E2-B1F9-DA3453095081}"/>
                </a:ext>
              </a:extLst>
            </p:cNvPr>
            <p:cNvCxnSpPr>
              <a:cxnSpLocks/>
            </p:cNvCxnSpPr>
            <p:nvPr/>
          </p:nvCxnSpPr>
          <p:spPr>
            <a:xfrm>
              <a:off x="9539290" y="3039653"/>
              <a:ext cx="0" cy="144000"/>
            </a:xfrm>
            <a:prstGeom prst="straightConnector1">
              <a:avLst/>
            </a:prstGeom>
            <a:ln w="28575">
              <a:solidFill>
                <a:srgbClr val="9EE0F8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4183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4986" y="706398"/>
            <a:ext cx="26805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+mj-lt"/>
              </a:rPr>
              <a:t>Hippocampus</a:t>
            </a:r>
          </a:p>
        </p:txBody>
      </p:sp>
      <p:pic>
        <p:nvPicPr>
          <p:cNvPr id="5" name="Picture 2" descr="http://upload.wikimedia.org/wikipedia/commons/5/5b/Hippocampus_and_seahorse_cropp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" t="1724" r="2617" b="1724"/>
          <a:stretch/>
        </p:blipFill>
        <p:spPr bwMode="auto">
          <a:xfrm>
            <a:off x="8475406" y="4091958"/>
            <a:ext cx="3234812" cy="191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5154" y="1578879"/>
            <a:ext cx="71580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It is a </a:t>
            </a:r>
            <a:r>
              <a:rPr lang="en-US" sz="2000" b="1" u="sng" dirty="0">
                <a:solidFill>
                  <a:schemeClr val="tx1"/>
                </a:solidFill>
                <a:latin typeface="+mn-lt"/>
              </a:rPr>
              <a:t>limbic system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structure that is involved in:</a:t>
            </a:r>
          </a:p>
          <a:p>
            <a:pPr marL="541338" indent="-166688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Formation, </a:t>
            </a:r>
          </a:p>
          <a:p>
            <a:pPr marL="541338" indent="-166688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Organization,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and </a:t>
            </a:r>
          </a:p>
          <a:p>
            <a:pPr marL="541338" indent="-166688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Storage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of memories.</a:t>
            </a:r>
          </a:p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It is important in forming new memories and connecting emotions and senses, such as smell and sound, to memories.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986" y="3449045"/>
            <a:ext cx="67005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It is a horseshoe  paired structure, one in each  cerebral hemisphere. </a:t>
            </a:r>
          </a:p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It acts as a </a:t>
            </a:r>
            <a:r>
              <a:rPr lang="en-US" sz="2000" b="1" u="sng" dirty="0">
                <a:solidFill>
                  <a:schemeClr val="tx1"/>
                </a:solidFill>
                <a:latin typeface="+mn-lt"/>
              </a:rPr>
              <a:t>memory indexer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by sending memories to the appropriate part of the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cerebral hemisphere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for long-term </a:t>
            </a:r>
            <a:r>
              <a:rPr lang="en-US" sz="2000" b="1" u="sng" dirty="0">
                <a:solidFill>
                  <a:schemeClr val="tx1"/>
                </a:solidFill>
                <a:latin typeface="+mn-lt"/>
              </a:rPr>
              <a:t>storage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and </a:t>
            </a:r>
            <a:r>
              <a:rPr lang="en-US" sz="2000" b="1" u="sng" dirty="0">
                <a:solidFill>
                  <a:schemeClr val="tx1"/>
                </a:solidFill>
                <a:latin typeface="+mn-lt"/>
              </a:rPr>
              <a:t>retrieving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them when necessary.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0DBFF72-0EDB-4FDF-BFE1-DEF89EE47524}"/>
              </a:ext>
            </a:extLst>
          </p:cNvPr>
          <p:cNvSpPr txBox="1"/>
          <p:nvPr/>
        </p:nvSpPr>
        <p:spPr>
          <a:xfrm>
            <a:off x="870290" y="5241418"/>
            <a:ext cx="77526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Extra: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 patient once had his hippocampus removed as a treatment for seizures.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After the surgery the seizures stopped but the patient was not able retain or make any new memories. To learn more about this patient</a:t>
            </a:r>
            <a:r>
              <a:rPr lang="en-US" dirty="0"/>
              <a:t>: </a:t>
            </a:r>
          </a:p>
          <a:p>
            <a:r>
              <a:rPr lang="en-US" dirty="0">
                <a:hlinkClick r:id="rId3"/>
              </a:rPr>
              <a:t>https://bigpictureeducation.com/brain-case-study-patient-hm</a:t>
            </a:r>
            <a:r>
              <a:rPr lang="en-US" dirty="0"/>
              <a:t> </a:t>
            </a:r>
          </a:p>
          <a:p>
            <a:r>
              <a:rPr lang="en-GB" dirty="0">
                <a:hlinkClick r:id="rId4"/>
              </a:rPr>
              <a:t>https://www.youtube.com/watch?v=KkaXNvzE4pk</a:t>
            </a:r>
            <a:r>
              <a:rPr lang="en-GB" dirty="0"/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B9CBF91-8216-480C-A071-5AB80FEE3F6B}"/>
              </a:ext>
            </a:extLst>
          </p:cNvPr>
          <p:cNvGrpSpPr/>
          <p:nvPr/>
        </p:nvGrpSpPr>
        <p:grpSpPr>
          <a:xfrm>
            <a:off x="7930499" y="706398"/>
            <a:ext cx="3500453" cy="2479254"/>
            <a:chOff x="8044523" y="561209"/>
            <a:chExt cx="3272406" cy="2624443"/>
          </a:xfrm>
        </p:grpSpPr>
        <p:pic>
          <p:nvPicPr>
            <p:cNvPr id="7170" name="Picture 2" descr="Image result for Hippocampus">
              <a:extLst>
                <a:ext uri="{FF2B5EF4-FFF2-40B4-BE49-F238E27FC236}">
                  <a16:creationId xmlns:a16="http://schemas.microsoft.com/office/drawing/2014/main" xmlns="" id="{BF147684-E574-4F76-BDBC-D596028F71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4523" y="561209"/>
              <a:ext cx="3272406" cy="2624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4F16E339-A115-41F7-BEED-5BCB3177F555}"/>
                </a:ext>
              </a:extLst>
            </p:cNvPr>
            <p:cNvSpPr txBox="1"/>
            <p:nvPr/>
          </p:nvSpPr>
          <p:spPr>
            <a:xfrm>
              <a:off x="10569678" y="2548375"/>
              <a:ext cx="6126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69BBBB9-C1DC-4B46-83E6-C6FDA08A2643}"/>
              </a:ext>
            </a:extLst>
          </p:cNvPr>
          <p:cNvSpPr txBox="1"/>
          <p:nvPr/>
        </p:nvSpPr>
        <p:spPr>
          <a:xfrm>
            <a:off x="8662219" y="3449045"/>
            <a:ext cx="3153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 hippocampus got its name because it looks like a seahorse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05802BA-6B8B-48B0-84D0-542E86FF87C2}"/>
              </a:ext>
            </a:extLst>
          </p:cNvPr>
          <p:cNvGrpSpPr/>
          <p:nvPr/>
        </p:nvGrpSpPr>
        <p:grpSpPr>
          <a:xfrm>
            <a:off x="7060624" y="790982"/>
            <a:ext cx="682625" cy="734036"/>
            <a:chOff x="6597319" y="353560"/>
            <a:chExt cx="682625" cy="734036"/>
          </a:xfrm>
        </p:grpSpPr>
        <p:pic>
          <p:nvPicPr>
            <p:cNvPr id="12" name="Picture 2" descr="Image result for youtube">
              <a:hlinkClick r:id="rId6"/>
              <a:extLst>
                <a:ext uri="{FF2B5EF4-FFF2-40B4-BE49-F238E27FC236}">
                  <a16:creationId xmlns:a16="http://schemas.microsoft.com/office/drawing/2014/main" xmlns="" id="{A303DC09-0FA2-4064-B964-F9D8274C05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319" y="353560"/>
              <a:ext cx="682625" cy="48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020B066-BF5C-4562-AC2A-12A592D16EAA}"/>
                </a:ext>
              </a:extLst>
            </p:cNvPr>
            <p:cNvSpPr txBox="1"/>
            <p:nvPr/>
          </p:nvSpPr>
          <p:spPr>
            <a:xfrm>
              <a:off x="6649975" y="779819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02:00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260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imbic 00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4" t="2985" r="2019" b="1492"/>
          <a:stretch>
            <a:fillRect/>
          </a:stretch>
        </p:blipFill>
        <p:spPr>
          <a:xfrm>
            <a:off x="5414724" y="705226"/>
            <a:ext cx="2121178" cy="159309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94986" y="1217178"/>
            <a:ext cx="55041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eaLnBrk="1" hangingPunct="1">
              <a:buFont typeface="Courier New" panose="02070309020205020404" pitchFamily="49" charset="0"/>
              <a:buChar char="o"/>
              <a:defRPr/>
            </a:pPr>
            <a:r>
              <a:rPr lang="en-US" sz="2000" i="1" dirty="0">
                <a:solidFill>
                  <a:schemeClr val="tx1"/>
                </a:solidFill>
                <a:latin typeface="+mn-lt"/>
              </a:rPr>
              <a:t>SITE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265113" eaLnBrk="1" hangingPunct="1"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It is a scrolled (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infolding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) structure in the </a:t>
            </a:r>
            <a:r>
              <a:rPr lang="en-US" sz="2000" u="sng" dirty="0">
                <a:solidFill>
                  <a:schemeClr val="tx1"/>
                </a:solidFill>
                <a:latin typeface="+mn-lt"/>
              </a:rPr>
              <a:t>inferomedial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part of the temporal lobe</a:t>
            </a:r>
            <a:r>
              <a:rPr lang="en-US" sz="2000" dirty="0">
                <a:solidFill>
                  <a:srgbClr val="000066"/>
                </a:solidFill>
                <a:latin typeface="+mn-lt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986" y="2363810"/>
            <a:ext cx="69582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eaLnBrk="1" hangingPunct="1">
              <a:buFont typeface="Courier New" panose="02070309020205020404" pitchFamily="49" charset="0"/>
              <a:buChar char="o"/>
              <a:defRPr/>
            </a:pPr>
            <a:r>
              <a:rPr lang="en-US" sz="2000" i="1" dirty="0">
                <a:solidFill>
                  <a:schemeClr val="tx1"/>
                </a:solidFill>
                <a:latin typeface="+mn-lt"/>
              </a:rPr>
              <a:t>FUNCTION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265113" eaLnBrk="1" hangingPunct="1"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Memory (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file new memories as they occur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).</a:t>
            </a:r>
          </a:p>
          <a:p>
            <a:pPr marL="265113" eaLnBrk="1" hangingPunct="1"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The hippocampus &amp; its connections are necessary for 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consolidation of new short-term memories.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B3B4311-9B85-463B-BCD8-9B77CDD9B3E6}"/>
              </a:ext>
            </a:extLst>
          </p:cNvPr>
          <p:cNvSpPr/>
          <p:nvPr/>
        </p:nvSpPr>
        <p:spPr>
          <a:xfrm>
            <a:off x="594986" y="350850"/>
            <a:ext cx="6588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+mj-lt"/>
              </a:rPr>
              <a:t>Hippocampus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E3224DB-2200-46D6-8E04-75A3B3E77C68}"/>
              </a:ext>
            </a:extLst>
          </p:cNvPr>
          <p:cNvSpPr/>
          <p:nvPr/>
        </p:nvSpPr>
        <p:spPr>
          <a:xfrm>
            <a:off x="594986" y="3874475"/>
            <a:ext cx="6096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13" indent="-265113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Its </a:t>
            </a:r>
            <a:r>
              <a:rPr lang="en-US" sz="2000" u="sng" dirty="0">
                <a:solidFill>
                  <a:schemeClr val="tx1"/>
                </a:solidFill>
                <a:latin typeface="+mn-lt"/>
              </a:rPr>
              <a:t>principal efferent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pathway is called the: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FORNIX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: </a:t>
            </a:r>
          </a:p>
          <a:p>
            <a:pPr marL="519113" indent="-1651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It is C-shaped group of fibers </a:t>
            </a:r>
            <a:r>
              <a:rPr lang="en-US" sz="2000" u="sng" dirty="0">
                <a:solidFill>
                  <a:schemeClr val="tx1"/>
                </a:solidFill>
                <a:latin typeface="+mn-lt"/>
              </a:rPr>
              <a:t>connecting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the hippocampus with mammillary body.</a:t>
            </a:r>
          </a:p>
          <a:p>
            <a:pPr marL="519113" indent="-1651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it consists of: </a:t>
            </a:r>
          </a:p>
          <a:p>
            <a:pPr marL="541338">
              <a:spcBef>
                <a:spcPts val="600"/>
              </a:spcBef>
              <a:defRPr/>
            </a:pPr>
            <a:r>
              <a:rPr lang="en-US" sz="2000" i="1" dirty="0">
                <a:solidFill>
                  <a:schemeClr val="tx1"/>
                </a:solidFill>
                <a:latin typeface="+mn-lt"/>
              </a:rPr>
              <a:t>   </a:t>
            </a:r>
            <a:r>
              <a:rPr lang="en-US" sz="2000" b="1" i="1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Fimbria, 2 Crus, 1 Body &amp; 2 Column.</a:t>
            </a:r>
          </a:p>
          <a:p>
            <a:pPr marL="541338" indent="-1873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The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Fornix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is an important component of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PAPEZ CIRCUIT </a:t>
            </a:r>
            <a:r>
              <a:rPr lang="en-US" dirty="0">
                <a:solidFill>
                  <a:schemeClr val="tx1"/>
                </a:solidFill>
              </a:rPr>
              <a:t>(based on connecting the hypothalamus with limbic lobe to control emotions ).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9A1AE49-1CCC-4F81-97C3-B1FB9C63990D}"/>
              </a:ext>
            </a:extLst>
          </p:cNvPr>
          <p:cNvGrpSpPr/>
          <p:nvPr/>
        </p:nvGrpSpPr>
        <p:grpSpPr>
          <a:xfrm>
            <a:off x="7850403" y="406295"/>
            <a:ext cx="3844555" cy="3563280"/>
            <a:chOff x="6006922" y="-1133021"/>
            <a:chExt cx="5867400" cy="5718449"/>
          </a:xfrm>
        </p:grpSpPr>
        <p:pic>
          <p:nvPicPr>
            <p:cNvPr id="9" name="Picture 7" descr="Limbic">
              <a:extLst>
                <a:ext uri="{FF2B5EF4-FFF2-40B4-BE49-F238E27FC236}">
                  <a16:creationId xmlns:a16="http://schemas.microsoft.com/office/drawing/2014/main" xmlns="" id="{0BB1FC5C-040F-480C-8D6B-1F572A39E7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" t="5322" b="7686"/>
            <a:stretch>
              <a:fillRect/>
            </a:stretch>
          </p:blipFill>
          <p:spPr>
            <a:xfrm>
              <a:off x="6006922" y="-1133021"/>
              <a:ext cx="5867400" cy="571844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10" name="AutoShape 9">
              <a:extLst>
                <a:ext uri="{FF2B5EF4-FFF2-40B4-BE49-F238E27FC236}">
                  <a16:creationId xmlns:a16="http://schemas.microsoft.com/office/drawing/2014/main" xmlns="" id="{1AFEF7FC-7786-4274-B70F-C63A779BC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3135" y="977860"/>
              <a:ext cx="611187" cy="8636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charset="2"/>
                <a:buChar char=""/>
                <a:defRPr sz="30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charset="2"/>
                <a:buChar char=""/>
                <a:defRPr sz="26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 charset="0"/>
                <a:buChar char="○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D89A4"/>
                </a:buClr>
                <a:buSzPct val="90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en-US" sz="1800">
                <a:latin typeface="Arial" charset="0"/>
              </a:endParaRPr>
            </a:p>
          </p:txBody>
        </p:sp>
        <p:sp>
          <p:nvSpPr>
            <p:cNvPr id="11" name="AutoShape 9">
              <a:extLst>
                <a:ext uri="{FF2B5EF4-FFF2-40B4-BE49-F238E27FC236}">
                  <a16:creationId xmlns:a16="http://schemas.microsoft.com/office/drawing/2014/main" xmlns="" id="{033128E5-69F9-4188-B851-364DB55A6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9257" y="1571071"/>
              <a:ext cx="844639" cy="39924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charset="2"/>
                <a:buChar char=""/>
                <a:defRPr sz="30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charset="2"/>
                <a:buChar char=""/>
                <a:defRPr sz="26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 charset="0"/>
                <a:buChar char="○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D89A4"/>
                </a:buClr>
                <a:buSzPct val="90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en-US" sz="1800">
                <a:latin typeface="Arial" charset="0"/>
              </a:endParaRPr>
            </a:p>
          </p:txBody>
        </p:sp>
        <p:sp>
          <p:nvSpPr>
            <p:cNvPr id="12" name="AutoShape 9">
              <a:extLst>
                <a:ext uri="{FF2B5EF4-FFF2-40B4-BE49-F238E27FC236}">
                  <a16:creationId xmlns:a16="http://schemas.microsoft.com/office/drawing/2014/main" xmlns="" id="{A2C1570E-6CB2-4807-A035-6C58F2D95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2106" y="270304"/>
              <a:ext cx="699472" cy="901455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charset="2"/>
                <a:buChar char=""/>
                <a:defRPr sz="30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charset="2"/>
                <a:buChar char=""/>
                <a:defRPr sz="26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 charset="0"/>
                <a:buChar char="○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D89A4"/>
                </a:buClr>
                <a:buSzPct val="90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en-US" sz="1800">
                <a:latin typeface="Arial" charset="0"/>
              </a:endParaRPr>
            </a:p>
          </p:txBody>
        </p:sp>
        <p:sp>
          <p:nvSpPr>
            <p:cNvPr id="13" name="AutoShape 9">
              <a:extLst>
                <a:ext uri="{FF2B5EF4-FFF2-40B4-BE49-F238E27FC236}">
                  <a16:creationId xmlns:a16="http://schemas.microsoft.com/office/drawing/2014/main" xmlns="" id="{1A6C3126-066E-45A9-81AE-7AFDDBC68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9361" y="270304"/>
              <a:ext cx="854019" cy="8636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charset="2"/>
                <a:buChar char=""/>
                <a:defRPr sz="30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charset="2"/>
                <a:buChar char=""/>
                <a:defRPr sz="26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 charset="0"/>
                <a:buChar char="○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D89A4"/>
                </a:buClr>
                <a:buSzPct val="90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en-US" sz="1800" dirty="0">
                <a:latin typeface="Arial" charset="0"/>
              </a:endParaRPr>
            </a:p>
          </p:txBody>
        </p:sp>
        <p:sp>
          <p:nvSpPr>
            <p:cNvPr id="14" name="AutoShape 9">
              <a:extLst>
                <a:ext uri="{FF2B5EF4-FFF2-40B4-BE49-F238E27FC236}">
                  <a16:creationId xmlns:a16="http://schemas.microsoft.com/office/drawing/2014/main" xmlns="" id="{B28F50B7-5261-4BB3-A641-E1461F800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6917" y="3503056"/>
              <a:ext cx="1439863" cy="41216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accent5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ar-SA" altLang="en-US"/>
            </a:p>
          </p:txBody>
        </p:sp>
        <p:sp>
          <p:nvSpPr>
            <p:cNvPr id="19" name="AutoShape 9">
              <a:extLst>
                <a:ext uri="{FF2B5EF4-FFF2-40B4-BE49-F238E27FC236}">
                  <a16:creationId xmlns:a16="http://schemas.microsoft.com/office/drawing/2014/main" xmlns="" id="{B6F97184-FBD8-4D7D-9A99-C1C31429C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9360" y="2268903"/>
              <a:ext cx="1075020" cy="56394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ar-SA" altLang="en-US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EB2160C-4B43-4EAE-B6DB-2CF761BDB5AE}"/>
              </a:ext>
            </a:extLst>
          </p:cNvPr>
          <p:cNvCxnSpPr/>
          <p:nvPr/>
        </p:nvCxnSpPr>
        <p:spPr>
          <a:xfrm>
            <a:off x="1599800" y="5625537"/>
            <a:ext cx="777078" cy="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B981ED56-89F9-4C24-A972-F6450B256160}"/>
              </a:ext>
            </a:extLst>
          </p:cNvPr>
          <p:cNvCxnSpPr/>
          <p:nvPr/>
        </p:nvCxnSpPr>
        <p:spPr>
          <a:xfrm>
            <a:off x="4518670" y="5622954"/>
            <a:ext cx="792000" cy="0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CCCC1547-EDD7-4439-8C4A-DF8C2D336E97}"/>
              </a:ext>
            </a:extLst>
          </p:cNvPr>
          <p:cNvCxnSpPr/>
          <p:nvPr/>
        </p:nvCxnSpPr>
        <p:spPr>
          <a:xfrm>
            <a:off x="3460738" y="5625538"/>
            <a:ext cx="540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A2F0B62F-B9FD-472B-BDDE-A732D92BFDF1}"/>
              </a:ext>
            </a:extLst>
          </p:cNvPr>
          <p:cNvCxnSpPr/>
          <p:nvPr/>
        </p:nvCxnSpPr>
        <p:spPr>
          <a:xfrm>
            <a:off x="2701334" y="5622954"/>
            <a:ext cx="468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4D91A374-49DC-48A6-AF00-9FFE325103BE}"/>
              </a:ext>
            </a:extLst>
          </p:cNvPr>
          <p:cNvCxnSpPr/>
          <p:nvPr/>
        </p:nvCxnSpPr>
        <p:spPr>
          <a:xfrm>
            <a:off x="3172099" y="4868452"/>
            <a:ext cx="1800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1B1A9FC-B5D6-4907-81E3-0E0E4FCB929D}"/>
              </a:ext>
            </a:extLst>
          </p:cNvPr>
          <p:cNvCxnSpPr/>
          <p:nvPr/>
        </p:nvCxnSpPr>
        <p:spPr>
          <a:xfrm>
            <a:off x="1205647" y="4862836"/>
            <a:ext cx="1404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2" descr="نتيجة بحث الصور عن ‪papez circuit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77" y="3969575"/>
            <a:ext cx="4544507" cy="271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9">
            <a:extLst>
              <a:ext uri="{FF2B5EF4-FFF2-40B4-BE49-F238E27FC236}">
                <a16:creationId xmlns:a16="http://schemas.microsoft.com/office/drawing/2014/main" xmlns="" id="{ACF6945D-4A56-40E9-A35A-77C9F5495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1591" y="2073174"/>
            <a:ext cx="407188" cy="15966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24" name="AutoShape 9">
            <a:extLst>
              <a:ext uri="{FF2B5EF4-FFF2-40B4-BE49-F238E27FC236}">
                <a16:creationId xmlns:a16="http://schemas.microsoft.com/office/drawing/2014/main" xmlns="" id="{6A26E4B2-7EBA-40EA-BF08-F4A30739D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7462" y="1966006"/>
            <a:ext cx="398440" cy="12531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5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698135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7389" y="411759"/>
            <a:ext cx="7374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+mj-lt"/>
              </a:rPr>
              <a:t>Amygdala</a:t>
            </a:r>
          </a:p>
        </p:txBody>
      </p:sp>
      <p:sp>
        <p:nvSpPr>
          <p:cNvPr id="6" name="Rectangle 5"/>
          <p:cNvSpPr/>
          <p:nvPr/>
        </p:nvSpPr>
        <p:spPr>
          <a:xfrm>
            <a:off x="727389" y="1102589"/>
            <a:ext cx="671563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n-US" sz="2000" i="1" dirty="0">
                <a:solidFill>
                  <a:schemeClr val="tx1"/>
                </a:solidFill>
                <a:latin typeface="+mn-lt"/>
              </a:rPr>
              <a:t>SITE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: </a:t>
            </a:r>
          </a:p>
          <a:p>
            <a:pPr marL="354013" eaLnBrk="1" hangingPunct="1"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almond shaped mass of nuclei that lies near (deep within) the temporal pole, close to the tail of the caudate nucleus.</a:t>
            </a:r>
          </a:p>
          <a:p>
            <a:pPr>
              <a:defRPr/>
            </a:pPr>
            <a:endParaRPr lang="en-US" sz="900" dirty="0">
              <a:solidFill>
                <a:schemeClr val="tx1"/>
              </a:solidFill>
              <a:latin typeface="+mn-lt"/>
            </a:endParaRPr>
          </a:p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n-US" sz="2000" i="1" dirty="0">
                <a:solidFill>
                  <a:schemeClr val="tx1"/>
                </a:solidFill>
                <a:latin typeface="+mn-lt"/>
              </a:rPr>
              <a:t>FUNCTION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806450" indent="-457200" eaLnBrk="1" hangingPunct="1"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It is involved in</a:t>
            </a:r>
          </a:p>
          <a:p>
            <a:pPr marL="806450" indent="-354013" eaLnBrk="1" hangingPunct="1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Emotions </a:t>
            </a:r>
          </a:p>
          <a:p>
            <a:pPr marL="806450" indent="-265113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FEAR </a:t>
            </a:r>
          </a:p>
          <a:p>
            <a:pPr marL="806450" indent="-265113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Anger</a:t>
            </a:r>
          </a:p>
          <a:p>
            <a:pPr marL="806450" indent="-355600" eaLnBrk="1" hangingPunct="1">
              <a:buFont typeface="+mj-lt"/>
              <a:buAutoNum type="arabicPeriod" startAt="2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Hormonal secretions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EEC935C-D6C3-4ED4-BB08-F0A7CDD2A0E6}"/>
              </a:ext>
            </a:extLst>
          </p:cNvPr>
          <p:cNvCxnSpPr/>
          <p:nvPr/>
        </p:nvCxnSpPr>
        <p:spPr>
          <a:xfrm>
            <a:off x="4427090" y="2022864"/>
            <a:ext cx="1872000" cy="0"/>
          </a:xfrm>
          <a:prstGeom prst="line">
            <a:avLst/>
          </a:prstGeom>
          <a:ln w="28575">
            <a:solidFill>
              <a:srgbClr val="9C7C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15F0CAF-9666-409E-BE9E-699F9314AD7C}"/>
              </a:ext>
            </a:extLst>
          </p:cNvPr>
          <p:cNvGrpSpPr/>
          <p:nvPr/>
        </p:nvGrpSpPr>
        <p:grpSpPr>
          <a:xfrm>
            <a:off x="7443019" y="711796"/>
            <a:ext cx="4486282" cy="3367277"/>
            <a:chOff x="7163736" y="3215150"/>
            <a:chExt cx="4349838" cy="3352302"/>
          </a:xfrm>
        </p:grpSpPr>
        <p:pic>
          <p:nvPicPr>
            <p:cNvPr id="7" name="Picture 6" descr="Limbic 004">
              <a:extLst>
                <a:ext uri="{FF2B5EF4-FFF2-40B4-BE49-F238E27FC236}">
                  <a16:creationId xmlns:a16="http://schemas.microsoft.com/office/drawing/2014/main" xmlns="" id="{4555D28F-F6B2-4118-9F8A-525E7FED69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163736" y="3215150"/>
              <a:ext cx="4349838" cy="3352302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sp>
          <p:nvSpPr>
            <p:cNvPr id="9" name="AutoShape 9">
              <a:extLst>
                <a:ext uri="{FF2B5EF4-FFF2-40B4-BE49-F238E27FC236}">
                  <a16:creationId xmlns:a16="http://schemas.microsoft.com/office/drawing/2014/main" xmlns="" id="{CFC09396-CCB3-4F65-888E-605999C53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7677" y="6035342"/>
              <a:ext cx="928078" cy="326129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9C7CA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charset="2"/>
                <a:buChar char=""/>
                <a:defRPr sz="30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charset="2"/>
                <a:buChar char=""/>
                <a:defRPr sz="26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 charset="0"/>
                <a:buChar char="○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D89A4"/>
                </a:buClr>
                <a:buSzPct val="90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en-US" sz="1800" dirty="0">
                <a:latin typeface="Arial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1C5B6A4-9401-4A44-865F-82ACEAEB19F9}"/>
              </a:ext>
            </a:extLst>
          </p:cNvPr>
          <p:cNvSpPr/>
          <p:nvPr/>
        </p:nvSpPr>
        <p:spPr>
          <a:xfrm>
            <a:off x="727389" y="5983902"/>
            <a:ext cx="7990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i="1" dirty="0">
                <a:solidFill>
                  <a:schemeClr val="tx1"/>
                </a:solidFill>
                <a:latin typeface="+mn-lt"/>
              </a:rPr>
              <a:t>LESION: 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Lack of emotional responses* &amp; docility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طاعة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3FC0961-3E70-4E9E-84D0-B199D6892C7F}"/>
              </a:ext>
            </a:extLst>
          </p:cNvPr>
          <p:cNvSpPr/>
          <p:nvPr/>
        </p:nvSpPr>
        <p:spPr>
          <a:xfrm>
            <a:off x="681553" y="4291542"/>
            <a:ext cx="8036334" cy="461665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n-lt"/>
              </a:rPr>
              <a:t>Connections of Amygdala</a:t>
            </a:r>
          </a:p>
        </p:txBody>
      </p:sp>
      <p:pic>
        <p:nvPicPr>
          <p:cNvPr id="5" name="Picture 7" descr="F:\CNS\Amygdala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" t="12070" r="47873" b="12070"/>
          <a:stretch>
            <a:fillRect/>
          </a:stretch>
        </p:blipFill>
        <p:spPr>
          <a:xfrm>
            <a:off x="9152176" y="4189590"/>
            <a:ext cx="2499177" cy="2271799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20CE57C-3693-4C73-B41A-A79C808219C2}"/>
              </a:ext>
            </a:extLst>
          </p:cNvPr>
          <p:cNvSpPr/>
          <p:nvPr/>
        </p:nvSpPr>
        <p:spPr>
          <a:xfrm>
            <a:off x="4709651" y="4755770"/>
            <a:ext cx="4008236" cy="1015663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OUTPUTS:</a:t>
            </a:r>
          </a:p>
          <a:p>
            <a:pPr lvl="0"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Hypothalamus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&amp;</a:t>
            </a:r>
          </a:p>
          <a:p>
            <a:pPr lvl="0"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Autonomic nuclei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in the brain stem,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006C272-5FAA-4144-A9EB-8E7D787F1B53}"/>
              </a:ext>
            </a:extLst>
          </p:cNvPr>
          <p:cNvSpPr/>
          <p:nvPr/>
        </p:nvSpPr>
        <p:spPr>
          <a:xfrm>
            <a:off x="681553" y="4755771"/>
            <a:ext cx="4028097" cy="1015663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INPUTS:</a:t>
            </a:r>
          </a:p>
          <a:p>
            <a:pPr lvl="0">
              <a:defRPr/>
            </a:pPr>
            <a:r>
              <a:rPr lang="en-US" sz="2000" dirty="0">
                <a:solidFill>
                  <a:srgbClr val="C00000"/>
                </a:solidFill>
                <a:latin typeface="Calibri" panose="020F0502020204030204"/>
              </a:rPr>
              <a:t>Association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areas of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visual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auditory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&amp;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somatosensory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cortices.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6462A05-1BC5-4970-936A-EFE0A919B16C}"/>
              </a:ext>
            </a:extLst>
          </p:cNvPr>
          <p:cNvGrpSpPr/>
          <p:nvPr/>
        </p:nvGrpSpPr>
        <p:grpSpPr>
          <a:xfrm>
            <a:off x="6445762" y="512186"/>
            <a:ext cx="682625" cy="734036"/>
            <a:chOff x="6597319" y="353560"/>
            <a:chExt cx="682625" cy="734036"/>
          </a:xfrm>
        </p:grpSpPr>
        <p:pic>
          <p:nvPicPr>
            <p:cNvPr id="14" name="Picture 2" descr="Image result for youtube">
              <a:hlinkClick r:id="rId4"/>
              <a:extLst>
                <a:ext uri="{FF2B5EF4-FFF2-40B4-BE49-F238E27FC236}">
                  <a16:creationId xmlns:a16="http://schemas.microsoft.com/office/drawing/2014/main" xmlns="" id="{34FEC2AD-5AC9-4F5C-B80E-291C508F09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319" y="353560"/>
              <a:ext cx="682625" cy="48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6524DEC-8CE1-4490-BC80-E3AEE4644AE4}"/>
                </a:ext>
              </a:extLst>
            </p:cNvPr>
            <p:cNvSpPr txBox="1"/>
            <p:nvPr/>
          </p:nvSpPr>
          <p:spPr>
            <a:xfrm>
              <a:off x="6649975" y="779819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02:01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16" name="TextBox 11">
            <a:extLst>
              <a:ext uri="{FF2B5EF4-FFF2-40B4-BE49-F238E27FC236}">
                <a16:creationId xmlns:a16="http://schemas.microsoft.com/office/drawing/2014/main" xmlns="" id="{673977BC-EC8D-4CF8-9352-C67866514B64}"/>
              </a:ext>
            </a:extLst>
          </p:cNvPr>
          <p:cNvSpPr txBox="1"/>
          <p:nvPr/>
        </p:nvSpPr>
        <p:spPr>
          <a:xfrm>
            <a:off x="3186812" y="6353234"/>
            <a:ext cx="2176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+mn-lt"/>
              </a:rPr>
              <a:t>*Specifically fear and anger </a:t>
            </a:r>
          </a:p>
        </p:txBody>
      </p:sp>
    </p:spTree>
    <p:extLst>
      <p:ext uri="{BB962C8B-B14F-4D97-AF65-F5344CB8AC3E}">
        <p14:creationId xmlns:p14="http://schemas.microsoft.com/office/powerpoint/2010/main" val="1027147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8335" y="542451"/>
            <a:ext cx="730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+mj-lt"/>
              </a:rPr>
              <a:t>Septal Nuclei</a:t>
            </a:r>
          </a:p>
        </p:txBody>
      </p:sp>
      <p:pic>
        <p:nvPicPr>
          <p:cNvPr id="5" name="Picture 5" descr="http://upload.wikimedia.org/wikipedia/commons/2/22/Gray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107" y="4189150"/>
            <a:ext cx="2950865" cy="245958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98335" y="1473917"/>
            <a:ext cx="56007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>
              <a:buFont typeface="Courier New" panose="02070309020205020404" pitchFamily="49" charset="0"/>
              <a:buChar char="o"/>
              <a:defRPr/>
            </a:pPr>
            <a:r>
              <a:rPr lang="en-US" sz="2000" i="1" dirty="0">
                <a:solidFill>
                  <a:schemeClr val="tx1"/>
                </a:solidFill>
                <a:latin typeface="+mn-lt"/>
              </a:rPr>
              <a:t>SITE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354013"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Located anterior to the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interventricular septum</a:t>
            </a:r>
          </a:p>
          <a:p>
            <a:pPr marL="609600" indent="-609600">
              <a:buFont typeface="Arial" charset="0"/>
              <a:buChar char="•"/>
              <a:defRPr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54013" indent="-354013">
              <a:buFont typeface="Courier New" panose="02070309020205020404" pitchFamily="49" charset="0"/>
              <a:buChar char="o"/>
              <a:defRPr/>
            </a:pPr>
            <a:r>
              <a:rPr lang="en-US" sz="2000" i="1" dirty="0">
                <a:solidFill>
                  <a:schemeClr val="tx1"/>
                </a:solidFill>
                <a:latin typeface="+mn-lt"/>
              </a:rPr>
              <a:t>MAIN CONNECTIONS:</a:t>
            </a:r>
          </a:p>
          <a:p>
            <a:pPr marL="717550" indent="-265113" eaLnBrk="1" hangingPunct="1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To Hypothalamus</a:t>
            </a:r>
          </a:p>
          <a:p>
            <a:pPr marL="717550" indent="-265113" eaLnBrk="1" hangingPunct="1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To Habenular nuclei*</a:t>
            </a:r>
          </a:p>
          <a:p>
            <a:pPr marL="609600" indent="-609600" eaLnBrk="1" hangingPunct="1">
              <a:buFont typeface="Arial" charset="0"/>
              <a:buChar char="•"/>
              <a:defRPr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54013" indent="-354013">
              <a:buFont typeface="Courier New" panose="02070309020205020404" pitchFamily="49" charset="0"/>
              <a:buChar char="o"/>
              <a:defRPr/>
            </a:pPr>
            <a:r>
              <a:rPr lang="en-US" sz="2000" i="1" dirty="0">
                <a:solidFill>
                  <a:schemeClr val="tx1"/>
                </a:solidFill>
                <a:latin typeface="+mn-lt"/>
              </a:rPr>
              <a:t>FUNCTION:</a:t>
            </a:r>
          </a:p>
          <a:p>
            <a:pPr marL="354013"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It is the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pleasure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zone.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xmlns="" id="{D0BB6DE9-3741-4C0B-B74A-B7DC246A8925}"/>
              </a:ext>
            </a:extLst>
          </p:cNvPr>
          <p:cNvSpPr txBox="1"/>
          <p:nvPr/>
        </p:nvSpPr>
        <p:spPr>
          <a:xfrm>
            <a:off x="4024107" y="3071480"/>
            <a:ext cx="2628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+mn-lt"/>
              </a:rPr>
              <a:t>*located behind the thalamus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58E158D-B432-4B2B-9A8B-62FE1FFD8B7E}"/>
              </a:ext>
            </a:extLst>
          </p:cNvPr>
          <p:cNvSpPr/>
          <p:nvPr/>
        </p:nvSpPr>
        <p:spPr>
          <a:xfrm>
            <a:off x="3568345" y="711727"/>
            <a:ext cx="14173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solidFill>
                  <a:srgbClr val="92D050"/>
                </a:solidFill>
                <a:latin typeface="+mn-lt"/>
              </a:rPr>
              <a:t>تبع السعادة والهنا </a:t>
            </a:r>
            <a:r>
              <a:rPr lang="en-US" b="1" dirty="0">
                <a:solidFill>
                  <a:srgbClr val="92D050"/>
                </a:solidFill>
                <a:latin typeface="+mn-lt"/>
                <a:sym typeface="Wingdings" panose="05000000000000000000" pitchFamily="2" charset="2"/>
              </a:rPr>
              <a:t></a:t>
            </a:r>
            <a:endParaRPr lang="en-GB" dirty="0">
              <a:solidFill>
                <a:srgbClr val="92D050"/>
              </a:solidFill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A0E5BC3-F657-4D1C-AB48-A6F15526E0EB}"/>
              </a:ext>
            </a:extLst>
          </p:cNvPr>
          <p:cNvCxnSpPr/>
          <p:nvPr/>
        </p:nvCxnSpPr>
        <p:spPr>
          <a:xfrm>
            <a:off x="2028019" y="3301057"/>
            <a:ext cx="1764000" cy="0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6EF6C38-32A8-4F36-A13F-D731A7E1F162}"/>
              </a:ext>
            </a:extLst>
          </p:cNvPr>
          <p:cNvCxnSpPr/>
          <p:nvPr/>
        </p:nvCxnSpPr>
        <p:spPr>
          <a:xfrm>
            <a:off x="2028018" y="2996256"/>
            <a:ext cx="1512000" cy="0"/>
          </a:xfrm>
          <a:prstGeom prst="line">
            <a:avLst/>
          </a:prstGeom>
          <a:ln w="28575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4BF841D-8565-47A2-9AA4-9D281A97B4B9}"/>
              </a:ext>
            </a:extLst>
          </p:cNvPr>
          <p:cNvGrpSpPr/>
          <p:nvPr/>
        </p:nvGrpSpPr>
        <p:grpSpPr>
          <a:xfrm>
            <a:off x="7031771" y="1019504"/>
            <a:ext cx="4596029" cy="2963419"/>
            <a:chOff x="6889475" y="3823817"/>
            <a:chExt cx="4596029" cy="2963419"/>
          </a:xfrm>
        </p:grpSpPr>
        <p:pic>
          <p:nvPicPr>
            <p:cNvPr id="1026" name="Picture 2" descr="Image result for Habenular nuclei">
              <a:extLst>
                <a:ext uri="{FF2B5EF4-FFF2-40B4-BE49-F238E27FC236}">
                  <a16:creationId xmlns:a16="http://schemas.microsoft.com/office/drawing/2014/main" xmlns="" id="{5EC96FCD-065F-4F42-BA05-54C1A4FEFD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9475" y="3823817"/>
              <a:ext cx="4596029" cy="2884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7AB2793-AFF8-4B44-8D65-A6DA654DD6C5}"/>
                </a:ext>
              </a:extLst>
            </p:cNvPr>
            <p:cNvSpPr txBox="1"/>
            <p:nvPr/>
          </p:nvSpPr>
          <p:spPr>
            <a:xfrm>
              <a:off x="9507792" y="6479459"/>
              <a:ext cx="639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0" name="AutoShape 9">
              <a:extLst>
                <a:ext uri="{FF2B5EF4-FFF2-40B4-BE49-F238E27FC236}">
                  <a16:creationId xmlns:a16="http://schemas.microsoft.com/office/drawing/2014/main" xmlns="" id="{92E498A5-A094-464A-BDC4-B7110AD92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6889" y="4542503"/>
              <a:ext cx="904569" cy="373626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charset="2"/>
                <a:buChar char=""/>
                <a:defRPr sz="30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charset="2"/>
                <a:buChar char=""/>
                <a:defRPr sz="26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 charset="0"/>
                <a:buChar char="○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D89A4"/>
                </a:buClr>
                <a:buSzPct val="90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en-US" sz="1800" dirty="0">
                <a:latin typeface="Arial" charset="0"/>
              </a:endParaRPr>
            </a:p>
          </p:txBody>
        </p:sp>
        <p:sp>
          <p:nvSpPr>
            <p:cNvPr id="13" name="AutoShape 9">
              <a:extLst>
                <a:ext uri="{FF2B5EF4-FFF2-40B4-BE49-F238E27FC236}">
                  <a16:creationId xmlns:a16="http://schemas.microsoft.com/office/drawing/2014/main" xmlns="" id="{06E6A0A7-4F3E-4C0F-A51B-E0C466DDE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9895" y="5712542"/>
              <a:ext cx="1297860" cy="245806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charset="2"/>
                <a:buChar char=""/>
                <a:defRPr sz="30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charset="2"/>
                <a:buChar char=""/>
                <a:defRPr sz="26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 charset="0"/>
                <a:buChar char="○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D89A4"/>
                </a:buClr>
                <a:buSzPct val="90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en-US" sz="1800" dirty="0">
                <a:latin typeface="Arial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5F00EB5-E13C-430F-A560-8C00FB3515F3}"/>
              </a:ext>
            </a:extLst>
          </p:cNvPr>
          <p:cNvGrpSpPr/>
          <p:nvPr/>
        </p:nvGrpSpPr>
        <p:grpSpPr>
          <a:xfrm>
            <a:off x="7182191" y="4189150"/>
            <a:ext cx="4306645" cy="2556341"/>
            <a:chOff x="7182191" y="4189150"/>
            <a:chExt cx="4306645" cy="2556341"/>
          </a:xfrm>
        </p:grpSpPr>
        <p:pic>
          <p:nvPicPr>
            <p:cNvPr id="1028" name="Picture 4" descr="Image result for septal nuclei">
              <a:extLst>
                <a:ext uri="{FF2B5EF4-FFF2-40B4-BE49-F238E27FC236}">
                  <a16:creationId xmlns:a16="http://schemas.microsoft.com/office/drawing/2014/main" xmlns="" id="{2C6D8F9C-B291-4425-872E-618CF7D34A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2191" y="4189150"/>
              <a:ext cx="4306645" cy="2556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DB9392B-B3A9-4B29-8D88-FC18B11C9812}"/>
                </a:ext>
              </a:extLst>
            </p:cNvPr>
            <p:cNvSpPr txBox="1"/>
            <p:nvPr/>
          </p:nvSpPr>
          <p:spPr>
            <a:xfrm>
              <a:off x="7821016" y="6380948"/>
              <a:ext cx="6590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D574EFE8-3B10-47A4-9F63-F87909F1B17F}"/>
              </a:ext>
            </a:extLst>
          </p:cNvPr>
          <p:cNvCxnSpPr/>
          <p:nvPr/>
        </p:nvCxnSpPr>
        <p:spPr>
          <a:xfrm>
            <a:off x="3822715" y="2082320"/>
            <a:ext cx="2556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ADED0C5-EA94-480D-9BD2-901F9F21B10F}"/>
              </a:ext>
            </a:extLst>
          </p:cNvPr>
          <p:cNvGrpSpPr/>
          <p:nvPr/>
        </p:nvGrpSpPr>
        <p:grpSpPr>
          <a:xfrm>
            <a:off x="544563" y="4621374"/>
            <a:ext cx="3358843" cy="1983623"/>
            <a:chOff x="544563" y="4621374"/>
            <a:chExt cx="3358843" cy="1983623"/>
          </a:xfrm>
        </p:grpSpPr>
        <p:pic>
          <p:nvPicPr>
            <p:cNvPr id="2" name="Picture 2" descr="Image result for interventricular septum brain">
              <a:extLst>
                <a:ext uri="{FF2B5EF4-FFF2-40B4-BE49-F238E27FC236}">
                  <a16:creationId xmlns:a16="http://schemas.microsoft.com/office/drawing/2014/main" xmlns="" id="{9BF81883-D414-4ED2-BCEC-CD7AAA341F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563" y="4621374"/>
              <a:ext cx="3358843" cy="1983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4FB941C-15D0-4A12-A4DF-9E0D1ECEF2C7}"/>
                </a:ext>
              </a:extLst>
            </p:cNvPr>
            <p:cNvSpPr txBox="1"/>
            <p:nvPr/>
          </p:nvSpPr>
          <p:spPr>
            <a:xfrm>
              <a:off x="2784018" y="6161931"/>
              <a:ext cx="639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0" name="AutoShape 9">
              <a:extLst>
                <a:ext uri="{FF2B5EF4-FFF2-40B4-BE49-F238E27FC236}">
                  <a16:creationId xmlns:a16="http://schemas.microsoft.com/office/drawing/2014/main" xmlns="" id="{8F2C6CA1-B924-4210-BCAE-626B01D31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359" y="5239709"/>
              <a:ext cx="652047" cy="168033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charset="2"/>
                <a:buChar char=""/>
                <a:defRPr sz="30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charset="2"/>
                <a:buChar char=""/>
                <a:defRPr sz="26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 charset="0"/>
                <a:buChar char="○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D89A4"/>
                </a:buClr>
                <a:buSzPct val="90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en-US" sz="1800" dirty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5095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2/2e/Gray739-emphasizing-hippocamp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6" r="1353"/>
          <a:stretch>
            <a:fillRect/>
          </a:stretch>
        </p:blipFill>
        <p:spPr bwMode="auto">
          <a:xfrm>
            <a:off x="8052599" y="1140542"/>
            <a:ext cx="3463135" cy="215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8865" y="348622"/>
            <a:ext cx="7664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+mj-lt"/>
              </a:rPr>
              <a:t>Lesions Associated with Limbic Lobe Disorders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624226" y="1042220"/>
            <a:ext cx="7224214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1800" b="1" dirty="0">
                <a:solidFill>
                  <a:srgbClr val="C00000"/>
                </a:solidFill>
                <a:latin typeface="+mn-lt"/>
              </a:rPr>
              <a:t>Korsakoff’s psychosis </a:t>
            </a:r>
          </a:p>
          <a:p>
            <a:pPr marL="452438" indent="-1873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 err="1">
                <a:solidFill>
                  <a:schemeClr val="tx1"/>
                </a:solidFill>
                <a:latin typeface="+mn-lt"/>
              </a:rPr>
              <a:t>Korsakoff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syndrome is a 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chronic memory disorder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caused by severe deficiency of </a:t>
            </a:r>
            <a:r>
              <a:rPr lang="en-US" sz="1800" i="1" dirty="0">
                <a:solidFill>
                  <a:schemeClr val="tx1"/>
                </a:solidFill>
                <a:latin typeface="+mn-lt"/>
              </a:rPr>
              <a:t>thiamine (vitamin B-1)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&amp; </a:t>
            </a:r>
            <a:r>
              <a:rPr lang="en-US" sz="1800" i="1" dirty="0">
                <a:solidFill>
                  <a:schemeClr val="tx1"/>
                </a:solidFill>
                <a:latin typeface="+mn-lt"/>
              </a:rPr>
              <a:t>alcoholic intoxication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452438" indent="-187325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1800" u="sng" dirty="0">
                <a:solidFill>
                  <a:schemeClr val="tx1"/>
                </a:solidFill>
                <a:latin typeface="+mn-lt"/>
              </a:rPr>
              <a:t>Retrograde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= loss of </a:t>
            </a:r>
            <a:r>
              <a:rPr lang="en-US" sz="1800" u="sng" dirty="0">
                <a:solidFill>
                  <a:schemeClr val="tx1"/>
                </a:solidFill>
                <a:latin typeface="+mn-lt"/>
              </a:rPr>
              <a:t>new memories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at the time of lesion with loss of retained </a:t>
            </a:r>
            <a:r>
              <a:rPr lang="en-US" sz="1800" u="sng" dirty="0">
                <a:solidFill>
                  <a:schemeClr val="tx1"/>
                </a:solidFill>
                <a:latin typeface="+mn-lt"/>
              </a:rPr>
              <a:t>old memories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occurred before the injury &amp; </a:t>
            </a:r>
            <a:r>
              <a:rPr lang="en-US" sz="1800" u="sng" dirty="0">
                <a:solidFill>
                  <a:schemeClr val="tx1"/>
                </a:solidFill>
                <a:latin typeface="+mn-lt"/>
              </a:rPr>
              <a:t>anterograde amnesia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= inability to gain </a:t>
            </a:r>
            <a:r>
              <a:rPr lang="en-US" sz="1800" u="sng" dirty="0">
                <a:solidFill>
                  <a:schemeClr val="tx1"/>
                </a:solidFill>
                <a:latin typeface="+mn-lt"/>
              </a:rPr>
              <a:t>new memories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265113" indent="-265113" eaLnBrk="1" hangingPunct="1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Temporal lobe epilepsy</a:t>
            </a:r>
          </a:p>
          <a:p>
            <a:pPr marL="452438" indent="-166688" eaLnBrk="1" hangingPunct="1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The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hippocampus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is a </a:t>
            </a:r>
            <a:r>
              <a:rPr lang="en-US" sz="1800" u="sng" dirty="0">
                <a:solidFill>
                  <a:schemeClr val="tx1"/>
                </a:solidFill>
                <a:latin typeface="+mn-lt"/>
              </a:rPr>
              <a:t>common focus site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in epilepsy, and can be damaged through chronic seizures. </a:t>
            </a:r>
          </a:p>
          <a:p>
            <a:pPr marL="452438" indent="-166688" eaLnBrk="1" hangingPunct="1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It is sometimes damaged in diseases such as herpes encephalitis.</a:t>
            </a:r>
          </a:p>
          <a:p>
            <a:pPr marL="265113" indent="-265113" eaLnBrk="1" hangingPunct="1">
              <a:spcBef>
                <a:spcPts val="600"/>
              </a:spcBef>
              <a:buFont typeface="+mj-lt"/>
              <a:buAutoNum type="arabicPeriod" startAt="3"/>
              <a:defRPr/>
            </a:pPr>
            <a:r>
              <a:rPr lang="en-US" sz="1800" b="1" dirty="0">
                <a:solidFill>
                  <a:srgbClr val="C00000"/>
                </a:solidFill>
                <a:latin typeface="+mn-lt"/>
              </a:rPr>
              <a:t>Alzheimer’s disease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: </a:t>
            </a:r>
          </a:p>
          <a:p>
            <a:pPr marL="452438" indent="-166688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The </a:t>
            </a:r>
            <a:r>
              <a:rPr lang="en-US" sz="1800" b="1" dirty="0">
                <a:solidFill>
                  <a:srgbClr val="C00000"/>
                </a:solidFill>
                <a:latin typeface="+mn-lt"/>
              </a:rPr>
              <a:t>hippocampus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 is one of the first brain areas to show damage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in Alzheimer's disease.</a:t>
            </a:r>
          </a:p>
          <a:p>
            <a:pPr marL="265113" indent="-265113" eaLnBrk="1" hangingPunct="1">
              <a:spcBef>
                <a:spcPts val="600"/>
              </a:spcBef>
              <a:buFont typeface="+mj-lt"/>
              <a:buAutoNum type="arabicPeriod" startAt="4"/>
              <a:defRPr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Schizophrenia:</a:t>
            </a:r>
          </a:p>
          <a:p>
            <a:pPr marL="452438" indent="-166688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mental disorder  with inappropriate actions and feelings.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5. Anterograde amnesia </a:t>
            </a:r>
            <a:endParaRPr lang="en-US" sz="1800" dirty="0">
              <a:solidFill>
                <a:srgbClr val="C00000"/>
              </a:solidFill>
            </a:endParaRPr>
          </a:p>
          <a:p>
            <a:pPr marL="541338" indent="-255588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the </a:t>
            </a:r>
            <a:r>
              <a:rPr lang="en-US" sz="1800" u="sng" dirty="0">
                <a:solidFill>
                  <a:schemeClr val="tx1"/>
                </a:solidFill>
                <a:latin typeface="+mn-lt"/>
              </a:rPr>
              <a:t>inability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to form and retain new memories.</a:t>
            </a:r>
          </a:p>
        </p:txBody>
      </p:sp>
      <p:pic>
        <p:nvPicPr>
          <p:cNvPr id="8" name="Picture 6" descr="نتيجة بحث الصور عن ‪alzheimer’s disease‬‏">
            <a:extLst>
              <a:ext uri="{FF2B5EF4-FFF2-40B4-BE49-F238E27FC236}">
                <a16:creationId xmlns:a16="http://schemas.microsoft.com/office/drawing/2014/main" xmlns="" id="{9ACDCDFC-D647-49FB-A645-39C53A43A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440" y="3706223"/>
            <a:ext cx="3903268" cy="278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904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09018578"/>
              </p:ext>
            </p:extLst>
          </p:nvPr>
        </p:nvGraphicFramePr>
        <p:xfrm>
          <a:off x="2032000" y="103430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121A73-E826-42B7-99B5-4BAF3C0481D5}"/>
              </a:ext>
            </a:extLst>
          </p:cNvPr>
          <p:cNvSpPr txBox="1"/>
          <p:nvPr/>
        </p:nvSpPr>
        <p:spPr>
          <a:xfrm>
            <a:off x="5113198" y="157316"/>
            <a:ext cx="1965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+mn-lt"/>
              </a:rPr>
              <a:t>Summary</a:t>
            </a:r>
            <a:endParaRPr lang="en-GB" sz="3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0286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4BDA5D2-AD40-467D-A15E-970F11299C69}"/>
              </a:ext>
            </a:extLst>
          </p:cNvPr>
          <p:cNvSpPr txBox="1">
            <a:spLocks/>
          </p:cNvSpPr>
          <p:nvPr/>
        </p:nvSpPr>
        <p:spPr>
          <a:xfrm>
            <a:off x="5901813" y="2517973"/>
            <a:ext cx="59853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US" sz="1600" dirty="0"/>
              <a:t>1. Limbic system is composed of four main structures mention 3 only:</a:t>
            </a:r>
          </a:p>
          <a:p>
            <a:pPr marL="265113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1. Limbic cortex</a:t>
            </a:r>
          </a:p>
          <a:p>
            <a:pPr marL="265113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2. Amygdala.</a:t>
            </a:r>
          </a:p>
          <a:p>
            <a:pPr marL="265113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3. Hippocampus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US" sz="1600" dirty="0"/>
              <a:t>2. The limbic lobe includes 5 parts, mention 2:</a:t>
            </a:r>
          </a:p>
          <a:p>
            <a:pPr marL="452438" indent="-187325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Subcallosal area </a:t>
            </a:r>
          </a:p>
          <a:p>
            <a:pPr marL="452438" indent="-187325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Cingulate gyrus</a:t>
            </a:r>
          </a:p>
          <a:p>
            <a:pPr marL="566737" indent="-457200">
              <a:spcBef>
                <a:spcPts val="600"/>
              </a:spcBef>
              <a:buFont typeface="+mj-lt"/>
              <a:buAutoNum type="arabicPeriod"/>
              <a:defRPr/>
            </a:pP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marL="109537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US" sz="1600" dirty="0"/>
              <a:t>3. The amygdala has four functions mention them all:</a:t>
            </a:r>
          </a:p>
          <a:p>
            <a:pPr marL="492125" indent="-227013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FEAR</a:t>
            </a:r>
          </a:p>
          <a:p>
            <a:pPr marL="492125" indent="-227013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Emotions</a:t>
            </a:r>
          </a:p>
          <a:p>
            <a:pPr marL="492125" indent="-227013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Anger</a:t>
            </a:r>
          </a:p>
          <a:p>
            <a:pPr marL="492125" indent="-227013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Hormonal secretions</a:t>
            </a:r>
          </a:p>
          <a:p>
            <a:pPr marL="566737" indent="-457200">
              <a:spcBef>
                <a:spcPts val="600"/>
              </a:spcBef>
              <a:buFont typeface="+mj-lt"/>
              <a:buAutoNum type="arabicPeriod"/>
              <a:defRPr/>
            </a:pP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marL="566737" indent="-457200">
              <a:spcBef>
                <a:spcPts val="600"/>
              </a:spcBef>
              <a:buFont typeface="+mj-lt"/>
              <a:buAutoNum type="arabicPeriod"/>
              <a:defRPr/>
            </a:pP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24" y="406865"/>
            <a:ext cx="4883426" cy="560789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dirty="0"/>
              <a:t>1.Which one of these is NOT  cortical structure?</a:t>
            </a:r>
          </a:p>
          <a:p>
            <a:pPr marL="354013" lvl="0" indent="-265113">
              <a:spcBef>
                <a:spcPts val="600"/>
              </a:spcBef>
              <a:buFont typeface="+mj-lt"/>
              <a:buAutoNum type="alphaLcParenR"/>
            </a:pPr>
            <a:r>
              <a:rPr lang="en-US" sz="1600" dirty="0"/>
              <a:t>Limbic lobe.</a:t>
            </a:r>
          </a:p>
          <a:p>
            <a:pPr marL="354013" lvl="0" indent="-265113">
              <a:spcBef>
                <a:spcPts val="600"/>
              </a:spcBef>
              <a:buFont typeface="+mj-lt"/>
              <a:buAutoNum type="alphaLcParenR"/>
            </a:pPr>
            <a:r>
              <a:rPr lang="en-US" sz="1600" dirty="0"/>
              <a:t>Hippocampal formation.</a:t>
            </a:r>
          </a:p>
          <a:p>
            <a:pPr marL="354013" lvl="0" indent="-265113">
              <a:spcBef>
                <a:spcPts val="600"/>
              </a:spcBef>
              <a:buFont typeface="+mj-lt"/>
              <a:buAutoNum type="alphaLcParenR"/>
            </a:pPr>
            <a:r>
              <a:rPr lang="en-US" sz="1600" dirty="0"/>
              <a:t>Septal areas.</a:t>
            </a:r>
          </a:p>
          <a:p>
            <a:pPr marL="354013" lvl="0" indent="-265113">
              <a:spcBef>
                <a:spcPts val="600"/>
              </a:spcBef>
              <a:buFont typeface="+mj-lt"/>
              <a:buAutoNum type="alphaLcParenR"/>
            </a:pPr>
            <a:r>
              <a:rPr lang="en-US" sz="1600" dirty="0"/>
              <a:t>Amygdala</a:t>
            </a:r>
          </a:p>
          <a:p>
            <a:pPr marL="0" indent="0">
              <a:spcBef>
                <a:spcPts val="600"/>
              </a:spcBef>
              <a:buNone/>
            </a:pPr>
            <a:endParaRPr lang="en-US" sz="8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/>
              <a:t>2.Which one of these is a function of the limbic system?</a:t>
            </a:r>
          </a:p>
          <a:p>
            <a:pPr marL="354013">
              <a:spcBef>
                <a:spcPts val="600"/>
              </a:spcBef>
              <a:buFont typeface="+mj-lt"/>
              <a:buAutoNum type="alphaLcParenR"/>
            </a:pPr>
            <a:r>
              <a:rPr lang="en-US" sz="1600" dirty="0"/>
              <a:t>Memory</a:t>
            </a:r>
          </a:p>
          <a:p>
            <a:pPr marL="354013">
              <a:spcBef>
                <a:spcPts val="600"/>
              </a:spcBef>
              <a:buFont typeface="+mj-lt"/>
              <a:buAutoNum type="alphaLcParenR"/>
            </a:pPr>
            <a:r>
              <a:rPr lang="en-US" sz="1600" dirty="0"/>
              <a:t>Speech</a:t>
            </a:r>
          </a:p>
          <a:p>
            <a:pPr marL="354013">
              <a:spcBef>
                <a:spcPts val="600"/>
              </a:spcBef>
              <a:buFont typeface="+mj-lt"/>
              <a:buAutoNum type="alphaLcParenR"/>
            </a:pPr>
            <a:r>
              <a:rPr lang="en-US" sz="1600" dirty="0"/>
              <a:t>Behavior </a:t>
            </a:r>
          </a:p>
          <a:p>
            <a:pPr marL="354013">
              <a:spcBef>
                <a:spcPts val="600"/>
              </a:spcBef>
              <a:buFont typeface="+mj-lt"/>
              <a:buAutoNum type="alphaLcParenR"/>
            </a:pPr>
            <a:r>
              <a:rPr lang="en-US" sz="1600" dirty="0"/>
              <a:t>A and c</a:t>
            </a:r>
          </a:p>
          <a:p>
            <a:pPr>
              <a:spcBef>
                <a:spcPts val="600"/>
              </a:spcBef>
              <a:buFont typeface="+mj-lt"/>
              <a:buAutoNum type="alphaLcParenR"/>
            </a:pPr>
            <a:endParaRPr lang="en-US" sz="800" dirty="0"/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1600" dirty="0"/>
              <a:t>3. what is true about the amygdala?</a:t>
            </a:r>
          </a:p>
          <a:p>
            <a:pPr marL="354013" indent="-265113">
              <a:spcBef>
                <a:spcPts val="600"/>
              </a:spcBef>
              <a:buFont typeface="+mj-lt"/>
              <a:buAutoNum type="alphaLcParenR"/>
              <a:defRPr/>
            </a:pPr>
            <a:r>
              <a:rPr lang="en-US" sz="1600" dirty="0"/>
              <a:t>almond shaped mass </a:t>
            </a:r>
          </a:p>
          <a:p>
            <a:pPr marL="354013" indent="-265113">
              <a:spcBef>
                <a:spcPts val="600"/>
              </a:spcBef>
              <a:buFont typeface="+mj-lt"/>
              <a:buAutoNum type="alphaLcParenR"/>
              <a:defRPr/>
            </a:pPr>
            <a:r>
              <a:rPr lang="en-US" sz="1600" dirty="0"/>
              <a:t>lies far away from the temporal pole</a:t>
            </a:r>
          </a:p>
          <a:p>
            <a:pPr marL="354013" indent="-265113">
              <a:spcBef>
                <a:spcPts val="600"/>
              </a:spcBef>
              <a:buFont typeface="+mj-lt"/>
              <a:buAutoNum type="alphaLcParenR"/>
              <a:defRPr/>
            </a:pPr>
            <a:r>
              <a:rPr lang="en-US" sz="1600" dirty="0"/>
              <a:t> close to the tail of the caudate nucleus.</a:t>
            </a:r>
          </a:p>
          <a:p>
            <a:pPr marL="354013" indent="-265113">
              <a:spcBef>
                <a:spcPts val="600"/>
              </a:spcBef>
              <a:buFont typeface="+mj-lt"/>
              <a:buAutoNum type="alphaLcParenR"/>
              <a:defRPr/>
            </a:pPr>
            <a:r>
              <a:rPr lang="en-US" sz="1600" dirty="0"/>
              <a:t>A and c</a:t>
            </a:r>
          </a:p>
          <a:p>
            <a:pPr marL="0" indent="0">
              <a:spcBef>
                <a:spcPts val="600"/>
              </a:spcBef>
              <a:buNone/>
            </a:pPr>
            <a:endParaRPr lang="en-US" sz="1600" dirty="0"/>
          </a:p>
          <a:p>
            <a:pPr marL="0" indent="0">
              <a:spcBef>
                <a:spcPts val="600"/>
              </a:spcBef>
              <a:buNone/>
            </a:pP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241874" y="2102474"/>
            <a:ext cx="3556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1.D        2.D        3.D        4.A        5.D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3825" y="5364487"/>
            <a:ext cx="5910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4. What is anterograde amnesia?</a:t>
            </a:r>
          </a:p>
          <a:p>
            <a:pPr marL="342900" indent="-254000">
              <a:buFont typeface="+mj-lt"/>
              <a:buAutoNum type="alphaLcParenR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The inability to make new memories</a:t>
            </a:r>
          </a:p>
          <a:p>
            <a:pPr marL="342900" indent="-254000">
              <a:buFont typeface="+mj-lt"/>
              <a:buAutoNum type="alphaLcParenR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The inability to retain old memories</a:t>
            </a:r>
          </a:p>
          <a:p>
            <a:pPr marL="342900" indent="-254000">
              <a:buFont typeface="+mj-lt"/>
              <a:buAutoNum type="alphaLcParenR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Both a and b</a:t>
            </a:r>
          </a:p>
          <a:p>
            <a:pPr marL="342900" indent="-254000">
              <a:buFont typeface="+mj-lt"/>
              <a:buAutoNum type="alphaLcParenR"/>
            </a:pPr>
            <a:r>
              <a:rPr lang="en-US" sz="1600" dirty="0">
                <a:latin typeface="+mn-lt"/>
              </a:rPr>
              <a:t>None of the above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01812" y="425093"/>
            <a:ext cx="6088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5.Which of the following is a part of the dorsal tier of the lateral nuclear group? </a:t>
            </a:r>
          </a:p>
          <a:p>
            <a:pPr marL="452438" indent="-277813">
              <a:buFont typeface="+mj-lt"/>
              <a:buAutoNum type="alphaLcParenR"/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Ventral Intermediate (VI)</a:t>
            </a:r>
          </a:p>
          <a:p>
            <a:pPr marL="452438" indent="-277813">
              <a:buFont typeface="+mj-lt"/>
              <a:buAutoNum type="alphaLcParenR"/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Ventral Posterior (VP) (PLVNT, PMVNT) </a:t>
            </a:r>
          </a:p>
          <a:p>
            <a:pPr marL="452438" indent="-277813">
              <a:buFont typeface="+mj-lt"/>
              <a:buAutoNum type="alphaLcParenR"/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Medial &amp; Lateral geniculate nuclei</a:t>
            </a:r>
          </a:p>
          <a:p>
            <a:pPr marL="452438" indent="-277813">
              <a:buFont typeface="+mj-lt"/>
              <a:buAutoNum type="alphaLcParenR"/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Lateral posterior</a:t>
            </a:r>
          </a:p>
        </p:txBody>
      </p:sp>
    </p:spTree>
    <p:extLst>
      <p:ext uri="{BB962C8B-B14F-4D97-AF65-F5344CB8AC3E}">
        <p14:creationId xmlns:p14="http://schemas.microsoft.com/office/powerpoint/2010/main" val="1709788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24784"/>
            <a:ext cx="10515600" cy="1325563"/>
          </a:xfrm>
        </p:spPr>
        <p:txBody>
          <a:bodyPr/>
          <a:lstStyle/>
          <a:p>
            <a:r>
              <a:rPr lang="en-US" i="1" dirty="0"/>
              <a:t>Objectives</a:t>
            </a:r>
            <a:endParaRPr lang="en-GB" i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650347"/>
            <a:ext cx="10484224" cy="4612341"/>
          </a:xfrm>
        </p:spPr>
        <p:txBody>
          <a:bodyPr>
            <a:noAutofit/>
          </a:bodyPr>
          <a:lstStyle/>
          <a:p>
            <a:pPr marL="53975" indent="-53975">
              <a:buFontTx/>
              <a:buNone/>
              <a:defRPr/>
            </a:pPr>
            <a:r>
              <a:rPr lang="en-US" b="1" dirty="0"/>
              <a:t>	At the end of the lecture, the students should be able to:</a:t>
            </a:r>
          </a:p>
          <a:p>
            <a:pPr marL="349250" indent="-349250">
              <a:buFont typeface="Wingdings" panose="05000000000000000000" pitchFamily="2" charset="2"/>
              <a:buChar char="ü"/>
              <a:defRPr/>
            </a:pPr>
            <a:r>
              <a:rPr lang="en-GB" dirty="0"/>
              <a:t>Describe the anatomy  and main functions of the </a:t>
            </a:r>
            <a:r>
              <a:rPr lang="en-GB" u="sng" dirty="0"/>
              <a:t>thalamus</a:t>
            </a:r>
            <a:r>
              <a:rPr lang="en-GB" dirty="0"/>
              <a:t>.</a:t>
            </a:r>
          </a:p>
          <a:p>
            <a:pPr marL="349250" indent="-349250">
              <a:buFont typeface="Wingdings" panose="05000000000000000000" pitchFamily="2" charset="2"/>
              <a:buChar char="ü"/>
              <a:defRPr/>
            </a:pPr>
            <a:r>
              <a:rPr lang="en-GB" dirty="0"/>
              <a:t>Name and identify different </a:t>
            </a:r>
            <a:r>
              <a:rPr lang="en-GB" u="sng" dirty="0"/>
              <a:t>nuclei</a:t>
            </a:r>
            <a:r>
              <a:rPr lang="en-GB" dirty="0"/>
              <a:t> of the thalamus.</a:t>
            </a:r>
          </a:p>
          <a:p>
            <a:pPr marL="349250" indent="-349250">
              <a:buFont typeface="Wingdings" panose="05000000000000000000" pitchFamily="2" charset="2"/>
              <a:buChar char="ü"/>
              <a:defRPr/>
            </a:pPr>
            <a:r>
              <a:rPr lang="en-GB" dirty="0"/>
              <a:t>Describe the main </a:t>
            </a:r>
            <a:r>
              <a:rPr lang="en-GB" u="sng" dirty="0"/>
              <a:t>connections</a:t>
            </a:r>
            <a:r>
              <a:rPr lang="en-GB" dirty="0"/>
              <a:t> and </a:t>
            </a:r>
            <a:r>
              <a:rPr lang="en-GB" u="sng" dirty="0"/>
              <a:t>functions</a:t>
            </a:r>
            <a:r>
              <a:rPr lang="en-GB" dirty="0"/>
              <a:t> of thalamic nuclei.</a:t>
            </a:r>
          </a:p>
          <a:p>
            <a:pPr marL="349250" indent="-349250">
              <a:buFont typeface="Wingdings" panose="05000000000000000000" pitchFamily="2" charset="2"/>
              <a:buChar char="ü"/>
              <a:defRPr/>
            </a:pPr>
            <a:r>
              <a:rPr lang="en-GB" dirty="0"/>
              <a:t>Name and identify different parts of the </a:t>
            </a:r>
            <a:r>
              <a:rPr lang="en-GB" u="sng" dirty="0"/>
              <a:t>limbic</a:t>
            </a:r>
            <a:r>
              <a:rPr lang="en-GB" dirty="0"/>
              <a:t> system.</a:t>
            </a:r>
          </a:p>
          <a:p>
            <a:pPr marL="349250" indent="-349250">
              <a:buFont typeface="Wingdings" panose="05000000000000000000" pitchFamily="2" charset="2"/>
              <a:buChar char="ü"/>
              <a:defRPr/>
            </a:pPr>
            <a:r>
              <a:rPr lang="en-GB" dirty="0"/>
              <a:t>Describe main </a:t>
            </a:r>
            <a:r>
              <a:rPr lang="en-GB" u="sng" dirty="0"/>
              <a:t>functions</a:t>
            </a:r>
            <a:r>
              <a:rPr lang="en-GB" dirty="0"/>
              <a:t> of the limbic system.</a:t>
            </a:r>
          </a:p>
          <a:p>
            <a:pPr marL="349250" indent="-349250">
              <a:buFont typeface="Wingdings" panose="05000000000000000000" pitchFamily="2" charset="2"/>
              <a:buChar char="ü"/>
              <a:defRPr/>
            </a:pPr>
            <a:r>
              <a:rPr lang="en-GB" dirty="0"/>
              <a:t>Describe the effects of </a:t>
            </a:r>
            <a:r>
              <a:rPr lang="en-GB" u="sng" dirty="0"/>
              <a:t>lesions</a:t>
            </a:r>
            <a:r>
              <a:rPr lang="en-GB" dirty="0"/>
              <a:t> of the limbic system.</a:t>
            </a:r>
          </a:p>
        </p:txBody>
      </p:sp>
    </p:spTree>
    <p:extLst>
      <p:ext uri="{BB962C8B-B14F-4D97-AF65-F5344CB8AC3E}">
        <p14:creationId xmlns:p14="http://schemas.microsoft.com/office/powerpoint/2010/main" val="2896251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3744686" y="176044"/>
            <a:ext cx="5181600" cy="4351338"/>
          </a:xfrm>
        </p:spPr>
        <p:txBody>
          <a:bodyPr>
            <a:normAutofit/>
          </a:bodyPr>
          <a:lstStyle/>
          <a:p>
            <a:pPr marL="177800" indent="0">
              <a:spcBef>
                <a:spcPts val="600"/>
              </a:spcBef>
              <a:buNone/>
            </a:pPr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Leaders:</a:t>
            </a:r>
            <a:endParaRPr lang="en-GB" sz="24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7800" indent="0">
              <a:spcBef>
                <a:spcPts val="600"/>
              </a:spcBef>
              <a:buNone/>
            </a:pPr>
            <a:r>
              <a:rPr lang="en-GB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Nawaf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AlKhudairy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177800" indent="0">
              <a:spcBef>
                <a:spcPts val="600"/>
              </a:spcBef>
              <a:buNone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Jawaher Abanumy</a:t>
            </a:r>
          </a:p>
          <a:p>
            <a:pPr marL="177800" indent="0">
              <a:spcBef>
                <a:spcPts val="600"/>
              </a:spcBef>
              <a:buNone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GB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17"/>
          <a:stretch/>
        </p:blipFill>
        <p:spPr>
          <a:xfrm>
            <a:off x="0" y="0"/>
            <a:ext cx="3744686" cy="6858000"/>
          </a:xfrm>
        </p:spPr>
      </p:pic>
      <p:grpSp>
        <p:nvGrpSpPr>
          <p:cNvPr id="21" name="Group 20"/>
          <p:cNvGrpSpPr/>
          <p:nvPr/>
        </p:nvGrpSpPr>
        <p:grpSpPr>
          <a:xfrm>
            <a:off x="3960824" y="4605659"/>
            <a:ext cx="3926752" cy="2034312"/>
            <a:chOff x="3960824" y="4605659"/>
            <a:chExt cx="3926752" cy="2034312"/>
          </a:xfrm>
        </p:grpSpPr>
        <p:grpSp>
          <p:nvGrpSpPr>
            <p:cNvPr id="22" name="Group 21"/>
            <p:cNvGrpSpPr/>
            <p:nvPr/>
          </p:nvGrpSpPr>
          <p:grpSpPr>
            <a:xfrm>
              <a:off x="4003978" y="4770823"/>
              <a:ext cx="3883598" cy="1869148"/>
              <a:chOff x="4030873" y="4109520"/>
              <a:chExt cx="3883598" cy="1869148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4030873" y="4109520"/>
                <a:ext cx="3883598" cy="1372855"/>
                <a:chOff x="2927787" y="3661466"/>
                <a:chExt cx="3883598" cy="1372855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3446711" y="4153307"/>
                  <a:ext cx="3364674" cy="3847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00" i="1" dirty="0">
                      <a:solidFill>
                        <a:srgbClr val="7BBF26"/>
                      </a:solidFill>
                      <a:latin typeface="+mn-lt"/>
                    </a:rPr>
                    <a:t>anatomyteam436@gmail.com</a:t>
                  </a:r>
                  <a:endParaRPr lang="en-GB" sz="1900" i="1" dirty="0">
                    <a:solidFill>
                      <a:srgbClr val="7BBF26"/>
                    </a:solidFill>
                    <a:latin typeface="+mn-lt"/>
                  </a:endParaRPr>
                </a:p>
              </p:txBody>
            </p:sp>
            <p:pic>
              <p:nvPicPr>
                <p:cNvPr id="28" name="Picture 2" descr="https://d30y9cdsu7xlg0.cloudfront.net/png/12462-200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7787" y="4113946"/>
                  <a:ext cx="448054" cy="4480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28" descr="Image result for twitter icon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52501" y="4623295"/>
                  <a:ext cx="393116" cy="3931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TextBox 29"/>
                <p:cNvSpPr txBox="1"/>
                <p:nvPr/>
              </p:nvSpPr>
              <p:spPr>
                <a:xfrm>
                  <a:off x="3446711" y="4649600"/>
                  <a:ext cx="3364674" cy="3847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00" i="1" dirty="0">
                      <a:solidFill>
                        <a:srgbClr val="55ACEE"/>
                      </a:solidFill>
                      <a:latin typeface="+mn-lt"/>
                    </a:rPr>
                    <a:t>@anatomy436</a:t>
                  </a:r>
                  <a:endParaRPr lang="en-GB" sz="1900" i="1" dirty="0">
                    <a:solidFill>
                      <a:srgbClr val="55ACEE"/>
                    </a:solidFill>
                    <a:latin typeface="+mn-lt"/>
                  </a:endParaRPr>
                </a:p>
              </p:txBody>
            </p:sp>
            <p:sp>
              <p:nvSpPr>
                <p:cNvPr id="31" name="TextBox 30">
                  <a:hlinkClick r:id="rId5"/>
                </p:cNvPr>
                <p:cNvSpPr txBox="1"/>
                <p:nvPr/>
              </p:nvSpPr>
              <p:spPr>
                <a:xfrm>
                  <a:off x="3446711" y="3661466"/>
                  <a:ext cx="3364674" cy="3847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00" i="1" dirty="0">
                      <a:solidFill>
                        <a:srgbClr val="4D0082"/>
                      </a:solidFill>
                      <a:latin typeface="+mn-lt"/>
                    </a:rPr>
                    <a:t>Feedback</a:t>
                  </a:r>
                  <a:endParaRPr lang="en-GB" sz="1900" i="1" dirty="0">
                    <a:solidFill>
                      <a:srgbClr val="4D0082"/>
                    </a:solidFill>
                    <a:latin typeface="+mn-lt"/>
                  </a:endParaRPr>
                </a:p>
              </p:txBody>
            </p:sp>
          </p:grpSp>
          <p:pic>
            <p:nvPicPr>
              <p:cNvPr id="25" name="Picture 2" descr="Image result for youtube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5587" y="5627698"/>
                <a:ext cx="423340" cy="2980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Rectangle 25">
                <a:hlinkClick r:id="rId6"/>
              </p:cNvPr>
              <p:cNvSpPr/>
              <p:nvPr/>
            </p:nvSpPr>
            <p:spPr>
              <a:xfrm>
                <a:off x="4549797" y="5593947"/>
                <a:ext cx="1798625" cy="384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900" i="1" dirty="0">
                    <a:solidFill>
                      <a:srgbClr val="CC1F20"/>
                    </a:solidFill>
                    <a:latin typeface="+mn-lt"/>
                    <a:cs typeface="Arial" panose="020B0604020202020204" pitchFamily="34" charset="0"/>
                  </a:rPr>
                  <a:t>Anatomy Team</a:t>
                </a:r>
                <a:endParaRPr lang="en-GB" sz="1900" i="1" dirty="0">
                  <a:solidFill>
                    <a:srgbClr val="CC1F2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3" name="Picture 2" descr="Image result for google form icon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824" y="4605659"/>
              <a:ext cx="559076" cy="561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 Placeholder 4">
            <a:extLst>
              <a:ext uri="{FF2B5EF4-FFF2-40B4-BE49-F238E27FC236}">
                <a16:creationId xmlns:a16="http://schemas.microsoft.com/office/drawing/2014/main" xmlns="" id="{B872816E-A7A7-4561-B01D-ECE1E06E5800}"/>
              </a:ext>
            </a:extLst>
          </p:cNvPr>
          <p:cNvSpPr txBox="1">
            <a:spLocks/>
          </p:cNvSpPr>
          <p:nvPr/>
        </p:nvSpPr>
        <p:spPr>
          <a:xfrm>
            <a:off x="7714343" y="176044"/>
            <a:ext cx="447765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 i="1" dirty="0">
                <a:latin typeface="Calibri" panose="020F0502020204030204" pitchFamily="34" charset="0"/>
              </a:rPr>
              <a:t>Members:</a:t>
            </a:r>
            <a:endParaRPr lang="en-GB" sz="2400" i="1" dirty="0">
              <a:latin typeface="Calibri" panose="020F0502020204030204" pitchFamily="34" charset="0"/>
            </a:endParaRPr>
          </a:p>
          <a:p>
            <a:pPr marL="133350" indent="0" algn="just">
              <a:spcBef>
                <a:spcPts val="600"/>
              </a:spcBef>
              <a:buNone/>
            </a:pPr>
            <a:r>
              <a:rPr lang="en-GB" sz="2400" dirty="0"/>
              <a:t>Abdulmalek </a:t>
            </a:r>
            <a:r>
              <a:rPr lang="en-GB" sz="2400" dirty="0" err="1"/>
              <a:t>alhadlaq</a:t>
            </a:r>
            <a:endParaRPr lang="en-GB" sz="2400" dirty="0"/>
          </a:p>
          <a:p>
            <a:pPr marL="133350" lvl="0" indent="0" algn="just">
              <a:spcBef>
                <a:spcPts val="600"/>
              </a:spcBef>
              <a:buNone/>
            </a:pPr>
            <a:r>
              <a:rPr lang="en-GB" sz="2400" dirty="0">
                <a:solidFill>
                  <a:prstClr val="black"/>
                </a:solidFill>
              </a:rPr>
              <a:t>Abdullah </a:t>
            </a:r>
            <a:r>
              <a:rPr lang="en-GB" sz="2400" dirty="0" err="1">
                <a:solidFill>
                  <a:prstClr val="black"/>
                </a:solidFill>
              </a:rPr>
              <a:t>jammah</a:t>
            </a:r>
            <a:endParaRPr lang="en-GB" sz="2400" dirty="0"/>
          </a:p>
          <a:p>
            <a:pPr marL="133350" indent="0" algn="just">
              <a:spcBef>
                <a:spcPts val="600"/>
              </a:spcBef>
              <a:buNone/>
            </a:pPr>
            <a:r>
              <a:rPr lang="en-GB" sz="2400" dirty="0" err="1"/>
              <a:t>AbdulMohsen</a:t>
            </a:r>
            <a:r>
              <a:rPr lang="en-GB" sz="2400" dirty="0"/>
              <a:t> </a:t>
            </a:r>
            <a:r>
              <a:rPr lang="en-GB" sz="2400" dirty="0" err="1"/>
              <a:t>alghannam</a:t>
            </a:r>
            <a:endParaRPr lang="en-GB" sz="2400" dirty="0"/>
          </a:p>
          <a:p>
            <a:pPr marL="133350" indent="0" algn="just">
              <a:spcBef>
                <a:spcPts val="600"/>
              </a:spcBef>
              <a:buNone/>
            </a:pPr>
            <a:r>
              <a:rPr lang="en-GB" sz="2400" dirty="0"/>
              <a:t>Mohammed </a:t>
            </a:r>
            <a:r>
              <a:rPr lang="en-GB" sz="2400" dirty="0" err="1"/>
              <a:t>habib</a:t>
            </a:r>
            <a:endParaRPr lang="en-GB" sz="2400" dirty="0"/>
          </a:p>
          <a:p>
            <a:pPr marL="133350" indent="0" algn="just">
              <a:spcBef>
                <a:spcPts val="600"/>
              </a:spcBef>
              <a:buNone/>
            </a:pPr>
            <a:r>
              <a:rPr lang="en-GB" sz="2400" dirty="0" err="1"/>
              <a:t>Majed</a:t>
            </a:r>
            <a:r>
              <a:rPr lang="en-GB" sz="2400" dirty="0"/>
              <a:t> </a:t>
            </a:r>
            <a:r>
              <a:rPr lang="en-GB" sz="2400" dirty="0" err="1"/>
              <a:t>alzain</a:t>
            </a:r>
            <a:endParaRPr lang="en-GB" sz="2400" dirty="0"/>
          </a:p>
          <a:p>
            <a:pPr marL="133350" indent="0" algn="just">
              <a:spcBef>
                <a:spcPts val="600"/>
              </a:spcBef>
              <a:buNone/>
            </a:pPr>
            <a:r>
              <a:rPr lang="en-GB" sz="2400" dirty="0" err="1"/>
              <a:t>Abdulrahman</a:t>
            </a:r>
            <a:r>
              <a:rPr lang="en-GB" sz="2400" dirty="0"/>
              <a:t> </a:t>
            </a:r>
            <a:r>
              <a:rPr lang="en-GB" sz="2400" dirty="0" err="1"/>
              <a:t>almalki</a:t>
            </a:r>
            <a:endParaRPr lang="en-GB" sz="2400" dirty="0"/>
          </a:p>
          <a:p>
            <a:pPr marL="133350" indent="0" algn="just">
              <a:spcBef>
                <a:spcPts val="600"/>
              </a:spcBef>
              <a:buNone/>
            </a:pPr>
            <a:r>
              <a:rPr lang="en-GB" sz="2400" dirty="0" err="1"/>
              <a:t>Abdulmohsen</a:t>
            </a:r>
            <a:r>
              <a:rPr lang="en-GB" sz="2400" dirty="0"/>
              <a:t> </a:t>
            </a:r>
            <a:r>
              <a:rPr lang="en-GB" sz="2400" dirty="0" err="1"/>
              <a:t>alkhalaf</a:t>
            </a:r>
            <a:endParaRPr lang="en-GB" sz="2400" dirty="0"/>
          </a:p>
          <a:p>
            <a:pPr marL="88900" indent="0" fontAlgn="b">
              <a:spcBef>
                <a:spcPts val="600"/>
              </a:spcBef>
              <a:buNone/>
            </a:pPr>
            <a:r>
              <a:rPr lang="en-GB" sz="2400" dirty="0" err="1"/>
              <a:t>Ameera</a:t>
            </a:r>
            <a:r>
              <a:rPr lang="en-GB" sz="2400" dirty="0"/>
              <a:t> </a:t>
            </a:r>
            <a:r>
              <a:rPr lang="en-GB" sz="2400" dirty="0" err="1"/>
              <a:t>Niazi</a:t>
            </a:r>
            <a:endParaRPr lang="en-GB" sz="2400" dirty="0"/>
          </a:p>
          <a:p>
            <a:pPr marL="88900" indent="0" fontAlgn="b">
              <a:spcBef>
                <a:spcPts val="600"/>
              </a:spcBef>
              <a:buNone/>
            </a:pPr>
            <a:r>
              <a:rPr lang="en-GB" sz="2400" dirty="0" err="1"/>
              <a:t>Do'aa</a:t>
            </a:r>
            <a:r>
              <a:rPr lang="en-GB" sz="2400" dirty="0"/>
              <a:t> </a:t>
            </a:r>
            <a:r>
              <a:rPr lang="en-GB" sz="2400" dirty="0" err="1"/>
              <a:t>abdulfattah</a:t>
            </a:r>
            <a:r>
              <a:rPr lang="en-GB" sz="2400" dirty="0"/>
              <a:t> </a:t>
            </a:r>
          </a:p>
          <a:p>
            <a:pPr marL="88900" indent="0" fontAlgn="t">
              <a:spcBef>
                <a:spcPts val="600"/>
              </a:spcBef>
              <a:buNone/>
            </a:pPr>
            <a:r>
              <a:rPr lang="en-GB" sz="2400" dirty="0"/>
              <a:t>Nada </a:t>
            </a:r>
            <a:r>
              <a:rPr lang="en-GB" sz="2400" dirty="0" err="1"/>
              <a:t>Aldakheel</a:t>
            </a:r>
            <a:endParaRPr lang="en-GB" sz="2400" dirty="0"/>
          </a:p>
          <a:p>
            <a:pPr marL="88900" indent="0" fontAlgn="b">
              <a:spcBef>
                <a:spcPts val="600"/>
              </a:spcBef>
              <a:buNone/>
            </a:pPr>
            <a:r>
              <a:rPr lang="en-GB" sz="2400" dirty="0" err="1"/>
              <a:t>Shatha</a:t>
            </a:r>
            <a:r>
              <a:rPr lang="en-GB" sz="2400" dirty="0"/>
              <a:t> </a:t>
            </a:r>
            <a:r>
              <a:rPr lang="en-GB" sz="2400" dirty="0" err="1"/>
              <a:t>Alghaihb</a:t>
            </a:r>
            <a:endParaRPr lang="en-GB" sz="2400" dirty="0"/>
          </a:p>
          <a:p>
            <a:pPr marL="17780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sz="2400" dirty="0"/>
          </a:p>
          <a:p>
            <a:pPr marL="17780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</a:rPr>
              <a:t/>
            </a:r>
            <a:br>
              <a:rPr lang="en-GB" sz="2400" dirty="0">
                <a:latin typeface="Calibri" panose="020F0502020204030204" pitchFamily="34" charset="0"/>
              </a:rPr>
            </a:b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xmlns="" id="{10031B6D-1025-4F1A-BE2C-67AEB96472AA}"/>
              </a:ext>
            </a:extLst>
          </p:cNvPr>
          <p:cNvSpPr txBox="1">
            <a:spLocks/>
          </p:cNvSpPr>
          <p:nvPr/>
        </p:nvSpPr>
        <p:spPr>
          <a:xfrm>
            <a:off x="7988670" y="5301508"/>
            <a:ext cx="3969657" cy="133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i="1" dirty="0">
                <a:latin typeface="Calibri" panose="020F0502020204030204" pitchFamily="34" charset="0"/>
              </a:rPr>
              <a:t>References:</a:t>
            </a:r>
            <a:endParaRPr lang="en-GB" sz="1800" i="1" dirty="0">
              <a:latin typeface="Calibri" panose="020F0502020204030204" pitchFamily="34" charset="0"/>
            </a:endParaRPr>
          </a:p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1800" dirty="0">
                <a:latin typeface="Calibri" panose="020F0502020204030204" pitchFamily="34" charset="0"/>
              </a:rPr>
              <a:t>1- Girls’ &amp; Boys’ Slides</a:t>
            </a:r>
          </a:p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</a:rPr>
              <a:t>2- Greys Anatomy for Students </a:t>
            </a:r>
          </a:p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</a:rPr>
              <a:t>3- TeachMeAnatomy.com</a:t>
            </a:r>
            <a:endParaRPr lang="en-GB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438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078" y="483919"/>
            <a:ext cx="4250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</a:rPr>
              <a:t>Thalamus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9078" y="4022817"/>
            <a:ext cx="62158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eaLnBrk="1" hangingPunct="1"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latin typeface="+mn-lt"/>
              </a:rPr>
              <a:t>The </a:t>
            </a:r>
            <a:r>
              <a:rPr lang="en-US" sz="1800" b="1" i="1" dirty="0">
                <a:latin typeface="+mn-lt"/>
              </a:rPr>
              <a:t>thalamus </a:t>
            </a:r>
            <a:r>
              <a:rPr lang="en-US" sz="1800" dirty="0">
                <a:latin typeface="+mn-lt"/>
              </a:rPr>
              <a:t>sends received information to the cerebral cortex from </a:t>
            </a:r>
            <a:r>
              <a:rPr lang="en-US" sz="1800" i="1" u="sng" dirty="0">
                <a:solidFill>
                  <a:schemeClr val="tx1"/>
                </a:solidFill>
                <a:latin typeface="+mn-lt"/>
              </a:rPr>
              <a:t>different brain regions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marL="265113" indent="-265113" eaLnBrk="1" hangingPunct="1"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latin typeface="+mn-lt"/>
              </a:rPr>
              <a:t> Axons from every sensory system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(except olfaction)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synapse in the thalamus as the last relay site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'last pit stop'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before the information reaches the cerebral cortex. </a:t>
            </a:r>
          </a:p>
          <a:p>
            <a:pPr marL="285750" indent="-285750" eaLnBrk="1" hangingPunct="1">
              <a:buFont typeface="Courier New" panose="02070309020205020404" pitchFamily="49" charset="0"/>
              <a:buChar char="o"/>
              <a:defRPr/>
            </a:pPr>
            <a:r>
              <a:rPr lang="en-US" sz="1800" u="sng" dirty="0">
                <a:latin typeface="+mn-lt"/>
              </a:rPr>
              <a:t>There are some thalamic nuclei that receive input from:</a:t>
            </a:r>
          </a:p>
          <a:p>
            <a:pPr marL="717550" indent="-265113" eaLnBrk="1" hangingPunct="1"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Cerebellar nuclei,  </a:t>
            </a:r>
          </a:p>
          <a:p>
            <a:pPr marL="717550" indent="-265113" eaLnBrk="1" hangingPunct="1"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Basal ganglia</a:t>
            </a:r>
          </a:p>
          <a:p>
            <a:pPr marL="717550" indent="-265113" eaLnBrk="1" hangingPunct="1"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Limbic-related brain regions. </a:t>
            </a:r>
          </a:p>
        </p:txBody>
      </p:sp>
      <p:pic>
        <p:nvPicPr>
          <p:cNvPr id="12" name="Picture 2" descr="E:\Cleaning\CNS\About_com http--www_sci_uidaho_edu-med532-hippocam_files\thalamus_files\thalamu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113" y="4022817"/>
            <a:ext cx="3621338" cy="2423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1848FDB-7A05-412E-AFA8-9F36BD1931BF}"/>
              </a:ext>
            </a:extLst>
          </p:cNvPr>
          <p:cNvGrpSpPr/>
          <p:nvPr/>
        </p:nvGrpSpPr>
        <p:grpSpPr>
          <a:xfrm>
            <a:off x="6815637" y="577778"/>
            <a:ext cx="682625" cy="734036"/>
            <a:chOff x="6597319" y="353560"/>
            <a:chExt cx="682625" cy="734036"/>
          </a:xfrm>
        </p:grpSpPr>
        <p:pic>
          <p:nvPicPr>
            <p:cNvPr id="14" name="Picture 2" descr="Image result for youtube">
              <a:hlinkClick r:id="rId3"/>
              <a:extLst>
                <a:ext uri="{FF2B5EF4-FFF2-40B4-BE49-F238E27FC236}">
                  <a16:creationId xmlns:a16="http://schemas.microsoft.com/office/drawing/2014/main" xmlns="" id="{57927635-00F0-4295-85C7-21FADAFA89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319" y="353560"/>
              <a:ext cx="682625" cy="48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A11DE28-CBCD-4A32-A99A-DE6618EDA5F6}"/>
                </a:ext>
              </a:extLst>
            </p:cNvPr>
            <p:cNvSpPr txBox="1"/>
            <p:nvPr/>
          </p:nvSpPr>
          <p:spPr>
            <a:xfrm>
              <a:off x="6649975" y="779819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02:04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2E059F0-046B-4FCB-ACEA-0B3210162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3112" y="749300"/>
            <a:ext cx="3621338" cy="3108816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1615544F-6615-4D81-911A-640E38CD92C3}"/>
              </a:ext>
            </a:extLst>
          </p:cNvPr>
          <p:cNvSpPr txBox="1"/>
          <p:nvPr/>
        </p:nvSpPr>
        <p:spPr>
          <a:xfrm>
            <a:off x="547297" y="1173450"/>
            <a:ext cx="681706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65113" indent="-265113" eaLnBrk="1" hangingPunct="1">
              <a:spcBef>
                <a:spcPts val="6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sz="1800" dirty="0">
                <a:latin typeface="+mn-lt"/>
              </a:rPr>
              <a:t>It is the largest nuclear mass of the whole body.</a:t>
            </a:r>
          </a:p>
          <a:p>
            <a:pPr marL="265113" indent="-265113" eaLnBrk="1" hangingPunct="1">
              <a:spcBef>
                <a:spcPts val="6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sz="1800" dirty="0">
                <a:latin typeface="+mn-lt"/>
              </a:rPr>
              <a:t>It is the largest  part of </a:t>
            </a:r>
            <a:r>
              <a:rPr lang="en-US" altLang="en-US" sz="1800" dirty="0">
                <a:solidFill>
                  <a:schemeClr val="tx1"/>
                </a:solidFill>
                <a:latin typeface="+mn-lt"/>
              </a:rPr>
              <a:t>the </a:t>
            </a:r>
            <a:r>
              <a:rPr lang="en-US" altLang="en-US" sz="1800" b="1" dirty="0">
                <a:solidFill>
                  <a:schemeClr val="tx1"/>
                </a:solidFill>
                <a:latin typeface="+mn-lt"/>
              </a:rPr>
              <a:t>diencephalon </a:t>
            </a:r>
          </a:p>
          <a:p>
            <a:pPr marL="265113" indent="-265113" eaLnBrk="1" hangingPunct="1">
              <a:spcBef>
                <a:spcPts val="6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sz="1800" dirty="0">
                <a:latin typeface="+mn-lt"/>
              </a:rPr>
              <a:t>It is formed of: two oval masses of </a:t>
            </a:r>
            <a:r>
              <a:rPr lang="en-US" altLang="en-US" sz="1800" b="1" u="sng" dirty="0">
                <a:solidFill>
                  <a:schemeClr val="tx1"/>
                </a:solidFill>
                <a:latin typeface="+mn-lt"/>
              </a:rPr>
              <a:t>grey matter</a:t>
            </a:r>
            <a:r>
              <a:rPr lang="en-US" altLang="en-US" sz="18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265113" indent="-265113" eaLnBrk="1" hangingPunct="1">
              <a:spcBef>
                <a:spcPts val="6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sz="1800" dirty="0">
                <a:latin typeface="+mn-lt"/>
              </a:rPr>
              <a:t>It is the </a:t>
            </a:r>
            <a:r>
              <a:rPr lang="en-US" altLang="en-US" sz="1800" dirty="0">
                <a:solidFill>
                  <a:schemeClr val="tx1"/>
                </a:solidFill>
                <a:latin typeface="+mn-lt"/>
              </a:rPr>
              <a:t>gateway to the cortex</a:t>
            </a:r>
            <a:r>
              <a:rPr lang="en-US" altLang="en-US" dirty="0">
                <a:solidFill>
                  <a:srgbClr val="00B050"/>
                </a:solidFill>
                <a:latin typeface="+mn-lt"/>
              </a:rPr>
              <a:t>.</a:t>
            </a:r>
            <a:r>
              <a:rPr lang="en-US" altLang="en-US" dirty="0">
                <a:solidFill>
                  <a:srgbClr val="92D050"/>
                </a:solidFill>
                <a:latin typeface="+mn-lt"/>
              </a:rPr>
              <a:t>(the last station for sensory fibers before it project to the cortex)</a:t>
            </a:r>
            <a:endParaRPr lang="en-US" altLang="en-US" sz="1800" dirty="0">
              <a:solidFill>
                <a:srgbClr val="92D050"/>
              </a:solidFill>
              <a:latin typeface="+mn-lt"/>
            </a:endParaRPr>
          </a:p>
          <a:p>
            <a:pPr marL="265113" indent="-265113" eaLnBrk="1" hangingPunct="1">
              <a:spcBef>
                <a:spcPts val="6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chemeClr val="tx1"/>
                </a:solidFill>
                <a:latin typeface="+mn-lt"/>
              </a:rPr>
              <a:t>Resemble a small hen.</a:t>
            </a:r>
          </a:p>
          <a:p>
            <a:pPr marL="265113" indent="-265113" eaLnBrk="1" hangingPunct="1">
              <a:spcBef>
                <a:spcPts val="600"/>
              </a:spcBef>
              <a:buClrTx/>
              <a:buSzTx/>
              <a:buFont typeface="Courier New" panose="02070309020205020404" pitchFamily="49" charset="0"/>
              <a:buChar char="o"/>
            </a:pPr>
            <a:endParaRPr lang="en-US" altLang="en-US" sz="800" dirty="0">
              <a:solidFill>
                <a:schemeClr val="tx1"/>
              </a:solidFill>
              <a:latin typeface="+mn-lt"/>
            </a:endParaRPr>
          </a:p>
          <a:p>
            <a:pPr marL="265113" indent="-265113" eaLnBrk="1" hangingPunct="1">
              <a:spcBef>
                <a:spcPts val="6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sz="1800" dirty="0">
                <a:latin typeface="+mn-lt"/>
              </a:rPr>
              <a:t>Together with the hypothalamus they form the lateral wall of the </a:t>
            </a:r>
            <a:r>
              <a:rPr lang="en-US" altLang="en-US" sz="1800" b="1" dirty="0">
                <a:latin typeface="+mn-lt"/>
              </a:rPr>
              <a:t>3</a:t>
            </a:r>
            <a:r>
              <a:rPr lang="en-US" altLang="en-US" sz="1800" b="1" baseline="30000" dirty="0">
                <a:latin typeface="+mn-lt"/>
              </a:rPr>
              <a:t>rd</a:t>
            </a:r>
            <a:r>
              <a:rPr lang="en-US" altLang="en-US" sz="1800" b="1" dirty="0">
                <a:latin typeface="+mn-lt"/>
              </a:rPr>
              <a:t> ventricle</a:t>
            </a:r>
            <a:r>
              <a:rPr lang="en-US" altLang="en-US" sz="1800" dirty="0">
                <a:latin typeface="+mn-lt"/>
              </a:rPr>
              <a:t>.</a:t>
            </a:r>
          </a:p>
        </p:txBody>
      </p:sp>
      <p:pic>
        <p:nvPicPr>
          <p:cNvPr id="2050" name="Picture 2" descr="Image result for small hen">
            <a:extLst>
              <a:ext uri="{FF2B5EF4-FFF2-40B4-BE49-F238E27FC236}">
                <a16:creationId xmlns:a16="http://schemas.microsoft.com/office/drawing/2014/main" xmlns="" id="{C91921F5-1483-454C-BF7C-DB3D870AC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814" y="2651770"/>
            <a:ext cx="837585" cy="67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461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3B3A4FC3-8D6A-48CB-9C78-9516E492C574}"/>
              </a:ext>
            </a:extLst>
          </p:cNvPr>
          <p:cNvSpPr/>
          <p:nvPr/>
        </p:nvSpPr>
        <p:spPr>
          <a:xfrm>
            <a:off x="6925759" y="4906566"/>
            <a:ext cx="5010602" cy="1289865"/>
          </a:xfrm>
          <a:prstGeom prst="rect">
            <a:avLst/>
          </a:prstGeom>
          <a:solidFill>
            <a:srgbClr val="EFE5F7"/>
          </a:solidFill>
          <a:ln w="28575">
            <a:solidFill>
              <a:srgbClr val="EFE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3468957A-0E41-4F4A-83D3-AB11237BCD41}"/>
              </a:ext>
            </a:extLst>
          </p:cNvPr>
          <p:cNvSpPr/>
          <p:nvPr/>
        </p:nvSpPr>
        <p:spPr>
          <a:xfrm>
            <a:off x="6925759" y="3810080"/>
            <a:ext cx="5010602" cy="9972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10EC219C-3FE9-42BA-823D-D255897A867A}"/>
              </a:ext>
            </a:extLst>
          </p:cNvPr>
          <p:cNvSpPr/>
          <p:nvPr/>
        </p:nvSpPr>
        <p:spPr>
          <a:xfrm>
            <a:off x="3316656" y="4131597"/>
            <a:ext cx="3204511" cy="20718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B390073-CBE8-45F3-8466-0780D33797A2}"/>
              </a:ext>
            </a:extLst>
          </p:cNvPr>
          <p:cNvSpPr/>
          <p:nvPr/>
        </p:nvSpPr>
        <p:spPr>
          <a:xfrm>
            <a:off x="314632" y="4131598"/>
            <a:ext cx="2939845" cy="2071895"/>
          </a:xfrm>
          <a:prstGeom prst="rect">
            <a:avLst/>
          </a:prstGeom>
          <a:solidFill>
            <a:srgbClr val="FFF5DD"/>
          </a:solidFill>
          <a:ln w="28575">
            <a:solidFill>
              <a:srgbClr val="FFF5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AF94CCE-21D6-4009-B9AA-3AA8B07B8FBE}"/>
              </a:ext>
            </a:extLst>
          </p:cNvPr>
          <p:cNvSpPr/>
          <p:nvPr/>
        </p:nvSpPr>
        <p:spPr>
          <a:xfrm>
            <a:off x="3316657" y="3048650"/>
            <a:ext cx="3204511" cy="9972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70470AE-D122-4D09-BC36-C72BF669195E}"/>
              </a:ext>
            </a:extLst>
          </p:cNvPr>
          <p:cNvSpPr/>
          <p:nvPr/>
        </p:nvSpPr>
        <p:spPr>
          <a:xfrm>
            <a:off x="314632" y="3048650"/>
            <a:ext cx="2939845" cy="9972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810" y="1793532"/>
            <a:ext cx="406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i="1" u="sng" dirty="0">
                <a:latin typeface="+mn-lt"/>
              </a:rPr>
              <a:t>It has </a:t>
            </a:r>
            <a:r>
              <a:rPr lang="en-US" altLang="en-US" sz="2400" b="1" i="1" u="sng" dirty="0">
                <a:latin typeface="+mn-lt"/>
              </a:rPr>
              <a:t>4</a:t>
            </a:r>
            <a:r>
              <a:rPr lang="en-US" altLang="en-US" sz="2400" i="1" u="sng" dirty="0">
                <a:latin typeface="+mn-lt"/>
              </a:rPr>
              <a:t> surfaces &amp; </a:t>
            </a:r>
            <a:r>
              <a:rPr lang="en-US" altLang="en-US" sz="2400" b="1" i="1" u="sng" dirty="0">
                <a:latin typeface="+mn-lt"/>
              </a:rPr>
              <a:t>2</a:t>
            </a:r>
            <a:r>
              <a:rPr lang="en-US" altLang="en-US" sz="2400" i="1" u="sng" dirty="0">
                <a:latin typeface="+mn-lt"/>
              </a:rPr>
              <a:t> ends.</a:t>
            </a:r>
            <a:endParaRPr lang="en-US" sz="24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76300" y="3843607"/>
            <a:ext cx="485190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u="sng" dirty="0">
                <a:latin typeface="+mn-lt"/>
              </a:rPr>
              <a:t>Anterior end:</a:t>
            </a:r>
          </a:p>
          <a:p>
            <a:pPr lvl="0"/>
            <a:r>
              <a:rPr lang="en-US" altLang="en-US" sz="1800" dirty="0">
                <a:latin typeface="+mn-lt"/>
              </a:rPr>
              <a:t>Forms a projection, called the </a:t>
            </a:r>
            <a:r>
              <a:rPr lang="en-US" altLang="en-US" sz="1800" b="1" dirty="0">
                <a:latin typeface="+mn-lt"/>
              </a:rPr>
              <a:t>anterior tubercle</a:t>
            </a:r>
            <a:r>
              <a:rPr lang="en-US" altLang="en-US" sz="1800" dirty="0">
                <a:latin typeface="+mn-lt"/>
              </a:rPr>
              <a:t>. It lies just behind  the interventricular foramen*.</a:t>
            </a:r>
          </a:p>
          <a:p>
            <a:pPr lvl="0"/>
            <a:endParaRPr lang="en-US" dirty="0">
              <a:latin typeface="+mn-lt"/>
            </a:endParaRPr>
          </a:p>
          <a:p>
            <a:pPr lvl="0"/>
            <a:r>
              <a:rPr lang="en-US" altLang="en-US" sz="2000" b="1" u="sng" dirty="0">
                <a:latin typeface="+mn-lt"/>
              </a:rPr>
              <a:t>Posterior end</a:t>
            </a:r>
            <a:r>
              <a:rPr lang="en-US" altLang="en-US" sz="2000" u="sng" dirty="0">
                <a:latin typeface="+mn-lt"/>
              </a:rPr>
              <a:t>:</a:t>
            </a:r>
            <a:r>
              <a:rPr lang="en-US" altLang="en-US" sz="2000" dirty="0">
                <a:latin typeface="+mn-lt"/>
              </a:rPr>
              <a:t> (</a:t>
            </a:r>
            <a:r>
              <a:rPr lang="en-US" altLang="en-US" sz="1600" dirty="0">
                <a:latin typeface="+mn-lt"/>
              </a:rPr>
              <a:t>Broad </a:t>
            </a:r>
            <a:r>
              <a:rPr lang="en-GB" altLang="en-US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عريض</a:t>
            </a:r>
            <a:r>
              <a:rPr lang="en-GB" altLang="en-US" sz="1600" dirty="0">
                <a:latin typeface="+mn-lt"/>
              </a:rPr>
              <a:t>)</a:t>
            </a:r>
            <a:endParaRPr lang="en-US" altLang="en-US" sz="1200" dirty="0">
              <a:latin typeface="+mn-lt"/>
            </a:endParaRPr>
          </a:p>
          <a:p>
            <a:r>
              <a:rPr lang="en-US" altLang="en-US" sz="1800" dirty="0">
                <a:latin typeface="+mn-lt"/>
              </a:rPr>
              <a:t>Forms a projection called  </a:t>
            </a:r>
            <a:r>
              <a:rPr lang="en-US" altLang="en-US" sz="1800" b="1" dirty="0" err="1">
                <a:latin typeface="+mn-lt"/>
              </a:rPr>
              <a:t>Pulvinar</a:t>
            </a:r>
            <a:r>
              <a:rPr lang="en-US" altLang="en-US" sz="1800" dirty="0">
                <a:latin typeface="+mn-lt"/>
              </a:rPr>
              <a:t> which lies above the superior colliculus and the lateral  &amp; medial Geniculate bodies</a:t>
            </a:r>
            <a:r>
              <a:rPr lang="en-US" altLang="en-US" sz="1800" b="1" dirty="0">
                <a:latin typeface="+mn-lt"/>
              </a:rPr>
              <a:t>. </a:t>
            </a:r>
            <a:endParaRPr lang="en-US" sz="1800" dirty="0">
              <a:latin typeface="+mn-lt"/>
            </a:endParaRPr>
          </a:p>
          <a:p>
            <a:pPr lvl="0"/>
            <a:endParaRPr lang="en-US" sz="1200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pic>
        <p:nvPicPr>
          <p:cNvPr id="16" name="Picture 2" descr="C:\Documents and Settings\Prof. Saeed Makarem\Desktop\dementia_s2_various_parts_of_brai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t="3751" r="12329" b="11250"/>
          <a:stretch>
            <a:fillRect/>
          </a:stretch>
        </p:blipFill>
        <p:spPr bwMode="auto">
          <a:xfrm>
            <a:off x="9743767" y="147772"/>
            <a:ext cx="2377589" cy="284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D119622-0155-45DB-AD02-9E66B06FE777}"/>
              </a:ext>
            </a:extLst>
          </p:cNvPr>
          <p:cNvSpPr txBox="1"/>
          <p:nvPr/>
        </p:nvSpPr>
        <p:spPr>
          <a:xfrm>
            <a:off x="411810" y="469463"/>
            <a:ext cx="42509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Thalamus</a:t>
            </a:r>
          </a:p>
          <a:p>
            <a:r>
              <a:rPr lang="en-US" sz="3200" b="1" dirty="0">
                <a:latin typeface="+mj-lt"/>
              </a:rPr>
              <a:t>Relations</a:t>
            </a:r>
            <a:endParaRPr lang="en-US" sz="3600" b="1" dirty="0"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04FD6AA-C280-44F3-A2A4-2D4B2814D8BB}"/>
              </a:ext>
            </a:extLst>
          </p:cNvPr>
          <p:cNvGrpSpPr/>
          <p:nvPr/>
        </p:nvGrpSpPr>
        <p:grpSpPr>
          <a:xfrm>
            <a:off x="5909186" y="139231"/>
            <a:ext cx="3831501" cy="2823697"/>
            <a:chOff x="8864600" y="22400"/>
            <a:chExt cx="3327400" cy="2628490"/>
          </a:xfrm>
        </p:grpSpPr>
        <p:pic>
          <p:nvPicPr>
            <p:cNvPr id="18" name="Picture 4" descr="Picture2">
              <a:extLst>
                <a:ext uri="{FF2B5EF4-FFF2-40B4-BE49-F238E27FC236}">
                  <a16:creationId xmlns:a16="http://schemas.microsoft.com/office/drawing/2014/main" xmlns="" id="{79FDC29F-A746-44A3-8DA1-11D1C47EE1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000" b="33333"/>
            <a:stretch>
              <a:fillRect/>
            </a:stretch>
          </p:blipFill>
          <p:spPr>
            <a:xfrm>
              <a:off x="8864600" y="22400"/>
              <a:ext cx="3327400" cy="262849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124B81F2-01A3-41A3-AF44-E0F41B99B84F}"/>
                </a:ext>
              </a:extLst>
            </p:cNvPr>
            <p:cNvSpPr/>
            <p:nvPr/>
          </p:nvSpPr>
          <p:spPr>
            <a:xfrm>
              <a:off x="9857689" y="1336645"/>
              <a:ext cx="469900" cy="3724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2000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rPr>
                <a:t>L</a:t>
              </a:r>
              <a:endParaRPr lang="en-GB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98D74765-7F5D-4AD6-A1D7-C5468B62667E}"/>
                </a:ext>
              </a:extLst>
            </p:cNvPr>
            <p:cNvSpPr/>
            <p:nvPr/>
          </p:nvSpPr>
          <p:spPr>
            <a:xfrm>
              <a:off x="10019614" y="1030544"/>
              <a:ext cx="381000" cy="3724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2000" b="1" dirty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rPr>
                <a:t>S</a:t>
              </a:r>
              <a:endParaRPr lang="en-GB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5BF4FBD6-DC46-4E20-AAF3-34CE1316B45C}"/>
                </a:ext>
              </a:extLst>
            </p:cNvPr>
            <p:cNvSpPr/>
            <p:nvPr/>
          </p:nvSpPr>
          <p:spPr>
            <a:xfrm>
              <a:off x="10335335" y="1563191"/>
              <a:ext cx="385930" cy="3437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1800" b="1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3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463306A-698F-4338-B31C-A2476DB88FF9}"/>
                </a:ext>
              </a:extLst>
            </p:cNvPr>
            <p:cNvSpPr/>
            <p:nvPr/>
          </p:nvSpPr>
          <p:spPr>
            <a:xfrm>
              <a:off x="10119932" y="1324884"/>
              <a:ext cx="381000" cy="3724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rPr>
                <a:t>T</a:t>
              </a:r>
              <a:endPara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5FE87E11-CB85-4F5E-963F-894166CE6BDC}"/>
                </a:ext>
              </a:extLst>
            </p:cNvPr>
            <p:cNvSpPr/>
            <p:nvPr/>
          </p:nvSpPr>
          <p:spPr>
            <a:xfrm>
              <a:off x="10144769" y="1706071"/>
              <a:ext cx="469900" cy="3724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rPr>
                <a:t>I</a:t>
              </a:r>
              <a:endParaRPr lang="en-GB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E27D3E4-E7A9-4C37-9C5C-83E32F26E343}"/>
              </a:ext>
            </a:extLst>
          </p:cNvPr>
          <p:cNvSpPr txBox="1"/>
          <p:nvPr/>
        </p:nvSpPr>
        <p:spPr>
          <a:xfrm>
            <a:off x="2442743" y="2466438"/>
            <a:ext cx="1511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+mn-lt"/>
              </a:rPr>
              <a:t>Surfaces:</a:t>
            </a:r>
            <a:endParaRPr lang="en-GB" sz="2800" i="1" dirty="0"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E078900-3915-4211-B2BF-B7DFC3FDECDF}"/>
              </a:ext>
            </a:extLst>
          </p:cNvPr>
          <p:cNvSpPr/>
          <p:nvPr/>
        </p:nvSpPr>
        <p:spPr>
          <a:xfrm>
            <a:off x="3351655" y="4181754"/>
            <a:ext cx="3373037" cy="93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1800" b="1" u="sng" kern="1200" dirty="0">
                <a:solidFill>
                  <a:schemeClr val="tx1"/>
                </a:solidFill>
                <a:latin typeface="+mn-lt"/>
              </a:rPr>
              <a:t>Lateral</a:t>
            </a:r>
            <a:r>
              <a:rPr lang="en-US" altLang="en-US" sz="1800" kern="1200" dirty="0">
                <a:solidFill>
                  <a:schemeClr val="tx1"/>
                </a:solidFill>
                <a:latin typeface="+mn-lt"/>
              </a:rPr>
              <a:t>:(L)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1800" kern="1200" dirty="0">
                <a:solidFill>
                  <a:schemeClr val="tx1"/>
                </a:solidFill>
                <a:latin typeface="+mn-lt"/>
              </a:rPr>
              <a:t>Posterior limb of  the internal capsule</a:t>
            </a:r>
            <a:endParaRPr lang="en-US" sz="1800" kern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8B51D1C-3166-4A93-B7E0-1FDCCCC9095F}"/>
              </a:ext>
            </a:extLst>
          </p:cNvPr>
          <p:cNvSpPr/>
          <p:nvPr/>
        </p:nvSpPr>
        <p:spPr>
          <a:xfrm>
            <a:off x="411811" y="3108696"/>
            <a:ext cx="2842666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1800" b="1" u="sng" kern="1200" dirty="0">
                <a:solidFill>
                  <a:schemeClr val="tx1"/>
                </a:solidFill>
                <a:latin typeface="+mn-lt"/>
              </a:rPr>
              <a:t>Superior</a:t>
            </a:r>
            <a:r>
              <a:rPr lang="en-US" altLang="en-US" sz="1800" kern="1200" dirty="0">
                <a:solidFill>
                  <a:schemeClr val="tx1"/>
                </a:solidFill>
                <a:latin typeface="+mn-lt"/>
              </a:rPr>
              <a:t>: (S)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1800" kern="1200" dirty="0">
                <a:solidFill>
                  <a:schemeClr val="tx1"/>
                </a:solidFill>
                <a:latin typeface="+mn-lt"/>
              </a:rPr>
              <a:t>Lateral ventricle and fornix.</a:t>
            </a:r>
            <a:endParaRPr lang="en-US" sz="1800" kern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D4BC529-0CAB-4F3F-85F2-29C533B37019}"/>
              </a:ext>
            </a:extLst>
          </p:cNvPr>
          <p:cNvSpPr/>
          <p:nvPr/>
        </p:nvSpPr>
        <p:spPr>
          <a:xfrm>
            <a:off x="411810" y="4223494"/>
            <a:ext cx="2842667" cy="198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1800" b="1" u="sng" kern="1200" dirty="0">
                <a:solidFill>
                  <a:schemeClr val="tx1"/>
                </a:solidFill>
                <a:latin typeface="+mn-lt"/>
              </a:rPr>
              <a:t>Medial</a:t>
            </a:r>
            <a:r>
              <a:rPr lang="en-US" altLang="en-US" sz="1800" kern="1200" dirty="0">
                <a:solidFill>
                  <a:schemeClr val="tx1"/>
                </a:solidFill>
                <a:latin typeface="+mn-lt"/>
              </a:rPr>
              <a:t>: (3)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1800" kern="1200" dirty="0">
                <a:solidFill>
                  <a:schemeClr val="tx1"/>
                </a:solidFill>
                <a:latin typeface="+mn-lt"/>
              </a:rPr>
              <a:t>The 3</a:t>
            </a:r>
            <a:r>
              <a:rPr lang="en-US" altLang="en-US" sz="1800" kern="1200" baseline="30000" dirty="0">
                <a:solidFill>
                  <a:schemeClr val="tx1"/>
                </a:solidFill>
                <a:latin typeface="+mn-lt"/>
              </a:rPr>
              <a:t>rd</a:t>
            </a:r>
            <a:r>
              <a:rPr lang="en-US" altLang="en-US" sz="1800" kern="1200" dirty="0">
                <a:solidFill>
                  <a:schemeClr val="tx1"/>
                </a:solidFill>
                <a:latin typeface="+mn-lt"/>
              </a:rPr>
              <a:t> ventricle In some people it is connected to the thalamus of the opposite side by the  </a:t>
            </a:r>
            <a:r>
              <a:rPr lang="en-US" altLang="en-US" sz="1800" kern="1200" dirty="0" err="1">
                <a:solidFill>
                  <a:schemeClr val="tx1"/>
                </a:solidFill>
                <a:latin typeface="+mn-lt"/>
              </a:rPr>
              <a:t>interthalamic</a:t>
            </a:r>
            <a:r>
              <a:rPr lang="en-US" altLang="en-US" sz="1800" kern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800" kern="1200" dirty="0" err="1">
                <a:solidFill>
                  <a:schemeClr val="tx1"/>
                </a:solidFill>
                <a:latin typeface="+mn-lt"/>
              </a:rPr>
              <a:t>connexus</a:t>
            </a:r>
            <a:r>
              <a:rPr lang="en-US" altLang="en-US" sz="1800" kern="12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altLang="en-US" sz="1800" b="1" kern="1200" dirty="0">
                <a:solidFill>
                  <a:schemeClr val="tx1"/>
                </a:solidFill>
                <a:latin typeface="+mn-lt"/>
              </a:rPr>
              <a:t>(adhesion)  or Massa intermedia</a:t>
            </a:r>
            <a:r>
              <a:rPr lang="en-US" altLang="en-US" sz="1800" kern="1200" dirty="0">
                <a:solidFill>
                  <a:schemeClr val="tx1"/>
                </a:solidFill>
                <a:latin typeface="+mn-lt"/>
              </a:rPr>
              <a:t>.</a:t>
            </a:r>
            <a:endParaRPr lang="en-US" sz="1800" kern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2C280A1-F14C-4CCA-B9CF-D9673486793D}"/>
              </a:ext>
            </a:extLst>
          </p:cNvPr>
          <p:cNvSpPr/>
          <p:nvPr/>
        </p:nvSpPr>
        <p:spPr>
          <a:xfrm>
            <a:off x="3384911" y="3108696"/>
            <a:ext cx="3373037" cy="93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1800" b="1" u="sng" kern="1200" dirty="0">
                <a:solidFill>
                  <a:schemeClr val="tx1"/>
                </a:solidFill>
                <a:latin typeface="+mn-lt"/>
              </a:rPr>
              <a:t>Inferior</a:t>
            </a:r>
            <a:r>
              <a:rPr lang="en-US" altLang="en-US" sz="1800" kern="1200" dirty="0">
                <a:solidFill>
                  <a:schemeClr val="tx1"/>
                </a:solidFill>
                <a:latin typeface="+mn-lt"/>
              </a:rPr>
              <a:t>: (I)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1800" kern="1200" dirty="0">
                <a:solidFill>
                  <a:schemeClr val="tx1"/>
                </a:solidFill>
                <a:latin typeface="+mn-lt"/>
              </a:rPr>
              <a:t>Hypothalamus, anteriorly &amp; Subthalamus posteriorly.</a:t>
            </a:r>
            <a:endParaRPr lang="en-US" sz="1800" kern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4F1DAEE-8B72-4178-9CA6-D2D4D69C5705}"/>
              </a:ext>
            </a:extLst>
          </p:cNvPr>
          <p:cNvSpPr txBox="1"/>
          <p:nvPr/>
        </p:nvSpPr>
        <p:spPr>
          <a:xfrm>
            <a:off x="8914779" y="3237230"/>
            <a:ext cx="974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+mn-lt"/>
              </a:rPr>
              <a:t>Ends: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xmlns="" id="{7C41F3A8-F4EC-4CC1-8D86-34E6ECFAB8E3}"/>
              </a:ext>
            </a:extLst>
          </p:cNvPr>
          <p:cNvSpPr txBox="1"/>
          <p:nvPr/>
        </p:nvSpPr>
        <p:spPr>
          <a:xfrm>
            <a:off x="2116965" y="1220444"/>
            <a:ext cx="1485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>
                <a:solidFill>
                  <a:srgbClr val="92D050"/>
                </a:solidFill>
                <a:latin typeface="+mn-lt"/>
              </a:rPr>
              <a:t>Relation = surfaces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xmlns="" id="{40726FD6-FC8D-49F2-B273-C4F602F7B7DE}"/>
              </a:ext>
            </a:extLst>
          </p:cNvPr>
          <p:cNvSpPr txBox="1"/>
          <p:nvPr/>
        </p:nvSpPr>
        <p:spPr>
          <a:xfrm>
            <a:off x="7118339" y="6369288"/>
            <a:ext cx="4709867" cy="282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>
                <a:solidFill>
                  <a:srgbClr val="92D050"/>
                </a:solidFill>
                <a:latin typeface="+mn-lt"/>
              </a:rPr>
              <a:t>*the foramen between the lateral ventricle and the 3</a:t>
            </a:r>
            <a:r>
              <a:rPr lang="en-US" sz="1200" baseline="30000" dirty="0">
                <a:solidFill>
                  <a:srgbClr val="92D050"/>
                </a:solidFill>
                <a:latin typeface="+mn-lt"/>
              </a:rPr>
              <a:t>ed </a:t>
            </a:r>
            <a:r>
              <a:rPr lang="en-US" sz="1200" dirty="0">
                <a:solidFill>
                  <a:srgbClr val="92D050"/>
                </a:solidFill>
                <a:latin typeface="+mn-lt"/>
              </a:rPr>
              <a:t>ventricle. 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CC9E8F19-7377-4848-A499-06239832B127}"/>
              </a:ext>
            </a:extLst>
          </p:cNvPr>
          <p:cNvCxnSpPr/>
          <p:nvPr/>
        </p:nvCxnSpPr>
        <p:spPr>
          <a:xfrm>
            <a:off x="10264877" y="1497443"/>
            <a:ext cx="667684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79CEF451-6B60-4220-85B7-CFD55F42B7D6}"/>
              </a:ext>
            </a:extLst>
          </p:cNvPr>
          <p:cNvCxnSpPr>
            <a:cxnSpLocks/>
          </p:cNvCxnSpPr>
          <p:nvPr/>
        </p:nvCxnSpPr>
        <p:spPr>
          <a:xfrm flipH="1">
            <a:off x="11453671" y="1358943"/>
            <a:ext cx="374536" cy="125266"/>
          </a:xfrm>
          <a:prstGeom prst="straightConnector1">
            <a:avLst/>
          </a:prstGeom>
          <a:ln w="57150">
            <a:solidFill>
              <a:srgbClr val="C19CE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700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5657" y="1802060"/>
            <a:ext cx="87988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eaLnBrk="1" hangingPunct="1"/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White matter:</a:t>
            </a:r>
          </a:p>
          <a:p>
            <a:pPr marL="790575" indent="-342900" eaLnBrk="1" hangingPunct="1">
              <a:buFont typeface="Courier New" panose="02070309020205020404" pitchFamily="49" charset="0"/>
              <a:buChar char="o"/>
            </a:pPr>
            <a:endParaRPr lang="en-US" altLang="en-US" sz="900" b="1" i="1" u="sng" dirty="0">
              <a:solidFill>
                <a:schemeClr val="tx1"/>
              </a:solidFill>
              <a:latin typeface="+mn-lt"/>
            </a:endParaRPr>
          </a:p>
          <a:p>
            <a:pPr marL="790575" indent="-342900" eaLnBrk="1" hangingPunct="1">
              <a:buFont typeface="Courier New" panose="02070309020205020404" pitchFamily="49" charset="0"/>
              <a:buChar char="o"/>
            </a:pPr>
            <a:r>
              <a:rPr lang="en-US" altLang="en-US" sz="2000" b="1" i="1" u="sng" dirty="0">
                <a:solidFill>
                  <a:schemeClr val="tx1"/>
                </a:solidFill>
                <a:latin typeface="+mn-lt"/>
              </a:rPr>
              <a:t>External  medullary lamina</a:t>
            </a:r>
            <a:r>
              <a:rPr lang="en-US" altLang="en-US" sz="2000" i="1" u="sng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895350" indent="-166688" eaLnBrk="1" hangingPunct="1">
              <a:buFont typeface="Arial" panose="020B0604020202020204" pitchFamily="34" charset="0"/>
              <a:buChar char="•"/>
            </a:pPr>
            <a:r>
              <a:rPr lang="en-US" altLang="en-US" sz="20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Covers the lateral surface.</a:t>
            </a:r>
          </a:p>
          <a:p>
            <a:pPr marL="895350" indent="-166688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It consists of </a:t>
            </a:r>
            <a:r>
              <a:rPr lang="en-US" altLang="en-US" sz="2000" b="1" i="1" dirty="0">
                <a:solidFill>
                  <a:schemeClr val="tx1"/>
                </a:solidFill>
                <a:latin typeface="+mn-lt"/>
              </a:rPr>
              <a:t>thalamocortical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&amp; </a:t>
            </a:r>
            <a:r>
              <a:rPr lang="en-US" altLang="en-US" sz="2000" b="1" i="1" dirty="0">
                <a:solidFill>
                  <a:schemeClr val="tx1"/>
                </a:solidFill>
                <a:latin typeface="+mn-lt"/>
              </a:rPr>
              <a:t>corticothalamic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fibers.</a:t>
            </a:r>
          </a:p>
          <a:p>
            <a:pPr marL="790575" indent="-342900" eaLnBrk="1" hangingPunct="1">
              <a:buFont typeface="Courier New" panose="02070309020205020404" pitchFamily="49" charset="0"/>
              <a:buChar char="o"/>
            </a:pPr>
            <a:endParaRPr lang="en-US" altLang="en-US" sz="2000" b="1" i="1" u="sng" dirty="0">
              <a:solidFill>
                <a:schemeClr val="tx1"/>
              </a:solidFill>
              <a:latin typeface="+mn-lt"/>
            </a:endParaRPr>
          </a:p>
          <a:p>
            <a:pPr marL="790575" indent="-342900" eaLnBrk="1" hangingPunct="1">
              <a:buFont typeface="Courier New" panose="02070309020205020404" pitchFamily="49" charset="0"/>
              <a:buChar char="o"/>
            </a:pPr>
            <a:r>
              <a:rPr lang="en-US" altLang="en-US" sz="2000" b="1" i="1" u="sng" dirty="0">
                <a:solidFill>
                  <a:schemeClr val="tx1"/>
                </a:solidFill>
                <a:latin typeface="+mn-lt"/>
              </a:rPr>
              <a:t>Internal medullary lamina:</a:t>
            </a:r>
          </a:p>
          <a:p>
            <a:pPr marL="895350" indent="-1778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Bundle of  Y- shaped myelinated (afferent &amp; efferent) fibers.</a:t>
            </a:r>
          </a:p>
          <a:p>
            <a:pPr marL="895350" indent="-1778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It divides the thalamus into</a:t>
            </a:r>
            <a:r>
              <a:rPr lang="en-US" altLang="en-US" sz="2000" b="1" dirty="0">
                <a:solidFill>
                  <a:schemeClr val="tx1"/>
                </a:solidFill>
                <a:latin typeface="+mn-lt"/>
              </a:rPr>
              <a:t>:  anterior</a:t>
            </a:r>
            <a:r>
              <a:rPr lang="en-US" altLang="en-US" dirty="0">
                <a:solidFill>
                  <a:srgbClr val="92D050"/>
                </a:solidFill>
                <a:latin typeface="+mn-lt"/>
              </a:rPr>
              <a:t>*</a:t>
            </a:r>
            <a:r>
              <a:rPr lang="en-US" altLang="en-US" sz="2000" b="1" dirty="0">
                <a:solidFill>
                  <a:schemeClr val="tx1"/>
                </a:solidFill>
                <a:latin typeface="+mn-lt"/>
              </a:rPr>
              <a:t> , medial, lateral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000" b="1" dirty="0">
                <a:solidFill>
                  <a:schemeClr val="tx1"/>
                </a:solidFill>
                <a:latin typeface="+mn-lt"/>
              </a:rPr>
              <a:t>nuclear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groups.</a:t>
            </a:r>
          </a:p>
          <a:p>
            <a:pPr marL="895350" indent="-1778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Each of these group is subdivided into a number of  named nuclei.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0540F32-FFD1-4942-B44F-85C2FF28DB9D}"/>
              </a:ext>
            </a:extLst>
          </p:cNvPr>
          <p:cNvSpPr txBox="1"/>
          <p:nvPr/>
        </p:nvSpPr>
        <p:spPr>
          <a:xfrm>
            <a:off x="765591" y="471100"/>
            <a:ext cx="42509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Thalamus</a:t>
            </a:r>
          </a:p>
          <a:p>
            <a:r>
              <a:rPr lang="en-US" sz="3200" b="1" dirty="0">
                <a:latin typeface="+mj-lt"/>
              </a:rPr>
              <a:t>Internal Structure</a:t>
            </a:r>
            <a:endParaRPr lang="en-US" sz="3600" b="1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5C65016-E60F-4A3D-AFB0-3EA1F01AE4BA}"/>
              </a:ext>
            </a:extLst>
          </p:cNvPr>
          <p:cNvSpPr/>
          <p:nvPr/>
        </p:nvSpPr>
        <p:spPr>
          <a:xfrm>
            <a:off x="765591" y="2261419"/>
            <a:ext cx="8044112" cy="123578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A46FAE-614B-4CE3-A1F9-43857545887D}"/>
              </a:ext>
            </a:extLst>
          </p:cNvPr>
          <p:cNvSpPr/>
          <p:nvPr/>
        </p:nvSpPr>
        <p:spPr>
          <a:xfrm>
            <a:off x="765591" y="3610966"/>
            <a:ext cx="8044112" cy="1330415"/>
          </a:xfrm>
          <a:prstGeom prst="rect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20359E7-4148-4415-9EE7-6AE80E0902CB}"/>
              </a:ext>
            </a:extLst>
          </p:cNvPr>
          <p:cNvSpPr txBox="1"/>
          <p:nvPr/>
        </p:nvSpPr>
        <p:spPr>
          <a:xfrm>
            <a:off x="4063972" y="2375185"/>
            <a:ext cx="2700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>
                <a:solidFill>
                  <a:srgbClr val="92D050"/>
                </a:solidFill>
                <a:latin typeface="+mn-lt"/>
              </a:rPr>
              <a:t>Lamina or fiber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7FC08CB-1A71-4EEA-97C3-3F92A6393EC4}"/>
              </a:ext>
            </a:extLst>
          </p:cNvPr>
          <p:cNvSpPr/>
          <p:nvPr/>
        </p:nvSpPr>
        <p:spPr>
          <a:xfrm>
            <a:off x="4432005" y="4968391"/>
            <a:ext cx="27222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+mn-lt"/>
              </a:rPr>
              <a:t>*Has a relation with limbic system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2771D2F-36B3-491C-98A7-502F5FAD1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991" y="1138211"/>
            <a:ext cx="2906145" cy="313796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270E708-8232-4C6E-BF2D-AF32225B84DA}"/>
              </a:ext>
            </a:extLst>
          </p:cNvPr>
          <p:cNvGrpSpPr/>
          <p:nvPr/>
        </p:nvGrpSpPr>
        <p:grpSpPr>
          <a:xfrm>
            <a:off x="780763" y="5296579"/>
            <a:ext cx="8072284" cy="1235781"/>
            <a:chOff x="765591" y="5133568"/>
            <a:chExt cx="8072284" cy="12357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F631871-1192-4E73-8926-9DB72B2E3750}"/>
                </a:ext>
              </a:extLst>
            </p:cNvPr>
            <p:cNvSpPr txBox="1"/>
            <p:nvPr/>
          </p:nvSpPr>
          <p:spPr>
            <a:xfrm>
              <a:off x="765591" y="5261636"/>
              <a:ext cx="80722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GB" sz="1800" dirty="0">
                  <a:latin typeface="+mn-lt"/>
                </a:rPr>
                <a:t>Embedded within the </a:t>
              </a:r>
              <a:r>
                <a:rPr lang="en-GB" sz="1800" b="1" dirty="0">
                  <a:latin typeface="+mn-lt"/>
                </a:rPr>
                <a:t>internal medullary lamina</a:t>
              </a:r>
              <a:r>
                <a:rPr lang="en-GB" sz="1800" dirty="0">
                  <a:latin typeface="+mn-lt"/>
                </a:rPr>
                <a:t> lie the intralaminar nuclei.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GB" sz="1800" dirty="0">
                  <a:latin typeface="+mn-lt"/>
                </a:rPr>
                <a:t>The </a:t>
              </a:r>
              <a:r>
                <a:rPr lang="en-GB" sz="1800" b="1" dirty="0">
                  <a:latin typeface="+mn-lt"/>
                </a:rPr>
                <a:t>external medullary lamina</a:t>
              </a:r>
              <a:r>
                <a:rPr lang="en-GB" sz="1800" dirty="0">
                  <a:latin typeface="+mn-lt"/>
                </a:rPr>
                <a:t> covers the lateral surface; in which lies the reticular nucleus.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3A741176-BFE9-4DC0-A3AD-6F75A15DFA4A}"/>
                </a:ext>
              </a:extLst>
            </p:cNvPr>
            <p:cNvSpPr/>
            <p:nvPr/>
          </p:nvSpPr>
          <p:spPr>
            <a:xfrm>
              <a:off x="765591" y="5133568"/>
              <a:ext cx="8044112" cy="1235781"/>
            </a:xfrm>
            <a:prstGeom prst="rect">
              <a:avLst/>
            </a:prstGeom>
            <a:noFill/>
            <a:ln w="28575">
              <a:solidFill>
                <a:srgbClr val="9EE0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03BE3A3-7C75-40ED-96FE-85E1198761BF}"/>
                </a:ext>
              </a:extLst>
            </p:cNvPr>
            <p:cNvSpPr txBox="1"/>
            <p:nvPr/>
          </p:nvSpPr>
          <p:spPr>
            <a:xfrm>
              <a:off x="6681952" y="6027087"/>
              <a:ext cx="2124299" cy="338554"/>
            </a:xfrm>
            <a:prstGeom prst="rect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latin typeface="+mn-lt"/>
                </a:rPr>
                <a:t>Only on the boys’ slides</a:t>
              </a:r>
              <a:endParaRPr lang="en-GB" sz="1600" i="1" dirty="0">
                <a:latin typeface="+mn-lt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14792EC-6982-40DB-98CE-6E335B8CCA00}"/>
              </a:ext>
            </a:extLst>
          </p:cNvPr>
          <p:cNvCxnSpPr/>
          <p:nvPr/>
        </p:nvCxnSpPr>
        <p:spPr>
          <a:xfrm>
            <a:off x="1147097" y="6254699"/>
            <a:ext cx="154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5932510-89E8-4611-9F60-977472CE92AB}"/>
              </a:ext>
            </a:extLst>
          </p:cNvPr>
          <p:cNvGrpSpPr/>
          <p:nvPr/>
        </p:nvGrpSpPr>
        <p:grpSpPr>
          <a:xfrm>
            <a:off x="8942333" y="4605374"/>
            <a:ext cx="3183463" cy="2003400"/>
            <a:chOff x="8942333" y="4605374"/>
            <a:chExt cx="3183463" cy="2003400"/>
          </a:xfrm>
        </p:grpSpPr>
        <p:pic>
          <p:nvPicPr>
            <p:cNvPr id="27" name="Picture 13" descr="Picture5">
              <a:extLst>
                <a:ext uri="{FF2B5EF4-FFF2-40B4-BE49-F238E27FC236}">
                  <a16:creationId xmlns:a16="http://schemas.microsoft.com/office/drawing/2014/main" xmlns="" id="{A52BC46E-2835-4E90-9340-CC80DA02E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2333" y="4605374"/>
              <a:ext cx="3183463" cy="200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040E68C3-BB00-49F5-AF65-7715A3740BB6}"/>
                </a:ext>
              </a:extLst>
            </p:cNvPr>
            <p:cNvSpPr/>
            <p:nvPr/>
          </p:nvSpPr>
          <p:spPr>
            <a:xfrm>
              <a:off x="9271000" y="6121400"/>
              <a:ext cx="492126" cy="180976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D1CDF382-1371-46E8-B29F-34CBFBBEA489}"/>
                </a:ext>
              </a:extLst>
            </p:cNvPr>
            <p:cNvSpPr/>
            <p:nvPr/>
          </p:nvSpPr>
          <p:spPr>
            <a:xfrm>
              <a:off x="10623208" y="4747706"/>
              <a:ext cx="540091" cy="116394"/>
            </a:xfrm>
            <a:prstGeom prst="rect">
              <a:avLst/>
            </a:prstGeom>
            <a:noFill/>
            <a:ln w="28575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64F6B36-9688-4900-8AB1-B413EAB25224}"/>
              </a:ext>
            </a:extLst>
          </p:cNvPr>
          <p:cNvCxnSpPr/>
          <p:nvPr/>
        </p:nvCxnSpPr>
        <p:spPr>
          <a:xfrm>
            <a:off x="6370600" y="5706059"/>
            <a:ext cx="1764000" cy="0"/>
          </a:xfrm>
          <a:prstGeom prst="line">
            <a:avLst/>
          </a:prstGeom>
          <a:ln w="2857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046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3846" y="1816387"/>
            <a:ext cx="6366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Lateral Nuclear Group is divided into: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Dorsal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&amp;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Ventral tiers</a:t>
            </a:r>
          </a:p>
        </p:txBody>
      </p:sp>
      <p:pic>
        <p:nvPicPr>
          <p:cNvPr id="6" name="Picture 13" descr="Pict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277716"/>
            <a:ext cx="4771302" cy="300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FCB6A1C6-F370-42C9-B5BB-34F92F71D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801405"/>
              </p:ext>
            </p:extLst>
          </p:nvPr>
        </p:nvGraphicFramePr>
        <p:xfrm>
          <a:off x="950423" y="2435806"/>
          <a:ext cx="5473700" cy="384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0150">
                  <a:extLst>
                    <a:ext uri="{9D8B030D-6E8A-4147-A177-3AD203B41FA5}">
                      <a16:colId xmlns:a16="http://schemas.microsoft.com/office/drawing/2014/main" xmlns="" val="1715351746"/>
                    </a:ext>
                  </a:extLst>
                </a:gridCol>
                <a:gridCol w="3003550">
                  <a:extLst>
                    <a:ext uri="{9D8B030D-6E8A-4147-A177-3AD203B41FA5}">
                      <a16:colId xmlns:a16="http://schemas.microsoft.com/office/drawing/2014/main" xmlns="" val="2974067560"/>
                    </a:ext>
                  </a:extLst>
                </a:gridCol>
              </a:tblGrid>
              <a:tr h="53408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prstClr val="black"/>
                          </a:solidFill>
                          <a:latin typeface="+mn-lt"/>
                        </a:rPr>
                        <a:t>Dorsal </a:t>
                      </a:r>
                      <a:r>
                        <a:rPr lang="en-US" sz="2000" b="1" dirty="0">
                          <a:solidFill>
                            <a:prstClr val="black"/>
                          </a:solidFill>
                          <a:latin typeface="+mn-lt"/>
                        </a:rPr>
                        <a:t>Tier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prstClr val="black"/>
                          </a:solidFill>
                          <a:latin typeface="+mn-lt"/>
                        </a:rPr>
                        <a:t>Ventral Tier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47189642"/>
                  </a:ext>
                </a:extLst>
              </a:tr>
              <a:tr h="53408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prstClr val="black"/>
                          </a:solidFill>
                          <a:latin typeface="+mn-lt"/>
                        </a:rPr>
                        <a:t>1. Lateral Dorsal (LD)</a:t>
                      </a:r>
                    </a:p>
                  </a:txBody>
                  <a:tcPr>
                    <a:solidFill>
                      <a:srgbClr val="DBCF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prstClr val="black"/>
                          </a:solidFill>
                          <a:latin typeface="+mn-lt"/>
                        </a:rPr>
                        <a:t>1. Ventral Anterior (VA)</a:t>
                      </a:r>
                    </a:p>
                  </a:txBody>
                  <a:tcPr>
                    <a:solidFill>
                      <a:srgbClr val="E99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484985"/>
                  </a:ext>
                </a:extLst>
              </a:tr>
              <a:tr h="53408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prstClr val="black"/>
                          </a:solidFill>
                          <a:latin typeface="+mn-lt"/>
                        </a:rPr>
                        <a:t>2. Ventral Lateral (VL)</a:t>
                      </a:r>
                    </a:p>
                  </a:txBody>
                  <a:tcPr>
                    <a:solidFill>
                      <a:srgbClr val="DB36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8975771"/>
                  </a:ext>
                </a:extLst>
              </a:tr>
              <a:tr h="53408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prstClr val="black"/>
                          </a:solidFill>
                          <a:latin typeface="+mn-lt"/>
                        </a:rPr>
                        <a:t>2. Lateral Posterior (LP)</a:t>
                      </a:r>
                    </a:p>
                  </a:txBody>
                  <a:tcPr>
                    <a:solidFill>
                      <a:srgbClr val="C57F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prstClr val="black"/>
                          </a:solidFill>
                          <a:latin typeface="+mn-lt"/>
                        </a:rPr>
                        <a:t>3. Ventral Intermediate (VI)</a:t>
                      </a:r>
                    </a:p>
                  </a:txBody>
                  <a:tcPr>
                    <a:solidFill>
                      <a:srgbClr val="C822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1474118"/>
                  </a:ext>
                </a:extLst>
              </a:tr>
              <a:tr h="53408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prstClr val="black"/>
                          </a:solidFill>
                          <a:latin typeface="+mn-lt"/>
                        </a:rPr>
                        <a:t>4. Ventral Posterior (VP)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prstClr val="black"/>
                          </a:solidFill>
                          <a:latin typeface="+mn-lt"/>
                        </a:rPr>
                        <a:t>(</a:t>
                      </a:r>
                      <a:r>
                        <a:rPr lang="en-US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lateral: 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+mn-lt"/>
                        </a:rPr>
                        <a:t>PLVNT &amp; </a:t>
                      </a:r>
                      <a:r>
                        <a:rPr lang="en-US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medial: 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+mn-lt"/>
                        </a:rPr>
                        <a:t>PMVNT) </a:t>
                      </a:r>
                    </a:p>
                  </a:txBody>
                  <a:tcPr>
                    <a:solidFill>
                      <a:srgbClr val="407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6973376"/>
                  </a:ext>
                </a:extLst>
              </a:tr>
              <a:tr h="53408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prstClr val="black"/>
                          </a:solidFill>
                          <a:latin typeface="+mn-lt"/>
                        </a:rPr>
                        <a:t>3. Pulvinar</a:t>
                      </a:r>
                      <a:endParaRPr lang="en-GB" dirty="0"/>
                    </a:p>
                  </a:txBody>
                  <a:tcPr>
                    <a:solidFill>
                      <a:srgbClr val="E99F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prstClr val="black"/>
                          </a:solidFill>
                          <a:latin typeface="+mn-lt"/>
                        </a:rPr>
                        <a:t>5. Medial geniculate nuclei</a:t>
                      </a:r>
                      <a:endParaRPr lang="en-GB" dirty="0"/>
                    </a:p>
                  </a:txBody>
                  <a:tcPr>
                    <a:solidFill>
                      <a:srgbClr val="CE76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7694493"/>
                  </a:ext>
                </a:extLst>
              </a:tr>
              <a:tr h="53408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prstClr val="black"/>
                          </a:solidFill>
                          <a:latin typeface="+mn-lt"/>
                        </a:rPr>
                        <a:t>6. Lateral geniculate nuclei</a:t>
                      </a:r>
                      <a:endParaRPr lang="en-GB" dirty="0"/>
                    </a:p>
                  </a:txBody>
                  <a:tcPr>
                    <a:solidFill>
                      <a:srgbClr val="9C7C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909823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0153778-E02C-4757-8DA0-CB27E05DB3D4}"/>
              </a:ext>
            </a:extLst>
          </p:cNvPr>
          <p:cNvSpPr txBox="1"/>
          <p:nvPr/>
        </p:nvSpPr>
        <p:spPr>
          <a:xfrm>
            <a:off x="503846" y="447898"/>
            <a:ext cx="42509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Thalamus</a:t>
            </a:r>
          </a:p>
          <a:p>
            <a:r>
              <a:rPr lang="en-US" sz="3200" b="1" dirty="0">
                <a:latin typeface="+mj-lt"/>
              </a:rPr>
              <a:t>Lateral Nuclear Group</a:t>
            </a:r>
            <a:endParaRPr lang="en-US" sz="3600" b="1" dirty="0">
              <a:latin typeface="+mj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B13B709-509E-419C-90EE-7B15DF9A5936}"/>
              </a:ext>
            </a:extLst>
          </p:cNvPr>
          <p:cNvGrpSpPr/>
          <p:nvPr/>
        </p:nvGrpSpPr>
        <p:grpSpPr>
          <a:xfrm>
            <a:off x="7023100" y="344508"/>
            <a:ext cx="4771301" cy="2792392"/>
            <a:chOff x="7023100" y="344508"/>
            <a:chExt cx="4771301" cy="2792392"/>
          </a:xfrm>
        </p:grpSpPr>
        <p:pic>
          <p:nvPicPr>
            <p:cNvPr id="9" name="Picture 2" descr="Image result for thalamus internal structure">
              <a:extLst>
                <a:ext uri="{FF2B5EF4-FFF2-40B4-BE49-F238E27FC236}">
                  <a16:creationId xmlns:a16="http://schemas.microsoft.com/office/drawing/2014/main" xmlns="" id="{97F85AA1-F3FC-4431-BB22-DF1B314C47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60" b="14808"/>
            <a:stretch/>
          </p:blipFill>
          <p:spPr bwMode="auto">
            <a:xfrm>
              <a:off x="7023100" y="344508"/>
              <a:ext cx="4771301" cy="2792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FBA6839-B582-4F20-BD33-395E60196EA8}"/>
                </a:ext>
              </a:extLst>
            </p:cNvPr>
            <p:cNvSpPr txBox="1"/>
            <p:nvPr/>
          </p:nvSpPr>
          <p:spPr>
            <a:xfrm>
              <a:off x="10058400" y="344508"/>
              <a:ext cx="6126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049B0EE-6866-4DD1-87F9-16A135A6F49F}"/>
              </a:ext>
            </a:extLst>
          </p:cNvPr>
          <p:cNvSpPr txBox="1"/>
          <p:nvPr/>
        </p:nvSpPr>
        <p:spPr>
          <a:xfrm>
            <a:off x="4899855" y="2082272"/>
            <a:ext cx="1485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rgbClr val="92D050"/>
                </a:solidFill>
                <a:latin typeface="+mn-lt"/>
              </a:rPr>
              <a:t>tier = group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783DBF7-C983-48C9-9E4D-179F06DD53D0}"/>
              </a:ext>
            </a:extLst>
          </p:cNvPr>
          <p:cNvSpPr txBox="1"/>
          <p:nvPr/>
        </p:nvSpPr>
        <p:spPr>
          <a:xfrm>
            <a:off x="3989381" y="6326123"/>
            <a:ext cx="1820948" cy="461665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200" dirty="0">
                <a:solidFill>
                  <a:srgbClr val="92D050"/>
                </a:solidFill>
                <a:latin typeface="+mn-lt"/>
              </a:rPr>
              <a:t>VL and VI are the same (have the same function)</a:t>
            </a:r>
          </a:p>
        </p:txBody>
      </p:sp>
    </p:spTree>
    <p:extLst>
      <p:ext uri="{BB962C8B-B14F-4D97-AF65-F5344CB8AC3E}">
        <p14:creationId xmlns:p14="http://schemas.microsoft.com/office/powerpoint/2010/main" val="171594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756707-97B5-45D1-95D4-6D9BFAFFC87F}"/>
              </a:ext>
            </a:extLst>
          </p:cNvPr>
          <p:cNvSpPr txBox="1"/>
          <p:nvPr/>
        </p:nvSpPr>
        <p:spPr>
          <a:xfrm>
            <a:off x="765591" y="306230"/>
            <a:ext cx="42509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Thalamus</a:t>
            </a:r>
          </a:p>
          <a:p>
            <a:r>
              <a:rPr lang="en-US" sz="3200" b="1" dirty="0">
                <a:latin typeface="+mj-lt"/>
              </a:rPr>
              <a:t>Projection of Nuclei</a:t>
            </a:r>
            <a:endParaRPr lang="en-US" sz="3600" b="1" dirty="0">
              <a:solidFill>
                <a:schemeClr val="accent6"/>
              </a:solidFill>
              <a:latin typeface="+mj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D466AF2C-D219-4A08-A513-E08CC33FD7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049241"/>
              </p:ext>
            </p:extLst>
          </p:nvPr>
        </p:nvGraphicFramePr>
        <p:xfrm>
          <a:off x="5269402" y="935672"/>
          <a:ext cx="6773100" cy="576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7600">
                  <a:extLst>
                    <a:ext uri="{9D8B030D-6E8A-4147-A177-3AD203B41FA5}">
                      <a16:colId xmlns:a16="http://schemas.microsoft.com/office/drawing/2014/main" xmlns="" val="1357950110"/>
                    </a:ext>
                  </a:extLst>
                </a:gridCol>
                <a:gridCol w="2270398">
                  <a:extLst>
                    <a:ext uri="{9D8B030D-6E8A-4147-A177-3AD203B41FA5}">
                      <a16:colId xmlns:a16="http://schemas.microsoft.com/office/drawing/2014/main" xmlns="" val="2888781522"/>
                    </a:ext>
                  </a:extLst>
                </a:gridCol>
                <a:gridCol w="2365102">
                  <a:extLst>
                    <a:ext uri="{9D8B030D-6E8A-4147-A177-3AD203B41FA5}">
                      <a16:colId xmlns:a16="http://schemas.microsoft.com/office/drawing/2014/main" xmlns="" val="1059896004"/>
                    </a:ext>
                  </a:extLst>
                </a:gridCol>
              </a:tblGrid>
              <a:tr h="364587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800" b="1" dirty="0">
                          <a:solidFill>
                            <a:schemeClr val="tx1"/>
                          </a:solidFill>
                        </a:rPr>
                        <a:t>Afferent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b="1" dirty="0">
                          <a:solidFill>
                            <a:schemeClr val="tx1"/>
                          </a:solidFill>
                        </a:rPr>
                        <a:t>Efferent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3130874"/>
                  </a:ext>
                </a:extLst>
              </a:tr>
              <a:tr h="5671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chemeClr val="bg1"/>
                          </a:solidFill>
                        </a:rPr>
                        <a:t>Anterior Thalamic Nucleus</a:t>
                      </a:r>
                    </a:p>
                  </a:txBody>
                  <a:tcPr>
                    <a:solidFill>
                      <a:srgbClr val="FFC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Mammillary body.</a:t>
                      </a:r>
                    </a:p>
                    <a:p>
                      <a:r>
                        <a:rPr lang="en-GB" sz="1200" dirty="0">
                          <a:solidFill>
                            <a:srgbClr val="00B050"/>
                          </a:solidFill>
                        </a:rPr>
                        <a:t>Which is part from</a:t>
                      </a:r>
                      <a:r>
                        <a:rPr lang="en-GB" sz="1200" baseline="0" dirty="0">
                          <a:solidFill>
                            <a:srgbClr val="00B050"/>
                          </a:solidFill>
                        </a:rPr>
                        <a:t> hypothalamus</a:t>
                      </a:r>
                      <a:endParaRPr lang="en-GB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Cingulate gyrus, </a:t>
                      </a:r>
                      <a:r>
                        <a:rPr lang="en-US" altLang="en-US" sz="1800" dirty="0">
                          <a:solidFill>
                            <a:schemeClr val="accent6"/>
                          </a:solidFill>
                        </a:rPr>
                        <a:t>(part of limbic system)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9991565"/>
                  </a:ext>
                </a:extLst>
              </a:tr>
              <a:tr h="5671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chemeClr val="bg1"/>
                          </a:solidFill>
                        </a:rPr>
                        <a:t>Medial Nucleus</a:t>
                      </a:r>
                    </a:p>
                  </a:txBody>
                  <a:tcPr>
                    <a:solidFill>
                      <a:srgbClr val="929B2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Hypothalamus.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ar-SA" sz="180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Prefrontal cortex </a:t>
                      </a:r>
                      <a:r>
                        <a:rPr lang="en-US" altLang="ar-SA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&amp;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Frontal cortex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197531"/>
                  </a:ext>
                </a:extLst>
              </a:tr>
              <a:tr h="5671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chemeClr val="bg1"/>
                          </a:solidFill>
                        </a:rPr>
                        <a:t>Ventral Anterior Nucleus</a:t>
                      </a:r>
                    </a:p>
                  </a:txBody>
                  <a:tcPr>
                    <a:solidFill>
                      <a:srgbClr val="EE7B2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Globus pallidus body and substania </a:t>
                      </a:r>
                      <a:r>
                        <a:rPr lang="en-US" altLang="en-US" sz="1800" dirty="0" err="1">
                          <a:solidFill>
                            <a:schemeClr val="tx1"/>
                          </a:solidFill>
                        </a:rPr>
                        <a:t>nigra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Premotor cortex.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In frontal lobe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3624037"/>
                  </a:ext>
                </a:extLst>
              </a:tr>
              <a:tr h="5671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chemeClr val="bg1"/>
                          </a:solidFill>
                        </a:rPr>
                        <a:t>Ventral Lateral Nucleus </a:t>
                      </a:r>
                      <a:r>
                        <a:rPr lang="en-US" altLang="en-US" sz="1400" b="1" dirty="0">
                          <a:solidFill>
                            <a:srgbClr val="00B050"/>
                          </a:solidFill>
                        </a:rPr>
                        <a:t>and</a:t>
                      </a:r>
                      <a:r>
                        <a:rPr lang="en-US" altLang="en-US" sz="1400" b="1" baseline="0" dirty="0">
                          <a:solidFill>
                            <a:srgbClr val="00B050"/>
                          </a:solidFill>
                        </a:rPr>
                        <a:t> VI</a:t>
                      </a:r>
                      <a:endParaRPr lang="en-US" alt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E031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Dentate Nucleus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dirty="0">
                          <a:solidFill>
                            <a:srgbClr val="00B050"/>
                          </a:solidFill>
                        </a:rPr>
                        <a:t>From cerebellum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Primary Motor Cortex.</a:t>
                      </a:r>
                    </a:p>
                    <a:p>
                      <a:r>
                        <a:rPr lang="en-US" altLang="en-US" sz="12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en-US" altLang="en-US" sz="1200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frontal lobe in precentral gyrus</a:t>
                      </a:r>
                      <a:endParaRPr lang="en-US" altLang="en-US" sz="12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5317371"/>
                  </a:ext>
                </a:extLst>
              </a:tr>
              <a:tr h="5671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chemeClr val="bg1"/>
                          </a:solidFill>
                        </a:rPr>
                        <a:t>Ventral Posterior Lateral Nucleus</a:t>
                      </a:r>
                    </a:p>
                  </a:txBody>
                  <a:tcPr>
                    <a:solidFill>
                      <a:srgbClr val="0F7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Medial and Spinal leminsci.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Sensory  Cortex.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Postcentral gyrus in partial lobe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1543489"/>
                  </a:ext>
                </a:extLst>
              </a:tr>
              <a:tr h="5671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chemeClr val="bg1"/>
                          </a:solidFill>
                        </a:rPr>
                        <a:t>Ventral Posterior Medial Nucleus</a:t>
                      </a:r>
                    </a:p>
                  </a:txBody>
                  <a:tcPr>
                    <a:solidFill>
                      <a:srgbClr val="0740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Trigeminal Leminiscus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Sensory  Cortex.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7246333"/>
                  </a:ext>
                </a:extLst>
              </a:tr>
              <a:tr h="5671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chemeClr val="bg1"/>
                          </a:solidFill>
                        </a:rPr>
                        <a:t>Lateral Geniculate Nucleus </a:t>
                      </a:r>
                    </a:p>
                  </a:txBody>
                  <a:tcPr>
                    <a:solidFill>
                      <a:srgbClr val="637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Optic 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Visual Cortex.</a:t>
                      </a:r>
                    </a:p>
                    <a:p>
                      <a:r>
                        <a:rPr lang="en-GB" sz="1200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In occipital lobe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8537016"/>
                  </a:ext>
                </a:extLst>
              </a:tr>
              <a:tr h="5671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chemeClr val="bg1"/>
                          </a:solidFill>
                        </a:rPr>
                        <a:t>Medial  Geniculate Nucleus</a:t>
                      </a:r>
                    </a:p>
                  </a:txBody>
                  <a:tcPr>
                    <a:solidFill>
                      <a:srgbClr val="AF64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Lateral Leminiscus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Auditory   Cortex.</a:t>
                      </a:r>
                    </a:p>
                    <a:p>
                      <a:r>
                        <a:rPr lang="en-GB" sz="1200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In superior temporal lobe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760782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36E42EA-4B0E-42FB-B774-B411F1BE88AB}"/>
              </a:ext>
            </a:extLst>
          </p:cNvPr>
          <p:cNvSpPr/>
          <p:nvPr/>
        </p:nvSpPr>
        <p:spPr>
          <a:xfrm>
            <a:off x="4593713" y="306230"/>
            <a:ext cx="2340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This slide is </a:t>
            </a:r>
            <a:r>
              <a:rPr lang="en-US" sz="1800" b="1" dirty="0">
                <a:solidFill>
                  <a:srgbClr val="FF0000"/>
                </a:solidFill>
                <a:latin typeface="+mn-lt"/>
              </a:rPr>
              <a:t>important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!</a:t>
            </a:r>
            <a:endParaRPr lang="en-GB" sz="1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5" descr="11">
            <a:extLst>
              <a:ext uri="{FF2B5EF4-FFF2-40B4-BE49-F238E27FC236}">
                <a16:creationId xmlns:a16="http://schemas.microsoft.com/office/drawing/2014/main" xmlns="" id="{D8C029BC-FF8B-4D6F-8702-E572BCE6BE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4095" t="1821" r="1255" b="312"/>
          <a:stretch/>
        </p:blipFill>
        <p:spPr>
          <a:xfrm>
            <a:off x="490742" y="1622322"/>
            <a:ext cx="4525758" cy="5030769"/>
          </a:xfrm>
          <a:prstGeom prst="rect">
            <a:avLst/>
          </a:prstGeom>
          <a:ln>
            <a:noFill/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B98DE244-5E0E-415E-888F-98C6A95F01C5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11071125" y="2396998"/>
            <a:ext cx="217588" cy="31571"/>
          </a:xfrm>
          <a:prstGeom prst="straightConnector1">
            <a:avLst/>
          </a:prstGeom>
          <a:ln w="28575">
            <a:solidFill>
              <a:srgbClr val="FF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6F5C7AA-3556-4E6F-8999-FB15C626FA29}"/>
              </a:ext>
            </a:extLst>
          </p:cNvPr>
          <p:cNvSpPr txBox="1"/>
          <p:nvPr/>
        </p:nvSpPr>
        <p:spPr>
          <a:xfrm>
            <a:off x="11267770" y="2219477"/>
            <a:ext cx="725572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+mn-lt"/>
              </a:rPr>
              <a:t>Only on the girls’ slides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334F2D6-DC69-4994-B9F8-6DEB7586128F}"/>
              </a:ext>
            </a:extLst>
          </p:cNvPr>
          <p:cNvSpPr/>
          <p:nvPr/>
        </p:nvSpPr>
        <p:spPr>
          <a:xfrm>
            <a:off x="11288713" y="2262854"/>
            <a:ext cx="655637" cy="268288"/>
          </a:xfrm>
          <a:prstGeom prst="rect">
            <a:avLst/>
          </a:prstGeom>
          <a:noFill/>
          <a:ln w="28575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7AD8ED82-334B-4500-A0D0-836F5E46F357}"/>
              </a:ext>
            </a:extLst>
          </p:cNvPr>
          <p:cNvCxnSpPr>
            <a:cxnSpLocks/>
          </p:cNvCxnSpPr>
          <p:nvPr/>
        </p:nvCxnSpPr>
        <p:spPr>
          <a:xfrm flipH="1">
            <a:off x="9329919" y="3054180"/>
            <a:ext cx="221354" cy="0"/>
          </a:xfrm>
          <a:prstGeom prst="straightConnector1">
            <a:avLst/>
          </a:prstGeom>
          <a:ln w="28575">
            <a:solidFill>
              <a:srgbClr val="9EE0F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4B3D395-967A-4244-893B-F7003C8154D8}"/>
              </a:ext>
            </a:extLst>
          </p:cNvPr>
          <p:cNvGrpSpPr/>
          <p:nvPr/>
        </p:nvGrpSpPr>
        <p:grpSpPr>
          <a:xfrm>
            <a:off x="8754195" y="3137074"/>
            <a:ext cx="725572" cy="338554"/>
            <a:chOff x="8760545" y="3183039"/>
            <a:chExt cx="725572" cy="33855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1E583CED-416A-471A-B479-ED18D73A9B96}"/>
                </a:ext>
              </a:extLst>
            </p:cNvPr>
            <p:cNvSpPr txBox="1"/>
            <p:nvPr/>
          </p:nvSpPr>
          <p:spPr>
            <a:xfrm>
              <a:off x="8760545" y="3183039"/>
              <a:ext cx="725572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latin typeface="+mn-lt"/>
                </a:rPr>
                <a:t>Only on the boys’ slides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3D87198-AEF0-45E7-9C0A-A078EDBF1852}"/>
                </a:ext>
              </a:extLst>
            </p:cNvPr>
            <p:cNvSpPr/>
            <p:nvPr/>
          </p:nvSpPr>
          <p:spPr>
            <a:xfrm>
              <a:off x="8781488" y="3226416"/>
              <a:ext cx="655637" cy="268288"/>
            </a:xfrm>
            <a:prstGeom prst="rect">
              <a:avLst/>
            </a:prstGeom>
            <a:noFill/>
            <a:ln w="28575">
              <a:solidFill>
                <a:srgbClr val="9EE0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3EAD2BA7-3797-4778-8A00-A22C4E65FBCD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9430775" y="3314595"/>
            <a:ext cx="118910" cy="0"/>
          </a:xfrm>
          <a:prstGeom prst="straightConnector1">
            <a:avLst/>
          </a:prstGeom>
          <a:ln w="28575">
            <a:solidFill>
              <a:srgbClr val="9EE0F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4FD8E238-7B66-4C7F-9DA0-15BDDF6A774F}"/>
              </a:ext>
            </a:extLst>
          </p:cNvPr>
          <p:cNvCxnSpPr>
            <a:cxnSpLocks/>
          </p:cNvCxnSpPr>
          <p:nvPr/>
        </p:nvCxnSpPr>
        <p:spPr>
          <a:xfrm>
            <a:off x="9539290" y="3041654"/>
            <a:ext cx="0" cy="284057"/>
          </a:xfrm>
          <a:prstGeom prst="straightConnector1">
            <a:avLst/>
          </a:prstGeom>
          <a:ln w="28575">
            <a:solidFill>
              <a:srgbClr val="9EE0F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007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EF3996-1BDD-4A68-83C4-8D6723B41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79" y="894736"/>
            <a:ext cx="7061915" cy="527992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9EBB8D3-1928-4CB6-9AC0-9DDEF88F2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658" y="1028488"/>
            <a:ext cx="3952568" cy="501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4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4319" y="612997"/>
            <a:ext cx="4810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200" b="1" dirty="0">
                <a:latin typeface="+mj-lt"/>
              </a:rPr>
              <a:t>Limbic System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81" y="3748328"/>
            <a:ext cx="2828919" cy="259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04319" y="1405285"/>
            <a:ext cx="113997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The term "limbic" is from the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Latin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word </a:t>
            </a:r>
            <a:r>
              <a:rPr lang="en-US" sz="2000" b="1" i="1" dirty="0">
                <a:solidFill>
                  <a:schemeClr val="tx1"/>
                </a:solidFill>
                <a:latin typeface="+mn-lt"/>
              </a:rPr>
              <a:t>Limbus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, for "border" or "edge". </a:t>
            </a:r>
          </a:p>
          <a:p>
            <a:pPr marL="342900" indent="-342900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u="sng" dirty="0">
                <a:solidFill>
                  <a:schemeClr val="tx1"/>
                </a:solidFill>
                <a:latin typeface="+mn-lt"/>
              </a:rPr>
              <a:t>It separates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the </a:t>
            </a:r>
            <a:r>
              <a:rPr lang="en-US" sz="2000" dirty="0">
                <a:solidFill>
                  <a:schemeClr val="accent6"/>
                </a:solidFill>
                <a:latin typeface="+mn-lt"/>
              </a:rPr>
              <a:t>medial surface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of the </a:t>
            </a:r>
            <a:r>
              <a:rPr lang="en-US" sz="2000" dirty="0">
                <a:solidFill>
                  <a:schemeClr val="accent6"/>
                </a:solidFill>
                <a:latin typeface="+mn-lt"/>
              </a:rPr>
              <a:t>cerebral cortex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from the </a:t>
            </a:r>
            <a:r>
              <a:rPr lang="en-US" sz="2000" dirty="0">
                <a:solidFill>
                  <a:schemeClr val="accent6"/>
                </a:solidFill>
                <a:latin typeface="+mn-lt"/>
              </a:rPr>
              <a:t>diencephalon</a:t>
            </a:r>
          </a:p>
          <a:p>
            <a:pPr marL="342900" indent="-342900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It consists of a number of cortical &amp; subcortical  structures with looped connections that all project to the hypothalamus (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particularly mammillary bodies            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).</a:t>
            </a:r>
          </a:p>
        </p:txBody>
      </p:sp>
      <p:pic>
        <p:nvPicPr>
          <p:cNvPr id="9" name="Picture 2" descr="mhtml:file://C:\Documents%20and%20Settings\Prof.%20Saeed%20Makarem\Desktop\hippocampus.mht!http://www.psycheducation.org/emotion/limbic1_finish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0"/>
          <a:stretch>
            <a:fillRect/>
          </a:stretch>
        </p:blipFill>
        <p:spPr bwMode="auto">
          <a:xfrm>
            <a:off x="584714" y="3769624"/>
            <a:ext cx="3432156" cy="262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4858948-4A89-46C4-89F5-D4E211B49B63}"/>
              </a:ext>
            </a:extLst>
          </p:cNvPr>
          <p:cNvGrpSpPr/>
          <p:nvPr/>
        </p:nvGrpSpPr>
        <p:grpSpPr>
          <a:xfrm>
            <a:off x="10765337" y="622463"/>
            <a:ext cx="682625" cy="734036"/>
            <a:chOff x="6597319" y="353560"/>
            <a:chExt cx="682625" cy="734036"/>
          </a:xfrm>
        </p:grpSpPr>
        <p:pic>
          <p:nvPicPr>
            <p:cNvPr id="11" name="Picture 2" descr="Image result for youtube">
              <a:hlinkClick r:id="rId4"/>
              <a:extLst>
                <a:ext uri="{FF2B5EF4-FFF2-40B4-BE49-F238E27FC236}">
                  <a16:creationId xmlns:a16="http://schemas.microsoft.com/office/drawing/2014/main" xmlns="" id="{85BA7057-5689-440E-A510-9F68306790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319" y="353560"/>
              <a:ext cx="682625" cy="48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B41C3E6-E6A9-4063-BF99-C3C4197DA9A5}"/>
                </a:ext>
              </a:extLst>
            </p:cNvPr>
            <p:cNvSpPr txBox="1"/>
            <p:nvPr/>
          </p:nvSpPr>
          <p:spPr>
            <a:xfrm>
              <a:off x="6649975" y="779819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01:52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CBEFA05-3DE8-4D93-899B-10BDBCBACA31}"/>
              </a:ext>
            </a:extLst>
          </p:cNvPr>
          <p:cNvGrpSpPr/>
          <p:nvPr/>
        </p:nvGrpSpPr>
        <p:grpSpPr>
          <a:xfrm>
            <a:off x="7085512" y="3601548"/>
            <a:ext cx="4362450" cy="2791968"/>
            <a:chOff x="7085512" y="3601548"/>
            <a:chExt cx="4362450" cy="2791968"/>
          </a:xfrm>
        </p:grpSpPr>
        <p:pic>
          <p:nvPicPr>
            <p:cNvPr id="4098" name="Picture 2" descr="Image result for limbic system">
              <a:extLst>
                <a:ext uri="{FF2B5EF4-FFF2-40B4-BE49-F238E27FC236}">
                  <a16:creationId xmlns:a16="http://schemas.microsoft.com/office/drawing/2014/main" xmlns="" id="{17D15137-9AB0-424B-99B6-F15BB15E4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5512" y="3601548"/>
              <a:ext cx="4362450" cy="2791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C340959-FE54-4155-8937-0EE5357E4148}"/>
                </a:ext>
              </a:extLst>
            </p:cNvPr>
            <p:cNvSpPr txBox="1"/>
            <p:nvPr/>
          </p:nvSpPr>
          <p:spPr>
            <a:xfrm>
              <a:off x="10765337" y="3809061"/>
              <a:ext cx="6126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5F9E8AD-71F5-4AF0-B862-2A32E55FD768}"/>
              </a:ext>
            </a:extLst>
          </p:cNvPr>
          <p:cNvSpPr txBox="1"/>
          <p:nvPr/>
        </p:nvSpPr>
        <p:spPr>
          <a:xfrm>
            <a:off x="6454652" y="2918581"/>
            <a:ext cx="725572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+mn-lt"/>
              </a:rPr>
              <a:t>Only on the girls’ slides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66977C4-56FA-4792-9B3D-85AFE6147A6B}"/>
              </a:ext>
            </a:extLst>
          </p:cNvPr>
          <p:cNvSpPr/>
          <p:nvPr/>
        </p:nvSpPr>
        <p:spPr>
          <a:xfrm>
            <a:off x="6475595" y="2961958"/>
            <a:ext cx="655637" cy="268288"/>
          </a:xfrm>
          <a:prstGeom prst="rect">
            <a:avLst/>
          </a:prstGeom>
          <a:noFill/>
          <a:ln w="28575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766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atomy" id="{6C3A8FFE-7141-47B9-9213-9895C7E1A432}" vid="{088974C7-7BA9-4A38-9875-23F266899E6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Anatomy</Template>
  <TotalTime>4676</TotalTime>
  <Words>1873</Words>
  <Application>Microsoft Macintosh PowerPoint</Application>
  <PresentationFormat>Widescreen</PresentationFormat>
  <Paragraphs>338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Wingdings 2</vt:lpstr>
      <vt:lpstr>Courier New</vt:lpstr>
      <vt:lpstr>Wingdings</vt:lpstr>
      <vt:lpstr>Arial</vt:lpstr>
      <vt:lpstr>Calibri Light</vt:lpstr>
      <vt:lpstr>Calibri</vt:lpstr>
      <vt:lpstr>Office Theme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</dc:title>
  <dc:creator>Jawaher AbdulMohsen</dc:creator>
  <cp:lastModifiedBy>شوق</cp:lastModifiedBy>
  <cp:revision>141</cp:revision>
  <dcterms:created xsi:type="dcterms:W3CDTF">2017-04-30T17:35:08Z</dcterms:created>
  <dcterms:modified xsi:type="dcterms:W3CDTF">2017-10-30T14:45:09Z</dcterms:modified>
</cp:coreProperties>
</file>