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5" r:id="rId1"/>
  </p:sldMasterIdLst>
  <p:notesMasterIdLst>
    <p:notesMasterId r:id="rId20"/>
  </p:notesMasterIdLst>
  <p:sldIdLst>
    <p:sldId id="322" r:id="rId2"/>
    <p:sldId id="297" r:id="rId3"/>
    <p:sldId id="325" r:id="rId4"/>
    <p:sldId id="326" r:id="rId5"/>
    <p:sldId id="327" r:id="rId6"/>
    <p:sldId id="328" r:id="rId7"/>
    <p:sldId id="329" r:id="rId8"/>
    <p:sldId id="330" r:id="rId9"/>
    <p:sldId id="331" r:id="rId10"/>
    <p:sldId id="340" r:id="rId11"/>
    <p:sldId id="333" r:id="rId12"/>
    <p:sldId id="334" r:id="rId13"/>
    <p:sldId id="341" r:id="rId14"/>
    <p:sldId id="337" r:id="rId15"/>
    <p:sldId id="339" r:id="rId16"/>
    <p:sldId id="342" r:id="rId17"/>
    <p:sldId id="343" r:id="rId18"/>
    <p:sldId id="32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99"/>
    <a:srgbClr val="CC00FF"/>
    <a:srgbClr val="FFDC6D"/>
    <a:srgbClr val="FF66CC"/>
    <a:srgbClr val="CC66FF"/>
    <a:srgbClr val="FFFFCC"/>
    <a:srgbClr val="ECB2D9"/>
    <a:srgbClr val="E3E1B1"/>
    <a:srgbClr val="FFE8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1108BE60-98E1-4CA7-AB5B-2BF94F43183B}">
  <a:tblStyle styleId="{1108BE60-98E1-4CA7-AB5B-2BF94F43183B}"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band1H>
      <a:tcStyle>
        <a:tcBdr/>
        <a:fill>
          <a:solidFill>
            <a:schemeClr val="dk1">
              <a:alpha val="20000"/>
            </a:schemeClr>
          </a:solidFill>
        </a:fill>
      </a:tcStyle>
    </a:band1H>
    <a:band1V>
      <a:tcStyle>
        <a:tcBdr/>
        <a:fill>
          <a:solidFill>
            <a:schemeClr val="dk1">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dk1"/>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dk1"/>
              </a:solidFill>
              <a:prstDash val="solid"/>
              <a:round/>
              <a:headEnd type="none" w="med" len="med"/>
              <a:tailEnd type="none" w="med" len="med"/>
            </a:ln>
          </a:bottom>
        </a:tcBdr>
        <a:fill>
          <a:solidFill>
            <a:srgbClr val="FFFFFF">
              <a:alpha val="0"/>
            </a:srgbClr>
          </a:solidFill>
        </a:fill>
      </a:tcStyle>
    </a:firstRow>
  </a:tblStyle>
  <a:tblStyle styleId="{3E5EB3EA-823C-4605-A2E9-52B1581408B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BF5"/>
          </a:solidFill>
        </a:fill>
      </a:tcStyle>
    </a:wholeTbl>
    <a:band1H>
      <a:tcStyle>
        <a:tcBdr/>
        <a:fill>
          <a:solidFill>
            <a:srgbClr val="CDD4EA"/>
          </a:solidFill>
        </a:fill>
      </a:tcStyle>
    </a:band1H>
    <a:band1V>
      <a:tcStyle>
        <a:tcBdr/>
        <a:fill>
          <a:solidFill>
            <a:srgbClr val="CDD4EA"/>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897" autoAdjust="0"/>
  </p:normalViewPr>
  <p:slideViewPr>
    <p:cSldViewPr snapToGrid="0">
      <p:cViewPr>
        <p:scale>
          <a:sx n="125" d="100"/>
          <a:sy n="125" d="100"/>
        </p:scale>
        <p:origin x="144"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9150392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222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8FFC32-7BDA-FF46-A283-DAF06E9C0A9E}" type="slidenum">
              <a:rPr lang="en-US" smtClean="0"/>
              <a:t>4</a:t>
            </a:fld>
            <a:endParaRPr lang="en-US"/>
          </a:p>
        </p:txBody>
      </p:sp>
    </p:spTree>
    <p:extLst>
      <p:ext uri="{BB962C8B-B14F-4D97-AF65-F5344CB8AC3E}">
        <p14:creationId xmlns:p14="http://schemas.microsoft.com/office/powerpoint/2010/main" val="243620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681595538"/>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34923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698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607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3793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46578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1860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8288256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13705684"/>
      </p:ext>
    </p:extLst>
  </p:cSld>
  <p:clrMapOvr>
    <a:masterClrMapping/>
  </p:clrMapOvr>
  <p:hf sldNum="0"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11620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GB" sz="1200" smtClean="0">
                <a:solidFill>
                  <a:srgbClr val="888888"/>
                </a:solidFill>
                <a:latin typeface="Calibri"/>
                <a:ea typeface="Calibri"/>
                <a:cs typeface="Calibri"/>
                <a:sym typeface="Calibri"/>
              </a:rPr>
              <a:t>‹#›</a:t>
            </a:fld>
            <a:endParaRPr lang="en-GB"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536279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rtl="0">
              <a:spcBef>
                <a:spcPts val="0"/>
              </a:spcBef>
              <a:buSzPct val="25000"/>
              <a:buNone/>
            </a:pPr>
            <a:fld id="{00000000-1234-1234-1234-123412341234}" type="slidenum">
              <a:rPr lang="en-GB" sz="1200" b="0" i="0" u="none" strike="noStrike" cap="none" smtClean="0">
                <a:solidFill>
                  <a:srgbClr val="888888"/>
                </a:solidFill>
                <a:latin typeface="Calibri"/>
                <a:ea typeface="Calibri"/>
                <a:cs typeface="Calibri"/>
                <a:sym typeface="Calibri"/>
              </a:rPr>
              <a:t>‹#›</a:t>
            </a:fld>
            <a:endParaRPr lang="en-GB" sz="1200" b="0" i="0" u="none" strike="noStrike" cap="none">
              <a:solidFill>
                <a:srgbClr val="888888"/>
              </a:solidFill>
              <a:latin typeface="Calibri"/>
              <a:ea typeface="Calibri"/>
              <a:cs typeface="Calibri"/>
              <a:sym typeface="Calibri"/>
            </a:endParaRPr>
          </a:p>
        </p:txBody>
      </p:sp>
      <p:sp>
        <p:nvSpPr>
          <p:cNvPr id="7" name="Rectangle 6"/>
          <p:cNvSpPr/>
          <p:nvPr userDrawn="1"/>
        </p:nvSpPr>
        <p:spPr>
          <a:xfrm>
            <a:off x="391886" y="348343"/>
            <a:ext cx="11408228" cy="6110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056233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hyperlink" Target="https://docs.google.com/presentation/d/1zHrbVvovKY0lGbOycITFqoig6qjfsi2AoJUTEhHuXw0/edit?usp=sharing" TargetMode="External"/><Relationship Id="rId8"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gif"/><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 Id="rId3"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hyperlink" Target="https://en.wikipedia.org/wiki/Chiari_malform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 Id="rId3"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hyperlink" Target="https://docs.google.com/forms/d/e/1FAIpQLSe5fXv00313pt-bu_7cteBdzQAoHkhw6R86sJUYg-L2qalpWA/viewform?usp=sf_link" TargetMode="External"/><Relationship Id="rId6" Type="http://schemas.openxmlformats.org/officeDocument/2006/relationships/hyperlink" Target="https://www.youtube.com/channel/UCXm7p9EPl93gEqwDzVguKVA/playlists?view_as=subscriber" TargetMode="External"/><Relationship Id="rId7" Type="http://schemas.openxmlformats.org/officeDocument/2006/relationships/image" Target="../media/image6.png"/><Relationship Id="rId8"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hyperlink" Target="https://www.youtube.com/watch?v=CIkgQcmv0X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5"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4" name="Group 3"/>
          <p:cNvGrpSpPr/>
          <p:nvPr/>
        </p:nvGrpSpPr>
        <p:grpSpPr>
          <a:xfrm>
            <a:off x="0" y="127112"/>
            <a:ext cx="12192000" cy="5212320"/>
            <a:chOff x="0" y="127112"/>
            <a:chExt cx="12192000" cy="5212320"/>
          </a:xfrm>
        </p:grpSpPr>
        <p:pic>
          <p:nvPicPr>
            <p:cNvPr id="85" name="Shape 85" descr="Image result for ‫بسم الله الرحمن الرحيم‬‎"/>
            <p:cNvPicPr preferRelativeResize="0"/>
            <p:nvPr/>
          </p:nvPicPr>
          <p:blipFill rotWithShape="1">
            <a:blip r:embed="rId3">
              <a:alphaModFix/>
            </a:blip>
            <a:srcRect/>
            <a:stretch/>
          </p:blipFill>
          <p:spPr>
            <a:xfrm>
              <a:off x="3891554" y="127112"/>
              <a:ext cx="3669927" cy="361555"/>
            </a:xfrm>
            <a:prstGeom prst="rect">
              <a:avLst/>
            </a:prstGeom>
            <a:noFill/>
            <a:ln>
              <a:no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7196" b="33122"/>
            <a:stretch/>
          </p:blipFill>
          <p:spPr>
            <a:xfrm>
              <a:off x="0" y="562574"/>
              <a:ext cx="12192000" cy="4693295"/>
            </a:xfrm>
            <a:prstGeom prst="rect">
              <a:avLst/>
            </a:prstGeom>
          </p:spPr>
        </p:pic>
        <p:sp>
          <p:nvSpPr>
            <p:cNvPr id="12" name="Rectangle 11"/>
            <p:cNvSpPr/>
            <p:nvPr/>
          </p:nvSpPr>
          <p:spPr>
            <a:xfrm>
              <a:off x="7866744" y="377261"/>
              <a:ext cx="2946400" cy="4962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Med436 - KSU"/>
            <p:cNvPicPr>
              <a:picLocks noChangeAspect="1" noChangeArrowheads="1"/>
            </p:cNvPicPr>
            <p:nvPr/>
          </p:nvPicPr>
          <p:blipFill rotWithShape="1">
            <a:blip r:embed="rId5">
              <a:extLst>
                <a:ext uri="{28A0092B-C50C-407E-A947-70E740481C1C}">
                  <a14:useLocalDpi xmlns:a14="http://schemas.microsoft.com/office/drawing/2010/main" val="0"/>
                </a:ext>
              </a:extLst>
            </a:blip>
            <a:srcRect t="8558"/>
            <a:stretch/>
          </p:blipFill>
          <p:spPr bwMode="auto">
            <a:xfrm>
              <a:off x="8308002" y="2103341"/>
              <a:ext cx="1920882" cy="17564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28164" t="11343" r="9894" b="25826"/>
            <a:stretch/>
          </p:blipFill>
          <p:spPr>
            <a:xfrm>
              <a:off x="8379502" y="377261"/>
              <a:ext cx="1835935" cy="1862353"/>
            </a:xfrm>
            <a:prstGeom prst="rect">
              <a:avLst/>
            </a:prstGeom>
            <a:ln>
              <a:noFill/>
            </a:ln>
          </p:spPr>
        </p:pic>
      </p:grpSp>
      <p:sp>
        <p:nvSpPr>
          <p:cNvPr id="6" name="TextBox 5"/>
          <p:cNvSpPr txBox="1"/>
          <p:nvPr/>
        </p:nvSpPr>
        <p:spPr>
          <a:xfrm>
            <a:off x="948773" y="6460974"/>
            <a:ext cx="6944530" cy="338554"/>
          </a:xfrm>
          <a:prstGeom prst="rect">
            <a:avLst/>
          </a:prstGeom>
          <a:noFill/>
        </p:spPr>
        <p:txBody>
          <a:bodyPr wrap="none" rtlCol="0">
            <a:spAutoFit/>
          </a:bodyPr>
          <a:lstStyle/>
          <a:p>
            <a:r>
              <a:rPr lang="en-US" sz="1600" dirty="0">
                <a:latin typeface="+mn-lt"/>
              </a:rPr>
              <a:t>Please view our </a:t>
            </a:r>
            <a:r>
              <a:rPr lang="en-US" sz="1600" dirty="0">
                <a:latin typeface="+mn-lt"/>
                <a:hlinkClick r:id="rId7"/>
              </a:rPr>
              <a:t>Editing File</a:t>
            </a:r>
            <a:r>
              <a:rPr lang="en-US" sz="1600" dirty="0">
                <a:latin typeface="+mn-lt"/>
              </a:rPr>
              <a:t> before studying this lecture to check for any changes.</a:t>
            </a:r>
            <a:endParaRPr lang="en-GB" sz="1600" dirty="0">
              <a:latin typeface="+mn-lt"/>
            </a:endParaRPr>
          </a:p>
        </p:txBody>
      </p:sp>
      <p:grpSp>
        <p:nvGrpSpPr>
          <p:cNvPr id="16" name="Group 15"/>
          <p:cNvGrpSpPr/>
          <p:nvPr/>
        </p:nvGrpSpPr>
        <p:grpSpPr>
          <a:xfrm>
            <a:off x="8536534" y="5392689"/>
            <a:ext cx="2766400" cy="1272143"/>
            <a:chOff x="8563428" y="5284999"/>
            <a:chExt cx="2766400" cy="1272143"/>
          </a:xfrm>
        </p:grpSpPr>
        <p:sp>
          <p:nvSpPr>
            <p:cNvPr id="17" name="TextBox 16"/>
            <p:cNvSpPr txBox="1"/>
            <p:nvPr/>
          </p:nvSpPr>
          <p:spPr>
            <a:xfrm>
              <a:off x="8563428" y="5284999"/>
              <a:ext cx="2766400" cy="1272143"/>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ts val="2300"/>
                </a:lnSpc>
              </a:pPr>
              <a:r>
                <a:rPr lang="en-US" sz="1600" b="1" dirty="0"/>
                <a:t>Color Code</a:t>
              </a:r>
            </a:p>
            <a:p>
              <a:pPr marL="406400">
                <a:lnSpc>
                  <a:spcPts val="2300"/>
                </a:lnSpc>
              </a:pPr>
              <a:r>
                <a:rPr lang="en-US" sz="1600" b="1" dirty="0">
                  <a:solidFill>
                    <a:srgbClr val="C00000"/>
                  </a:solidFill>
                </a:rPr>
                <a:t>Important</a:t>
              </a:r>
              <a:r>
                <a:rPr lang="en-US" sz="1600" b="1" dirty="0">
                  <a:solidFill>
                    <a:srgbClr val="FF0000"/>
                  </a:solidFill>
                </a:rPr>
                <a:t> </a:t>
              </a:r>
            </a:p>
            <a:p>
              <a:pPr marL="406400">
                <a:lnSpc>
                  <a:spcPts val="2300"/>
                </a:lnSpc>
              </a:pPr>
              <a:r>
                <a:rPr lang="en-US" sz="1600" b="1" dirty="0">
                  <a:solidFill>
                    <a:srgbClr val="92D050"/>
                  </a:solidFill>
                </a:rPr>
                <a:t>Doctors Notes</a:t>
              </a:r>
            </a:p>
            <a:p>
              <a:pPr marL="406400">
                <a:lnSpc>
                  <a:spcPts val="2300"/>
                </a:lnSpc>
              </a:pPr>
              <a:r>
                <a:rPr lang="en-US" sz="1600" b="1" dirty="0">
                  <a:solidFill>
                    <a:schemeClr val="bg1">
                      <a:lumMod val="50000"/>
                    </a:schemeClr>
                  </a:solidFill>
                </a:rPr>
                <a:t>Notes/Extra explanation</a:t>
              </a:r>
            </a:p>
          </p:txBody>
        </p:sp>
        <p:sp>
          <p:nvSpPr>
            <p:cNvPr id="18" name="Oval 17"/>
            <p:cNvSpPr/>
            <p:nvPr/>
          </p:nvSpPr>
          <p:spPr>
            <a:xfrm>
              <a:off x="8772178" y="5700560"/>
              <a:ext cx="123372" cy="1257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p:cNvSpPr/>
            <p:nvPr/>
          </p:nvSpPr>
          <p:spPr>
            <a:xfrm>
              <a:off x="8772178" y="6011649"/>
              <a:ext cx="123372" cy="12577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8772178" y="6274585"/>
              <a:ext cx="123372" cy="125776"/>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Shape 84">
            <a:extLst>
              <a:ext uri="{FF2B5EF4-FFF2-40B4-BE49-F238E27FC236}">
                <a16:creationId xmlns="" xmlns:a16="http://schemas.microsoft.com/office/drawing/2014/main" id="{D9E1F3D7-C214-43E5-9BDA-F60A2F51F6E3}"/>
              </a:ext>
            </a:extLst>
          </p:cNvPr>
          <p:cNvSpPr txBox="1">
            <a:spLocks/>
          </p:cNvSpPr>
          <p:nvPr/>
        </p:nvSpPr>
        <p:spPr>
          <a:xfrm>
            <a:off x="455965" y="5444064"/>
            <a:ext cx="7758953" cy="915339"/>
          </a:xfrm>
          <a:prstGeom prst="rect">
            <a:avLst/>
          </a:prstGeom>
          <a:noFill/>
          <a:ln>
            <a:noFill/>
          </a:ln>
        </p:spPr>
        <p:txBody>
          <a:bodyPr vert="horz"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SzPct val="25000"/>
            </a:pPr>
            <a:r>
              <a:rPr lang="en-US" sz="3800" dirty="0">
                <a:ln w="0"/>
                <a:solidFill>
                  <a:srgbClr val="8D9EDB"/>
                </a:solidFill>
                <a:effectLst>
                  <a:outerShdw blurRad="38100" dist="25400" dir="5400000" algn="ctr" rotWithShape="0">
                    <a:srgbClr val="6E747A">
                      <a:alpha val="43000"/>
                    </a:srgbClr>
                  </a:outerShdw>
                </a:effectLst>
                <a:latin typeface="+mn-lt"/>
                <a:ea typeface="+mn-ea"/>
                <a:cs typeface="+mn-cs"/>
              </a:rPr>
              <a:t>Meninges, Ventricles, and CSF</a:t>
            </a:r>
            <a:endParaRPr lang="en-GB" sz="3800" dirty="0">
              <a:ln w="0"/>
              <a:solidFill>
                <a:srgbClr val="8D9EDB"/>
              </a:solidFill>
              <a:effectLst>
                <a:outerShdw blurRad="38100" dist="25400" dir="5400000" algn="ctr" rotWithShape="0">
                  <a:srgbClr val="6E747A">
                    <a:alpha val="43000"/>
                  </a:srgbClr>
                </a:outerShdw>
              </a:effectLst>
              <a:latin typeface="+mn-lt"/>
              <a:ea typeface="+mn-ea"/>
              <a:cs typeface="+mn-cs"/>
            </a:endParaRPr>
          </a:p>
        </p:txBody>
      </p:sp>
      <p:pic>
        <p:nvPicPr>
          <p:cNvPr id="23" name="Picture 22">
            <a:extLst>
              <a:ext uri="{FF2B5EF4-FFF2-40B4-BE49-F238E27FC236}">
                <a16:creationId xmlns="" xmlns:a16="http://schemas.microsoft.com/office/drawing/2014/main" id="{B789EB48-CC78-4F3E-A6B8-08085F2FCB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79398" y="3780381"/>
            <a:ext cx="1564729" cy="1386881"/>
          </a:xfrm>
          <a:prstGeom prst="rect">
            <a:avLst/>
          </a:prstGeom>
        </p:spPr>
      </p:pic>
    </p:spTree>
    <p:extLst>
      <p:ext uri="{BB962C8B-B14F-4D97-AF65-F5344CB8AC3E}">
        <p14:creationId xmlns:p14="http://schemas.microsoft.com/office/powerpoint/2010/main" val="2999593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F67F3DF-9A66-49FE-88DF-B834754FF482}"/>
              </a:ext>
            </a:extLst>
          </p:cNvPr>
          <p:cNvSpPr/>
          <p:nvPr/>
        </p:nvSpPr>
        <p:spPr>
          <a:xfrm>
            <a:off x="672063" y="517445"/>
            <a:ext cx="7504183" cy="646331"/>
          </a:xfrm>
          <a:prstGeom prst="rect">
            <a:avLst/>
          </a:prstGeom>
        </p:spPr>
        <p:txBody>
          <a:bodyPr wrap="square">
            <a:spAutoFit/>
          </a:bodyPr>
          <a:lstStyle/>
          <a:p>
            <a:r>
              <a:rPr lang="en-US" sz="3600" b="1" dirty="0">
                <a:ln w="0"/>
                <a:latin typeface="+mj-lt"/>
              </a:rPr>
              <a:t>Ventricular System</a:t>
            </a:r>
            <a:endParaRPr lang="en-US" sz="3200" b="1" dirty="0">
              <a:ln w="0"/>
              <a:latin typeface="+mj-lt"/>
            </a:endParaRPr>
          </a:p>
        </p:txBody>
      </p:sp>
      <p:sp>
        <p:nvSpPr>
          <p:cNvPr id="3" name="Rectangle 2">
            <a:extLst>
              <a:ext uri="{FF2B5EF4-FFF2-40B4-BE49-F238E27FC236}">
                <a16:creationId xmlns="" xmlns:a16="http://schemas.microsoft.com/office/drawing/2014/main" id="{69ACA366-31B6-4994-8E51-E542EA4F57C2}"/>
              </a:ext>
            </a:extLst>
          </p:cNvPr>
          <p:cNvSpPr/>
          <p:nvPr/>
        </p:nvSpPr>
        <p:spPr>
          <a:xfrm>
            <a:off x="349298" y="1489987"/>
            <a:ext cx="11646060" cy="3600986"/>
          </a:xfrm>
          <a:prstGeom prst="rect">
            <a:avLst/>
          </a:prstGeom>
        </p:spPr>
        <p:txBody>
          <a:bodyPr wrap="square">
            <a:spAutoFit/>
          </a:bodyPr>
          <a:lstStyle/>
          <a:p>
            <a:pPr marL="457200" indent="-457200">
              <a:spcBef>
                <a:spcPts val="600"/>
              </a:spcBef>
              <a:buFont typeface="Courier New" panose="02070309020205020404" pitchFamily="49" charset="0"/>
              <a:buChar char="o"/>
            </a:pPr>
            <a:r>
              <a:rPr lang="en-US" sz="2200" dirty="0">
                <a:latin typeface="+mn-lt"/>
              </a:rPr>
              <a:t>Interconnecting channels within the CNS.</a:t>
            </a:r>
          </a:p>
          <a:p>
            <a:pPr marL="717550" indent="-363538">
              <a:spcBef>
                <a:spcPts val="600"/>
              </a:spcBef>
              <a:buFont typeface="Arial" panose="020B0604020202020204" pitchFamily="34" charset="0"/>
              <a:buChar char="•"/>
            </a:pPr>
            <a:r>
              <a:rPr lang="en-US" sz="2200" dirty="0">
                <a:latin typeface="+mn-lt"/>
              </a:rPr>
              <a:t>In the </a:t>
            </a:r>
            <a:r>
              <a:rPr lang="en-US" sz="2200" u="sng" dirty="0">
                <a:latin typeface="+mn-lt"/>
              </a:rPr>
              <a:t>spinal cord</a:t>
            </a:r>
            <a:r>
              <a:rPr lang="en-US" sz="2200" dirty="0">
                <a:latin typeface="+mn-lt"/>
              </a:rPr>
              <a:t>; represented by the </a:t>
            </a:r>
            <a:r>
              <a:rPr lang="en-US" sz="2200" b="1" dirty="0">
                <a:latin typeface="+mn-lt"/>
              </a:rPr>
              <a:t>central canal</a:t>
            </a:r>
            <a:r>
              <a:rPr lang="en-US" sz="2200" dirty="0">
                <a:latin typeface="+mn-lt"/>
              </a:rPr>
              <a:t>.</a:t>
            </a:r>
          </a:p>
          <a:p>
            <a:pPr marL="717550" indent="-363538">
              <a:spcBef>
                <a:spcPts val="600"/>
              </a:spcBef>
              <a:buFont typeface="Arial" panose="020B0604020202020204" pitchFamily="34" charset="0"/>
              <a:buChar char="•"/>
            </a:pPr>
            <a:r>
              <a:rPr lang="en-US" sz="2200" dirty="0">
                <a:latin typeface="+mn-lt"/>
              </a:rPr>
              <a:t>Within the </a:t>
            </a:r>
            <a:r>
              <a:rPr lang="en-US" sz="2200" u="sng" dirty="0">
                <a:latin typeface="+mn-lt"/>
              </a:rPr>
              <a:t>brain</a:t>
            </a:r>
            <a:r>
              <a:rPr lang="en-US" sz="2200" dirty="0">
                <a:latin typeface="+mn-lt"/>
              </a:rPr>
              <a:t>; a system of </a:t>
            </a:r>
            <a:r>
              <a:rPr lang="en-US" sz="2200" dirty="0">
                <a:solidFill>
                  <a:srgbClr val="92D050"/>
                </a:solidFill>
                <a:latin typeface="+mn-lt"/>
              </a:rPr>
              <a:t>4</a:t>
            </a:r>
            <a:r>
              <a:rPr lang="en-US" sz="2200" dirty="0">
                <a:latin typeface="+mn-lt"/>
              </a:rPr>
              <a:t> ventricles is found.</a:t>
            </a:r>
          </a:p>
          <a:p>
            <a:pPr marL="457200" indent="-457200">
              <a:spcBef>
                <a:spcPts val="600"/>
              </a:spcBef>
              <a:buFont typeface="Courier New" panose="02070309020205020404" pitchFamily="49" charset="0"/>
              <a:buChar char="o"/>
            </a:pPr>
            <a:r>
              <a:rPr lang="en-US" sz="2200" dirty="0">
                <a:latin typeface="+mn-lt"/>
              </a:rPr>
              <a:t>The central canal of the spinal cord is </a:t>
            </a:r>
            <a:r>
              <a:rPr lang="en-US" sz="2200" i="1" dirty="0">
                <a:latin typeface="+mn-lt"/>
              </a:rPr>
              <a:t>continuous upwards </a:t>
            </a:r>
            <a:r>
              <a:rPr lang="en-US" sz="2200" dirty="0">
                <a:latin typeface="+mn-lt"/>
              </a:rPr>
              <a:t>to the </a:t>
            </a:r>
            <a:r>
              <a:rPr lang="en-US" sz="2200" b="1" dirty="0">
                <a:latin typeface="+mn-lt"/>
              </a:rPr>
              <a:t>fourth ventricle</a:t>
            </a:r>
            <a:r>
              <a:rPr lang="en-US" sz="2200" dirty="0">
                <a:latin typeface="+mn-lt"/>
              </a:rPr>
              <a:t>. </a:t>
            </a:r>
          </a:p>
          <a:p>
            <a:pPr marL="457200" indent="-457200">
              <a:spcBef>
                <a:spcPts val="600"/>
              </a:spcBef>
              <a:buFont typeface="Courier New" panose="02070309020205020404" pitchFamily="49" charset="0"/>
              <a:buChar char="o"/>
            </a:pPr>
            <a:r>
              <a:rPr lang="en-US" sz="2200" dirty="0">
                <a:latin typeface="+mn-lt"/>
              </a:rPr>
              <a:t>On each side of the fourth ventricle laterally, lateral recess extend to </a:t>
            </a:r>
            <a:r>
              <a:rPr lang="en-US" sz="2200" i="1" dirty="0">
                <a:latin typeface="+mn-lt"/>
              </a:rPr>
              <a:t>open into </a:t>
            </a:r>
            <a:r>
              <a:rPr lang="en-US" sz="2200" dirty="0">
                <a:latin typeface="+mn-lt"/>
              </a:rPr>
              <a:t>lateral aperture </a:t>
            </a:r>
            <a:r>
              <a:rPr lang="en-US" dirty="0">
                <a:solidFill>
                  <a:srgbClr val="92D050"/>
                </a:solidFill>
                <a:latin typeface="+mn-lt"/>
              </a:rPr>
              <a:t>opening</a:t>
            </a:r>
            <a:r>
              <a:rPr lang="en-US" sz="2200" dirty="0">
                <a:latin typeface="+mn-lt"/>
              </a:rPr>
              <a:t> (foramen of </a:t>
            </a:r>
            <a:r>
              <a:rPr lang="en-US" sz="2200" b="1" dirty="0" err="1">
                <a:latin typeface="+mn-lt"/>
              </a:rPr>
              <a:t>Luscka</a:t>
            </a:r>
            <a:r>
              <a:rPr lang="en-US" sz="2200" dirty="0">
                <a:latin typeface="+mn-lt"/>
              </a:rPr>
              <a:t>), central defect in its roof (foramen of </a:t>
            </a:r>
            <a:r>
              <a:rPr lang="en-US" sz="2200" b="1" dirty="0" err="1">
                <a:latin typeface="+mn-lt"/>
              </a:rPr>
              <a:t>Magendie</a:t>
            </a:r>
            <a:r>
              <a:rPr lang="en-US" sz="2200" dirty="0">
                <a:latin typeface="+mn-lt"/>
              </a:rPr>
              <a:t>)*</a:t>
            </a:r>
          </a:p>
          <a:p>
            <a:pPr marL="457200" indent="-457200">
              <a:spcBef>
                <a:spcPts val="600"/>
              </a:spcBef>
              <a:buFont typeface="Courier New" panose="02070309020205020404" pitchFamily="49" charset="0"/>
              <a:buChar char="o"/>
            </a:pPr>
            <a:r>
              <a:rPr lang="en-GB" sz="2200" dirty="0">
                <a:latin typeface="+mn-lt"/>
              </a:rPr>
              <a:t>The forth ventricle is </a:t>
            </a:r>
            <a:r>
              <a:rPr lang="en-GB" sz="2200" i="1" dirty="0">
                <a:latin typeface="+mn-lt"/>
              </a:rPr>
              <a:t>continuous up with </a:t>
            </a:r>
            <a:r>
              <a:rPr lang="en-GB" sz="2200" dirty="0">
                <a:latin typeface="+mn-lt"/>
              </a:rPr>
              <a:t>the </a:t>
            </a:r>
            <a:r>
              <a:rPr lang="en-GB" sz="2200" b="1" dirty="0">
                <a:latin typeface="+mn-lt"/>
              </a:rPr>
              <a:t>cerebral aqueduct</a:t>
            </a:r>
            <a:r>
              <a:rPr lang="en-GB" sz="2200" dirty="0">
                <a:latin typeface="+mn-lt"/>
              </a:rPr>
              <a:t>, that </a:t>
            </a:r>
            <a:r>
              <a:rPr lang="en-GB" sz="2200" i="1" dirty="0">
                <a:latin typeface="+mn-lt"/>
              </a:rPr>
              <a:t>opens in </a:t>
            </a:r>
            <a:r>
              <a:rPr lang="en-GB" sz="2200" dirty="0">
                <a:latin typeface="+mn-lt"/>
              </a:rPr>
              <a:t>the </a:t>
            </a:r>
            <a:r>
              <a:rPr lang="en-GB" sz="2200" b="1" dirty="0">
                <a:latin typeface="+mn-lt"/>
              </a:rPr>
              <a:t>third ventricle</a:t>
            </a:r>
            <a:r>
              <a:rPr lang="en-GB" sz="2200" dirty="0">
                <a:latin typeface="+mn-lt"/>
              </a:rPr>
              <a:t>.</a:t>
            </a:r>
          </a:p>
          <a:p>
            <a:pPr marL="457200" indent="-457200">
              <a:spcBef>
                <a:spcPts val="600"/>
              </a:spcBef>
              <a:buFont typeface="Courier New" panose="02070309020205020404" pitchFamily="49" charset="0"/>
              <a:buChar char="o"/>
            </a:pPr>
            <a:r>
              <a:rPr lang="en-GB" sz="2200" dirty="0">
                <a:latin typeface="+mn-lt"/>
              </a:rPr>
              <a:t>The third ventricle is </a:t>
            </a:r>
            <a:r>
              <a:rPr lang="en-GB" sz="2200" i="1" dirty="0">
                <a:latin typeface="+mn-lt"/>
              </a:rPr>
              <a:t>continuous with </a:t>
            </a:r>
            <a:r>
              <a:rPr lang="en-GB" sz="2200" dirty="0">
                <a:latin typeface="+mn-lt"/>
              </a:rPr>
              <a:t>the </a:t>
            </a:r>
            <a:r>
              <a:rPr lang="en-GB" sz="2200" b="1" dirty="0">
                <a:latin typeface="+mn-lt"/>
              </a:rPr>
              <a:t>lateral ventricle</a:t>
            </a:r>
            <a:r>
              <a:rPr lang="en-GB" sz="2200" dirty="0">
                <a:latin typeface="+mn-lt"/>
              </a:rPr>
              <a:t> through the </a:t>
            </a:r>
            <a:r>
              <a:rPr lang="en-GB" sz="2200" b="1" dirty="0">
                <a:latin typeface="+mn-lt"/>
              </a:rPr>
              <a:t>interventricular foramen </a:t>
            </a:r>
            <a:r>
              <a:rPr lang="en-GB" sz="2200" dirty="0">
                <a:latin typeface="+mn-lt"/>
              </a:rPr>
              <a:t>(foramen of </a:t>
            </a:r>
            <a:r>
              <a:rPr lang="en-GB" sz="2200" dirty="0" err="1">
                <a:latin typeface="+mn-lt"/>
              </a:rPr>
              <a:t>monro</a:t>
            </a:r>
            <a:r>
              <a:rPr lang="en-GB" sz="2200" dirty="0">
                <a:latin typeface="+mn-lt"/>
              </a:rPr>
              <a:t>). </a:t>
            </a:r>
            <a:endParaRPr lang="en-US" sz="2200" dirty="0">
              <a:latin typeface="+mn-lt"/>
            </a:endParaRPr>
          </a:p>
        </p:txBody>
      </p:sp>
      <p:sp>
        <p:nvSpPr>
          <p:cNvPr id="7" name="Rectangle 6">
            <a:extLst>
              <a:ext uri="{FF2B5EF4-FFF2-40B4-BE49-F238E27FC236}">
                <a16:creationId xmlns="" xmlns:a16="http://schemas.microsoft.com/office/drawing/2014/main" id="{928C8C58-4254-4DBC-9304-B098B86A0FA7}"/>
              </a:ext>
            </a:extLst>
          </p:cNvPr>
          <p:cNvSpPr/>
          <p:nvPr/>
        </p:nvSpPr>
        <p:spPr>
          <a:xfrm>
            <a:off x="5492553" y="1548689"/>
            <a:ext cx="2053767" cy="338554"/>
          </a:xfrm>
          <a:prstGeom prst="rect">
            <a:avLst/>
          </a:prstGeom>
        </p:spPr>
        <p:txBody>
          <a:bodyPr wrap="none">
            <a:spAutoFit/>
          </a:bodyPr>
          <a:lstStyle/>
          <a:p>
            <a:r>
              <a:rPr lang="en-US" sz="1600" dirty="0">
                <a:solidFill>
                  <a:srgbClr val="92D050"/>
                </a:solidFill>
                <a:latin typeface="Calibri" panose="020F0502020204030204"/>
              </a:rPr>
              <a:t>(brain and spinal cord)</a:t>
            </a:r>
            <a:endParaRPr lang="en-GB" sz="1200" dirty="0">
              <a:solidFill>
                <a:srgbClr val="92D050"/>
              </a:solidFill>
            </a:endParaRPr>
          </a:p>
        </p:txBody>
      </p:sp>
      <p:cxnSp>
        <p:nvCxnSpPr>
          <p:cNvPr id="9" name="Straight Connector 8">
            <a:extLst>
              <a:ext uri="{FF2B5EF4-FFF2-40B4-BE49-F238E27FC236}">
                <a16:creationId xmlns="" xmlns:a16="http://schemas.microsoft.com/office/drawing/2014/main" id="{42875455-99B1-4CAF-93F8-A878FD41A36D}"/>
              </a:ext>
            </a:extLst>
          </p:cNvPr>
          <p:cNvCxnSpPr/>
          <p:nvPr/>
        </p:nvCxnSpPr>
        <p:spPr>
          <a:xfrm>
            <a:off x="5465545" y="2227789"/>
            <a:ext cx="1476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8235DB2C-9FA9-49E4-8FD9-744EDEF4AFAB}"/>
              </a:ext>
            </a:extLst>
          </p:cNvPr>
          <p:cNvCxnSpPr/>
          <p:nvPr/>
        </p:nvCxnSpPr>
        <p:spPr>
          <a:xfrm>
            <a:off x="5963924" y="4204412"/>
            <a:ext cx="212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134E2B0F-84CE-4849-9DC2-0BEA272C6A4D}"/>
              </a:ext>
            </a:extLst>
          </p:cNvPr>
          <p:cNvCxnSpPr/>
          <p:nvPr/>
        </p:nvCxnSpPr>
        <p:spPr>
          <a:xfrm>
            <a:off x="5590927" y="4624149"/>
            <a:ext cx="1836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1C98B09C-177C-4ED1-B26F-A0388326ABAB}"/>
              </a:ext>
            </a:extLst>
          </p:cNvPr>
          <p:cNvCxnSpPr/>
          <p:nvPr/>
        </p:nvCxnSpPr>
        <p:spPr>
          <a:xfrm>
            <a:off x="8901686" y="4624149"/>
            <a:ext cx="2880000" cy="0"/>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7319F297-CFB0-4110-805E-7D5FF2E1CC87}"/>
              </a:ext>
            </a:extLst>
          </p:cNvPr>
          <p:cNvCxnSpPr/>
          <p:nvPr/>
        </p:nvCxnSpPr>
        <p:spPr>
          <a:xfrm>
            <a:off x="10195541" y="4214244"/>
            <a:ext cx="16560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 xmlns:a16="http://schemas.microsoft.com/office/drawing/2014/main" id="{A15A4A2B-C6A3-4D0F-9D93-544575634EB6}"/>
              </a:ext>
            </a:extLst>
          </p:cNvPr>
          <p:cNvGrpSpPr/>
          <p:nvPr/>
        </p:nvGrpSpPr>
        <p:grpSpPr>
          <a:xfrm>
            <a:off x="851283" y="5243619"/>
            <a:ext cx="8825519" cy="579361"/>
            <a:chOff x="1303283" y="5548170"/>
            <a:chExt cx="8825519" cy="579361"/>
          </a:xfrm>
        </p:grpSpPr>
        <p:sp>
          <p:nvSpPr>
            <p:cNvPr id="15" name="Rectangle 14">
              <a:extLst>
                <a:ext uri="{FF2B5EF4-FFF2-40B4-BE49-F238E27FC236}">
                  <a16:creationId xmlns="" xmlns:a16="http://schemas.microsoft.com/office/drawing/2014/main" id="{F7B8D64F-2484-4DD7-967B-B2591E672995}"/>
                </a:ext>
              </a:extLst>
            </p:cNvPr>
            <p:cNvSpPr/>
            <p:nvPr/>
          </p:nvSpPr>
          <p:spPr>
            <a:xfrm>
              <a:off x="1303283" y="5549462"/>
              <a:ext cx="998483" cy="578069"/>
            </a:xfrm>
            <a:prstGeom prst="rect">
              <a:avLst/>
            </a:prstGeom>
            <a:solidFill>
              <a:schemeClr val="accent6"/>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Central Canal</a:t>
              </a:r>
              <a:endParaRPr lang="en-GB" b="1" dirty="0"/>
            </a:p>
          </p:txBody>
        </p:sp>
        <p:sp>
          <p:nvSpPr>
            <p:cNvPr id="16" name="Rectangle 15">
              <a:extLst>
                <a:ext uri="{FF2B5EF4-FFF2-40B4-BE49-F238E27FC236}">
                  <a16:creationId xmlns="" xmlns:a16="http://schemas.microsoft.com/office/drawing/2014/main" id="{C29003AA-687A-4718-9506-C13A390CADCB}"/>
                </a:ext>
              </a:extLst>
            </p:cNvPr>
            <p:cNvSpPr/>
            <p:nvPr/>
          </p:nvSpPr>
          <p:spPr>
            <a:xfrm>
              <a:off x="2660815" y="5549461"/>
              <a:ext cx="998483" cy="578069"/>
            </a:xfrm>
            <a:prstGeom prst="rect">
              <a:avLst/>
            </a:prstGeom>
            <a:solidFill>
              <a:srgbClr val="FFC000"/>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Fourth Ventricle</a:t>
              </a:r>
              <a:endParaRPr lang="en-GB" b="1" dirty="0"/>
            </a:p>
          </p:txBody>
        </p:sp>
        <p:sp>
          <p:nvSpPr>
            <p:cNvPr id="17" name="Rectangle 16">
              <a:extLst>
                <a:ext uri="{FF2B5EF4-FFF2-40B4-BE49-F238E27FC236}">
                  <a16:creationId xmlns="" xmlns:a16="http://schemas.microsoft.com/office/drawing/2014/main" id="{C5C1ED51-FF3C-4326-A710-B0003D78A858}"/>
                </a:ext>
              </a:extLst>
            </p:cNvPr>
            <p:cNvSpPr/>
            <p:nvPr/>
          </p:nvSpPr>
          <p:spPr>
            <a:xfrm>
              <a:off x="4128529" y="5549460"/>
              <a:ext cx="998483" cy="578069"/>
            </a:xfrm>
            <a:prstGeom prst="rect">
              <a:avLst/>
            </a:prstGeom>
            <a:solidFill>
              <a:srgbClr val="92D050"/>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Cerebral Aqueduct</a:t>
              </a:r>
            </a:p>
          </p:txBody>
        </p:sp>
        <p:sp>
          <p:nvSpPr>
            <p:cNvPr id="18" name="Rectangle 17">
              <a:extLst>
                <a:ext uri="{FF2B5EF4-FFF2-40B4-BE49-F238E27FC236}">
                  <a16:creationId xmlns="" xmlns:a16="http://schemas.microsoft.com/office/drawing/2014/main" id="{F8332693-7E49-4B10-96D5-2C619A20BBC3}"/>
                </a:ext>
              </a:extLst>
            </p:cNvPr>
            <p:cNvSpPr/>
            <p:nvPr/>
          </p:nvSpPr>
          <p:spPr>
            <a:xfrm>
              <a:off x="5603708" y="5549460"/>
              <a:ext cx="998483" cy="578069"/>
            </a:xfrm>
            <a:prstGeom prst="rect">
              <a:avLst/>
            </a:prstGeom>
            <a:solidFill>
              <a:schemeClr val="accent2"/>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Third Ventricle</a:t>
              </a:r>
            </a:p>
          </p:txBody>
        </p:sp>
        <p:sp>
          <p:nvSpPr>
            <p:cNvPr id="19" name="Rectangle 18">
              <a:extLst>
                <a:ext uri="{FF2B5EF4-FFF2-40B4-BE49-F238E27FC236}">
                  <a16:creationId xmlns="" xmlns:a16="http://schemas.microsoft.com/office/drawing/2014/main" id="{FAC62559-D03F-49AE-8CD5-01B0DC7E5D39}"/>
                </a:ext>
              </a:extLst>
            </p:cNvPr>
            <p:cNvSpPr/>
            <p:nvPr/>
          </p:nvSpPr>
          <p:spPr>
            <a:xfrm>
              <a:off x="7182523" y="5549458"/>
              <a:ext cx="1421651" cy="578069"/>
            </a:xfrm>
            <a:prstGeom prst="rect">
              <a:avLst/>
            </a:prstGeom>
            <a:solidFill>
              <a:srgbClr val="CC00FF"/>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Interventricular Foramen </a:t>
              </a:r>
            </a:p>
            <a:p>
              <a:pPr algn="ctr"/>
              <a:r>
                <a:rPr lang="en-US" sz="1050" b="1" dirty="0"/>
                <a:t>(foramen of </a:t>
              </a:r>
              <a:r>
                <a:rPr lang="en-US" sz="1050" b="1" dirty="0" err="1"/>
                <a:t>monro</a:t>
              </a:r>
              <a:r>
                <a:rPr lang="en-US" sz="1050" b="1" dirty="0"/>
                <a:t>)</a:t>
              </a:r>
              <a:endParaRPr lang="en-US" b="1" dirty="0"/>
            </a:p>
          </p:txBody>
        </p:sp>
        <p:sp>
          <p:nvSpPr>
            <p:cNvPr id="20" name="Rectangle 19">
              <a:extLst>
                <a:ext uri="{FF2B5EF4-FFF2-40B4-BE49-F238E27FC236}">
                  <a16:creationId xmlns="" xmlns:a16="http://schemas.microsoft.com/office/drawing/2014/main" id="{447D86C4-587C-4CE4-A9D4-C1D0F5FDC7EA}"/>
                </a:ext>
              </a:extLst>
            </p:cNvPr>
            <p:cNvSpPr/>
            <p:nvPr/>
          </p:nvSpPr>
          <p:spPr>
            <a:xfrm>
              <a:off x="9149019" y="5548170"/>
              <a:ext cx="979783" cy="578069"/>
            </a:xfrm>
            <a:prstGeom prst="rect">
              <a:avLst/>
            </a:prstGeom>
            <a:solidFill>
              <a:srgbClr val="FF66CC"/>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Lateral Ventricles</a:t>
              </a:r>
            </a:p>
          </p:txBody>
        </p:sp>
        <p:cxnSp>
          <p:nvCxnSpPr>
            <p:cNvPr id="22" name="Straight Arrow Connector 21">
              <a:extLst>
                <a:ext uri="{FF2B5EF4-FFF2-40B4-BE49-F238E27FC236}">
                  <a16:creationId xmlns="" xmlns:a16="http://schemas.microsoft.com/office/drawing/2014/main" id="{62A7A58F-33B4-4AC3-9275-CCC9F1F7792E}"/>
                </a:ext>
              </a:extLst>
            </p:cNvPr>
            <p:cNvCxnSpPr>
              <a:stCxn id="15" idx="3"/>
              <a:endCxn id="16" idx="1"/>
            </p:cNvCxnSpPr>
            <p:nvPr/>
          </p:nvCxnSpPr>
          <p:spPr>
            <a:xfrm flipV="1">
              <a:off x="2301766" y="5838496"/>
              <a:ext cx="359049" cy="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E8B1ADC9-B9F8-4402-AA81-6E760366224F}"/>
                </a:ext>
              </a:extLst>
            </p:cNvPr>
            <p:cNvCxnSpPr>
              <a:cxnSpLocks/>
              <a:stCxn id="16" idx="3"/>
              <a:endCxn id="17" idx="1"/>
            </p:cNvCxnSpPr>
            <p:nvPr/>
          </p:nvCxnSpPr>
          <p:spPr>
            <a:xfrm flipV="1">
              <a:off x="3659298" y="5838495"/>
              <a:ext cx="469231" cy="1"/>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 xmlns:a16="http://schemas.microsoft.com/office/drawing/2014/main" id="{B7F6D646-03F6-48EB-8674-4954996DFF18}"/>
                </a:ext>
              </a:extLst>
            </p:cNvPr>
            <p:cNvCxnSpPr>
              <a:cxnSpLocks/>
              <a:stCxn id="17" idx="3"/>
              <a:endCxn id="18" idx="1"/>
            </p:cNvCxnSpPr>
            <p:nvPr/>
          </p:nvCxnSpPr>
          <p:spPr>
            <a:xfrm>
              <a:off x="5127012" y="5838495"/>
              <a:ext cx="476696" cy="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5FC50FA4-26E6-41FB-856E-9B99A3AADE05}"/>
                </a:ext>
              </a:extLst>
            </p:cNvPr>
            <p:cNvCxnSpPr>
              <a:cxnSpLocks/>
              <a:stCxn id="18" idx="3"/>
              <a:endCxn id="19" idx="1"/>
            </p:cNvCxnSpPr>
            <p:nvPr/>
          </p:nvCxnSpPr>
          <p:spPr>
            <a:xfrm flipV="1">
              <a:off x="6602191" y="5838493"/>
              <a:ext cx="580332" cy="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 xmlns:a16="http://schemas.microsoft.com/office/drawing/2014/main" id="{74EB51AC-0195-4BF6-BCC5-A7954E238566}"/>
                </a:ext>
              </a:extLst>
            </p:cNvPr>
            <p:cNvCxnSpPr>
              <a:cxnSpLocks/>
              <a:stCxn id="19" idx="3"/>
              <a:endCxn id="20" idx="1"/>
            </p:cNvCxnSpPr>
            <p:nvPr/>
          </p:nvCxnSpPr>
          <p:spPr>
            <a:xfrm flipV="1">
              <a:off x="8604174" y="5837205"/>
              <a:ext cx="544845" cy="128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 xmlns:a16="http://schemas.microsoft.com/office/drawing/2014/main" id="{56C00C24-D89D-4400-8931-6BCAF8E96229}"/>
              </a:ext>
            </a:extLst>
          </p:cNvPr>
          <p:cNvGrpSpPr/>
          <p:nvPr/>
        </p:nvGrpSpPr>
        <p:grpSpPr>
          <a:xfrm>
            <a:off x="8099534" y="301780"/>
            <a:ext cx="3735114" cy="2745816"/>
            <a:chOff x="8099534" y="301780"/>
            <a:chExt cx="3735114" cy="2745816"/>
          </a:xfrm>
        </p:grpSpPr>
        <p:pic>
          <p:nvPicPr>
            <p:cNvPr id="5" name="Picture 2" descr="نتيجة بحث الصور عن ‪brain ventricles diagram‬‏">
              <a:extLst>
                <a:ext uri="{FF2B5EF4-FFF2-40B4-BE49-F238E27FC236}">
                  <a16:creationId xmlns="" xmlns:a16="http://schemas.microsoft.com/office/drawing/2014/main" id="{36BDE0EE-E9DE-4FAB-AB3B-FB85D5139C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49" b="13731"/>
            <a:stretch/>
          </p:blipFill>
          <p:spPr bwMode="auto">
            <a:xfrm>
              <a:off x="8099534" y="301780"/>
              <a:ext cx="3735114" cy="237641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 xmlns:a16="http://schemas.microsoft.com/office/drawing/2014/main" id="{6D00C489-600E-4C7B-B7D9-1F90474A8D42}"/>
                </a:ext>
              </a:extLst>
            </p:cNvPr>
            <p:cNvCxnSpPr/>
            <p:nvPr/>
          </p:nvCxnSpPr>
          <p:spPr>
            <a:xfrm>
              <a:off x="8269836" y="3047596"/>
              <a:ext cx="183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 xmlns:a16="http://schemas.microsoft.com/office/drawing/2014/main" id="{1E439AF7-EE30-442D-BF42-5104B4A24187}"/>
                </a:ext>
              </a:extLst>
            </p:cNvPr>
            <p:cNvSpPr/>
            <p:nvPr/>
          </p:nvSpPr>
          <p:spPr>
            <a:xfrm>
              <a:off x="9818728" y="1831837"/>
              <a:ext cx="585661" cy="16289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 xmlns:a16="http://schemas.microsoft.com/office/drawing/2014/main" id="{EF1EEAB7-DC76-447A-81E4-FB38B51BB03E}"/>
                </a:ext>
              </a:extLst>
            </p:cNvPr>
            <p:cNvSpPr/>
            <p:nvPr/>
          </p:nvSpPr>
          <p:spPr>
            <a:xfrm>
              <a:off x="9790082" y="1583752"/>
              <a:ext cx="674326" cy="16289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 xmlns:a16="http://schemas.microsoft.com/office/drawing/2014/main" id="{6CA04037-1B2A-43A3-85D9-DC14A346DB1C}"/>
                </a:ext>
              </a:extLst>
            </p:cNvPr>
            <p:cNvSpPr/>
            <p:nvPr/>
          </p:nvSpPr>
          <p:spPr>
            <a:xfrm>
              <a:off x="9730062" y="1327469"/>
              <a:ext cx="790833" cy="143575"/>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 xmlns:a16="http://schemas.microsoft.com/office/drawing/2014/main" id="{8171E608-3119-4D19-B71B-D127323204D8}"/>
                </a:ext>
              </a:extLst>
            </p:cNvPr>
            <p:cNvSpPr/>
            <p:nvPr/>
          </p:nvSpPr>
          <p:spPr>
            <a:xfrm>
              <a:off x="9797144" y="1045267"/>
              <a:ext cx="639020" cy="165553"/>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 xmlns:a16="http://schemas.microsoft.com/office/drawing/2014/main" id="{0EF36467-C155-4307-B8D7-9B8C4BF88191}"/>
                </a:ext>
              </a:extLst>
            </p:cNvPr>
            <p:cNvSpPr/>
            <p:nvPr/>
          </p:nvSpPr>
          <p:spPr>
            <a:xfrm>
              <a:off x="9647580" y="781809"/>
              <a:ext cx="986291" cy="148583"/>
            </a:xfrm>
            <a:prstGeom prst="rect">
              <a:avLst/>
            </a:prstGeom>
            <a:no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 xmlns:a16="http://schemas.microsoft.com/office/drawing/2014/main" id="{30F364BE-C640-419E-ABC7-FC702AFC7210}"/>
                </a:ext>
              </a:extLst>
            </p:cNvPr>
            <p:cNvSpPr/>
            <p:nvPr/>
          </p:nvSpPr>
          <p:spPr>
            <a:xfrm>
              <a:off x="9760557" y="512486"/>
              <a:ext cx="732095" cy="148583"/>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TextBox 26">
            <a:extLst>
              <a:ext uri="{FF2B5EF4-FFF2-40B4-BE49-F238E27FC236}">
                <a16:creationId xmlns="" xmlns:a16="http://schemas.microsoft.com/office/drawing/2014/main" id="{3DAA03D7-1F38-4D0B-B4A7-3F9A68DB705C}"/>
              </a:ext>
            </a:extLst>
          </p:cNvPr>
          <p:cNvSpPr txBox="1"/>
          <p:nvPr/>
        </p:nvSpPr>
        <p:spPr>
          <a:xfrm>
            <a:off x="644314" y="6148687"/>
            <a:ext cx="9322777" cy="523220"/>
          </a:xfrm>
          <a:prstGeom prst="rect">
            <a:avLst/>
          </a:prstGeom>
          <a:noFill/>
        </p:spPr>
        <p:txBody>
          <a:bodyPr wrap="square" rtlCol="0">
            <a:spAutoFit/>
          </a:bodyPr>
          <a:lstStyle/>
          <a:p>
            <a:r>
              <a:rPr lang="en-US" dirty="0">
                <a:solidFill>
                  <a:srgbClr val="92D050"/>
                </a:solidFill>
                <a:latin typeface="+mn-lt"/>
              </a:rPr>
              <a:t>*in the fourth ventricle there are 2 lateral recess which have an opening called foramen of </a:t>
            </a:r>
            <a:r>
              <a:rPr lang="en-US" dirty="0" err="1">
                <a:solidFill>
                  <a:srgbClr val="92D050"/>
                </a:solidFill>
                <a:latin typeface="+mn-lt"/>
              </a:rPr>
              <a:t>luscka</a:t>
            </a:r>
            <a:r>
              <a:rPr lang="en-US" dirty="0">
                <a:solidFill>
                  <a:srgbClr val="92D050"/>
                </a:solidFill>
                <a:latin typeface="+mn-lt"/>
              </a:rPr>
              <a:t>, there is another opening on the wall called foramen of </a:t>
            </a:r>
            <a:r>
              <a:rPr lang="en-US" dirty="0" err="1">
                <a:solidFill>
                  <a:srgbClr val="92D050"/>
                </a:solidFill>
                <a:latin typeface="+mn-lt"/>
              </a:rPr>
              <a:t>magendie</a:t>
            </a:r>
            <a:r>
              <a:rPr lang="en-US" dirty="0">
                <a:solidFill>
                  <a:srgbClr val="92D050"/>
                </a:solidFill>
                <a:latin typeface="+mn-lt"/>
              </a:rPr>
              <a:t>. These openings allow CSF to pass from the ventricular system to the subarachnoid space</a:t>
            </a:r>
            <a:endParaRPr lang="en-GB" dirty="0">
              <a:solidFill>
                <a:srgbClr val="92D050"/>
              </a:solidFill>
              <a:latin typeface="+mn-lt"/>
            </a:endParaRPr>
          </a:p>
        </p:txBody>
      </p:sp>
      <p:cxnSp>
        <p:nvCxnSpPr>
          <p:cNvPr id="40" name="Straight Connector 39">
            <a:extLst>
              <a:ext uri="{FF2B5EF4-FFF2-40B4-BE49-F238E27FC236}">
                <a16:creationId xmlns="" xmlns:a16="http://schemas.microsoft.com/office/drawing/2014/main" id="{C5D90479-3744-4F78-9A9C-5BCCAA94C072}"/>
              </a:ext>
            </a:extLst>
          </p:cNvPr>
          <p:cNvCxnSpPr/>
          <p:nvPr/>
        </p:nvCxnSpPr>
        <p:spPr>
          <a:xfrm>
            <a:off x="6035130" y="3457160"/>
            <a:ext cx="1512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 xmlns:a16="http://schemas.microsoft.com/office/drawing/2014/main" id="{CD9050AB-F06C-4FFF-B3AC-EBB0C1BF51D9}"/>
              </a:ext>
            </a:extLst>
          </p:cNvPr>
          <p:cNvGrpSpPr/>
          <p:nvPr/>
        </p:nvGrpSpPr>
        <p:grpSpPr>
          <a:xfrm>
            <a:off x="10125478" y="4837607"/>
            <a:ext cx="1867557" cy="1830207"/>
            <a:chOff x="10054551" y="4906584"/>
            <a:chExt cx="1867557" cy="1830207"/>
          </a:xfrm>
        </p:grpSpPr>
        <p:pic>
          <p:nvPicPr>
            <p:cNvPr id="37" name="Content Placeholder 7" descr="brain-ventricles_GA-image736.gif">
              <a:extLst>
                <a:ext uri="{FF2B5EF4-FFF2-40B4-BE49-F238E27FC236}">
                  <a16:creationId xmlns="" xmlns:a16="http://schemas.microsoft.com/office/drawing/2014/main" id="{3007FD2E-B5D4-45F6-91DB-4E97DDB24F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0054551" y="4906584"/>
              <a:ext cx="1867557" cy="1830207"/>
            </a:xfrm>
            <a:prstGeom prst="rect">
              <a:avLst/>
            </a:prstGeom>
            <a:ln>
              <a:noFill/>
              <a:miter lim="800000"/>
              <a:headEnd/>
              <a:tailEnd/>
            </a:ln>
          </p:spPr>
        </p:pic>
        <p:sp>
          <p:nvSpPr>
            <p:cNvPr id="41" name="Rectangle 40">
              <a:extLst>
                <a:ext uri="{FF2B5EF4-FFF2-40B4-BE49-F238E27FC236}">
                  <a16:creationId xmlns="" xmlns:a16="http://schemas.microsoft.com/office/drawing/2014/main" id="{54FC169A-4135-4666-BDB3-F82FA9DB2741}"/>
                </a:ext>
              </a:extLst>
            </p:cNvPr>
            <p:cNvSpPr/>
            <p:nvPr/>
          </p:nvSpPr>
          <p:spPr>
            <a:xfrm>
              <a:off x="10728037" y="6627022"/>
              <a:ext cx="411911" cy="109769"/>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997076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t050010_nl">
            <a:extLst>
              <a:ext uri="{FF2B5EF4-FFF2-40B4-BE49-F238E27FC236}">
                <a16:creationId xmlns="" xmlns:a16="http://schemas.microsoft.com/office/drawing/2014/main" id="{1E3977A8-D12C-4A21-A9E8-E9A88E4DBD1A}"/>
              </a:ext>
            </a:extLst>
          </p:cNvPr>
          <p:cNvPicPr>
            <a:picLocks noChangeAspect="1" noChangeArrowheads="1"/>
          </p:cNvPicPr>
          <p:nvPr/>
        </p:nvPicPr>
        <p:blipFill>
          <a:blip r:embed="rId2" cstate="print">
            <a:clrChange>
              <a:clrFrom>
                <a:srgbClr val="FFFFFF"/>
              </a:clrFrom>
              <a:clrTo>
                <a:srgbClr val="FFFFFF">
                  <a:alpha val="0"/>
                </a:srgbClr>
              </a:clrTo>
            </a:clrChange>
          </a:blip>
          <a:srcRect l="6219" r="5373" b="10478"/>
          <a:stretch>
            <a:fillRect/>
          </a:stretch>
        </p:blipFill>
        <p:spPr>
          <a:xfrm>
            <a:off x="7447884" y="1696957"/>
            <a:ext cx="2329543" cy="2143275"/>
          </a:xfrm>
          <a:prstGeom prst="rect">
            <a:avLst/>
          </a:prstGeom>
          <a:noFill/>
          <a:ln w="28575">
            <a:noFill/>
          </a:ln>
        </p:spPr>
      </p:pic>
      <p:sp>
        <p:nvSpPr>
          <p:cNvPr id="4" name="Rectangle 3">
            <a:extLst>
              <a:ext uri="{FF2B5EF4-FFF2-40B4-BE49-F238E27FC236}">
                <a16:creationId xmlns="" xmlns:a16="http://schemas.microsoft.com/office/drawing/2014/main" id="{E188D6B9-CF86-43EC-9A24-7C8D22BC2BE5}"/>
              </a:ext>
            </a:extLst>
          </p:cNvPr>
          <p:cNvSpPr/>
          <p:nvPr/>
        </p:nvSpPr>
        <p:spPr>
          <a:xfrm>
            <a:off x="672063" y="1489916"/>
            <a:ext cx="6638168" cy="4878259"/>
          </a:xfrm>
          <a:prstGeom prst="rect">
            <a:avLst/>
          </a:prstGeom>
        </p:spPr>
        <p:txBody>
          <a:bodyPr wrap="square">
            <a:spAutoFit/>
          </a:bodyPr>
          <a:lstStyle/>
          <a:p>
            <a:pPr marL="342900" indent="-342900">
              <a:spcBef>
                <a:spcPts val="600"/>
              </a:spcBef>
              <a:buFont typeface="Courier New" panose="02070309020205020404" pitchFamily="49" charset="0"/>
              <a:buChar char="o"/>
            </a:pPr>
            <a:r>
              <a:rPr lang="en-US" sz="2200" dirty="0">
                <a:solidFill>
                  <a:schemeClr val="tx1"/>
                </a:solidFill>
                <a:latin typeface="+mn-lt"/>
              </a:rPr>
              <a:t>Present </a:t>
            </a:r>
            <a:r>
              <a:rPr lang="en-US" sz="2200" u="sng" dirty="0">
                <a:solidFill>
                  <a:schemeClr val="tx1"/>
                </a:solidFill>
                <a:latin typeface="+mn-lt"/>
              </a:rPr>
              <a:t>in</a:t>
            </a:r>
            <a:r>
              <a:rPr lang="en-US" sz="2200" dirty="0">
                <a:solidFill>
                  <a:schemeClr val="tx1"/>
                </a:solidFill>
                <a:latin typeface="+mn-lt"/>
              </a:rPr>
              <a:t> the </a:t>
            </a:r>
            <a:r>
              <a:rPr lang="en-US" sz="2200" i="1" dirty="0">
                <a:solidFill>
                  <a:schemeClr val="tx1"/>
                </a:solidFill>
                <a:latin typeface="+mn-lt"/>
              </a:rPr>
              <a:t>ventricular system</a:t>
            </a:r>
            <a:r>
              <a:rPr lang="en-US" sz="2200" dirty="0">
                <a:solidFill>
                  <a:schemeClr val="tx1"/>
                </a:solidFill>
                <a:latin typeface="+mn-lt"/>
              </a:rPr>
              <a:t>, together with the </a:t>
            </a:r>
            <a:r>
              <a:rPr lang="en-US" sz="2200" b="1" dirty="0">
                <a:solidFill>
                  <a:schemeClr val="tx1"/>
                </a:solidFill>
                <a:latin typeface="+mn-lt"/>
              </a:rPr>
              <a:t>cranial</a:t>
            </a:r>
            <a:r>
              <a:rPr lang="en-US" sz="2200" dirty="0">
                <a:solidFill>
                  <a:schemeClr val="tx1"/>
                </a:solidFill>
                <a:latin typeface="+mn-lt"/>
              </a:rPr>
              <a:t> and </a:t>
            </a:r>
            <a:r>
              <a:rPr lang="en-US" sz="2200" b="1" dirty="0">
                <a:solidFill>
                  <a:schemeClr val="tx1"/>
                </a:solidFill>
                <a:latin typeface="+mn-lt"/>
              </a:rPr>
              <a:t>spinal subarachnoid spaces</a:t>
            </a:r>
            <a:r>
              <a:rPr lang="en-US" sz="2200" dirty="0">
                <a:solidFill>
                  <a:schemeClr val="tx1"/>
                </a:solidFill>
                <a:latin typeface="+mn-lt"/>
              </a:rPr>
              <a:t>.</a:t>
            </a:r>
          </a:p>
          <a:p>
            <a:pPr marL="342900" indent="-342900">
              <a:spcBef>
                <a:spcPts val="600"/>
              </a:spcBef>
              <a:buFont typeface="Courier New" panose="02070309020205020404" pitchFamily="49" charset="0"/>
              <a:buChar char="o"/>
            </a:pPr>
            <a:r>
              <a:rPr lang="en-US" sz="2200" dirty="0">
                <a:solidFill>
                  <a:schemeClr val="tx1"/>
                </a:solidFill>
                <a:latin typeface="+mn-lt"/>
              </a:rPr>
              <a:t>It is </a:t>
            </a:r>
            <a:r>
              <a:rPr lang="en-US" sz="2200" u="sng" dirty="0" err="1">
                <a:solidFill>
                  <a:schemeClr val="tx1"/>
                </a:solidFill>
                <a:latin typeface="+mn-lt"/>
              </a:rPr>
              <a:t>colourless</a:t>
            </a:r>
            <a:r>
              <a:rPr lang="en-US" sz="2200" u="sng" dirty="0">
                <a:solidFill>
                  <a:schemeClr val="tx1"/>
                </a:solidFill>
                <a:latin typeface="+mn-lt"/>
              </a:rPr>
              <a:t> fluid</a:t>
            </a:r>
            <a:r>
              <a:rPr lang="en-US" sz="2200" dirty="0">
                <a:solidFill>
                  <a:schemeClr val="tx1"/>
                </a:solidFill>
                <a:latin typeface="+mn-lt"/>
              </a:rPr>
              <a:t> containing little protein and few cells. </a:t>
            </a:r>
          </a:p>
          <a:p>
            <a:pPr marL="342900" indent="-342900">
              <a:spcBef>
                <a:spcPts val="600"/>
              </a:spcBef>
              <a:buFont typeface="Courier New" panose="02070309020205020404" pitchFamily="49" charset="0"/>
              <a:buChar char="o"/>
            </a:pPr>
            <a:r>
              <a:rPr lang="en-US" sz="2200" dirty="0">
                <a:solidFill>
                  <a:schemeClr val="tx1"/>
                </a:solidFill>
                <a:latin typeface="+mn-lt"/>
              </a:rPr>
              <a:t>It is about 150 ml. </a:t>
            </a:r>
            <a:r>
              <a:rPr lang="en-US" dirty="0">
                <a:solidFill>
                  <a:srgbClr val="92D050"/>
                </a:solidFill>
                <a:latin typeface="+mn-lt"/>
              </a:rPr>
              <a:t>(125 – 150)</a:t>
            </a:r>
            <a:r>
              <a:rPr lang="en-US" sz="2200" dirty="0">
                <a:solidFill>
                  <a:schemeClr val="tx1"/>
                </a:solidFill>
                <a:latin typeface="+mn-lt"/>
              </a:rPr>
              <a:t> </a:t>
            </a:r>
          </a:p>
          <a:p>
            <a:pPr marL="342900" indent="-342900">
              <a:spcBef>
                <a:spcPts val="600"/>
              </a:spcBef>
              <a:buFont typeface="Courier New" panose="02070309020205020404" pitchFamily="49" charset="0"/>
              <a:buChar char="o"/>
            </a:pPr>
            <a:r>
              <a:rPr lang="en-US" sz="2200" dirty="0">
                <a:solidFill>
                  <a:schemeClr val="tx1"/>
                </a:solidFill>
                <a:latin typeface="+mn-lt"/>
              </a:rPr>
              <a:t>It serves to </a:t>
            </a:r>
            <a:r>
              <a:rPr lang="en-US" sz="2200" u="sng" dirty="0">
                <a:solidFill>
                  <a:schemeClr val="tx1"/>
                </a:solidFill>
                <a:latin typeface="+mn-lt"/>
              </a:rPr>
              <a:t>cushion</a:t>
            </a:r>
            <a:r>
              <a:rPr lang="en-US" sz="2200" dirty="0">
                <a:solidFill>
                  <a:schemeClr val="tx1"/>
                </a:solidFill>
                <a:latin typeface="+mn-lt"/>
              </a:rPr>
              <a:t> the brain from sudden movements of the head </a:t>
            </a:r>
            <a:r>
              <a:rPr lang="en-US" sz="1800" dirty="0">
                <a:solidFill>
                  <a:srgbClr val="92D050"/>
                </a:solidFill>
                <a:latin typeface="+mn-lt"/>
              </a:rPr>
              <a:t>(protects brain and spinal cord)</a:t>
            </a:r>
            <a:endParaRPr lang="en-US" sz="2200" dirty="0">
              <a:solidFill>
                <a:srgbClr val="92D050"/>
              </a:solidFill>
              <a:latin typeface="+mn-lt"/>
            </a:endParaRPr>
          </a:p>
          <a:p>
            <a:pPr marL="342900" indent="-342900">
              <a:spcBef>
                <a:spcPts val="600"/>
              </a:spcBef>
              <a:buFont typeface="Courier New" panose="02070309020205020404" pitchFamily="49" charset="0"/>
              <a:buChar char="o"/>
            </a:pPr>
            <a:r>
              <a:rPr lang="en-GB" sz="2200" dirty="0">
                <a:solidFill>
                  <a:srgbClr val="C00000"/>
                </a:solidFill>
                <a:latin typeface="+mn-lt"/>
              </a:rPr>
              <a:t>It is </a:t>
            </a:r>
            <a:r>
              <a:rPr lang="en-GB" sz="2200" b="1" dirty="0">
                <a:solidFill>
                  <a:srgbClr val="C00000"/>
                </a:solidFill>
                <a:latin typeface="+mn-lt"/>
              </a:rPr>
              <a:t>produced by the choroid plexus </a:t>
            </a:r>
            <a:r>
              <a:rPr lang="en-GB" sz="1600" dirty="0">
                <a:solidFill>
                  <a:srgbClr val="92D050"/>
                </a:solidFill>
                <a:latin typeface="+mn-lt"/>
              </a:rPr>
              <a:t>(cluster of capillaries)</a:t>
            </a:r>
            <a:r>
              <a:rPr lang="en-GB" sz="2200" dirty="0">
                <a:solidFill>
                  <a:schemeClr val="tx1"/>
                </a:solidFill>
                <a:latin typeface="+mn-lt"/>
              </a:rPr>
              <a:t>, </a:t>
            </a:r>
            <a:r>
              <a:rPr lang="en-GB" sz="2200" dirty="0">
                <a:solidFill>
                  <a:srgbClr val="C00000"/>
                </a:solidFill>
                <a:latin typeface="+mn-lt"/>
              </a:rPr>
              <a:t>which is </a:t>
            </a:r>
            <a:r>
              <a:rPr lang="en-GB" sz="2200" i="1" dirty="0">
                <a:solidFill>
                  <a:srgbClr val="C00000"/>
                </a:solidFill>
                <a:latin typeface="+mn-lt"/>
              </a:rPr>
              <a:t>located in the lateral, third &amp; fourth ventricles</a:t>
            </a:r>
            <a:r>
              <a:rPr lang="en-GB" sz="2200" dirty="0">
                <a:solidFill>
                  <a:schemeClr val="tx1"/>
                </a:solidFill>
                <a:latin typeface="+mn-lt"/>
              </a:rPr>
              <a:t>.</a:t>
            </a:r>
          </a:p>
          <a:p>
            <a:pPr marL="342900" indent="-342900">
              <a:spcBef>
                <a:spcPts val="600"/>
              </a:spcBef>
              <a:buFont typeface="Courier New" panose="02070309020205020404" pitchFamily="49" charset="0"/>
              <a:buChar char="o"/>
            </a:pPr>
            <a:r>
              <a:rPr lang="en-GB" sz="2200" dirty="0">
                <a:solidFill>
                  <a:schemeClr val="tx1"/>
                </a:solidFill>
                <a:latin typeface="+mn-lt"/>
              </a:rPr>
              <a:t>From lateral ventricle it flows: through the interventricular foramen to the third ventricle and, by way of the cerebral aqueduct, to the fourth ventricle.</a:t>
            </a:r>
          </a:p>
        </p:txBody>
      </p:sp>
      <p:pic>
        <p:nvPicPr>
          <p:cNvPr id="6" name="Picture 3" descr="t050009">
            <a:extLst>
              <a:ext uri="{FF2B5EF4-FFF2-40B4-BE49-F238E27FC236}">
                <a16:creationId xmlns="" xmlns:a16="http://schemas.microsoft.com/office/drawing/2014/main" id="{0D4B5972-7FF4-42AC-B54F-4821F72CFE35}"/>
              </a:ext>
            </a:extLst>
          </p:cNvPr>
          <p:cNvPicPr>
            <a:picLocks noChangeAspect="1" noChangeArrowheads="1"/>
          </p:cNvPicPr>
          <p:nvPr/>
        </p:nvPicPr>
        <p:blipFill>
          <a:blip r:embed="rId3" cstate="print">
            <a:clrChange>
              <a:clrFrom>
                <a:srgbClr val="FFFFFF"/>
              </a:clrFrom>
              <a:clrTo>
                <a:srgbClr val="FFFFFF">
                  <a:alpha val="0"/>
                </a:srgbClr>
              </a:clrTo>
            </a:clrChange>
          </a:blip>
          <a:srcRect b="3206"/>
          <a:stretch>
            <a:fillRect/>
          </a:stretch>
        </p:blipFill>
        <p:spPr>
          <a:xfrm>
            <a:off x="9478671" y="312597"/>
            <a:ext cx="2329544" cy="3842267"/>
          </a:xfrm>
          <a:prstGeom prst="rect">
            <a:avLst/>
          </a:prstGeom>
          <a:noFill/>
        </p:spPr>
      </p:pic>
      <p:sp>
        <p:nvSpPr>
          <p:cNvPr id="17" name="Rectangle 16">
            <a:extLst>
              <a:ext uri="{FF2B5EF4-FFF2-40B4-BE49-F238E27FC236}">
                <a16:creationId xmlns="" xmlns:a16="http://schemas.microsoft.com/office/drawing/2014/main" id="{5FC036DF-8D01-43A0-852D-4158C9D4AA7A}"/>
              </a:ext>
            </a:extLst>
          </p:cNvPr>
          <p:cNvSpPr/>
          <p:nvPr/>
        </p:nvSpPr>
        <p:spPr>
          <a:xfrm>
            <a:off x="672063" y="711401"/>
            <a:ext cx="7504183" cy="646331"/>
          </a:xfrm>
          <a:prstGeom prst="rect">
            <a:avLst/>
          </a:prstGeom>
        </p:spPr>
        <p:txBody>
          <a:bodyPr wrap="square">
            <a:spAutoFit/>
          </a:bodyPr>
          <a:lstStyle/>
          <a:p>
            <a:r>
              <a:rPr lang="en-US" sz="3600" b="1" dirty="0">
                <a:ln w="0"/>
                <a:latin typeface="+mj-lt"/>
              </a:rPr>
              <a:t>Cerebrospinal Fluid (CSF)</a:t>
            </a:r>
            <a:endParaRPr lang="en-US" sz="3200" b="1" dirty="0">
              <a:ln w="0"/>
              <a:latin typeface="+mj-lt"/>
            </a:endParaRPr>
          </a:p>
        </p:txBody>
      </p:sp>
      <p:pic>
        <p:nvPicPr>
          <p:cNvPr id="19" name="Content Placeholder 8" descr="12723.jpg">
            <a:extLst>
              <a:ext uri="{FF2B5EF4-FFF2-40B4-BE49-F238E27FC236}">
                <a16:creationId xmlns="" xmlns:a16="http://schemas.microsoft.com/office/drawing/2014/main" id="{EF7E5CA1-6B25-4B8C-9B2A-CB2726A81964}"/>
              </a:ext>
            </a:extLst>
          </p:cNvPr>
          <p:cNvPicPr>
            <a:picLocks noChangeAspect="1"/>
          </p:cNvPicPr>
          <p:nvPr/>
        </p:nvPicPr>
        <p:blipFill>
          <a:blip r:embed="rId4" cstate="print"/>
          <a:stretch>
            <a:fillRect/>
          </a:stretch>
        </p:blipFill>
        <p:spPr>
          <a:xfrm>
            <a:off x="9478671" y="4295489"/>
            <a:ext cx="2484116" cy="2298428"/>
          </a:xfrm>
          <a:prstGeom prst="rect">
            <a:avLst/>
          </a:prstGeom>
          <a:ln>
            <a:noFill/>
          </a:ln>
        </p:spPr>
      </p:pic>
      <p:pic>
        <p:nvPicPr>
          <p:cNvPr id="7" name="Picture 6" descr="https://upload.wikimedia.org/wikipedia/commons/thumb/3/38/NPH_MRI_272_GILD.gif/220px-NPH_MRI_272_GILD.gif">
            <a:extLst>
              <a:ext uri="{FF2B5EF4-FFF2-40B4-BE49-F238E27FC236}">
                <a16:creationId xmlns="" xmlns:a16="http://schemas.microsoft.com/office/drawing/2014/main" id="{7C309E4E-B9F0-49D6-A130-2EEC8DE2C76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47884" y="4295489"/>
            <a:ext cx="1941924" cy="208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 xmlns:a16="http://schemas.microsoft.com/office/drawing/2014/main" id="{E331FE7D-C34F-4CD4-9781-BA67C8C67080}"/>
              </a:ext>
            </a:extLst>
          </p:cNvPr>
          <p:cNvSpPr txBox="1"/>
          <p:nvPr/>
        </p:nvSpPr>
        <p:spPr>
          <a:xfrm>
            <a:off x="7440377" y="6368175"/>
            <a:ext cx="2038293" cy="415498"/>
          </a:xfrm>
          <a:prstGeom prst="rect">
            <a:avLst/>
          </a:prstGeom>
          <a:noFill/>
        </p:spPr>
        <p:txBody>
          <a:bodyPr wrap="square" rtlCol="0">
            <a:spAutoFit/>
          </a:bodyPr>
          <a:lstStyle/>
          <a:p>
            <a:r>
              <a:rPr lang="en-US" sz="1050" dirty="0">
                <a:solidFill>
                  <a:schemeClr val="bg1">
                    <a:lumMod val="50000"/>
                  </a:schemeClr>
                </a:solidFill>
                <a:latin typeface="+mn-lt"/>
              </a:rPr>
              <a:t>This picture is animated showing the pulsation of the CSF</a:t>
            </a:r>
            <a:endParaRPr lang="en-GB" sz="1050" dirty="0">
              <a:solidFill>
                <a:schemeClr val="bg1">
                  <a:lumMod val="50000"/>
                </a:schemeClr>
              </a:solidFill>
              <a:latin typeface="+mn-lt"/>
            </a:endParaRPr>
          </a:p>
        </p:txBody>
      </p:sp>
    </p:spTree>
    <p:extLst>
      <p:ext uri="{BB962C8B-B14F-4D97-AF65-F5344CB8AC3E}">
        <p14:creationId xmlns:p14="http://schemas.microsoft.com/office/powerpoint/2010/main" val="45055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923CC23-5875-4320-9184-44A93ED26B64}"/>
              </a:ext>
            </a:extLst>
          </p:cNvPr>
          <p:cNvGrpSpPr/>
          <p:nvPr/>
        </p:nvGrpSpPr>
        <p:grpSpPr>
          <a:xfrm>
            <a:off x="7011506" y="555155"/>
            <a:ext cx="4639719" cy="3101261"/>
            <a:chOff x="6382242" y="1490955"/>
            <a:chExt cx="5482038" cy="4975897"/>
          </a:xfrm>
        </p:grpSpPr>
        <p:pic>
          <p:nvPicPr>
            <p:cNvPr id="4" name="Content Placeholder 4" descr="Untitled-2">
              <a:extLst>
                <a:ext uri="{FF2B5EF4-FFF2-40B4-BE49-F238E27FC236}">
                  <a16:creationId xmlns="" xmlns:a16="http://schemas.microsoft.com/office/drawing/2014/main" id="{5D4F142D-4A26-47F9-BFA5-3DBEF32DB585}"/>
                </a:ext>
              </a:extLst>
            </p:cNvPr>
            <p:cNvPicPr>
              <a:picLocks noChangeAspect="1" noChangeArrowheads="1"/>
            </p:cNvPicPr>
            <p:nvPr/>
          </p:nvPicPr>
          <p:blipFill>
            <a:blip r:embed="rId2" cstate="print"/>
            <a:srcRect l="3680" t="5287" r="4653" b="5920"/>
            <a:stretch>
              <a:fillRect/>
            </a:stretch>
          </p:blipFill>
          <p:spPr bwMode="auto">
            <a:xfrm>
              <a:off x="6546850" y="2417711"/>
              <a:ext cx="5317430" cy="3325270"/>
            </a:xfrm>
            <a:prstGeom prst="rect">
              <a:avLst/>
            </a:prstGeom>
            <a:noFill/>
            <a:ln w="9525">
              <a:noFill/>
              <a:miter lim="800000"/>
              <a:headEnd/>
              <a:tailEnd/>
            </a:ln>
          </p:spPr>
        </p:pic>
        <p:cxnSp>
          <p:nvCxnSpPr>
            <p:cNvPr id="6" name="Straight Arrow Connector 5">
              <a:extLst>
                <a:ext uri="{FF2B5EF4-FFF2-40B4-BE49-F238E27FC236}">
                  <a16:creationId xmlns="" xmlns:a16="http://schemas.microsoft.com/office/drawing/2014/main" id="{CD39AE78-193B-4CF5-A708-6F19847CFCE4}"/>
                </a:ext>
              </a:extLst>
            </p:cNvPr>
            <p:cNvCxnSpPr/>
            <p:nvPr/>
          </p:nvCxnSpPr>
          <p:spPr>
            <a:xfrm>
              <a:off x="8109857" y="2005965"/>
              <a:ext cx="432000" cy="1224000"/>
            </a:xfrm>
            <a:prstGeom prst="straightConnector1">
              <a:avLst/>
            </a:prstGeom>
            <a:ln w="57150">
              <a:solidFill>
                <a:srgbClr val="92D050"/>
              </a:solidFill>
              <a:tailEnd type="triangle"/>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 xmlns:a16="http://schemas.microsoft.com/office/drawing/2014/main" id="{FEB695BD-5A95-4BC7-90FE-AEC192A842B2}"/>
                </a:ext>
              </a:extLst>
            </p:cNvPr>
            <p:cNvSpPr txBox="1"/>
            <p:nvPr/>
          </p:nvSpPr>
          <p:spPr>
            <a:xfrm>
              <a:off x="7356785" y="1490955"/>
              <a:ext cx="1669803" cy="493821"/>
            </a:xfrm>
            <a:prstGeom prst="rect">
              <a:avLst/>
            </a:prstGeom>
            <a:noFill/>
            <a:ln w="28575">
              <a:solidFill>
                <a:srgbClr val="92D050"/>
              </a:solidFill>
            </a:ln>
          </p:spPr>
          <p:txBody>
            <a:bodyPr wrap="square" rtlCol="1">
              <a:spAutoFit/>
            </a:bodyPr>
            <a:lstStyle/>
            <a:p>
              <a:r>
                <a:rPr lang="en-US" dirty="0"/>
                <a:t>Arachnoid villi</a:t>
              </a:r>
              <a:endParaRPr lang="ar-SA" dirty="0"/>
            </a:p>
          </p:txBody>
        </p:sp>
        <p:cxnSp>
          <p:nvCxnSpPr>
            <p:cNvPr id="9" name="Straight Arrow Connector 8">
              <a:extLst>
                <a:ext uri="{FF2B5EF4-FFF2-40B4-BE49-F238E27FC236}">
                  <a16:creationId xmlns="" xmlns:a16="http://schemas.microsoft.com/office/drawing/2014/main" id="{D98C65B9-A59F-4226-AF21-59ECF6C57EAE}"/>
                </a:ext>
              </a:extLst>
            </p:cNvPr>
            <p:cNvCxnSpPr>
              <a:cxnSpLocks/>
            </p:cNvCxnSpPr>
            <p:nvPr/>
          </p:nvCxnSpPr>
          <p:spPr>
            <a:xfrm flipV="1">
              <a:off x="6999514" y="3859940"/>
              <a:ext cx="2206051" cy="2193726"/>
            </a:xfrm>
            <a:prstGeom prst="straightConnector1">
              <a:avLst/>
            </a:prstGeom>
            <a:ln w="57150">
              <a:solidFill>
                <a:schemeClr val="bg2">
                  <a:lumMod val="75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8" name="Rectangle 7">
              <a:extLst>
                <a:ext uri="{FF2B5EF4-FFF2-40B4-BE49-F238E27FC236}">
                  <a16:creationId xmlns="" xmlns:a16="http://schemas.microsoft.com/office/drawing/2014/main" id="{3383B7B0-40A8-4A1A-B04F-8979D9582C44}"/>
                </a:ext>
              </a:extLst>
            </p:cNvPr>
            <p:cNvSpPr/>
            <p:nvPr/>
          </p:nvSpPr>
          <p:spPr>
            <a:xfrm>
              <a:off x="6382242" y="6004763"/>
              <a:ext cx="2184637" cy="462089"/>
            </a:xfrm>
            <a:prstGeom prst="rect">
              <a:avLst/>
            </a:prstGeom>
            <a:solidFill>
              <a:schemeClr val="bg1"/>
            </a:solidFill>
            <a:ln w="28575">
              <a:solidFill>
                <a:schemeClr val="bg2">
                  <a:lumMod val="75000"/>
                </a:schemeClr>
              </a:solidFill>
            </a:ln>
          </p:spPr>
          <p:txBody>
            <a:bodyPr wrap="none">
              <a:spAutoFit/>
            </a:bodyPr>
            <a:lstStyle/>
            <a:p>
              <a:r>
                <a:rPr lang="en-US" dirty="0" err="1"/>
                <a:t>dural</a:t>
              </a:r>
              <a:r>
                <a:rPr lang="en-US" dirty="0"/>
                <a:t> venous sinuses.</a:t>
              </a:r>
            </a:p>
          </p:txBody>
        </p:sp>
      </p:grpSp>
      <p:sp>
        <p:nvSpPr>
          <p:cNvPr id="10" name="Rectangle 9">
            <a:extLst>
              <a:ext uri="{FF2B5EF4-FFF2-40B4-BE49-F238E27FC236}">
                <a16:creationId xmlns="" xmlns:a16="http://schemas.microsoft.com/office/drawing/2014/main" id="{F01BBF9B-E2D0-4DFC-B535-85706041F4C3}"/>
              </a:ext>
            </a:extLst>
          </p:cNvPr>
          <p:cNvSpPr/>
          <p:nvPr/>
        </p:nvSpPr>
        <p:spPr>
          <a:xfrm>
            <a:off x="672063" y="1524827"/>
            <a:ext cx="5710179" cy="3939540"/>
          </a:xfrm>
          <a:prstGeom prst="rect">
            <a:avLst/>
          </a:prstGeom>
        </p:spPr>
        <p:txBody>
          <a:bodyPr wrap="square">
            <a:spAutoFit/>
          </a:bodyPr>
          <a:lstStyle/>
          <a:p>
            <a:pPr marL="342900" lvl="0" indent="-342900">
              <a:spcBef>
                <a:spcPts val="600"/>
              </a:spcBef>
              <a:buFont typeface="Courier New" panose="02070309020205020404" pitchFamily="49" charset="0"/>
              <a:buChar char="o"/>
            </a:pPr>
            <a:r>
              <a:rPr lang="en-GB" sz="2200" dirty="0">
                <a:solidFill>
                  <a:prstClr val="black"/>
                </a:solidFill>
                <a:latin typeface="Calibri" panose="020F0502020204030204"/>
              </a:rPr>
              <a:t>It </a:t>
            </a:r>
            <a:r>
              <a:rPr lang="en-GB" sz="2200" b="1" dirty="0">
                <a:solidFill>
                  <a:prstClr val="black"/>
                </a:solidFill>
                <a:latin typeface="Calibri" panose="020F0502020204030204"/>
              </a:rPr>
              <a:t>leaves</a:t>
            </a:r>
            <a:r>
              <a:rPr lang="en-GB" sz="2200" dirty="0">
                <a:solidFill>
                  <a:prstClr val="black"/>
                </a:solidFill>
                <a:latin typeface="Calibri" panose="020F0502020204030204"/>
              </a:rPr>
              <a:t> the ventricular system to enter the subarachnoid space through the </a:t>
            </a:r>
            <a:r>
              <a:rPr lang="en-GB" sz="2200" u="sng" dirty="0">
                <a:solidFill>
                  <a:prstClr val="black"/>
                </a:solidFill>
                <a:latin typeface="Calibri" panose="020F0502020204030204"/>
              </a:rPr>
              <a:t>three apertures </a:t>
            </a:r>
            <a:r>
              <a:rPr lang="en-GB" sz="2200" dirty="0">
                <a:solidFill>
                  <a:prstClr val="black"/>
                </a:solidFill>
                <a:latin typeface="Calibri" panose="020F0502020204030204"/>
              </a:rPr>
              <a:t>of the 4th ventricle ; </a:t>
            </a:r>
          </a:p>
          <a:p>
            <a:pPr marL="542925" lvl="0" indent="-258763">
              <a:spcBef>
                <a:spcPts val="600"/>
              </a:spcBef>
              <a:buFont typeface="Arial" panose="020B0604020202020204" pitchFamily="34" charset="0"/>
              <a:buChar char="•"/>
            </a:pPr>
            <a:r>
              <a:rPr lang="en-GB" sz="2200" dirty="0">
                <a:solidFill>
                  <a:prstClr val="black"/>
                </a:solidFill>
                <a:latin typeface="Calibri" panose="020F0502020204030204"/>
              </a:rPr>
              <a:t>median foramen of </a:t>
            </a:r>
            <a:r>
              <a:rPr lang="en-GB" sz="2200" b="1" dirty="0" err="1">
                <a:solidFill>
                  <a:prstClr val="black"/>
                </a:solidFill>
                <a:latin typeface="Calibri" panose="020F0502020204030204"/>
              </a:rPr>
              <a:t>Magindi</a:t>
            </a:r>
            <a:r>
              <a:rPr lang="en-GB" sz="2200" dirty="0">
                <a:solidFill>
                  <a:prstClr val="black"/>
                </a:solidFill>
                <a:latin typeface="Calibri" panose="020F0502020204030204"/>
              </a:rPr>
              <a:t> &amp; </a:t>
            </a:r>
          </a:p>
          <a:p>
            <a:pPr marL="542925" lvl="0" indent="-258763">
              <a:spcBef>
                <a:spcPts val="600"/>
              </a:spcBef>
              <a:buFont typeface="Arial" panose="020B0604020202020204" pitchFamily="34" charset="0"/>
              <a:buChar char="•"/>
            </a:pPr>
            <a:r>
              <a:rPr lang="en-GB" sz="2200" dirty="0">
                <a:solidFill>
                  <a:prstClr val="black"/>
                </a:solidFill>
                <a:latin typeface="Calibri" panose="020F0502020204030204"/>
              </a:rPr>
              <a:t>2 lateral foramina of </a:t>
            </a:r>
            <a:r>
              <a:rPr lang="en-GB" sz="2200" b="1" dirty="0" err="1">
                <a:solidFill>
                  <a:prstClr val="black"/>
                </a:solidFill>
                <a:latin typeface="Calibri" panose="020F0502020204030204"/>
              </a:rPr>
              <a:t>Leushka</a:t>
            </a:r>
            <a:r>
              <a:rPr lang="en-GB" sz="2200" b="1" dirty="0">
                <a:solidFill>
                  <a:prstClr val="black"/>
                </a:solidFill>
                <a:latin typeface="Calibri" panose="020F0502020204030204"/>
              </a:rPr>
              <a:t>.</a:t>
            </a:r>
          </a:p>
          <a:p>
            <a:pPr marL="361950" lvl="0" indent="-361950">
              <a:spcBef>
                <a:spcPts val="600"/>
              </a:spcBef>
              <a:buFont typeface="Courier New" panose="02070309020205020404" pitchFamily="49" charset="0"/>
              <a:buChar char="o"/>
            </a:pPr>
            <a:r>
              <a:rPr lang="en-GB" sz="2200" dirty="0">
                <a:solidFill>
                  <a:srgbClr val="C00000"/>
                </a:solidFill>
                <a:latin typeface="Calibri" panose="020F0502020204030204"/>
              </a:rPr>
              <a:t>Reabsorbed into the venous system </a:t>
            </a:r>
            <a:r>
              <a:rPr lang="en-GB" sz="2200" dirty="0">
                <a:solidFill>
                  <a:prstClr val="black"/>
                </a:solidFill>
                <a:latin typeface="Calibri" panose="020F0502020204030204"/>
              </a:rPr>
              <a:t>along;</a:t>
            </a:r>
          </a:p>
          <a:p>
            <a:pPr marL="542925" lvl="0" indent="-277813">
              <a:spcBef>
                <a:spcPts val="600"/>
              </a:spcBef>
              <a:buFont typeface="Arial" panose="020B0604020202020204" pitchFamily="34" charset="0"/>
              <a:buChar char="•"/>
            </a:pPr>
            <a:r>
              <a:rPr lang="en-GB" sz="2200" dirty="0">
                <a:solidFill>
                  <a:prstClr val="black"/>
                </a:solidFill>
                <a:latin typeface="Calibri" panose="020F0502020204030204"/>
              </a:rPr>
              <a:t>arachnoid villi, and </a:t>
            </a:r>
          </a:p>
          <a:p>
            <a:pPr marL="542925" lvl="0" indent="-277813">
              <a:spcBef>
                <a:spcPts val="600"/>
              </a:spcBef>
              <a:buFont typeface="Arial" panose="020B0604020202020204" pitchFamily="34" charset="0"/>
              <a:buChar char="•"/>
            </a:pPr>
            <a:r>
              <a:rPr lang="en-GB" sz="2200" dirty="0">
                <a:solidFill>
                  <a:prstClr val="black"/>
                </a:solidFill>
                <a:latin typeface="Calibri" panose="020F0502020204030204"/>
              </a:rPr>
              <a:t>arachnoid granulation </a:t>
            </a:r>
            <a:r>
              <a:rPr lang="en-GB" dirty="0">
                <a:solidFill>
                  <a:srgbClr val="92D050"/>
                </a:solidFill>
                <a:latin typeface="Calibri" panose="020F0502020204030204"/>
              </a:rPr>
              <a:t>(same as villi but bigger)</a:t>
            </a:r>
            <a:endParaRPr lang="en-GB" sz="2200" dirty="0">
              <a:solidFill>
                <a:srgbClr val="92D050"/>
              </a:solidFill>
              <a:latin typeface="Calibri" panose="020F0502020204030204"/>
            </a:endParaRPr>
          </a:p>
          <a:p>
            <a:pPr marL="361950" lvl="0" indent="-361950">
              <a:spcBef>
                <a:spcPts val="600"/>
              </a:spcBef>
              <a:buFont typeface="Courier New" panose="02070309020205020404" pitchFamily="49" charset="0"/>
              <a:buChar char="o"/>
            </a:pPr>
            <a:r>
              <a:rPr lang="en-GB" sz="2200" dirty="0">
                <a:solidFill>
                  <a:prstClr val="black"/>
                </a:solidFill>
                <a:latin typeface="Calibri" panose="020F0502020204030204"/>
              </a:rPr>
              <a:t>that project into the </a:t>
            </a:r>
            <a:r>
              <a:rPr lang="en-GB" sz="2200" b="1" dirty="0" err="1">
                <a:solidFill>
                  <a:srgbClr val="C00000"/>
                </a:solidFill>
                <a:latin typeface="Calibri" panose="020F0502020204030204"/>
              </a:rPr>
              <a:t>dural</a:t>
            </a:r>
            <a:r>
              <a:rPr lang="en-GB" sz="2200" b="1" dirty="0">
                <a:solidFill>
                  <a:srgbClr val="C00000"/>
                </a:solidFill>
                <a:latin typeface="Calibri" panose="020F0502020204030204"/>
              </a:rPr>
              <a:t> venous sinuses</a:t>
            </a:r>
            <a:r>
              <a:rPr lang="en-GB" sz="2200" dirty="0">
                <a:solidFill>
                  <a:srgbClr val="C00000"/>
                </a:solidFill>
                <a:latin typeface="Calibri" panose="020F0502020204030204"/>
              </a:rPr>
              <a:t>, mainly  </a:t>
            </a:r>
            <a:r>
              <a:rPr lang="en-GB" sz="2200" b="1" dirty="0">
                <a:solidFill>
                  <a:srgbClr val="C00000"/>
                </a:solidFill>
                <a:latin typeface="Calibri" panose="020F0502020204030204"/>
              </a:rPr>
              <a:t>superior sagittal sinus</a:t>
            </a:r>
            <a:r>
              <a:rPr lang="en-GB" sz="2200" dirty="0">
                <a:solidFill>
                  <a:prstClr val="black"/>
                </a:solidFill>
                <a:latin typeface="Calibri" panose="020F0502020204030204"/>
              </a:rPr>
              <a:t>.</a:t>
            </a:r>
          </a:p>
        </p:txBody>
      </p:sp>
      <p:sp>
        <p:nvSpPr>
          <p:cNvPr id="11" name="Rectangle 10">
            <a:extLst>
              <a:ext uri="{FF2B5EF4-FFF2-40B4-BE49-F238E27FC236}">
                <a16:creationId xmlns="" xmlns:a16="http://schemas.microsoft.com/office/drawing/2014/main" id="{7FDB2657-961B-4BC4-970C-D5123389B3F6}"/>
              </a:ext>
            </a:extLst>
          </p:cNvPr>
          <p:cNvSpPr/>
          <p:nvPr/>
        </p:nvSpPr>
        <p:spPr>
          <a:xfrm>
            <a:off x="672063" y="711401"/>
            <a:ext cx="7504183" cy="646331"/>
          </a:xfrm>
          <a:prstGeom prst="rect">
            <a:avLst/>
          </a:prstGeom>
        </p:spPr>
        <p:txBody>
          <a:bodyPr wrap="square">
            <a:spAutoFit/>
          </a:bodyPr>
          <a:lstStyle/>
          <a:p>
            <a:r>
              <a:rPr lang="en-US" sz="3600" b="1" dirty="0">
                <a:ln w="0"/>
                <a:latin typeface="+mj-lt"/>
              </a:rPr>
              <a:t>Cerebrospinal Fluid (CSF)</a:t>
            </a:r>
            <a:endParaRPr lang="en-US" sz="3200" b="1" dirty="0">
              <a:ln w="0"/>
              <a:latin typeface="+mj-lt"/>
            </a:endParaRPr>
          </a:p>
        </p:txBody>
      </p:sp>
      <p:cxnSp>
        <p:nvCxnSpPr>
          <p:cNvPr id="20" name="Straight Connector 19">
            <a:extLst>
              <a:ext uri="{FF2B5EF4-FFF2-40B4-BE49-F238E27FC236}">
                <a16:creationId xmlns="" xmlns:a16="http://schemas.microsoft.com/office/drawing/2014/main" id="{EFA0BEB9-FDFE-499E-9A35-AD61798A1E57}"/>
              </a:ext>
            </a:extLst>
          </p:cNvPr>
          <p:cNvCxnSpPr/>
          <p:nvPr/>
        </p:nvCxnSpPr>
        <p:spPr>
          <a:xfrm>
            <a:off x="1303435" y="2939786"/>
            <a:ext cx="1872000" cy="0"/>
          </a:xfrm>
          <a:prstGeom prst="line">
            <a:avLst/>
          </a:prstGeom>
          <a:ln w="28575">
            <a:solidFill>
              <a:srgbClr val="FFDC6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8AA3D1C8-E301-42D6-816F-F31DB2A92A5B}"/>
              </a:ext>
            </a:extLst>
          </p:cNvPr>
          <p:cNvCxnSpPr/>
          <p:nvPr/>
        </p:nvCxnSpPr>
        <p:spPr>
          <a:xfrm>
            <a:off x="1500082" y="3339904"/>
            <a:ext cx="1836000" cy="0"/>
          </a:xfrm>
          <a:prstGeom prst="line">
            <a:avLst/>
          </a:prstGeom>
          <a:ln w="28575">
            <a:solidFill>
              <a:srgbClr val="CC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BBC5B4B1-EA36-4624-A5C1-6BDEBE34E655}"/>
              </a:ext>
            </a:extLst>
          </p:cNvPr>
          <p:cNvCxnSpPr/>
          <p:nvPr/>
        </p:nvCxnSpPr>
        <p:spPr>
          <a:xfrm>
            <a:off x="1303435" y="4165815"/>
            <a:ext cx="1584000"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D63372ED-8435-4B93-9E6B-CB108BB749B2}"/>
              </a:ext>
            </a:extLst>
          </p:cNvPr>
          <p:cNvCxnSpPr/>
          <p:nvPr/>
        </p:nvCxnSpPr>
        <p:spPr>
          <a:xfrm>
            <a:off x="2021190" y="5333485"/>
            <a:ext cx="2520000" cy="0"/>
          </a:xfrm>
          <a:prstGeom prst="line">
            <a:avLst/>
          </a:prstGeom>
          <a:ln w="28575">
            <a:solidFill>
              <a:srgbClr val="FF6699"/>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 xmlns:a16="http://schemas.microsoft.com/office/drawing/2014/main" id="{5C64EF3A-ADDF-4B5A-B7C9-D0C0FCD92A0B}"/>
              </a:ext>
            </a:extLst>
          </p:cNvPr>
          <p:cNvGrpSpPr/>
          <p:nvPr/>
        </p:nvGrpSpPr>
        <p:grpSpPr>
          <a:xfrm>
            <a:off x="7059362" y="3928914"/>
            <a:ext cx="4508337" cy="2914497"/>
            <a:chOff x="7059362" y="3928914"/>
            <a:chExt cx="4508337" cy="2914497"/>
          </a:xfrm>
        </p:grpSpPr>
        <p:pic>
          <p:nvPicPr>
            <p:cNvPr id="1026" name="Picture 2" descr="Image result for median foramen of Magendie and 2 lateral foramina of Luschka">
              <a:extLst>
                <a:ext uri="{FF2B5EF4-FFF2-40B4-BE49-F238E27FC236}">
                  <a16:creationId xmlns="" xmlns:a16="http://schemas.microsoft.com/office/drawing/2014/main" id="{DC1AE9D2-FB60-4694-B96B-EA7D82E411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710" y="3928914"/>
              <a:ext cx="4478989" cy="291449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FDE05DE7-5809-4897-930B-D67371C201A7}"/>
                </a:ext>
              </a:extLst>
            </p:cNvPr>
            <p:cNvSpPr txBox="1"/>
            <p:nvPr/>
          </p:nvSpPr>
          <p:spPr>
            <a:xfrm>
              <a:off x="7748000" y="6265008"/>
              <a:ext cx="603735" cy="367698"/>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sp>
          <p:nvSpPr>
            <p:cNvPr id="14" name="Rectangle 13">
              <a:extLst>
                <a:ext uri="{FF2B5EF4-FFF2-40B4-BE49-F238E27FC236}">
                  <a16:creationId xmlns="" xmlns:a16="http://schemas.microsoft.com/office/drawing/2014/main" id="{370D2A46-6176-4EFC-94EE-F62B2C714809}"/>
                </a:ext>
              </a:extLst>
            </p:cNvPr>
            <p:cNvSpPr/>
            <p:nvPr/>
          </p:nvSpPr>
          <p:spPr>
            <a:xfrm>
              <a:off x="8367326" y="6032235"/>
              <a:ext cx="648855" cy="142423"/>
            </a:xfrm>
            <a:prstGeom prst="rect">
              <a:avLst/>
            </a:prstGeom>
            <a:noFill/>
            <a:ln w="28575">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 xmlns:a16="http://schemas.microsoft.com/office/drawing/2014/main" id="{0BBD178A-7FFD-45A7-B762-BB01B39035EC}"/>
                </a:ext>
              </a:extLst>
            </p:cNvPr>
            <p:cNvSpPr/>
            <p:nvPr/>
          </p:nvSpPr>
          <p:spPr>
            <a:xfrm>
              <a:off x="10441932" y="6012570"/>
              <a:ext cx="648855" cy="142423"/>
            </a:xfrm>
            <a:prstGeom prst="rect">
              <a:avLst/>
            </a:prstGeom>
            <a:noFill/>
            <a:ln w="28575">
              <a:solidFill>
                <a:srgbClr val="FFDC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 xmlns:a16="http://schemas.microsoft.com/office/drawing/2014/main" id="{817B900A-EA61-4BB6-B832-4740BBAAAAE5}"/>
                </a:ext>
              </a:extLst>
            </p:cNvPr>
            <p:cNvSpPr/>
            <p:nvPr/>
          </p:nvSpPr>
          <p:spPr>
            <a:xfrm>
              <a:off x="7059362" y="4165184"/>
              <a:ext cx="648855" cy="235736"/>
            </a:xfrm>
            <a:prstGeom prst="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5" name="Straight Connector 24">
            <a:extLst>
              <a:ext uri="{FF2B5EF4-FFF2-40B4-BE49-F238E27FC236}">
                <a16:creationId xmlns="" xmlns:a16="http://schemas.microsoft.com/office/drawing/2014/main" id="{3C8CA01B-3D02-4AC2-85E7-50DAAD904EB3}"/>
              </a:ext>
            </a:extLst>
          </p:cNvPr>
          <p:cNvCxnSpPr/>
          <p:nvPr/>
        </p:nvCxnSpPr>
        <p:spPr>
          <a:xfrm>
            <a:off x="3496028" y="4999188"/>
            <a:ext cx="23760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487BD22A-B1E8-4C08-A383-FC38678458FB}"/>
              </a:ext>
            </a:extLst>
          </p:cNvPr>
          <p:cNvSpPr txBox="1"/>
          <p:nvPr/>
        </p:nvSpPr>
        <p:spPr>
          <a:xfrm>
            <a:off x="615900" y="5701114"/>
            <a:ext cx="6074815" cy="830997"/>
          </a:xfrm>
          <a:prstGeom prst="rect">
            <a:avLst/>
          </a:prstGeom>
          <a:noFill/>
          <a:ln w="19050">
            <a:solidFill>
              <a:srgbClr val="C00000"/>
            </a:solidFill>
          </a:ln>
        </p:spPr>
        <p:txBody>
          <a:bodyPr wrap="square" rtlCol="0">
            <a:spAutoFit/>
          </a:bodyPr>
          <a:lstStyle/>
          <a:p>
            <a:r>
              <a:rPr lang="en-US" sz="1600" dirty="0">
                <a:solidFill>
                  <a:srgbClr val="92D050"/>
                </a:solidFill>
                <a:latin typeface="+mn-lt"/>
              </a:rPr>
              <a:t>CSF is </a:t>
            </a:r>
            <a:r>
              <a:rPr lang="en-US" sz="1600" b="1" u="sng" dirty="0">
                <a:solidFill>
                  <a:srgbClr val="92D050"/>
                </a:solidFill>
                <a:latin typeface="+mn-lt"/>
              </a:rPr>
              <a:t>made</a:t>
            </a:r>
            <a:r>
              <a:rPr lang="en-US" sz="1600" dirty="0">
                <a:solidFill>
                  <a:srgbClr val="92D050"/>
                </a:solidFill>
                <a:latin typeface="+mn-lt"/>
              </a:rPr>
              <a:t> in ventricles (choroid plexus), </a:t>
            </a:r>
            <a:r>
              <a:rPr lang="en-US" sz="1600" b="1" u="sng" dirty="0">
                <a:solidFill>
                  <a:srgbClr val="92D050"/>
                </a:solidFill>
                <a:latin typeface="+mn-lt"/>
              </a:rPr>
              <a:t>circulates</a:t>
            </a:r>
            <a:r>
              <a:rPr lang="en-US" sz="1600" dirty="0">
                <a:solidFill>
                  <a:srgbClr val="92D050"/>
                </a:solidFill>
                <a:latin typeface="+mn-lt"/>
              </a:rPr>
              <a:t> in subarachnoid, and </a:t>
            </a:r>
            <a:r>
              <a:rPr lang="en-US" sz="1600" b="1" u="sng" dirty="0">
                <a:solidFill>
                  <a:srgbClr val="92D050"/>
                </a:solidFill>
                <a:latin typeface="+mn-lt"/>
              </a:rPr>
              <a:t>drains</a:t>
            </a:r>
            <a:r>
              <a:rPr lang="en-US" sz="1600" dirty="0">
                <a:solidFill>
                  <a:srgbClr val="92D050"/>
                </a:solidFill>
                <a:latin typeface="+mn-lt"/>
              </a:rPr>
              <a:t> (reabsorbed) into venous (internal jugular vein) through </a:t>
            </a:r>
            <a:r>
              <a:rPr lang="en-US" sz="1600" dirty="0" err="1">
                <a:solidFill>
                  <a:srgbClr val="92D050"/>
                </a:solidFill>
                <a:latin typeface="+mn-lt"/>
              </a:rPr>
              <a:t>dural</a:t>
            </a:r>
            <a:r>
              <a:rPr lang="en-US" sz="1600" dirty="0">
                <a:solidFill>
                  <a:srgbClr val="92D050"/>
                </a:solidFill>
                <a:latin typeface="+mn-lt"/>
              </a:rPr>
              <a:t> venous sinus mainly superior sagittal sinus</a:t>
            </a:r>
            <a:endParaRPr lang="en-GB" sz="1600" dirty="0">
              <a:solidFill>
                <a:srgbClr val="92D050"/>
              </a:solidFill>
              <a:latin typeface="+mn-lt"/>
            </a:endParaRPr>
          </a:p>
        </p:txBody>
      </p:sp>
    </p:spTree>
    <p:extLst>
      <p:ext uri="{BB962C8B-B14F-4D97-AF65-F5344CB8AC3E}">
        <p14:creationId xmlns:p14="http://schemas.microsoft.com/office/powerpoint/2010/main" val="219473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03A291B-7B17-4633-BE14-3414A2E7EDA5}"/>
              </a:ext>
            </a:extLst>
          </p:cNvPr>
          <p:cNvSpPr/>
          <p:nvPr/>
        </p:nvSpPr>
        <p:spPr>
          <a:xfrm>
            <a:off x="682696" y="340066"/>
            <a:ext cx="7504183" cy="1138773"/>
          </a:xfrm>
          <a:prstGeom prst="rect">
            <a:avLst/>
          </a:prstGeom>
        </p:spPr>
        <p:txBody>
          <a:bodyPr wrap="square">
            <a:spAutoFit/>
          </a:bodyPr>
          <a:lstStyle/>
          <a:p>
            <a:r>
              <a:rPr lang="en-US" sz="3600" dirty="0">
                <a:ln w="0"/>
                <a:latin typeface="+mj-lt"/>
              </a:rPr>
              <a:t>Cerebrospinal Fluid (CSF) </a:t>
            </a:r>
          </a:p>
          <a:p>
            <a:r>
              <a:rPr lang="en-US" sz="3200" b="1" dirty="0">
                <a:ln w="0"/>
                <a:latin typeface="+mj-lt"/>
              </a:rPr>
              <a:t>Clinical Point</a:t>
            </a:r>
          </a:p>
        </p:txBody>
      </p:sp>
      <p:sp>
        <p:nvSpPr>
          <p:cNvPr id="3" name="Rectangle 2">
            <a:extLst>
              <a:ext uri="{FF2B5EF4-FFF2-40B4-BE49-F238E27FC236}">
                <a16:creationId xmlns="" xmlns:a16="http://schemas.microsoft.com/office/drawing/2014/main" id="{0A098F37-4263-434C-9655-351239498A9A}"/>
              </a:ext>
            </a:extLst>
          </p:cNvPr>
          <p:cNvSpPr/>
          <p:nvPr/>
        </p:nvSpPr>
        <p:spPr>
          <a:xfrm>
            <a:off x="682696" y="1776354"/>
            <a:ext cx="6090240" cy="4093428"/>
          </a:xfrm>
          <a:prstGeom prst="rect">
            <a:avLst/>
          </a:prstGeom>
        </p:spPr>
        <p:txBody>
          <a:bodyPr wrap="square">
            <a:spAutoFit/>
          </a:bodyPr>
          <a:lstStyle/>
          <a:p>
            <a:pPr marL="265113" indent="-265113">
              <a:buFont typeface="Courier New" panose="02070309020205020404" pitchFamily="49" charset="0"/>
              <a:buChar char="o"/>
            </a:pPr>
            <a:r>
              <a:rPr lang="en-US" sz="2000" dirty="0">
                <a:latin typeface="+mn-lt"/>
              </a:rPr>
              <a:t> </a:t>
            </a:r>
            <a:r>
              <a:rPr lang="en-US" sz="2000" b="1" dirty="0">
                <a:latin typeface="+mn-lt"/>
              </a:rPr>
              <a:t>Obstruction</a:t>
            </a:r>
            <a:r>
              <a:rPr lang="en-US" sz="2000" dirty="0">
                <a:latin typeface="+mn-lt"/>
              </a:rPr>
              <a:t> of the flow of CSF leads to a rise in fluid pressure causing swelling of the ventricles (</a:t>
            </a:r>
            <a:r>
              <a:rPr lang="en-US" sz="2000" b="1" dirty="0">
                <a:latin typeface="+mn-lt"/>
              </a:rPr>
              <a:t>hydrocephalus</a:t>
            </a:r>
            <a:r>
              <a:rPr lang="en-US" sz="2000" dirty="0">
                <a:latin typeface="+mn-lt"/>
              </a:rPr>
              <a:t>*). </a:t>
            </a:r>
          </a:p>
          <a:p>
            <a:pPr marL="265113" indent="-265113">
              <a:buFont typeface="Courier New" panose="02070309020205020404" pitchFamily="49" charset="0"/>
              <a:buChar char="o"/>
            </a:pPr>
            <a:r>
              <a:rPr lang="en-US" sz="2000" dirty="0">
                <a:latin typeface="+mn-lt"/>
              </a:rPr>
              <a:t>Causes: </a:t>
            </a:r>
          </a:p>
          <a:p>
            <a:pPr marL="446088" indent="-180975">
              <a:buFont typeface="Arial" panose="020B0604020202020204" pitchFamily="34" charset="0"/>
              <a:buChar char="•"/>
            </a:pPr>
            <a:r>
              <a:rPr lang="en-US" sz="2000" dirty="0">
                <a:latin typeface="+mn-lt"/>
              </a:rPr>
              <a:t>Congenital (Arnold-</a:t>
            </a:r>
            <a:r>
              <a:rPr lang="en-US" sz="2000" dirty="0" err="1">
                <a:latin typeface="+mn-lt"/>
              </a:rPr>
              <a:t>chiari</a:t>
            </a:r>
            <a:r>
              <a:rPr lang="en-US" sz="2000" dirty="0">
                <a:latin typeface="+mn-lt"/>
              </a:rPr>
              <a:t> malformation) </a:t>
            </a:r>
            <a:r>
              <a:rPr lang="en-US" sz="1100" dirty="0">
                <a:latin typeface="+mn-lt"/>
                <a:hlinkClick r:id="rId2"/>
              </a:rPr>
              <a:t>learn more</a:t>
            </a:r>
            <a:r>
              <a:rPr lang="en-US" sz="2000" dirty="0">
                <a:latin typeface="+mn-lt"/>
              </a:rPr>
              <a:t>.</a:t>
            </a:r>
          </a:p>
          <a:p>
            <a:pPr marL="446088" indent="-180975">
              <a:buFont typeface="Arial" panose="020B0604020202020204" pitchFamily="34" charset="0"/>
              <a:buChar char="•"/>
            </a:pPr>
            <a:r>
              <a:rPr lang="en-US" sz="2000" dirty="0">
                <a:latin typeface="+mn-lt"/>
              </a:rPr>
              <a:t>Acquired (</a:t>
            </a:r>
            <a:r>
              <a:rPr lang="en-GB" sz="2000" dirty="0">
                <a:latin typeface="+mn-lt"/>
              </a:rPr>
              <a:t>Stenosis of the cerebral aqueduct  by </a:t>
            </a:r>
            <a:r>
              <a:rPr lang="en-GB" sz="2000" dirty="0" err="1">
                <a:latin typeface="+mn-lt"/>
              </a:rPr>
              <a:t>tumor</a:t>
            </a:r>
            <a:r>
              <a:rPr lang="en-GB" sz="2000" dirty="0">
                <a:latin typeface="+mn-lt"/>
              </a:rPr>
              <a:t> OR Obstruction of the interventricular foramina secondary to </a:t>
            </a:r>
            <a:r>
              <a:rPr lang="en-GB" sz="2000" dirty="0" err="1">
                <a:latin typeface="+mn-lt"/>
              </a:rPr>
              <a:t>tumors</a:t>
            </a:r>
            <a:r>
              <a:rPr lang="en-GB" sz="2000" dirty="0">
                <a:latin typeface="+mn-lt"/>
              </a:rPr>
              <a:t>, </a:t>
            </a:r>
            <a:r>
              <a:rPr lang="en-GB" sz="2000" dirty="0" err="1">
                <a:latin typeface="+mn-lt"/>
              </a:rPr>
              <a:t>hemorrhages</a:t>
            </a:r>
            <a:r>
              <a:rPr lang="en-GB" sz="2000" dirty="0">
                <a:latin typeface="+mn-lt"/>
              </a:rPr>
              <a:t> or infections such as meningitis) .</a:t>
            </a:r>
          </a:p>
          <a:p>
            <a:pPr marL="265113" indent="-265113">
              <a:buFont typeface="Courier New" panose="02070309020205020404" pitchFamily="49" charset="0"/>
              <a:buChar char="o"/>
            </a:pPr>
            <a:r>
              <a:rPr lang="en-GB" sz="2000" dirty="0">
                <a:solidFill>
                  <a:schemeClr val="bg1">
                    <a:lumMod val="50000"/>
                  </a:schemeClr>
                </a:solidFill>
                <a:latin typeface="+mn-lt"/>
              </a:rPr>
              <a:t>Treatment: </a:t>
            </a:r>
            <a:r>
              <a:rPr lang="en-GB" sz="2000" b="1" dirty="0">
                <a:latin typeface="+mn-lt"/>
              </a:rPr>
              <a:t>Decompression</a:t>
            </a:r>
            <a:r>
              <a:rPr lang="en-GB" sz="2000" dirty="0">
                <a:latin typeface="+mn-lt"/>
              </a:rPr>
              <a:t> of the dilated ventricles is achieved by inserting a </a:t>
            </a:r>
            <a:r>
              <a:rPr lang="en-GB" sz="2000" b="1" dirty="0">
                <a:latin typeface="+mn-lt"/>
              </a:rPr>
              <a:t>shunt</a:t>
            </a:r>
            <a:r>
              <a:rPr lang="en-GB" sz="2000" dirty="0">
                <a:latin typeface="+mn-lt"/>
              </a:rPr>
              <a:t> connecting the ventricles to the </a:t>
            </a:r>
            <a:r>
              <a:rPr lang="en-GB" sz="2000" b="1" u="sng" dirty="0">
                <a:latin typeface="+mn-lt"/>
              </a:rPr>
              <a:t>jugular vein</a:t>
            </a:r>
            <a:r>
              <a:rPr lang="en-GB" sz="2000" dirty="0">
                <a:latin typeface="+mn-lt"/>
              </a:rPr>
              <a:t> or the abdominal peritoneum.</a:t>
            </a:r>
          </a:p>
        </p:txBody>
      </p:sp>
      <p:sp>
        <p:nvSpPr>
          <p:cNvPr id="4" name="Rectangle 3">
            <a:extLst>
              <a:ext uri="{FF2B5EF4-FFF2-40B4-BE49-F238E27FC236}">
                <a16:creationId xmlns="" xmlns:a16="http://schemas.microsoft.com/office/drawing/2014/main" id="{1CE4F842-683E-42C6-8D3E-D63D0B44956E}"/>
              </a:ext>
            </a:extLst>
          </p:cNvPr>
          <p:cNvSpPr/>
          <p:nvPr/>
        </p:nvSpPr>
        <p:spPr>
          <a:xfrm>
            <a:off x="767760" y="5940032"/>
            <a:ext cx="11085960" cy="738664"/>
          </a:xfrm>
          <a:prstGeom prst="rect">
            <a:avLst/>
          </a:prstGeom>
        </p:spPr>
        <p:txBody>
          <a:bodyPr wrap="square">
            <a:spAutoFit/>
          </a:bodyPr>
          <a:lstStyle/>
          <a:p>
            <a:r>
              <a:rPr lang="en-US" dirty="0">
                <a:solidFill>
                  <a:schemeClr val="bg1">
                    <a:lumMod val="50000"/>
                  </a:schemeClr>
                </a:solidFill>
                <a:latin typeface="+mn-lt"/>
              </a:rPr>
              <a:t>*Hydrocephalus is a condition in which there is an accumulation of cerebrospinal fluid (CSF) within the brain. This typically causes increased pressure inside the skull. Older people may have headaches, double vision, poor balance, urinary incontinence, personality changes, or mental impairment. In babies there may be a rapid increase in head size. Other symptoms may include vomiting, sleepiness, seizures, and downward pointing of the eyes.</a:t>
            </a:r>
            <a:endParaRPr lang="ar-SA" dirty="0">
              <a:solidFill>
                <a:schemeClr val="bg1">
                  <a:lumMod val="50000"/>
                </a:schemeClr>
              </a:solidFill>
              <a:latin typeface="+mn-lt"/>
            </a:endParaRPr>
          </a:p>
        </p:txBody>
      </p:sp>
      <p:pic>
        <p:nvPicPr>
          <p:cNvPr id="5" name="Picture 2" descr="https://www.obimages.net/wp-content/uploads/2012/09/Hydrocephalus_02-275x300.png">
            <a:extLst>
              <a:ext uri="{FF2B5EF4-FFF2-40B4-BE49-F238E27FC236}">
                <a16:creationId xmlns="" xmlns:a16="http://schemas.microsoft.com/office/drawing/2014/main" id="{CD225270-B399-4C5A-B706-B6DF012F2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781" y="3010406"/>
            <a:ext cx="2382331" cy="2454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نتيجة بحث الصور عن ‪hydrocephalus diagram‬‏">
            <a:extLst>
              <a:ext uri="{FF2B5EF4-FFF2-40B4-BE49-F238E27FC236}">
                <a16:creationId xmlns="" xmlns:a16="http://schemas.microsoft.com/office/drawing/2014/main" id="{4CC8C0B8-13BB-473F-88F6-2E18EE235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7553" y="340066"/>
            <a:ext cx="3914806" cy="237282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descr="Untitled-11a">
            <a:extLst>
              <a:ext uri="{FF2B5EF4-FFF2-40B4-BE49-F238E27FC236}">
                <a16:creationId xmlns="" xmlns:a16="http://schemas.microsoft.com/office/drawing/2014/main" id="{064DD8E0-6DD3-4146-84CB-EF2C377F5220}"/>
              </a:ext>
            </a:extLst>
          </p:cNvPr>
          <p:cNvPicPr>
            <a:picLocks noChangeAspect="1" noChangeArrowheads="1"/>
          </p:cNvPicPr>
          <p:nvPr/>
        </p:nvPicPr>
        <p:blipFill>
          <a:blip r:embed="rId5" cstate="print">
            <a:clrChange>
              <a:clrFrom>
                <a:srgbClr val="FFFFFF"/>
              </a:clrFrom>
              <a:clrTo>
                <a:srgbClr val="FFFFFF">
                  <a:alpha val="0"/>
                </a:srgbClr>
              </a:clrTo>
            </a:clrChange>
          </a:blip>
          <a:srcRect l="2737" t="841" r="1709" b="3315"/>
          <a:stretch>
            <a:fillRect/>
          </a:stretch>
        </p:blipFill>
        <p:spPr>
          <a:xfrm>
            <a:off x="8994956" y="2712891"/>
            <a:ext cx="2933313" cy="3136009"/>
          </a:xfrm>
          <a:prstGeom prst="rect">
            <a:avLst/>
          </a:prstGeom>
          <a:ln w="38100">
            <a:noFill/>
          </a:ln>
        </p:spPr>
      </p:pic>
      <p:sp>
        <p:nvSpPr>
          <p:cNvPr id="12" name="TextBox 11">
            <a:extLst>
              <a:ext uri="{FF2B5EF4-FFF2-40B4-BE49-F238E27FC236}">
                <a16:creationId xmlns="" xmlns:a16="http://schemas.microsoft.com/office/drawing/2014/main" id="{BB8FF65B-EA24-4BD0-B665-DD797A0963BA}"/>
              </a:ext>
            </a:extLst>
          </p:cNvPr>
          <p:cNvSpPr txBox="1"/>
          <p:nvPr/>
        </p:nvSpPr>
        <p:spPr>
          <a:xfrm>
            <a:off x="1856419" y="2767734"/>
            <a:ext cx="1546348" cy="253916"/>
          </a:xfrm>
          <a:prstGeom prst="rect">
            <a:avLst/>
          </a:prstGeom>
          <a:noFill/>
          <a:ln w="28575">
            <a:noFill/>
          </a:ln>
        </p:spPr>
        <p:txBody>
          <a:bodyPr wrap="square" rtlCol="0">
            <a:spAutoFit/>
          </a:bodyPr>
          <a:lstStyle/>
          <a:p>
            <a:r>
              <a:rPr lang="en-GB" sz="1050" i="1" dirty="0">
                <a:latin typeface="+mn-lt"/>
              </a:rPr>
              <a:t>Only on the girls’ slides</a:t>
            </a:r>
          </a:p>
        </p:txBody>
      </p:sp>
      <p:sp>
        <p:nvSpPr>
          <p:cNvPr id="13" name="Rectangle 12">
            <a:extLst>
              <a:ext uri="{FF2B5EF4-FFF2-40B4-BE49-F238E27FC236}">
                <a16:creationId xmlns="" xmlns:a16="http://schemas.microsoft.com/office/drawing/2014/main" id="{EEF5EF6C-EC93-4B5B-8FBC-2C08D7F9097B}"/>
              </a:ext>
            </a:extLst>
          </p:cNvPr>
          <p:cNvSpPr/>
          <p:nvPr/>
        </p:nvSpPr>
        <p:spPr>
          <a:xfrm>
            <a:off x="1877362" y="2788704"/>
            <a:ext cx="1397302" cy="218035"/>
          </a:xfrm>
          <a:prstGeom prst="rect">
            <a:avLst/>
          </a:prstGeom>
          <a:noFill/>
          <a:ln w="28575">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Tree>
    <p:extLst>
      <p:ext uri="{BB962C8B-B14F-4D97-AF65-F5344CB8AC3E}">
        <p14:creationId xmlns:p14="http://schemas.microsoft.com/office/powerpoint/2010/main" val="299561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F4C568D-5839-493A-A10B-4BF7B743700C}"/>
              </a:ext>
            </a:extLst>
          </p:cNvPr>
          <p:cNvSpPr/>
          <p:nvPr/>
        </p:nvSpPr>
        <p:spPr>
          <a:xfrm>
            <a:off x="3416102" y="191410"/>
            <a:ext cx="5458547" cy="584775"/>
          </a:xfrm>
          <a:prstGeom prst="rect">
            <a:avLst/>
          </a:prstGeom>
          <a:noFill/>
        </p:spPr>
        <p:txBody>
          <a:bodyPr wrap="none" lIns="91440" tIns="45720" rIns="91440" bIns="45720">
            <a:spAutoFit/>
          </a:bodyPr>
          <a:lstStyle/>
          <a:p>
            <a:pPr algn="ctr"/>
            <a:r>
              <a:rPr lang="en-US" sz="3200" i="1" cap="none" spc="0" dirty="0">
                <a:ln w="0"/>
                <a:solidFill>
                  <a:schemeClr val="bg1">
                    <a:lumMod val="50000"/>
                  </a:schemeClr>
                </a:solidFill>
                <a:effectLst/>
                <a:latin typeface="+mn-lt"/>
              </a:rPr>
              <a:t>This slide i</a:t>
            </a:r>
            <a:r>
              <a:rPr lang="en-US" sz="3200" i="1" dirty="0">
                <a:ln w="0"/>
                <a:solidFill>
                  <a:schemeClr val="bg1">
                    <a:lumMod val="50000"/>
                  </a:schemeClr>
                </a:solidFill>
                <a:latin typeface="+mn-lt"/>
              </a:rPr>
              <a:t>s </a:t>
            </a:r>
            <a:r>
              <a:rPr lang="en-US" sz="3200" i="1" cap="none" spc="0" dirty="0">
                <a:ln w="0"/>
                <a:solidFill>
                  <a:schemeClr val="bg1">
                    <a:lumMod val="50000"/>
                  </a:schemeClr>
                </a:solidFill>
                <a:effectLst/>
                <a:latin typeface="+mn-lt"/>
              </a:rPr>
              <a:t>EXTRA for revision.  </a:t>
            </a:r>
          </a:p>
        </p:txBody>
      </p:sp>
      <p:pic>
        <p:nvPicPr>
          <p:cNvPr id="4" name="Picture 2" descr="نتيجة بحث الصور عن ‪hydrocephalus diagram‬‏">
            <a:extLst>
              <a:ext uri="{FF2B5EF4-FFF2-40B4-BE49-F238E27FC236}">
                <a16:creationId xmlns="" xmlns:a16="http://schemas.microsoft.com/office/drawing/2014/main" id="{CB32BF51-1E2F-4017-BFAD-B20EAE672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9172" y="976270"/>
            <a:ext cx="6322828" cy="561399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صورة ذات صلة">
            <a:extLst>
              <a:ext uri="{FF2B5EF4-FFF2-40B4-BE49-F238E27FC236}">
                <a16:creationId xmlns="" xmlns:a16="http://schemas.microsoft.com/office/drawing/2014/main" id="{79DC2C52-3AF9-4C91-8098-B1BFD3650C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34"/>
          <a:stretch/>
        </p:blipFill>
        <p:spPr bwMode="auto">
          <a:xfrm>
            <a:off x="0" y="776185"/>
            <a:ext cx="6175169" cy="573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86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 xmlns:a16="http://schemas.microsoft.com/office/drawing/2014/main" id="{74473F47-C83B-418A-A890-75CCC0BD7591}"/>
              </a:ext>
            </a:extLst>
          </p:cNvPr>
          <p:cNvSpPr/>
          <p:nvPr/>
        </p:nvSpPr>
        <p:spPr>
          <a:xfrm>
            <a:off x="671605" y="819964"/>
            <a:ext cx="11119342" cy="3477875"/>
          </a:xfrm>
          <a:prstGeom prst="rect">
            <a:avLst/>
          </a:prstGeom>
        </p:spPr>
        <p:txBody>
          <a:bodyPr wrap="square">
            <a:spAutoFit/>
          </a:bodyPr>
          <a:lstStyle/>
          <a:p>
            <a:pPr marL="285750" indent="-285750">
              <a:buFont typeface="Courier New" panose="02070309020205020404" pitchFamily="49" charset="0"/>
              <a:buChar char="o"/>
            </a:pPr>
            <a:r>
              <a:rPr lang="en-GB" sz="2200" dirty="0">
                <a:latin typeface="+mn-lt"/>
              </a:rPr>
              <a:t>The brain &amp; spinal cord are covered by </a:t>
            </a:r>
            <a:r>
              <a:rPr lang="en-GB" sz="2200" b="1" dirty="0">
                <a:latin typeface="+mn-lt"/>
              </a:rPr>
              <a:t>3 layers </a:t>
            </a:r>
            <a:r>
              <a:rPr lang="en-GB" sz="2200" dirty="0">
                <a:latin typeface="+mn-lt"/>
              </a:rPr>
              <a:t>of meninges : 			         </a:t>
            </a:r>
          </a:p>
          <a:p>
            <a:pPr marL="355600"/>
            <a:r>
              <a:rPr lang="en-GB" sz="2200" dirty="0">
                <a:latin typeface="+mn-lt"/>
              </a:rPr>
              <a:t>(1) dura, (2) arachnoid &amp; (3) pia mater.</a:t>
            </a:r>
          </a:p>
          <a:p>
            <a:pPr marL="285750" indent="-285750">
              <a:buFont typeface="Courier New" panose="02070309020205020404" pitchFamily="49" charset="0"/>
              <a:buChar char="o"/>
            </a:pPr>
            <a:r>
              <a:rPr lang="en-GB" sz="2200" dirty="0">
                <a:latin typeface="+mn-lt"/>
              </a:rPr>
              <a:t>The important </a:t>
            </a:r>
            <a:r>
              <a:rPr lang="en-GB" sz="2200" b="1" dirty="0" err="1">
                <a:latin typeface="+mn-lt"/>
              </a:rPr>
              <a:t>dural</a:t>
            </a:r>
            <a:r>
              <a:rPr lang="en-GB" sz="2200" b="1" dirty="0">
                <a:latin typeface="+mn-lt"/>
              </a:rPr>
              <a:t> folds </a:t>
            </a:r>
            <a:r>
              <a:rPr lang="en-GB" sz="2200" dirty="0">
                <a:latin typeface="+mn-lt"/>
              </a:rPr>
              <a:t>inside the brain are the </a:t>
            </a:r>
            <a:r>
              <a:rPr lang="en-GB" sz="2200" b="1" dirty="0" err="1">
                <a:latin typeface="+mn-lt"/>
              </a:rPr>
              <a:t>falax</a:t>
            </a:r>
            <a:r>
              <a:rPr lang="en-GB" sz="2200" b="1" dirty="0">
                <a:latin typeface="+mn-lt"/>
              </a:rPr>
              <a:t> </a:t>
            </a:r>
            <a:r>
              <a:rPr lang="en-GB" sz="2200" b="1" dirty="0" err="1">
                <a:latin typeface="+mn-lt"/>
              </a:rPr>
              <a:t>cerebri</a:t>
            </a:r>
            <a:r>
              <a:rPr lang="en-GB" sz="2200" b="1" dirty="0">
                <a:latin typeface="+mn-lt"/>
              </a:rPr>
              <a:t> </a:t>
            </a:r>
            <a:r>
              <a:rPr lang="en-GB" sz="2200" dirty="0">
                <a:latin typeface="+mn-lt"/>
              </a:rPr>
              <a:t>&amp; </a:t>
            </a:r>
            <a:r>
              <a:rPr lang="en-GB" sz="2200" b="1" dirty="0">
                <a:latin typeface="+mn-lt"/>
              </a:rPr>
              <a:t>tentorium cerebelli</a:t>
            </a:r>
            <a:r>
              <a:rPr lang="en-GB" sz="2200" dirty="0">
                <a:latin typeface="+mn-lt"/>
              </a:rPr>
              <a:t>.</a:t>
            </a:r>
          </a:p>
          <a:p>
            <a:pPr marL="285750" indent="-285750">
              <a:buFont typeface="Courier New" panose="02070309020205020404" pitchFamily="49" charset="0"/>
              <a:buChar char="o"/>
            </a:pPr>
            <a:r>
              <a:rPr lang="en-GB" sz="2200" dirty="0">
                <a:latin typeface="+mn-lt"/>
              </a:rPr>
              <a:t>CSF is </a:t>
            </a:r>
            <a:r>
              <a:rPr lang="en-GB" sz="2200" b="1" u="sng" dirty="0">
                <a:latin typeface="+mn-lt"/>
              </a:rPr>
              <a:t>produced by the choroid plexuses </a:t>
            </a:r>
            <a:r>
              <a:rPr lang="en-GB" sz="2200" dirty="0">
                <a:latin typeface="+mn-lt"/>
              </a:rPr>
              <a:t>of the ventricles of the brain : lateral ,3rd &amp; 4th ventricles.</a:t>
            </a:r>
          </a:p>
          <a:p>
            <a:pPr marL="285750" indent="-285750">
              <a:buFont typeface="Courier New" panose="02070309020205020404" pitchFamily="49" charset="0"/>
              <a:buChar char="o"/>
            </a:pPr>
            <a:r>
              <a:rPr lang="en-GB" sz="2200" dirty="0">
                <a:latin typeface="+mn-lt"/>
              </a:rPr>
              <a:t>CSF </a:t>
            </a:r>
            <a:r>
              <a:rPr lang="en-GB" sz="2200" b="1" u="sng" dirty="0">
                <a:latin typeface="+mn-lt"/>
              </a:rPr>
              <a:t>circulates</a:t>
            </a:r>
            <a:r>
              <a:rPr lang="en-GB" sz="2200" dirty="0">
                <a:latin typeface="+mn-lt"/>
              </a:rPr>
              <a:t> in the subarachnoid space.</a:t>
            </a:r>
          </a:p>
          <a:p>
            <a:pPr marL="285750" indent="-285750">
              <a:buFont typeface="Courier New" panose="02070309020205020404" pitchFamily="49" charset="0"/>
              <a:buChar char="o"/>
            </a:pPr>
            <a:r>
              <a:rPr lang="en-GB" sz="2200" dirty="0">
                <a:latin typeface="+mn-lt"/>
              </a:rPr>
              <a:t>CSF is </a:t>
            </a:r>
            <a:r>
              <a:rPr lang="en-GB" sz="2200" b="1" u="sng" dirty="0">
                <a:latin typeface="+mn-lt"/>
              </a:rPr>
              <a:t>drained into the </a:t>
            </a:r>
            <a:r>
              <a:rPr lang="en-GB" sz="2200" b="1" u="sng" dirty="0" err="1">
                <a:latin typeface="+mn-lt"/>
              </a:rPr>
              <a:t>dural</a:t>
            </a:r>
            <a:r>
              <a:rPr lang="en-GB" sz="2200" b="1" u="sng" dirty="0">
                <a:latin typeface="+mn-lt"/>
              </a:rPr>
              <a:t> venous sinuses </a:t>
            </a:r>
            <a:r>
              <a:rPr lang="en-GB" sz="2200" dirty="0">
                <a:latin typeface="+mn-lt"/>
              </a:rPr>
              <a:t>principally superior </a:t>
            </a:r>
            <a:r>
              <a:rPr lang="en-GB" sz="2200" dirty="0" err="1">
                <a:latin typeface="+mn-lt"/>
              </a:rPr>
              <a:t>saggital</a:t>
            </a:r>
            <a:r>
              <a:rPr lang="en-GB" sz="2200" dirty="0">
                <a:latin typeface="+mn-lt"/>
              </a:rPr>
              <a:t> sinus.</a:t>
            </a:r>
          </a:p>
          <a:p>
            <a:pPr marL="285750" indent="-285750">
              <a:buFont typeface="Courier New" panose="02070309020205020404" pitchFamily="49" charset="0"/>
              <a:buChar char="o"/>
            </a:pPr>
            <a:r>
              <a:rPr lang="en-GB" sz="2200" dirty="0">
                <a:latin typeface="+mn-lt"/>
              </a:rPr>
              <a:t>The </a:t>
            </a:r>
            <a:r>
              <a:rPr lang="en-GB" sz="2200" b="1" dirty="0">
                <a:latin typeface="+mn-lt"/>
              </a:rPr>
              <a:t>subarachnoid space </a:t>
            </a:r>
            <a:r>
              <a:rPr lang="en-GB" sz="2200" dirty="0">
                <a:latin typeface="+mn-lt"/>
              </a:rPr>
              <a:t>in the spinal cord </a:t>
            </a:r>
            <a:r>
              <a:rPr lang="en-GB" sz="2200" b="1" dirty="0">
                <a:latin typeface="+mn-lt"/>
              </a:rPr>
              <a:t>terminates at the 2nd sacral </a:t>
            </a:r>
            <a:r>
              <a:rPr lang="en-GB" sz="2200" dirty="0">
                <a:latin typeface="+mn-lt"/>
              </a:rPr>
              <a:t>vertebra while the spinal cord terminates at L1-L2</a:t>
            </a:r>
          </a:p>
          <a:p>
            <a:pPr marL="285750" indent="-285750">
              <a:buFont typeface="Courier New" panose="02070309020205020404" pitchFamily="49" charset="0"/>
              <a:buChar char="o"/>
            </a:pPr>
            <a:r>
              <a:rPr lang="en-GB" sz="2200" dirty="0">
                <a:latin typeface="+mn-lt"/>
              </a:rPr>
              <a:t>Obstruction of the flow of CSF as in </a:t>
            </a:r>
            <a:r>
              <a:rPr lang="en-GB" sz="2200" dirty="0" err="1">
                <a:latin typeface="+mn-lt"/>
              </a:rPr>
              <a:t>tumors</a:t>
            </a:r>
            <a:r>
              <a:rPr lang="en-GB" sz="2200" dirty="0">
                <a:latin typeface="+mn-lt"/>
              </a:rPr>
              <a:t> of the brain leads to </a:t>
            </a:r>
            <a:r>
              <a:rPr lang="en-GB" sz="2200" b="1" dirty="0">
                <a:latin typeface="+mn-lt"/>
              </a:rPr>
              <a:t>hydrocephalus</a:t>
            </a:r>
            <a:r>
              <a:rPr lang="en-GB" sz="2200" dirty="0">
                <a:latin typeface="+mn-lt"/>
              </a:rPr>
              <a:t>.</a:t>
            </a:r>
          </a:p>
        </p:txBody>
      </p:sp>
      <p:sp>
        <p:nvSpPr>
          <p:cNvPr id="34" name="TextBox 33">
            <a:extLst>
              <a:ext uri="{FF2B5EF4-FFF2-40B4-BE49-F238E27FC236}">
                <a16:creationId xmlns="" xmlns:a16="http://schemas.microsoft.com/office/drawing/2014/main" id="{D10C2962-76C7-4F72-973C-33A956701DB1}"/>
              </a:ext>
            </a:extLst>
          </p:cNvPr>
          <p:cNvSpPr txBox="1"/>
          <p:nvPr/>
        </p:nvSpPr>
        <p:spPr>
          <a:xfrm>
            <a:off x="5370302" y="178445"/>
            <a:ext cx="2173497" cy="584775"/>
          </a:xfrm>
          <a:prstGeom prst="rect">
            <a:avLst/>
          </a:prstGeom>
          <a:noFill/>
        </p:spPr>
        <p:txBody>
          <a:bodyPr wrap="square" rtlCol="0">
            <a:spAutoFit/>
          </a:bodyPr>
          <a:lstStyle/>
          <a:p>
            <a:r>
              <a:rPr lang="en-US" sz="3200" b="1" dirty="0">
                <a:latin typeface="+mj-lt"/>
              </a:rPr>
              <a:t>Summary</a:t>
            </a:r>
            <a:endParaRPr lang="en-GB" sz="3200" b="1" dirty="0">
              <a:latin typeface="+mj-lt"/>
            </a:endParaRPr>
          </a:p>
        </p:txBody>
      </p:sp>
      <p:pic>
        <p:nvPicPr>
          <p:cNvPr id="35" name="Picture 34">
            <a:extLst>
              <a:ext uri="{FF2B5EF4-FFF2-40B4-BE49-F238E27FC236}">
                <a16:creationId xmlns="" xmlns:a16="http://schemas.microsoft.com/office/drawing/2014/main" id="{FD1CE2A6-D98E-49F2-B379-1E58BF58E3F9}"/>
              </a:ext>
            </a:extLst>
          </p:cNvPr>
          <p:cNvPicPr>
            <a:picLocks noChangeAspect="1"/>
          </p:cNvPicPr>
          <p:nvPr/>
        </p:nvPicPr>
        <p:blipFill>
          <a:blip r:embed="rId2"/>
          <a:stretch>
            <a:fillRect/>
          </a:stretch>
        </p:blipFill>
        <p:spPr>
          <a:xfrm>
            <a:off x="1658679" y="4535061"/>
            <a:ext cx="8463516" cy="1911908"/>
          </a:xfrm>
          <a:prstGeom prst="rect">
            <a:avLst/>
          </a:prstGeom>
        </p:spPr>
      </p:pic>
    </p:spTree>
    <p:extLst>
      <p:ext uri="{BB962C8B-B14F-4D97-AF65-F5344CB8AC3E}">
        <p14:creationId xmlns:p14="http://schemas.microsoft.com/office/powerpoint/2010/main" val="995074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39" y="406865"/>
            <a:ext cx="5646173" cy="5607899"/>
          </a:xfrm>
        </p:spPr>
        <p:txBody>
          <a:bodyPr>
            <a:noAutofit/>
          </a:bodyPr>
          <a:lstStyle/>
          <a:p>
            <a:pPr marL="0" indent="0">
              <a:spcBef>
                <a:spcPts val="600"/>
              </a:spcBef>
              <a:buNone/>
            </a:pPr>
            <a:r>
              <a:rPr lang="en-US" sz="1600" dirty="0"/>
              <a:t>1. Which one of these does NOT supply the dura?</a:t>
            </a:r>
          </a:p>
          <a:p>
            <a:pPr marL="354013" lvl="0" indent="-265113">
              <a:spcBef>
                <a:spcPts val="600"/>
              </a:spcBef>
              <a:buFont typeface="+mj-lt"/>
              <a:buAutoNum type="alphaLcParenR"/>
            </a:pPr>
            <a:r>
              <a:rPr lang="en-US" sz="1600" dirty="0"/>
              <a:t>Trigeminal</a:t>
            </a:r>
          </a:p>
          <a:p>
            <a:pPr marL="354013" lvl="0" indent="-265113">
              <a:spcBef>
                <a:spcPts val="600"/>
              </a:spcBef>
              <a:buFont typeface="+mj-lt"/>
              <a:buAutoNum type="alphaLcParenR"/>
            </a:pPr>
            <a:r>
              <a:rPr lang="en-US" sz="1600" dirty="0"/>
              <a:t>Facial</a:t>
            </a:r>
          </a:p>
          <a:p>
            <a:pPr marL="354013" lvl="0" indent="-265113">
              <a:spcBef>
                <a:spcPts val="600"/>
              </a:spcBef>
              <a:buFont typeface="+mj-lt"/>
              <a:buAutoNum type="alphaLcParenR"/>
            </a:pPr>
            <a:r>
              <a:rPr lang="en-US" sz="1600" dirty="0" err="1"/>
              <a:t>Vagus</a:t>
            </a:r>
            <a:endParaRPr lang="en-US" sz="1600" dirty="0"/>
          </a:p>
          <a:p>
            <a:pPr marL="354013" lvl="0" indent="-265113">
              <a:spcBef>
                <a:spcPts val="600"/>
              </a:spcBef>
              <a:buFont typeface="+mj-lt"/>
              <a:buAutoNum type="alphaLcParenR"/>
            </a:pPr>
            <a:r>
              <a:rPr lang="en-US" sz="1600" dirty="0"/>
              <a:t>C1 – C3</a:t>
            </a:r>
          </a:p>
          <a:p>
            <a:pPr marL="0" indent="0">
              <a:spcBef>
                <a:spcPts val="600"/>
              </a:spcBef>
              <a:buNone/>
            </a:pPr>
            <a:endParaRPr lang="en-US" sz="800" dirty="0"/>
          </a:p>
          <a:p>
            <a:pPr marL="0" indent="0">
              <a:spcBef>
                <a:spcPts val="600"/>
              </a:spcBef>
              <a:buNone/>
            </a:pPr>
            <a:r>
              <a:rPr lang="en-US" sz="1600" dirty="0"/>
              <a:t>2. Which of the following is a vertical sickle shaped sheet of dura?</a:t>
            </a:r>
          </a:p>
          <a:p>
            <a:pPr marL="354013">
              <a:spcBef>
                <a:spcPts val="600"/>
              </a:spcBef>
              <a:buFont typeface="+mj-lt"/>
              <a:buAutoNum type="alphaLcParenR"/>
            </a:pPr>
            <a:r>
              <a:rPr lang="en-US" sz="1600" dirty="0"/>
              <a:t>Falx </a:t>
            </a:r>
            <a:r>
              <a:rPr lang="en-US" sz="1600" dirty="0" err="1"/>
              <a:t>cerebri</a:t>
            </a:r>
            <a:endParaRPr lang="en-US" sz="1600" dirty="0"/>
          </a:p>
          <a:p>
            <a:pPr marL="354013">
              <a:spcBef>
                <a:spcPts val="600"/>
              </a:spcBef>
              <a:buFont typeface="+mj-lt"/>
              <a:buAutoNum type="alphaLcParenR"/>
            </a:pPr>
            <a:r>
              <a:rPr lang="en-US" sz="1600" dirty="0"/>
              <a:t>Tentorium cerebelli</a:t>
            </a:r>
          </a:p>
          <a:p>
            <a:pPr marL="354013">
              <a:spcBef>
                <a:spcPts val="600"/>
              </a:spcBef>
              <a:buFont typeface="+mj-lt"/>
              <a:buAutoNum type="alphaLcParenR"/>
            </a:pPr>
            <a:r>
              <a:rPr lang="en-US" sz="1600" dirty="0"/>
              <a:t>Corpus callosum</a:t>
            </a:r>
          </a:p>
          <a:p>
            <a:pPr marL="354013">
              <a:spcBef>
                <a:spcPts val="600"/>
              </a:spcBef>
              <a:buFont typeface="+mj-lt"/>
              <a:buAutoNum type="alphaLcParenR"/>
            </a:pPr>
            <a:r>
              <a:rPr lang="en-US" sz="1600" dirty="0"/>
              <a:t>Cisterna magna</a:t>
            </a:r>
          </a:p>
          <a:p>
            <a:pPr>
              <a:spcBef>
                <a:spcPts val="600"/>
              </a:spcBef>
              <a:buFont typeface="+mj-lt"/>
              <a:buAutoNum type="alphaLcParenR"/>
            </a:pPr>
            <a:endParaRPr lang="en-US" sz="800" dirty="0"/>
          </a:p>
          <a:p>
            <a:pPr marL="0" indent="0">
              <a:spcBef>
                <a:spcPts val="600"/>
              </a:spcBef>
              <a:buNone/>
              <a:defRPr/>
            </a:pPr>
            <a:r>
              <a:rPr lang="en-US" sz="1600" dirty="0"/>
              <a:t>3.  Which of the following is only present in spinal meninges?</a:t>
            </a:r>
          </a:p>
          <a:p>
            <a:pPr marL="354013" indent="-265113">
              <a:spcBef>
                <a:spcPts val="600"/>
              </a:spcBef>
              <a:buFont typeface="+mj-lt"/>
              <a:buAutoNum type="alphaLcParenR"/>
              <a:defRPr/>
            </a:pPr>
            <a:r>
              <a:rPr lang="en-US" sz="1600" dirty="0"/>
              <a:t>Cisterna magna </a:t>
            </a:r>
          </a:p>
          <a:p>
            <a:pPr marL="354013" indent="-265113">
              <a:spcBef>
                <a:spcPts val="600"/>
              </a:spcBef>
              <a:buFont typeface="+mj-lt"/>
              <a:buAutoNum type="alphaLcParenR"/>
              <a:defRPr/>
            </a:pPr>
            <a:r>
              <a:rPr lang="en-US" sz="1600" dirty="0"/>
              <a:t>Interpeduncular cisterna</a:t>
            </a:r>
          </a:p>
          <a:p>
            <a:pPr marL="354013" indent="-265113">
              <a:spcBef>
                <a:spcPts val="600"/>
              </a:spcBef>
              <a:buFont typeface="+mj-lt"/>
              <a:buAutoNum type="alphaLcParenR"/>
              <a:defRPr/>
            </a:pPr>
            <a:r>
              <a:rPr lang="en-US" sz="1600" dirty="0"/>
              <a:t>Dentate ligament</a:t>
            </a:r>
          </a:p>
          <a:p>
            <a:pPr marL="354013" indent="-265113">
              <a:spcBef>
                <a:spcPts val="600"/>
              </a:spcBef>
              <a:buFont typeface="+mj-lt"/>
              <a:buAutoNum type="alphaLcParenR"/>
              <a:defRPr/>
            </a:pPr>
            <a:r>
              <a:rPr lang="en-US" sz="1600" dirty="0"/>
              <a:t>Tentorium cerebelli</a:t>
            </a:r>
          </a:p>
          <a:p>
            <a:pPr marL="354013" indent="-265113">
              <a:spcBef>
                <a:spcPts val="600"/>
              </a:spcBef>
              <a:buFont typeface="+mj-lt"/>
              <a:buAutoNum type="alphaLcParenR"/>
              <a:defRPr/>
            </a:pPr>
            <a:endParaRPr lang="en-US" sz="1600" dirty="0"/>
          </a:p>
          <a:p>
            <a:pPr marL="0" indent="0">
              <a:spcBef>
                <a:spcPts val="600"/>
              </a:spcBef>
              <a:buNone/>
            </a:pPr>
            <a:endParaRPr lang="en-US" sz="1600" dirty="0"/>
          </a:p>
          <a:p>
            <a:pPr marL="0" indent="0">
              <a:spcBef>
                <a:spcPts val="600"/>
              </a:spcBef>
              <a:buNone/>
            </a:pPr>
            <a:endParaRPr lang="en-US" sz="1600" dirty="0"/>
          </a:p>
        </p:txBody>
      </p:sp>
      <p:sp>
        <p:nvSpPr>
          <p:cNvPr id="4" name="TextBox 3"/>
          <p:cNvSpPr txBox="1"/>
          <p:nvPr/>
        </p:nvSpPr>
        <p:spPr>
          <a:xfrm>
            <a:off x="3210873" y="6522594"/>
            <a:ext cx="5058280" cy="307777"/>
          </a:xfrm>
          <a:prstGeom prst="rect">
            <a:avLst/>
          </a:prstGeom>
          <a:noFill/>
        </p:spPr>
        <p:txBody>
          <a:bodyPr wrap="square" rtlCol="0">
            <a:spAutoFit/>
          </a:bodyPr>
          <a:lstStyle/>
          <a:p>
            <a:r>
              <a:rPr lang="en-US" dirty="0">
                <a:solidFill>
                  <a:schemeClr val="bg1">
                    <a:lumMod val="65000"/>
                  </a:schemeClr>
                </a:solidFill>
                <a:latin typeface="+mj-lt"/>
              </a:rPr>
              <a:t>1.B        2.A        3.C           4.C        5.D 	     6. C          7.A           8. B</a:t>
            </a:r>
          </a:p>
        </p:txBody>
      </p:sp>
      <p:sp>
        <p:nvSpPr>
          <p:cNvPr id="5" name="TextBox 4"/>
          <p:cNvSpPr txBox="1"/>
          <p:nvPr/>
        </p:nvSpPr>
        <p:spPr>
          <a:xfrm>
            <a:off x="255638" y="5353044"/>
            <a:ext cx="5910470" cy="1323439"/>
          </a:xfrm>
          <a:prstGeom prst="rect">
            <a:avLst/>
          </a:prstGeom>
          <a:noFill/>
        </p:spPr>
        <p:txBody>
          <a:bodyPr wrap="square" rtlCol="0">
            <a:spAutoFit/>
          </a:bodyPr>
          <a:lstStyle/>
          <a:p>
            <a:r>
              <a:rPr lang="en-US" sz="1600" dirty="0">
                <a:solidFill>
                  <a:schemeClr val="tx1"/>
                </a:solidFill>
                <a:latin typeface="+mn-lt"/>
              </a:rPr>
              <a:t>4. The subarachnoid space terminates at:</a:t>
            </a:r>
          </a:p>
          <a:p>
            <a:pPr marL="342900" indent="-254000">
              <a:buFont typeface="+mj-lt"/>
              <a:buAutoNum type="alphaLcParenR"/>
            </a:pPr>
            <a:r>
              <a:rPr lang="en-US" sz="1600" dirty="0">
                <a:solidFill>
                  <a:schemeClr val="tx1"/>
                </a:solidFill>
                <a:latin typeface="+mn-lt"/>
              </a:rPr>
              <a:t>L1 – L2</a:t>
            </a:r>
          </a:p>
          <a:p>
            <a:pPr marL="342900" indent="-254000">
              <a:buFont typeface="+mj-lt"/>
              <a:buAutoNum type="alphaLcParenR"/>
            </a:pPr>
            <a:r>
              <a:rPr lang="en-US" sz="1600" dirty="0">
                <a:solidFill>
                  <a:schemeClr val="tx1"/>
                </a:solidFill>
                <a:latin typeface="+mn-lt"/>
              </a:rPr>
              <a:t>S1</a:t>
            </a:r>
          </a:p>
          <a:p>
            <a:pPr marL="342900" indent="-254000">
              <a:buFont typeface="+mj-lt"/>
              <a:buAutoNum type="alphaLcParenR"/>
            </a:pPr>
            <a:r>
              <a:rPr lang="en-US" sz="1600" dirty="0">
                <a:solidFill>
                  <a:schemeClr val="tx1"/>
                </a:solidFill>
                <a:latin typeface="+mn-lt"/>
              </a:rPr>
              <a:t>S2</a:t>
            </a:r>
          </a:p>
          <a:p>
            <a:pPr marL="342900" indent="-254000">
              <a:buFont typeface="+mj-lt"/>
              <a:buAutoNum type="alphaLcParenR"/>
            </a:pPr>
            <a:r>
              <a:rPr lang="en-US" sz="1600" dirty="0">
                <a:latin typeface="+mn-lt"/>
              </a:rPr>
              <a:t>Coccyx</a:t>
            </a:r>
          </a:p>
        </p:txBody>
      </p:sp>
      <p:sp>
        <p:nvSpPr>
          <p:cNvPr id="6" name="TextBox 5"/>
          <p:cNvSpPr txBox="1"/>
          <p:nvPr/>
        </p:nvSpPr>
        <p:spPr>
          <a:xfrm>
            <a:off x="6390968" y="425093"/>
            <a:ext cx="5598973" cy="1323439"/>
          </a:xfrm>
          <a:prstGeom prst="rect">
            <a:avLst/>
          </a:prstGeom>
          <a:noFill/>
        </p:spPr>
        <p:txBody>
          <a:bodyPr wrap="square" rtlCol="0">
            <a:spAutoFit/>
          </a:bodyPr>
          <a:lstStyle/>
          <a:p>
            <a:r>
              <a:rPr lang="en-US" sz="1600" dirty="0">
                <a:latin typeface="+mn-lt"/>
              </a:rPr>
              <a:t>5. The ventricular system in the spinal cord is represented by:</a:t>
            </a:r>
          </a:p>
          <a:p>
            <a:pPr marL="452438" indent="-277813">
              <a:buFont typeface="+mj-lt"/>
              <a:buAutoNum type="alphaLcParenR"/>
              <a:defRPr/>
            </a:pPr>
            <a:r>
              <a:rPr lang="en-US" sz="1600" dirty="0">
                <a:solidFill>
                  <a:schemeClr val="tx1"/>
                </a:solidFill>
                <a:latin typeface="+mn-lt"/>
              </a:rPr>
              <a:t>Lateral ventricle</a:t>
            </a:r>
          </a:p>
          <a:p>
            <a:pPr marL="452438" indent="-277813">
              <a:buFont typeface="+mj-lt"/>
              <a:buAutoNum type="alphaLcParenR"/>
              <a:defRPr/>
            </a:pPr>
            <a:r>
              <a:rPr lang="en-US" sz="1600" dirty="0">
                <a:solidFill>
                  <a:schemeClr val="tx1"/>
                </a:solidFill>
                <a:latin typeface="+mn-lt"/>
              </a:rPr>
              <a:t>3</a:t>
            </a:r>
            <a:r>
              <a:rPr lang="en-US" sz="1600" baseline="30000" dirty="0">
                <a:solidFill>
                  <a:schemeClr val="tx1"/>
                </a:solidFill>
                <a:latin typeface="+mn-lt"/>
              </a:rPr>
              <a:t>rd</a:t>
            </a:r>
            <a:r>
              <a:rPr lang="en-US" sz="1600" dirty="0">
                <a:solidFill>
                  <a:schemeClr val="tx1"/>
                </a:solidFill>
                <a:latin typeface="+mn-lt"/>
              </a:rPr>
              <a:t> ventricle</a:t>
            </a:r>
          </a:p>
          <a:p>
            <a:pPr marL="452438" indent="-277813">
              <a:buFont typeface="+mj-lt"/>
              <a:buAutoNum type="alphaLcParenR"/>
              <a:defRPr/>
            </a:pPr>
            <a:r>
              <a:rPr lang="en-US" sz="1600" dirty="0">
                <a:solidFill>
                  <a:schemeClr val="tx1"/>
                </a:solidFill>
                <a:latin typeface="+mn-lt"/>
              </a:rPr>
              <a:t>4</a:t>
            </a:r>
            <a:r>
              <a:rPr lang="en-US" sz="1600" baseline="30000" dirty="0">
                <a:solidFill>
                  <a:schemeClr val="tx1"/>
                </a:solidFill>
                <a:latin typeface="+mn-lt"/>
              </a:rPr>
              <a:t>th</a:t>
            </a:r>
            <a:r>
              <a:rPr lang="en-US" sz="1600" dirty="0">
                <a:solidFill>
                  <a:schemeClr val="tx1"/>
                </a:solidFill>
                <a:latin typeface="+mn-lt"/>
              </a:rPr>
              <a:t> ventricle</a:t>
            </a:r>
          </a:p>
          <a:p>
            <a:pPr marL="452438" indent="-277813">
              <a:buFont typeface="+mj-lt"/>
              <a:buAutoNum type="alphaLcParenR"/>
              <a:defRPr/>
            </a:pPr>
            <a:r>
              <a:rPr lang="en-US" sz="1600" dirty="0">
                <a:solidFill>
                  <a:schemeClr val="tx1"/>
                </a:solidFill>
                <a:latin typeface="+mn-lt"/>
              </a:rPr>
              <a:t>Central canal</a:t>
            </a:r>
          </a:p>
        </p:txBody>
      </p:sp>
      <p:sp>
        <p:nvSpPr>
          <p:cNvPr id="2" name="TextBox 1">
            <a:extLst>
              <a:ext uri="{FF2B5EF4-FFF2-40B4-BE49-F238E27FC236}">
                <a16:creationId xmlns="" xmlns:a16="http://schemas.microsoft.com/office/drawing/2014/main" id="{DEC80268-4B39-4A6A-9D8D-EA3234F1C221}"/>
              </a:ext>
            </a:extLst>
          </p:cNvPr>
          <p:cNvSpPr txBox="1"/>
          <p:nvPr/>
        </p:nvSpPr>
        <p:spPr>
          <a:xfrm>
            <a:off x="5141472" y="299144"/>
            <a:ext cx="1128835" cy="646331"/>
          </a:xfrm>
          <a:prstGeom prst="rect">
            <a:avLst/>
          </a:prstGeom>
          <a:noFill/>
        </p:spPr>
        <p:txBody>
          <a:bodyPr wrap="none" rtlCol="0">
            <a:spAutoFit/>
          </a:bodyPr>
          <a:lstStyle/>
          <a:p>
            <a:r>
              <a:rPr lang="en-US" sz="3600" dirty="0">
                <a:latin typeface="+mj-lt"/>
              </a:rPr>
              <a:t>MCQ</a:t>
            </a:r>
            <a:endParaRPr lang="en-GB" sz="3600" dirty="0">
              <a:latin typeface="+mj-lt"/>
            </a:endParaRPr>
          </a:p>
        </p:txBody>
      </p:sp>
      <p:sp>
        <p:nvSpPr>
          <p:cNvPr id="8" name="TextBox 7">
            <a:extLst>
              <a:ext uri="{FF2B5EF4-FFF2-40B4-BE49-F238E27FC236}">
                <a16:creationId xmlns="" xmlns:a16="http://schemas.microsoft.com/office/drawing/2014/main" id="{1E16F097-F964-4E50-820B-1CB852568407}"/>
              </a:ext>
            </a:extLst>
          </p:cNvPr>
          <p:cNvSpPr txBox="1"/>
          <p:nvPr/>
        </p:nvSpPr>
        <p:spPr>
          <a:xfrm>
            <a:off x="6390968" y="2037584"/>
            <a:ext cx="5598973" cy="1323439"/>
          </a:xfrm>
          <a:prstGeom prst="rect">
            <a:avLst/>
          </a:prstGeom>
          <a:noFill/>
        </p:spPr>
        <p:txBody>
          <a:bodyPr wrap="square" rtlCol="0">
            <a:spAutoFit/>
          </a:bodyPr>
          <a:lstStyle/>
          <a:p>
            <a:r>
              <a:rPr lang="en-US" sz="1600" dirty="0">
                <a:latin typeface="+mn-lt"/>
              </a:rPr>
              <a:t>6. The lateral ventricle opens into the 3</a:t>
            </a:r>
            <a:r>
              <a:rPr lang="en-US" sz="1600" baseline="30000" dirty="0">
                <a:latin typeface="+mn-lt"/>
              </a:rPr>
              <a:t>rd</a:t>
            </a:r>
            <a:r>
              <a:rPr lang="en-US" sz="1600" dirty="0">
                <a:latin typeface="+mn-lt"/>
              </a:rPr>
              <a:t> ventricle through:</a:t>
            </a:r>
          </a:p>
          <a:p>
            <a:pPr marL="452438" indent="-277813">
              <a:buFont typeface="+mj-lt"/>
              <a:buAutoNum type="alphaLcParenR"/>
              <a:defRPr/>
            </a:pPr>
            <a:r>
              <a:rPr lang="en-US" sz="1600" dirty="0">
                <a:solidFill>
                  <a:schemeClr val="tx1"/>
                </a:solidFill>
                <a:latin typeface="+mn-lt"/>
              </a:rPr>
              <a:t>Foramen of </a:t>
            </a:r>
            <a:r>
              <a:rPr lang="en-US" sz="1600" dirty="0" err="1">
                <a:solidFill>
                  <a:schemeClr val="tx1"/>
                </a:solidFill>
                <a:latin typeface="+mn-lt"/>
              </a:rPr>
              <a:t>luscka</a:t>
            </a:r>
            <a:endParaRPr lang="en-US" sz="1600" dirty="0">
              <a:solidFill>
                <a:schemeClr val="tx1"/>
              </a:solidFill>
              <a:latin typeface="+mn-lt"/>
            </a:endParaRPr>
          </a:p>
          <a:p>
            <a:pPr marL="452438" indent="-277813">
              <a:buFont typeface="+mj-lt"/>
              <a:buAutoNum type="alphaLcParenR"/>
              <a:defRPr/>
            </a:pPr>
            <a:r>
              <a:rPr lang="en-US" sz="1600" dirty="0">
                <a:solidFill>
                  <a:schemeClr val="tx1"/>
                </a:solidFill>
                <a:latin typeface="+mn-lt"/>
              </a:rPr>
              <a:t>Foramen of </a:t>
            </a:r>
            <a:r>
              <a:rPr lang="en-US" sz="1600" dirty="0" err="1">
                <a:solidFill>
                  <a:schemeClr val="tx1"/>
                </a:solidFill>
                <a:latin typeface="+mn-lt"/>
              </a:rPr>
              <a:t>magendie</a:t>
            </a:r>
            <a:endParaRPr lang="en-US" sz="1600" dirty="0">
              <a:solidFill>
                <a:schemeClr val="tx1"/>
              </a:solidFill>
              <a:latin typeface="+mn-lt"/>
            </a:endParaRPr>
          </a:p>
          <a:p>
            <a:pPr marL="452438" indent="-277813">
              <a:buFont typeface="+mj-lt"/>
              <a:buAutoNum type="alphaLcParenR"/>
              <a:defRPr/>
            </a:pPr>
            <a:r>
              <a:rPr lang="en-US" sz="1600" dirty="0">
                <a:solidFill>
                  <a:schemeClr val="tx1"/>
                </a:solidFill>
                <a:latin typeface="+mn-lt"/>
              </a:rPr>
              <a:t>Foramen of Monroe</a:t>
            </a:r>
          </a:p>
          <a:p>
            <a:pPr marL="452438" indent="-277813">
              <a:buFont typeface="+mj-lt"/>
              <a:buAutoNum type="alphaLcParenR"/>
              <a:defRPr/>
            </a:pPr>
            <a:r>
              <a:rPr lang="en-US" sz="1600" dirty="0">
                <a:solidFill>
                  <a:schemeClr val="tx1"/>
                </a:solidFill>
                <a:latin typeface="+mn-lt"/>
              </a:rPr>
              <a:t>Cerebral aqueduct </a:t>
            </a:r>
          </a:p>
        </p:txBody>
      </p:sp>
      <p:sp>
        <p:nvSpPr>
          <p:cNvPr id="9" name="TextBox 8">
            <a:extLst>
              <a:ext uri="{FF2B5EF4-FFF2-40B4-BE49-F238E27FC236}">
                <a16:creationId xmlns="" xmlns:a16="http://schemas.microsoft.com/office/drawing/2014/main" id="{31CB0A84-D954-4DCC-BC94-6BFBAE6582C6}"/>
              </a:ext>
            </a:extLst>
          </p:cNvPr>
          <p:cNvSpPr txBox="1"/>
          <p:nvPr/>
        </p:nvSpPr>
        <p:spPr>
          <a:xfrm>
            <a:off x="6390968" y="3575396"/>
            <a:ext cx="5598973" cy="1323439"/>
          </a:xfrm>
          <a:prstGeom prst="rect">
            <a:avLst/>
          </a:prstGeom>
          <a:noFill/>
        </p:spPr>
        <p:txBody>
          <a:bodyPr wrap="square" rtlCol="0">
            <a:spAutoFit/>
          </a:bodyPr>
          <a:lstStyle/>
          <a:p>
            <a:r>
              <a:rPr lang="en-US" sz="1600" dirty="0">
                <a:latin typeface="+mn-lt"/>
              </a:rPr>
              <a:t>7. The CSF is reabsorbed into the venous sinus mainly through:</a:t>
            </a:r>
          </a:p>
          <a:p>
            <a:pPr marL="452438" indent="-277813">
              <a:buFont typeface="+mj-lt"/>
              <a:buAutoNum type="alphaLcParenR"/>
              <a:defRPr/>
            </a:pPr>
            <a:r>
              <a:rPr lang="en-US" sz="1600" dirty="0">
                <a:solidFill>
                  <a:schemeClr val="tx1"/>
                </a:solidFill>
                <a:latin typeface="+mn-lt"/>
              </a:rPr>
              <a:t>Superior sagittal sinus</a:t>
            </a:r>
          </a:p>
          <a:p>
            <a:pPr marL="452438" indent="-277813">
              <a:buFont typeface="+mj-lt"/>
              <a:buAutoNum type="alphaLcParenR"/>
              <a:defRPr/>
            </a:pPr>
            <a:r>
              <a:rPr lang="en-US" sz="1600" dirty="0">
                <a:solidFill>
                  <a:schemeClr val="tx1"/>
                </a:solidFill>
                <a:latin typeface="+mn-lt"/>
              </a:rPr>
              <a:t>Inferior sagittal sinus</a:t>
            </a:r>
          </a:p>
          <a:p>
            <a:pPr marL="452438" indent="-277813">
              <a:buFont typeface="+mj-lt"/>
              <a:buAutoNum type="alphaLcParenR"/>
              <a:defRPr/>
            </a:pPr>
            <a:r>
              <a:rPr lang="en-US" sz="1600" dirty="0">
                <a:solidFill>
                  <a:schemeClr val="tx1"/>
                </a:solidFill>
                <a:latin typeface="+mn-lt"/>
              </a:rPr>
              <a:t>Straight sinus</a:t>
            </a:r>
          </a:p>
          <a:p>
            <a:pPr marL="452438" indent="-277813">
              <a:buFont typeface="+mj-lt"/>
              <a:buAutoNum type="alphaLcParenR"/>
              <a:defRPr/>
            </a:pPr>
            <a:r>
              <a:rPr lang="en-US" sz="1600" dirty="0">
                <a:solidFill>
                  <a:schemeClr val="tx1"/>
                </a:solidFill>
                <a:latin typeface="+mn-lt"/>
              </a:rPr>
              <a:t>Transverse sinus</a:t>
            </a:r>
          </a:p>
        </p:txBody>
      </p:sp>
      <p:sp>
        <p:nvSpPr>
          <p:cNvPr id="10" name="TextBox 9">
            <a:extLst>
              <a:ext uri="{FF2B5EF4-FFF2-40B4-BE49-F238E27FC236}">
                <a16:creationId xmlns="" xmlns:a16="http://schemas.microsoft.com/office/drawing/2014/main" id="{8E975E73-450F-4E01-9F6A-F8F499C2F652}"/>
              </a:ext>
            </a:extLst>
          </p:cNvPr>
          <p:cNvSpPr txBox="1"/>
          <p:nvPr/>
        </p:nvSpPr>
        <p:spPr>
          <a:xfrm>
            <a:off x="6390968" y="5113208"/>
            <a:ext cx="5598973" cy="1323439"/>
          </a:xfrm>
          <a:prstGeom prst="rect">
            <a:avLst/>
          </a:prstGeom>
          <a:noFill/>
        </p:spPr>
        <p:txBody>
          <a:bodyPr wrap="square" rtlCol="0">
            <a:spAutoFit/>
          </a:bodyPr>
          <a:lstStyle/>
          <a:p>
            <a:r>
              <a:rPr lang="en-US" sz="1600" dirty="0">
                <a:latin typeface="+mn-lt"/>
              </a:rPr>
              <a:t>8. Cerebrospinal fluid circulates in:</a:t>
            </a:r>
          </a:p>
          <a:p>
            <a:pPr marL="452438" indent="-277813">
              <a:buFont typeface="+mj-lt"/>
              <a:buAutoNum type="alphaLcParenR"/>
              <a:defRPr/>
            </a:pPr>
            <a:r>
              <a:rPr lang="en-US" sz="1600" dirty="0">
                <a:solidFill>
                  <a:schemeClr val="tx1"/>
                </a:solidFill>
                <a:latin typeface="+mn-lt"/>
              </a:rPr>
              <a:t>Ventricles </a:t>
            </a:r>
          </a:p>
          <a:p>
            <a:pPr marL="452438" indent="-277813">
              <a:buFont typeface="+mj-lt"/>
              <a:buAutoNum type="alphaLcParenR"/>
              <a:defRPr/>
            </a:pPr>
            <a:r>
              <a:rPr lang="en-US" sz="1600" dirty="0">
                <a:solidFill>
                  <a:schemeClr val="tx1"/>
                </a:solidFill>
                <a:latin typeface="+mn-lt"/>
              </a:rPr>
              <a:t>Subarachnoid space</a:t>
            </a:r>
          </a:p>
          <a:p>
            <a:pPr marL="452438" indent="-277813">
              <a:buFont typeface="+mj-lt"/>
              <a:buAutoNum type="alphaLcParenR"/>
              <a:defRPr/>
            </a:pPr>
            <a:r>
              <a:rPr lang="en-US" sz="1600" dirty="0">
                <a:solidFill>
                  <a:schemeClr val="tx1"/>
                </a:solidFill>
                <a:latin typeface="+mn-lt"/>
              </a:rPr>
              <a:t>Dural venous sinuses</a:t>
            </a:r>
          </a:p>
          <a:p>
            <a:pPr marL="452438" indent="-277813">
              <a:buFont typeface="+mj-lt"/>
              <a:buAutoNum type="alphaLcParenR"/>
              <a:defRPr/>
            </a:pPr>
            <a:r>
              <a:rPr lang="en-US" sz="1600" dirty="0">
                <a:solidFill>
                  <a:schemeClr val="tx1"/>
                </a:solidFill>
                <a:latin typeface="+mn-lt"/>
              </a:rPr>
              <a:t>Epidural space</a:t>
            </a:r>
          </a:p>
        </p:txBody>
      </p:sp>
    </p:spTree>
    <p:extLst>
      <p:ext uri="{BB962C8B-B14F-4D97-AF65-F5344CB8AC3E}">
        <p14:creationId xmlns:p14="http://schemas.microsoft.com/office/powerpoint/2010/main" val="1709788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65466BD1-2CF7-4E04-8B2B-C4BA34538E79}"/>
              </a:ext>
            </a:extLst>
          </p:cNvPr>
          <p:cNvSpPr txBox="1">
            <a:spLocks/>
          </p:cNvSpPr>
          <p:nvPr/>
        </p:nvSpPr>
        <p:spPr>
          <a:xfrm>
            <a:off x="992260" y="1189703"/>
            <a:ext cx="10432823" cy="5329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defRPr/>
            </a:pPr>
            <a:r>
              <a:rPr lang="en-US" sz="2000" dirty="0"/>
              <a:t>A patient presented to the hospital with headache and dizziness. After examination, the doctor diagnosed him with hydrocephalus. </a:t>
            </a:r>
          </a:p>
          <a:p>
            <a:pPr marL="0" indent="0">
              <a:spcBef>
                <a:spcPts val="600"/>
              </a:spcBef>
              <a:buFont typeface="Arial" panose="020B0604020202020204" pitchFamily="34" charset="0"/>
              <a:buNone/>
              <a:defRPr/>
            </a:pPr>
            <a:endParaRPr lang="en-US" sz="1100" dirty="0"/>
          </a:p>
          <a:p>
            <a:pPr marL="0" indent="0">
              <a:spcBef>
                <a:spcPts val="600"/>
              </a:spcBef>
              <a:buFont typeface="Arial" panose="020B0604020202020204" pitchFamily="34" charset="0"/>
              <a:buNone/>
              <a:defRPr/>
            </a:pPr>
            <a:r>
              <a:rPr lang="en-US" sz="2000" dirty="0"/>
              <a:t>1. Describe the pathway of CSF with regard to a) formation, b) circulation, and c) final drainage.</a:t>
            </a:r>
            <a:endParaRPr lang="en-US" sz="2000" dirty="0">
              <a:solidFill>
                <a:schemeClr val="bg1">
                  <a:lumMod val="50000"/>
                </a:schemeClr>
              </a:solidFill>
            </a:endParaRPr>
          </a:p>
          <a:p>
            <a:pPr marL="608013" indent="-342900">
              <a:spcBef>
                <a:spcPts val="600"/>
              </a:spcBef>
              <a:buFont typeface="Arial" panose="020B0604020202020204" pitchFamily="34" charset="0"/>
              <a:buAutoNum type="alphaLcParenR"/>
              <a:defRPr/>
            </a:pPr>
            <a:r>
              <a:rPr lang="en-US" sz="1800" dirty="0">
                <a:solidFill>
                  <a:schemeClr val="bg1">
                    <a:lumMod val="65000"/>
                  </a:schemeClr>
                </a:solidFill>
              </a:rPr>
              <a:t>The cerebrospinal fluid is formed by the choroid plexus in the ventricles. It flows from lateral ventricle to 3</a:t>
            </a:r>
            <a:r>
              <a:rPr lang="en-US" sz="1800" baseline="30000" dirty="0">
                <a:solidFill>
                  <a:schemeClr val="bg1">
                    <a:lumMod val="65000"/>
                  </a:schemeClr>
                </a:solidFill>
              </a:rPr>
              <a:t>rd</a:t>
            </a:r>
            <a:r>
              <a:rPr lang="en-US" sz="1800" dirty="0">
                <a:solidFill>
                  <a:schemeClr val="bg1">
                    <a:lumMod val="65000"/>
                  </a:schemeClr>
                </a:solidFill>
              </a:rPr>
              <a:t> ventricle through interventricular foramen and then goes to 4</a:t>
            </a:r>
            <a:r>
              <a:rPr lang="en-US" sz="1800" baseline="30000" dirty="0">
                <a:solidFill>
                  <a:schemeClr val="bg1">
                    <a:lumMod val="65000"/>
                  </a:schemeClr>
                </a:solidFill>
              </a:rPr>
              <a:t>th</a:t>
            </a:r>
            <a:r>
              <a:rPr lang="en-US" sz="1800" dirty="0">
                <a:solidFill>
                  <a:schemeClr val="bg1">
                    <a:lumMod val="65000"/>
                  </a:schemeClr>
                </a:solidFill>
              </a:rPr>
              <a:t> ventricle through cerebral aqueduct. </a:t>
            </a:r>
          </a:p>
          <a:p>
            <a:pPr marL="608013" indent="-342900">
              <a:spcBef>
                <a:spcPts val="600"/>
              </a:spcBef>
              <a:buFont typeface="Arial" panose="020B0604020202020204" pitchFamily="34" charset="0"/>
              <a:buAutoNum type="alphaLcParenR"/>
              <a:defRPr/>
            </a:pPr>
            <a:r>
              <a:rPr lang="en-US" sz="1800" dirty="0">
                <a:solidFill>
                  <a:schemeClr val="bg1">
                    <a:lumMod val="65000"/>
                  </a:schemeClr>
                </a:solidFill>
              </a:rPr>
              <a:t> It passes from the 4</a:t>
            </a:r>
            <a:r>
              <a:rPr lang="en-US" sz="1800" baseline="30000" dirty="0">
                <a:solidFill>
                  <a:schemeClr val="bg1">
                    <a:lumMod val="65000"/>
                  </a:schemeClr>
                </a:solidFill>
              </a:rPr>
              <a:t>th</a:t>
            </a:r>
            <a:r>
              <a:rPr lang="en-US" sz="1800" dirty="0">
                <a:solidFill>
                  <a:schemeClr val="bg1">
                    <a:lumMod val="65000"/>
                  </a:schemeClr>
                </a:solidFill>
              </a:rPr>
              <a:t> ventricle through 2 lateral foramina of </a:t>
            </a:r>
            <a:r>
              <a:rPr lang="en-US" sz="1800" dirty="0" err="1">
                <a:solidFill>
                  <a:schemeClr val="bg1">
                    <a:lumMod val="65000"/>
                  </a:schemeClr>
                </a:solidFill>
              </a:rPr>
              <a:t>leushka</a:t>
            </a:r>
            <a:r>
              <a:rPr lang="en-US" sz="1800" dirty="0">
                <a:solidFill>
                  <a:schemeClr val="bg1">
                    <a:lumMod val="65000"/>
                  </a:schemeClr>
                </a:solidFill>
              </a:rPr>
              <a:t> and foramen of </a:t>
            </a:r>
            <a:r>
              <a:rPr lang="en-US" sz="1800" dirty="0" err="1">
                <a:solidFill>
                  <a:schemeClr val="bg1">
                    <a:lumMod val="65000"/>
                  </a:schemeClr>
                </a:solidFill>
              </a:rPr>
              <a:t>magindi</a:t>
            </a:r>
            <a:r>
              <a:rPr lang="en-US" sz="1800" dirty="0">
                <a:solidFill>
                  <a:schemeClr val="bg1">
                    <a:lumMod val="65000"/>
                  </a:schemeClr>
                </a:solidFill>
              </a:rPr>
              <a:t>. Then it circulates in the subarachnoid space.</a:t>
            </a:r>
          </a:p>
          <a:p>
            <a:pPr marL="608013" indent="-342900">
              <a:spcBef>
                <a:spcPts val="600"/>
              </a:spcBef>
              <a:buFont typeface="Arial" panose="020B0604020202020204" pitchFamily="34" charset="0"/>
              <a:buAutoNum type="alphaLcParenR"/>
              <a:defRPr/>
            </a:pPr>
            <a:r>
              <a:rPr lang="en-US" sz="1800" dirty="0">
                <a:solidFill>
                  <a:schemeClr val="bg1">
                    <a:lumMod val="65000"/>
                  </a:schemeClr>
                </a:solidFill>
              </a:rPr>
              <a:t>CSF drains through the arachnoid villi to the </a:t>
            </a:r>
            <a:r>
              <a:rPr lang="en-US" sz="1800" dirty="0" err="1">
                <a:solidFill>
                  <a:schemeClr val="bg1">
                    <a:lumMod val="65000"/>
                  </a:schemeClr>
                </a:solidFill>
              </a:rPr>
              <a:t>dural</a:t>
            </a:r>
            <a:r>
              <a:rPr lang="en-US" sz="1800" dirty="0">
                <a:solidFill>
                  <a:schemeClr val="bg1">
                    <a:lumMod val="65000"/>
                  </a:schemeClr>
                </a:solidFill>
              </a:rPr>
              <a:t> venous sinus (mainly superior sagittal sinus) and finally into internal jugular vein</a:t>
            </a:r>
          </a:p>
          <a:p>
            <a:pPr marL="265113" indent="0">
              <a:spcBef>
                <a:spcPts val="600"/>
              </a:spcBef>
              <a:buNone/>
              <a:defRPr/>
            </a:pPr>
            <a:endParaRPr lang="en-US" sz="1100" dirty="0">
              <a:solidFill>
                <a:schemeClr val="bg1">
                  <a:lumMod val="75000"/>
                </a:schemeClr>
              </a:solidFill>
            </a:endParaRPr>
          </a:p>
          <a:p>
            <a:pPr marL="0" indent="0">
              <a:spcBef>
                <a:spcPts val="600"/>
              </a:spcBef>
              <a:buFont typeface="Arial" panose="020B0604020202020204" pitchFamily="34" charset="0"/>
              <a:buNone/>
              <a:defRPr/>
            </a:pPr>
            <a:r>
              <a:rPr lang="en-US" sz="2000" dirty="0"/>
              <a:t>2. What may the doctor do to relieve the </a:t>
            </a:r>
            <a:r>
              <a:rPr lang="en-US" sz="2000" dirty="0" err="1"/>
              <a:t>hydrocdphalus</a:t>
            </a:r>
            <a:r>
              <a:rPr lang="en-US" sz="2000" dirty="0"/>
              <a:t>?</a:t>
            </a:r>
          </a:p>
          <a:p>
            <a:pPr marL="452438" indent="0">
              <a:spcBef>
                <a:spcPts val="600"/>
              </a:spcBef>
              <a:buNone/>
              <a:defRPr/>
            </a:pPr>
            <a:r>
              <a:rPr lang="en-US" sz="1800" dirty="0">
                <a:solidFill>
                  <a:schemeClr val="bg1">
                    <a:lumMod val="65000"/>
                  </a:schemeClr>
                </a:solidFill>
              </a:rPr>
              <a:t>Decompress the dilated ventricles by inserting a shunt connecting the ventricle to the jugular veins or abdominal peritoneum.</a:t>
            </a:r>
          </a:p>
          <a:p>
            <a:pPr marL="566737" indent="-457200">
              <a:spcBef>
                <a:spcPts val="600"/>
              </a:spcBef>
              <a:buFont typeface="+mj-lt"/>
              <a:buAutoNum type="arabicPeriod"/>
              <a:defRPr/>
            </a:pPr>
            <a:endParaRPr lang="en-US" sz="2000" dirty="0">
              <a:solidFill>
                <a:schemeClr val="bg1">
                  <a:lumMod val="75000"/>
                </a:schemeClr>
              </a:solidFill>
            </a:endParaRPr>
          </a:p>
          <a:p>
            <a:pPr marL="566737" indent="-457200">
              <a:spcBef>
                <a:spcPts val="600"/>
              </a:spcBef>
              <a:buFont typeface="+mj-lt"/>
              <a:buAutoNum type="arabicPeriod"/>
              <a:defRPr/>
            </a:pPr>
            <a:endParaRPr lang="en-US" sz="2000" dirty="0">
              <a:solidFill>
                <a:schemeClr val="bg1">
                  <a:lumMod val="75000"/>
                </a:schemeClr>
              </a:solidFill>
            </a:endParaRPr>
          </a:p>
        </p:txBody>
      </p:sp>
      <p:sp>
        <p:nvSpPr>
          <p:cNvPr id="5" name="TextBox 4">
            <a:extLst>
              <a:ext uri="{FF2B5EF4-FFF2-40B4-BE49-F238E27FC236}">
                <a16:creationId xmlns="" xmlns:a16="http://schemas.microsoft.com/office/drawing/2014/main" id="{8C4F778E-3170-4A5E-A86C-471DA501F2B9}"/>
              </a:ext>
            </a:extLst>
          </p:cNvPr>
          <p:cNvSpPr txBox="1"/>
          <p:nvPr/>
        </p:nvSpPr>
        <p:spPr>
          <a:xfrm>
            <a:off x="5456104" y="286759"/>
            <a:ext cx="960519" cy="646331"/>
          </a:xfrm>
          <a:prstGeom prst="rect">
            <a:avLst/>
          </a:prstGeom>
          <a:noFill/>
        </p:spPr>
        <p:txBody>
          <a:bodyPr wrap="none" rtlCol="0">
            <a:spAutoFit/>
          </a:bodyPr>
          <a:lstStyle/>
          <a:p>
            <a:r>
              <a:rPr lang="en-US" sz="3600" dirty="0">
                <a:latin typeface="+mj-lt"/>
              </a:rPr>
              <a:t>SAQ</a:t>
            </a:r>
            <a:endParaRPr lang="en-GB" sz="3600" dirty="0">
              <a:latin typeface="+mj-lt"/>
            </a:endParaRPr>
          </a:p>
        </p:txBody>
      </p:sp>
    </p:spTree>
    <p:extLst>
      <p:ext uri="{BB962C8B-B14F-4D97-AF65-F5344CB8AC3E}">
        <p14:creationId xmlns:p14="http://schemas.microsoft.com/office/powerpoint/2010/main" val="374416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half" idx="1"/>
          </p:nvPr>
        </p:nvSpPr>
        <p:spPr>
          <a:xfrm>
            <a:off x="3744686" y="421852"/>
            <a:ext cx="5181600" cy="4351338"/>
          </a:xfrm>
        </p:spPr>
        <p:txBody>
          <a:bodyPr>
            <a:normAutofit/>
          </a:bodyPr>
          <a:lstStyle/>
          <a:p>
            <a:pPr marL="177800" indent="0">
              <a:buNone/>
            </a:pPr>
            <a:r>
              <a:rPr lang="en-US" i="1" dirty="0">
                <a:solidFill>
                  <a:schemeClr val="tx1"/>
                </a:solidFill>
                <a:latin typeface="Calibri" panose="020F0502020204030204" pitchFamily="34" charset="0"/>
              </a:rPr>
              <a:t>Leaders:</a:t>
            </a:r>
            <a:endParaRPr lang="en-GB" i="1" dirty="0">
              <a:solidFill>
                <a:schemeClr val="tx1"/>
              </a:solidFill>
              <a:latin typeface="Calibri" panose="020F0502020204030204" pitchFamily="34" charset="0"/>
            </a:endParaRPr>
          </a:p>
          <a:p>
            <a:pPr marL="177800" indent="0">
              <a:buNone/>
            </a:pPr>
            <a:r>
              <a:rPr lang="en-GB" dirty="0" err="1">
                <a:solidFill>
                  <a:schemeClr val="tx1"/>
                </a:solidFill>
                <a:latin typeface="Calibri" panose="020F0502020204030204" pitchFamily="34" charset="0"/>
              </a:rPr>
              <a:t>Nawaf</a:t>
            </a:r>
            <a:r>
              <a:rPr lang="en-GB" dirty="0">
                <a:solidFill>
                  <a:schemeClr val="tx1"/>
                </a:solidFill>
                <a:latin typeface="Calibri" panose="020F0502020204030204" pitchFamily="34" charset="0"/>
              </a:rPr>
              <a:t> </a:t>
            </a:r>
            <a:r>
              <a:rPr lang="en-GB" dirty="0" err="1">
                <a:solidFill>
                  <a:schemeClr val="tx1"/>
                </a:solidFill>
                <a:latin typeface="Calibri" panose="020F0502020204030204" pitchFamily="34" charset="0"/>
              </a:rPr>
              <a:t>AlKhudairy</a:t>
            </a:r>
            <a:r>
              <a:rPr lang="en-GB" dirty="0">
                <a:solidFill>
                  <a:schemeClr val="tx1"/>
                </a:solidFill>
                <a:latin typeface="Calibri" panose="020F0502020204030204" pitchFamily="34" charset="0"/>
              </a:rPr>
              <a:t> </a:t>
            </a:r>
          </a:p>
          <a:p>
            <a:pPr marL="177800" indent="0">
              <a:buNone/>
            </a:pPr>
            <a:r>
              <a:rPr lang="en-GB" dirty="0">
                <a:solidFill>
                  <a:schemeClr val="tx1"/>
                </a:solidFill>
                <a:latin typeface="Calibri" panose="020F0502020204030204" pitchFamily="34" charset="0"/>
              </a:rPr>
              <a:t>Jawaher Abanumy</a:t>
            </a:r>
          </a:p>
          <a:p>
            <a:pPr marL="177800" indent="0">
              <a:buNone/>
            </a:pPr>
            <a:r>
              <a:rPr lang="en-GB" dirty="0">
                <a:solidFill>
                  <a:schemeClr val="tx1"/>
                </a:solidFill>
                <a:latin typeface="Calibri" panose="020F0502020204030204" pitchFamily="34" charset="0"/>
              </a:rPr>
              <a:t/>
            </a:r>
            <a:br>
              <a:rPr lang="en-GB" dirty="0">
                <a:solidFill>
                  <a:schemeClr val="tx1"/>
                </a:solidFill>
                <a:latin typeface="Calibri" panose="020F0502020204030204" pitchFamily="34" charset="0"/>
              </a:rPr>
            </a:br>
            <a:endParaRPr lang="en-GB" dirty="0">
              <a:solidFill>
                <a:schemeClr val="tx1"/>
              </a:solidFill>
              <a:latin typeface="Calibri" panose="020F0502020204030204" pitchFamily="34" charset="0"/>
            </a:endParaRPr>
          </a:p>
        </p:txBody>
      </p:sp>
      <p:pic>
        <p:nvPicPr>
          <p:cNvPr id="10" name="Content Placeholder 9"/>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56317"/>
          <a:stretch/>
        </p:blipFill>
        <p:spPr>
          <a:xfrm>
            <a:off x="0" y="0"/>
            <a:ext cx="3744686" cy="6858000"/>
          </a:xfrm>
        </p:spPr>
      </p:pic>
      <p:grpSp>
        <p:nvGrpSpPr>
          <p:cNvPr id="21" name="Group 20"/>
          <p:cNvGrpSpPr/>
          <p:nvPr/>
        </p:nvGrpSpPr>
        <p:grpSpPr>
          <a:xfrm>
            <a:off x="3960824" y="4605659"/>
            <a:ext cx="3926752" cy="2034312"/>
            <a:chOff x="3960824" y="4605659"/>
            <a:chExt cx="3926752" cy="2034312"/>
          </a:xfrm>
        </p:grpSpPr>
        <p:grpSp>
          <p:nvGrpSpPr>
            <p:cNvPr id="22" name="Group 21"/>
            <p:cNvGrpSpPr/>
            <p:nvPr/>
          </p:nvGrpSpPr>
          <p:grpSpPr>
            <a:xfrm>
              <a:off x="4003978" y="4770823"/>
              <a:ext cx="3883598" cy="1869148"/>
              <a:chOff x="4030873" y="4109520"/>
              <a:chExt cx="3883598" cy="1869148"/>
            </a:xfrm>
          </p:grpSpPr>
          <p:grpSp>
            <p:nvGrpSpPr>
              <p:cNvPr id="24" name="Group 23"/>
              <p:cNvGrpSpPr/>
              <p:nvPr/>
            </p:nvGrpSpPr>
            <p:grpSpPr>
              <a:xfrm>
                <a:off x="4030873" y="4109520"/>
                <a:ext cx="3883598" cy="1372855"/>
                <a:chOff x="2927787" y="3661466"/>
                <a:chExt cx="3883598" cy="1372855"/>
              </a:xfrm>
            </p:grpSpPr>
            <p:sp>
              <p:nvSpPr>
                <p:cNvPr id="27" name="TextBox 26"/>
                <p:cNvSpPr txBox="1"/>
                <p:nvPr/>
              </p:nvSpPr>
              <p:spPr>
                <a:xfrm>
                  <a:off x="3446711" y="4153307"/>
                  <a:ext cx="3364674" cy="384721"/>
                </a:xfrm>
                <a:prstGeom prst="rect">
                  <a:avLst/>
                </a:prstGeom>
                <a:noFill/>
                <a:ln>
                  <a:noFill/>
                </a:ln>
              </p:spPr>
              <p:txBody>
                <a:bodyPr wrap="square" rtlCol="0">
                  <a:spAutoFit/>
                </a:bodyPr>
                <a:lstStyle/>
                <a:p>
                  <a:r>
                    <a:rPr lang="en-US" sz="1900" i="1" dirty="0">
                      <a:solidFill>
                        <a:srgbClr val="7BBF26"/>
                      </a:solidFill>
                      <a:latin typeface="+mn-lt"/>
                    </a:rPr>
                    <a:t>anatomyteam436@gmail.com</a:t>
                  </a:r>
                  <a:endParaRPr lang="en-GB" sz="1900" i="1" dirty="0">
                    <a:solidFill>
                      <a:srgbClr val="7BBF26"/>
                    </a:solidFill>
                    <a:latin typeface="+mn-lt"/>
                  </a:endParaRPr>
                </a:p>
              </p:txBody>
            </p:sp>
            <p:pic>
              <p:nvPicPr>
                <p:cNvPr id="28" name="Picture 2" descr="https://d30y9cdsu7xlg0.cloudfront.net/png/12462-200.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27787" y="4113946"/>
                  <a:ext cx="448054" cy="44805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Image result for twit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501" y="4623295"/>
                  <a:ext cx="393116" cy="39311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446711" y="4649600"/>
                  <a:ext cx="3364674" cy="384721"/>
                </a:xfrm>
                <a:prstGeom prst="rect">
                  <a:avLst/>
                </a:prstGeom>
                <a:noFill/>
                <a:ln>
                  <a:noFill/>
                </a:ln>
              </p:spPr>
              <p:txBody>
                <a:bodyPr wrap="square" rtlCol="0">
                  <a:spAutoFit/>
                </a:bodyPr>
                <a:lstStyle/>
                <a:p>
                  <a:r>
                    <a:rPr lang="en-US" sz="1900" i="1" dirty="0">
                      <a:solidFill>
                        <a:srgbClr val="55ACEE"/>
                      </a:solidFill>
                      <a:latin typeface="+mn-lt"/>
                    </a:rPr>
                    <a:t>@anatomy436</a:t>
                  </a:r>
                  <a:endParaRPr lang="en-GB" sz="1900" i="1" dirty="0">
                    <a:solidFill>
                      <a:srgbClr val="55ACEE"/>
                    </a:solidFill>
                    <a:latin typeface="+mn-lt"/>
                  </a:endParaRPr>
                </a:p>
              </p:txBody>
            </p:sp>
            <p:sp>
              <p:nvSpPr>
                <p:cNvPr id="31" name="TextBox 30">
                  <a:hlinkClick r:id="rId5"/>
                </p:cNvPr>
                <p:cNvSpPr txBox="1"/>
                <p:nvPr/>
              </p:nvSpPr>
              <p:spPr>
                <a:xfrm>
                  <a:off x="3446711" y="3661466"/>
                  <a:ext cx="3364674" cy="384721"/>
                </a:xfrm>
                <a:prstGeom prst="rect">
                  <a:avLst/>
                </a:prstGeom>
                <a:noFill/>
                <a:ln>
                  <a:noFill/>
                </a:ln>
              </p:spPr>
              <p:txBody>
                <a:bodyPr wrap="square" rtlCol="0">
                  <a:spAutoFit/>
                </a:bodyPr>
                <a:lstStyle/>
                <a:p>
                  <a:r>
                    <a:rPr lang="en-US" sz="1900" i="1" dirty="0">
                      <a:solidFill>
                        <a:srgbClr val="4D0082"/>
                      </a:solidFill>
                      <a:latin typeface="+mn-lt"/>
                    </a:rPr>
                    <a:t>Feedback</a:t>
                  </a:r>
                  <a:endParaRPr lang="en-GB" sz="1900" i="1" dirty="0">
                    <a:solidFill>
                      <a:srgbClr val="4D0082"/>
                    </a:solidFill>
                    <a:latin typeface="+mn-lt"/>
                  </a:endParaRPr>
                </a:p>
              </p:txBody>
            </p:sp>
          </p:grpSp>
          <p:pic>
            <p:nvPicPr>
              <p:cNvPr id="25" name="Picture 2" descr="Image result for youtub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5587" y="5627698"/>
                <a:ext cx="423340" cy="29807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hlinkClick r:id="rId6"/>
              </p:cNvPr>
              <p:cNvSpPr/>
              <p:nvPr/>
            </p:nvSpPr>
            <p:spPr>
              <a:xfrm>
                <a:off x="4549797" y="5593947"/>
                <a:ext cx="1798625" cy="384721"/>
              </a:xfrm>
              <a:prstGeom prst="rect">
                <a:avLst/>
              </a:prstGeom>
            </p:spPr>
            <p:txBody>
              <a:bodyPr wrap="square">
                <a:spAutoFit/>
              </a:bodyPr>
              <a:lstStyle/>
              <a:p>
                <a:r>
                  <a:rPr lang="en-US" sz="1900" i="1" dirty="0">
                    <a:solidFill>
                      <a:srgbClr val="CC1F20"/>
                    </a:solidFill>
                    <a:latin typeface="+mn-lt"/>
                    <a:cs typeface="Arial" panose="020B0604020202020204" pitchFamily="34" charset="0"/>
                  </a:rPr>
                  <a:t>Anatomy Team</a:t>
                </a:r>
                <a:endParaRPr lang="en-GB" sz="1900" i="1" dirty="0">
                  <a:solidFill>
                    <a:srgbClr val="CC1F20"/>
                  </a:solidFill>
                  <a:latin typeface="+mn-lt"/>
                  <a:cs typeface="Arial" panose="020B0604020202020204" pitchFamily="34" charset="0"/>
                </a:endParaRPr>
              </a:p>
            </p:txBody>
          </p:sp>
        </p:grpSp>
        <p:pic>
          <p:nvPicPr>
            <p:cNvPr id="23" name="Picture 2" descr="Image result for google form icon">
              <a:hlinkClick r:id="rId5"/>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0824" y="4605659"/>
              <a:ext cx="559076" cy="56185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 Placeholder 4">
            <a:extLst>
              <a:ext uri="{FF2B5EF4-FFF2-40B4-BE49-F238E27FC236}">
                <a16:creationId xmlns="" xmlns:a16="http://schemas.microsoft.com/office/drawing/2014/main" id="{982101E7-2867-41B3-BE51-23D81C9322C7}"/>
              </a:ext>
            </a:extLst>
          </p:cNvPr>
          <p:cNvSpPr txBox="1">
            <a:spLocks/>
          </p:cNvSpPr>
          <p:nvPr/>
        </p:nvSpPr>
        <p:spPr>
          <a:xfrm>
            <a:off x="7887575" y="456732"/>
            <a:ext cx="4127443" cy="326350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3350" indent="0">
              <a:buNone/>
            </a:pPr>
            <a:r>
              <a:rPr lang="en-US" i="1" dirty="0">
                <a:latin typeface="Calibri" panose="020F0502020204030204" pitchFamily="34" charset="0"/>
              </a:rPr>
              <a:t>Members:</a:t>
            </a:r>
            <a:endParaRPr lang="en-GB" i="1" dirty="0">
              <a:latin typeface="Calibri" panose="020F0502020204030204" pitchFamily="34" charset="0"/>
            </a:endParaRPr>
          </a:p>
          <a:p>
            <a:pPr marL="133350" indent="0" algn="just">
              <a:buNone/>
            </a:pPr>
            <a:r>
              <a:rPr lang="en-GB" dirty="0"/>
              <a:t>Abdulmohsen alghannam</a:t>
            </a:r>
          </a:p>
          <a:p>
            <a:pPr marL="133350" indent="0" algn="just">
              <a:buNone/>
            </a:pPr>
            <a:r>
              <a:rPr lang="en-GB" dirty="0" err="1"/>
              <a:t>Abdulmalek</a:t>
            </a:r>
            <a:r>
              <a:rPr lang="en-GB" dirty="0"/>
              <a:t> </a:t>
            </a:r>
            <a:r>
              <a:rPr lang="en-GB" dirty="0" err="1"/>
              <a:t>alhadlaq</a:t>
            </a:r>
            <a:endParaRPr lang="en-GB" dirty="0"/>
          </a:p>
          <a:p>
            <a:pPr marL="133350" indent="0" algn="just">
              <a:buNone/>
            </a:pPr>
            <a:r>
              <a:rPr lang="en-GB" dirty="0"/>
              <a:t>Abdullah </a:t>
            </a:r>
            <a:r>
              <a:rPr lang="en-GB" dirty="0" err="1"/>
              <a:t>jammah</a:t>
            </a:r>
            <a:endParaRPr lang="en-GB" dirty="0"/>
          </a:p>
          <a:p>
            <a:pPr marL="133350" indent="0" algn="just">
              <a:buNone/>
            </a:pPr>
            <a:r>
              <a:rPr lang="en-GB" dirty="0"/>
              <a:t>Mohammed habib</a:t>
            </a:r>
          </a:p>
          <a:p>
            <a:pPr marL="133350" indent="0" algn="just">
              <a:buNone/>
            </a:pPr>
            <a:r>
              <a:rPr lang="en-GB" dirty="0"/>
              <a:t>Majed alzain</a:t>
            </a:r>
          </a:p>
          <a:p>
            <a:pPr marL="133350" indent="0" algn="just">
              <a:buNone/>
            </a:pPr>
            <a:r>
              <a:rPr lang="en-GB" dirty="0"/>
              <a:t>Abdulrahman almalki</a:t>
            </a:r>
          </a:p>
          <a:p>
            <a:pPr marL="133350" indent="0" algn="just">
              <a:buNone/>
            </a:pPr>
            <a:r>
              <a:rPr lang="en-GB" dirty="0" err="1"/>
              <a:t>Abdulmohsen</a:t>
            </a:r>
            <a:r>
              <a:rPr lang="en-GB" dirty="0"/>
              <a:t> </a:t>
            </a:r>
            <a:r>
              <a:rPr lang="en-GB" dirty="0" err="1"/>
              <a:t>alkhalaf</a:t>
            </a:r>
            <a:endParaRPr lang="en-GB" dirty="0"/>
          </a:p>
          <a:p>
            <a:pPr marL="133350" indent="0" algn="just">
              <a:buNone/>
            </a:pPr>
            <a:r>
              <a:rPr lang="en-GB" dirty="0"/>
              <a:t>Mohammed </a:t>
            </a:r>
            <a:r>
              <a:rPr lang="en-GB" dirty="0" err="1"/>
              <a:t>naser</a:t>
            </a:r>
            <a:endParaRPr lang="en-GB" dirty="0"/>
          </a:p>
          <a:p>
            <a:pPr marL="133350" indent="0">
              <a:buNone/>
            </a:pPr>
            <a:r>
              <a:rPr lang="en-GB" dirty="0">
                <a:latin typeface="Calibri" panose="020F0502020204030204" pitchFamily="34" charset="0"/>
              </a:rPr>
              <a:t/>
            </a:r>
            <a:br>
              <a:rPr lang="en-GB" dirty="0">
                <a:latin typeface="Calibri" panose="020F0502020204030204" pitchFamily="34" charset="0"/>
              </a:rPr>
            </a:br>
            <a:endParaRPr lang="en-GB" dirty="0">
              <a:latin typeface="Calibri" panose="020F0502020204030204" pitchFamily="34" charset="0"/>
            </a:endParaRPr>
          </a:p>
        </p:txBody>
      </p:sp>
      <p:sp>
        <p:nvSpPr>
          <p:cNvPr id="16" name="Text Placeholder 4">
            <a:extLst>
              <a:ext uri="{FF2B5EF4-FFF2-40B4-BE49-F238E27FC236}">
                <a16:creationId xmlns="" xmlns:a16="http://schemas.microsoft.com/office/drawing/2014/main" id="{10FAC849-BEF4-4BDF-AD71-108E65736963}"/>
              </a:ext>
            </a:extLst>
          </p:cNvPr>
          <p:cNvSpPr txBox="1">
            <a:spLocks/>
          </p:cNvSpPr>
          <p:nvPr/>
        </p:nvSpPr>
        <p:spPr>
          <a:xfrm>
            <a:off x="7988670" y="5301508"/>
            <a:ext cx="3969657" cy="1338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0">
              <a:spcBef>
                <a:spcPts val="600"/>
              </a:spcBef>
              <a:buFont typeface="Arial" panose="020B0604020202020204" pitchFamily="34" charset="0"/>
              <a:buNone/>
            </a:pPr>
            <a:r>
              <a:rPr lang="en-US" sz="1800" i="1" dirty="0">
                <a:latin typeface="Calibri" panose="020F0502020204030204" pitchFamily="34" charset="0"/>
              </a:rPr>
              <a:t>References:</a:t>
            </a:r>
            <a:endParaRPr lang="en-GB" sz="1800" i="1" dirty="0">
              <a:latin typeface="Calibri" panose="020F0502020204030204" pitchFamily="34" charset="0"/>
            </a:endParaRPr>
          </a:p>
          <a:p>
            <a:pPr marL="177800" indent="0">
              <a:spcBef>
                <a:spcPts val="600"/>
              </a:spcBef>
              <a:buFont typeface="Arial" panose="020B0604020202020204" pitchFamily="34" charset="0"/>
              <a:buNone/>
            </a:pPr>
            <a:r>
              <a:rPr lang="en-GB" sz="1800" dirty="0">
                <a:latin typeface="Calibri" panose="020F0502020204030204" pitchFamily="34" charset="0"/>
              </a:rPr>
              <a:t>1- Girls’ &amp; Boys’ Slides</a:t>
            </a:r>
          </a:p>
          <a:p>
            <a:pPr marL="177800" indent="0">
              <a:spcBef>
                <a:spcPts val="600"/>
              </a:spcBef>
              <a:buFont typeface="Arial" panose="020B0604020202020204" pitchFamily="34" charset="0"/>
              <a:buNone/>
            </a:pPr>
            <a:r>
              <a:rPr lang="en-US" sz="1800" dirty="0">
                <a:latin typeface="Calibri" panose="020F0502020204030204" pitchFamily="34" charset="0"/>
              </a:rPr>
              <a:t>2- Greys Anatomy for Students </a:t>
            </a:r>
          </a:p>
          <a:p>
            <a:pPr marL="177800" indent="0">
              <a:spcBef>
                <a:spcPts val="600"/>
              </a:spcBef>
              <a:buFont typeface="Arial" panose="020B0604020202020204" pitchFamily="34" charset="0"/>
              <a:buNone/>
            </a:pPr>
            <a:r>
              <a:rPr lang="en-US" sz="1800" dirty="0">
                <a:latin typeface="Calibri" panose="020F0502020204030204" pitchFamily="34" charset="0"/>
              </a:rPr>
              <a:t>3- TeachMeAnatomy.com</a:t>
            </a:r>
            <a:endParaRPr lang="en-GB" sz="1800" dirty="0">
              <a:latin typeface="Calibri" panose="020F0502020204030204" pitchFamily="34" charset="0"/>
            </a:endParaRPr>
          </a:p>
        </p:txBody>
      </p:sp>
    </p:spTree>
    <p:extLst>
      <p:ext uri="{BB962C8B-B14F-4D97-AF65-F5344CB8AC3E}">
        <p14:creationId xmlns:p14="http://schemas.microsoft.com/office/powerpoint/2010/main" val="357543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4784"/>
            <a:ext cx="10515600" cy="1325563"/>
          </a:xfrm>
        </p:spPr>
        <p:txBody>
          <a:bodyPr/>
          <a:lstStyle/>
          <a:p>
            <a:r>
              <a:rPr lang="en-US" i="1" dirty="0"/>
              <a:t>Objectives</a:t>
            </a:r>
            <a:endParaRPr lang="en-GB" i="1" dirty="0"/>
          </a:p>
        </p:txBody>
      </p:sp>
      <p:sp>
        <p:nvSpPr>
          <p:cNvPr id="8" name="Content Placeholder 7"/>
          <p:cNvSpPr>
            <a:spLocks noGrp="1"/>
          </p:cNvSpPr>
          <p:nvPr>
            <p:ph idx="1"/>
          </p:nvPr>
        </p:nvSpPr>
        <p:spPr>
          <a:xfrm>
            <a:off x="838200" y="1650347"/>
            <a:ext cx="10675374" cy="4612341"/>
          </a:xfrm>
        </p:spPr>
        <p:txBody>
          <a:bodyPr>
            <a:noAutofit/>
          </a:bodyPr>
          <a:lstStyle/>
          <a:p>
            <a:pPr marL="53975" indent="-53975">
              <a:buFontTx/>
              <a:buNone/>
              <a:defRPr/>
            </a:pPr>
            <a:r>
              <a:rPr lang="en-US" b="1" dirty="0"/>
              <a:t>	At the end of the lecture, the students should be able to:</a:t>
            </a:r>
          </a:p>
          <a:p>
            <a:pPr marL="349250" indent="-349250">
              <a:buFont typeface="Wingdings" panose="05000000000000000000" pitchFamily="2" charset="2"/>
              <a:buChar char="ü"/>
              <a:defRPr/>
            </a:pPr>
            <a:r>
              <a:rPr lang="en-GB" sz="2600" dirty="0"/>
              <a:t>Explain the </a:t>
            </a:r>
            <a:r>
              <a:rPr lang="en-GB" sz="2600" u="sng" dirty="0"/>
              <a:t>cerebral meninges</a:t>
            </a:r>
            <a:r>
              <a:rPr lang="en-GB" sz="2600" dirty="0"/>
              <a:t> &amp; compare between the main </a:t>
            </a:r>
            <a:r>
              <a:rPr lang="en-GB" sz="2600" u="sng" dirty="0" err="1"/>
              <a:t>dural</a:t>
            </a:r>
            <a:r>
              <a:rPr lang="en-GB" sz="2600" u="sng" dirty="0"/>
              <a:t> folds</a:t>
            </a:r>
            <a:r>
              <a:rPr lang="en-GB" sz="2600" dirty="0"/>
              <a:t>.</a:t>
            </a:r>
          </a:p>
          <a:p>
            <a:pPr marL="349250" indent="-349250">
              <a:buFont typeface="Wingdings" panose="05000000000000000000" pitchFamily="2" charset="2"/>
              <a:buChar char="ü"/>
              <a:defRPr/>
            </a:pPr>
            <a:r>
              <a:rPr lang="en-GB" sz="2600" dirty="0"/>
              <a:t>Identify the </a:t>
            </a:r>
            <a:r>
              <a:rPr lang="en-GB" sz="2600" u="sng" dirty="0"/>
              <a:t>spinal meninges</a:t>
            </a:r>
            <a:r>
              <a:rPr lang="en-GB" sz="2600" dirty="0"/>
              <a:t> &amp; locate the level of the </a:t>
            </a:r>
            <a:r>
              <a:rPr lang="en-GB" sz="2600" u="sng" dirty="0"/>
              <a:t>termination</a:t>
            </a:r>
            <a:r>
              <a:rPr lang="en-GB" sz="2600" dirty="0"/>
              <a:t> of each of them.</a:t>
            </a:r>
          </a:p>
          <a:p>
            <a:pPr marL="349250" indent="-349250">
              <a:buFont typeface="Wingdings" panose="05000000000000000000" pitchFamily="2" charset="2"/>
              <a:buChar char="ü"/>
              <a:defRPr/>
            </a:pPr>
            <a:r>
              <a:rPr lang="en-GB" sz="2600" dirty="0"/>
              <a:t>Describe the importance of the </a:t>
            </a:r>
            <a:r>
              <a:rPr lang="en-GB" sz="2600" u="sng" dirty="0"/>
              <a:t>subarachnoid space</a:t>
            </a:r>
            <a:r>
              <a:rPr lang="en-GB" sz="2600" dirty="0"/>
              <a:t>.</a:t>
            </a:r>
          </a:p>
          <a:p>
            <a:pPr marL="349250" indent="-349250">
              <a:buFont typeface="Wingdings" panose="05000000000000000000" pitchFamily="2" charset="2"/>
              <a:buChar char="ü"/>
              <a:defRPr/>
            </a:pPr>
            <a:r>
              <a:rPr lang="en-GB" sz="2600" dirty="0"/>
              <a:t>Explain the </a:t>
            </a:r>
            <a:r>
              <a:rPr lang="en-GB" sz="2600" u="sng" dirty="0"/>
              <a:t>ventricular system</a:t>
            </a:r>
            <a:r>
              <a:rPr lang="en-GB" sz="2600" dirty="0"/>
              <a:t> of the CNS and locate the site of each of them.</a:t>
            </a:r>
          </a:p>
          <a:p>
            <a:pPr marL="349250" indent="-349250">
              <a:buFont typeface="Wingdings" panose="05000000000000000000" pitchFamily="2" charset="2"/>
              <a:buChar char="ü"/>
              <a:defRPr/>
            </a:pPr>
            <a:r>
              <a:rPr lang="en-GB" sz="2600" dirty="0" err="1"/>
              <a:t>Analyze</a:t>
            </a:r>
            <a:r>
              <a:rPr lang="en-GB" sz="2600" dirty="0"/>
              <a:t> the </a:t>
            </a:r>
            <a:r>
              <a:rPr lang="en-GB" sz="2600" u="sng" dirty="0"/>
              <a:t>formation</a:t>
            </a:r>
            <a:r>
              <a:rPr lang="en-GB" sz="2600" dirty="0"/>
              <a:t>, </a:t>
            </a:r>
            <a:r>
              <a:rPr lang="en-GB" sz="2600" u="sng" dirty="0"/>
              <a:t>circulation</a:t>
            </a:r>
            <a:r>
              <a:rPr lang="en-GB" sz="2600" dirty="0"/>
              <a:t>, </a:t>
            </a:r>
            <a:r>
              <a:rPr lang="en-GB" sz="2600" u="sng" dirty="0"/>
              <a:t>drainage</a:t>
            </a:r>
            <a:r>
              <a:rPr lang="en-GB" sz="2600" dirty="0"/>
              <a:t>, and </a:t>
            </a:r>
            <a:r>
              <a:rPr lang="en-GB" sz="2600" u="sng" dirty="0"/>
              <a:t>functions</a:t>
            </a:r>
            <a:r>
              <a:rPr lang="en-GB" sz="2600" dirty="0"/>
              <a:t> of the CSF.</a:t>
            </a:r>
          </a:p>
          <a:p>
            <a:pPr marL="349250" indent="-349250">
              <a:buFont typeface="Wingdings" panose="05000000000000000000" pitchFamily="2" charset="2"/>
              <a:buChar char="ü"/>
              <a:defRPr/>
            </a:pPr>
            <a:r>
              <a:rPr lang="en-GB" sz="2600" dirty="0"/>
              <a:t>Justify the </a:t>
            </a:r>
            <a:r>
              <a:rPr lang="en-GB" sz="2600" u="sng" dirty="0"/>
              <a:t>clinical point</a:t>
            </a:r>
            <a:r>
              <a:rPr lang="en-GB" sz="2600" dirty="0"/>
              <a:t> related to the CSF.</a:t>
            </a:r>
          </a:p>
        </p:txBody>
      </p:sp>
    </p:spTree>
    <p:extLst>
      <p:ext uri="{BB962C8B-B14F-4D97-AF65-F5344CB8AC3E}">
        <p14:creationId xmlns:p14="http://schemas.microsoft.com/office/powerpoint/2010/main" val="2896251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E19C52F1-451A-4447-8018-DDA264AF285E}"/>
              </a:ext>
            </a:extLst>
          </p:cNvPr>
          <p:cNvSpPr/>
          <p:nvPr/>
        </p:nvSpPr>
        <p:spPr>
          <a:xfrm>
            <a:off x="700156" y="4115521"/>
            <a:ext cx="5792957" cy="619432"/>
          </a:xfrm>
          <a:prstGeom prst="rect">
            <a:avLst/>
          </a:prstGeom>
          <a:solidFill>
            <a:srgbClr val="F0E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CCDDF866-677B-4CF6-B864-814F136F474F}"/>
              </a:ext>
            </a:extLst>
          </p:cNvPr>
          <p:cNvSpPr/>
          <p:nvPr/>
        </p:nvSpPr>
        <p:spPr>
          <a:xfrm>
            <a:off x="700157" y="3367204"/>
            <a:ext cx="5792957" cy="61943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 xmlns:a16="http://schemas.microsoft.com/office/drawing/2014/main" id="{DDC5B9DA-C6DA-4154-BCF5-73B5BBFFCD07}"/>
              </a:ext>
            </a:extLst>
          </p:cNvPr>
          <p:cNvSpPr/>
          <p:nvPr/>
        </p:nvSpPr>
        <p:spPr>
          <a:xfrm>
            <a:off x="706166" y="2615381"/>
            <a:ext cx="5792957" cy="61943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 xmlns:a16="http://schemas.microsoft.com/office/drawing/2014/main" id="{FC97505C-ACF8-4BB4-A18F-DF4C4A4B913D}"/>
              </a:ext>
            </a:extLst>
          </p:cNvPr>
          <p:cNvSpPr/>
          <p:nvPr/>
        </p:nvSpPr>
        <p:spPr>
          <a:xfrm>
            <a:off x="706166" y="544924"/>
            <a:ext cx="7504183" cy="646331"/>
          </a:xfrm>
          <a:prstGeom prst="rect">
            <a:avLst/>
          </a:prstGeom>
        </p:spPr>
        <p:txBody>
          <a:bodyPr wrap="square">
            <a:spAutoFit/>
          </a:bodyPr>
          <a:lstStyle/>
          <a:p>
            <a:r>
              <a:rPr lang="en-US" sz="3600" b="1" dirty="0">
                <a:ln w="0"/>
                <a:latin typeface="+mj-lt"/>
              </a:rPr>
              <a:t>Meninges</a:t>
            </a:r>
          </a:p>
        </p:txBody>
      </p:sp>
      <p:sp>
        <p:nvSpPr>
          <p:cNvPr id="5" name="Rectangle 4">
            <a:extLst>
              <a:ext uri="{FF2B5EF4-FFF2-40B4-BE49-F238E27FC236}">
                <a16:creationId xmlns="" xmlns:a16="http://schemas.microsoft.com/office/drawing/2014/main" id="{14D4DDF4-4501-44BB-8283-486A05ACFEFD}"/>
              </a:ext>
            </a:extLst>
          </p:cNvPr>
          <p:cNvSpPr/>
          <p:nvPr/>
        </p:nvSpPr>
        <p:spPr>
          <a:xfrm>
            <a:off x="591445" y="5112774"/>
            <a:ext cx="2088338" cy="954107"/>
          </a:xfrm>
          <a:prstGeom prst="rect">
            <a:avLst/>
          </a:prstGeom>
        </p:spPr>
        <p:txBody>
          <a:bodyPr wrap="square">
            <a:spAutoFit/>
          </a:bodyPr>
          <a:lstStyle/>
          <a:p>
            <a:r>
              <a:rPr lang="en-US" dirty="0">
                <a:solidFill>
                  <a:schemeClr val="bg1">
                    <a:lumMod val="50000"/>
                  </a:schemeClr>
                </a:solidFill>
              </a:rPr>
              <a:t>1- (The dura surrounds the brain and the spinal cord and is responsible for keeping in the CSF.) </a:t>
            </a:r>
          </a:p>
        </p:txBody>
      </p:sp>
      <p:sp>
        <p:nvSpPr>
          <p:cNvPr id="6" name="Rectangle 5">
            <a:extLst>
              <a:ext uri="{FF2B5EF4-FFF2-40B4-BE49-F238E27FC236}">
                <a16:creationId xmlns="" xmlns:a16="http://schemas.microsoft.com/office/drawing/2014/main" id="{62C3FED4-CF4D-46FE-9ED9-4A360AD61516}"/>
              </a:ext>
            </a:extLst>
          </p:cNvPr>
          <p:cNvSpPr/>
          <p:nvPr/>
        </p:nvSpPr>
        <p:spPr>
          <a:xfrm>
            <a:off x="2679783" y="5119637"/>
            <a:ext cx="2831690" cy="1384995"/>
          </a:xfrm>
          <a:prstGeom prst="rect">
            <a:avLst/>
          </a:prstGeom>
        </p:spPr>
        <p:txBody>
          <a:bodyPr wrap="square">
            <a:spAutoFit/>
          </a:bodyPr>
          <a:lstStyle/>
          <a:p>
            <a:r>
              <a:rPr lang="en-US" dirty="0">
                <a:solidFill>
                  <a:schemeClr val="bg1">
                    <a:lumMod val="50000"/>
                  </a:schemeClr>
                </a:solidFill>
              </a:rPr>
              <a:t>2- (from which it is separated by the subarachnoid space .The delicate arachnoid layer is attached to the inside of the dur and surrounds the brain and spinal cord.) </a:t>
            </a:r>
          </a:p>
        </p:txBody>
      </p:sp>
      <p:sp>
        <p:nvSpPr>
          <p:cNvPr id="7" name="Rectangle 6">
            <a:extLst>
              <a:ext uri="{FF2B5EF4-FFF2-40B4-BE49-F238E27FC236}">
                <a16:creationId xmlns="" xmlns:a16="http://schemas.microsoft.com/office/drawing/2014/main" id="{C4965EA1-5FC4-4DC8-B88D-F9C32AB156B2}"/>
              </a:ext>
            </a:extLst>
          </p:cNvPr>
          <p:cNvSpPr/>
          <p:nvPr/>
        </p:nvSpPr>
        <p:spPr>
          <a:xfrm>
            <a:off x="5431725" y="5160283"/>
            <a:ext cx="2034810" cy="1169551"/>
          </a:xfrm>
          <a:prstGeom prst="rect">
            <a:avLst/>
          </a:prstGeom>
        </p:spPr>
        <p:txBody>
          <a:bodyPr wrap="square">
            <a:spAutoFit/>
          </a:bodyPr>
          <a:lstStyle/>
          <a:p>
            <a:r>
              <a:rPr lang="en-US" dirty="0">
                <a:solidFill>
                  <a:schemeClr val="bg1">
                    <a:lumMod val="50000"/>
                  </a:schemeClr>
                </a:solidFill>
              </a:rPr>
              <a:t>3- (Pia mater is a thin fibrous tissue that is impermeable to fluid. This allows the pia mater to enclose </a:t>
            </a:r>
            <a:r>
              <a:rPr lang="en-US" dirty="0" err="1">
                <a:solidFill>
                  <a:schemeClr val="bg1">
                    <a:lumMod val="50000"/>
                  </a:schemeClr>
                </a:solidFill>
              </a:rPr>
              <a:t>csf</a:t>
            </a:r>
            <a:r>
              <a:rPr lang="en-US" dirty="0">
                <a:solidFill>
                  <a:schemeClr val="bg1">
                    <a:lumMod val="50000"/>
                  </a:schemeClr>
                </a:solidFill>
              </a:rPr>
              <a:t>)</a:t>
            </a:r>
          </a:p>
        </p:txBody>
      </p:sp>
      <p:grpSp>
        <p:nvGrpSpPr>
          <p:cNvPr id="10" name="Group 9">
            <a:extLst>
              <a:ext uri="{FF2B5EF4-FFF2-40B4-BE49-F238E27FC236}">
                <a16:creationId xmlns="" xmlns:a16="http://schemas.microsoft.com/office/drawing/2014/main" id="{2D6C0FB6-C974-4F43-89E4-A58D4EA20445}"/>
              </a:ext>
            </a:extLst>
          </p:cNvPr>
          <p:cNvGrpSpPr/>
          <p:nvPr/>
        </p:nvGrpSpPr>
        <p:grpSpPr>
          <a:xfrm>
            <a:off x="6815637" y="577778"/>
            <a:ext cx="682625" cy="734036"/>
            <a:chOff x="6597319" y="353560"/>
            <a:chExt cx="682625" cy="734036"/>
          </a:xfrm>
        </p:grpSpPr>
        <p:pic>
          <p:nvPicPr>
            <p:cNvPr id="11" name="Picture 2" descr="Image result for youtube">
              <a:hlinkClick r:id="rId2"/>
              <a:extLst>
                <a:ext uri="{FF2B5EF4-FFF2-40B4-BE49-F238E27FC236}">
                  <a16:creationId xmlns="" xmlns:a16="http://schemas.microsoft.com/office/drawing/2014/main" id="{9BDD99A5-18C8-4385-9882-C72259BA0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19" y="353560"/>
              <a:ext cx="682625" cy="4806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BC08DE73-4930-478C-AF26-095C25883CDE}"/>
                </a:ext>
              </a:extLst>
            </p:cNvPr>
            <p:cNvSpPr txBox="1"/>
            <p:nvPr/>
          </p:nvSpPr>
          <p:spPr>
            <a:xfrm>
              <a:off x="6649975" y="779819"/>
              <a:ext cx="598241" cy="307777"/>
            </a:xfrm>
            <a:prstGeom prst="rect">
              <a:avLst/>
            </a:prstGeom>
            <a:noFill/>
          </p:spPr>
          <p:txBody>
            <a:bodyPr wrap="none" rtlCol="0">
              <a:spAutoFit/>
            </a:bodyPr>
            <a:lstStyle/>
            <a:p>
              <a:r>
                <a:rPr lang="en-US" dirty="0">
                  <a:solidFill>
                    <a:schemeClr val="accent6">
                      <a:lumMod val="75000"/>
                    </a:schemeClr>
                  </a:solidFill>
                  <a:latin typeface="+mn-lt"/>
                </a:rPr>
                <a:t>02:02</a:t>
              </a:r>
              <a:endParaRPr lang="en-GB" dirty="0">
                <a:solidFill>
                  <a:schemeClr val="accent6">
                    <a:lumMod val="75000"/>
                  </a:schemeClr>
                </a:solidFill>
                <a:latin typeface="+mn-lt"/>
              </a:endParaRPr>
            </a:p>
          </p:txBody>
        </p:sp>
      </p:grpSp>
      <p:grpSp>
        <p:nvGrpSpPr>
          <p:cNvPr id="16" name="Group 15">
            <a:extLst>
              <a:ext uri="{FF2B5EF4-FFF2-40B4-BE49-F238E27FC236}">
                <a16:creationId xmlns="" xmlns:a16="http://schemas.microsoft.com/office/drawing/2014/main" id="{E6A445D4-DCF3-4745-A6B0-6EC1A2A6D464}"/>
              </a:ext>
            </a:extLst>
          </p:cNvPr>
          <p:cNvGrpSpPr/>
          <p:nvPr/>
        </p:nvGrpSpPr>
        <p:grpSpPr>
          <a:xfrm>
            <a:off x="8095706" y="4115521"/>
            <a:ext cx="3894957" cy="2596637"/>
            <a:chOff x="7991441" y="3987881"/>
            <a:chExt cx="3894957" cy="2173483"/>
          </a:xfrm>
        </p:grpSpPr>
        <p:pic>
          <p:nvPicPr>
            <p:cNvPr id="4" name="Picture 2" descr="https://fthmb.tqn.com/SxH61NZuRUN4rz8jvzLlHg5AQj8=/735x0/meninges-56f99a4f5f9b5829866fe6a7.png">
              <a:extLst>
                <a:ext uri="{FF2B5EF4-FFF2-40B4-BE49-F238E27FC236}">
                  <a16:creationId xmlns="" xmlns:a16="http://schemas.microsoft.com/office/drawing/2014/main" id="{AEB0AC3B-DB2F-4C23-A929-F93431290C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296"/>
            <a:stretch/>
          </p:blipFill>
          <p:spPr bwMode="auto">
            <a:xfrm>
              <a:off x="7991441" y="3987881"/>
              <a:ext cx="3894957" cy="217348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629CBCEF-1F3D-4347-AD7E-66E698B455F5}"/>
                </a:ext>
              </a:extLst>
            </p:cNvPr>
            <p:cNvSpPr/>
            <p:nvPr/>
          </p:nvSpPr>
          <p:spPr>
            <a:xfrm>
              <a:off x="10792487" y="4734953"/>
              <a:ext cx="1016055" cy="37782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 xmlns:a16="http://schemas.microsoft.com/office/drawing/2014/main" id="{34765456-7BB3-41BF-A433-C363D9EFAA60}"/>
                </a:ext>
              </a:extLst>
            </p:cNvPr>
            <p:cNvSpPr/>
            <p:nvPr/>
          </p:nvSpPr>
          <p:spPr>
            <a:xfrm>
              <a:off x="10792488" y="5156100"/>
              <a:ext cx="762926" cy="138113"/>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 xmlns:a16="http://schemas.microsoft.com/office/drawing/2014/main" id="{5CFAF34E-DE92-4969-9104-1BB9297F0EF1}"/>
                </a:ext>
              </a:extLst>
            </p:cNvPr>
            <p:cNvSpPr/>
            <p:nvPr/>
          </p:nvSpPr>
          <p:spPr>
            <a:xfrm>
              <a:off x="10803600" y="5513498"/>
              <a:ext cx="472413" cy="142766"/>
            </a:xfrm>
            <a:prstGeom prst="rect">
              <a:avLst/>
            </a:prstGeom>
            <a:noFill/>
            <a:ln w="28575">
              <a:solidFill>
                <a:srgbClr val="FED1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نتيجة بحث الصور عن ‪meninges‬‏">
            <a:extLst>
              <a:ext uri="{FF2B5EF4-FFF2-40B4-BE49-F238E27FC236}">
                <a16:creationId xmlns="" xmlns:a16="http://schemas.microsoft.com/office/drawing/2014/main" id="{9E314A7B-9D82-4E24-BC28-973979BC3F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147"/>
          <a:stretch/>
        </p:blipFill>
        <p:spPr bwMode="auto">
          <a:xfrm>
            <a:off x="7679693" y="1152121"/>
            <a:ext cx="4238130" cy="29945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226FEF5B-7214-4C8A-9325-E2CAE0999E3A}"/>
              </a:ext>
            </a:extLst>
          </p:cNvPr>
          <p:cNvSpPr/>
          <p:nvPr/>
        </p:nvSpPr>
        <p:spPr>
          <a:xfrm>
            <a:off x="706166" y="1601919"/>
            <a:ext cx="6480787" cy="3046988"/>
          </a:xfrm>
          <a:prstGeom prst="rect">
            <a:avLst/>
          </a:prstGeom>
        </p:spPr>
        <p:txBody>
          <a:bodyPr wrap="square">
            <a:spAutoFit/>
          </a:bodyPr>
          <a:lstStyle/>
          <a:p>
            <a:r>
              <a:rPr lang="en-US" sz="2400" dirty="0">
                <a:solidFill>
                  <a:schemeClr val="tx1"/>
                </a:solidFill>
                <a:latin typeface="+mn-lt"/>
              </a:rPr>
              <a:t>The brain and spinal cord </a:t>
            </a:r>
            <a:r>
              <a:rPr lang="en-US" sz="1800" dirty="0">
                <a:solidFill>
                  <a:srgbClr val="92D050"/>
                </a:solidFill>
                <a:latin typeface="+mn-lt"/>
              </a:rPr>
              <a:t>(CNS)</a:t>
            </a:r>
            <a:r>
              <a:rPr lang="en-US" sz="2400" dirty="0">
                <a:solidFill>
                  <a:schemeClr val="tx1"/>
                </a:solidFill>
                <a:latin typeface="+mn-lt"/>
              </a:rPr>
              <a:t> are invested by </a:t>
            </a:r>
            <a:r>
              <a:rPr lang="en-US" sz="2400" b="1" u="sng" dirty="0">
                <a:solidFill>
                  <a:schemeClr val="tx1"/>
                </a:solidFill>
                <a:latin typeface="+mn-lt"/>
              </a:rPr>
              <a:t>three</a:t>
            </a:r>
            <a:r>
              <a:rPr lang="en-US" sz="2400" dirty="0">
                <a:solidFill>
                  <a:schemeClr val="tx1"/>
                </a:solidFill>
                <a:latin typeface="+mn-lt"/>
              </a:rPr>
              <a:t> concentric membranes/</a:t>
            </a:r>
            <a:r>
              <a:rPr lang="en-US" sz="2400" dirty="0">
                <a:solidFill>
                  <a:srgbClr val="92D050"/>
                </a:solidFill>
                <a:latin typeface="+mn-lt"/>
              </a:rPr>
              <a:t>layers</a:t>
            </a:r>
            <a:r>
              <a:rPr lang="en-US" sz="2400" dirty="0">
                <a:solidFill>
                  <a:schemeClr val="tx1"/>
                </a:solidFill>
                <a:latin typeface="+mn-lt"/>
              </a:rPr>
              <a:t>:</a:t>
            </a:r>
          </a:p>
          <a:p>
            <a:endParaRPr lang="en-US" sz="2400" dirty="0">
              <a:solidFill>
                <a:schemeClr val="tx1"/>
              </a:solidFill>
              <a:latin typeface="+mn-lt"/>
            </a:endParaRPr>
          </a:p>
          <a:p>
            <a:r>
              <a:rPr lang="en-US" sz="2400" dirty="0">
                <a:solidFill>
                  <a:schemeClr val="tx1"/>
                </a:solidFill>
                <a:latin typeface="+mn-lt"/>
              </a:rPr>
              <a:t>1-The outermost layer is the </a:t>
            </a:r>
            <a:r>
              <a:rPr lang="en-US" sz="2400" b="1" dirty="0">
                <a:solidFill>
                  <a:schemeClr val="tx1"/>
                </a:solidFill>
                <a:latin typeface="+mn-lt"/>
              </a:rPr>
              <a:t>dura</a:t>
            </a:r>
            <a:r>
              <a:rPr lang="en-US" sz="2400" dirty="0">
                <a:solidFill>
                  <a:schemeClr val="tx1"/>
                </a:solidFill>
                <a:latin typeface="+mn-lt"/>
              </a:rPr>
              <a:t> matter.</a:t>
            </a:r>
          </a:p>
          <a:p>
            <a:endParaRPr lang="en-US" sz="2400" dirty="0">
              <a:solidFill>
                <a:schemeClr val="tx1"/>
              </a:solidFill>
              <a:latin typeface="+mn-lt"/>
            </a:endParaRPr>
          </a:p>
          <a:p>
            <a:r>
              <a:rPr lang="en-US" sz="2400" dirty="0">
                <a:solidFill>
                  <a:schemeClr val="tx1"/>
                </a:solidFill>
                <a:latin typeface="+mn-lt"/>
              </a:rPr>
              <a:t>2-The middle layer is the </a:t>
            </a:r>
            <a:r>
              <a:rPr lang="en-US" sz="2400" b="1" dirty="0">
                <a:solidFill>
                  <a:schemeClr val="tx1"/>
                </a:solidFill>
                <a:latin typeface="+mn-lt"/>
              </a:rPr>
              <a:t>arachnoid</a:t>
            </a:r>
            <a:r>
              <a:rPr lang="en-US" sz="2400" dirty="0">
                <a:solidFill>
                  <a:schemeClr val="tx1"/>
                </a:solidFill>
                <a:latin typeface="+mn-lt"/>
              </a:rPr>
              <a:t> matter.</a:t>
            </a:r>
          </a:p>
          <a:p>
            <a:endParaRPr lang="en-US" sz="2400" dirty="0">
              <a:solidFill>
                <a:schemeClr val="tx1"/>
              </a:solidFill>
              <a:latin typeface="+mn-lt"/>
            </a:endParaRPr>
          </a:p>
          <a:p>
            <a:r>
              <a:rPr lang="en-US" sz="2400" dirty="0">
                <a:solidFill>
                  <a:schemeClr val="tx1"/>
                </a:solidFill>
                <a:latin typeface="+mn-lt"/>
              </a:rPr>
              <a:t>3-The innermost layer is the </a:t>
            </a:r>
            <a:r>
              <a:rPr lang="en-US" sz="2400" b="1" dirty="0">
                <a:solidFill>
                  <a:schemeClr val="tx1"/>
                </a:solidFill>
                <a:latin typeface="+mn-lt"/>
              </a:rPr>
              <a:t>pia</a:t>
            </a:r>
            <a:r>
              <a:rPr lang="en-US" sz="2400" dirty="0">
                <a:solidFill>
                  <a:schemeClr val="tx1"/>
                </a:solidFill>
                <a:latin typeface="+mn-lt"/>
              </a:rPr>
              <a:t> matter.</a:t>
            </a:r>
          </a:p>
        </p:txBody>
      </p:sp>
      <p:sp>
        <p:nvSpPr>
          <p:cNvPr id="19" name="TextBox 18">
            <a:extLst>
              <a:ext uri="{FF2B5EF4-FFF2-40B4-BE49-F238E27FC236}">
                <a16:creationId xmlns="" xmlns:a16="http://schemas.microsoft.com/office/drawing/2014/main" id="{C15FDDA2-439C-4716-8BFB-414C2E38FF62}"/>
              </a:ext>
            </a:extLst>
          </p:cNvPr>
          <p:cNvSpPr txBox="1"/>
          <p:nvPr/>
        </p:nvSpPr>
        <p:spPr>
          <a:xfrm>
            <a:off x="6706273" y="3354518"/>
            <a:ext cx="1705916" cy="646331"/>
          </a:xfrm>
          <a:prstGeom prst="rect">
            <a:avLst/>
          </a:prstGeom>
          <a:noFill/>
        </p:spPr>
        <p:txBody>
          <a:bodyPr wrap="none" rtlCol="0">
            <a:spAutoFit/>
          </a:bodyPr>
          <a:lstStyle/>
          <a:p>
            <a:r>
              <a:rPr lang="en-US" sz="1800" dirty="0">
                <a:solidFill>
                  <a:schemeClr val="bg1">
                    <a:lumMod val="50000"/>
                  </a:schemeClr>
                </a:solidFill>
                <a:latin typeface="+mn-lt"/>
              </a:rPr>
              <a:t>D</a:t>
            </a:r>
            <a:r>
              <a:rPr lang="en-US" sz="1800" b="1" dirty="0">
                <a:solidFill>
                  <a:schemeClr val="bg1">
                    <a:lumMod val="50000"/>
                  </a:schemeClr>
                </a:solidFill>
                <a:latin typeface="+mn-lt"/>
              </a:rPr>
              <a:t>u</a:t>
            </a:r>
            <a:r>
              <a:rPr lang="en-US" sz="1800" dirty="0">
                <a:solidFill>
                  <a:schemeClr val="bg1">
                    <a:lumMod val="50000"/>
                  </a:schemeClr>
                </a:solidFill>
                <a:latin typeface="+mn-lt"/>
              </a:rPr>
              <a:t>ra </a:t>
            </a:r>
            <a:r>
              <a:rPr lang="en-US" sz="1800" dirty="0">
                <a:solidFill>
                  <a:schemeClr val="bg1">
                    <a:lumMod val="50000"/>
                  </a:schemeClr>
                </a:solidFill>
                <a:latin typeface="+mn-lt"/>
                <a:sym typeface="Wingdings" panose="05000000000000000000" pitchFamily="2" charset="2"/>
              </a:rPr>
              <a:t> O</a:t>
            </a:r>
            <a:r>
              <a:rPr lang="en-US" sz="1800" b="1" u="sng" dirty="0">
                <a:solidFill>
                  <a:schemeClr val="bg1">
                    <a:lumMod val="50000"/>
                  </a:schemeClr>
                </a:solidFill>
                <a:latin typeface="+mn-lt"/>
                <a:sym typeface="Wingdings" panose="05000000000000000000" pitchFamily="2" charset="2"/>
              </a:rPr>
              <a:t>u</a:t>
            </a:r>
            <a:r>
              <a:rPr lang="en-US" sz="1800" dirty="0">
                <a:solidFill>
                  <a:schemeClr val="bg1">
                    <a:lumMod val="50000"/>
                  </a:schemeClr>
                </a:solidFill>
                <a:latin typeface="+mn-lt"/>
                <a:sym typeface="Wingdings" panose="05000000000000000000" pitchFamily="2" charset="2"/>
              </a:rPr>
              <a:t>tside</a:t>
            </a:r>
          </a:p>
          <a:p>
            <a:r>
              <a:rPr lang="en-US" sz="1800" dirty="0">
                <a:solidFill>
                  <a:schemeClr val="bg1">
                    <a:lumMod val="50000"/>
                  </a:schemeClr>
                </a:solidFill>
                <a:latin typeface="+mn-lt"/>
                <a:sym typeface="Wingdings" panose="05000000000000000000" pitchFamily="2" charset="2"/>
              </a:rPr>
              <a:t>P</a:t>
            </a:r>
            <a:r>
              <a:rPr lang="en-US" sz="1800" b="1" u="sng" dirty="0">
                <a:solidFill>
                  <a:schemeClr val="bg1">
                    <a:lumMod val="50000"/>
                  </a:schemeClr>
                </a:solidFill>
                <a:latin typeface="+mn-lt"/>
                <a:sym typeface="Wingdings" panose="05000000000000000000" pitchFamily="2" charset="2"/>
              </a:rPr>
              <a:t>i</a:t>
            </a:r>
            <a:r>
              <a:rPr lang="en-US" sz="1800" dirty="0">
                <a:solidFill>
                  <a:schemeClr val="bg1">
                    <a:lumMod val="50000"/>
                  </a:schemeClr>
                </a:solidFill>
                <a:latin typeface="+mn-lt"/>
                <a:sym typeface="Wingdings" panose="05000000000000000000" pitchFamily="2" charset="2"/>
              </a:rPr>
              <a:t>a  </a:t>
            </a:r>
            <a:r>
              <a:rPr lang="en-US" sz="1800" b="1" u="sng" dirty="0">
                <a:solidFill>
                  <a:schemeClr val="bg1">
                    <a:lumMod val="50000"/>
                  </a:schemeClr>
                </a:solidFill>
                <a:latin typeface="+mn-lt"/>
                <a:sym typeface="Wingdings" panose="05000000000000000000" pitchFamily="2" charset="2"/>
              </a:rPr>
              <a:t>I</a:t>
            </a:r>
            <a:r>
              <a:rPr lang="en-US" sz="1800" dirty="0">
                <a:solidFill>
                  <a:schemeClr val="bg1">
                    <a:lumMod val="50000"/>
                  </a:schemeClr>
                </a:solidFill>
                <a:latin typeface="+mn-lt"/>
                <a:sym typeface="Wingdings" panose="05000000000000000000" pitchFamily="2" charset="2"/>
              </a:rPr>
              <a:t>nside</a:t>
            </a:r>
            <a:endParaRPr lang="en-GB" sz="1800" dirty="0">
              <a:solidFill>
                <a:schemeClr val="bg1">
                  <a:lumMod val="50000"/>
                </a:schemeClr>
              </a:solidFill>
              <a:latin typeface="+mn-lt"/>
            </a:endParaRPr>
          </a:p>
        </p:txBody>
      </p:sp>
    </p:spTree>
    <p:extLst>
      <p:ext uri="{BB962C8B-B14F-4D97-AF65-F5344CB8AC3E}">
        <p14:creationId xmlns:p14="http://schemas.microsoft.com/office/powerpoint/2010/main" val="107986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BD123E7-8AC9-4388-9927-0193E9855396}"/>
              </a:ext>
            </a:extLst>
          </p:cNvPr>
          <p:cNvSpPr/>
          <p:nvPr/>
        </p:nvSpPr>
        <p:spPr>
          <a:xfrm>
            <a:off x="694879" y="1618712"/>
            <a:ext cx="5874137" cy="4555093"/>
          </a:xfrm>
          <a:prstGeom prst="rect">
            <a:avLst/>
          </a:prstGeom>
          <a:noFill/>
          <a:ln w="28575">
            <a:solidFill>
              <a:schemeClr val="accent2"/>
            </a:solidFill>
          </a:ln>
        </p:spPr>
        <p:txBody>
          <a:bodyPr wrap="square">
            <a:spAutoFit/>
          </a:bodyPr>
          <a:lstStyle/>
          <a:p>
            <a:pPr marL="342900" indent="-342900">
              <a:spcBef>
                <a:spcPts val="1200"/>
              </a:spcBef>
              <a:buFont typeface="Courier New" panose="02070309020205020404" pitchFamily="49" charset="0"/>
              <a:buChar char="o"/>
            </a:pPr>
            <a:r>
              <a:rPr lang="en-US" sz="2000" dirty="0">
                <a:solidFill>
                  <a:schemeClr val="tx1"/>
                </a:solidFill>
                <a:latin typeface="+mn-lt"/>
              </a:rPr>
              <a:t>The </a:t>
            </a:r>
            <a:r>
              <a:rPr lang="en-US" sz="2000" b="1" dirty="0">
                <a:solidFill>
                  <a:schemeClr val="tx1"/>
                </a:solidFill>
                <a:latin typeface="+mn-lt"/>
              </a:rPr>
              <a:t>cranial dura</a:t>
            </a:r>
            <a:r>
              <a:rPr lang="en-US" sz="2000" dirty="0">
                <a:solidFill>
                  <a:schemeClr val="tx1"/>
                </a:solidFill>
                <a:latin typeface="+mn-lt"/>
              </a:rPr>
              <a:t> is a two layered </a:t>
            </a:r>
            <a:r>
              <a:rPr lang="en-US" sz="2000" u="sng" dirty="0">
                <a:solidFill>
                  <a:schemeClr val="tx1"/>
                </a:solidFill>
                <a:latin typeface="+mn-lt"/>
              </a:rPr>
              <a:t>tough</a:t>
            </a:r>
            <a:r>
              <a:rPr lang="en-US" sz="2000" dirty="0">
                <a:solidFill>
                  <a:schemeClr val="tx1"/>
                </a:solidFill>
                <a:latin typeface="+mn-lt"/>
              </a:rPr>
              <a:t>, </a:t>
            </a:r>
            <a:r>
              <a:rPr lang="en-US" sz="2000" u="sng" dirty="0">
                <a:solidFill>
                  <a:schemeClr val="tx1"/>
                </a:solidFill>
                <a:latin typeface="+mn-lt"/>
              </a:rPr>
              <a:t>fibrous</a:t>
            </a:r>
            <a:r>
              <a:rPr lang="en-US" sz="2000" dirty="0">
                <a:solidFill>
                  <a:schemeClr val="tx1"/>
                </a:solidFill>
                <a:latin typeface="+mn-lt"/>
              </a:rPr>
              <a:t>, thick membrane that surrounds the brain.</a:t>
            </a:r>
          </a:p>
          <a:p>
            <a:pPr marL="342900" indent="-342900">
              <a:spcBef>
                <a:spcPts val="1200"/>
              </a:spcBef>
              <a:buFont typeface="Courier New" panose="02070309020205020404" pitchFamily="49" charset="0"/>
              <a:buChar char="o"/>
            </a:pPr>
            <a:r>
              <a:rPr lang="en-US" sz="2000" dirty="0">
                <a:solidFill>
                  <a:schemeClr val="tx1"/>
                </a:solidFill>
                <a:latin typeface="+mn-lt"/>
              </a:rPr>
              <a:t>It is formed of two layers; </a:t>
            </a:r>
          </a:p>
          <a:p>
            <a:pPr marL="625475" indent="-269875">
              <a:spcBef>
                <a:spcPts val="1200"/>
              </a:spcBef>
            </a:pPr>
            <a:r>
              <a:rPr lang="en-US" sz="2000" dirty="0">
                <a:solidFill>
                  <a:schemeClr val="tx1"/>
                </a:solidFill>
                <a:latin typeface="+mn-lt"/>
              </a:rPr>
              <a:t>1) </a:t>
            </a:r>
            <a:r>
              <a:rPr lang="en-US" sz="2000" b="1" dirty="0">
                <a:solidFill>
                  <a:schemeClr val="tx1"/>
                </a:solidFill>
                <a:latin typeface="+mn-lt"/>
              </a:rPr>
              <a:t>periosteal</a:t>
            </a:r>
            <a:r>
              <a:rPr lang="en-US" sz="2000" dirty="0">
                <a:solidFill>
                  <a:schemeClr val="tx1"/>
                </a:solidFill>
                <a:latin typeface="+mn-lt"/>
              </a:rPr>
              <a:t>: attached to the skull.</a:t>
            </a:r>
            <a:endParaRPr lang="en-US" sz="2000" b="1" dirty="0">
              <a:solidFill>
                <a:schemeClr val="tx1"/>
              </a:solidFill>
              <a:latin typeface="+mn-lt"/>
            </a:endParaRPr>
          </a:p>
          <a:p>
            <a:pPr marL="625475" indent="-269875">
              <a:spcBef>
                <a:spcPts val="1200"/>
              </a:spcBef>
            </a:pPr>
            <a:r>
              <a:rPr lang="en-US" sz="2000" dirty="0">
                <a:solidFill>
                  <a:schemeClr val="tx1"/>
                </a:solidFill>
                <a:latin typeface="+mn-lt"/>
              </a:rPr>
              <a:t>2) </a:t>
            </a:r>
            <a:r>
              <a:rPr lang="en-US" sz="2000" b="1" dirty="0">
                <a:solidFill>
                  <a:schemeClr val="tx1"/>
                </a:solidFill>
                <a:latin typeface="+mn-lt"/>
              </a:rPr>
              <a:t>meningeal</a:t>
            </a:r>
            <a:r>
              <a:rPr lang="en-US" sz="2000" dirty="0">
                <a:solidFill>
                  <a:schemeClr val="tx1"/>
                </a:solidFill>
                <a:latin typeface="+mn-lt"/>
              </a:rPr>
              <a:t>: </a:t>
            </a:r>
            <a:r>
              <a:rPr lang="en-GB" sz="2000" dirty="0">
                <a:solidFill>
                  <a:schemeClr val="tx1"/>
                </a:solidFill>
                <a:latin typeface="+mn-lt"/>
              </a:rPr>
              <a:t>folded forming the </a:t>
            </a:r>
            <a:r>
              <a:rPr lang="en-GB" sz="2000" dirty="0" err="1">
                <a:solidFill>
                  <a:schemeClr val="tx1"/>
                </a:solidFill>
                <a:latin typeface="+mn-lt"/>
              </a:rPr>
              <a:t>dural</a:t>
            </a:r>
            <a:r>
              <a:rPr lang="en-GB" sz="2000" dirty="0">
                <a:solidFill>
                  <a:schemeClr val="tx1"/>
                </a:solidFill>
                <a:latin typeface="+mn-lt"/>
              </a:rPr>
              <a:t> folds</a:t>
            </a:r>
            <a:r>
              <a:rPr lang="en-GB" sz="2000" dirty="0">
                <a:solidFill>
                  <a:srgbClr val="92D050"/>
                </a:solidFill>
                <a:latin typeface="+mn-lt"/>
              </a:rPr>
              <a:t>*</a:t>
            </a:r>
            <a:r>
              <a:rPr lang="en-GB" sz="2000" dirty="0">
                <a:solidFill>
                  <a:schemeClr val="tx1"/>
                </a:solidFill>
                <a:latin typeface="+mn-lt"/>
              </a:rPr>
              <a:t> </a:t>
            </a:r>
            <a:r>
              <a:rPr lang="en-GB" sz="2000" i="1" dirty="0">
                <a:solidFill>
                  <a:schemeClr val="tx1"/>
                </a:solidFill>
                <a:latin typeface="+mn-lt"/>
              </a:rPr>
              <a:t>falx </a:t>
            </a:r>
            <a:r>
              <a:rPr lang="en-GB" sz="2000" i="1" dirty="0" err="1">
                <a:solidFill>
                  <a:schemeClr val="tx1"/>
                </a:solidFill>
                <a:latin typeface="+mn-lt"/>
              </a:rPr>
              <a:t>cerebri</a:t>
            </a:r>
            <a:r>
              <a:rPr lang="en-GB" sz="2000" dirty="0">
                <a:solidFill>
                  <a:schemeClr val="tx1"/>
                </a:solidFill>
                <a:latin typeface="+mn-lt"/>
              </a:rPr>
              <a:t>, and </a:t>
            </a:r>
            <a:r>
              <a:rPr lang="en-GB" sz="2000" i="1" dirty="0" err="1">
                <a:solidFill>
                  <a:schemeClr val="tx1"/>
                </a:solidFill>
                <a:latin typeface="+mn-lt"/>
              </a:rPr>
              <a:t>tentoriam</a:t>
            </a:r>
            <a:r>
              <a:rPr lang="en-GB" sz="2000" i="1" dirty="0">
                <a:solidFill>
                  <a:schemeClr val="tx1"/>
                </a:solidFill>
                <a:latin typeface="+mn-lt"/>
              </a:rPr>
              <a:t> cerebelli</a:t>
            </a:r>
            <a:r>
              <a:rPr lang="en-GB" sz="2000" dirty="0">
                <a:solidFill>
                  <a:schemeClr val="tx1"/>
                </a:solidFill>
                <a:latin typeface="+mn-lt"/>
              </a:rPr>
              <a:t>.</a:t>
            </a:r>
            <a:r>
              <a:rPr lang="en-GB" sz="2000" b="1" dirty="0">
                <a:solidFill>
                  <a:schemeClr val="tx1"/>
                </a:solidFill>
                <a:latin typeface="+mn-lt"/>
              </a:rPr>
              <a:t> </a:t>
            </a:r>
          </a:p>
          <a:p>
            <a:pPr marL="342900" indent="-342900">
              <a:spcBef>
                <a:spcPts val="1200"/>
              </a:spcBef>
              <a:buFont typeface="Courier New" panose="02070309020205020404" pitchFamily="49" charset="0"/>
              <a:buChar char="o"/>
            </a:pPr>
            <a:r>
              <a:rPr lang="en-US" sz="2000" u="sng" dirty="0">
                <a:solidFill>
                  <a:schemeClr val="tx1"/>
                </a:solidFill>
                <a:latin typeface="+mn-lt"/>
              </a:rPr>
              <a:t>Sensory innervation</a:t>
            </a:r>
            <a:r>
              <a:rPr lang="en-US" sz="2000" dirty="0">
                <a:solidFill>
                  <a:schemeClr val="tx1"/>
                </a:solidFill>
                <a:latin typeface="+mn-lt"/>
              </a:rPr>
              <a:t> of the dura is mostly from the three meningeal branches of:</a:t>
            </a:r>
          </a:p>
          <a:p>
            <a:pPr marL="539750" indent="-160338">
              <a:spcBef>
                <a:spcPts val="1200"/>
              </a:spcBef>
              <a:buFont typeface="Arial" panose="020B0604020202020204" pitchFamily="34" charset="0"/>
              <a:buChar char="•"/>
            </a:pPr>
            <a:r>
              <a:rPr lang="en-US" sz="2000" dirty="0">
                <a:solidFill>
                  <a:schemeClr val="tx1"/>
                </a:solidFill>
                <a:latin typeface="+mn-lt"/>
              </a:rPr>
              <a:t>the </a:t>
            </a:r>
            <a:r>
              <a:rPr lang="en-US" sz="2000" u="sng" dirty="0">
                <a:solidFill>
                  <a:schemeClr val="tx1"/>
                </a:solidFill>
                <a:latin typeface="+mn-lt"/>
              </a:rPr>
              <a:t>trigeminal</a:t>
            </a:r>
            <a:endParaRPr lang="en-US" dirty="0">
              <a:solidFill>
                <a:schemeClr val="bg1">
                  <a:lumMod val="50000"/>
                </a:schemeClr>
              </a:solidFill>
              <a:latin typeface="+mn-lt"/>
            </a:endParaRPr>
          </a:p>
          <a:p>
            <a:pPr marL="539750" indent="-160338">
              <a:spcBef>
                <a:spcPts val="1200"/>
              </a:spcBef>
              <a:buFont typeface="Arial" panose="020B0604020202020204" pitchFamily="34" charset="0"/>
              <a:buChar char="•"/>
            </a:pPr>
            <a:r>
              <a:rPr lang="en-US" sz="2000" u="sng" dirty="0" err="1">
                <a:solidFill>
                  <a:schemeClr val="tx1"/>
                </a:solidFill>
                <a:latin typeface="+mn-lt"/>
              </a:rPr>
              <a:t>vagus</a:t>
            </a:r>
            <a:r>
              <a:rPr lang="en-US" sz="2000" dirty="0">
                <a:solidFill>
                  <a:schemeClr val="tx1"/>
                </a:solidFill>
                <a:latin typeface="+mn-lt"/>
              </a:rPr>
              <a:t> nerves </a:t>
            </a:r>
          </a:p>
          <a:p>
            <a:pPr marL="539750" indent="-160338">
              <a:spcBef>
                <a:spcPts val="1200"/>
              </a:spcBef>
              <a:buFont typeface="Arial" panose="020B0604020202020204" pitchFamily="34" charset="0"/>
              <a:buChar char="•"/>
            </a:pPr>
            <a:r>
              <a:rPr lang="en-US" sz="2000" u="sng" dirty="0">
                <a:solidFill>
                  <a:schemeClr val="tx1"/>
                </a:solidFill>
                <a:latin typeface="+mn-lt"/>
              </a:rPr>
              <a:t>C1 to C3</a:t>
            </a:r>
            <a:r>
              <a:rPr lang="en-US" sz="2000" dirty="0">
                <a:solidFill>
                  <a:schemeClr val="tx1"/>
                </a:solidFill>
                <a:latin typeface="+mn-lt"/>
                <a:cs typeface="Arial" charset="0"/>
              </a:rPr>
              <a:t> (upper cervical nerves).</a:t>
            </a:r>
          </a:p>
        </p:txBody>
      </p:sp>
      <p:sp>
        <p:nvSpPr>
          <p:cNvPr id="9" name="Rectangle 8">
            <a:extLst>
              <a:ext uri="{FF2B5EF4-FFF2-40B4-BE49-F238E27FC236}">
                <a16:creationId xmlns="" xmlns:a16="http://schemas.microsoft.com/office/drawing/2014/main" id="{E68F0AC9-335C-43E9-8809-38B242311A02}"/>
              </a:ext>
            </a:extLst>
          </p:cNvPr>
          <p:cNvSpPr/>
          <p:nvPr/>
        </p:nvSpPr>
        <p:spPr>
          <a:xfrm>
            <a:off x="706166" y="341245"/>
            <a:ext cx="7504183" cy="1138773"/>
          </a:xfrm>
          <a:prstGeom prst="rect">
            <a:avLst/>
          </a:prstGeom>
        </p:spPr>
        <p:txBody>
          <a:bodyPr wrap="square">
            <a:spAutoFit/>
          </a:bodyPr>
          <a:lstStyle/>
          <a:p>
            <a:r>
              <a:rPr lang="en-US" sz="3600" dirty="0">
                <a:ln w="0"/>
                <a:latin typeface="+mj-lt"/>
              </a:rPr>
              <a:t>Meninges</a:t>
            </a:r>
          </a:p>
          <a:p>
            <a:r>
              <a:rPr lang="en-US" sz="3200" b="1" dirty="0">
                <a:ln w="0"/>
                <a:latin typeface="+mj-lt"/>
              </a:rPr>
              <a:t>1- Dura Matter </a:t>
            </a:r>
          </a:p>
        </p:txBody>
      </p:sp>
      <p:grpSp>
        <p:nvGrpSpPr>
          <p:cNvPr id="5" name="Group 4">
            <a:extLst>
              <a:ext uri="{FF2B5EF4-FFF2-40B4-BE49-F238E27FC236}">
                <a16:creationId xmlns="" xmlns:a16="http://schemas.microsoft.com/office/drawing/2014/main" id="{D3E58AC3-FCC7-4CFD-B488-A7A6CD7B4BB8}"/>
              </a:ext>
            </a:extLst>
          </p:cNvPr>
          <p:cNvGrpSpPr/>
          <p:nvPr/>
        </p:nvGrpSpPr>
        <p:grpSpPr>
          <a:xfrm>
            <a:off x="6736057" y="3566290"/>
            <a:ext cx="2948584" cy="2632252"/>
            <a:chOff x="4716463" y="214313"/>
            <a:chExt cx="4427537" cy="4025632"/>
          </a:xfrm>
        </p:grpSpPr>
        <p:pic>
          <p:nvPicPr>
            <p:cNvPr id="11" name="Picture 5" descr="96B">
              <a:extLst>
                <a:ext uri="{FF2B5EF4-FFF2-40B4-BE49-F238E27FC236}">
                  <a16:creationId xmlns="" xmlns:a16="http://schemas.microsoft.com/office/drawing/2014/main" id="{ACAD73FC-9D7A-4084-8356-0AA3B6257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7" t="14812" r="2377" b="3192"/>
            <a:stretch>
              <a:fillRect/>
            </a:stretch>
          </p:blipFill>
          <p:spPr>
            <a:xfrm>
              <a:off x="5143500" y="214313"/>
              <a:ext cx="4000500" cy="3987800"/>
            </a:xfrm>
            <a:prstGeom prst="rect">
              <a:avLst/>
            </a:prstGeom>
            <a:ln w="28575">
              <a:noFill/>
              <a:miter lim="800000"/>
              <a:headEnd/>
              <a:tailEnd/>
            </a:ln>
          </p:spPr>
        </p:pic>
        <p:cxnSp>
          <p:nvCxnSpPr>
            <p:cNvPr id="12" name="Straight Arrow Connector 11">
              <a:extLst>
                <a:ext uri="{FF2B5EF4-FFF2-40B4-BE49-F238E27FC236}">
                  <a16:creationId xmlns="" xmlns:a16="http://schemas.microsoft.com/office/drawing/2014/main" id="{6AD61B07-09D5-4EEB-B9C0-8DF3DF724082}"/>
                </a:ext>
              </a:extLst>
            </p:cNvPr>
            <p:cNvCxnSpPr/>
            <p:nvPr/>
          </p:nvCxnSpPr>
          <p:spPr>
            <a:xfrm flipV="1">
              <a:off x="4716463" y="2571750"/>
              <a:ext cx="1069975" cy="56991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12E9125A-641C-4A3C-BA56-B487ABEC4E5E}"/>
                </a:ext>
              </a:extLst>
            </p:cNvPr>
            <p:cNvCxnSpPr/>
            <p:nvPr/>
          </p:nvCxnSpPr>
          <p:spPr>
            <a:xfrm rot="16200000" flipV="1">
              <a:off x="7884318" y="3231089"/>
              <a:ext cx="1584324" cy="43338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34D57E5E-232F-4AE6-8A02-DDCD563BF116}"/>
                </a:ext>
              </a:extLst>
            </p:cNvPr>
            <p:cNvCxnSpPr/>
            <p:nvPr/>
          </p:nvCxnSpPr>
          <p:spPr>
            <a:xfrm flipV="1">
              <a:off x="4850656" y="1272703"/>
              <a:ext cx="1069975" cy="569913"/>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 xmlns:a16="http://schemas.microsoft.com/office/drawing/2014/main" id="{FF93247E-90C5-4FA8-844F-87009B9D2174}"/>
              </a:ext>
            </a:extLst>
          </p:cNvPr>
          <p:cNvCxnSpPr/>
          <p:nvPr/>
        </p:nvCxnSpPr>
        <p:spPr>
          <a:xfrm>
            <a:off x="1396177" y="3142782"/>
            <a:ext cx="1080000" cy="0"/>
          </a:xfrm>
          <a:prstGeom prst="line">
            <a:avLst/>
          </a:prstGeom>
          <a:ln w="28575">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853D692A-B0A1-4D56-BCF5-D12C9AACECBF}"/>
              </a:ext>
            </a:extLst>
          </p:cNvPr>
          <p:cNvCxnSpPr/>
          <p:nvPr/>
        </p:nvCxnSpPr>
        <p:spPr>
          <a:xfrm>
            <a:off x="1396177" y="3611388"/>
            <a:ext cx="1116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 xmlns:a16="http://schemas.microsoft.com/office/drawing/2014/main" id="{AD7E5D0D-878B-4BC2-82E2-96815F4B6A54}"/>
              </a:ext>
            </a:extLst>
          </p:cNvPr>
          <p:cNvGrpSpPr/>
          <p:nvPr/>
        </p:nvGrpSpPr>
        <p:grpSpPr>
          <a:xfrm>
            <a:off x="6825425" y="825566"/>
            <a:ext cx="4716104" cy="2621216"/>
            <a:chOff x="7576576" y="609657"/>
            <a:chExt cx="4385187" cy="2621216"/>
          </a:xfrm>
        </p:grpSpPr>
        <p:grpSp>
          <p:nvGrpSpPr>
            <p:cNvPr id="15" name="Group 14">
              <a:extLst>
                <a:ext uri="{FF2B5EF4-FFF2-40B4-BE49-F238E27FC236}">
                  <a16:creationId xmlns="" xmlns:a16="http://schemas.microsoft.com/office/drawing/2014/main" id="{54B87BB8-5DED-40C3-8AAF-16E3E41ED21E}"/>
                </a:ext>
              </a:extLst>
            </p:cNvPr>
            <p:cNvGrpSpPr/>
            <p:nvPr/>
          </p:nvGrpSpPr>
          <p:grpSpPr>
            <a:xfrm>
              <a:off x="7576576" y="609657"/>
              <a:ext cx="4385187" cy="2621216"/>
              <a:chOff x="5807201" y="-148757"/>
              <a:chExt cx="5600129" cy="3337825"/>
            </a:xfrm>
          </p:grpSpPr>
          <p:pic>
            <p:nvPicPr>
              <p:cNvPr id="3074" name="Picture 2" descr="Image result for dura mater">
                <a:extLst>
                  <a:ext uri="{FF2B5EF4-FFF2-40B4-BE49-F238E27FC236}">
                    <a16:creationId xmlns="" xmlns:a16="http://schemas.microsoft.com/office/drawing/2014/main" id="{C3D810B3-F506-4655-8CEE-44F98A29A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201" y="-148757"/>
                <a:ext cx="5600129" cy="33378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 xmlns:a16="http://schemas.microsoft.com/office/drawing/2014/main" id="{157AC771-4CAA-45F4-A1C7-A8EF6B1947E8}"/>
                  </a:ext>
                </a:extLst>
              </p:cNvPr>
              <p:cNvSpPr/>
              <p:nvPr/>
            </p:nvSpPr>
            <p:spPr>
              <a:xfrm>
                <a:off x="9176680" y="101062"/>
                <a:ext cx="1363501" cy="154578"/>
              </a:xfrm>
              <a:prstGeom prst="rect">
                <a:avLst/>
              </a:prstGeom>
              <a:noFill/>
              <a:ln w="28575">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 xmlns:a16="http://schemas.microsoft.com/office/drawing/2014/main" id="{1B98D190-A03A-4F63-9933-E3C6FDF50820}"/>
                  </a:ext>
                </a:extLst>
              </p:cNvPr>
              <p:cNvSpPr/>
              <p:nvPr/>
            </p:nvSpPr>
            <p:spPr>
              <a:xfrm>
                <a:off x="9798666" y="380377"/>
                <a:ext cx="1296000" cy="154578"/>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 xmlns:a16="http://schemas.microsoft.com/office/drawing/2014/main" id="{448F0E30-4BE4-4ACA-A5D3-806C7A203835}"/>
                </a:ext>
              </a:extLst>
            </p:cNvPr>
            <p:cNvSpPr txBox="1"/>
            <p:nvPr/>
          </p:nvSpPr>
          <p:spPr>
            <a:xfrm>
              <a:off x="8495232" y="2529150"/>
              <a:ext cx="561372" cy="367698"/>
            </a:xfrm>
            <a:prstGeom prst="rect">
              <a:avLst/>
            </a:prstGeom>
            <a:noFill/>
          </p:spPr>
          <p:txBody>
            <a:bodyPr wrap="none" rtlCol="0">
              <a:spAutoFit/>
            </a:bodyPr>
            <a:lstStyle/>
            <a:p>
              <a:r>
                <a:rPr lang="en-US" dirty="0">
                  <a:solidFill>
                    <a:schemeClr val="bg1">
                      <a:lumMod val="50000"/>
                    </a:schemeClr>
                  </a:solidFill>
                  <a:latin typeface="+mn-lt"/>
                </a:rPr>
                <a:t>Extra</a:t>
              </a:r>
              <a:endParaRPr lang="en-GB" dirty="0">
                <a:solidFill>
                  <a:schemeClr val="bg1">
                    <a:lumMod val="50000"/>
                  </a:schemeClr>
                </a:solidFill>
                <a:latin typeface="+mn-lt"/>
              </a:endParaRPr>
            </a:p>
          </p:txBody>
        </p:sp>
      </p:grpSp>
      <p:grpSp>
        <p:nvGrpSpPr>
          <p:cNvPr id="20" name="Group 19">
            <a:extLst>
              <a:ext uri="{FF2B5EF4-FFF2-40B4-BE49-F238E27FC236}">
                <a16:creationId xmlns="" xmlns:a16="http://schemas.microsoft.com/office/drawing/2014/main" id="{08036A65-CE30-4C04-8D9E-D2FDACBEF708}"/>
              </a:ext>
            </a:extLst>
          </p:cNvPr>
          <p:cNvGrpSpPr/>
          <p:nvPr/>
        </p:nvGrpSpPr>
        <p:grpSpPr>
          <a:xfrm>
            <a:off x="9797875" y="3646405"/>
            <a:ext cx="2275348" cy="2640265"/>
            <a:chOff x="9797875" y="3646405"/>
            <a:chExt cx="2275348" cy="2640265"/>
          </a:xfrm>
        </p:grpSpPr>
        <p:pic>
          <p:nvPicPr>
            <p:cNvPr id="10" name="Picture 4" descr="http://img.tfd.com/mk/M/X2604-M-20A.png">
              <a:extLst>
                <a:ext uri="{FF2B5EF4-FFF2-40B4-BE49-F238E27FC236}">
                  <a16:creationId xmlns="" xmlns:a16="http://schemas.microsoft.com/office/drawing/2014/main" id="{043FF906-A254-4180-895A-EDE0EC920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97875" y="3646405"/>
              <a:ext cx="2236020" cy="26402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 xmlns:a16="http://schemas.microsoft.com/office/drawing/2014/main" id="{2ACB1B49-9ABE-45CC-943A-6D6155EA6D56}"/>
                </a:ext>
              </a:extLst>
            </p:cNvPr>
            <p:cNvSpPr/>
            <p:nvPr/>
          </p:nvSpPr>
          <p:spPr>
            <a:xfrm>
              <a:off x="11460080" y="4470995"/>
              <a:ext cx="613143" cy="15999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 xmlns:a16="http://schemas.microsoft.com/office/drawing/2014/main" id="{F482881B-B9B0-4E9B-8227-7DC0E29F493F}"/>
              </a:ext>
            </a:extLst>
          </p:cNvPr>
          <p:cNvSpPr txBox="1"/>
          <p:nvPr/>
        </p:nvSpPr>
        <p:spPr>
          <a:xfrm>
            <a:off x="2384769" y="6334633"/>
            <a:ext cx="1705916" cy="338554"/>
          </a:xfrm>
          <a:prstGeom prst="rect">
            <a:avLst/>
          </a:prstGeom>
          <a:noFill/>
        </p:spPr>
        <p:txBody>
          <a:bodyPr wrap="none" rtlCol="0">
            <a:spAutoFit/>
          </a:bodyPr>
          <a:lstStyle/>
          <a:p>
            <a:r>
              <a:rPr lang="en-US" sz="1600" dirty="0">
                <a:solidFill>
                  <a:srgbClr val="92D050"/>
                </a:solidFill>
                <a:latin typeface="+mn-lt"/>
              </a:rPr>
              <a:t>*protect the brain</a:t>
            </a:r>
            <a:endParaRPr lang="en-GB" sz="1600" dirty="0">
              <a:solidFill>
                <a:srgbClr val="92D050"/>
              </a:solidFill>
              <a:latin typeface="+mn-lt"/>
            </a:endParaRPr>
          </a:p>
        </p:txBody>
      </p:sp>
    </p:spTree>
    <p:extLst>
      <p:ext uri="{BB962C8B-B14F-4D97-AF65-F5344CB8AC3E}">
        <p14:creationId xmlns:p14="http://schemas.microsoft.com/office/powerpoint/2010/main" val="30583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DFCDC4A-F7D7-4E07-A11C-248274D1016F}"/>
              </a:ext>
            </a:extLst>
          </p:cNvPr>
          <p:cNvSpPr/>
          <p:nvPr/>
        </p:nvSpPr>
        <p:spPr>
          <a:xfrm>
            <a:off x="774992" y="4459686"/>
            <a:ext cx="6746686" cy="1938992"/>
          </a:xfrm>
          <a:prstGeom prst="rect">
            <a:avLst/>
          </a:prstGeom>
          <a:solidFill>
            <a:schemeClr val="accent4">
              <a:lumMod val="20000"/>
              <a:lumOff val="80000"/>
            </a:schemeClr>
          </a:solidFill>
          <a:ln w="28575">
            <a:noFill/>
          </a:ln>
        </p:spPr>
        <p:txBody>
          <a:bodyPr wrap="square">
            <a:spAutoFit/>
          </a:bodyPr>
          <a:lstStyle/>
          <a:p>
            <a:r>
              <a:rPr lang="en-US" sz="2000" b="1" dirty="0">
                <a:solidFill>
                  <a:schemeClr val="tx1"/>
                </a:solidFill>
                <a:latin typeface="+mn-lt"/>
              </a:rPr>
              <a:t>2. Tentorium cerebelli;</a:t>
            </a:r>
          </a:p>
          <a:p>
            <a:pPr marL="457200" indent="-280988">
              <a:buFont typeface="Courier New" panose="02070309020205020404" pitchFamily="49" charset="0"/>
              <a:buChar char="o"/>
            </a:pPr>
            <a:r>
              <a:rPr lang="en-US" sz="2000" dirty="0">
                <a:solidFill>
                  <a:schemeClr val="tx1"/>
                </a:solidFill>
                <a:latin typeface="+mn-lt"/>
              </a:rPr>
              <a:t>A </a:t>
            </a:r>
            <a:r>
              <a:rPr lang="en-US" sz="2000" u="sng" dirty="0">
                <a:solidFill>
                  <a:schemeClr val="tx1"/>
                </a:solidFill>
                <a:latin typeface="+mn-lt"/>
              </a:rPr>
              <a:t>horizontal</a:t>
            </a:r>
            <a:r>
              <a:rPr lang="en-US" sz="2000" dirty="0">
                <a:solidFill>
                  <a:schemeClr val="tx1"/>
                </a:solidFill>
                <a:latin typeface="+mn-lt"/>
              </a:rPr>
              <a:t> shelf of dura, lies between the posterior part of the </a:t>
            </a:r>
            <a:r>
              <a:rPr lang="en-US" sz="2000" b="1" dirty="0">
                <a:solidFill>
                  <a:schemeClr val="tx1"/>
                </a:solidFill>
                <a:latin typeface="+mn-lt"/>
              </a:rPr>
              <a:t>cerebral hemispheres </a:t>
            </a:r>
            <a:r>
              <a:rPr lang="en-US" sz="2000" dirty="0">
                <a:solidFill>
                  <a:schemeClr val="tx1"/>
                </a:solidFill>
                <a:latin typeface="+mn-lt"/>
              </a:rPr>
              <a:t>and the </a:t>
            </a:r>
            <a:r>
              <a:rPr lang="en-US" sz="2000" b="1" dirty="0">
                <a:solidFill>
                  <a:schemeClr val="tx1"/>
                </a:solidFill>
                <a:latin typeface="+mn-lt"/>
              </a:rPr>
              <a:t>cerebellum</a:t>
            </a:r>
            <a:r>
              <a:rPr lang="en-US" sz="2000" dirty="0">
                <a:solidFill>
                  <a:schemeClr val="tx1"/>
                </a:solidFill>
                <a:latin typeface="+mn-lt"/>
              </a:rPr>
              <a:t>. </a:t>
            </a:r>
          </a:p>
          <a:p>
            <a:pPr marL="457200" indent="-280988">
              <a:buFont typeface="Courier New" panose="02070309020205020404" pitchFamily="49" charset="0"/>
              <a:buChar char="o"/>
            </a:pPr>
            <a:r>
              <a:rPr lang="en-US" sz="2000" dirty="0">
                <a:solidFill>
                  <a:schemeClr val="tx1"/>
                </a:solidFill>
                <a:latin typeface="+mn-lt"/>
              </a:rPr>
              <a:t>It has a </a:t>
            </a:r>
            <a:r>
              <a:rPr lang="en-US" sz="2000" u="sng" dirty="0">
                <a:solidFill>
                  <a:schemeClr val="tx1"/>
                </a:solidFill>
                <a:latin typeface="+mn-lt"/>
              </a:rPr>
              <a:t>free</a:t>
            </a:r>
            <a:r>
              <a:rPr lang="en-US" sz="2000" dirty="0">
                <a:solidFill>
                  <a:schemeClr val="tx1"/>
                </a:solidFill>
                <a:latin typeface="+mn-lt"/>
              </a:rPr>
              <a:t> border that encircles the midbrain.</a:t>
            </a:r>
          </a:p>
          <a:p>
            <a:pPr marL="457200" indent="-280988">
              <a:buFont typeface="Courier New" panose="02070309020205020404" pitchFamily="49" charset="0"/>
              <a:buChar char="o"/>
            </a:pPr>
            <a:r>
              <a:rPr lang="en-US" sz="2000" dirty="0">
                <a:solidFill>
                  <a:schemeClr val="tx1"/>
                </a:solidFill>
                <a:latin typeface="+mn-lt"/>
              </a:rPr>
              <a:t>Its superior surface in the middle line it is continuous </a:t>
            </a:r>
            <a:r>
              <a:rPr lang="en-US" sz="1050" u="sng" dirty="0">
                <a:solidFill>
                  <a:schemeClr val="bg1">
                    <a:lumMod val="50000"/>
                  </a:schemeClr>
                </a:solidFill>
                <a:latin typeface="+mn-lt"/>
              </a:rPr>
              <a:t>(attached)</a:t>
            </a:r>
            <a:r>
              <a:rPr lang="en-US" sz="2000" dirty="0">
                <a:solidFill>
                  <a:schemeClr val="tx1"/>
                </a:solidFill>
                <a:latin typeface="+mn-lt"/>
              </a:rPr>
              <a:t> with the falx </a:t>
            </a:r>
            <a:r>
              <a:rPr lang="en-US" sz="2000" dirty="0" err="1">
                <a:solidFill>
                  <a:schemeClr val="tx1"/>
                </a:solidFill>
                <a:latin typeface="+mn-lt"/>
              </a:rPr>
              <a:t>cerebri</a:t>
            </a:r>
            <a:r>
              <a:rPr lang="en-US" sz="2000" dirty="0">
                <a:solidFill>
                  <a:schemeClr val="tx1"/>
                </a:solidFill>
                <a:latin typeface="+mn-lt"/>
              </a:rPr>
              <a:t>, separated by the </a:t>
            </a:r>
            <a:r>
              <a:rPr lang="en-US" sz="2000" b="1" dirty="0">
                <a:solidFill>
                  <a:schemeClr val="tx1"/>
                </a:solidFill>
                <a:latin typeface="+mn-lt"/>
              </a:rPr>
              <a:t>straight sinus .</a:t>
            </a:r>
          </a:p>
        </p:txBody>
      </p:sp>
      <p:sp>
        <p:nvSpPr>
          <p:cNvPr id="5" name="Rectangle 4">
            <a:extLst>
              <a:ext uri="{FF2B5EF4-FFF2-40B4-BE49-F238E27FC236}">
                <a16:creationId xmlns="" xmlns:a16="http://schemas.microsoft.com/office/drawing/2014/main" id="{B3264C5F-6D36-454B-910A-D64DB3340507}"/>
              </a:ext>
            </a:extLst>
          </p:cNvPr>
          <p:cNvSpPr/>
          <p:nvPr/>
        </p:nvSpPr>
        <p:spPr>
          <a:xfrm>
            <a:off x="774992" y="2307172"/>
            <a:ext cx="6746686" cy="1938992"/>
          </a:xfrm>
          <a:prstGeom prst="rect">
            <a:avLst/>
          </a:prstGeom>
          <a:solidFill>
            <a:srgbClr val="FFE89F"/>
          </a:solidFill>
          <a:ln w="28575">
            <a:noFill/>
          </a:ln>
        </p:spPr>
        <p:txBody>
          <a:bodyPr wrap="square">
            <a:spAutoFit/>
          </a:bodyPr>
          <a:lstStyle/>
          <a:p>
            <a:r>
              <a:rPr lang="en-US" sz="2000" b="1" dirty="0">
                <a:solidFill>
                  <a:schemeClr val="tx1"/>
                </a:solidFill>
                <a:latin typeface="+mn-lt"/>
              </a:rPr>
              <a:t>1. Falx </a:t>
            </a:r>
            <a:r>
              <a:rPr lang="en-US" sz="2000" b="1" dirty="0" err="1">
                <a:solidFill>
                  <a:schemeClr val="tx1"/>
                </a:solidFill>
                <a:latin typeface="+mn-lt"/>
              </a:rPr>
              <a:t>cerebri</a:t>
            </a:r>
            <a:r>
              <a:rPr lang="en-US" sz="2000" b="1" dirty="0">
                <a:solidFill>
                  <a:schemeClr val="tx1"/>
                </a:solidFill>
                <a:latin typeface="+mn-lt"/>
              </a:rPr>
              <a:t>;</a:t>
            </a:r>
            <a:r>
              <a:rPr lang="en-US" sz="2000" dirty="0">
                <a:solidFill>
                  <a:schemeClr val="tx1"/>
                </a:solidFill>
                <a:latin typeface="+mn-lt"/>
              </a:rPr>
              <a:t> </a:t>
            </a:r>
          </a:p>
          <a:p>
            <a:pPr marL="457200" indent="-280988">
              <a:buFont typeface="Courier New" panose="02070309020205020404" pitchFamily="49" charset="0"/>
              <a:buChar char="o"/>
            </a:pPr>
            <a:r>
              <a:rPr lang="en-US" sz="2000" dirty="0">
                <a:solidFill>
                  <a:schemeClr val="tx1"/>
                </a:solidFill>
                <a:latin typeface="+mn-lt"/>
              </a:rPr>
              <a:t>It is a </a:t>
            </a:r>
            <a:r>
              <a:rPr lang="en-US" sz="2000" u="sng" dirty="0">
                <a:solidFill>
                  <a:schemeClr val="tx1"/>
                </a:solidFill>
                <a:latin typeface="+mn-lt"/>
              </a:rPr>
              <a:t>vertical</a:t>
            </a:r>
            <a:r>
              <a:rPr lang="en-US" sz="2000" dirty="0">
                <a:solidFill>
                  <a:schemeClr val="tx1"/>
                </a:solidFill>
                <a:latin typeface="+mn-lt"/>
              </a:rPr>
              <a:t> sickle shaped sheet of dura, in the midline </a:t>
            </a:r>
          </a:p>
          <a:p>
            <a:pPr marL="457200" indent="-280988">
              <a:buFont typeface="Courier New" panose="02070309020205020404" pitchFamily="49" charset="0"/>
              <a:buChar char="o"/>
            </a:pPr>
            <a:r>
              <a:rPr lang="en-US" sz="2000" dirty="0">
                <a:solidFill>
                  <a:schemeClr val="tx1"/>
                </a:solidFill>
                <a:latin typeface="+mn-lt"/>
              </a:rPr>
              <a:t>Extends from the cranial roof into the </a:t>
            </a:r>
            <a:r>
              <a:rPr lang="en-US" sz="2000" b="1" dirty="0">
                <a:solidFill>
                  <a:schemeClr val="tx1"/>
                </a:solidFill>
                <a:latin typeface="+mn-lt"/>
              </a:rPr>
              <a:t>great longitudinal fissure</a:t>
            </a:r>
            <a:r>
              <a:rPr lang="en-US" sz="2000" dirty="0">
                <a:solidFill>
                  <a:schemeClr val="tx1"/>
                </a:solidFill>
                <a:latin typeface="+mn-lt"/>
              </a:rPr>
              <a:t> between the two cerebral hemispheres.</a:t>
            </a:r>
          </a:p>
          <a:p>
            <a:pPr marL="457200" indent="-280988">
              <a:buFont typeface="Courier New" panose="02070309020205020404" pitchFamily="49" charset="0"/>
              <a:buChar char="o"/>
            </a:pPr>
            <a:r>
              <a:rPr lang="en-US" sz="2000" dirty="0">
                <a:solidFill>
                  <a:schemeClr val="tx1"/>
                </a:solidFill>
                <a:latin typeface="+mn-lt"/>
              </a:rPr>
              <a:t>It has an </a:t>
            </a:r>
            <a:r>
              <a:rPr lang="en-US" sz="2000" u="sng" dirty="0">
                <a:solidFill>
                  <a:schemeClr val="tx1"/>
                </a:solidFill>
                <a:latin typeface="+mn-lt"/>
              </a:rPr>
              <a:t>attached</a:t>
            </a:r>
            <a:r>
              <a:rPr lang="en-US" sz="2000" dirty="0">
                <a:solidFill>
                  <a:schemeClr val="tx1"/>
                </a:solidFill>
                <a:latin typeface="+mn-lt"/>
              </a:rPr>
              <a:t> border adherent to the skull  </a:t>
            </a:r>
          </a:p>
          <a:p>
            <a:pPr marL="457200" indent="-280988">
              <a:buFont typeface="Courier New" panose="02070309020205020404" pitchFamily="49" charset="0"/>
              <a:buChar char="o"/>
            </a:pPr>
            <a:r>
              <a:rPr lang="en-US" sz="2000" dirty="0">
                <a:solidFill>
                  <a:schemeClr val="tx1"/>
                </a:solidFill>
                <a:latin typeface="+mn-lt"/>
              </a:rPr>
              <a:t>And a </a:t>
            </a:r>
            <a:r>
              <a:rPr lang="en-US" sz="2000" u="sng" dirty="0">
                <a:solidFill>
                  <a:schemeClr val="tx1"/>
                </a:solidFill>
                <a:latin typeface="+mn-lt"/>
              </a:rPr>
              <a:t>free</a:t>
            </a:r>
            <a:r>
              <a:rPr lang="en-US" sz="2000" dirty="0">
                <a:solidFill>
                  <a:schemeClr val="tx1"/>
                </a:solidFill>
                <a:latin typeface="+mn-lt"/>
              </a:rPr>
              <a:t> border lies above the </a:t>
            </a:r>
            <a:r>
              <a:rPr lang="en-US" sz="2000" b="1" dirty="0">
                <a:solidFill>
                  <a:schemeClr val="tx1"/>
                </a:solidFill>
                <a:latin typeface="+mn-lt"/>
              </a:rPr>
              <a:t>corpus callosum </a:t>
            </a:r>
            <a:endParaRPr lang="ar-SA" sz="2000" b="1" dirty="0">
              <a:solidFill>
                <a:schemeClr val="tx1"/>
              </a:solidFill>
              <a:latin typeface="+mn-lt"/>
            </a:endParaRPr>
          </a:p>
        </p:txBody>
      </p:sp>
      <p:sp>
        <p:nvSpPr>
          <p:cNvPr id="6" name="Rectangle 5">
            <a:extLst>
              <a:ext uri="{FF2B5EF4-FFF2-40B4-BE49-F238E27FC236}">
                <a16:creationId xmlns="" xmlns:a16="http://schemas.microsoft.com/office/drawing/2014/main" id="{BC3E5367-E02C-4423-81A5-E24D4A4D0D94}"/>
              </a:ext>
            </a:extLst>
          </p:cNvPr>
          <p:cNvSpPr/>
          <p:nvPr/>
        </p:nvSpPr>
        <p:spPr>
          <a:xfrm>
            <a:off x="706166" y="341245"/>
            <a:ext cx="7504183" cy="1138773"/>
          </a:xfrm>
          <a:prstGeom prst="rect">
            <a:avLst/>
          </a:prstGeom>
        </p:spPr>
        <p:txBody>
          <a:bodyPr wrap="square">
            <a:spAutoFit/>
          </a:bodyPr>
          <a:lstStyle/>
          <a:p>
            <a:r>
              <a:rPr lang="en-US" sz="3600" dirty="0">
                <a:ln w="0"/>
                <a:latin typeface="+mj-lt"/>
              </a:rPr>
              <a:t>Meninges</a:t>
            </a:r>
          </a:p>
          <a:p>
            <a:r>
              <a:rPr lang="en-US" sz="3200" b="1" dirty="0">
                <a:ln w="0"/>
                <a:latin typeface="+mj-lt"/>
              </a:rPr>
              <a:t>1- Dura Matter </a:t>
            </a:r>
          </a:p>
        </p:txBody>
      </p:sp>
      <p:sp>
        <p:nvSpPr>
          <p:cNvPr id="4" name="Rectangle 3">
            <a:extLst>
              <a:ext uri="{FF2B5EF4-FFF2-40B4-BE49-F238E27FC236}">
                <a16:creationId xmlns="" xmlns:a16="http://schemas.microsoft.com/office/drawing/2014/main" id="{7F380942-B0D8-4C18-AD54-B89018221C3B}"/>
              </a:ext>
            </a:extLst>
          </p:cNvPr>
          <p:cNvSpPr/>
          <p:nvPr/>
        </p:nvSpPr>
        <p:spPr>
          <a:xfrm>
            <a:off x="706166" y="1693540"/>
            <a:ext cx="6236003" cy="400110"/>
          </a:xfrm>
          <a:prstGeom prst="rect">
            <a:avLst/>
          </a:prstGeom>
        </p:spPr>
        <p:txBody>
          <a:bodyPr wrap="none">
            <a:spAutoFit/>
          </a:bodyPr>
          <a:lstStyle/>
          <a:p>
            <a:r>
              <a:rPr lang="en-US" sz="2000" dirty="0">
                <a:latin typeface="+mn-lt"/>
              </a:rPr>
              <a:t>Two large reflection of dura extend into the cranial cavity;</a:t>
            </a:r>
          </a:p>
        </p:txBody>
      </p:sp>
      <p:grpSp>
        <p:nvGrpSpPr>
          <p:cNvPr id="19" name="Group 18">
            <a:extLst>
              <a:ext uri="{FF2B5EF4-FFF2-40B4-BE49-F238E27FC236}">
                <a16:creationId xmlns="" xmlns:a16="http://schemas.microsoft.com/office/drawing/2014/main" id="{F3B67F77-D2E7-4E0D-B7D6-49421AFDBE95}"/>
              </a:ext>
            </a:extLst>
          </p:cNvPr>
          <p:cNvGrpSpPr/>
          <p:nvPr/>
        </p:nvGrpSpPr>
        <p:grpSpPr>
          <a:xfrm>
            <a:off x="7741727" y="1114306"/>
            <a:ext cx="4143885" cy="2302696"/>
            <a:chOff x="7903189" y="561372"/>
            <a:chExt cx="3799143" cy="3064556"/>
          </a:xfrm>
        </p:grpSpPr>
        <p:pic>
          <p:nvPicPr>
            <p:cNvPr id="8" name="Picture 9" descr="567">
              <a:extLst>
                <a:ext uri="{FF2B5EF4-FFF2-40B4-BE49-F238E27FC236}">
                  <a16:creationId xmlns="" xmlns:a16="http://schemas.microsoft.com/office/drawing/2014/main" id="{80129440-DF5F-4227-9F6E-AFD70C00AAF5}"/>
                </a:ext>
              </a:extLst>
            </p:cNvPr>
            <p:cNvPicPr>
              <a:picLocks noChangeAspect="1" noChangeArrowheads="1"/>
            </p:cNvPicPr>
            <p:nvPr/>
          </p:nvPicPr>
          <p:blipFill>
            <a:blip r:embed="rId2" cstate="print"/>
            <a:srcRect b="5850"/>
            <a:stretch>
              <a:fillRect/>
            </a:stretch>
          </p:blipFill>
          <p:spPr bwMode="auto">
            <a:xfrm>
              <a:off x="7903189" y="561372"/>
              <a:ext cx="3799143" cy="3064556"/>
            </a:xfrm>
            <a:prstGeom prst="rect">
              <a:avLst/>
            </a:prstGeom>
            <a:solidFill>
              <a:schemeClr val="accent1">
                <a:lumMod val="20000"/>
                <a:lumOff val="80000"/>
              </a:schemeClr>
            </a:solidFill>
            <a:ln w="9525">
              <a:noFill/>
              <a:miter lim="800000"/>
              <a:headEnd/>
              <a:tailEnd/>
            </a:ln>
          </p:spPr>
        </p:pic>
        <p:cxnSp>
          <p:nvCxnSpPr>
            <p:cNvPr id="14" name="Straight Arrow Connector 13">
              <a:extLst>
                <a:ext uri="{FF2B5EF4-FFF2-40B4-BE49-F238E27FC236}">
                  <a16:creationId xmlns="" xmlns:a16="http://schemas.microsoft.com/office/drawing/2014/main" id="{FD551905-AAA0-40B6-894C-F91299EA15C3}"/>
                </a:ext>
              </a:extLst>
            </p:cNvPr>
            <p:cNvCxnSpPr>
              <a:cxnSpLocks/>
            </p:cNvCxnSpPr>
            <p:nvPr/>
          </p:nvCxnSpPr>
          <p:spPr>
            <a:xfrm>
              <a:off x="10669947" y="561372"/>
              <a:ext cx="381512" cy="1332223"/>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2A68AE03-739C-46B0-993D-F8A55CCC8C43}"/>
                </a:ext>
              </a:extLst>
            </p:cNvPr>
            <p:cNvCxnSpPr>
              <a:cxnSpLocks/>
            </p:cNvCxnSpPr>
            <p:nvPr/>
          </p:nvCxnSpPr>
          <p:spPr>
            <a:xfrm flipH="1">
              <a:off x="9218713" y="561372"/>
              <a:ext cx="1451234" cy="88972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73935A2D-EDA6-4522-B78E-43A3BDC7BBA5}"/>
                </a:ext>
              </a:extLst>
            </p:cNvPr>
            <p:cNvCxnSpPr>
              <a:cxnSpLocks/>
            </p:cNvCxnSpPr>
            <p:nvPr/>
          </p:nvCxnSpPr>
          <p:spPr>
            <a:xfrm flipV="1">
              <a:off x="8083503" y="2359651"/>
              <a:ext cx="1087866" cy="690099"/>
            </a:xfrm>
            <a:prstGeom prst="straightConnector1">
              <a:avLst/>
            </a:prstGeom>
            <a:ln w="571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 xmlns:a16="http://schemas.microsoft.com/office/drawing/2014/main" id="{B76360F7-A1AF-4438-972C-9BC2F9A5B8C5}"/>
              </a:ext>
            </a:extLst>
          </p:cNvPr>
          <p:cNvGrpSpPr/>
          <p:nvPr/>
        </p:nvGrpSpPr>
        <p:grpSpPr>
          <a:xfrm>
            <a:off x="9679682" y="3625928"/>
            <a:ext cx="2448818" cy="2791181"/>
            <a:chOff x="9679682" y="3625928"/>
            <a:chExt cx="2448818" cy="2791181"/>
          </a:xfrm>
        </p:grpSpPr>
        <p:pic>
          <p:nvPicPr>
            <p:cNvPr id="9" name="Picture 3" descr="F00365-005-f002">
              <a:extLst>
                <a:ext uri="{FF2B5EF4-FFF2-40B4-BE49-F238E27FC236}">
                  <a16:creationId xmlns="" xmlns:a16="http://schemas.microsoft.com/office/drawing/2014/main" id="{8A0E993B-8F24-4243-957B-32830DD683C4}"/>
                </a:ext>
              </a:extLst>
            </p:cNvPr>
            <p:cNvPicPr>
              <a:picLocks noChangeAspect="1" noChangeArrowheads="1"/>
            </p:cNvPicPr>
            <p:nvPr/>
          </p:nvPicPr>
          <p:blipFill>
            <a:blip r:embed="rId3" cstate="print"/>
            <a:srcRect b="2380"/>
            <a:stretch>
              <a:fillRect/>
            </a:stretch>
          </p:blipFill>
          <p:spPr bwMode="auto">
            <a:xfrm>
              <a:off x="9694604" y="3625928"/>
              <a:ext cx="2389239" cy="2791181"/>
            </a:xfrm>
            <a:prstGeom prst="rect">
              <a:avLst/>
            </a:prstGeom>
            <a:solidFill>
              <a:schemeClr val="accent1">
                <a:lumMod val="20000"/>
                <a:lumOff val="80000"/>
              </a:schemeClr>
            </a:solidFill>
            <a:ln w="9525">
              <a:noFill/>
              <a:miter lim="800000"/>
              <a:headEnd/>
              <a:tailEnd/>
            </a:ln>
          </p:spPr>
        </p:pic>
        <p:sp>
          <p:nvSpPr>
            <p:cNvPr id="29" name="Rectangle 28">
              <a:extLst>
                <a:ext uri="{FF2B5EF4-FFF2-40B4-BE49-F238E27FC236}">
                  <a16:creationId xmlns="" xmlns:a16="http://schemas.microsoft.com/office/drawing/2014/main" id="{BF78C6D0-9694-4C65-AE06-6752604DE41C}"/>
                </a:ext>
              </a:extLst>
            </p:cNvPr>
            <p:cNvSpPr/>
            <p:nvPr/>
          </p:nvSpPr>
          <p:spPr>
            <a:xfrm>
              <a:off x="9679682" y="6082714"/>
              <a:ext cx="357551" cy="12546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 xmlns:a16="http://schemas.microsoft.com/office/drawing/2014/main" id="{F81C99DB-9AF0-4626-94EC-1B5F20730B23}"/>
                </a:ext>
              </a:extLst>
            </p:cNvPr>
            <p:cNvSpPr/>
            <p:nvPr/>
          </p:nvSpPr>
          <p:spPr>
            <a:xfrm>
              <a:off x="11885613" y="4396951"/>
              <a:ext cx="242887" cy="12546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3" name="Picture 7" descr="http://graphics8.nytimes.com/images/2007/08/01/health/adam/8753.jpg">
            <a:extLst>
              <a:ext uri="{FF2B5EF4-FFF2-40B4-BE49-F238E27FC236}">
                <a16:creationId xmlns="" xmlns:a16="http://schemas.microsoft.com/office/drawing/2014/main" id="{E9C37BB1-0343-4A33-906F-8F4405657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030" b="8594"/>
          <a:stretch>
            <a:fillRect/>
          </a:stretch>
        </p:blipFill>
        <p:spPr bwMode="auto">
          <a:xfrm>
            <a:off x="7659992" y="3884500"/>
            <a:ext cx="1783960" cy="25848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19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نتيجة بحث الصور عن ‪arachnoid and pia mater‬‏">
            <a:extLst>
              <a:ext uri="{FF2B5EF4-FFF2-40B4-BE49-F238E27FC236}">
                <a16:creationId xmlns="" xmlns:a16="http://schemas.microsoft.com/office/drawing/2014/main" id="{445D3F65-7DB3-44D9-8F25-0FED1EF4E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850" y="3667437"/>
            <a:ext cx="3902278" cy="3143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 xmlns:a16="http://schemas.microsoft.com/office/drawing/2014/main" id="{1DD2C790-4D92-40E9-A6D1-E98279BB1A10}"/>
              </a:ext>
            </a:extLst>
          </p:cNvPr>
          <p:cNvSpPr/>
          <p:nvPr/>
        </p:nvSpPr>
        <p:spPr>
          <a:xfrm>
            <a:off x="706166" y="341245"/>
            <a:ext cx="7504183" cy="646331"/>
          </a:xfrm>
          <a:prstGeom prst="rect">
            <a:avLst/>
          </a:prstGeom>
        </p:spPr>
        <p:txBody>
          <a:bodyPr wrap="square">
            <a:spAutoFit/>
          </a:bodyPr>
          <a:lstStyle/>
          <a:p>
            <a:r>
              <a:rPr lang="en-US" sz="3600" dirty="0">
                <a:ln w="0"/>
                <a:latin typeface="+mj-lt"/>
              </a:rPr>
              <a:t>Meninges</a:t>
            </a:r>
          </a:p>
        </p:txBody>
      </p:sp>
      <p:sp>
        <p:nvSpPr>
          <p:cNvPr id="2" name="Rectangle 1">
            <a:extLst>
              <a:ext uri="{FF2B5EF4-FFF2-40B4-BE49-F238E27FC236}">
                <a16:creationId xmlns="" xmlns:a16="http://schemas.microsoft.com/office/drawing/2014/main" id="{5ACEF6D5-F725-4EFD-AE0F-FF39BEFC9E13}"/>
              </a:ext>
            </a:extLst>
          </p:cNvPr>
          <p:cNvSpPr/>
          <p:nvPr/>
        </p:nvSpPr>
        <p:spPr>
          <a:xfrm>
            <a:off x="959086" y="1143315"/>
            <a:ext cx="3033203" cy="523220"/>
          </a:xfrm>
          <a:prstGeom prst="rect">
            <a:avLst/>
          </a:prstGeom>
        </p:spPr>
        <p:txBody>
          <a:bodyPr wrap="none">
            <a:spAutoFit/>
          </a:bodyPr>
          <a:lstStyle/>
          <a:p>
            <a:pPr lvl="0"/>
            <a:r>
              <a:rPr lang="en-US" sz="2800" b="1" dirty="0">
                <a:ln w="0"/>
                <a:latin typeface="Calibri Light" panose="020F0302020204030204"/>
              </a:rPr>
              <a:t>2- Arachnoid Mater </a:t>
            </a:r>
          </a:p>
        </p:txBody>
      </p:sp>
      <p:sp>
        <p:nvSpPr>
          <p:cNvPr id="6" name="Rectangle 5">
            <a:extLst>
              <a:ext uri="{FF2B5EF4-FFF2-40B4-BE49-F238E27FC236}">
                <a16:creationId xmlns="" xmlns:a16="http://schemas.microsoft.com/office/drawing/2014/main" id="{59EC0DEF-2CFF-4901-A0E9-ED83833A83B3}"/>
              </a:ext>
            </a:extLst>
          </p:cNvPr>
          <p:cNvSpPr/>
          <p:nvPr/>
        </p:nvSpPr>
        <p:spPr>
          <a:xfrm>
            <a:off x="6388274" y="1160616"/>
            <a:ext cx="3959242" cy="523220"/>
          </a:xfrm>
          <a:prstGeom prst="rect">
            <a:avLst/>
          </a:prstGeom>
        </p:spPr>
        <p:txBody>
          <a:bodyPr wrap="square">
            <a:spAutoFit/>
          </a:bodyPr>
          <a:lstStyle/>
          <a:p>
            <a:pPr lvl="0"/>
            <a:r>
              <a:rPr lang="en-US" sz="2800" b="1" dirty="0">
                <a:ln w="0"/>
                <a:latin typeface="Calibri Light" panose="020F0302020204030204"/>
              </a:rPr>
              <a:t>3- Pia Mater</a:t>
            </a:r>
          </a:p>
        </p:txBody>
      </p:sp>
      <p:sp>
        <p:nvSpPr>
          <p:cNvPr id="7" name="Rectangle 6">
            <a:extLst>
              <a:ext uri="{FF2B5EF4-FFF2-40B4-BE49-F238E27FC236}">
                <a16:creationId xmlns="" xmlns:a16="http://schemas.microsoft.com/office/drawing/2014/main" id="{5D95CE40-63CB-48A9-839E-440D8EC75811}"/>
              </a:ext>
            </a:extLst>
          </p:cNvPr>
          <p:cNvSpPr/>
          <p:nvPr/>
        </p:nvSpPr>
        <p:spPr>
          <a:xfrm>
            <a:off x="960340" y="1693940"/>
            <a:ext cx="5072160" cy="1323439"/>
          </a:xfrm>
          <a:prstGeom prst="rect">
            <a:avLst/>
          </a:prstGeom>
        </p:spPr>
        <p:txBody>
          <a:bodyPr wrap="square">
            <a:spAutoFit/>
          </a:bodyPr>
          <a:lstStyle/>
          <a:p>
            <a:pPr marL="285750" indent="-285750">
              <a:buFont typeface="Courier New" panose="02070309020205020404" pitchFamily="49" charset="0"/>
              <a:buChar char="o"/>
            </a:pPr>
            <a:r>
              <a:rPr lang="en-GB" sz="2000" dirty="0">
                <a:latin typeface="+mn-lt"/>
              </a:rPr>
              <a:t>is a soft, </a:t>
            </a:r>
            <a:r>
              <a:rPr lang="en-GB" sz="2000" u="sng" dirty="0">
                <a:latin typeface="+mn-lt"/>
              </a:rPr>
              <a:t>translucent</a:t>
            </a:r>
            <a:r>
              <a:rPr lang="en-GB" sz="2000" dirty="0">
                <a:latin typeface="+mn-lt"/>
              </a:rPr>
              <a:t> membrane </a:t>
            </a:r>
            <a:r>
              <a:rPr lang="en-GB" sz="2000" i="1" dirty="0">
                <a:latin typeface="+mn-lt"/>
              </a:rPr>
              <a:t>loosely</a:t>
            </a:r>
            <a:r>
              <a:rPr lang="en-GB" sz="2000" dirty="0">
                <a:latin typeface="+mn-lt"/>
              </a:rPr>
              <a:t> envelops the brain. </a:t>
            </a:r>
          </a:p>
          <a:p>
            <a:pPr marL="285750" indent="-285750">
              <a:buFont typeface="Courier New" panose="02070309020205020404" pitchFamily="49" charset="0"/>
              <a:buChar char="o"/>
            </a:pPr>
            <a:r>
              <a:rPr lang="en-GB" sz="2000" dirty="0">
                <a:latin typeface="+mn-lt"/>
              </a:rPr>
              <a:t>It  is separated from the dura by a narrow </a:t>
            </a:r>
            <a:r>
              <a:rPr lang="en-GB" sz="2000" b="1" dirty="0">
                <a:latin typeface="+mn-lt"/>
              </a:rPr>
              <a:t>subdural</a:t>
            </a:r>
            <a:r>
              <a:rPr lang="en-GB" sz="2000" dirty="0">
                <a:latin typeface="+mn-lt"/>
              </a:rPr>
              <a:t> space.</a:t>
            </a:r>
          </a:p>
        </p:txBody>
      </p:sp>
      <p:sp>
        <p:nvSpPr>
          <p:cNvPr id="8" name="Rectangle 7">
            <a:extLst>
              <a:ext uri="{FF2B5EF4-FFF2-40B4-BE49-F238E27FC236}">
                <a16:creationId xmlns="" xmlns:a16="http://schemas.microsoft.com/office/drawing/2014/main" id="{93F260F9-3A36-40AC-88EB-3CD696EE97B2}"/>
              </a:ext>
            </a:extLst>
          </p:cNvPr>
          <p:cNvSpPr/>
          <p:nvPr/>
        </p:nvSpPr>
        <p:spPr>
          <a:xfrm>
            <a:off x="6295627" y="1603035"/>
            <a:ext cx="5328501" cy="1938992"/>
          </a:xfrm>
          <a:prstGeom prst="rect">
            <a:avLst/>
          </a:prstGeom>
        </p:spPr>
        <p:txBody>
          <a:bodyPr wrap="square">
            <a:spAutoFit/>
          </a:bodyPr>
          <a:lstStyle/>
          <a:p>
            <a:pPr marL="342900" indent="-342900">
              <a:buFont typeface="Courier New" panose="02070309020205020404" pitchFamily="49" charset="0"/>
              <a:buChar char="o"/>
            </a:pPr>
            <a:r>
              <a:rPr lang="en-GB" sz="2000" dirty="0">
                <a:latin typeface="+mn-lt"/>
              </a:rPr>
              <a:t>is the innermost, </a:t>
            </a:r>
            <a:r>
              <a:rPr lang="en-GB" sz="2000" u="sng" dirty="0">
                <a:latin typeface="+mn-lt"/>
              </a:rPr>
              <a:t>thin</a:t>
            </a:r>
            <a:r>
              <a:rPr lang="en-GB" sz="2000" dirty="0">
                <a:latin typeface="+mn-lt"/>
              </a:rPr>
              <a:t>, delicate &amp; </a:t>
            </a:r>
            <a:r>
              <a:rPr lang="en-GB" sz="2000" u="sng" dirty="0">
                <a:latin typeface="+mn-lt"/>
              </a:rPr>
              <a:t>highly vascular</a:t>
            </a:r>
            <a:r>
              <a:rPr lang="en-GB" sz="2000" dirty="0">
                <a:latin typeface="+mn-lt"/>
              </a:rPr>
              <a:t> membrane that is closely </a:t>
            </a:r>
            <a:r>
              <a:rPr lang="en-GB" sz="2000" i="1" dirty="0">
                <a:latin typeface="+mn-lt"/>
              </a:rPr>
              <a:t>adherent</a:t>
            </a:r>
            <a:r>
              <a:rPr lang="en-GB" sz="2000" dirty="0">
                <a:latin typeface="+mn-lt"/>
              </a:rPr>
              <a:t> </a:t>
            </a:r>
            <a:r>
              <a:rPr lang="en-GB" dirty="0">
                <a:solidFill>
                  <a:srgbClr val="92D050"/>
                </a:solidFill>
                <a:latin typeface="+mn-lt"/>
              </a:rPr>
              <a:t>(attached) </a:t>
            </a:r>
            <a:r>
              <a:rPr lang="en-GB" sz="2000" dirty="0">
                <a:latin typeface="+mn-lt"/>
              </a:rPr>
              <a:t>to the gyri and fitted into the sulci. </a:t>
            </a:r>
          </a:p>
          <a:p>
            <a:pPr marL="342900" indent="-342900">
              <a:buFont typeface="Courier New" panose="02070309020205020404" pitchFamily="49" charset="0"/>
              <a:buChar char="o"/>
            </a:pPr>
            <a:r>
              <a:rPr lang="en-GB" sz="2000" dirty="0">
                <a:latin typeface="+mn-lt"/>
              </a:rPr>
              <a:t>Between the pia and arachnoid mater lies the </a:t>
            </a:r>
            <a:r>
              <a:rPr lang="en-GB" sz="2000" b="1" dirty="0">
                <a:latin typeface="+mn-lt"/>
              </a:rPr>
              <a:t>subarachnoid</a:t>
            </a:r>
            <a:r>
              <a:rPr lang="en-GB" sz="2000" dirty="0">
                <a:latin typeface="+mn-lt"/>
              </a:rPr>
              <a:t> </a:t>
            </a:r>
            <a:r>
              <a:rPr lang="en-GB" sz="2000" b="1" dirty="0">
                <a:latin typeface="+mn-lt"/>
              </a:rPr>
              <a:t>space</a:t>
            </a:r>
            <a:r>
              <a:rPr lang="en-GB" sz="2000" dirty="0">
                <a:latin typeface="+mn-lt"/>
              </a:rPr>
              <a:t> which contains; fibrous trabeculae, main blood vessels and CSF. </a:t>
            </a:r>
          </a:p>
        </p:txBody>
      </p:sp>
      <p:pic>
        <p:nvPicPr>
          <p:cNvPr id="10" name="Content Placeholder 8" descr="mening11.jpg">
            <a:extLst>
              <a:ext uri="{FF2B5EF4-FFF2-40B4-BE49-F238E27FC236}">
                <a16:creationId xmlns="" xmlns:a16="http://schemas.microsoft.com/office/drawing/2014/main" id="{C159E523-5577-4603-B1AC-8C35D3B664A4}"/>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768" b="89988" l="3676" r="93382">
                        <a14:foregroundMark x1="11397" y1="64103" x2="3860" y2="56288"/>
                        <a14:foregroundMark x1="3860" y1="56288" x2="10110" y2="39072"/>
                        <a14:foregroundMark x1="90441" y1="60073" x2="94853" y2="51282"/>
                        <a14:foregroundMark x1="94853" y1="51282" x2="93382" y2="41514"/>
                        <a14:foregroundMark x1="93382" y1="41514" x2="88787" y2="35165"/>
                      </a14:backgroundRemoval>
                    </a14:imgEffect>
                  </a14:imgLayer>
                </a14:imgProps>
              </a:ext>
            </a:extLst>
          </a:blip>
          <a:srcRect t="6929" b="11660"/>
          <a:stretch/>
        </p:blipFill>
        <p:spPr>
          <a:xfrm>
            <a:off x="970942" y="3657605"/>
            <a:ext cx="3532439" cy="3143179"/>
          </a:xfrm>
          <a:prstGeom prst="rect">
            <a:avLst/>
          </a:prstGeom>
        </p:spPr>
      </p:pic>
      <p:sp>
        <p:nvSpPr>
          <p:cNvPr id="12" name="Rectangle 11">
            <a:extLst>
              <a:ext uri="{FF2B5EF4-FFF2-40B4-BE49-F238E27FC236}">
                <a16:creationId xmlns="" xmlns:a16="http://schemas.microsoft.com/office/drawing/2014/main" id="{7769E449-B65A-4C2C-A351-C9ABDC98C58C}"/>
              </a:ext>
            </a:extLst>
          </p:cNvPr>
          <p:cNvSpPr/>
          <p:nvPr/>
        </p:nvSpPr>
        <p:spPr>
          <a:xfrm>
            <a:off x="806686" y="1122224"/>
            <a:ext cx="5225814" cy="2431586"/>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 xmlns:a16="http://schemas.microsoft.com/office/drawing/2014/main" id="{5DFF63A9-20BC-4FDE-B887-68CE53F6C6CE}"/>
              </a:ext>
            </a:extLst>
          </p:cNvPr>
          <p:cNvSpPr/>
          <p:nvPr/>
        </p:nvSpPr>
        <p:spPr>
          <a:xfrm>
            <a:off x="6243573" y="1111714"/>
            <a:ext cx="5427934" cy="2431586"/>
          </a:xfrm>
          <a:prstGeom prst="rect">
            <a:avLst/>
          </a:prstGeom>
          <a:noFill/>
          <a:ln w="28575">
            <a:solidFill>
              <a:srgbClr val="E3E1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4" name="Group 13">
            <a:extLst>
              <a:ext uri="{FF2B5EF4-FFF2-40B4-BE49-F238E27FC236}">
                <a16:creationId xmlns="" xmlns:a16="http://schemas.microsoft.com/office/drawing/2014/main" id="{C3449D9F-38E8-43F1-94BC-05D6D91F1C09}"/>
              </a:ext>
            </a:extLst>
          </p:cNvPr>
          <p:cNvGrpSpPr/>
          <p:nvPr/>
        </p:nvGrpSpPr>
        <p:grpSpPr>
          <a:xfrm>
            <a:off x="4522313" y="3733196"/>
            <a:ext cx="2806143" cy="2882323"/>
            <a:chOff x="4627416" y="3733196"/>
            <a:chExt cx="2806143" cy="2882323"/>
          </a:xfrm>
        </p:grpSpPr>
        <p:pic>
          <p:nvPicPr>
            <p:cNvPr id="11" name="Picture 6" descr="http://www.augustahealth.org/media/Image/Neuroscience%20Center/Spine/picS6.jpg">
              <a:extLst>
                <a:ext uri="{FF2B5EF4-FFF2-40B4-BE49-F238E27FC236}">
                  <a16:creationId xmlns="" xmlns:a16="http://schemas.microsoft.com/office/drawing/2014/main" id="{9047F2E6-AB64-4F60-BBC3-ACB50C246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416" y="3733196"/>
              <a:ext cx="2806143" cy="2882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 xmlns:a16="http://schemas.microsoft.com/office/drawing/2014/main" id="{8D23C415-D7AD-4F86-8EFD-3C97E09BC2AA}"/>
                </a:ext>
              </a:extLst>
            </p:cNvPr>
            <p:cNvSpPr/>
            <p:nvPr/>
          </p:nvSpPr>
          <p:spPr>
            <a:xfrm>
              <a:off x="4758116" y="3838321"/>
              <a:ext cx="817183" cy="30608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5" name="Straight Connector 14">
            <a:extLst>
              <a:ext uri="{FF2B5EF4-FFF2-40B4-BE49-F238E27FC236}">
                <a16:creationId xmlns="" xmlns:a16="http://schemas.microsoft.com/office/drawing/2014/main" id="{EDB1D268-47F8-4A7E-83DE-A44019859133}"/>
              </a:ext>
            </a:extLst>
          </p:cNvPr>
          <p:cNvCxnSpPr/>
          <p:nvPr/>
        </p:nvCxnSpPr>
        <p:spPr>
          <a:xfrm>
            <a:off x="6713115" y="3128057"/>
            <a:ext cx="2124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10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 xmlns:a16="http://schemas.microsoft.com/office/drawing/2014/main" id="{A587F283-C500-4627-830A-8CABE37388C3}"/>
              </a:ext>
            </a:extLst>
          </p:cNvPr>
          <p:cNvGrpSpPr/>
          <p:nvPr/>
        </p:nvGrpSpPr>
        <p:grpSpPr>
          <a:xfrm>
            <a:off x="6682847" y="4439652"/>
            <a:ext cx="2528681" cy="2268376"/>
            <a:chOff x="6651317" y="4439652"/>
            <a:chExt cx="2528681" cy="2268376"/>
          </a:xfrm>
        </p:grpSpPr>
        <p:pic>
          <p:nvPicPr>
            <p:cNvPr id="15" name="Picture 10" descr="نتيجة بحث الصور عن ‪The interpeduncular cistern‬‏">
              <a:extLst>
                <a:ext uri="{FF2B5EF4-FFF2-40B4-BE49-F238E27FC236}">
                  <a16:creationId xmlns="" xmlns:a16="http://schemas.microsoft.com/office/drawing/2014/main" id="{E72B9975-E2F7-43D0-8577-344163FCB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317" y="4439652"/>
              <a:ext cx="2528681" cy="226837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 xmlns:a16="http://schemas.microsoft.com/office/drawing/2014/main" id="{7626A603-339E-47D4-9DE2-033847D88EC3}"/>
                </a:ext>
              </a:extLst>
            </p:cNvPr>
            <p:cNvSpPr/>
            <p:nvPr/>
          </p:nvSpPr>
          <p:spPr>
            <a:xfrm>
              <a:off x="6839603" y="6474373"/>
              <a:ext cx="990604" cy="223145"/>
            </a:xfrm>
            <a:prstGeom prst="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2" name="Group 21">
            <a:extLst>
              <a:ext uri="{FF2B5EF4-FFF2-40B4-BE49-F238E27FC236}">
                <a16:creationId xmlns="" xmlns:a16="http://schemas.microsoft.com/office/drawing/2014/main" id="{928EDDC2-064A-480E-A331-373FA8308190}"/>
              </a:ext>
            </a:extLst>
          </p:cNvPr>
          <p:cNvGrpSpPr/>
          <p:nvPr/>
        </p:nvGrpSpPr>
        <p:grpSpPr>
          <a:xfrm>
            <a:off x="6705234" y="2048409"/>
            <a:ext cx="2732888" cy="2155153"/>
            <a:chOff x="6652684" y="2048409"/>
            <a:chExt cx="2732888" cy="2155153"/>
          </a:xfrm>
        </p:grpSpPr>
        <p:pic>
          <p:nvPicPr>
            <p:cNvPr id="14" name="Picture 7" descr="https://upload.wikimedia.org/wikipedia/commons/3/36/Gray768.png">
              <a:extLst>
                <a:ext uri="{FF2B5EF4-FFF2-40B4-BE49-F238E27FC236}">
                  <a16:creationId xmlns="" xmlns:a16="http://schemas.microsoft.com/office/drawing/2014/main" id="{FAA8F959-1577-4E25-B531-50D884CE1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684" y="2048409"/>
              <a:ext cx="2732888" cy="215515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 xmlns:a16="http://schemas.microsoft.com/office/drawing/2014/main" id="{6EF1A37D-B158-40B3-B00E-63BC0211127C}"/>
                </a:ext>
              </a:extLst>
            </p:cNvPr>
            <p:cNvSpPr/>
            <p:nvPr/>
          </p:nvSpPr>
          <p:spPr>
            <a:xfrm>
              <a:off x="6695694" y="3195144"/>
              <a:ext cx="990604" cy="136636"/>
            </a:xfrm>
            <a:prstGeom prst="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 xmlns:a16="http://schemas.microsoft.com/office/drawing/2014/main" id="{C734ECF1-3578-45BD-831B-DB5848A8CC3E}"/>
                </a:ext>
              </a:extLst>
            </p:cNvPr>
            <p:cNvSpPr/>
            <p:nvPr/>
          </p:nvSpPr>
          <p:spPr>
            <a:xfrm>
              <a:off x="8394968" y="3993668"/>
              <a:ext cx="722052" cy="209893"/>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2">
            <a:extLst>
              <a:ext uri="{FF2B5EF4-FFF2-40B4-BE49-F238E27FC236}">
                <a16:creationId xmlns="" xmlns:a16="http://schemas.microsoft.com/office/drawing/2014/main" id="{C53C14CE-A552-4A9C-A6B8-21D0416BC041}"/>
              </a:ext>
            </a:extLst>
          </p:cNvPr>
          <p:cNvSpPr/>
          <p:nvPr/>
        </p:nvSpPr>
        <p:spPr>
          <a:xfrm>
            <a:off x="703595" y="2377808"/>
            <a:ext cx="5581591" cy="1477328"/>
          </a:xfrm>
          <a:prstGeom prst="rect">
            <a:avLst/>
          </a:prstGeom>
        </p:spPr>
        <p:txBody>
          <a:bodyPr wrap="square">
            <a:spAutoFit/>
          </a:bodyPr>
          <a:lstStyle/>
          <a:p>
            <a:pPr>
              <a:lnSpc>
                <a:spcPct val="90000"/>
              </a:lnSpc>
              <a:buClr>
                <a:schemeClr val="tx1"/>
              </a:buClr>
              <a:tabLst>
                <a:tab pos="0" algn="l"/>
              </a:tabLst>
              <a:defRPr/>
            </a:pPr>
            <a:r>
              <a:rPr lang="en-US" sz="2000" dirty="0">
                <a:latin typeface="+mn-lt"/>
              </a:rPr>
              <a:t>1- The </a:t>
            </a:r>
            <a:r>
              <a:rPr lang="en-US" sz="2000" b="1" dirty="0">
                <a:latin typeface="+mn-lt"/>
              </a:rPr>
              <a:t>cisterna magna</a:t>
            </a:r>
            <a:r>
              <a:rPr lang="en-US" sz="2000" dirty="0">
                <a:latin typeface="+mn-lt"/>
              </a:rPr>
              <a:t>, or </a:t>
            </a:r>
            <a:r>
              <a:rPr lang="en-US" sz="2000" dirty="0" err="1">
                <a:latin typeface="+mn-lt"/>
              </a:rPr>
              <a:t>cerebllomedullary</a:t>
            </a:r>
            <a:r>
              <a:rPr lang="en-US" sz="2000" dirty="0">
                <a:latin typeface="+mn-lt"/>
              </a:rPr>
              <a:t> cistern </a:t>
            </a:r>
          </a:p>
          <a:p>
            <a:pPr marL="452438" indent="-273050">
              <a:lnSpc>
                <a:spcPct val="90000"/>
              </a:lnSpc>
              <a:buClr>
                <a:schemeClr val="tx1"/>
              </a:buClr>
              <a:buFont typeface="Courier New" panose="02070309020205020404" pitchFamily="49" charset="0"/>
              <a:buChar char="o"/>
              <a:tabLst>
                <a:tab pos="0" algn="l"/>
              </a:tabLst>
              <a:defRPr/>
            </a:pPr>
            <a:r>
              <a:rPr lang="en-US" sz="2000" dirty="0">
                <a:latin typeface="+mn-lt"/>
              </a:rPr>
              <a:t>lies between the inferior surface of the  cerebellum and the back  of the medulla. </a:t>
            </a:r>
          </a:p>
          <a:p>
            <a:pPr marL="452438" indent="-273050">
              <a:lnSpc>
                <a:spcPct val="90000"/>
              </a:lnSpc>
              <a:buClr>
                <a:schemeClr val="tx1"/>
              </a:buClr>
              <a:buFont typeface="Courier New" panose="02070309020205020404" pitchFamily="49" charset="0"/>
              <a:buChar char="o"/>
              <a:tabLst>
                <a:tab pos="0" algn="l"/>
              </a:tabLst>
              <a:defRPr/>
            </a:pPr>
            <a:r>
              <a:rPr lang="en-US" sz="2000" dirty="0">
                <a:latin typeface="+mn-lt"/>
              </a:rPr>
              <a:t>from this cistern CSF flows </a:t>
            </a:r>
            <a:r>
              <a:rPr lang="en-US" sz="2000" b="1" dirty="0">
                <a:latin typeface="+mn-lt"/>
              </a:rPr>
              <a:t>out</a:t>
            </a:r>
            <a:r>
              <a:rPr lang="en-US" sz="2000" dirty="0">
                <a:latin typeface="+mn-lt"/>
              </a:rPr>
              <a:t> of the fourth ventricle. </a:t>
            </a:r>
          </a:p>
        </p:txBody>
      </p:sp>
      <p:sp>
        <p:nvSpPr>
          <p:cNvPr id="4" name="TextBox 3">
            <a:extLst>
              <a:ext uri="{FF2B5EF4-FFF2-40B4-BE49-F238E27FC236}">
                <a16:creationId xmlns="" xmlns:a16="http://schemas.microsoft.com/office/drawing/2014/main" id="{1A3AF0C1-A19D-4E82-BFE4-E786B75BF2E5}"/>
              </a:ext>
            </a:extLst>
          </p:cNvPr>
          <p:cNvSpPr txBox="1"/>
          <p:nvPr/>
        </p:nvSpPr>
        <p:spPr>
          <a:xfrm>
            <a:off x="701634" y="4217322"/>
            <a:ext cx="5804269" cy="1938992"/>
          </a:xfrm>
          <a:prstGeom prst="rect">
            <a:avLst/>
          </a:prstGeom>
          <a:noFill/>
        </p:spPr>
        <p:txBody>
          <a:bodyPr wrap="square" rtlCol="1">
            <a:spAutoFit/>
          </a:bodyPr>
          <a:lstStyle/>
          <a:p>
            <a:pPr>
              <a:lnSpc>
                <a:spcPct val="90000"/>
              </a:lnSpc>
              <a:buClr>
                <a:schemeClr val="tx1"/>
              </a:buClr>
              <a:defRPr/>
            </a:pPr>
            <a:r>
              <a:rPr lang="en-US" sz="2000" b="1" dirty="0">
                <a:solidFill>
                  <a:srgbClr val="000000"/>
                </a:solidFill>
                <a:latin typeface="+mn-lt"/>
              </a:rPr>
              <a:t>2- Interpeduncular cistern</a:t>
            </a:r>
            <a:r>
              <a:rPr lang="en-US" sz="2000" dirty="0">
                <a:latin typeface="+mn-lt"/>
              </a:rPr>
              <a:t>;</a:t>
            </a:r>
          </a:p>
          <a:p>
            <a:pPr marL="457200" indent="-277813">
              <a:lnSpc>
                <a:spcPct val="90000"/>
              </a:lnSpc>
              <a:buClr>
                <a:schemeClr val="tx1"/>
              </a:buClr>
              <a:buFont typeface="Courier New" panose="02070309020205020404" pitchFamily="49" charset="0"/>
              <a:buChar char="o"/>
              <a:defRPr/>
            </a:pPr>
            <a:r>
              <a:rPr lang="en-US" sz="2000" dirty="0">
                <a:latin typeface="+mn-lt"/>
              </a:rPr>
              <a:t>Is located at the </a:t>
            </a:r>
            <a:r>
              <a:rPr lang="en-US" sz="2000" u="sng" dirty="0">
                <a:latin typeface="+mn-lt"/>
              </a:rPr>
              <a:t>base</a:t>
            </a:r>
            <a:r>
              <a:rPr lang="en-US" sz="2000" dirty="0">
                <a:latin typeface="+mn-lt"/>
              </a:rPr>
              <a:t> of the brain, where the arachnoid spans the space between the two cerebral peduncles of midbrain.</a:t>
            </a:r>
          </a:p>
          <a:p>
            <a:pPr marL="457200" indent="-277813">
              <a:lnSpc>
                <a:spcPct val="90000"/>
              </a:lnSpc>
              <a:buClr>
                <a:schemeClr val="tx1"/>
              </a:buClr>
              <a:buFont typeface="Courier New" panose="02070309020205020404" pitchFamily="49" charset="0"/>
              <a:buChar char="o"/>
              <a:defRPr/>
            </a:pPr>
            <a:r>
              <a:rPr lang="en-US" sz="2000" dirty="0">
                <a:latin typeface="+mn-lt"/>
              </a:rPr>
              <a:t>It contains the optic chiasma &amp; circulus arteriosus of Wills </a:t>
            </a:r>
            <a:r>
              <a:rPr lang="en-US" sz="2000" dirty="0">
                <a:solidFill>
                  <a:srgbClr val="92D050"/>
                </a:solidFill>
                <a:latin typeface="+mn-lt"/>
              </a:rPr>
              <a:t>and CSF</a:t>
            </a:r>
            <a:r>
              <a:rPr lang="en-US" sz="2000" dirty="0">
                <a:latin typeface="+mn-lt"/>
              </a:rPr>
              <a:t>. </a:t>
            </a:r>
          </a:p>
          <a:p>
            <a:pPr marL="285750" indent="-285750">
              <a:buFont typeface="Courier New" panose="02070309020205020404" pitchFamily="49" charset="0"/>
              <a:buChar char="o"/>
            </a:pPr>
            <a:endParaRPr lang="ar-SA" sz="1100" dirty="0">
              <a:latin typeface="+mn-lt"/>
            </a:endParaRPr>
          </a:p>
        </p:txBody>
      </p:sp>
      <p:sp>
        <p:nvSpPr>
          <p:cNvPr id="6" name="Rectangle 5">
            <a:extLst>
              <a:ext uri="{FF2B5EF4-FFF2-40B4-BE49-F238E27FC236}">
                <a16:creationId xmlns="" xmlns:a16="http://schemas.microsoft.com/office/drawing/2014/main" id="{703C2468-7123-42FC-8A48-0C87B37CCA69}"/>
              </a:ext>
            </a:extLst>
          </p:cNvPr>
          <p:cNvSpPr/>
          <p:nvPr/>
        </p:nvSpPr>
        <p:spPr>
          <a:xfrm>
            <a:off x="556449" y="380810"/>
            <a:ext cx="7504183" cy="1138773"/>
          </a:xfrm>
          <a:prstGeom prst="rect">
            <a:avLst/>
          </a:prstGeom>
        </p:spPr>
        <p:txBody>
          <a:bodyPr wrap="square">
            <a:spAutoFit/>
          </a:bodyPr>
          <a:lstStyle/>
          <a:p>
            <a:r>
              <a:rPr lang="en-US" sz="3600" dirty="0">
                <a:ln w="0"/>
                <a:latin typeface="+mj-lt"/>
              </a:rPr>
              <a:t>Meninges</a:t>
            </a:r>
          </a:p>
          <a:p>
            <a:r>
              <a:rPr lang="en-US" sz="3200" b="1" dirty="0">
                <a:ln w="0"/>
                <a:latin typeface="+mj-lt"/>
              </a:rPr>
              <a:t>Subarachnoid Space </a:t>
            </a:r>
          </a:p>
        </p:txBody>
      </p:sp>
      <p:grpSp>
        <p:nvGrpSpPr>
          <p:cNvPr id="9" name="Group 8">
            <a:extLst>
              <a:ext uri="{FF2B5EF4-FFF2-40B4-BE49-F238E27FC236}">
                <a16:creationId xmlns="" xmlns:a16="http://schemas.microsoft.com/office/drawing/2014/main" id="{E0B2C2C9-B6A6-4984-91CD-072A64991CE7}"/>
              </a:ext>
            </a:extLst>
          </p:cNvPr>
          <p:cNvGrpSpPr/>
          <p:nvPr/>
        </p:nvGrpSpPr>
        <p:grpSpPr>
          <a:xfrm>
            <a:off x="9452510" y="4353631"/>
            <a:ext cx="2545356" cy="2440417"/>
            <a:chOff x="3924746" y="2069701"/>
            <a:chExt cx="5111750" cy="3447531"/>
          </a:xfrm>
        </p:grpSpPr>
        <p:pic>
          <p:nvPicPr>
            <p:cNvPr id="10" name="Picture 8" descr="F00365-006-f002">
              <a:extLst>
                <a:ext uri="{FF2B5EF4-FFF2-40B4-BE49-F238E27FC236}">
                  <a16:creationId xmlns="" xmlns:a16="http://schemas.microsoft.com/office/drawing/2014/main" id="{E4DD5E82-43A6-4197-8D4C-5A5563E39123}"/>
                </a:ext>
              </a:extLst>
            </p:cNvPr>
            <p:cNvPicPr>
              <a:picLocks noChangeAspect="1" noChangeArrowheads="1"/>
            </p:cNvPicPr>
            <p:nvPr/>
          </p:nvPicPr>
          <p:blipFill>
            <a:blip r:embed="rId4" cstate="print">
              <a:clrChange>
                <a:clrFrom>
                  <a:srgbClr val="FFFFFF"/>
                </a:clrFrom>
                <a:clrTo>
                  <a:srgbClr val="FFFFFF">
                    <a:alpha val="0"/>
                  </a:srgbClr>
                </a:clrTo>
              </a:clrChange>
            </a:blip>
            <a:srcRect b="2792"/>
            <a:stretch>
              <a:fillRect/>
            </a:stretch>
          </p:blipFill>
          <p:spPr>
            <a:xfrm>
              <a:off x="3924746" y="2069701"/>
              <a:ext cx="5111750" cy="3159499"/>
            </a:xfrm>
            <a:prstGeom prst="rect">
              <a:avLst/>
            </a:prstGeom>
            <a:solidFill>
              <a:schemeClr val="tx2">
                <a:lumMod val="10000"/>
                <a:lumOff val="90000"/>
              </a:schemeClr>
            </a:solidFill>
          </p:spPr>
        </p:pic>
        <p:cxnSp>
          <p:nvCxnSpPr>
            <p:cNvPr id="11" name="Straight Arrow Connector 10">
              <a:extLst>
                <a:ext uri="{FF2B5EF4-FFF2-40B4-BE49-F238E27FC236}">
                  <a16:creationId xmlns="" xmlns:a16="http://schemas.microsoft.com/office/drawing/2014/main" id="{0C98A8D8-22F4-4324-9B39-CE662FD112AD}"/>
                </a:ext>
              </a:extLst>
            </p:cNvPr>
            <p:cNvCxnSpPr/>
            <p:nvPr/>
          </p:nvCxnSpPr>
          <p:spPr>
            <a:xfrm rot="5400000" flipH="1" flipV="1">
              <a:off x="4499992" y="4077072"/>
              <a:ext cx="1584176" cy="1296144"/>
            </a:xfrm>
            <a:prstGeom prst="straightConnector1">
              <a:avLst/>
            </a:prstGeom>
            <a:ln w="57150">
              <a:solidFill>
                <a:srgbClr val="FF6699"/>
              </a:solidFill>
              <a:tailEnd type="arrow"/>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 xmlns:a16="http://schemas.microsoft.com/office/drawing/2014/main" id="{1307A022-DDD1-47C2-97AC-C5B93D7FEC19}"/>
              </a:ext>
            </a:extLst>
          </p:cNvPr>
          <p:cNvSpPr/>
          <p:nvPr/>
        </p:nvSpPr>
        <p:spPr>
          <a:xfrm>
            <a:off x="556449" y="1608130"/>
            <a:ext cx="8142702" cy="400110"/>
          </a:xfrm>
          <a:prstGeom prst="rect">
            <a:avLst/>
          </a:prstGeom>
        </p:spPr>
        <p:txBody>
          <a:bodyPr wrap="square">
            <a:spAutoFit/>
          </a:bodyPr>
          <a:lstStyle/>
          <a:p>
            <a:r>
              <a:rPr lang="en-US" sz="2000" dirty="0">
                <a:latin typeface="+mn-lt"/>
              </a:rPr>
              <a:t>The subarachnoid space is varied in depth forming; </a:t>
            </a:r>
            <a:r>
              <a:rPr lang="en-US" sz="2000" b="1" dirty="0">
                <a:latin typeface="+mn-lt"/>
              </a:rPr>
              <a:t>subarachnoid cisterns. </a:t>
            </a:r>
          </a:p>
        </p:txBody>
      </p:sp>
      <p:grpSp>
        <p:nvGrpSpPr>
          <p:cNvPr id="5" name="Group 4">
            <a:extLst>
              <a:ext uri="{FF2B5EF4-FFF2-40B4-BE49-F238E27FC236}">
                <a16:creationId xmlns="" xmlns:a16="http://schemas.microsoft.com/office/drawing/2014/main" id="{8A9081FF-E87A-4B0A-AC42-B879F4980F15}"/>
              </a:ext>
            </a:extLst>
          </p:cNvPr>
          <p:cNvGrpSpPr/>
          <p:nvPr/>
        </p:nvGrpSpPr>
        <p:grpSpPr>
          <a:xfrm>
            <a:off x="9117020" y="1234158"/>
            <a:ext cx="2585545" cy="2816772"/>
            <a:chOff x="4788024" y="1758534"/>
            <a:chExt cx="3820458" cy="4982834"/>
          </a:xfrm>
        </p:grpSpPr>
        <p:pic>
          <p:nvPicPr>
            <p:cNvPr id="7" name="Picture 2" descr="Untitled-1">
              <a:extLst>
                <a:ext uri="{FF2B5EF4-FFF2-40B4-BE49-F238E27FC236}">
                  <a16:creationId xmlns="" xmlns:a16="http://schemas.microsoft.com/office/drawing/2014/main" id="{1845F6E4-A717-43EA-8B6C-E2C05B5C23C7}"/>
                </a:ext>
              </a:extLst>
            </p:cNvPr>
            <p:cNvPicPr>
              <a:picLocks noChangeAspect="1" noChangeArrowheads="1"/>
            </p:cNvPicPr>
            <p:nvPr/>
          </p:nvPicPr>
          <p:blipFill>
            <a:blip r:embed="rId5" cstate="print">
              <a:clrChange>
                <a:clrFrom>
                  <a:srgbClr val="FFFFFF"/>
                </a:clrFrom>
                <a:clrTo>
                  <a:srgbClr val="FFFFFF">
                    <a:alpha val="0"/>
                  </a:srgbClr>
                </a:clrTo>
              </a:clrChange>
            </a:blip>
            <a:srcRect l="3836" t="3696" b="2692"/>
            <a:stretch>
              <a:fillRect/>
            </a:stretch>
          </p:blipFill>
          <p:spPr>
            <a:xfrm>
              <a:off x="4788024" y="1758534"/>
              <a:ext cx="3820458" cy="4982834"/>
            </a:xfrm>
            <a:prstGeom prst="rect">
              <a:avLst/>
            </a:prstGeom>
            <a:noFill/>
            <a:ln>
              <a:noFill/>
            </a:ln>
          </p:spPr>
        </p:pic>
        <p:cxnSp>
          <p:nvCxnSpPr>
            <p:cNvPr id="8" name="Straight Arrow Connector 7">
              <a:extLst>
                <a:ext uri="{FF2B5EF4-FFF2-40B4-BE49-F238E27FC236}">
                  <a16:creationId xmlns="" xmlns:a16="http://schemas.microsoft.com/office/drawing/2014/main" id="{82D0CAF5-D45D-4189-A3DA-B1E933E7E392}"/>
                </a:ext>
              </a:extLst>
            </p:cNvPr>
            <p:cNvCxnSpPr/>
            <p:nvPr/>
          </p:nvCxnSpPr>
          <p:spPr>
            <a:xfrm rot="10800000">
              <a:off x="7164288" y="4509120"/>
              <a:ext cx="1368152" cy="1296144"/>
            </a:xfrm>
            <a:prstGeom prst="straightConnector1">
              <a:avLst/>
            </a:prstGeom>
            <a:ln w="571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 xmlns:a16="http://schemas.microsoft.com/office/drawing/2014/main" id="{83DAB561-B399-41DE-BF1A-7D64158A6E74}"/>
              </a:ext>
            </a:extLst>
          </p:cNvPr>
          <p:cNvSpPr/>
          <p:nvPr/>
        </p:nvSpPr>
        <p:spPr>
          <a:xfrm>
            <a:off x="699826" y="2267648"/>
            <a:ext cx="5951489" cy="1652708"/>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 xmlns:a16="http://schemas.microsoft.com/office/drawing/2014/main" id="{3318865A-496D-42DB-89FE-0A34454ADA8A}"/>
              </a:ext>
            </a:extLst>
          </p:cNvPr>
          <p:cNvSpPr/>
          <p:nvPr/>
        </p:nvSpPr>
        <p:spPr>
          <a:xfrm>
            <a:off x="701633" y="4117071"/>
            <a:ext cx="5949683" cy="2039243"/>
          </a:xfrm>
          <a:prstGeom prst="rect">
            <a:avLst/>
          </a:prstGeom>
          <a:no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35655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8C285800-9688-45F2-901B-C11B4CBDD260}"/>
              </a:ext>
            </a:extLst>
          </p:cNvPr>
          <p:cNvGrpSpPr/>
          <p:nvPr/>
        </p:nvGrpSpPr>
        <p:grpSpPr>
          <a:xfrm>
            <a:off x="8422079" y="510505"/>
            <a:ext cx="3657001" cy="3327294"/>
            <a:chOff x="8528407" y="1802201"/>
            <a:chExt cx="3657001" cy="3327294"/>
          </a:xfrm>
        </p:grpSpPr>
        <p:pic>
          <p:nvPicPr>
            <p:cNvPr id="4" name="Picture 3" descr="F71683-046-f009">
              <a:extLst>
                <a:ext uri="{FF2B5EF4-FFF2-40B4-BE49-F238E27FC236}">
                  <a16:creationId xmlns="" xmlns:a16="http://schemas.microsoft.com/office/drawing/2014/main" id="{AFD35699-CCB5-452C-87A0-230EF817F046}"/>
                </a:ext>
              </a:extLst>
            </p:cNvPr>
            <p:cNvPicPr>
              <a:picLocks noChangeAspect="1" noChangeArrowheads="1"/>
            </p:cNvPicPr>
            <p:nvPr/>
          </p:nvPicPr>
          <p:blipFill>
            <a:blip r:embed="rId2" cstate="print"/>
            <a:srcRect/>
            <a:stretch>
              <a:fillRect/>
            </a:stretch>
          </p:blipFill>
          <p:spPr bwMode="auto">
            <a:xfrm>
              <a:off x="8528407" y="1802201"/>
              <a:ext cx="3657001" cy="3327294"/>
            </a:xfrm>
            <a:prstGeom prst="rect">
              <a:avLst/>
            </a:prstGeom>
            <a:noFill/>
            <a:ln w="9525">
              <a:noFill/>
              <a:miter lim="800000"/>
              <a:headEnd/>
              <a:tailEnd/>
            </a:ln>
          </p:spPr>
        </p:pic>
        <p:sp>
          <p:nvSpPr>
            <p:cNvPr id="13" name="Rectangle 12">
              <a:extLst>
                <a:ext uri="{FF2B5EF4-FFF2-40B4-BE49-F238E27FC236}">
                  <a16:creationId xmlns="" xmlns:a16="http://schemas.microsoft.com/office/drawing/2014/main" id="{C9306EA7-E7DB-4195-8BF5-1D1C5C54E3F3}"/>
                </a:ext>
              </a:extLst>
            </p:cNvPr>
            <p:cNvSpPr/>
            <p:nvPr/>
          </p:nvSpPr>
          <p:spPr>
            <a:xfrm>
              <a:off x="11337863" y="4245917"/>
              <a:ext cx="507296" cy="263021"/>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Rectangle 2">
            <a:extLst>
              <a:ext uri="{FF2B5EF4-FFF2-40B4-BE49-F238E27FC236}">
                <a16:creationId xmlns="" xmlns:a16="http://schemas.microsoft.com/office/drawing/2014/main" id="{FCAF4EAC-0782-4081-831C-F0A2A5860A13}"/>
              </a:ext>
            </a:extLst>
          </p:cNvPr>
          <p:cNvSpPr/>
          <p:nvPr/>
        </p:nvSpPr>
        <p:spPr>
          <a:xfrm>
            <a:off x="556449" y="979937"/>
            <a:ext cx="8114585" cy="707886"/>
          </a:xfrm>
          <a:prstGeom prst="rect">
            <a:avLst/>
          </a:prstGeom>
        </p:spPr>
        <p:txBody>
          <a:bodyPr wrap="square">
            <a:spAutoFit/>
          </a:bodyPr>
          <a:lstStyle/>
          <a:p>
            <a:r>
              <a:rPr lang="en-US" sz="2000" dirty="0">
                <a:solidFill>
                  <a:schemeClr val="bg1">
                    <a:lumMod val="50000"/>
                  </a:schemeClr>
                </a:solidFill>
                <a:latin typeface="+mn-lt"/>
              </a:rPr>
              <a:t>Just like the brain </a:t>
            </a:r>
            <a:r>
              <a:rPr lang="en-US" sz="2000" dirty="0">
                <a:solidFill>
                  <a:schemeClr val="tx1"/>
                </a:solidFill>
                <a:latin typeface="+mn-lt"/>
              </a:rPr>
              <a:t>the spinal cord, is invested by </a:t>
            </a:r>
            <a:r>
              <a:rPr lang="en-US" sz="2000" u="sng" dirty="0">
                <a:solidFill>
                  <a:schemeClr val="tx1"/>
                </a:solidFill>
                <a:latin typeface="+mn-lt"/>
              </a:rPr>
              <a:t>three</a:t>
            </a:r>
            <a:r>
              <a:rPr lang="en-US" sz="2000" dirty="0">
                <a:solidFill>
                  <a:schemeClr val="tx1"/>
                </a:solidFill>
                <a:latin typeface="+mn-lt"/>
              </a:rPr>
              <a:t>  meningeal coverings: the</a:t>
            </a:r>
            <a:r>
              <a:rPr lang="en-US" sz="2000" b="1" dirty="0">
                <a:solidFill>
                  <a:schemeClr val="tx1"/>
                </a:solidFill>
                <a:latin typeface="+mn-lt"/>
              </a:rPr>
              <a:t> pia </a:t>
            </a:r>
            <a:r>
              <a:rPr lang="en-US" sz="2000" dirty="0">
                <a:solidFill>
                  <a:schemeClr val="tx1"/>
                </a:solidFill>
                <a:latin typeface="+mn-lt"/>
              </a:rPr>
              <a:t>mater</a:t>
            </a:r>
            <a:r>
              <a:rPr lang="en-US" sz="2000" b="1" dirty="0">
                <a:solidFill>
                  <a:schemeClr val="tx1"/>
                </a:solidFill>
                <a:latin typeface="+mn-lt"/>
              </a:rPr>
              <a:t>, arachnoid </a:t>
            </a:r>
            <a:r>
              <a:rPr lang="en-US" sz="2000" dirty="0">
                <a:solidFill>
                  <a:schemeClr val="tx1"/>
                </a:solidFill>
                <a:latin typeface="+mn-lt"/>
              </a:rPr>
              <a:t>mater and </a:t>
            </a:r>
            <a:r>
              <a:rPr lang="en-US" sz="2000" b="1" dirty="0">
                <a:solidFill>
                  <a:schemeClr val="tx1"/>
                </a:solidFill>
                <a:latin typeface="+mn-lt"/>
              </a:rPr>
              <a:t>dura </a:t>
            </a:r>
            <a:r>
              <a:rPr lang="en-US" sz="2000" dirty="0">
                <a:solidFill>
                  <a:schemeClr val="tx1"/>
                </a:solidFill>
                <a:latin typeface="+mn-lt"/>
              </a:rPr>
              <a:t>mater.</a:t>
            </a:r>
          </a:p>
        </p:txBody>
      </p:sp>
      <p:sp>
        <p:nvSpPr>
          <p:cNvPr id="5" name="Rectangle 4">
            <a:extLst>
              <a:ext uri="{FF2B5EF4-FFF2-40B4-BE49-F238E27FC236}">
                <a16:creationId xmlns="" xmlns:a16="http://schemas.microsoft.com/office/drawing/2014/main" id="{601A9C1E-0C31-49A3-A01E-AE55BA086D5A}"/>
              </a:ext>
            </a:extLst>
          </p:cNvPr>
          <p:cNvSpPr/>
          <p:nvPr/>
        </p:nvSpPr>
        <p:spPr>
          <a:xfrm>
            <a:off x="677917" y="4791600"/>
            <a:ext cx="7541173" cy="1631216"/>
          </a:xfrm>
          <a:prstGeom prst="rect">
            <a:avLst/>
          </a:prstGeom>
          <a:solidFill>
            <a:schemeClr val="bg1">
              <a:lumMod val="95000"/>
            </a:schemeClr>
          </a:solidFill>
        </p:spPr>
        <p:txBody>
          <a:bodyPr wrap="square">
            <a:spAutoFit/>
          </a:bodyPr>
          <a:lstStyle/>
          <a:p>
            <a:r>
              <a:rPr lang="en-US" sz="2000" b="1" dirty="0">
                <a:solidFill>
                  <a:schemeClr val="tx1"/>
                </a:solidFill>
                <a:latin typeface="+mn-lt"/>
              </a:rPr>
              <a:t>Pia mater,</a:t>
            </a:r>
            <a:r>
              <a:rPr lang="en-US" sz="2000" dirty="0">
                <a:solidFill>
                  <a:schemeClr val="tx1"/>
                </a:solidFill>
                <a:latin typeface="+mn-lt"/>
              </a:rPr>
              <a:t> </a:t>
            </a:r>
          </a:p>
          <a:p>
            <a:pPr marL="452438" indent="-273050">
              <a:buFont typeface="Courier New" panose="02070309020205020404" pitchFamily="49" charset="0"/>
              <a:buChar char="o"/>
            </a:pPr>
            <a:r>
              <a:rPr lang="en-US" sz="2000" dirty="0">
                <a:solidFill>
                  <a:schemeClr val="tx1"/>
                </a:solidFill>
                <a:latin typeface="+mn-lt"/>
              </a:rPr>
              <a:t>Innermost covering, a delicate  membrane closely envelops the cord and nerve roots.</a:t>
            </a:r>
          </a:p>
          <a:p>
            <a:pPr marL="452438" indent="-273050">
              <a:buFont typeface="Courier New" panose="02070309020205020404" pitchFamily="49" charset="0"/>
              <a:buChar char="o"/>
            </a:pPr>
            <a:r>
              <a:rPr lang="en-US" sz="2000" dirty="0">
                <a:solidFill>
                  <a:schemeClr val="tx1"/>
                </a:solidFill>
                <a:latin typeface="+mn-lt"/>
              </a:rPr>
              <a:t>It is attached through the arachnoid to the dura by the </a:t>
            </a:r>
            <a:r>
              <a:rPr lang="en-US" sz="2000" b="1" dirty="0">
                <a:solidFill>
                  <a:srgbClr val="C00000"/>
                </a:solidFill>
                <a:latin typeface="+mn-lt"/>
              </a:rPr>
              <a:t>denticulate ligament</a:t>
            </a:r>
            <a:r>
              <a:rPr lang="en-US" sz="2000" dirty="0">
                <a:solidFill>
                  <a:srgbClr val="C00000"/>
                </a:solidFill>
                <a:latin typeface="+mn-lt"/>
              </a:rPr>
              <a:t>.</a:t>
            </a:r>
            <a:r>
              <a:rPr lang="en-US" sz="2000" dirty="0">
                <a:solidFill>
                  <a:srgbClr val="92D050"/>
                </a:solidFill>
                <a:latin typeface="+mn-lt"/>
              </a:rPr>
              <a:t>*</a:t>
            </a:r>
            <a:r>
              <a:rPr lang="en-US" sz="2000" dirty="0">
                <a:solidFill>
                  <a:srgbClr val="C00000"/>
                </a:solidFill>
                <a:latin typeface="+mn-lt"/>
              </a:rPr>
              <a:t> </a:t>
            </a:r>
          </a:p>
        </p:txBody>
      </p:sp>
      <p:sp>
        <p:nvSpPr>
          <p:cNvPr id="7" name="Rectangle 6">
            <a:extLst>
              <a:ext uri="{FF2B5EF4-FFF2-40B4-BE49-F238E27FC236}">
                <a16:creationId xmlns="" xmlns:a16="http://schemas.microsoft.com/office/drawing/2014/main" id="{5B7B7946-9531-4E9D-B6C1-27B15B00A3D9}"/>
              </a:ext>
            </a:extLst>
          </p:cNvPr>
          <p:cNvSpPr/>
          <p:nvPr/>
        </p:nvSpPr>
        <p:spPr>
          <a:xfrm>
            <a:off x="677916" y="1848453"/>
            <a:ext cx="7541173" cy="1631216"/>
          </a:xfrm>
          <a:prstGeom prst="rect">
            <a:avLst/>
          </a:prstGeom>
          <a:solidFill>
            <a:srgbClr val="FFFFCC"/>
          </a:solidFill>
        </p:spPr>
        <p:txBody>
          <a:bodyPr wrap="square">
            <a:spAutoFit/>
          </a:bodyPr>
          <a:lstStyle/>
          <a:p>
            <a:pPr lvl="0"/>
            <a:r>
              <a:rPr lang="en-US" sz="2000" b="1" dirty="0">
                <a:solidFill>
                  <a:schemeClr val="tx1"/>
                </a:solidFill>
                <a:latin typeface="Calibri" panose="020F0502020204030204"/>
              </a:rPr>
              <a:t>Dura mater; </a:t>
            </a:r>
          </a:p>
          <a:p>
            <a:pPr marL="536575" lvl="0" indent="-357188">
              <a:buFont typeface="Courier New" panose="02070309020205020404" pitchFamily="49" charset="0"/>
              <a:buChar char="o"/>
            </a:pPr>
            <a:r>
              <a:rPr lang="en-US" sz="2000" dirty="0">
                <a:solidFill>
                  <a:schemeClr val="tx1"/>
                </a:solidFill>
                <a:latin typeface="Calibri" panose="020F0502020204030204"/>
              </a:rPr>
              <a:t>the outer covering, is a single, tough fibrous membrane.</a:t>
            </a:r>
          </a:p>
          <a:p>
            <a:pPr marL="452438" lvl="0" indent="-273050">
              <a:buFont typeface="Courier New" panose="02070309020205020404" pitchFamily="49" charset="0"/>
              <a:buChar char="o"/>
            </a:pPr>
            <a:r>
              <a:rPr lang="en-US" sz="2000" dirty="0">
                <a:solidFill>
                  <a:schemeClr val="tx1"/>
                </a:solidFill>
                <a:latin typeface="Calibri" panose="020F0502020204030204"/>
              </a:rPr>
              <a:t>It envelopes the cord loosely .</a:t>
            </a:r>
          </a:p>
          <a:p>
            <a:pPr marL="452438" lvl="0" indent="-273050">
              <a:buFont typeface="Courier New" panose="02070309020205020404" pitchFamily="49" charset="0"/>
              <a:buChar char="o"/>
            </a:pPr>
            <a:r>
              <a:rPr lang="en-US" sz="2000" dirty="0">
                <a:solidFill>
                  <a:schemeClr val="tx1"/>
                </a:solidFill>
                <a:latin typeface="Calibri" panose="020F0502020204030204"/>
              </a:rPr>
              <a:t>It is separated from arachnoid matter by the </a:t>
            </a:r>
            <a:r>
              <a:rPr lang="en-US" sz="2000" b="1" dirty="0">
                <a:solidFill>
                  <a:schemeClr val="tx1"/>
                </a:solidFill>
                <a:latin typeface="Calibri" panose="020F0502020204030204"/>
              </a:rPr>
              <a:t>subdural space</a:t>
            </a:r>
            <a:r>
              <a:rPr lang="en-US" sz="2000" dirty="0">
                <a:solidFill>
                  <a:schemeClr val="tx1"/>
                </a:solidFill>
                <a:latin typeface="Calibri" panose="020F0502020204030204"/>
              </a:rPr>
              <a:t>, and from the bony wall of the vertebral canal by the </a:t>
            </a:r>
            <a:r>
              <a:rPr lang="en-US" sz="2000" b="1" dirty="0">
                <a:solidFill>
                  <a:srgbClr val="C00000"/>
                </a:solidFill>
                <a:latin typeface="Calibri" panose="020F0502020204030204"/>
              </a:rPr>
              <a:t>epidural space</a:t>
            </a:r>
            <a:r>
              <a:rPr lang="en-US" sz="2000" dirty="0">
                <a:solidFill>
                  <a:schemeClr val="tx1"/>
                </a:solidFill>
                <a:latin typeface="Calibri" panose="020F0502020204030204"/>
              </a:rPr>
              <a:t>.  </a:t>
            </a:r>
          </a:p>
        </p:txBody>
      </p:sp>
      <p:sp>
        <p:nvSpPr>
          <p:cNvPr id="9" name="Rectangle 8">
            <a:extLst>
              <a:ext uri="{FF2B5EF4-FFF2-40B4-BE49-F238E27FC236}">
                <a16:creationId xmlns="" xmlns:a16="http://schemas.microsoft.com/office/drawing/2014/main" id="{3492EA1D-E8C9-4910-80F6-857C536EC4D6}"/>
              </a:ext>
            </a:extLst>
          </p:cNvPr>
          <p:cNvSpPr/>
          <p:nvPr/>
        </p:nvSpPr>
        <p:spPr>
          <a:xfrm>
            <a:off x="677915" y="3596829"/>
            <a:ext cx="7541173" cy="1015663"/>
          </a:xfrm>
          <a:prstGeom prst="rect">
            <a:avLst/>
          </a:prstGeom>
          <a:solidFill>
            <a:schemeClr val="accent2">
              <a:lumMod val="20000"/>
              <a:lumOff val="80000"/>
            </a:schemeClr>
          </a:solidFill>
        </p:spPr>
        <p:txBody>
          <a:bodyPr wrap="square">
            <a:spAutoFit/>
          </a:bodyPr>
          <a:lstStyle/>
          <a:p>
            <a:pPr lvl="0"/>
            <a:r>
              <a:rPr lang="en-US" sz="2000" b="1" dirty="0">
                <a:solidFill>
                  <a:schemeClr val="tx1"/>
                </a:solidFill>
                <a:latin typeface="Calibri" panose="020F0502020204030204"/>
              </a:rPr>
              <a:t>Arachnoid matter; </a:t>
            </a:r>
          </a:p>
          <a:p>
            <a:pPr marL="452438" lvl="0" indent="-273050">
              <a:buFont typeface="Courier New" panose="02070309020205020404" pitchFamily="49" charset="0"/>
              <a:buChar char="o"/>
            </a:pPr>
            <a:r>
              <a:rPr lang="en-US" sz="2000" dirty="0">
                <a:solidFill>
                  <a:schemeClr val="tx1"/>
                </a:solidFill>
                <a:latin typeface="Calibri" panose="020F0502020204030204"/>
              </a:rPr>
              <a:t>is a translucent membrane, lies between the pia and dura,</a:t>
            </a:r>
          </a:p>
          <a:p>
            <a:pPr marL="452438" lvl="0" indent="-273050">
              <a:buFont typeface="Courier New" panose="02070309020205020404" pitchFamily="49" charset="0"/>
              <a:buChar char="o"/>
            </a:pPr>
            <a:r>
              <a:rPr lang="en-US" sz="2000" dirty="0">
                <a:solidFill>
                  <a:schemeClr val="tx1"/>
                </a:solidFill>
                <a:latin typeface="Calibri" panose="020F0502020204030204"/>
              </a:rPr>
              <a:t>Between it and pia lies the subarachnoid space </a:t>
            </a:r>
            <a:r>
              <a:rPr lang="en-US" sz="2000" b="1" dirty="0">
                <a:solidFill>
                  <a:srgbClr val="C00000"/>
                </a:solidFill>
                <a:latin typeface="Calibri" panose="020F0502020204030204"/>
              </a:rPr>
              <a:t>contains CSF</a:t>
            </a:r>
            <a:r>
              <a:rPr lang="en-US" sz="2000" dirty="0">
                <a:solidFill>
                  <a:schemeClr val="tx1"/>
                </a:solidFill>
                <a:latin typeface="Calibri" panose="020F0502020204030204"/>
              </a:rPr>
              <a:t>.</a:t>
            </a:r>
          </a:p>
        </p:txBody>
      </p:sp>
      <p:sp>
        <p:nvSpPr>
          <p:cNvPr id="10" name="Rectangle 9">
            <a:extLst>
              <a:ext uri="{FF2B5EF4-FFF2-40B4-BE49-F238E27FC236}">
                <a16:creationId xmlns="" xmlns:a16="http://schemas.microsoft.com/office/drawing/2014/main" id="{507F4926-0057-4639-8E60-A0159254A0CF}"/>
              </a:ext>
            </a:extLst>
          </p:cNvPr>
          <p:cNvSpPr/>
          <p:nvPr/>
        </p:nvSpPr>
        <p:spPr>
          <a:xfrm>
            <a:off x="556449" y="380810"/>
            <a:ext cx="7504183" cy="646331"/>
          </a:xfrm>
          <a:prstGeom prst="rect">
            <a:avLst/>
          </a:prstGeom>
        </p:spPr>
        <p:txBody>
          <a:bodyPr wrap="square">
            <a:spAutoFit/>
          </a:bodyPr>
          <a:lstStyle/>
          <a:p>
            <a:r>
              <a:rPr lang="en-US" sz="3600" b="1" dirty="0">
                <a:ln w="0"/>
                <a:latin typeface="+mj-lt"/>
              </a:rPr>
              <a:t>Spinal Meninges</a:t>
            </a:r>
            <a:endParaRPr lang="en-US" sz="3200" b="1" dirty="0">
              <a:ln w="0"/>
              <a:latin typeface="+mj-lt"/>
            </a:endParaRPr>
          </a:p>
        </p:txBody>
      </p:sp>
      <p:cxnSp>
        <p:nvCxnSpPr>
          <p:cNvPr id="11" name="Straight Connector 10">
            <a:extLst>
              <a:ext uri="{FF2B5EF4-FFF2-40B4-BE49-F238E27FC236}">
                <a16:creationId xmlns="" xmlns:a16="http://schemas.microsoft.com/office/drawing/2014/main" id="{576DB941-1C75-440E-946C-0E280732C785}"/>
              </a:ext>
            </a:extLst>
          </p:cNvPr>
          <p:cNvCxnSpPr/>
          <p:nvPr/>
        </p:nvCxnSpPr>
        <p:spPr>
          <a:xfrm>
            <a:off x="6906817" y="6016602"/>
            <a:ext cx="1188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9973BBF6-7C30-443C-A0D4-87A0B7CC1BEE}"/>
              </a:ext>
            </a:extLst>
          </p:cNvPr>
          <p:cNvCxnSpPr/>
          <p:nvPr/>
        </p:nvCxnSpPr>
        <p:spPr>
          <a:xfrm>
            <a:off x="1220721" y="6321400"/>
            <a:ext cx="9720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876686E1-3AFE-499F-A926-7F8F593C6CCE}"/>
              </a:ext>
            </a:extLst>
          </p:cNvPr>
          <p:cNvSpPr txBox="1"/>
          <p:nvPr/>
        </p:nvSpPr>
        <p:spPr>
          <a:xfrm>
            <a:off x="3869409" y="383970"/>
            <a:ext cx="5038617" cy="523220"/>
          </a:xfrm>
          <a:prstGeom prst="rect">
            <a:avLst/>
          </a:prstGeom>
          <a:noFill/>
          <a:ln>
            <a:solidFill>
              <a:srgbClr val="C00000"/>
            </a:solidFill>
          </a:ln>
        </p:spPr>
        <p:txBody>
          <a:bodyPr wrap="square" rtlCol="0">
            <a:spAutoFit/>
          </a:bodyPr>
          <a:lstStyle/>
          <a:p>
            <a:r>
              <a:rPr lang="en-US" dirty="0">
                <a:solidFill>
                  <a:srgbClr val="92D050"/>
                </a:solidFill>
                <a:latin typeface="+mn-lt"/>
              </a:rPr>
              <a:t>The spinal meninges are very similar to the cranial meninges with 2 differences: 1) the epidural space and 2) denticulate ligament</a:t>
            </a:r>
            <a:endParaRPr lang="en-GB" dirty="0">
              <a:solidFill>
                <a:srgbClr val="92D050"/>
              </a:solidFill>
              <a:latin typeface="+mn-lt"/>
            </a:endParaRPr>
          </a:p>
        </p:txBody>
      </p:sp>
      <p:pic>
        <p:nvPicPr>
          <p:cNvPr id="15" name="Picture 14" descr="صورة ذات صلة">
            <a:extLst>
              <a:ext uri="{FF2B5EF4-FFF2-40B4-BE49-F238E27FC236}">
                <a16:creationId xmlns="" xmlns:a16="http://schemas.microsoft.com/office/drawing/2014/main" id="{B2030251-0180-4CDD-BE3A-3CE57323A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924"/>
          <a:stretch>
            <a:fillRect/>
          </a:stretch>
        </p:blipFill>
        <p:spPr bwMode="auto">
          <a:xfrm>
            <a:off x="8421621" y="3910546"/>
            <a:ext cx="3641982" cy="28377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 xmlns:a16="http://schemas.microsoft.com/office/drawing/2014/main" id="{E7AB2BA4-6F36-4092-B1FF-AE9B923AF00C}"/>
              </a:ext>
            </a:extLst>
          </p:cNvPr>
          <p:cNvSpPr txBox="1"/>
          <p:nvPr/>
        </p:nvSpPr>
        <p:spPr>
          <a:xfrm>
            <a:off x="1046257" y="6472034"/>
            <a:ext cx="7375822" cy="307777"/>
          </a:xfrm>
          <a:prstGeom prst="rect">
            <a:avLst/>
          </a:prstGeom>
          <a:noFill/>
        </p:spPr>
        <p:txBody>
          <a:bodyPr wrap="square" rtlCol="0">
            <a:spAutoFit/>
          </a:bodyPr>
          <a:lstStyle/>
          <a:p>
            <a:r>
              <a:rPr lang="en-US" dirty="0">
                <a:solidFill>
                  <a:srgbClr val="92D050"/>
                </a:solidFill>
                <a:latin typeface="+mn-lt"/>
              </a:rPr>
              <a:t>*The denticulate ligament (pia) passes through the arachnoid and attaches to the dura</a:t>
            </a:r>
            <a:endParaRPr lang="en-GB" dirty="0">
              <a:solidFill>
                <a:srgbClr val="92D050"/>
              </a:solidFill>
              <a:latin typeface="+mn-lt"/>
            </a:endParaRPr>
          </a:p>
        </p:txBody>
      </p:sp>
    </p:spTree>
    <p:extLst>
      <p:ext uri="{BB962C8B-B14F-4D97-AF65-F5344CB8AC3E}">
        <p14:creationId xmlns:p14="http://schemas.microsoft.com/office/powerpoint/2010/main" val="62458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2D200548-32FB-442A-8008-8000690941CE}"/>
              </a:ext>
            </a:extLst>
          </p:cNvPr>
          <p:cNvSpPr/>
          <p:nvPr/>
        </p:nvSpPr>
        <p:spPr>
          <a:xfrm>
            <a:off x="556449" y="1119641"/>
            <a:ext cx="11446365" cy="1774845"/>
          </a:xfrm>
          <a:prstGeom prst="rect">
            <a:avLst/>
          </a:prstGeom>
        </p:spPr>
        <p:txBody>
          <a:bodyPr wrap="square">
            <a:spAutoFit/>
          </a:bodyPr>
          <a:lstStyle/>
          <a:p>
            <a:pPr marL="342900" indent="-342900">
              <a:spcBef>
                <a:spcPts val="800"/>
              </a:spcBef>
              <a:buFont typeface="Courier New" panose="02070309020205020404" pitchFamily="49" charset="0"/>
              <a:buChar char="o"/>
              <a:defRPr/>
            </a:pPr>
            <a:r>
              <a:rPr lang="en-US" sz="2400" b="1" dirty="0">
                <a:solidFill>
                  <a:srgbClr val="C00000"/>
                </a:solidFill>
                <a:latin typeface="+mn-lt"/>
              </a:rPr>
              <a:t>Spinal cord </a:t>
            </a:r>
            <a:r>
              <a:rPr lang="en-US" sz="2400" dirty="0">
                <a:solidFill>
                  <a:schemeClr val="tx1"/>
                </a:solidFill>
                <a:latin typeface="+mn-lt"/>
              </a:rPr>
              <a:t>terminates at level </a:t>
            </a:r>
            <a:r>
              <a:rPr lang="en-US" sz="2400" u="sng" dirty="0">
                <a:solidFill>
                  <a:srgbClr val="C00000"/>
                </a:solidFill>
                <a:latin typeface="+mn-lt"/>
              </a:rPr>
              <a:t>L1-L2</a:t>
            </a:r>
            <a:r>
              <a:rPr lang="en-US" sz="2400" dirty="0">
                <a:solidFill>
                  <a:schemeClr val="tx1"/>
                </a:solidFill>
                <a:latin typeface="+mn-lt"/>
              </a:rPr>
              <a:t>.</a:t>
            </a:r>
          </a:p>
          <a:p>
            <a:pPr marL="342900" indent="-342900">
              <a:spcBef>
                <a:spcPts val="800"/>
              </a:spcBef>
              <a:buFont typeface="Courier New" panose="02070309020205020404" pitchFamily="49" charset="0"/>
              <a:buChar char="o"/>
              <a:defRPr/>
            </a:pPr>
            <a:r>
              <a:rPr lang="en-US" sz="2400" b="1" dirty="0">
                <a:solidFill>
                  <a:srgbClr val="C00000"/>
                </a:solidFill>
                <a:latin typeface="+mn-lt"/>
              </a:rPr>
              <a:t>Arachnoid</a:t>
            </a:r>
            <a:r>
              <a:rPr lang="en-US" sz="2400" b="1" dirty="0">
                <a:solidFill>
                  <a:schemeClr val="tx1"/>
                </a:solidFill>
                <a:latin typeface="+mn-lt"/>
              </a:rPr>
              <a:t> </a:t>
            </a:r>
            <a:r>
              <a:rPr lang="en-US" sz="2400" dirty="0">
                <a:solidFill>
                  <a:schemeClr val="tx1"/>
                </a:solidFill>
                <a:latin typeface="+mn-lt"/>
              </a:rPr>
              <a:t>and</a:t>
            </a:r>
            <a:r>
              <a:rPr lang="en-US" sz="2400" b="1" dirty="0">
                <a:solidFill>
                  <a:schemeClr val="tx1"/>
                </a:solidFill>
                <a:latin typeface="+mn-lt"/>
              </a:rPr>
              <a:t> </a:t>
            </a:r>
            <a:r>
              <a:rPr lang="en-US" sz="2400" b="1" dirty="0" err="1">
                <a:solidFill>
                  <a:srgbClr val="C00000"/>
                </a:solidFill>
                <a:latin typeface="+mn-lt"/>
              </a:rPr>
              <a:t>dural</a:t>
            </a:r>
            <a:r>
              <a:rPr lang="en-US" sz="2400" b="1" dirty="0">
                <a:solidFill>
                  <a:schemeClr val="tx1"/>
                </a:solidFill>
                <a:latin typeface="+mn-lt"/>
              </a:rPr>
              <a:t> </a:t>
            </a:r>
            <a:r>
              <a:rPr lang="en-US" sz="2400" dirty="0">
                <a:solidFill>
                  <a:schemeClr val="tx1"/>
                </a:solidFill>
                <a:latin typeface="+mn-lt"/>
              </a:rPr>
              <a:t>and, </a:t>
            </a:r>
            <a:r>
              <a:rPr lang="en-US" sz="2400" b="1" dirty="0">
                <a:solidFill>
                  <a:srgbClr val="C00000"/>
                </a:solidFill>
                <a:latin typeface="+mn-lt"/>
              </a:rPr>
              <a:t>subarachnoid</a:t>
            </a:r>
            <a:r>
              <a:rPr lang="en-US" sz="2400" b="1" dirty="0">
                <a:solidFill>
                  <a:schemeClr val="tx1"/>
                </a:solidFill>
                <a:latin typeface="+mn-lt"/>
              </a:rPr>
              <a:t> </a:t>
            </a:r>
            <a:r>
              <a:rPr lang="en-US" sz="2400" b="1" dirty="0">
                <a:solidFill>
                  <a:srgbClr val="C00000"/>
                </a:solidFill>
                <a:latin typeface="+mn-lt"/>
              </a:rPr>
              <a:t>space</a:t>
            </a:r>
            <a:r>
              <a:rPr lang="en-US" sz="2400" dirty="0">
                <a:solidFill>
                  <a:schemeClr val="tx1"/>
                </a:solidFill>
                <a:latin typeface="+mn-lt"/>
              </a:rPr>
              <a:t>, continue caudally to </a:t>
            </a:r>
            <a:r>
              <a:rPr lang="en-US" sz="2400" dirty="0">
                <a:solidFill>
                  <a:srgbClr val="C00000"/>
                </a:solidFill>
                <a:latin typeface="+mn-lt"/>
              </a:rPr>
              <a:t>S2</a:t>
            </a:r>
            <a:r>
              <a:rPr lang="en-US" sz="2400" dirty="0">
                <a:solidFill>
                  <a:schemeClr val="tx1"/>
                </a:solidFill>
                <a:latin typeface="+mn-lt"/>
              </a:rPr>
              <a:t>. </a:t>
            </a:r>
          </a:p>
          <a:p>
            <a:pPr marL="342900" indent="-342900">
              <a:spcBef>
                <a:spcPts val="800"/>
              </a:spcBef>
              <a:buFont typeface="Courier New" panose="02070309020205020404" pitchFamily="49" charset="0"/>
              <a:buChar char="o"/>
              <a:defRPr/>
            </a:pPr>
            <a:r>
              <a:rPr lang="en-US" sz="2400" b="1" dirty="0">
                <a:solidFill>
                  <a:srgbClr val="C00000"/>
                </a:solidFill>
                <a:latin typeface="+mn-lt"/>
              </a:rPr>
              <a:t>Pia</a:t>
            </a:r>
            <a:r>
              <a:rPr lang="en-US" sz="2400" dirty="0">
                <a:solidFill>
                  <a:schemeClr val="tx1"/>
                </a:solidFill>
                <a:latin typeface="+mn-lt"/>
              </a:rPr>
              <a:t> extends downwards forming the </a:t>
            </a:r>
            <a:r>
              <a:rPr lang="en-US" sz="2400" b="1" dirty="0">
                <a:solidFill>
                  <a:srgbClr val="C00000"/>
                </a:solidFill>
                <a:latin typeface="+mn-lt"/>
              </a:rPr>
              <a:t>filum</a:t>
            </a:r>
            <a:r>
              <a:rPr lang="en-US" sz="2400" b="1" dirty="0">
                <a:solidFill>
                  <a:schemeClr val="tx1"/>
                </a:solidFill>
                <a:latin typeface="+mn-lt"/>
              </a:rPr>
              <a:t> </a:t>
            </a:r>
            <a:r>
              <a:rPr lang="en-US" sz="2400" b="1" dirty="0">
                <a:solidFill>
                  <a:srgbClr val="C00000"/>
                </a:solidFill>
                <a:latin typeface="+mn-lt"/>
              </a:rPr>
              <a:t>terminalis</a:t>
            </a:r>
            <a:r>
              <a:rPr lang="en-US" sz="2400" dirty="0">
                <a:solidFill>
                  <a:schemeClr val="tx1"/>
                </a:solidFill>
                <a:latin typeface="+mn-lt"/>
              </a:rPr>
              <a:t> which pierces the arachnoid and </a:t>
            </a:r>
            <a:r>
              <a:rPr lang="en-US" sz="2400" dirty="0" err="1">
                <a:solidFill>
                  <a:schemeClr val="tx1"/>
                </a:solidFill>
                <a:latin typeface="+mn-lt"/>
              </a:rPr>
              <a:t>dural</a:t>
            </a:r>
            <a:r>
              <a:rPr lang="en-US" sz="2400" dirty="0">
                <a:solidFill>
                  <a:schemeClr val="tx1"/>
                </a:solidFill>
                <a:latin typeface="+mn-lt"/>
              </a:rPr>
              <a:t> sacs and passes through the </a:t>
            </a:r>
            <a:r>
              <a:rPr lang="en-US" sz="2400" u="sng" dirty="0">
                <a:solidFill>
                  <a:schemeClr val="tx1"/>
                </a:solidFill>
                <a:latin typeface="+mn-lt"/>
              </a:rPr>
              <a:t>sacral hiatus</a:t>
            </a:r>
            <a:r>
              <a:rPr lang="en-US" sz="2400" dirty="0">
                <a:solidFill>
                  <a:schemeClr val="tx1"/>
                </a:solidFill>
                <a:latin typeface="+mn-lt"/>
              </a:rPr>
              <a:t> to be attached to the back of the </a:t>
            </a:r>
            <a:r>
              <a:rPr lang="en-US" sz="2400" u="sng" dirty="0">
                <a:solidFill>
                  <a:srgbClr val="C00000"/>
                </a:solidFill>
                <a:latin typeface="+mn-lt"/>
              </a:rPr>
              <a:t>coccyx</a:t>
            </a:r>
            <a:r>
              <a:rPr lang="en-US" sz="2400" u="sng" dirty="0">
                <a:solidFill>
                  <a:schemeClr val="tx1"/>
                </a:solidFill>
                <a:latin typeface="+mn-lt"/>
              </a:rPr>
              <a:t>.</a:t>
            </a:r>
          </a:p>
        </p:txBody>
      </p:sp>
      <p:sp>
        <p:nvSpPr>
          <p:cNvPr id="9" name="Rectangle 8">
            <a:extLst>
              <a:ext uri="{FF2B5EF4-FFF2-40B4-BE49-F238E27FC236}">
                <a16:creationId xmlns="" xmlns:a16="http://schemas.microsoft.com/office/drawing/2014/main" id="{8F501A41-8B04-4343-8FDF-9265F0F77C69}"/>
              </a:ext>
            </a:extLst>
          </p:cNvPr>
          <p:cNvSpPr/>
          <p:nvPr/>
        </p:nvSpPr>
        <p:spPr>
          <a:xfrm>
            <a:off x="556449" y="380810"/>
            <a:ext cx="7504183" cy="646331"/>
          </a:xfrm>
          <a:prstGeom prst="rect">
            <a:avLst/>
          </a:prstGeom>
        </p:spPr>
        <p:txBody>
          <a:bodyPr wrap="square">
            <a:spAutoFit/>
          </a:bodyPr>
          <a:lstStyle/>
          <a:p>
            <a:r>
              <a:rPr lang="en-US" sz="3600" b="1" dirty="0">
                <a:ln w="0"/>
                <a:latin typeface="+mj-lt"/>
              </a:rPr>
              <a:t>Spinal Meninges</a:t>
            </a:r>
            <a:endParaRPr lang="en-US" sz="3200" b="1" dirty="0">
              <a:ln w="0"/>
              <a:latin typeface="+mj-lt"/>
            </a:endParaRPr>
          </a:p>
        </p:txBody>
      </p:sp>
      <p:cxnSp>
        <p:nvCxnSpPr>
          <p:cNvPr id="11" name="Straight Connector 10">
            <a:extLst>
              <a:ext uri="{FF2B5EF4-FFF2-40B4-BE49-F238E27FC236}">
                <a16:creationId xmlns="" xmlns:a16="http://schemas.microsoft.com/office/drawing/2014/main" id="{7B36FE0F-CA52-494A-BFBF-108C2C713C30}"/>
              </a:ext>
            </a:extLst>
          </p:cNvPr>
          <p:cNvCxnSpPr/>
          <p:nvPr/>
        </p:nvCxnSpPr>
        <p:spPr>
          <a:xfrm>
            <a:off x="5540472" y="2417098"/>
            <a:ext cx="1980000" cy="0"/>
          </a:xfrm>
          <a:prstGeom prst="line">
            <a:avLst/>
          </a:prstGeom>
          <a:ln w="28575">
            <a:solidFill>
              <a:srgbClr val="FF66CC"/>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 xmlns:a16="http://schemas.microsoft.com/office/drawing/2014/main" id="{9D118035-1855-45E9-ABE1-63F53BB0853D}"/>
              </a:ext>
            </a:extLst>
          </p:cNvPr>
          <p:cNvGrpSpPr/>
          <p:nvPr/>
        </p:nvGrpSpPr>
        <p:grpSpPr>
          <a:xfrm>
            <a:off x="321839" y="2986986"/>
            <a:ext cx="4649450" cy="3578806"/>
            <a:chOff x="1398953" y="3044440"/>
            <a:chExt cx="4649450" cy="3578806"/>
          </a:xfrm>
        </p:grpSpPr>
        <p:pic>
          <p:nvPicPr>
            <p:cNvPr id="4" name="Content Placeholder 4" descr="Fig2-3">
              <a:extLst>
                <a:ext uri="{FF2B5EF4-FFF2-40B4-BE49-F238E27FC236}">
                  <a16:creationId xmlns="" xmlns:a16="http://schemas.microsoft.com/office/drawing/2014/main" id="{481ABC7E-84BF-4694-8768-B6C6F5C03DFA}"/>
                </a:ext>
              </a:extLst>
            </p:cNvPr>
            <p:cNvPicPr>
              <a:picLocks noChangeAspect="1" noChangeArrowheads="1"/>
            </p:cNvPicPr>
            <p:nvPr/>
          </p:nvPicPr>
          <p:blipFill>
            <a:blip r:embed="rId2" cstate="print"/>
            <a:srcRect/>
            <a:stretch>
              <a:fillRect/>
            </a:stretch>
          </p:blipFill>
          <p:spPr bwMode="auto">
            <a:xfrm>
              <a:off x="1398953" y="3044440"/>
              <a:ext cx="4649450" cy="3578806"/>
            </a:xfrm>
            <a:prstGeom prst="rect">
              <a:avLst/>
            </a:prstGeom>
            <a:noFill/>
            <a:ln w="9525">
              <a:noFill/>
              <a:miter lim="800000"/>
              <a:headEnd/>
              <a:tailEnd/>
            </a:ln>
          </p:spPr>
        </p:pic>
        <p:sp>
          <p:nvSpPr>
            <p:cNvPr id="12" name="Rectangle 11">
              <a:extLst>
                <a:ext uri="{FF2B5EF4-FFF2-40B4-BE49-F238E27FC236}">
                  <a16:creationId xmlns="" xmlns:a16="http://schemas.microsoft.com/office/drawing/2014/main" id="{0A6DF34D-0E84-4AAF-AC25-ED6C6F61DD51}"/>
                </a:ext>
              </a:extLst>
            </p:cNvPr>
            <p:cNvSpPr/>
            <p:nvPr/>
          </p:nvSpPr>
          <p:spPr>
            <a:xfrm>
              <a:off x="2183353" y="5959105"/>
              <a:ext cx="959240" cy="210468"/>
            </a:xfrm>
            <a:prstGeom prst="rect">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 xmlns:a16="http://schemas.microsoft.com/office/drawing/2014/main" id="{0EAC72EA-1DA6-4063-AF8A-7C6EB4592E94}"/>
                </a:ext>
              </a:extLst>
            </p:cNvPr>
            <p:cNvSpPr/>
            <p:nvPr/>
          </p:nvSpPr>
          <p:spPr>
            <a:xfrm>
              <a:off x="1430483" y="4781158"/>
              <a:ext cx="1533434" cy="32686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 xmlns:a16="http://schemas.microsoft.com/office/drawing/2014/main" id="{B0994791-2601-4277-BA3D-DC2C6FE5CC2C}"/>
                </a:ext>
              </a:extLst>
            </p:cNvPr>
            <p:cNvSpPr/>
            <p:nvPr/>
          </p:nvSpPr>
          <p:spPr>
            <a:xfrm>
              <a:off x="5193187" y="5064937"/>
              <a:ext cx="272192" cy="179726"/>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15" name="Straight Connector 14">
            <a:extLst>
              <a:ext uri="{FF2B5EF4-FFF2-40B4-BE49-F238E27FC236}">
                <a16:creationId xmlns="" xmlns:a16="http://schemas.microsoft.com/office/drawing/2014/main" id="{FE0AC545-A37E-4A42-90F2-2868D5DBE823}"/>
              </a:ext>
            </a:extLst>
          </p:cNvPr>
          <p:cNvCxnSpPr/>
          <p:nvPr/>
        </p:nvCxnSpPr>
        <p:spPr>
          <a:xfrm>
            <a:off x="9450320" y="1965031"/>
            <a:ext cx="3240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 xmlns:a16="http://schemas.microsoft.com/office/drawing/2014/main" id="{5A4E45F8-548C-478A-BA07-251D1A37A8FC}"/>
              </a:ext>
            </a:extLst>
          </p:cNvPr>
          <p:cNvGrpSpPr/>
          <p:nvPr/>
        </p:nvGrpSpPr>
        <p:grpSpPr>
          <a:xfrm>
            <a:off x="4817880" y="3132916"/>
            <a:ext cx="4416681" cy="3286946"/>
            <a:chOff x="1872460" y="1674325"/>
            <a:chExt cx="4476307" cy="4635796"/>
          </a:xfrm>
        </p:grpSpPr>
        <p:pic>
          <p:nvPicPr>
            <p:cNvPr id="22" name="Picture 10" descr="Cauda-equina">
              <a:extLst>
                <a:ext uri="{FF2B5EF4-FFF2-40B4-BE49-F238E27FC236}">
                  <a16:creationId xmlns="" xmlns:a16="http://schemas.microsoft.com/office/drawing/2014/main" id="{3A137AD6-182A-47D3-ACB9-DEF21060B7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0" t="1638" r="4187" b="1021"/>
            <a:stretch/>
          </p:blipFill>
          <p:spPr bwMode="auto">
            <a:xfrm>
              <a:off x="1872460" y="1674325"/>
              <a:ext cx="4476307" cy="4635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Left Arrow 11">
              <a:extLst>
                <a:ext uri="{FF2B5EF4-FFF2-40B4-BE49-F238E27FC236}">
                  <a16:creationId xmlns="" xmlns:a16="http://schemas.microsoft.com/office/drawing/2014/main" id="{66FB9A2C-2D41-4E23-BBA0-C2DBD287BFE8}"/>
                </a:ext>
              </a:extLst>
            </p:cNvPr>
            <p:cNvSpPr/>
            <p:nvPr/>
          </p:nvSpPr>
          <p:spPr>
            <a:xfrm flipV="1">
              <a:off x="4120259" y="2928154"/>
              <a:ext cx="642938" cy="46038"/>
            </a:xfrm>
            <a:prstGeom prst="leftArrow">
              <a:avLst/>
            </a:prstGeom>
            <a:ln>
              <a:solidFill>
                <a:srgbClr val="5824E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Left Arrow 12">
              <a:extLst>
                <a:ext uri="{FF2B5EF4-FFF2-40B4-BE49-F238E27FC236}">
                  <a16:creationId xmlns="" xmlns:a16="http://schemas.microsoft.com/office/drawing/2014/main" id="{D8B5EE9C-3DB7-417C-AFDF-A227118E28B9}"/>
                </a:ext>
              </a:extLst>
            </p:cNvPr>
            <p:cNvSpPr/>
            <p:nvPr/>
          </p:nvSpPr>
          <p:spPr>
            <a:xfrm>
              <a:off x="4263134" y="5025242"/>
              <a:ext cx="857250" cy="46037"/>
            </a:xfrm>
            <a:prstGeom prst="leftArrow">
              <a:avLst/>
            </a:prstGeom>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a:extLst>
                <a:ext uri="{FF2B5EF4-FFF2-40B4-BE49-F238E27FC236}">
                  <a16:creationId xmlns="" xmlns:a16="http://schemas.microsoft.com/office/drawing/2014/main" id="{63C90711-54B5-4843-954C-4988AF1DD621}"/>
                </a:ext>
              </a:extLst>
            </p:cNvPr>
            <p:cNvSpPr txBox="1">
              <a:spLocks noChangeArrowheads="1"/>
            </p:cNvSpPr>
            <p:nvPr/>
          </p:nvSpPr>
          <p:spPr bwMode="auto">
            <a:xfrm>
              <a:off x="5048947" y="4882367"/>
              <a:ext cx="378753" cy="347262"/>
            </a:xfrm>
            <a:prstGeom prst="rect">
              <a:avLst/>
            </a:prstGeom>
            <a:noFill/>
            <a:ln w="28575">
              <a:solidFill>
                <a:schemeClr val="accent4"/>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000" b="1" dirty="0"/>
                <a:t>S2</a:t>
              </a:r>
            </a:p>
          </p:txBody>
        </p:sp>
      </p:grpSp>
      <p:sp>
        <p:nvSpPr>
          <p:cNvPr id="3" name="TextBox 2">
            <a:extLst>
              <a:ext uri="{FF2B5EF4-FFF2-40B4-BE49-F238E27FC236}">
                <a16:creationId xmlns="" xmlns:a16="http://schemas.microsoft.com/office/drawing/2014/main" id="{89187BFD-553E-458A-87AE-73E52009B01B}"/>
              </a:ext>
            </a:extLst>
          </p:cNvPr>
          <p:cNvSpPr txBox="1"/>
          <p:nvPr/>
        </p:nvSpPr>
        <p:spPr>
          <a:xfrm>
            <a:off x="7058479" y="358392"/>
            <a:ext cx="4783682" cy="338554"/>
          </a:xfrm>
          <a:prstGeom prst="rect">
            <a:avLst/>
          </a:prstGeom>
          <a:noFill/>
        </p:spPr>
        <p:txBody>
          <a:bodyPr wrap="none" rtlCol="0">
            <a:spAutoFit/>
          </a:bodyPr>
          <a:lstStyle/>
          <a:p>
            <a:r>
              <a:rPr lang="en-US" sz="1600" dirty="0">
                <a:solidFill>
                  <a:srgbClr val="92D050"/>
                </a:solidFill>
                <a:latin typeface="+mn-lt"/>
              </a:rPr>
              <a:t>Dr. Sanaa: Lumbar puncture is done between L3 and L4</a:t>
            </a:r>
            <a:endParaRPr lang="en-GB" sz="1600" dirty="0">
              <a:solidFill>
                <a:srgbClr val="92D050"/>
              </a:solidFill>
              <a:latin typeface="+mn-lt"/>
            </a:endParaRPr>
          </a:p>
        </p:txBody>
      </p:sp>
      <p:sp>
        <p:nvSpPr>
          <p:cNvPr id="16" name="TextBox 15">
            <a:extLst>
              <a:ext uri="{FF2B5EF4-FFF2-40B4-BE49-F238E27FC236}">
                <a16:creationId xmlns="" xmlns:a16="http://schemas.microsoft.com/office/drawing/2014/main" id="{716D68D5-AA74-456D-B01F-BE25E708BF6B}"/>
              </a:ext>
            </a:extLst>
          </p:cNvPr>
          <p:cNvSpPr txBox="1"/>
          <p:nvPr/>
        </p:nvSpPr>
        <p:spPr>
          <a:xfrm>
            <a:off x="3759351" y="601637"/>
            <a:ext cx="1098378" cy="338554"/>
          </a:xfrm>
          <a:prstGeom prst="rect">
            <a:avLst/>
          </a:prstGeom>
          <a:noFill/>
        </p:spPr>
        <p:txBody>
          <a:bodyPr wrap="none" rtlCol="0">
            <a:spAutoFit/>
          </a:bodyPr>
          <a:lstStyle/>
          <a:p>
            <a:r>
              <a:rPr lang="en-US" sz="1600" dirty="0">
                <a:solidFill>
                  <a:srgbClr val="C00000"/>
                </a:solidFill>
                <a:latin typeface="+mn-lt"/>
              </a:rPr>
              <a:t>Important!</a:t>
            </a:r>
            <a:endParaRPr lang="en-GB" sz="1600" dirty="0">
              <a:solidFill>
                <a:srgbClr val="C00000"/>
              </a:solidFill>
              <a:latin typeface="+mn-lt"/>
            </a:endParaRPr>
          </a:p>
        </p:txBody>
      </p:sp>
      <p:graphicFrame>
        <p:nvGraphicFramePr>
          <p:cNvPr id="6" name="Table 5">
            <a:extLst>
              <a:ext uri="{FF2B5EF4-FFF2-40B4-BE49-F238E27FC236}">
                <a16:creationId xmlns="" xmlns:a16="http://schemas.microsoft.com/office/drawing/2014/main" id="{577E58C4-CC40-4E1D-9B78-0A98D39C77C5}"/>
              </a:ext>
            </a:extLst>
          </p:cNvPr>
          <p:cNvGraphicFramePr>
            <a:graphicFrameLocks noGrp="1"/>
          </p:cNvGraphicFramePr>
          <p:nvPr>
            <p:extLst>
              <p:ext uri="{D42A27DB-BD31-4B8C-83A1-F6EECF244321}">
                <p14:modId xmlns:p14="http://schemas.microsoft.com/office/powerpoint/2010/main" val="1850921005"/>
              </p:ext>
            </p:extLst>
          </p:nvPr>
        </p:nvGraphicFramePr>
        <p:xfrm>
          <a:off x="9085511" y="4249481"/>
          <a:ext cx="2748620" cy="1457043"/>
        </p:xfrm>
        <a:graphic>
          <a:graphicData uri="http://schemas.openxmlformats.org/drawingml/2006/table">
            <a:tbl>
              <a:tblPr firstRow="1" bandRow="1">
                <a:tableStyleId>{5940675A-B579-460E-94D1-54222C63F5DA}</a:tableStyleId>
              </a:tblPr>
              <a:tblGrid>
                <a:gridCol w="1646503">
                  <a:extLst>
                    <a:ext uri="{9D8B030D-6E8A-4147-A177-3AD203B41FA5}">
                      <a16:colId xmlns="" xmlns:a16="http://schemas.microsoft.com/office/drawing/2014/main" val="3269741372"/>
                    </a:ext>
                  </a:extLst>
                </a:gridCol>
                <a:gridCol w="1102117">
                  <a:extLst>
                    <a:ext uri="{9D8B030D-6E8A-4147-A177-3AD203B41FA5}">
                      <a16:colId xmlns="" xmlns:a16="http://schemas.microsoft.com/office/drawing/2014/main" val="2463534078"/>
                    </a:ext>
                  </a:extLst>
                </a:gridCol>
              </a:tblGrid>
              <a:tr h="245803">
                <a:tc>
                  <a:txBody>
                    <a:bodyPr/>
                    <a:lstStyle/>
                    <a:p>
                      <a:r>
                        <a:rPr lang="en-US" sz="1400" i="1" dirty="0"/>
                        <a:t>Structure</a:t>
                      </a:r>
                      <a:endParaRPr lang="en-GB" sz="1400" i="1" dirty="0"/>
                    </a:p>
                  </a:txBody>
                  <a:tcPr/>
                </a:tc>
                <a:tc>
                  <a:txBody>
                    <a:bodyPr/>
                    <a:lstStyle/>
                    <a:p>
                      <a:r>
                        <a:rPr lang="en-US" sz="1400" i="1" dirty="0"/>
                        <a:t>Ends at</a:t>
                      </a:r>
                      <a:endParaRPr lang="en-GB" sz="1400" i="1" dirty="0"/>
                    </a:p>
                  </a:txBody>
                  <a:tcPr/>
                </a:tc>
                <a:extLst>
                  <a:ext uri="{0D108BD9-81ED-4DB2-BD59-A6C34878D82A}">
                    <a16:rowId xmlns="" xmlns:a16="http://schemas.microsoft.com/office/drawing/2014/main" val="3010507379"/>
                  </a:ext>
                </a:extLst>
              </a:tr>
              <a:tr h="245803">
                <a:tc>
                  <a:txBody>
                    <a:bodyPr/>
                    <a:lstStyle/>
                    <a:p>
                      <a:r>
                        <a:rPr lang="en-US" sz="1400" dirty="0"/>
                        <a:t>Spinal cord</a:t>
                      </a:r>
                      <a:endParaRPr lang="en-GB" sz="1400" dirty="0"/>
                    </a:p>
                  </a:txBody>
                  <a:tcPr/>
                </a:tc>
                <a:tc>
                  <a:txBody>
                    <a:bodyPr/>
                    <a:lstStyle/>
                    <a:p>
                      <a:r>
                        <a:rPr lang="en-US" sz="1400" dirty="0"/>
                        <a:t>L1-L2</a:t>
                      </a:r>
                      <a:endParaRPr lang="en-GB" sz="1400" dirty="0"/>
                    </a:p>
                  </a:txBody>
                  <a:tcPr/>
                </a:tc>
                <a:extLst>
                  <a:ext uri="{0D108BD9-81ED-4DB2-BD59-A6C34878D82A}">
                    <a16:rowId xmlns="" xmlns:a16="http://schemas.microsoft.com/office/drawing/2014/main" val="563532392"/>
                  </a:ext>
                </a:extLst>
              </a:tr>
              <a:tr h="542643">
                <a:tc>
                  <a:txBody>
                    <a:bodyPr/>
                    <a:lstStyle/>
                    <a:p>
                      <a:r>
                        <a:rPr lang="en-US" sz="1400" dirty="0"/>
                        <a:t>Dura, arachnoid, subarachnoid space</a:t>
                      </a:r>
                      <a:endParaRPr lang="en-GB" sz="1400" dirty="0"/>
                    </a:p>
                  </a:txBody>
                  <a:tcPr/>
                </a:tc>
                <a:tc>
                  <a:txBody>
                    <a:bodyPr/>
                    <a:lstStyle/>
                    <a:p>
                      <a:r>
                        <a:rPr lang="en-US" sz="1400" dirty="0"/>
                        <a:t>S2</a:t>
                      </a:r>
                      <a:endParaRPr lang="en-GB" sz="1400" dirty="0"/>
                    </a:p>
                  </a:txBody>
                  <a:tcPr/>
                </a:tc>
                <a:extLst>
                  <a:ext uri="{0D108BD9-81ED-4DB2-BD59-A6C34878D82A}">
                    <a16:rowId xmlns="" xmlns:a16="http://schemas.microsoft.com/office/drawing/2014/main" val="3722582165"/>
                  </a:ext>
                </a:extLst>
              </a:tr>
              <a:tr h="245803">
                <a:tc>
                  <a:txBody>
                    <a:bodyPr/>
                    <a:lstStyle/>
                    <a:p>
                      <a:r>
                        <a:rPr lang="en-US" sz="1400" dirty="0"/>
                        <a:t>Pia </a:t>
                      </a:r>
                      <a:endParaRPr lang="en-GB" sz="1400" dirty="0"/>
                    </a:p>
                  </a:txBody>
                  <a:tcPr/>
                </a:tc>
                <a:tc>
                  <a:txBody>
                    <a:bodyPr/>
                    <a:lstStyle/>
                    <a:p>
                      <a:r>
                        <a:rPr lang="en-US" sz="1400" dirty="0"/>
                        <a:t>Coccyx</a:t>
                      </a:r>
                      <a:endParaRPr lang="en-GB" sz="1400" dirty="0"/>
                    </a:p>
                  </a:txBody>
                  <a:tcPr/>
                </a:tc>
                <a:extLst>
                  <a:ext uri="{0D108BD9-81ED-4DB2-BD59-A6C34878D82A}">
                    <a16:rowId xmlns="" xmlns:a16="http://schemas.microsoft.com/office/drawing/2014/main" val="839573631"/>
                  </a:ext>
                </a:extLst>
              </a:tr>
            </a:tbl>
          </a:graphicData>
        </a:graphic>
      </p:graphicFrame>
    </p:spTree>
    <p:extLst>
      <p:ext uri="{BB962C8B-B14F-4D97-AF65-F5344CB8AC3E}">
        <p14:creationId xmlns:p14="http://schemas.microsoft.com/office/powerpoint/2010/main" val="1374285942"/>
      </p:ext>
    </p:extLst>
  </p:cSld>
  <p:clrMapOvr>
    <a:masterClrMapping/>
  </p:clrMapOvr>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atomy" id="{6C3A8FFE-7141-47B9-9213-9895C7E1A432}" vid="{088974C7-7BA9-4A38-9875-23F266899E6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Anatomy</Template>
  <TotalTime>3383</TotalTime>
  <Words>1725</Words>
  <Application>Microsoft Macintosh PowerPoint</Application>
  <PresentationFormat>Widescreen</PresentationFormat>
  <Paragraphs>231</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Courier New</vt:lpstr>
      <vt:lpstr>Wingdings</vt:lpstr>
      <vt:lpstr>Arial</vt:lpstr>
      <vt:lpstr>Calibri</vt:lpstr>
      <vt:lpstr>Calibri Light</vt:lpstr>
      <vt:lpstr>Office Theme</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dc:title>
  <dc:creator>Jawaher AbdulMohsen</dc:creator>
  <cp:lastModifiedBy>nawafrocks@gmail.com</cp:lastModifiedBy>
  <cp:revision>132</cp:revision>
  <dcterms:created xsi:type="dcterms:W3CDTF">2017-04-30T17:35:08Z</dcterms:created>
  <dcterms:modified xsi:type="dcterms:W3CDTF">2017-11-02T20:52:13Z</dcterms:modified>
</cp:coreProperties>
</file>