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5" r:id="rId1"/>
  </p:sldMasterIdLst>
  <p:notesMasterIdLst>
    <p:notesMasterId r:id="rId30"/>
  </p:notesMasterIdLst>
  <p:sldIdLst>
    <p:sldId id="325" r:id="rId2"/>
    <p:sldId id="296" r:id="rId3"/>
    <p:sldId id="297" r:id="rId4"/>
    <p:sldId id="339" r:id="rId5"/>
    <p:sldId id="299" r:id="rId6"/>
    <p:sldId id="300" r:id="rId7"/>
    <p:sldId id="303" r:id="rId8"/>
    <p:sldId id="304" r:id="rId9"/>
    <p:sldId id="305" r:id="rId10"/>
    <p:sldId id="323" r:id="rId11"/>
    <p:sldId id="324" r:id="rId12"/>
    <p:sldId id="309" r:id="rId13"/>
    <p:sldId id="310" r:id="rId14"/>
    <p:sldId id="311" r:id="rId15"/>
    <p:sldId id="312" r:id="rId16"/>
    <p:sldId id="313" r:id="rId17"/>
    <p:sldId id="334" r:id="rId18"/>
    <p:sldId id="301" r:id="rId19"/>
    <p:sldId id="302" r:id="rId20"/>
    <p:sldId id="314" r:id="rId21"/>
    <p:sldId id="298" r:id="rId22"/>
    <p:sldId id="315" r:id="rId23"/>
    <p:sldId id="316" r:id="rId24"/>
    <p:sldId id="317" r:id="rId25"/>
    <p:sldId id="318" r:id="rId26"/>
    <p:sldId id="319" r:id="rId27"/>
    <p:sldId id="340" r:id="rId28"/>
    <p:sldId id="327" r:id="rId29"/>
  </p:sldIdLst>
  <p:sldSz cx="12192000" cy="6858000"/>
  <p:notesSz cx="6858000" cy="9144000"/>
  <p:embeddedFontLst>
    <p:embeddedFont>
      <p:font typeface="Calibri Light" panose="020F0302020204030204" pitchFamily="34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Sakkal Majalla" panose="02000000000000000000" pitchFamily="2" charset="-78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E0"/>
    <a:srgbClr val="CC6600"/>
    <a:srgbClr val="BB889D"/>
    <a:srgbClr val="EA7274"/>
    <a:srgbClr val="0070C0"/>
    <a:srgbClr val="FF0066"/>
    <a:srgbClr val="81D31A"/>
    <a:srgbClr val="993300"/>
    <a:srgbClr val="E2914E"/>
    <a:srgbClr val="92A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7403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2EE6BA74-B88C-4B40-8002-7A77E448AD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539ADE3A-14CB-43F7-8498-2B69A6D9C4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7FF231FC-5954-4A61-8CC9-EFE984104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01764A-D1E2-4FB9-99E6-54CF74FF95B1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682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EB1EFC-47C7-4BFA-A7B9-8DC24CB937CB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312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EAB8B0-9D3B-4EB3-9904-723FEB123E4F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143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0E151F-8ACE-4C13-8A56-32DAA738E6F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Al examination</a:t>
            </a:r>
          </a:p>
        </p:txBody>
      </p:sp>
    </p:spTree>
    <p:extLst>
      <p:ext uri="{BB962C8B-B14F-4D97-AF65-F5344CB8AC3E}">
        <p14:creationId xmlns:p14="http://schemas.microsoft.com/office/powerpoint/2010/main" val="401739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5955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9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8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12-</a:t>
            </a:r>
            <a:fld id="{034DA1E9-2014-40FF-906D-DF767ECE8E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558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12-</a:t>
            </a:r>
            <a:fld id="{0BA94108-ADC3-4693-8042-6938CC3FF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03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7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93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78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60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8825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7056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620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62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docs.google.com/presentation/d/1zHrbVvovKY0lGbOycITFqoig6qjfsi2AoJUTEhHuXw0/edit?usp=sharing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XTljsXgzsT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4H_2JRRzha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1.png"/><Relationship Id="rId7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channel/UCXm7p9EPl93gEqwDzVguKVA/playlists?view_as=subscriber" TargetMode="External"/><Relationship Id="rId5" Type="http://schemas.openxmlformats.org/officeDocument/2006/relationships/hyperlink" Target="https://docs.google.com/forms/d/e/1FAIpQLSe5fXv00313pt-bu_7cteBdzQAoHkhw6R86sJUYg-L2qalpWA/viewform?usp=sf_link" TargetMode="Externa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XWsQrl1N7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mZCgyeXblk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455965" y="5524746"/>
            <a:ext cx="7758953" cy="9153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440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Anatomy of the Spinal Cord</a:t>
            </a:r>
            <a:endParaRPr lang="en-GB" sz="5400" kern="1200" dirty="0">
              <a:ln w="0"/>
              <a:solidFill>
                <a:srgbClr val="8D9ED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536534" y="5392689"/>
            <a:ext cx="2766400" cy="1272143"/>
            <a:chOff x="8563428" y="5284999"/>
            <a:chExt cx="2766400" cy="1272143"/>
          </a:xfrm>
        </p:grpSpPr>
        <p:sp>
          <p:nvSpPr>
            <p:cNvPr id="9" name="TextBox 8"/>
            <p:cNvSpPr txBox="1"/>
            <p:nvPr/>
          </p:nvSpPr>
          <p:spPr>
            <a:xfrm>
              <a:off x="8563428" y="5284999"/>
              <a:ext cx="2766400" cy="1272143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1600" b="1" dirty="0"/>
                <a:t>Color Code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C00000"/>
                  </a:solidFill>
                </a:rPr>
                <a:t>Important</a:t>
              </a:r>
              <a:r>
                <a:rPr lang="en-US" sz="1600" b="1" dirty="0">
                  <a:solidFill>
                    <a:srgbClr val="FF0000"/>
                  </a:solidFill>
                </a:rPr>
                <a:t> 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92D050"/>
                  </a:solidFill>
                </a:rPr>
                <a:t>Doctors Notes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Notes/Extra explanation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8772178" y="5700560"/>
              <a:ext cx="123372" cy="12577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8772178" y="6011649"/>
              <a:ext cx="123372" cy="12577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8772178" y="6274585"/>
              <a:ext cx="123372" cy="1257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48773" y="6460974"/>
            <a:ext cx="6944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Please view our </a:t>
            </a:r>
            <a:r>
              <a:rPr lang="en-US" sz="1600" dirty="0">
                <a:latin typeface="+mn-lt"/>
                <a:hlinkClick r:id="rId3"/>
              </a:rPr>
              <a:t>Editing File</a:t>
            </a:r>
            <a:r>
              <a:rPr lang="en-US" sz="1600" dirty="0">
                <a:latin typeface="+mn-lt"/>
              </a:rPr>
              <a:t> before studying this lecture to check for any changes.</a:t>
            </a:r>
            <a:endParaRPr lang="en-GB" sz="1600" dirty="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27112"/>
            <a:ext cx="12192000" cy="5212320"/>
            <a:chOff x="0" y="127112"/>
            <a:chExt cx="12192000" cy="5212320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127112"/>
              <a:ext cx="12192000" cy="5212320"/>
              <a:chOff x="0" y="127112"/>
              <a:chExt cx="12192000" cy="5212320"/>
            </a:xfrm>
          </p:grpSpPr>
          <p:pic>
            <p:nvPicPr>
              <p:cNvPr id="85" name="Shape 85" descr="Image result for ‫بسم الله الرحمن الرحيم‬‎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891554" y="127112"/>
                <a:ext cx="3669927" cy="36155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96" b="33122"/>
              <a:stretch/>
            </p:blipFill>
            <p:spPr>
              <a:xfrm>
                <a:off x="0" y="562574"/>
                <a:ext cx="12192000" cy="4693295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7866744" y="377261"/>
                <a:ext cx="2946400" cy="49621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1026" name="Picture 2" descr="#Med436 - KSU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58"/>
              <a:stretch/>
            </p:blipFill>
            <p:spPr bwMode="auto">
              <a:xfrm>
                <a:off x="8308002" y="2103341"/>
                <a:ext cx="1920882" cy="1756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164" t="11343" r="9894" b="25826"/>
              <a:stretch/>
            </p:blipFill>
            <p:spPr>
              <a:xfrm>
                <a:off x="8379502" y="377261"/>
                <a:ext cx="1835935" cy="1862353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9398" y="3780381"/>
              <a:ext cx="1564729" cy="1386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5120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324370"/>
              </p:ext>
            </p:extLst>
          </p:nvPr>
        </p:nvGraphicFramePr>
        <p:xfrm>
          <a:off x="377624" y="1613061"/>
          <a:ext cx="8128000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6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u="none" dirty="0">
                          <a:solidFill>
                            <a:schemeClr val="bg1"/>
                          </a:solidFill>
                          <a:cs typeface="Arial" panose="020B0604020202020204" pitchFamily="34" charset="0"/>
                        </a:rPr>
                        <a:t>Substantia </a:t>
                      </a:r>
                      <a:r>
                        <a:rPr lang="en-US" altLang="en-US" sz="1800" b="1" u="none" dirty="0" err="1">
                          <a:solidFill>
                            <a:schemeClr val="bg1"/>
                          </a:solidFill>
                          <a:cs typeface="Arial" panose="020B0604020202020204" pitchFamily="34" charset="0"/>
                        </a:rPr>
                        <a:t>Gelatinosa</a:t>
                      </a:r>
                      <a:endParaRPr lang="en-US" altLang="en-US" sz="1800" b="1" u="none" dirty="0">
                        <a:solidFill>
                          <a:schemeClr val="bg1"/>
                        </a:solidFill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/>
                        <a:t>Rexed</a:t>
                      </a:r>
                      <a:r>
                        <a:rPr lang="en-US" i="1" dirty="0"/>
                        <a:t> Laminae</a:t>
                      </a:r>
                      <a:endParaRPr lang="en-GB" i="1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Location</a:t>
                      </a:r>
                      <a:endParaRPr lang="en-GB" i="1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Composed of</a:t>
                      </a:r>
                      <a:endParaRPr lang="en-GB" i="1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Extends</a:t>
                      </a:r>
                      <a:endParaRPr lang="en-GB" i="1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Afferents</a:t>
                      </a:r>
                      <a:endParaRPr lang="en-GB" i="1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cs typeface="Arial" panose="020B0604020202020204" pitchFamily="34" charset="0"/>
                        </a:rPr>
                        <a:t>II </a:t>
                      </a:r>
                      <a:r>
                        <a:rPr lang="en-US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(2)</a:t>
                      </a: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cs typeface="Arial" panose="020B0604020202020204" pitchFamily="34" charset="0"/>
                        </a:rPr>
                        <a:t>apex </a:t>
                      </a:r>
                      <a:r>
                        <a:rPr lang="en-US" altLang="en-US" sz="1800" b="0" dirty="0">
                          <a:cs typeface="Arial" panose="020B0604020202020204" pitchFamily="34" charset="0"/>
                        </a:rPr>
                        <a:t>of the posterior/ </a:t>
                      </a:r>
                      <a:r>
                        <a:rPr lang="en-US" altLang="en-US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dorsal</a:t>
                      </a:r>
                      <a:r>
                        <a:rPr lang="en-US" altLang="en-US" sz="1800" b="0" baseline="0" dirty="0"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b="0" dirty="0">
                          <a:cs typeface="Arial" panose="020B0604020202020204" pitchFamily="34" charset="0"/>
                        </a:rPr>
                        <a:t>horn</a:t>
                      </a: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800" u="sng" dirty="0">
                          <a:cs typeface="Arial" panose="020B0604020202020204" pitchFamily="34" charset="0"/>
                        </a:rPr>
                        <a:t>large</a:t>
                      </a:r>
                      <a:r>
                        <a:rPr lang="en-US" altLang="en-US" sz="1800" dirty="0">
                          <a:cs typeface="Arial" panose="020B0604020202020204" pitchFamily="34" charset="0"/>
                        </a:rPr>
                        <a:t> neurons</a:t>
                      </a:r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800" b="1" i="0" dirty="0">
                          <a:cs typeface="Arial" panose="020B0604020202020204" pitchFamily="34" charset="0"/>
                        </a:rPr>
                        <a:t>throughout</a:t>
                      </a:r>
                      <a:r>
                        <a:rPr lang="en-US" altLang="en-US" sz="1800" i="1" dirty="0"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i="0" dirty="0">
                          <a:cs typeface="Arial" panose="020B0604020202020204" pitchFamily="34" charset="0"/>
                        </a:rPr>
                        <a:t>the length of spinal cord</a:t>
                      </a:r>
                      <a:endParaRPr lang="en-GB" i="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800" u="sng" dirty="0">
                          <a:cs typeface="Arial" panose="020B0604020202020204" pitchFamily="34" charset="0"/>
                        </a:rPr>
                        <a:t>dorsal</a:t>
                      </a:r>
                      <a:r>
                        <a:rPr lang="en-US" altLang="en-US" sz="1800" dirty="0">
                          <a:cs typeface="Arial" panose="020B0604020202020204" pitchFamily="34" charset="0"/>
                        </a:rPr>
                        <a:t> root fibers concerned with </a:t>
                      </a:r>
                      <a:r>
                        <a:rPr lang="en-US" altLang="en-US" sz="1800" b="1" dirty="0">
                          <a:cs typeface="Arial" panose="020B0604020202020204" pitchFamily="34" charset="0"/>
                        </a:rPr>
                        <a:t>pain</a:t>
                      </a:r>
                      <a:r>
                        <a:rPr lang="en-US" altLang="en-US" sz="1800" dirty="0"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800" b="1" dirty="0">
                          <a:cs typeface="Arial" panose="020B0604020202020204" pitchFamily="34" charset="0"/>
                        </a:rPr>
                        <a:t>temperature</a:t>
                      </a:r>
                      <a:r>
                        <a:rPr lang="en-US" altLang="en-US" sz="1800" dirty="0">
                          <a:cs typeface="Arial" panose="020B0604020202020204" pitchFamily="34" charset="0"/>
                        </a:rPr>
                        <a:t> and crude </a:t>
                      </a:r>
                      <a:r>
                        <a:rPr lang="en-US" altLang="en-US" sz="1800" b="1" dirty="0">
                          <a:cs typeface="Arial" panose="020B0604020202020204" pitchFamily="34" charset="0"/>
                        </a:rPr>
                        <a:t>touch</a:t>
                      </a:r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77624" y="394241"/>
            <a:ext cx="10515600" cy="11795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Dorsal Horn</a:t>
            </a:r>
            <a:br>
              <a:rPr lang="en-GB" sz="3600" dirty="0"/>
            </a:br>
            <a:r>
              <a:rPr lang="en-GB" sz="3100" b="1" dirty="0"/>
              <a:t>Nerve Cell Groups</a:t>
            </a:r>
          </a:p>
        </p:txBody>
      </p:sp>
      <p:pic>
        <p:nvPicPr>
          <p:cNvPr id="9" name="Picture 8" descr="C:\Documents and Settings\user\My Documents\My Pictures\Copy (2) of cvf.jp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83" y="1448679"/>
            <a:ext cx="3426853" cy="218795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570531" y="2105418"/>
            <a:ext cx="420268" cy="12792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05444"/>
              </p:ext>
            </p:extLst>
          </p:nvPr>
        </p:nvGraphicFramePr>
        <p:xfrm>
          <a:off x="377624" y="3738230"/>
          <a:ext cx="8128000" cy="2793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6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 ea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</a:pPr>
                      <a:r>
                        <a:rPr lang="en-US" altLang="en-US" sz="1800" b="1" u="none" dirty="0">
                          <a:solidFill>
                            <a:schemeClr val="bg1"/>
                          </a:solidFill>
                          <a:latin typeface="+mn-lt"/>
                        </a:rPr>
                        <a:t>Nucleus </a:t>
                      </a:r>
                      <a:r>
                        <a:rPr lang="en-US" altLang="en-US" sz="1800" b="1" u="none" dirty="0" err="1">
                          <a:solidFill>
                            <a:schemeClr val="bg1"/>
                          </a:solidFill>
                          <a:latin typeface="+mn-lt"/>
                        </a:rPr>
                        <a:t>Proprius</a:t>
                      </a:r>
                      <a:endParaRPr lang="en-US" altLang="en-US" sz="1800" b="1" u="non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88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/>
                        <a:t>Rexed</a:t>
                      </a:r>
                      <a:r>
                        <a:rPr lang="en-US" i="1" dirty="0"/>
                        <a:t> Laminae</a:t>
                      </a:r>
                      <a:endParaRPr lang="en-GB" i="1" dirty="0"/>
                    </a:p>
                  </a:txBody>
                  <a:tcPr>
                    <a:lnL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Location</a:t>
                      </a:r>
                      <a:endParaRPr lang="en-GB" i="1" dirty="0"/>
                    </a:p>
                  </a:txBody>
                  <a:tcPr>
                    <a:lnL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Composed of</a:t>
                      </a:r>
                      <a:endParaRPr lang="en-GB" i="1" dirty="0"/>
                    </a:p>
                  </a:txBody>
                  <a:tcPr>
                    <a:lnL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Extends</a:t>
                      </a:r>
                      <a:endParaRPr lang="en-GB" i="1" dirty="0"/>
                    </a:p>
                  </a:txBody>
                  <a:tcPr>
                    <a:lnL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Afferents</a:t>
                      </a:r>
                      <a:endParaRPr lang="en-GB" i="1" dirty="0"/>
                    </a:p>
                  </a:txBody>
                  <a:tcPr>
                    <a:lnL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15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+mn-lt"/>
                        </a:rPr>
                        <a:t>IV </a:t>
                      </a:r>
                      <a:r>
                        <a:rPr lang="en-US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(4)</a:t>
                      </a:r>
                      <a:endParaRPr lang="en-US" alt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latin typeface="+mn-lt"/>
                        </a:rPr>
                        <a:t>anterior </a:t>
                      </a:r>
                      <a:r>
                        <a:rPr lang="en-US" altLang="en-US" sz="1800" b="0" dirty="0">
                          <a:latin typeface="+mn-lt"/>
                        </a:rPr>
                        <a:t>to substantia </a:t>
                      </a:r>
                      <a:r>
                        <a:rPr lang="en-US" altLang="en-US" sz="1800" b="0" dirty="0" err="1">
                          <a:latin typeface="+mn-lt"/>
                        </a:rPr>
                        <a:t>gelatinosa</a:t>
                      </a:r>
                      <a:endParaRPr lang="en-US" altLang="en-US" sz="1800" b="0" dirty="0"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800" u="sng" dirty="0">
                          <a:cs typeface="Arial" panose="020B0604020202020204" pitchFamily="34" charset="0"/>
                        </a:rPr>
                        <a:t>large</a:t>
                      </a:r>
                      <a:r>
                        <a:rPr lang="en-US" altLang="en-US" sz="1800" dirty="0">
                          <a:cs typeface="Arial" panose="020B0604020202020204" pitchFamily="34" charset="0"/>
                        </a:rPr>
                        <a:t> neurons</a:t>
                      </a:r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800" b="1" i="0" dirty="0">
                          <a:cs typeface="Arial" panose="020B0604020202020204" pitchFamily="34" charset="0"/>
                        </a:rPr>
                        <a:t>throughout</a:t>
                      </a:r>
                      <a:r>
                        <a:rPr lang="en-US" altLang="en-US" sz="1800" i="1" dirty="0"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i="0" dirty="0">
                          <a:cs typeface="Arial" panose="020B0604020202020204" pitchFamily="34" charset="0"/>
                        </a:rPr>
                        <a:t>the length of spinal cord</a:t>
                      </a:r>
                      <a:endParaRPr lang="en-GB" i="0" dirty="0"/>
                    </a:p>
                  </a:txBody>
                  <a:tcPr>
                    <a:lnL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buFont typeface="Courier New" panose="02070309020205020404" pitchFamily="49" charset="0"/>
                        <a:buNone/>
                      </a:pPr>
                      <a:r>
                        <a:rPr lang="en-US" altLang="en-US" sz="1700" u="sng" dirty="0">
                          <a:latin typeface="+mn-lt"/>
                        </a:rPr>
                        <a:t>dorsal</a:t>
                      </a:r>
                      <a:r>
                        <a:rPr lang="en-US" altLang="en-US" sz="1700" dirty="0">
                          <a:latin typeface="+mn-lt"/>
                        </a:rPr>
                        <a:t> root fibers concerned with </a:t>
                      </a:r>
                      <a:r>
                        <a:rPr lang="en-US" altLang="en-US" sz="1700" b="1" dirty="0">
                          <a:latin typeface="+mn-lt"/>
                        </a:rPr>
                        <a:t>fine touch (senses of position &amp; movement </a:t>
                      </a:r>
                      <a:r>
                        <a:rPr lang="en-US" altLang="en-US" sz="1700" dirty="0">
                          <a:latin typeface="+mn-lt"/>
                        </a:rPr>
                        <a:t>(proprioception) and </a:t>
                      </a:r>
                      <a:r>
                        <a:rPr lang="en-US" altLang="en-US" sz="1700" b="1" dirty="0">
                          <a:latin typeface="+mn-lt"/>
                        </a:rPr>
                        <a:t>two point </a:t>
                      </a:r>
                      <a:r>
                        <a:rPr lang="en-US" altLang="en-US" sz="1700" b="1" dirty="0" err="1">
                          <a:latin typeface="+mn-lt"/>
                        </a:rPr>
                        <a:t>discrimiation</a:t>
                      </a:r>
                      <a:r>
                        <a:rPr lang="en-US" altLang="en-US" sz="1700" dirty="0">
                          <a:latin typeface="+mn-lt"/>
                        </a:rPr>
                        <a:t> &amp; </a:t>
                      </a:r>
                      <a:r>
                        <a:rPr lang="en-US" altLang="en-US" sz="1700" b="1" dirty="0">
                          <a:latin typeface="+mn-lt"/>
                        </a:rPr>
                        <a:t>vibration) </a:t>
                      </a:r>
                    </a:p>
                  </a:txBody>
                  <a:tcPr>
                    <a:lnL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8586138" y="3892851"/>
            <a:ext cx="3426853" cy="2542673"/>
            <a:chOff x="7296955" y="4008778"/>
            <a:chExt cx="3646488" cy="2438400"/>
          </a:xfrm>
        </p:grpSpPr>
        <p:grpSp>
          <p:nvGrpSpPr>
            <p:cNvPr id="20" name="Group 19"/>
            <p:cNvGrpSpPr/>
            <p:nvPr/>
          </p:nvGrpSpPr>
          <p:grpSpPr>
            <a:xfrm>
              <a:off x="7296955" y="4008778"/>
              <a:ext cx="3646488" cy="2438400"/>
              <a:chOff x="6825456" y="3543300"/>
              <a:chExt cx="3646488" cy="2438400"/>
            </a:xfrm>
          </p:grpSpPr>
          <p:pic>
            <p:nvPicPr>
              <p:cNvPr id="22" name="Picture 21" descr="C:\Documents and Settings\user\My Documents\My Pictures\cvf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825456" y="3543300"/>
                <a:ext cx="3646488" cy="2438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6841785" y="4316506"/>
                <a:ext cx="704897" cy="257082"/>
              </a:xfrm>
              <a:prstGeom prst="rect">
                <a:avLst/>
              </a:prstGeom>
              <a:noFill/>
              <a:ln w="28575">
                <a:solidFill>
                  <a:srgbClr val="BB88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10457181" y="4996621"/>
              <a:ext cx="420268" cy="127921"/>
            </a:xfrm>
            <a:prstGeom prst="rect">
              <a:avLst/>
            </a:prstGeom>
            <a:noFill/>
            <a:ln w="28575">
              <a:solidFill>
                <a:srgbClr val="BB88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43992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651214"/>
              </p:ext>
            </p:extLst>
          </p:nvPr>
        </p:nvGraphicFramePr>
        <p:xfrm>
          <a:off x="377624" y="1613061"/>
          <a:ext cx="8128000" cy="220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6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u="none" dirty="0">
                          <a:solidFill>
                            <a:schemeClr val="bg1"/>
                          </a:solidFill>
                          <a:cs typeface="Arial" panose="020B0604020202020204" pitchFamily="34" charset="0"/>
                        </a:rPr>
                        <a:t>Nucleus Dorsalis (Clark’s column, Nucleus </a:t>
                      </a:r>
                      <a:r>
                        <a:rPr lang="en-US" altLang="en-US" sz="1800" b="1" u="none" dirty="0" err="1">
                          <a:solidFill>
                            <a:schemeClr val="bg1"/>
                          </a:solidFill>
                          <a:cs typeface="Arial" panose="020B0604020202020204" pitchFamily="34" charset="0"/>
                        </a:rPr>
                        <a:t>thoracis</a:t>
                      </a:r>
                      <a:r>
                        <a:rPr lang="en-US" altLang="en-US" sz="1800" b="1" u="none" dirty="0">
                          <a:solidFill>
                            <a:schemeClr val="bg1"/>
                          </a:solidFill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/>
                        <a:t>Rexed</a:t>
                      </a:r>
                      <a:r>
                        <a:rPr lang="en-US" i="1" dirty="0"/>
                        <a:t> Laminae</a:t>
                      </a:r>
                      <a:endParaRPr lang="en-GB" i="1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Location</a:t>
                      </a:r>
                      <a:endParaRPr lang="en-GB" i="1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Composed of</a:t>
                      </a:r>
                      <a:endParaRPr lang="en-GB" i="1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Extends</a:t>
                      </a:r>
                      <a:endParaRPr lang="en-GB" i="1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Afferents</a:t>
                      </a:r>
                      <a:endParaRPr lang="en-GB" i="1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cs typeface="Arial" charset="0"/>
                        </a:rPr>
                        <a:t>VII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cs typeface="Arial" charset="0"/>
                        </a:rPr>
                        <a:t> (7)</a:t>
                      </a:r>
                      <a:endParaRPr lang="en-US" alt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  <a:buFont typeface="Courier New" panose="02070309020205020404" pitchFamily="49" charset="0"/>
                        <a:buNone/>
                        <a:defRPr/>
                      </a:pPr>
                      <a:r>
                        <a:rPr lang="en-US" sz="1800" b="1" dirty="0">
                          <a:cs typeface="Arial" charset="0"/>
                        </a:rPr>
                        <a:t>base </a:t>
                      </a:r>
                      <a:r>
                        <a:rPr lang="en-US" sz="1800" b="0" dirty="0">
                          <a:cs typeface="Arial" charset="0"/>
                        </a:rPr>
                        <a:t>of dorsal horn</a:t>
                      </a:r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800" u="none" dirty="0">
                          <a:cs typeface="Arial" panose="020B0604020202020204" pitchFamily="34" charset="0"/>
                        </a:rPr>
                        <a:t>mostly</a:t>
                      </a:r>
                      <a:r>
                        <a:rPr lang="en-US" altLang="en-US" sz="1800" u="none" baseline="0" dirty="0"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u="sng" dirty="0">
                          <a:cs typeface="Arial" panose="020B0604020202020204" pitchFamily="34" charset="0"/>
                        </a:rPr>
                        <a:t>large</a:t>
                      </a:r>
                      <a:r>
                        <a:rPr lang="en-US" altLang="en-US" sz="1800" dirty="0">
                          <a:cs typeface="Arial" panose="020B0604020202020204" pitchFamily="34" charset="0"/>
                        </a:rPr>
                        <a:t> neurons</a:t>
                      </a:r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  <a:buFont typeface="Courier New" panose="02070309020205020404" pitchFamily="49" charset="0"/>
                        <a:buNone/>
                        <a:defRPr/>
                      </a:pPr>
                      <a:r>
                        <a:rPr lang="en-US" sz="1800" i="0" dirty="0">
                          <a:cs typeface="Arial" charset="0"/>
                        </a:rPr>
                        <a:t>from </a:t>
                      </a:r>
                      <a:r>
                        <a:rPr lang="en-US" sz="1800" b="1" i="0" dirty="0">
                          <a:cs typeface="Arial" charset="0"/>
                        </a:rPr>
                        <a:t>C8</a:t>
                      </a:r>
                      <a:r>
                        <a:rPr lang="en-US" sz="1800" i="0" dirty="0">
                          <a:cs typeface="Arial" charset="0"/>
                        </a:rPr>
                        <a:t> to </a:t>
                      </a:r>
                      <a:r>
                        <a:rPr lang="en-US" sz="1800" b="1" i="0" dirty="0">
                          <a:cs typeface="Arial" charset="0"/>
                        </a:rPr>
                        <a:t>L3-4 </a:t>
                      </a:r>
                      <a:r>
                        <a:rPr lang="en-US" sz="1800" i="0" dirty="0">
                          <a:cs typeface="Arial" charset="0"/>
                        </a:rPr>
                        <a:t>segments</a:t>
                      </a:r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Courier New" panose="02070309020205020404" pitchFamily="49" charset="0"/>
                        <a:buNone/>
                        <a:defRPr/>
                      </a:pPr>
                      <a:r>
                        <a:rPr lang="en-US" sz="1800" u="sng" dirty="0">
                          <a:cs typeface="Arial" charset="0"/>
                        </a:rPr>
                        <a:t>dorsal</a:t>
                      </a:r>
                      <a:r>
                        <a:rPr lang="en-US" sz="1800" dirty="0">
                          <a:cs typeface="Arial" charset="0"/>
                        </a:rPr>
                        <a:t> root fibers concerned with information from </a:t>
                      </a:r>
                      <a:r>
                        <a:rPr lang="en-US" sz="1800" b="1" dirty="0">
                          <a:cs typeface="Arial" charset="0"/>
                        </a:rPr>
                        <a:t>muscle spindles </a:t>
                      </a:r>
                      <a:r>
                        <a:rPr lang="en-US" sz="1800" dirty="0">
                          <a:cs typeface="Arial" charset="0"/>
                        </a:rPr>
                        <a:t>and</a:t>
                      </a:r>
                      <a:r>
                        <a:rPr lang="en-US" sz="1800" b="1" dirty="0">
                          <a:cs typeface="Arial" charset="0"/>
                        </a:rPr>
                        <a:t> tendon organs.</a:t>
                      </a:r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77624" y="394241"/>
            <a:ext cx="10515600" cy="11795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Dorsal Horn</a:t>
            </a:r>
            <a:br>
              <a:rPr lang="en-GB" sz="3600" dirty="0"/>
            </a:br>
            <a:r>
              <a:rPr lang="en-GB" sz="3100" b="1" dirty="0"/>
              <a:t>Nerve Cell Groups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84523"/>
              </p:ext>
            </p:extLst>
          </p:nvPr>
        </p:nvGraphicFramePr>
        <p:xfrm>
          <a:off x="377624" y="4533812"/>
          <a:ext cx="8128000" cy="1657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6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7146">
                <a:tc gridSpan="5">
                  <a:txBody>
                    <a:bodyPr/>
                    <a:lstStyle/>
                    <a:p>
                      <a:pPr algn="ctr" ea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</a:pPr>
                      <a:r>
                        <a:rPr lang="en-US" altLang="en-US" sz="1800" b="1" u="none" dirty="0">
                          <a:solidFill>
                            <a:schemeClr val="bg1"/>
                          </a:solidFill>
                          <a:latin typeface="+mn-lt"/>
                        </a:rPr>
                        <a:t>Visceral Afferent Nucleus</a:t>
                      </a:r>
                    </a:p>
                  </a:txBody>
                  <a:tcPr>
                    <a:lnL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727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618">
                <a:tc>
                  <a:txBody>
                    <a:bodyPr/>
                    <a:lstStyle/>
                    <a:p>
                      <a:r>
                        <a:rPr lang="en-US" i="1" dirty="0" err="1"/>
                        <a:t>Rexed</a:t>
                      </a:r>
                      <a:r>
                        <a:rPr lang="en-US" i="1" dirty="0"/>
                        <a:t> Laminae</a:t>
                      </a:r>
                      <a:endParaRPr lang="en-GB" i="1" dirty="0"/>
                    </a:p>
                  </a:txBody>
                  <a:tcPr>
                    <a:lnL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Location</a:t>
                      </a:r>
                      <a:endParaRPr lang="en-GB" i="1" dirty="0"/>
                    </a:p>
                  </a:txBody>
                  <a:tcPr>
                    <a:lnL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Composed of</a:t>
                      </a:r>
                      <a:endParaRPr lang="en-GB" i="1" dirty="0"/>
                    </a:p>
                  </a:txBody>
                  <a:tcPr>
                    <a:lnL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Extends</a:t>
                      </a:r>
                      <a:endParaRPr lang="en-GB" i="1" dirty="0"/>
                    </a:p>
                  </a:txBody>
                  <a:tcPr>
                    <a:lnL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Afferents</a:t>
                      </a:r>
                      <a:endParaRPr lang="en-GB" i="1" dirty="0"/>
                    </a:p>
                  </a:txBody>
                  <a:tcPr>
                    <a:lnL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cs typeface="Arial" charset="0"/>
                        </a:rPr>
                        <a:t>VII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cs typeface="Arial" charset="0"/>
                        </a:rPr>
                        <a:t> (7)</a:t>
                      </a:r>
                      <a:endParaRPr lang="en-US" alt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buFont typeface="Courier New" panose="02070309020205020404" pitchFamily="49" charset="0"/>
                        <a:buNone/>
                        <a:defRPr/>
                      </a:pPr>
                      <a:r>
                        <a:rPr lang="en-US" sz="1800" b="1" dirty="0">
                          <a:latin typeface="+mn-lt"/>
                        </a:rPr>
                        <a:t>lateral </a:t>
                      </a:r>
                      <a:r>
                        <a:rPr lang="en-US" sz="1800" b="0" dirty="0">
                          <a:latin typeface="+mn-lt"/>
                        </a:rPr>
                        <a:t>to nucleus dorsalis</a:t>
                      </a:r>
                    </a:p>
                  </a:txBody>
                  <a:tcPr>
                    <a:lnL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buFont typeface="Courier New" panose="02070309020205020404" pitchFamily="49" charset="0"/>
                        <a:buNone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mostly of </a:t>
                      </a:r>
                      <a:r>
                        <a:rPr lang="en-US" sz="1800" u="sng" dirty="0">
                          <a:latin typeface="+mn-lt"/>
                        </a:rPr>
                        <a:t>medium</a:t>
                      </a:r>
                      <a:r>
                        <a:rPr lang="en-US" sz="1800" dirty="0">
                          <a:latin typeface="+mn-lt"/>
                        </a:rPr>
                        <a:t> size neurons</a:t>
                      </a:r>
                    </a:p>
                  </a:txBody>
                  <a:tcPr>
                    <a:lnL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from </a:t>
                      </a:r>
                      <a:r>
                        <a:rPr lang="en-US" sz="1800" b="1" i="0" dirty="0">
                          <a:latin typeface="+mn-lt"/>
                        </a:rPr>
                        <a:t>T1</a:t>
                      </a:r>
                      <a:r>
                        <a:rPr lang="en-US" sz="1800" i="1" dirty="0">
                          <a:latin typeface="+mn-lt"/>
                        </a:rPr>
                        <a:t> </a:t>
                      </a:r>
                      <a:r>
                        <a:rPr lang="en-US" sz="1800" i="0" dirty="0">
                          <a:latin typeface="+mn-lt"/>
                        </a:rPr>
                        <a:t>to</a:t>
                      </a:r>
                      <a:r>
                        <a:rPr lang="en-US" sz="1800" i="1" dirty="0">
                          <a:latin typeface="+mn-lt"/>
                        </a:rPr>
                        <a:t> </a:t>
                      </a:r>
                      <a:r>
                        <a:rPr lang="en-US" sz="1800" b="1" i="0" dirty="0">
                          <a:latin typeface="+mn-lt"/>
                        </a:rPr>
                        <a:t>L3</a:t>
                      </a:r>
                      <a:r>
                        <a:rPr lang="en-US" sz="1800" i="1" dirty="0">
                          <a:latin typeface="+mn-lt"/>
                        </a:rPr>
                        <a:t> </a:t>
                      </a:r>
                      <a:r>
                        <a:rPr lang="en-US" sz="1800" dirty="0">
                          <a:latin typeface="+mn-lt"/>
                        </a:rPr>
                        <a:t>segments</a:t>
                      </a:r>
                      <a:endParaRPr lang="en-GB" i="0" dirty="0"/>
                    </a:p>
                  </a:txBody>
                  <a:tcPr>
                    <a:lnL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buFont typeface="Courier New" panose="02070309020205020404" pitchFamily="49" charset="0"/>
                        <a:buNone/>
                      </a:pPr>
                      <a:r>
                        <a:rPr lang="en-US" sz="1800" dirty="0">
                          <a:latin typeface="+mn-lt"/>
                        </a:rPr>
                        <a:t>Visceral afferents</a:t>
                      </a:r>
                      <a:endParaRPr lang="en-US" altLang="en-US" sz="1700" b="1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Rectangle 23"/>
          <p:cNvSpPr>
            <a:spLocks noGrp="1" noRot="1" noChangeArrowheads="1"/>
          </p:cNvSpPr>
          <p:nvPr/>
        </p:nvSpPr>
        <p:spPr bwMode="auto">
          <a:xfrm>
            <a:off x="2197538" y="3817781"/>
            <a:ext cx="4488172" cy="4194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000" dirty="0">
                <a:cs typeface="Arial" charset="0"/>
              </a:rPr>
              <a:t>Associated with </a:t>
            </a:r>
            <a:r>
              <a:rPr lang="en-US" sz="2000" b="1" dirty="0">
                <a:cs typeface="Arial" charset="0"/>
              </a:rPr>
              <a:t>proprioceptive endings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sz="2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8649638" y="4289108"/>
            <a:ext cx="3365899" cy="2147332"/>
            <a:chOff x="7308266" y="4331954"/>
            <a:chExt cx="3657600" cy="2222453"/>
          </a:xfrm>
        </p:grpSpPr>
        <p:pic>
          <p:nvPicPr>
            <p:cNvPr id="26" name="Picture 25" descr="C:\Documents and Settings\user\My Documents\My Pictures\Copy (5) of cvf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08266" y="4331954"/>
              <a:ext cx="3657600" cy="2222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Oval 26"/>
            <p:cNvSpPr/>
            <p:nvPr/>
          </p:nvSpPr>
          <p:spPr>
            <a:xfrm>
              <a:off x="8153400" y="5313193"/>
              <a:ext cx="122238" cy="122238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467862" y="5597105"/>
              <a:ext cx="498004" cy="114379"/>
            </a:xfrm>
            <a:prstGeom prst="rect">
              <a:avLst/>
            </a:prstGeom>
            <a:noFill/>
            <a:ln w="28575">
              <a:solidFill>
                <a:srgbClr val="EA72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638" y="1573754"/>
            <a:ext cx="3365899" cy="224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89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2191697"/>
            <a:ext cx="5186082" cy="3962400"/>
          </a:xfrm>
          <a:noFill/>
          <a:ln>
            <a:noFill/>
          </a:ln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400" dirty="0">
                <a:cs typeface="Arial" charset="0"/>
              </a:rPr>
              <a:t>The ventral horns contain: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>
                <a:cs typeface="Arial" charset="0"/>
              </a:rPr>
              <a:t>Motor neurons</a:t>
            </a:r>
            <a:r>
              <a:rPr lang="en-US" sz="2400" dirty="0">
                <a:cs typeface="Arial" charset="0"/>
              </a:rPr>
              <a:t>, also called lower motor neurons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(the upper motor neurons are in the brain)</a:t>
            </a:r>
            <a:r>
              <a:rPr lang="en-US" sz="2400" dirty="0">
                <a:cs typeface="Arial" charset="0"/>
              </a:rPr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>
                <a:cs typeface="Arial" charset="0"/>
              </a:rPr>
              <a:t>Interneurons</a:t>
            </a:r>
            <a:r>
              <a:rPr lang="en-US" sz="2400" dirty="0">
                <a:cs typeface="Arial" charset="0"/>
              </a:rPr>
              <a:t>, the (</a:t>
            </a:r>
            <a:r>
              <a:rPr lang="en-US" sz="2400" b="1" dirty="0">
                <a:cs typeface="Arial" charset="0"/>
              </a:rPr>
              <a:t>Renshaw cells)</a:t>
            </a:r>
            <a:r>
              <a:rPr lang="en-US" sz="2400" dirty="0">
                <a:cs typeface="Arial" charset="0"/>
              </a:rPr>
              <a:t>, whose branched axons form </a:t>
            </a:r>
            <a:r>
              <a:rPr lang="en-US" sz="2400" b="1" dirty="0">
                <a:cs typeface="Arial" charset="0"/>
              </a:rPr>
              <a:t>inhibitory</a:t>
            </a:r>
            <a:r>
              <a:rPr lang="en-US" sz="2400" dirty="0">
                <a:cs typeface="Arial" charset="0"/>
              </a:rPr>
              <a:t> synaptic junctions on motor neurons</a:t>
            </a:r>
          </a:p>
        </p:txBody>
      </p:sp>
      <p:pic>
        <p:nvPicPr>
          <p:cNvPr id="33795" name="Picture 2" descr="C:\Documents and Settings\user\My Documents\My Pictures\C5-FF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44638"/>
            <a:ext cx="4800600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621798"/>
            <a:ext cx="10515600" cy="1179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Ventral Horn</a:t>
            </a:r>
            <a:br>
              <a:rPr lang="en-GB" sz="3600" b="1" dirty="0"/>
            </a:br>
            <a:r>
              <a:rPr lang="en-GB" sz="3100" b="1" dirty="0"/>
              <a:t>Nerve Cell Groups</a:t>
            </a:r>
          </a:p>
        </p:txBody>
      </p:sp>
      <p:sp>
        <p:nvSpPr>
          <p:cNvPr id="8" name="Rectangle 7"/>
          <p:cNvSpPr/>
          <p:nvPr/>
        </p:nvSpPr>
        <p:spPr>
          <a:xfrm>
            <a:off x="7179778" y="4714154"/>
            <a:ext cx="511939" cy="27470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788456" y="4106814"/>
            <a:ext cx="173736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764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38806" y="4086495"/>
            <a:ext cx="5518230" cy="2696722"/>
            <a:chOff x="6977905" y="1524001"/>
            <a:chExt cx="4340225" cy="3276600"/>
          </a:xfrm>
        </p:grpSpPr>
        <p:pic>
          <p:nvPicPr>
            <p:cNvPr id="11" name="ClipArt Placeholder 6" descr="re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9" t="7973" r="5508" b="15221"/>
            <a:stretch>
              <a:fillRect/>
            </a:stretch>
          </p:blipFill>
          <p:spPr>
            <a:xfrm>
              <a:off x="6977905" y="1524001"/>
              <a:ext cx="4340225" cy="3276600"/>
            </a:xfrm>
            <a:prstGeom prst="rect">
              <a:avLst/>
            </a:prstGeom>
            <a:ln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7187547" y="4029636"/>
              <a:ext cx="1371600" cy="18288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505794" y="4295122"/>
              <a:ext cx="1554480" cy="236538"/>
            </a:xfrm>
            <a:prstGeom prst="rect">
              <a:avLst/>
            </a:prstGeom>
            <a:noFill/>
            <a:ln w="28575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9459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53036" y="2169944"/>
            <a:ext cx="5661210" cy="2057487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200" b="1" dirty="0">
                <a:cs typeface="Arial" charset="0"/>
              </a:rPr>
              <a:t>Large</a:t>
            </a:r>
            <a:r>
              <a:rPr lang="en-US" sz="2200" dirty="0">
                <a:cs typeface="Arial" charset="0"/>
              </a:rPr>
              <a:t> multipolar cells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b="1" dirty="0">
                <a:cs typeface="Arial" charset="0"/>
              </a:rPr>
              <a:t>Numerous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>
                <a:cs typeface="Arial" charset="0"/>
              </a:rPr>
              <a:t>Axons pass out in the ventral roots of spinal nerves as </a:t>
            </a:r>
            <a:r>
              <a:rPr lang="en-US" sz="2200" b="1" dirty="0">
                <a:cs typeface="Arial" charset="0"/>
              </a:rPr>
              <a:t>alpha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efferents</a:t>
            </a:r>
            <a:endParaRPr lang="en-US" sz="22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>
                <a:cs typeface="Arial" charset="0"/>
              </a:rPr>
              <a:t>Innervate </a:t>
            </a:r>
            <a:r>
              <a:rPr lang="en-US" sz="2200" b="1" dirty="0" err="1">
                <a:cs typeface="Arial" charset="0"/>
              </a:rPr>
              <a:t>extrafusal</a:t>
            </a:r>
            <a:r>
              <a:rPr lang="en-US" sz="2200" b="1" dirty="0">
                <a:cs typeface="Arial" charset="0"/>
              </a:rPr>
              <a:t> muscle fibers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sz="2200" dirty="0"/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6557036" y="5079819"/>
            <a:ext cx="4801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en-US" sz="2000" dirty="0">
                <a:latin typeface="+mn-lt"/>
              </a:rPr>
              <a:t>Both alpha and gamma motor neurons are under the influence of </a:t>
            </a:r>
            <a:r>
              <a:rPr lang="en-US" sz="2000" i="1" dirty="0">
                <a:latin typeface="+mn-lt"/>
              </a:rPr>
              <a:t>descending pathways (upper motor neurons) </a:t>
            </a:r>
            <a:r>
              <a:rPr lang="en-US" sz="2000" dirty="0">
                <a:latin typeface="+mn-lt"/>
              </a:rPr>
              <a:t>from brain.</a:t>
            </a:r>
          </a:p>
        </p:txBody>
      </p: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914400" y="381001"/>
            <a:ext cx="1036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Ventral Horn</a:t>
            </a:r>
            <a:br>
              <a:rPr lang="en-GB" sz="3600" dirty="0"/>
            </a:br>
            <a:r>
              <a:rPr lang="en-GB" sz="3100" b="1" dirty="0"/>
              <a:t>1. Motor Neurons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3035" y="2169945"/>
            <a:ext cx="5661211" cy="191655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96109" y="2169946"/>
            <a:ext cx="5661211" cy="1916550"/>
          </a:xfrm>
          <a:prstGeom prst="rect">
            <a:avLst/>
          </a:prstGeom>
          <a:noFill/>
          <a:ln w="28575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1840" y="2169945"/>
            <a:ext cx="5695480" cy="191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8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Smaller</a:t>
            </a:r>
            <a:r>
              <a:rPr lang="en-US" sz="2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 multipolar cells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Less numerous 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Axons pass out in the ventral roots of spinal nerves as </a:t>
            </a:r>
            <a:r>
              <a:rPr lang="en-US" sz="22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gamma </a:t>
            </a:r>
            <a:r>
              <a:rPr lang="en-US" sz="22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efferents</a:t>
            </a:r>
            <a:r>
              <a:rPr lang="en-US" sz="2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 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Innervate </a:t>
            </a:r>
            <a:r>
              <a:rPr lang="en-US" sz="2200" b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intrafusal</a:t>
            </a:r>
            <a:r>
              <a:rPr lang="en-US" sz="22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 muscle fibers</a:t>
            </a:r>
            <a:r>
              <a:rPr lang="en-US" sz="2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 of neuromuscular spindles</a:t>
            </a:r>
            <a:endParaRPr lang="en-US" sz="2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3035" y="1707364"/>
            <a:ext cx="10605719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ts val="1000"/>
              </a:spcBef>
              <a:defRPr/>
            </a:pP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There are </a:t>
            </a:r>
            <a:r>
              <a:rPr lang="en-US" sz="2400" b="1" u="sng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two</a:t>
            </a:r>
            <a:r>
              <a:rPr lang="en-US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types</a:t>
            </a:r>
            <a:r>
              <a:rPr lang="en-US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of </a:t>
            </a:r>
            <a:r>
              <a:rPr lang="en-US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motor</a:t>
            </a: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 neurons in ventral horn:</a:t>
            </a:r>
          </a:p>
        </p:txBody>
      </p:sp>
    </p:spTree>
    <p:extLst>
      <p:ext uri="{BB962C8B-B14F-4D97-AF65-F5344CB8AC3E}">
        <p14:creationId xmlns:p14="http://schemas.microsoft.com/office/powerpoint/2010/main" val="2105651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914400" y="1573961"/>
            <a:ext cx="6178176" cy="648734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2200">
                <a:cs typeface="Arial" charset="0"/>
              </a:rPr>
              <a:t>In the the ventral horn motor </a:t>
            </a:r>
            <a:r>
              <a:rPr lang="en-US" sz="2200" dirty="0">
                <a:cs typeface="Arial" charset="0"/>
              </a:rPr>
              <a:t>neurons are organized in </a:t>
            </a:r>
            <a:r>
              <a:rPr lang="en-US" sz="2200" b="1" u="sng">
                <a:cs typeface="Arial" charset="0"/>
              </a:rPr>
              <a:t>3 groups</a:t>
            </a:r>
            <a:r>
              <a:rPr lang="en-US" sz="2200" b="1">
                <a:cs typeface="Arial" charset="0"/>
              </a:rPr>
              <a:t>:</a:t>
            </a:r>
            <a:endParaRPr lang="en-US" sz="2200" b="1" dirty="0">
              <a:cs typeface="Arial" charset="0"/>
            </a:endParaRPr>
          </a:p>
        </p:txBody>
      </p:sp>
      <p:pic>
        <p:nvPicPr>
          <p:cNvPr id="35842" name="Picture 7" descr="st1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t="2693" r="2577" b="26500"/>
          <a:stretch>
            <a:fillRect/>
          </a:stretch>
        </p:blipFill>
        <p:spPr>
          <a:xfrm>
            <a:off x="7446682" y="2211695"/>
            <a:ext cx="4368800" cy="3352800"/>
          </a:xfrm>
          <a:noFill/>
          <a:ln>
            <a:noFill/>
            <a:miter lim="800000"/>
            <a:headEnd/>
            <a:tailEnd/>
          </a:ln>
        </p:spPr>
      </p:pic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914400" y="5755132"/>
            <a:ext cx="61781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+mn-lt"/>
              </a:rPr>
              <a:t>Neurons supplying </a:t>
            </a:r>
            <a:r>
              <a:rPr lang="en-US" altLang="en-US" sz="2200" b="1">
                <a:latin typeface="+mn-lt"/>
              </a:rPr>
              <a:t>flexor</a:t>
            </a:r>
            <a:r>
              <a:rPr lang="en-US" altLang="en-US" sz="2200">
                <a:latin typeface="+mn-lt"/>
              </a:rPr>
              <a:t> muscles are located </a:t>
            </a:r>
            <a:r>
              <a:rPr lang="en-US" altLang="en-US" sz="2200" b="1">
                <a:latin typeface="+mn-lt"/>
              </a:rPr>
              <a:t>dorsal</a:t>
            </a:r>
            <a:r>
              <a:rPr lang="en-US" altLang="en-US" sz="2200">
                <a:latin typeface="+mn-lt"/>
              </a:rPr>
              <a:t> to neurons for extensor muscles.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810000" y="2967039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381001"/>
            <a:ext cx="1036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Ventral Horn</a:t>
            </a:r>
            <a:br>
              <a:rPr lang="en-GB" sz="3600" dirty="0"/>
            </a:br>
            <a:r>
              <a:rPr lang="en-GB" sz="3100" b="1" dirty="0"/>
              <a:t>1. Motor Neurons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804936"/>
              </p:ext>
            </p:extLst>
          </p:nvPr>
        </p:nvGraphicFramePr>
        <p:xfrm>
          <a:off x="1041009" y="2272655"/>
          <a:ext cx="6051567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0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2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43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Medial </a:t>
                      </a:r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Central</a:t>
                      </a:r>
                      <a:endParaRPr lang="en-GB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Lateral</a:t>
                      </a:r>
                      <a:endParaRPr lang="en-GB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cs typeface="Arial" charset="0"/>
                        </a:rPr>
                        <a:t>present in </a:t>
                      </a:r>
                      <a:r>
                        <a:rPr lang="en-US" sz="1800" b="1">
                          <a:cs typeface="Arial" charset="0"/>
                        </a:rPr>
                        <a:t>most segments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cs typeface="Arial" charset="0"/>
                        </a:rPr>
                        <a:t>present in some segments: </a:t>
                      </a:r>
                      <a:r>
                        <a:rPr lang="en-US" sz="1800" b="1">
                          <a:cs typeface="Arial" charset="0"/>
                        </a:rPr>
                        <a:t>cervical </a:t>
                      </a:r>
                      <a:r>
                        <a:rPr lang="en-US" sz="1800">
                          <a:cs typeface="Arial" charset="0"/>
                        </a:rPr>
                        <a:t>(phrenic C3-5, spinal accessory C1-6) and </a:t>
                      </a:r>
                      <a:r>
                        <a:rPr lang="en-US" sz="1800" b="1">
                          <a:cs typeface="Arial" charset="0"/>
                        </a:rPr>
                        <a:t>lumbosacral</a:t>
                      </a:r>
                      <a:r>
                        <a:rPr lang="en-US" sz="1800">
                          <a:cs typeface="Arial" charset="0"/>
                        </a:rPr>
                        <a:t> (L2-S1)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cs typeface="Arial" charset="0"/>
                        </a:rPr>
                        <a:t>present in cervical and lumbosacral segments</a:t>
                      </a:r>
                    </a:p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cs typeface="Arial" charset="0"/>
                        </a:rPr>
                        <a:t>Innervate muscles of </a:t>
                      </a:r>
                      <a:r>
                        <a:rPr lang="en-US" sz="1800" b="1">
                          <a:cs typeface="Arial" charset="0"/>
                        </a:rPr>
                        <a:t>Neck and Trunk </a:t>
                      </a:r>
                      <a:r>
                        <a:rPr lang="en-US" sz="1800">
                          <a:cs typeface="Arial" charset="0"/>
                        </a:rPr>
                        <a:t>(including intercostal and abdominal muscles)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cs typeface="Arial" charset="0"/>
                        </a:rPr>
                        <a:t>smallest</a:t>
                      </a:r>
                      <a:endParaRPr lang="en-GB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cs typeface="Arial" charset="0"/>
                        </a:rPr>
                        <a:t>innervates muscles of the </a:t>
                      </a:r>
                      <a:r>
                        <a:rPr lang="en-US" sz="1800" b="1">
                          <a:cs typeface="Arial" charset="0"/>
                        </a:rPr>
                        <a:t>Limbs</a:t>
                      </a:r>
                    </a:p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7092576" y="4251160"/>
            <a:ext cx="928477" cy="165233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38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869141"/>
            <a:ext cx="5939118" cy="2689412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>
                <a:cs typeface="Arial" charset="0"/>
              </a:rPr>
              <a:t>Small column composed of small neurons extend from: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>
                <a:cs typeface="Arial" charset="0"/>
              </a:rPr>
              <a:t>T1 to L2-3 </a:t>
            </a:r>
            <a:r>
              <a:rPr lang="en-US" sz="2400" dirty="0">
                <a:cs typeface="Arial" charset="0"/>
              </a:rPr>
              <a:t>segments, give rise to pre-ganglionic </a:t>
            </a:r>
            <a:r>
              <a:rPr lang="en-US" sz="2400" b="1" dirty="0">
                <a:cs typeface="Arial" charset="0"/>
              </a:rPr>
              <a:t>sympathetic fibers 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(thoracolumbar).</a:t>
            </a:r>
            <a:endParaRPr lang="en-US" sz="2400" b="1" dirty="0"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400" b="1" dirty="0">
                <a:cs typeface="Arial" charset="0"/>
              </a:rPr>
              <a:t>S2-4</a:t>
            </a:r>
            <a:r>
              <a:rPr lang="en-US" sz="2400" dirty="0">
                <a:cs typeface="Arial" charset="0"/>
              </a:rPr>
              <a:t>  segments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, </a:t>
            </a:r>
            <a:r>
              <a:rPr lang="en-US" sz="2400" dirty="0">
                <a:cs typeface="Arial" charset="0"/>
              </a:rPr>
              <a:t>give rise to preganglionic </a:t>
            </a:r>
            <a:r>
              <a:rPr lang="en-US" sz="2400" b="1" dirty="0">
                <a:cs typeface="Arial" charset="0"/>
              </a:rPr>
              <a:t>parasympathetic fibers 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(craniosacral).</a:t>
            </a:r>
            <a:endParaRPr lang="en-US" sz="2400" b="1" dirty="0">
              <a:cs typeface="Arial" charset="0"/>
            </a:endParaRPr>
          </a:p>
        </p:txBody>
      </p:sp>
      <p:pic>
        <p:nvPicPr>
          <p:cNvPr id="36867" name="Picture 5" descr="C:\Documents and Settings\user\My Documents\My Pictures\Copy (4) of cvf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7318" y="1682253"/>
            <a:ext cx="5170525" cy="3515389"/>
          </a:xfrm>
          <a:noFill/>
          <a:ln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179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Lateral Horn</a:t>
            </a:r>
            <a:br>
              <a:rPr lang="en-GB" sz="3600" dirty="0"/>
            </a:br>
            <a:r>
              <a:rPr lang="en-GB" sz="3100" b="1" dirty="0"/>
              <a:t>Nerve Cell Groups</a:t>
            </a:r>
          </a:p>
        </p:txBody>
      </p:sp>
    </p:spTree>
    <p:extLst>
      <p:ext uri="{BB962C8B-B14F-4D97-AF65-F5344CB8AC3E}">
        <p14:creationId xmlns:p14="http://schemas.microsoft.com/office/powerpoint/2010/main" val="3816535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830"/>
          </a:xfrm>
        </p:spPr>
        <p:txBody>
          <a:bodyPr>
            <a:normAutofit/>
          </a:bodyPr>
          <a:lstStyle/>
          <a:p>
            <a:r>
              <a:rPr lang="en-US" sz="3600" b="1"/>
              <a:t>White Matter</a:t>
            </a:r>
            <a:endParaRPr lang="en-GB" sz="3600" b="1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208427"/>
            <a:ext cx="6840794" cy="5082988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cs typeface="Arial" charset="0"/>
              </a:rPr>
              <a:t>Consists of mixture of </a:t>
            </a:r>
            <a:r>
              <a:rPr lang="en-US" sz="2000" u="sng" dirty="0">
                <a:cs typeface="Arial" charset="0"/>
              </a:rPr>
              <a:t>nerve fibers</a:t>
            </a:r>
            <a:r>
              <a:rPr lang="en-US" sz="2000" dirty="0">
                <a:cs typeface="Arial" charset="0"/>
              </a:rPr>
              <a:t>, </a:t>
            </a:r>
            <a:r>
              <a:rPr lang="en-US" sz="2000" u="sng" dirty="0">
                <a:cs typeface="Arial" charset="0"/>
              </a:rPr>
              <a:t>neuroglia</a:t>
            </a:r>
            <a:r>
              <a:rPr lang="en-US" sz="2000" dirty="0">
                <a:cs typeface="Arial" charset="0"/>
              </a:rPr>
              <a:t> and </a:t>
            </a:r>
            <a:r>
              <a:rPr lang="en-US" sz="2000" u="sng" dirty="0">
                <a:cs typeface="Arial" charset="0"/>
              </a:rPr>
              <a:t>blood vessels</a:t>
            </a:r>
            <a:r>
              <a:rPr lang="en-US" sz="2000" dirty="0">
                <a:cs typeface="Arial" charset="0"/>
              </a:rPr>
              <a:t>.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cs typeface="Arial" charset="0"/>
              </a:rPr>
              <a:t>White color is due to high proportion of </a:t>
            </a:r>
            <a:r>
              <a:rPr lang="en-US" sz="2000" b="1" dirty="0">
                <a:cs typeface="Arial" charset="0"/>
              </a:rPr>
              <a:t>myelinated nerve fibers.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cs typeface="Arial" charset="0"/>
              </a:rPr>
              <a:t>Arranged in columns/funiculi; </a:t>
            </a:r>
            <a:r>
              <a:rPr lang="en-US" sz="2000" b="1" dirty="0">
                <a:cs typeface="Arial" charset="0"/>
              </a:rPr>
              <a:t>anterior, posterior and lateral</a:t>
            </a:r>
            <a:r>
              <a:rPr lang="en-US" sz="2000" dirty="0">
                <a:cs typeface="Arial" charset="0"/>
              </a:rPr>
              <a:t>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cs typeface="Arial" charset="0"/>
              </a:rPr>
              <a:t>The nerve fibers are arranged as bundles, running vertically through the cord. A group of nerve fibers (axons) that share a common </a:t>
            </a:r>
            <a:r>
              <a:rPr lang="en-US" sz="2000" i="1" dirty="0">
                <a:cs typeface="Arial" charset="0"/>
              </a:rPr>
              <a:t>origin</a:t>
            </a:r>
            <a:r>
              <a:rPr lang="en-US" sz="2000" dirty="0">
                <a:cs typeface="Arial" charset="0"/>
              </a:rPr>
              <a:t>, </a:t>
            </a:r>
            <a:r>
              <a:rPr lang="en-US" sz="2000" i="1" dirty="0">
                <a:cs typeface="Arial" charset="0"/>
              </a:rPr>
              <a:t>termination</a:t>
            </a:r>
            <a:r>
              <a:rPr lang="en-US" sz="2000" dirty="0">
                <a:cs typeface="Arial" charset="0"/>
              </a:rPr>
              <a:t> and </a:t>
            </a:r>
            <a:r>
              <a:rPr lang="en-US" sz="2000" i="1" dirty="0">
                <a:cs typeface="Arial" charset="0"/>
              </a:rPr>
              <a:t>function</a:t>
            </a:r>
            <a:r>
              <a:rPr lang="en-US" sz="2000" dirty="0">
                <a:cs typeface="Arial" charset="0"/>
              </a:rPr>
              <a:t> form a </a:t>
            </a:r>
            <a:r>
              <a:rPr lang="en-US" sz="2000" b="1" dirty="0">
                <a:cs typeface="Arial" charset="0"/>
              </a:rPr>
              <a:t>tract</a:t>
            </a:r>
            <a:r>
              <a:rPr lang="en-US" sz="2000" dirty="0">
                <a:cs typeface="Arial" charset="0"/>
              </a:rPr>
              <a:t> or </a:t>
            </a:r>
            <a:r>
              <a:rPr lang="en-US" sz="2000" b="1" dirty="0">
                <a:cs typeface="Arial" charset="0"/>
              </a:rPr>
              <a:t>fasciculus.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cs typeface="Sakkal Majalla" pitchFamily="2" charset="-78"/>
              </a:rPr>
              <a:t>These tracts are formed by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Sakkal Majalla" pitchFamily="2" charset="-78"/>
              </a:rPr>
              <a:t>(1) </a:t>
            </a:r>
            <a:r>
              <a:rPr lang="en-US" sz="2000" dirty="0">
                <a:cs typeface="Sakkal Majalla" pitchFamily="2" charset="-78"/>
              </a:rPr>
              <a:t>sensory nerve fibers ascending to the brain,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Sakkal Majalla" pitchFamily="2" charset="-78"/>
              </a:rPr>
              <a:t> (2) </a:t>
            </a:r>
            <a:r>
              <a:rPr lang="en-US" sz="2000" dirty="0">
                <a:cs typeface="Sakkal Majalla" pitchFamily="2" charset="-78"/>
              </a:rPr>
              <a:t>motor nerve fibers descending from the brain and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Sakkal Majalla" pitchFamily="2" charset="-78"/>
              </a:rPr>
              <a:t>(3) </a:t>
            </a:r>
            <a:r>
              <a:rPr lang="en-US" sz="2000" dirty="0">
                <a:cs typeface="Sakkal Majalla" pitchFamily="2" charset="-78"/>
              </a:rPr>
              <a:t>fibers of connector neurons.</a:t>
            </a:r>
            <a:endParaRPr lang="en-US" sz="2000" dirty="0">
              <a:cs typeface="Arial" charset="0"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cs typeface="Arial" charset="0"/>
              </a:rPr>
              <a:t>Depending on their function, the spinal tracts are divided into </a:t>
            </a:r>
            <a:r>
              <a:rPr lang="en-US" sz="2000" b="1" dirty="0">
                <a:cs typeface="Arial" charset="0"/>
              </a:rPr>
              <a:t>ascending</a:t>
            </a:r>
            <a:r>
              <a:rPr lang="en-US" sz="2000" dirty="0">
                <a:cs typeface="Arial" charset="0"/>
              </a:rPr>
              <a:t> and </a:t>
            </a:r>
            <a:r>
              <a:rPr lang="en-US" sz="2000" b="1" dirty="0">
                <a:cs typeface="Arial" charset="0"/>
              </a:rPr>
              <a:t>descending</a:t>
            </a:r>
            <a:r>
              <a:rPr lang="en-US" sz="2000" dirty="0">
                <a:cs typeface="Arial" charset="0"/>
              </a:rPr>
              <a:t> tracts</a:t>
            </a:r>
            <a:r>
              <a:rPr lang="en-GB" sz="2000" dirty="0"/>
              <a:t>.</a:t>
            </a:r>
            <a:endParaRPr lang="en-US" sz="2000" dirty="0">
              <a:cs typeface="Arial" charset="0"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cs typeface="Arial" charset="0"/>
              </a:rPr>
              <a:t>Tracts are often named according to their points of </a:t>
            </a:r>
            <a:r>
              <a:rPr lang="en-US" sz="2000" b="1" dirty="0">
                <a:cs typeface="Arial" charset="0"/>
              </a:rPr>
              <a:t>origin</a:t>
            </a:r>
            <a:r>
              <a:rPr lang="en-US" sz="2000" dirty="0">
                <a:cs typeface="Arial" charset="0"/>
              </a:rPr>
              <a:t> and </a:t>
            </a:r>
            <a:r>
              <a:rPr lang="en-US" sz="2000" u="sng" dirty="0">
                <a:cs typeface="Arial" charset="0"/>
              </a:rPr>
              <a:t>destination</a:t>
            </a:r>
            <a:r>
              <a:rPr lang="en-US" sz="2000" dirty="0">
                <a:cs typeface="Arial" charset="0"/>
              </a:rPr>
              <a:t>, e.g. </a:t>
            </a:r>
            <a:r>
              <a:rPr lang="en-US" sz="2000" b="1" dirty="0">
                <a:cs typeface="Arial" charset="0"/>
              </a:rPr>
              <a:t>spino</a:t>
            </a:r>
            <a:r>
              <a:rPr lang="en-US" sz="2000" u="sng" dirty="0">
                <a:cs typeface="Arial" charset="0"/>
              </a:rPr>
              <a:t>thalamic</a:t>
            </a:r>
            <a:r>
              <a:rPr lang="en-US" sz="2000" dirty="0">
                <a:cs typeface="Arial" charset="0"/>
              </a:rPr>
              <a:t>, </a:t>
            </a:r>
            <a:r>
              <a:rPr lang="en-US" sz="2000" b="1" dirty="0">
                <a:cs typeface="Arial" charset="0"/>
              </a:rPr>
              <a:t>cortico</a:t>
            </a:r>
            <a:r>
              <a:rPr lang="en-US" sz="2000" u="sng" dirty="0">
                <a:cs typeface="Arial" charset="0"/>
              </a:rPr>
              <a:t>spinal</a:t>
            </a:r>
            <a:r>
              <a:rPr lang="en-US" sz="2000" dirty="0">
                <a:cs typeface="Arial" charset="0"/>
              </a:rPr>
              <a:t>.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158315" y="5683985"/>
            <a:ext cx="1080000" cy="0"/>
          </a:xfrm>
          <a:prstGeom prst="line">
            <a:avLst/>
          </a:prstGeom>
          <a:ln w="28575">
            <a:solidFill>
              <a:srgbClr val="72BE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21993" y="5684921"/>
            <a:ext cx="1188000" cy="0"/>
          </a:xfrm>
          <a:prstGeom prst="line">
            <a:avLst/>
          </a:prstGeom>
          <a:ln w="28575">
            <a:solidFill>
              <a:srgbClr val="8AB8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094147" y="5413229"/>
            <a:ext cx="3601144" cy="99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en-US" kern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Funiculi:</a:t>
            </a:r>
            <a:r>
              <a:rPr lang="en-GB" altLang="en-US" kern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a bodily structure suggesting a cord; especially :  a bundle of nerve </a:t>
            </a:r>
            <a:r>
              <a:rPr lang="en-GB" altLang="en-US" kern="1200" dirty="0" err="1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fibers</a:t>
            </a:r>
            <a:endParaRPr lang="en-GB" altLang="en-US" kern="1200" dirty="0">
              <a:solidFill>
                <a:prstClr val="white">
                  <a:lumMod val="6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en-US" kern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Fasciculus: </a:t>
            </a:r>
            <a:r>
              <a:rPr lang="en-GB" altLang="en-US" kern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a small or slender bundle (as of nerve </a:t>
            </a:r>
            <a:r>
              <a:rPr lang="en-GB" altLang="en-US" kern="1200" dirty="0" err="1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fibers</a:t>
            </a:r>
            <a:r>
              <a:rPr lang="en-GB" altLang="en-US" kern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)</a:t>
            </a:r>
            <a:endParaRPr lang="en-US" altLang="en-US" kern="1200" dirty="0">
              <a:solidFill>
                <a:prstClr val="white">
                  <a:lumMod val="6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0832873" y="365126"/>
            <a:ext cx="682625" cy="734036"/>
            <a:chOff x="6597319" y="353560"/>
            <a:chExt cx="682625" cy="734036"/>
          </a:xfrm>
        </p:grpSpPr>
        <p:pic>
          <p:nvPicPr>
            <p:cNvPr id="21" name="Picture 2" descr="Image result for youtube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6649975" y="779819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09:14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922756A-FD28-4EBD-9725-0258B16A3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857" y="1624215"/>
            <a:ext cx="4166678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20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Ascending and descending tracts of the spinal cord">
            <a:extLst>
              <a:ext uri="{FF2B5EF4-FFF2-40B4-BE49-F238E27FC236}">
                <a16:creationId xmlns:a16="http://schemas.microsoft.com/office/drawing/2014/main" id="{C3D4E5E0-EA7E-4D8E-A944-AC55CCD27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" r="6122" b="7446"/>
          <a:stretch>
            <a:fillRect/>
          </a:stretch>
        </p:blipFill>
        <p:spPr bwMode="auto">
          <a:xfrm>
            <a:off x="924231" y="373626"/>
            <a:ext cx="9910917" cy="6115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467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Canal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940" y="1491205"/>
            <a:ext cx="4819735" cy="508844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The central canal is a cerebrospinal-filled space that runs longitudinally through the entire length of the spinal cord.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Lined by </a:t>
            </a:r>
            <a:r>
              <a:rPr lang="en-US" altLang="en-US" sz="2200" b="1" dirty="0" err="1">
                <a:cs typeface="Arial" panose="020B0604020202020204" pitchFamily="34" charset="0"/>
              </a:rPr>
              <a:t>ependyma</a:t>
            </a:r>
            <a:r>
              <a:rPr lang="en-US" altLang="en-US" sz="2200" dirty="0">
                <a:cs typeface="Arial" panose="020B0604020202020204" pitchFamily="34" charset="0"/>
              </a:rPr>
              <a:t> (ciliated columnar epithelium)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Continuous with the </a:t>
            </a:r>
            <a:r>
              <a:rPr lang="en-US" altLang="en-US" sz="2200" b="1" dirty="0">
                <a:cs typeface="Arial" panose="020B0604020202020204" pitchFamily="34" charset="0"/>
              </a:rPr>
              <a:t>ventricular system </a:t>
            </a:r>
            <a:r>
              <a:rPr lang="en-US" altLang="en-US" sz="2200" dirty="0">
                <a:cs typeface="Arial" panose="020B0604020202020204" pitchFamily="34" charset="0"/>
              </a:rPr>
              <a:t>of the brain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Superiorly opens into the </a:t>
            </a:r>
            <a:r>
              <a:rPr lang="en-US" altLang="en-US" sz="2200" b="1" dirty="0">
                <a:cs typeface="Arial" panose="020B0604020202020204" pitchFamily="34" charset="0"/>
              </a:rPr>
              <a:t>4</a:t>
            </a:r>
            <a:r>
              <a:rPr lang="en-US" altLang="en-US" sz="2200" b="1" baseline="30000" dirty="0">
                <a:cs typeface="Arial" panose="020B0604020202020204" pitchFamily="34" charset="0"/>
              </a:rPr>
              <a:t>th</a:t>
            </a:r>
            <a:r>
              <a:rPr lang="en-US" altLang="en-US" sz="2200" dirty="0">
                <a:cs typeface="Arial" panose="020B0604020202020204" pitchFamily="34" charset="0"/>
              </a:rPr>
              <a:t> ventricle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Inferiorly in the conus medullaris, it expands into the fusiform </a:t>
            </a:r>
            <a:r>
              <a:rPr lang="en-US" altLang="en-US" sz="2200" b="1" dirty="0">
                <a:cs typeface="Arial" panose="020B0604020202020204" pitchFamily="34" charset="0"/>
              </a:rPr>
              <a:t>terminal ventricle </a:t>
            </a:r>
            <a:r>
              <a:rPr lang="en-US" altLang="en-US" sz="2200" dirty="0">
                <a:cs typeface="Arial" panose="020B0604020202020204" pitchFamily="34" charset="0"/>
              </a:rPr>
              <a:t>and terminates below at the root of filum </a:t>
            </a:r>
            <a:r>
              <a:rPr lang="en-US" altLang="en-US" sz="2200" dirty="0" err="1">
                <a:cs typeface="Arial" panose="020B0604020202020204" pitchFamily="34" charset="0"/>
              </a:rPr>
              <a:t>terminale</a:t>
            </a:r>
            <a:r>
              <a:rPr lang="en-US" altLang="en-US" sz="2200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 descr="C:\Documents and Settings\Free User\My Documents\My Pictures\aaa.gif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t="59486" r="4942" b="2094"/>
          <a:stretch>
            <a:fillRect/>
          </a:stretch>
        </p:blipFill>
        <p:spPr bwMode="auto">
          <a:xfrm>
            <a:off x="5608141" y="827681"/>
            <a:ext cx="2881453" cy="191211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6731687" y="1783737"/>
            <a:ext cx="373238" cy="104406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8626273" y="847317"/>
            <a:ext cx="3494685" cy="1993308"/>
            <a:chOff x="7900333" y="3352582"/>
            <a:chExt cx="3899556" cy="2708105"/>
          </a:xfrm>
        </p:grpSpPr>
        <p:pic>
          <p:nvPicPr>
            <p:cNvPr id="10" name="Picture 9" descr="C:\Documents and Settings\Free User\My Documents\My Pictures\Picture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" t="3907" r="1196" b="7306"/>
            <a:stretch/>
          </p:blipFill>
          <p:spPr bwMode="auto">
            <a:xfrm>
              <a:off x="7900333" y="3352582"/>
              <a:ext cx="3899556" cy="2708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9809725" y="3493074"/>
              <a:ext cx="510942" cy="16452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1586753" y="1784835"/>
            <a:ext cx="14630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9101182" y="3333729"/>
            <a:ext cx="2930373" cy="2719574"/>
            <a:chOff x="4607822" y="4564845"/>
            <a:chExt cx="3189536" cy="2246316"/>
          </a:xfrm>
        </p:grpSpPr>
        <p:pic>
          <p:nvPicPr>
            <p:cNvPr id="2050" name="Picture 2" descr="Image result for 4th ventricle central canal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79" t="-210" b="25594"/>
            <a:stretch/>
          </p:blipFill>
          <p:spPr bwMode="auto">
            <a:xfrm>
              <a:off x="4607823" y="4564845"/>
              <a:ext cx="3189535" cy="2077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5789666" y="6472607"/>
              <a:ext cx="612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45861" y="6139543"/>
              <a:ext cx="464768" cy="174171"/>
            </a:xfrm>
            <a:prstGeom prst="rect">
              <a:avLst/>
            </a:prstGeom>
            <a:noFill/>
            <a:ln w="28575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07822" y="6390713"/>
              <a:ext cx="721415" cy="129149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4041356" y="4589903"/>
            <a:ext cx="1280160" cy="0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637995" y="2570517"/>
            <a:ext cx="699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Extra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913668" y="5017401"/>
            <a:ext cx="192024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77753" y="5928902"/>
            <a:ext cx="173736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175975" y="3202350"/>
            <a:ext cx="2411695" cy="3094094"/>
            <a:chOff x="5688236" y="3591290"/>
            <a:chExt cx="3033516" cy="2436478"/>
          </a:xfrm>
        </p:grpSpPr>
        <p:pic>
          <p:nvPicPr>
            <p:cNvPr id="1026" name="Picture 2" descr="http://teachmeanatomy.info/wp-content/uploads/Distal-End-of-the-Spinal-Cord-The-Lumbar-Cister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8236" y="3591290"/>
              <a:ext cx="3033516" cy="2436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7672743" y="5532283"/>
              <a:ext cx="801586" cy="266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06999" y="3971563"/>
              <a:ext cx="876131" cy="295618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95952" y="5031161"/>
              <a:ext cx="822960" cy="295618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461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34872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en-US" sz="2200" b="1" u="sng" dirty="0">
                <a:cs typeface="Arial" panose="020B0604020202020204" pitchFamily="34" charset="0"/>
              </a:rPr>
              <a:t>Grey commissure: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A transverse bridge of grey matter connecting the anterior and posterior gray horns on each side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Is pierced by the central canal that divides it into anterior and posterior parts </a:t>
            </a:r>
          </a:p>
          <a:p>
            <a:endParaRPr lang="en-US" altLang="en-US" sz="2200" dirty="0"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en-US" sz="2200" b="1" u="sng" dirty="0">
                <a:cs typeface="Arial" panose="020B0604020202020204" pitchFamily="34" charset="0"/>
              </a:rPr>
              <a:t>White Commissure: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Lies ventral </a:t>
            </a: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(anterior) </a:t>
            </a:r>
            <a:r>
              <a:rPr lang="en-US" altLang="en-US" sz="2200" dirty="0">
                <a:cs typeface="Arial" panose="020B0604020202020204" pitchFamily="34" charset="0"/>
              </a:rPr>
              <a:t>to the gray commissure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Mainly contains decussating* nerve fibers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2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*decussating: (</a:t>
            </a:r>
            <a:r>
              <a:rPr lang="ar-SA" altLang="en-US" sz="1800" dirty="0">
                <a:solidFill>
                  <a:schemeClr val="bg1">
                    <a:lumMod val="65000"/>
                  </a:schemeClr>
                </a:solidFill>
              </a:rPr>
              <a:t>متقاطع</a:t>
            </a:r>
            <a:r>
              <a:rPr lang="en-US" altLang="en-US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) </a:t>
            </a:r>
            <a:r>
              <a:rPr lang="en-GB" altLang="en-US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cross or intersect each other to form an X </a:t>
            </a:r>
            <a:endParaRPr lang="en-US" altLang="en-US" sz="18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6"/>
            <a:ext cx="10515600" cy="1083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Spinal Cord</a:t>
            </a:r>
            <a:br>
              <a:rPr lang="en-US" sz="3600" b="1" dirty="0"/>
            </a:br>
            <a:r>
              <a:rPr lang="en-US" sz="3200" b="1" dirty="0"/>
              <a:t>Commissures</a:t>
            </a:r>
            <a:endParaRPr lang="en-GB" sz="3600" b="1" dirty="0"/>
          </a:p>
        </p:txBody>
      </p:sp>
      <p:pic>
        <p:nvPicPr>
          <p:cNvPr id="6" name="Picture 5" descr="C:\Documents and Settings\Free User\My Documents\My Pictures\Copy of scd.jp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27" y="365126"/>
            <a:ext cx="4098925" cy="251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8618771" y="1925066"/>
            <a:ext cx="925512" cy="1219200"/>
          </a:xfrm>
          <a:prstGeom prst="straightConnector1">
            <a:avLst/>
          </a:prstGeom>
          <a:ln w="28575">
            <a:solidFill>
              <a:srgbClr val="FED16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9664577" y="1873325"/>
            <a:ext cx="228600" cy="1295400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7293366" y="3096639"/>
            <a:ext cx="22327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</a:t>
            </a:r>
            <a:r>
              <a:rPr lang="en-US" altLang="en-US" sz="1400" b="1">
                <a:latin typeface="Arial" panose="020B0604020202020204" pitchFamily="34" charset="0"/>
              </a:rPr>
              <a:t>White commissure</a:t>
            </a: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9285100" y="3122974"/>
            <a:ext cx="22040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     </a:t>
            </a:r>
            <a:r>
              <a:rPr lang="en-US" altLang="en-US" b="1" dirty="0"/>
              <a:t>G</a:t>
            </a:r>
            <a:r>
              <a:rPr lang="en-US" altLang="en-US" sz="1400" b="1" dirty="0">
                <a:latin typeface="Arial" panose="020B0604020202020204" pitchFamily="34" charset="0"/>
              </a:rPr>
              <a:t>rey commissure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868677" y="3712352"/>
            <a:ext cx="3820401" cy="2814737"/>
            <a:chOff x="7868677" y="4424682"/>
            <a:chExt cx="3820401" cy="2102407"/>
          </a:xfrm>
        </p:grpSpPr>
        <p:pic>
          <p:nvPicPr>
            <p:cNvPr id="1027" name="Picture 3" descr="https://classconnection.s3.amazonaws.com/320/flashcards/3727320/jpg/picture12-142E80467B85B2D0BAC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8677" y="4424682"/>
              <a:ext cx="3820401" cy="2102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0696755" y="5578415"/>
              <a:ext cx="603849" cy="86264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708835" y="5723317"/>
              <a:ext cx="603849" cy="86264"/>
            </a:xfrm>
            <a:prstGeom prst="rect">
              <a:avLst/>
            </a:prstGeom>
            <a:noFill/>
            <a:ln w="28575">
              <a:solidFill>
                <a:srgbClr val="FED1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838200" y="1782493"/>
            <a:ext cx="6334872" cy="1887808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38200" y="3878640"/>
            <a:ext cx="6334872" cy="2098089"/>
          </a:xfrm>
          <a:prstGeom prst="rect">
            <a:avLst/>
          </a:prstGeom>
          <a:noFill/>
          <a:ln w="28575">
            <a:solidFill>
              <a:srgbClr val="FED1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0096167" y="6146787"/>
            <a:ext cx="612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Extra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833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4784"/>
            <a:ext cx="10515600" cy="1325563"/>
          </a:xfrm>
        </p:spPr>
        <p:txBody>
          <a:bodyPr/>
          <a:lstStyle/>
          <a:p>
            <a:r>
              <a:rPr lang="en-US" i="1" dirty="0"/>
              <a:t>Objectives</a:t>
            </a:r>
            <a:endParaRPr lang="en-GB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512235"/>
            <a:ext cx="10515600" cy="4750453"/>
          </a:xfrm>
        </p:spPr>
        <p:txBody>
          <a:bodyPr>
            <a:noAutofit/>
          </a:bodyPr>
          <a:lstStyle/>
          <a:p>
            <a:pPr algn="l" rtl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US" sz="2400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509694"/>
            <a:ext cx="10363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+mn-lt"/>
                <a:cs typeface="Arial" panose="020B0604020202020204" pitchFamily="34" charset="0"/>
              </a:rPr>
              <a:t>At the end of the lecture, the students should be able to: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+mn-lt"/>
                <a:cs typeface="Arial" panose="020B0604020202020204" pitchFamily="34" charset="0"/>
              </a:rPr>
              <a:t>Describe the </a:t>
            </a:r>
            <a:r>
              <a:rPr lang="en-US" altLang="en-US" sz="2800" u="sng" dirty="0">
                <a:latin typeface="+mn-lt"/>
                <a:cs typeface="Arial" panose="020B0604020202020204" pitchFamily="34" charset="0"/>
              </a:rPr>
              <a:t>external</a:t>
            </a:r>
            <a:r>
              <a:rPr lang="en-US" altLang="en-US" sz="2800" dirty="0">
                <a:latin typeface="+mn-lt"/>
                <a:cs typeface="Arial" panose="020B0604020202020204" pitchFamily="34" charset="0"/>
              </a:rPr>
              <a:t> anatomy of the spinal cord.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+mn-lt"/>
                <a:cs typeface="Arial" panose="020B0604020202020204" pitchFamily="34" charset="0"/>
              </a:rPr>
              <a:t>Describe the </a:t>
            </a:r>
            <a:r>
              <a:rPr lang="en-US" altLang="en-US" sz="2800" u="sng" dirty="0">
                <a:latin typeface="+mn-lt"/>
                <a:cs typeface="Arial" panose="020B0604020202020204" pitchFamily="34" charset="0"/>
              </a:rPr>
              <a:t>internal</a:t>
            </a:r>
            <a:r>
              <a:rPr lang="en-US" altLang="en-US" sz="2800" dirty="0">
                <a:latin typeface="+mn-lt"/>
                <a:cs typeface="Arial" panose="020B0604020202020204" pitchFamily="34" charset="0"/>
              </a:rPr>
              <a:t> anatomy of the spinal cord.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+mn-lt"/>
                <a:cs typeface="Arial" panose="020B0604020202020204" pitchFamily="34" charset="0"/>
              </a:rPr>
              <a:t>Describe the </a:t>
            </a:r>
            <a:r>
              <a:rPr lang="en-US" altLang="en-US" sz="2800" u="sng" dirty="0">
                <a:latin typeface="+mn-lt"/>
                <a:cs typeface="Arial" panose="020B0604020202020204" pitchFamily="34" charset="0"/>
              </a:rPr>
              <a:t>spinal nerves</a:t>
            </a:r>
            <a:r>
              <a:rPr lang="en-US" altLang="en-US" sz="2800" dirty="0">
                <a:latin typeface="+mn-lt"/>
                <a:cs typeface="Arial" panose="020B0604020202020204" pitchFamily="34" charset="0"/>
              </a:rPr>
              <a:t>: formation, branches and distribution via plexuses.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+mn-lt"/>
                <a:cs typeface="Arial" panose="020B0604020202020204" pitchFamily="34" charset="0"/>
              </a:rPr>
              <a:t>Define ‘</a:t>
            </a:r>
            <a:r>
              <a:rPr lang="en-US" altLang="en-US" sz="2800" u="sng" dirty="0">
                <a:latin typeface="+mn-lt"/>
                <a:cs typeface="Arial" panose="020B0604020202020204" pitchFamily="34" charset="0"/>
              </a:rPr>
              <a:t>Dermatome</a:t>
            </a:r>
            <a:r>
              <a:rPr lang="en-US" altLang="en-US" sz="2800" dirty="0">
                <a:latin typeface="+mn-lt"/>
                <a:cs typeface="Arial" panose="020B0604020202020204" pitchFamily="34" charset="0"/>
              </a:rPr>
              <a:t>’ and describe its significance.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+mn-lt"/>
                <a:cs typeface="Arial" panose="020B0604020202020204" pitchFamily="34" charset="0"/>
              </a:rPr>
              <a:t>Describe the </a:t>
            </a:r>
            <a:r>
              <a:rPr lang="en-US" altLang="en-US" sz="2800" u="sng" dirty="0">
                <a:latin typeface="+mn-lt"/>
                <a:cs typeface="Arial" panose="020B0604020202020204" pitchFamily="34" charset="0"/>
              </a:rPr>
              <a:t>meninges</a:t>
            </a:r>
            <a:r>
              <a:rPr lang="en-US" altLang="en-US" sz="2800" dirty="0">
                <a:latin typeface="+mn-lt"/>
                <a:cs typeface="Arial" panose="020B0604020202020204" pitchFamily="34" charset="0"/>
              </a:rPr>
              <a:t> of the spinal cord.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+mn-lt"/>
                <a:cs typeface="Arial" panose="020B0604020202020204" pitchFamily="34" charset="0"/>
              </a:rPr>
              <a:t>Define a </a:t>
            </a:r>
            <a:r>
              <a:rPr lang="en-US" altLang="en-US" sz="2800" u="sng" dirty="0">
                <a:latin typeface="+mn-lt"/>
                <a:cs typeface="Arial" panose="020B0604020202020204" pitchFamily="34" charset="0"/>
              </a:rPr>
              <a:t>reflex</a:t>
            </a:r>
            <a:r>
              <a:rPr lang="en-US" altLang="en-US" sz="2800" dirty="0">
                <a:latin typeface="+mn-lt"/>
                <a:cs typeface="Arial" panose="020B0604020202020204" pitchFamily="34" charset="0"/>
              </a:rPr>
              <a:t> and reflex arc, and describe the components of the reflex arc.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A1ADB4-C362-4593-A7CB-CF9B42ECE795}"/>
              </a:ext>
            </a:extLst>
          </p:cNvPr>
          <p:cNvSpPr txBox="1"/>
          <p:nvPr/>
        </p:nvSpPr>
        <p:spPr>
          <a:xfrm>
            <a:off x="961096" y="5821331"/>
            <a:ext cx="10240304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The first 4 slides of the boys lecture were not included since they are a review of the first lecture.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10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62012" y="1777318"/>
            <a:ext cx="5767387" cy="4267200"/>
          </a:xfrm>
          <a:noFill/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Although the general pattern of gray matter is the same throughout spinal cord, </a:t>
            </a:r>
            <a:r>
              <a:rPr lang="en-US" altLang="en-US" sz="2200" u="sng" dirty="0">
                <a:cs typeface="Arial" panose="020B0604020202020204" pitchFamily="34" charset="0"/>
              </a:rPr>
              <a:t>regional differences </a:t>
            </a:r>
            <a:r>
              <a:rPr lang="en-US" altLang="en-US" sz="2200" dirty="0">
                <a:cs typeface="Arial" panose="020B0604020202020204" pitchFamily="34" charset="0"/>
              </a:rPr>
              <a:t>are apparent in transverse sections</a:t>
            </a:r>
          </a:p>
          <a:p>
            <a:pPr eaLnBrk="1" hangingPunct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The </a:t>
            </a:r>
            <a:r>
              <a:rPr lang="en-US" altLang="en-US" sz="2200" b="1" dirty="0">
                <a:cs typeface="Arial" panose="020B0604020202020204" pitchFamily="34" charset="0"/>
              </a:rPr>
              <a:t>amount of white matter </a:t>
            </a:r>
            <a:r>
              <a:rPr lang="en-US" altLang="en-US" sz="2200" dirty="0">
                <a:cs typeface="Arial" panose="020B0604020202020204" pitchFamily="34" charset="0"/>
              </a:rPr>
              <a:t>increases in a caudal-to-cranial direction because fibers are added to ascending tracts</a:t>
            </a:r>
          </a:p>
          <a:p>
            <a:pPr eaLnBrk="1" hangingPunct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The </a:t>
            </a:r>
            <a:r>
              <a:rPr lang="en-US" altLang="en-US" sz="2200" b="1" dirty="0">
                <a:cs typeface="Arial" panose="020B0604020202020204" pitchFamily="34" charset="0"/>
              </a:rPr>
              <a:t>gray matter </a:t>
            </a:r>
            <a:r>
              <a:rPr lang="en-US" altLang="en-US" sz="2200" dirty="0">
                <a:cs typeface="Arial" panose="020B0604020202020204" pitchFamily="34" charset="0"/>
              </a:rPr>
              <a:t>is increased in volume in </a:t>
            </a:r>
            <a:r>
              <a:rPr lang="en-US" altLang="en-US" sz="2200" u="sng" dirty="0">
                <a:cs typeface="Arial" panose="020B0604020202020204" pitchFamily="34" charset="0"/>
              </a:rPr>
              <a:t>cervical &amp; lumbosacral enlargements </a:t>
            </a:r>
            <a:r>
              <a:rPr lang="en-US" altLang="en-US" sz="2200" dirty="0">
                <a:cs typeface="Arial" panose="020B0604020202020204" pitchFamily="34" charset="0"/>
              </a:rPr>
              <a:t>for innervation of upper &amp; lower limbs</a:t>
            </a:r>
          </a:p>
          <a:p>
            <a:pPr eaLnBrk="1" hangingPunct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The </a:t>
            </a:r>
            <a:r>
              <a:rPr lang="en-US" altLang="en-US" sz="2200" b="1" dirty="0">
                <a:cs typeface="Arial" panose="020B0604020202020204" pitchFamily="34" charset="0"/>
              </a:rPr>
              <a:t>lateral horn </a:t>
            </a:r>
            <a:r>
              <a:rPr lang="en-US" altLang="en-US" sz="2200" dirty="0">
                <a:cs typeface="Arial" panose="020B0604020202020204" pitchFamily="34" charset="0"/>
              </a:rPr>
              <a:t>is characteristics of </a:t>
            </a:r>
            <a:r>
              <a:rPr lang="en-US" altLang="en-US" sz="2200" u="sng" dirty="0">
                <a:cs typeface="Arial" panose="020B0604020202020204" pitchFamily="34" charset="0"/>
              </a:rPr>
              <a:t>thoracic and upper lumbar segments</a:t>
            </a:r>
          </a:p>
        </p:txBody>
      </p:sp>
      <p:pic>
        <p:nvPicPr>
          <p:cNvPr id="38915" name="Picture 8" descr="C:\Documents and Settings\Zeenet\My Documents\My Pictures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691004"/>
            <a:ext cx="2054225" cy="126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9" descr="C:\Documents and Settings\Zeenet\My Documents\My Pictures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327" y="688903"/>
            <a:ext cx="2090738" cy="126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10" descr="C:\Documents and Settings\Zeenet\My Documents\My Pictures\Pic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2213777"/>
            <a:ext cx="2097088" cy="126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11" descr="C:\Documents and Settings\Zeenet\My Documents\My Pictures\Pictur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829" y="2218929"/>
            <a:ext cx="2143125" cy="125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9" name="TextBox 11"/>
          <p:cNvSpPr txBox="1">
            <a:spLocks noChangeArrowheads="1"/>
          </p:cNvSpPr>
          <p:nvPr/>
        </p:nvSpPr>
        <p:spPr bwMode="auto">
          <a:xfrm>
            <a:off x="7487128" y="397071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Cervical</a:t>
            </a:r>
          </a:p>
        </p:txBody>
      </p:sp>
      <p:sp>
        <p:nvSpPr>
          <p:cNvPr id="38920" name="TextBox 12"/>
          <p:cNvSpPr txBox="1">
            <a:spLocks noChangeArrowheads="1"/>
          </p:cNvSpPr>
          <p:nvPr/>
        </p:nvSpPr>
        <p:spPr bwMode="auto">
          <a:xfrm>
            <a:off x="9563065" y="370781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Thoracic</a:t>
            </a:r>
          </a:p>
        </p:txBody>
      </p:sp>
      <p:sp>
        <p:nvSpPr>
          <p:cNvPr id="38921" name="TextBox 13"/>
          <p:cNvSpPr txBox="1">
            <a:spLocks noChangeArrowheads="1"/>
          </p:cNvSpPr>
          <p:nvPr/>
        </p:nvSpPr>
        <p:spPr bwMode="auto">
          <a:xfrm>
            <a:off x="7405024" y="1948367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Lumbar</a:t>
            </a:r>
          </a:p>
        </p:txBody>
      </p:sp>
      <p:sp>
        <p:nvSpPr>
          <p:cNvPr id="38922" name="TextBox 14"/>
          <p:cNvSpPr txBox="1">
            <a:spLocks noChangeArrowheads="1"/>
          </p:cNvSpPr>
          <p:nvPr/>
        </p:nvSpPr>
        <p:spPr bwMode="auto">
          <a:xfrm>
            <a:off x="9763146" y="1942840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Sacral</a:t>
            </a:r>
          </a:p>
        </p:txBody>
      </p:sp>
      <p:pic>
        <p:nvPicPr>
          <p:cNvPr id="12" name="Picture 2" descr="Image result for regions of spinal cor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t="1024" r="1012" b="1059"/>
          <a:stretch/>
        </p:blipFill>
        <p:spPr bwMode="auto">
          <a:xfrm>
            <a:off x="7082408" y="3719850"/>
            <a:ext cx="4019892" cy="299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838200" y="365125"/>
            <a:ext cx="10515600" cy="1207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Spinal Cord</a:t>
            </a:r>
            <a:endParaRPr lang="en-GB" sz="3600" b="1" dirty="0"/>
          </a:p>
          <a:p>
            <a:r>
              <a:rPr lang="en-GB" sz="3200" dirty="0"/>
              <a:t>Regional Differences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8528248" y="6519446"/>
            <a:ext cx="612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Extra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2184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8557"/>
          </a:xfrm>
        </p:spPr>
        <p:txBody>
          <a:bodyPr>
            <a:normAutofit/>
          </a:bodyPr>
          <a:lstStyle/>
          <a:p>
            <a:r>
              <a:rPr lang="en-US" sz="3600" b="1" dirty="0"/>
              <a:t>Spinal Meninges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7470"/>
            <a:ext cx="6931669" cy="5375734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2000" dirty="0"/>
              <a:t>Three connective tissue membranes* surround spinal cord and brain:</a:t>
            </a:r>
          </a:p>
          <a:p>
            <a:pPr marL="457200"/>
            <a:r>
              <a:rPr lang="en-GB" sz="2000" b="1" dirty="0"/>
              <a:t>Dura mater</a:t>
            </a:r>
            <a:r>
              <a:rPr lang="en-GB" sz="2000" dirty="0"/>
              <a:t>: tough outer layer, continuous with epineurium of the spinal nerves</a:t>
            </a:r>
          </a:p>
          <a:p>
            <a:pPr marL="457200"/>
            <a:r>
              <a:rPr lang="en-GB" sz="2000" b="1" dirty="0"/>
              <a:t>Arachnoid mater</a:t>
            </a:r>
            <a:r>
              <a:rPr lang="en-GB" sz="2000" dirty="0"/>
              <a:t>: thin membrane deeper to dura mater</a:t>
            </a:r>
          </a:p>
          <a:p>
            <a:pPr marL="457200"/>
            <a:r>
              <a:rPr lang="en-GB" sz="2000" b="1" dirty="0"/>
              <a:t>Pia mater</a:t>
            </a:r>
            <a:r>
              <a:rPr lang="en-GB" sz="2000" dirty="0"/>
              <a:t>: delicate membrane bound tightly to surface of brain and spinal cord and carries blood vessels. 	        	             Forms the filum </a:t>
            </a:r>
            <a:r>
              <a:rPr lang="en-GB" sz="2000" dirty="0" err="1"/>
              <a:t>terminale</a:t>
            </a:r>
            <a:r>
              <a:rPr lang="en-GB" sz="2000" dirty="0"/>
              <a:t>, which anchors spinal cord to coccyx and the denticulate ligaments that attach the spinal cord to the dura mater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/>
              <a:t>Spaces:</a:t>
            </a:r>
          </a:p>
          <a:p>
            <a:pPr marL="457200"/>
            <a:r>
              <a:rPr lang="en-GB" sz="2000" dirty="0"/>
              <a:t>Epidural: Contains blood vessels, areolar connective tissue and fat. </a:t>
            </a:r>
            <a:r>
              <a:rPr lang="en-GB" sz="1700" dirty="0">
                <a:solidFill>
                  <a:srgbClr val="92D050"/>
                </a:solidFill>
              </a:rPr>
              <a:t>(between dura and bone: skull/vertebra)</a:t>
            </a:r>
          </a:p>
          <a:p>
            <a:pPr marL="457200"/>
            <a:r>
              <a:rPr lang="en-GB" sz="2000" dirty="0"/>
              <a:t>Subdural: a potential cavity between the dura and arachnoid mater, contains a small volume of serous fluid. </a:t>
            </a:r>
          </a:p>
          <a:p>
            <a:pPr marL="457200"/>
            <a:r>
              <a:rPr lang="en-GB" sz="2000" dirty="0"/>
              <a:t>Subarachnoid: Contains cerebrospinal fluid (CSF) and blood vessels within web-like strands of arachnoid tissue. </a:t>
            </a:r>
            <a:r>
              <a:rPr lang="en-GB" sz="1700" dirty="0">
                <a:solidFill>
                  <a:srgbClr val="92D050"/>
                </a:solidFill>
              </a:rPr>
              <a:t>(between arachnoid and pia mater) CSF can be collected from this space for diagnostic purposes.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080723" y="2113771"/>
            <a:ext cx="1097280" cy="0"/>
          </a:xfrm>
          <a:prstGeom prst="line">
            <a:avLst/>
          </a:prstGeom>
          <a:ln w="28575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393163" y="660132"/>
            <a:ext cx="2881313" cy="2697163"/>
            <a:chOff x="8649702" y="145143"/>
            <a:chExt cx="2881313" cy="2697163"/>
          </a:xfrm>
        </p:grpSpPr>
        <p:pic>
          <p:nvPicPr>
            <p:cNvPr id="7" name="Picture 6" descr="see65576_1202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9702" y="145143"/>
              <a:ext cx="2881313" cy="269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9"/>
            <p:cNvSpPr txBox="1"/>
            <p:nvPr/>
          </p:nvSpPr>
          <p:spPr>
            <a:xfrm>
              <a:off x="9868902" y="754743"/>
              <a:ext cx="2286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9" name="TextBox 10"/>
            <p:cNvSpPr txBox="1"/>
            <p:nvPr/>
          </p:nvSpPr>
          <p:spPr>
            <a:xfrm>
              <a:off x="9640302" y="2278743"/>
              <a:ext cx="2286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D</a:t>
              </a:r>
              <a:endPara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0" name="TextBox 11"/>
            <p:cNvSpPr txBox="1"/>
            <p:nvPr/>
          </p:nvSpPr>
          <p:spPr>
            <a:xfrm>
              <a:off x="9640302" y="1669143"/>
              <a:ext cx="2286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A</a:t>
              </a:r>
              <a:endPara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812331" y="1168006"/>
              <a:ext cx="570498" cy="275658"/>
            </a:xfrm>
            <a:prstGeom prst="rect">
              <a:avLst/>
            </a:prstGeom>
            <a:noFill/>
            <a:ln w="28575">
              <a:solidFill>
                <a:srgbClr val="CC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812331" y="430107"/>
              <a:ext cx="471754" cy="221647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2214951" y="3754989"/>
            <a:ext cx="210312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91991" y="4713060"/>
            <a:ext cx="82296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78544" y="5893546"/>
            <a:ext cx="1371600" cy="0"/>
          </a:xfrm>
          <a:prstGeom prst="line">
            <a:avLst/>
          </a:prstGeom>
          <a:ln w="28575">
            <a:solidFill>
              <a:srgbClr val="FED1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8111096" y="4143701"/>
            <a:ext cx="3617216" cy="2574073"/>
            <a:chOff x="8649702" y="2964543"/>
            <a:chExt cx="2926489" cy="2819400"/>
          </a:xfrm>
        </p:grpSpPr>
        <p:pic>
          <p:nvPicPr>
            <p:cNvPr id="11" name="Picture 10" descr="C:\Documents and Settings\Free User\My Documents\My Pictures\IMAGE00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49702" y="2964543"/>
              <a:ext cx="2895600" cy="2819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9735146" y="3226019"/>
              <a:ext cx="570498" cy="139751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753231" y="3062288"/>
              <a:ext cx="822960" cy="139751"/>
            </a:xfrm>
            <a:prstGeom prst="rect">
              <a:avLst/>
            </a:prstGeom>
            <a:noFill/>
            <a:ln w="28575">
              <a:solidFill>
                <a:srgbClr val="FED1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54687" y="481990"/>
            <a:ext cx="682625" cy="734036"/>
            <a:chOff x="6597319" y="353560"/>
            <a:chExt cx="682625" cy="734036"/>
          </a:xfrm>
        </p:grpSpPr>
        <p:pic>
          <p:nvPicPr>
            <p:cNvPr id="28" name="Picture 2" descr="Image result for youtub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6649975" y="779819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07:07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1378544" y="2112621"/>
            <a:ext cx="118872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91991" y="2701381"/>
            <a:ext cx="16459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78544" y="3055488"/>
            <a:ext cx="100584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133173" y="3490754"/>
            <a:ext cx="1546169" cy="572265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ra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O</a:t>
            </a:r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tside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P</a:t>
            </a:r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a  </a:t>
            </a:r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nside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4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9"/>
          <p:cNvSpPr>
            <a:spLocks noGrp="1" noChangeArrowheads="1"/>
          </p:cNvSpPr>
          <p:nvPr>
            <p:ph type="body" sz="half" idx="3"/>
          </p:nvPr>
        </p:nvSpPr>
        <p:spPr>
          <a:xfrm>
            <a:off x="737978" y="1032236"/>
            <a:ext cx="7720221" cy="5507502"/>
          </a:xfrm>
          <a:noFill/>
          <a:ln>
            <a:noFill/>
          </a:ln>
        </p:spPr>
        <p:txBody>
          <a:bodyPr>
            <a:normAutofit/>
          </a:bodyPr>
          <a:lstStyle/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cs typeface="Arial" charset="0"/>
              </a:rPr>
              <a:t>Thirty-one pairs </a:t>
            </a:r>
            <a:r>
              <a:rPr lang="en-US" sz="2000" dirty="0">
                <a:cs typeface="Arial" charset="0"/>
              </a:rPr>
              <a:t>of spinal nerves.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cs typeface="Arial" charset="0"/>
              </a:rPr>
              <a:t>First pair exit vertebral column between skull and atlas, last four pair exit via the sacral foramina and others exit through </a:t>
            </a:r>
            <a:r>
              <a:rPr lang="en-US" sz="2000" dirty="0" err="1">
                <a:cs typeface="Arial" charset="0"/>
              </a:rPr>
              <a:t>intervertebral</a:t>
            </a:r>
            <a:r>
              <a:rPr lang="en-US" sz="2000" dirty="0">
                <a:cs typeface="Arial" charset="0"/>
              </a:rPr>
              <a:t> foramina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cs typeface="Arial" charset="0"/>
              </a:rPr>
              <a:t>Eight</a:t>
            </a:r>
            <a:r>
              <a:rPr lang="en-US" sz="2000" dirty="0">
                <a:cs typeface="Arial" charset="0"/>
              </a:rPr>
              <a:t> pair </a:t>
            </a:r>
            <a:r>
              <a:rPr lang="en-US" sz="2000" i="1" dirty="0">
                <a:cs typeface="Arial" charset="0"/>
              </a:rPr>
              <a:t>cervical</a:t>
            </a:r>
            <a:r>
              <a:rPr lang="en-US" sz="2000" dirty="0">
                <a:cs typeface="Arial" charset="0"/>
              </a:rPr>
              <a:t>, </a:t>
            </a:r>
            <a:r>
              <a:rPr lang="en-US" sz="2000" b="1" dirty="0">
                <a:cs typeface="Arial" charset="0"/>
              </a:rPr>
              <a:t>twelve</a:t>
            </a:r>
            <a:r>
              <a:rPr lang="en-US" sz="2000" dirty="0">
                <a:cs typeface="Arial" charset="0"/>
              </a:rPr>
              <a:t> pair </a:t>
            </a:r>
            <a:r>
              <a:rPr lang="en-US" sz="2000" i="1" dirty="0">
                <a:cs typeface="Arial" charset="0"/>
              </a:rPr>
              <a:t>thoracic</a:t>
            </a:r>
            <a:r>
              <a:rPr lang="en-US" sz="2000" dirty="0">
                <a:cs typeface="Arial" charset="0"/>
              </a:rPr>
              <a:t>, </a:t>
            </a:r>
            <a:r>
              <a:rPr lang="en-US" sz="2000" b="1" dirty="0">
                <a:cs typeface="Arial" charset="0"/>
              </a:rPr>
              <a:t>five</a:t>
            </a:r>
            <a:r>
              <a:rPr lang="en-US" sz="2000" dirty="0">
                <a:cs typeface="Arial" charset="0"/>
              </a:rPr>
              <a:t> pair </a:t>
            </a:r>
            <a:r>
              <a:rPr lang="en-US" sz="2000" i="1" dirty="0">
                <a:cs typeface="Arial" charset="0"/>
              </a:rPr>
              <a:t>lumbar</a:t>
            </a:r>
            <a:r>
              <a:rPr lang="en-US" sz="2000" dirty="0">
                <a:cs typeface="Arial" charset="0"/>
              </a:rPr>
              <a:t>, </a:t>
            </a:r>
            <a:r>
              <a:rPr lang="en-US" sz="2000" b="1" dirty="0">
                <a:cs typeface="Arial" charset="0"/>
              </a:rPr>
              <a:t>five</a:t>
            </a:r>
            <a:r>
              <a:rPr lang="en-US" sz="2000" dirty="0">
                <a:cs typeface="Arial" charset="0"/>
              </a:rPr>
              <a:t> pair </a:t>
            </a:r>
            <a:r>
              <a:rPr lang="en-US" sz="2000" i="1" dirty="0">
                <a:cs typeface="Arial" charset="0"/>
              </a:rPr>
              <a:t>sacral</a:t>
            </a:r>
            <a:r>
              <a:rPr lang="en-US" sz="2000" dirty="0">
                <a:cs typeface="Arial" charset="0"/>
              </a:rPr>
              <a:t>, </a:t>
            </a:r>
            <a:r>
              <a:rPr lang="en-US" sz="2000" b="1" dirty="0">
                <a:cs typeface="Arial" charset="0"/>
              </a:rPr>
              <a:t>one</a:t>
            </a:r>
            <a:r>
              <a:rPr lang="en-US" sz="2000" dirty="0">
                <a:cs typeface="Arial" charset="0"/>
              </a:rPr>
              <a:t> pair </a:t>
            </a:r>
            <a:r>
              <a:rPr lang="en-US" sz="2000" i="1" dirty="0" err="1">
                <a:cs typeface="Arial" charset="0"/>
              </a:rPr>
              <a:t>coccygeal</a:t>
            </a:r>
            <a:endParaRPr lang="en-US" sz="2000" i="1" dirty="0"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cs typeface="Arial" charset="0"/>
              </a:rPr>
              <a:t>Each spinal nerve arises as rootlets which then combine to form dorsal (posterior) </a:t>
            </a:r>
            <a:r>
              <a:rPr lang="en-US" sz="2000" b="1" dirty="0">
                <a:cs typeface="Arial" charset="0"/>
              </a:rPr>
              <a:t>purely sensory </a:t>
            </a:r>
            <a:r>
              <a:rPr lang="en-US" sz="2000" dirty="0">
                <a:cs typeface="Arial" charset="0"/>
              </a:rPr>
              <a:t>&amp; ventral (anterior) </a:t>
            </a:r>
            <a:r>
              <a:rPr lang="en-US" sz="2000" b="1" dirty="0">
                <a:cs typeface="Arial" charset="0"/>
              </a:rPr>
              <a:t>purely motor </a:t>
            </a:r>
            <a:r>
              <a:rPr lang="en-US" sz="2000" b="1" u="sng" dirty="0">
                <a:cs typeface="Arial" charset="0"/>
              </a:rPr>
              <a:t>Roots.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cs typeface="Arial" charset="0"/>
              </a:rPr>
              <a:t>Two roots merge laterally and form the spinal nerve.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cs typeface="Arial" charset="0"/>
              </a:rPr>
              <a:t>Dorsal (posterior) root has a ganglion (</a:t>
            </a:r>
            <a:r>
              <a:rPr lang="en-US" sz="2000" b="1" dirty="0">
                <a:cs typeface="Arial" charset="0"/>
              </a:rPr>
              <a:t>dorsal root/sensory ganglion</a:t>
            </a:r>
            <a:r>
              <a:rPr lang="en-US" sz="2000" dirty="0">
                <a:cs typeface="Arial" charset="0"/>
              </a:rPr>
              <a:t>) that contains the </a:t>
            </a:r>
            <a:r>
              <a:rPr lang="en-US" sz="2000" i="1" dirty="0">
                <a:cs typeface="Arial" charset="0"/>
              </a:rPr>
              <a:t>cell bodies of the sensory neurons.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cs typeface="Arial" charset="0"/>
              </a:rPr>
              <a:t>Each spinal nerve then divides into a </a:t>
            </a:r>
            <a:r>
              <a:rPr lang="en-US" sz="2000" b="1" dirty="0">
                <a:cs typeface="Arial" charset="0"/>
              </a:rPr>
              <a:t>MIXED smaller dorsal </a:t>
            </a:r>
            <a:r>
              <a:rPr lang="en-US" sz="2000" dirty="0">
                <a:cs typeface="Arial" charset="0"/>
              </a:rPr>
              <a:t>and a </a:t>
            </a:r>
            <a:r>
              <a:rPr lang="en-US" sz="2000" b="1" dirty="0">
                <a:cs typeface="Arial" charset="0"/>
              </a:rPr>
              <a:t>larger ventral R</a:t>
            </a:r>
            <a:r>
              <a:rPr lang="en-US" sz="2000" b="1" u="sng" dirty="0">
                <a:cs typeface="Arial" charset="0"/>
              </a:rPr>
              <a:t>amus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endParaRPr lang="en-US" sz="900" dirty="0"/>
          </a:p>
        </p:txBody>
      </p:sp>
      <p:pic>
        <p:nvPicPr>
          <p:cNvPr id="6" name="Picture 5" descr="16_0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3780" y="537944"/>
            <a:ext cx="3412588" cy="360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773723" y="295420"/>
            <a:ext cx="10363200" cy="74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Spinal Nerves</a:t>
            </a:r>
            <a:endParaRPr lang="en-GB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72996" y="2669021"/>
            <a:ext cx="1828800" cy="0"/>
          </a:xfrm>
          <a:prstGeom prst="line">
            <a:avLst/>
          </a:prstGeom>
          <a:ln w="28575">
            <a:solidFill>
              <a:srgbClr val="908E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98052" y="2669020"/>
            <a:ext cx="2103120" cy="0"/>
          </a:xfrm>
          <a:prstGeom prst="line">
            <a:avLst/>
          </a:prstGeom>
          <a:ln w="28575">
            <a:solidFill>
              <a:srgbClr val="E291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94850" y="2681052"/>
            <a:ext cx="1645920" cy="0"/>
          </a:xfrm>
          <a:prstGeom prst="line">
            <a:avLst/>
          </a:prstGeom>
          <a:ln w="28575">
            <a:solidFill>
              <a:srgbClr val="78A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58020" y="2669020"/>
            <a:ext cx="822960" cy="0"/>
          </a:xfrm>
          <a:prstGeom prst="line">
            <a:avLst/>
          </a:prstGeom>
          <a:ln w="28575">
            <a:solidFill>
              <a:srgbClr val="DB9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85267" y="2932316"/>
            <a:ext cx="1920240" cy="0"/>
          </a:xfrm>
          <a:prstGeom prst="line">
            <a:avLst/>
          </a:prstGeom>
          <a:ln w="28575">
            <a:solidFill>
              <a:srgbClr val="92A1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39" name="Picture 4" descr="Transverse section of spinal c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152" r="2222" b="4955"/>
          <a:stretch>
            <a:fillRect/>
          </a:stretch>
        </p:blipFill>
        <p:spPr bwMode="auto">
          <a:xfrm>
            <a:off x="8582930" y="4384307"/>
            <a:ext cx="3300046" cy="226774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773723" y="5582346"/>
            <a:ext cx="411172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en-US" sz="1800" kern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Rootlet </a:t>
            </a:r>
            <a:r>
              <a:rPr lang="en-US" altLang="en-US" sz="1800" kern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Root   Spinal Nerve  Rami </a:t>
            </a:r>
            <a:endParaRPr lang="en-US" altLang="en-US" sz="1800" kern="1200" dirty="0">
              <a:solidFill>
                <a:prstClr val="white">
                  <a:lumMod val="6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50" y="5219587"/>
            <a:ext cx="2966288" cy="173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279398" y="6604636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Extra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060964" y="2932316"/>
            <a:ext cx="640080" cy="0"/>
          </a:xfrm>
          <a:prstGeom prst="line">
            <a:avLst/>
          </a:prstGeom>
          <a:ln w="28575">
            <a:solidFill>
              <a:srgbClr val="DB9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eft Brace 1"/>
          <p:cNvSpPr/>
          <p:nvPr/>
        </p:nvSpPr>
        <p:spPr>
          <a:xfrm rot="5400000">
            <a:off x="1967619" y="5666009"/>
            <a:ext cx="155980" cy="671918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26002" y="6084493"/>
            <a:ext cx="91853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altLang="en-US" i="1" kern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Dorsal</a:t>
            </a:r>
          </a:p>
          <a:p>
            <a:pPr lvl="0">
              <a:lnSpc>
                <a:spcPct val="90000"/>
              </a:lnSpc>
            </a:pPr>
            <a:r>
              <a:rPr lang="en-US" altLang="en-US" kern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Purely Sensory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70152" y="6095597"/>
            <a:ext cx="91853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altLang="en-US" i="1" kern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Ventral</a:t>
            </a:r>
          </a:p>
          <a:p>
            <a:pPr lvl="0">
              <a:lnSpc>
                <a:spcPct val="90000"/>
              </a:lnSpc>
            </a:pPr>
            <a:r>
              <a:rPr lang="en-US" altLang="en-US" kern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Purely Motor</a:t>
            </a:r>
          </a:p>
        </p:txBody>
      </p:sp>
      <p:sp>
        <p:nvSpPr>
          <p:cNvPr id="18" name="Left Brace 17"/>
          <p:cNvSpPr/>
          <p:nvPr/>
        </p:nvSpPr>
        <p:spPr>
          <a:xfrm rot="5400000">
            <a:off x="4364630" y="5658189"/>
            <a:ext cx="155980" cy="671918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23013" y="6076673"/>
            <a:ext cx="91853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altLang="en-US" i="1" kern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Dorsal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67163" y="6087777"/>
            <a:ext cx="91853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altLang="en-US" i="1" kern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Ventral</a:t>
            </a:r>
          </a:p>
        </p:txBody>
      </p:sp>
      <p:sp>
        <p:nvSpPr>
          <p:cNvPr id="21" name="Left Brace 20"/>
          <p:cNvSpPr/>
          <p:nvPr/>
        </p:nvSpPr>
        <p:spPr>
          <a:xfrm rot="16200000">
            <a:off x="4347451" y="6072788"/>
            <a:ext cx="165729" cy="671918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79259" y="6544273"/>
            <a:ext cx="91853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en-US" kern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Mixed</a:t>
            </a:r>
          </a:p>
        </p:txBody>
      </p:sp>
    </p:spTree>
    <p:extLst>
      <p:ext uri="{BB962C8B-B14F-4D97-AF65-F5344CB8AC3E}">
        <p14:creationId xmlns:p14="http://schemas.microsoft.com/office/powerpoint/2010/main" val="1435561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946484" y="1646592"/>
            <a:ext cx="6233056" cy="469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latin typeface="Calibri" panose="020F0502020204030204" pitchFamily="34" charset="0"/>
              </a:rPr>
              <a:t>Dorsal Rami</a:t>
            </a:r>
            <a:r>
              <a:rPr lang="en-US" altLang="en-US" sz="2000" dirty="0">
                <a:latin typeface="Calibri" panose="020F0502020204030204" pitchFamily="34" charset="0"/>
              </a:rPr>
              <a:t> innervate:</a:t>
            </a:r>
          </a:p>
          <a:p>
            <a:pPr marL="463550" lvl="1" indent="-23177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000" dirty="0">
                <a:latin typeface="Calibri" panose="020F0502020204030204" pitchFamily="34" charset="0"/>
              </a:rPr>
              <a:t>Deep muscles of the trunk responsible for movements of the vertebral column</a:t>
            </a:r>
          </a:p>
          <a:p>
            <a:pPr marL="463550" lvl="1" indent="-23177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000" dirty="0">
                <a:latin typeface="Calibri" panose="020F0502020204030204" pitchFamily="34" charset="0"/>
              </a:rPr>
              <a:t>Skin near the midline of the back.</a:t>
            </a:r>
          </a:p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latin typeface="Calibri" panose="020F0502020204030204" pitchFamily="34" charset="0"/>
              </a:rPr>
              <a:t>Ventral Rami</a:t>
            </a:r>
            <a:r>
              <a:rPr lang="en-US" altLang="en-US" sz="2000" dirty="0">
                <a:latin typeface="Calibri" panose="020F0502020204030204" pitchFamily="34" charset="0"/>
              </a:rPr>
              <a:t>:</a:t>
            </a:r>
          </a:p>
          <a:p>
            <a:pPr marL="463550" lvl="1" indent="-231775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</a:rPr>
              <a:t>In the thoracic region form </a:t>
            </a:r>
            <a:r>
              <a:rPr lang="en-US" altLang="en-US" sz="2000" b="1" dirty="0">
                <a:latin typeface="Calibri" panose="020F0502020204030204" pitchFamily="34" charset="0"/>
              </a:rPr>
              <a:t>intercostal nerves</a:t>
            </a:r>
            <a:r>
              <a:rPr lang="en-US" altLang="en-US" sz="2000" dirty="0">
                <a:latin typeface="Calibri" panose="020F0502020204030204" pitchFamily="34" charset="0"/>
              </a:rPr>
              <a:t> that innervate the intercostal muscles and the skin over the thorax</a:t>
            </a:r>
          </a:p>
          <a:p>
            <a:pPr marL="463550" lvl="1" indent="-231775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</a:rPr>
              <a:t>Remaining ventral rami  form </a:t>
            </a:r>
            <a:r>
              <a:rPr lang="en-US" altLang="en-US" sz="2000" b="1" dirty="0">
                <a:latin typeface="Calibri" panose="020F0502020204030204" pitchFamily="34" charset="0"/>
              </a:rPr>
              <a:t>five plexuses *: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</a:p>
          <a:p>
            <a:pPr marL="736600" lvl="2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C1 - C4= </a:t>
            </a: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Cervical</a:t>
            </a:r>
            <a:r>
              <a:rPr lang="en-US" alt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plexus</a:t>
            </a:r>
          </a:p>
          <a:p>
            <a:pPr marL="736600" lvl="2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C5 - T1= </a:t>
            </a: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Brachial </a:t>
            </a:r>
            <a:r>
              <a:rPr lang="en-US" alt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plexus</a:t>
            </a:r>
          </a:p>
          <a:p>
            <a:pPr marL="736600" lvl="2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L1 - L4=  </a:t>
            </a: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Lumbar</a:t>
            </a:r>
            <a:r>
              <a:rPr lang="en-US" alt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plexus </a:t>
            </a:r>
          </a:p>
          <a:p>
            <a:pPr marL="736600" lvl="2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L4 - S4=  </a:t>
            </a: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Sacral </a:t>
            </a:r>
            <a:r>
              <a:rPr lang="en-US" alt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plexus </a:t>
            </a:r>
          </a:p>
          <a:p>
            <a:pPr marL="736600" lvl="2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S5 &amp; Co= </a:t>
            </a: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Coccygeal</a:t>
            </a:r>
            <a:r>
              <a:rPr lang="en-US" alt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plexus</a:t>
            </a:r>
            <a:endParaRPr lang="en-US" altLang="en-US" sz="2000" dirty="0">
              <a:latin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946484" y="419101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Spinal Nerves</a:t>
            </a:r>
            <a:br>
              <a:rPr lang="en-US" sz="3600" b="1" dirty="0"/>
            </a:br>
            <a:r>
              <a:rPr lang="en-US" sz="3200" b="1" dirty="0"/>
              <a:t>Branches</a:t>
            </a:r>
            <a:endParaRPr lang="en-GB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682583" y="4892408"/>
            <a:ext cx="154641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82583" y="5228584"/>
            <a:ext cx="154641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82583" y="5564761"/>
            <a:ext cx="1517904" cy="0"/>
          </a:xfrm>
          <a:prstGeom prst="line">
            <a:avLst/>
          </a:prstGeom>
          <a:ln w="28575">
            <a:solidFill>
              <a:srgbClr val="81D3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82583" y="5900937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61652" y="6237114"/>
            <a:ext cx="1737360" cy="0"/>
          </a:xfrm>
          <a:prstGeom prst="line">
            <a:avLst/>
          </a:prstGeom>
          <a:ln w="28575">
            <a:solidFill>
              <a:srgbClr val="BB88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37068" y="1085673"/>
            <a:ext cx="1503938" cy="52322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Ventral = Anterior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Dorsal = Posterior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12140" y="6030531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*see the next slide</a:t>
            </a:r>
            <a:endParaRPr lang="en-GB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63366" y="1924618"/>
            <a:ext cx="1280160" cy="0"/>
          </a:xfrm>
          <a:prstGeom prst="line">
            <a:avLst/>
          </a:prstGeom>
          <a:ln w="28575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306171" y="3207986"/>
            <a:ext cx="137160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138792" y="739489"/>
            <a:ext cx="4609426" cy="3281905"/>
            <a:chOff x="7219860" y="1427747"/>
            <a:chExt cx="4609426" cy="3750159"/>
          </a:xfrm>
        </p:grpSpPr>
        <p:pic>
          <p:nvPicPr>
            <p:cNvPr id="41988" name="Picture 4" descr="16_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0608" y="1427747"/>
              <a:ext cx="4568678" cy="375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</p:pic>
        <p:sp>
          <p:nvSpPr>
            <p:cNvPr id="2" name="Rectangle 1"/>
            <p:cNvSpPr/>
            <p:nvPr/>
          </p:nvSpPr>
          <p:spPr>
            <a:xfrm>
              <a:off x="9829800" y="3048000"/>
              <a:ext cx="6858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219860" y="3440919"/>
              <a:ext cx="598043" cy="147344"/>
            </a:xfrm>
            <a:prstGeom prst="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32862" y="3100724"/>
              <a:ext cx="624044" cy="147344"/>
            </a:xfrm>
            <a:prstGeom prst="rect">
              <a:avLst/>
            </a:prstGeom>
            <a:noFill/>
            <a:ln w="28575"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" name="Picture 10" descr="12_15a">
            <a:extLst>
              <a:ext uri="{FF2B5EF4-FFF2-40B4-BE49-F238E27FC236}">
                <a16:creationId xmlns:a16="http://schemas.microsoft.com/office/drawing/2014/main" id="{43EC3B9F-AA77-421C-8F58-204EF5615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51920" y="4120917"/>
            <a:ext cx="3733800" cy="240783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362B2BB-B3D3-42C0-8069-F89552A6494E}"/>
              </a:ext>
            </a:extLst>
          </p:cNvPr>
          <p:cNvSpPr/>
          <p:nvPr/>
        </p:nvSpPr>
        <p:spPr>
          <a:xfrm>
            <a:off x="7676136" y="5324832"/>
            <a:ext cx="550408" cy="151735"/>
          </a:xfrm>
          <a:prstGeom prst="rect">
            <a:avLst/>
          </a:prstGeom>
          <a:noFill/>
          <a:ln w="28575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9CF5BF-DEE5-4249-B5BA-DAF25D2E44F0}"/>
              </a:ext>
            </a:extLst>
          </p:cNvPr>
          <p:cNvSpPr/>
          <p:nvPr/>
        </p:nvSpPr>
        <p:spPr>
          <a:xfrm>
            <a:off x="7710881" y="5512401"/>
            <a:ext cx="597378" cy="219532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9D603-B08B-42B4-AB1E-2A2877B4C46D}"/>
              </a:ext>
            </a:extLst>
          </p:cNvPr>
          <p:cNvSpPr/>
          <p:nvPr/>
        </p:nvSpPr>
        <p:spPr>
          <a:xfrm>
            <a:off x="4322331" y="4497521"/>
            <a:ext cx="1988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Calibri" panose="020F0502020204030204" pitchFamily="34" charset="0"/>
              </a:rPr>
              <a:t>(intermingling of nerves)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372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598486" y="664761"/>
            <a:ext cx="4918249" cy="5746782"/>
            <a:chOff x="1524709" y="245116"/>
            <a:chExt cx="4114800" cy="6492875"/>
          </a:xfrm>
        </p:grpSpPr>
        <p:pic>
          <p:nvPicPr>
            <p:cNvPr id="10" name="Picture 16" descr="see65576_12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709" y="245116"/>
              <a:ext cx="4114800" cy="649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303059" y="578224"/>
              <a:ext cx="510988" cy="416858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90637" y="5920945"/>
              <a:ext cx="574921" cy="416858"/>
            </a:xfrm>
            <a:prstGeom prst="rect">
              <a:avLst/>
            </a:prstGeom>
            <a:noFill/>
            <a:ln w="28575">
              <a:solidFill>
                <a:srgbClr val="BB88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03059" y="1341637"/>
              <a:ext cx="510988" cy="416858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90637" y="4407566"/>
              <a:ext cx="438563" cy="416858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90637" y="5224819"/>
              <a:ext cx="438563" cy="41685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946484" y="419101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Spinal Nerves</a:t>
            </a:r>
            <a:br>
              <a:rPr lang="en-US" sz="3600" b="1"/>
            </a:br>
            <a:r>
              <a:rPr lang="en-US" sz="3200" b="1"/>
              <a:t>Branches</a:t>
            </a:r>
            <a:endParaRPr lang="en-GB" sz="2800" b="1" dirty="0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114018" y="1920374"/>
            <a:ext cx="44475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  <a:cs typeface="Times New Roman" panose="02020603050405020304" pitchFamily="18" charset="0"/>
              </a:rPr>
              <a:t>The spinal nerves are connected to sympathetic chain of ganglia by </a:t>
            </a:r>
            <a:r>
              <a:rPr lang="en-US" altLang="en-US" sz="2000" b="1" dirty="0">
                <a:latin typeface="+mn-lt"/>
                <a:cs typeface="Times New Roman" panose="02020603050405020304" pitchFamily="18" charset="0"/>
              </a:rPr>
              <a:t>communicating rami.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14018" y="3398453"/>
            <a:ext cx="4170893" cy="2493136"/>
            <a:chOff x="7564271" y="4352711"/>
            <a:chExt cx="4170893" cy="2493136"/>
          </a:xfrm>
        </p:grpSpPr>
        <p:pic>
          <p:nvPicPr>
            <p:cNvPr id="20" name="Picture 2" descr="Image result for communicating rami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" t="9180" r="4836" b="10621"/>
            <a:stretch/>
          </p:blipFill>
          <p:spPr bwMode="auto">
            <a:xfrm>
              <a:off x="7564271" y="4352711"/>
              <a:ext cx="4170893" cy="2493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0748312" y="6193123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501952" y="5827594"/>
              <a:ext cx="1098645" cy="169593"/>
            </a:xfrm>
            <a:prstGeom prst="rect">
              <a:avLst/>
            </a:prstGeom>
            <a:noFill/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1219885" y="2854149"/>
            <a:ext cx="219456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264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962526" y="1413557"/>
            <a:ext cx="5743072" cy="2708277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36550" indent="-33655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tabLst>
                <a:tab pos="288925" algn="l"/>
              </a:tabLst>
              <a:defRPr/>
            </a:pPr>
            <a:r>
              <a:rPr lang="en-US" sz="2200" dirty="0"/>
              <a:t>‘Dermatome’ is a </a:t>
            </a:r>
            <a:r>
              <a:rPr lang="en-US" sz="2200" b="1" dirty="0"/>
              <a:t>segment</a:t>
            </a:r>
            <a:r>
              <a:rPr lang="en-US" sz="2200" dirty="0"/>
              <a:t> of skin supplied by a specific segment of the spinal cord (</a:t>
            </a:r>
            <a:r>
              <a:rPr lang="en-US" sz="2200" b="1" dirty="0"/>
              <a:t>segmental spinal nerve)</a:t>
            </a:r>
            <a:r>
              <a:rPr lang="en-US" sz="2200" dirty="0"/>
              <a:t>,  </a:t>
            </a:r>
            <a:r>
              <a:rPr lang="en-US" sz="2200" dirty="0" err="1"/>
              <a:t>i.e</a:t>
            </a:r>
            <a:r>
              <a:rPr lang="en-US" sz="2200" dirty="0"/>
              <a:t>, one nerve.</a:t>
            </a:r>
            <a:endParaRPr lang="en-US" sz="2200" b="1" dirty="0"/>
          </a:p>
          <a:p>
            <a:pPr marL="336550" indent="-33655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tabLst>
                <a:tab pos="288925" algn="l"/>
              </a:tabLst>
              <a:defRPr/>
            </a:pPr>
            <a:r>
              <a:rPr lang="en-US" sz="2200" dirty="0"/>
              <a:t>Cutaneous areas supplied by adjacent spinal nerves </a:t>
            </a:r>
            <a:r>
              <a:rPr lang="en-US" sz="2200" u="sng" dirty="0"/>
              <a:t>overlap</a:t>
            </a:r>
            <a:r>
              <a:rPr lang="en-US" sz="2200" dirty="0"/>
              <a:t>. There is therefore little or no sensory loss after interruption of a single spinal nerve or dorsal root</a:t>
            </a: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endParaRPr lang="en-US" sz="2200" dirty="0"/>
          </a:p>
        </p:txBody>
      </p:sp>
      <p:pic>
        <p:nvPicPr>
          <p:cNvPr id="45059" name="Picture 10" descr="see65576_121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3" b="16982"/>
          <a:stretch>
            <a:fillRect/>
          </a:stretch>
        </p:blipFill>
        <p:spPr>
          <a:xfrm>
            <a:off x="7626376" y="862572"/>
            <a:ext cx="3970338" cy="2980871"/>
          </a:xfrm>
          <a:noFill/>
          <a:ln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1089135" y="557772"/>
            <a:ext cx="10363200" cy="609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Dermatomes</a:t>
            </a:r>
            <a:endParaRPr lang="en-GB" sz="3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62526" y="4368019"/>
            <a:ext cx="10363200" cy="75397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/>
              <a:t>Reflex &amp; Reflex Arc</a:t>
            </a:r>
            <a:endParaRPr lang="en-GB" sz="3600" b="1" dirty="0"/>
          </a:p>
        </p:txBody>
      </p:sp>
      <p:sp>
        <p:nvSpPr>
          <p:cNvPr id="7" name="Rectangle 5"/>
          <p:cNvSpPr txBox="1">
            <a:spLocks noRot="1" noChangeArrowheads="1"/>
          </p:cNvSpPr>
          <p:nvPr/>
        </p:nvSpPr>
        <p:spPr>
          <a:xfrm>
            <a:off x="962526" y="5246325"/>
            <a:ext cx="10948234" cy="100263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6550" indent="-336550">
              <a:buFont typeface="Courier New" panose="02070309020205020404" pitchFamily="49" charset="0"/>
              <a:buChar char="o"/>
              <a:tabLst>
                <a:tab pos="288925" algn="l"/>
              </a:tabLst>
              <a:defRPr/>
            </a:pPr>
            <a:r>
              <a:rPr lang="en-GB" sz="2400"/>
              <a:t>A reflex is a </a:t>
            </a:r>
            <a:r>
              <a:rPr lang="en-GB" sz="2400" u="sng"/>
              <a:t>rapid</a:t>
            </a:r>
            <a:r>
              <a:rPr lang="en-GB" sz="2400"/>
              <a:t>, </a:t>
            </a:r>
            <a:r>
              <a:rPr lang="en-GB" sz="2400" u="sng"/>
              <a:t>involuntary</a:t>
            </a:r>
            <a:r>
              <a:rPr lang="en-GB" sz="2400"/>
              <a:t>, </a:t>
            </a:r>
            <a:r>
              <a:rPr lang="en-GB" sz="2400" u="sng"/>
              <a:t>predictable</a:t>
            </a:r>
            <a:r>
              <a:rPr lang="en-GB" sz="2400"/>
              <a:t> response brought by a </a:t>
            </a:r>
            <a:r>
              <a:rPr lang="en-GB" sz="2400" b="1"/>
              <a:t>sensory stimulus.</a:t>
            </a:r>
          </a:p>
          <a:p>
            <a:pPr marL="336550" indent="-336550">
              <a:buFont typeface="Courier New" panose="02070309020205020404" pitchFamily="49" charset="0"/>
              <a:buChar char="o"/>
              <a:tabLst>
                <a:tab pos="288925" algn="l"/>
              </a:tabLst>
              <a:defRPr/>
            </a:pPr>
            <a:r>
              <a:rPr lang="en-GB" sz="2400"/>
              <a:t>The neural pathway mediating the reflex actions is called </a:t>
            </a:r>
            <a:r>
              <a:rPr lang="en-GB" sz="2400" b="1"/>
              <a:t>reflex arc.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6270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033305" y="234817"/>
            <a:ext cx="4766194" cy="3520122"/>
            <a:chOff x="1905000" y="2590800"/>
            <a:chExt cx="8458200" cy="3733800"/>
          </a:xfrm>
        </p:grpSpPr>
        <p:pic>
          <p:nvPicPr>
            <p:cNvPr id="11" name="Picture 8" descr="pf12_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2590800"/>
              <a:ext cx="8458200" cy="3733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7543800" y="3200400"/>
              <a:ext cx="838200" cy="4572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410200" y="4953000"/>
              <a:ext cx="1066800" cy="457200"/>
            </a:xfrm>
            <a:prstGeom prst="ellips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124200" y="2971800"/>
              <a:ext cx="914400" cy="457200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019800" y="3581400"/>
              <a:ext cx="1371600" cy="457200"/>
            </a:xfrm>
            <a:prstGeom prst="ellipse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096000" y="5867400"/>
              <a:ext cx="1143000" cy="457200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583280" y="386706"/>
            <a:ext cx="5550287" cy="75397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Components of a Reflex Arc</a:t>
            </a:r>
            <a:endParaRPr lang="en-GB" sz="3200" dirty="0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15885" y="1264777"/>
            <a:ext cx="5246805" cy="5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en-US" altLang="en-US" sz="2400" dirty="0"/>
              <a:t>Action potentials produced in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en-US" altLang="en-US" sz="2400" dirty="0"/>
              <a:t> 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684303" y="1994878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4363879" y="2777515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821079" y="2027422"/>
            <a:ext cx="55880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6" idx="0"/>
          </p:cNvCxnSpPr>
          <p:nvPr/>
        </p:nvCxnSpPr>
        <p:spPr>
          <a:xfrm>
            <a:off x="6133567" y="2179822"/>
            <a:ext cx="1" cy="4135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3141504" y="1842478"/>
            <a:ext cx="1679575" cy="369888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Sensory neuron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779303" y="1842478"/>
            <a:ext cx="1803400" cy="369888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Sensory receptor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379880" y="1809934"/>
            <a:ext cx="1328738" cy="36988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Interneuron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5366805" y="2593365"/>
            <a:ext cx="1533525" cy="36988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Motor neuron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779303" y="2543151"/>
            <a:ext cx="3540312" cy="707886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None/>
            </a:pPr>
            <a:r>
              <a:rPr lang="en-US" altLang="en-US" sz="1800" b="1" dirty="0"/>
              <a:t>Effector organ </a:t>
            </a:r>
            <a:r>
              <a:rPr lang="en-US" altLang="en-US" sz="2000" dirty="0"/>
              <a:t>which responds with a </a:t>
            </a:r>
            <a:r>
              <a:rPr lang="en-US" altLang="en-US" sz="2000" b="1" dirty="0"/>
              <a:t>reflex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808004" y="2212366"/>
            <a:ext cx="558801" cy="3809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5425" y="4085724"/>
            <a:ext cx="10776284" cy="2274338"/>
          </a:xfrm>
          <a:noFill/>
          <a:ln w="28575">
            <a:solidFill>
              <a:srgbClr val="FFC1E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US" b="1" dirty="0">
                <a:cs typeface="Arial" charset="0"/>
              </a:rPr>
              <a:t>Variety of Reflexes</a:t>
            </a:r>
          </a:p>
          <a:p>
            <a:pPr marL="336550" indent="-33655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cs typeface="Arial" charset="0"/>
              </a:rPr>
              <a:t>Some integrated within spinal cord; some within brain</a:t>
            </a:r>
          </a:p>
          <a:p>
            <a:pPr marL="336550" indent="-33655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cs typeface="Arial" charset="0"/>
              </a:rPr>
              <a:t>Some involve </a:t>
            </a:r>
            <a:r>
              <a:rPr lang="en-US" sz="2400" u="sng" dirty="0">
                <a:cs typeface="Arial" charset="0"/>
              </a:rPr>
              <a:t>excitatory neurons </a:t>
            </a:r>
            <a:r>
              <a:rPr lang="en-US" sz="2400" dirty="0">
                <a:cs typeface="Arial" charset="0"/>
              </a:rPr>
              <a:t>yielding a response; some involve </a:t>
            </a:r>
            <a:r>
              <a:rPr lang="en-US" sz="2400" u="sng" dirty="0">
                <a:cs typeface="Arial" charset="0"/>
              </a:rPr>
              <a:t>inhibitory neurons </a:t>
            </a:r>
            <a:r>
              <a:rPr lang="en-US" sz="2400" dirty="0">
                <a:cs typeface="Arial" charset="0"/>
              </a:rPr>
              <a:t>that prevent an action</a:t>
            </a:r>
          </a:p>
          <a:p>
            <a:pPr marL="336550" indent="-33655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cs typeface="Arial" charset="0"/>
              </a:rPr>
              <a:t>Higher brain centers can influence, suppress, or exaggerate reflex responses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A304F-F984-4E7A-AF01-5C693210599D}"/>
              </a:ext>
            </a:extLst>
          </p:cNvPr>
          <p:cNvSpPr txBox="1"/>
          <p:nvPr/>
        </p:nvSpPr>
        <p:spPr>
          <a:xfrm>
            <a:off x="9394934" y="4077657"/>
            <a:ext cx="2126776" cy="338554"/>
          </a:xfrm>
          <a:prstGeom prst="rect">
            <a:avLst/>
          </a:prstGeom>
          <a:noFill/>
          <a:ln w="28575">
            <a:solidFill>
              <a:srgbClr val="FFC1E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+mn-lt"/>
              </a:rPr>
              <a:t>Only on the girls’ slides</a:t>
            </a:r>
            <a:endParaRPr lang="en-GB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1707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8" y="308233"/>
            <a:ext cx="5629275" cy="65248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1. The </a:t>
            </a:r>
            <a:r>
              <a:rPr lang="en-GB" sz="1600" dirty="0"/>
              <a:t>tapered inferior end of the spinal cord forms:</a:t>
            </a:r>
            <a:endParaRPr lang="en-US" sz="1600" dirty="0"/>
          </a:p>
          <a:p>
            <a:pPr marL="0" algn="l" defTabSz="914400" rtl="0" eaLnBrk="1" latinLnBrk="0" hangingPunct="1"/>
            <a:r>
              <a:rPr lang="en-US" sz="1600" dirty="0"/>
              <a:t>A- filum </a:t>
            </a:r>
            <a:r>
              <a:rPr lang="en-US" sz="1600" dirty="0" err="1"/>
              <a:t>terminale</a:t>
            </a:r>
            <a:endParaRPr lang="en-US" sz="1600" dirty="0"/>
          </a:p>
          <a:p>
            <a:r>
              <a:rPr lang="en-US" sz="1600" dirty="0"/>
              <a:t>B- conus medullaris</a:t>
            </a:r>
          </a:p>
          <a:p>
            <a:r>
              <a:rPr lang="en-US" sz="1600" dirty="0"/>
              <a:t>C- cauda equina </a:t>
            </a:r>
          </a:p>
          <a:p>
            <a:r>
              <a:rPr lang="en-US" sz="1600" dirty="0"/>
              <a:t>D- </a:t>
            </a:r>
            <a:r>
              <a:rPr lang="en-GB" sz="1600" dirty="0"/>
              <a:t>denticulate ligaments </a:t>
            </a:r>
          </a:p>
          <a:p>
            <a:r>
              <a:rPr lang="en-US" dirty="0"/>
              <a:t>Answer: B</a:t>
            </a:r>
          </a:p>
          <a:p>
            <a:pPr marL="0" algn="l" defTabSz="914400" rtl="0" eaLnBrk="1" latinLnBrk="0" hangingPunct="1"/>
            <a:endParaRPr lang="en-US" dirty="0"/>
          </a:p>
          <a:p>
            <a:pPr marL="0" algn="l" defTabSz="914400" rtl="0" eaLnBrk="1" latinLnBrk="0" hangingPunct="1"/>
            <a:r>
              <a:rPr lang="en-US" sz="1600" dirty="0"/>
              <a:t>2. Filum </a:t>
            </a:r>
            <a:r>
              <a:rPr lang="en-US" sz="1600" dirty="0" err="1"/>
              <a:t>terminale</a:t>
            </a:r>
            <a:r>
              <a:rPr lang="en-US" sz="1600" dirty="0"/>
              <a:t> is formed from:</a:t>
            </a:r>
          </a:p>
          <a:p>
            <a:pPr marL="0" algn="l" defTabSz="914400" rtl="0" eaLnBrk="1" latinLnBrk="0" hangingPunct="1"/>
            <a:r>
              <a:rPr lang="en-US" sz="1600" dirty="0"/>
              <a:t>A- dura mater</a:t>
            </a:r>
          </a:p>
          <a:p>
            <a:r>
              <a:rPr lang="en-US" sz="1600" dirty="0"/>
              <a:t>B- arachnoid mater</a:t>
            </a:r>
          </a:p>
          <a:p>
            <a:r>
              <a:rPr lang="en-US" sz="1600" dirty="0"/>
              <a:t>C- pia mater</a:t>
            </a:r>
          </a:p>
          <a:p>
            <a:r>
              <a:rPr lang="en-US" sz="1600" dirty="0"/>
              <a:t>D- spinal nerves</a:t>
            </a:r>
          </a:p>
          <a:p>
            <a:pPr marL="0" algn="l" defTabSz="914400" rtl="0" eaLnBrk="1" latinLnBrk="0" hangingPunct="1"/>
            <a:r>
              <a:rPr lang="en-US" dirty="0"/>
              <a:t>Answer: C</a:t>
            </a:r>
          </a:p>
          <a:p>
            <a:pPr marL="0" algn="l" defTabSz="914400" rtl="0" eaLnBrk="1" latinLnBrk="0" hangingPunct="1"/>
            <a:endParaRPr lang="en-US" dirty="0"/>
          </a:p>
          <a:p>
            <a:pPr marL="0" algn="l" defTabSz="914400" rtl="0" eaLnBrk="1" latinLnBrk="0" hangingPunct="1"/>
            <a:r>
              <a:rPr lang="en-US" sz="1600" dirty="0"/>
              <a:t>3. If a cross section of the spinal cord is taken from C8 which of the following nerve cell group will be missing?</a:t>
            </a:r>
          </a:p>
          <a:p>
            <a:r>
              <a:rPr lang="en-US" sz="1600" dirty="0"/>
              <a:t>A- </a:t>
            </a:r>
            <a:r>
              <a:rPr lang="en-GB" sz="1600" dirty="0"/>
              <a:t>Substantia </a:t>
            </a:r>
            <a:r>
              <a:rPr lang="en-GB" sz="1600" dirty="0" err="1"/>
              <a:t>gelatinosa</a:t>
            </a:r>
            <a:endParaRPr lang="en-US" sz="1600" dirty="0"/>
          </a:p>
          <a:p>
            <a:r>
              <a:rPr lang="en-US" sz="1600" dirty="0"/>
              <a:t>B- </a:t>
            </a:r>
            <a:r>
              <a:rPr lang="en-GB" sz="1600" dirty="0"/>
              <a:t>Nucleus </a:t>
            </a:r>
            <a:r>
              <a:rPr lang="en-GB" sz="1600" dirty="0" err="1"/>
              <a:t>proprius</a:t>
            </a:r>
            <a:endParaRPr lang="en-US" sz="1600" dirty="0"/>
          </a:p>
          <a:p>
            <a:r>
              <a:rPr lang="en-US" sz="1600" dirty="0"/>
              <a:t>C- </a:t>
            </a:r>
            <a:r>
              <a:rPr lang="en-GB" sz="1600" dirty="0"/>
              <a:t>Nucleus dorsalis </a:t>
            </a:r>
          </a:p>
          <a:p>
            <a:r>
              <a:rPr lang="en-US" sz="1600" dirty="0"/>
              <a:t>D- </a:t>
            </a:r>
            <a:r>
              <a:rPr lang="en-GB" sz="1600" dirty="0"/>
              <a:t>Visceral afferent nucleus </a:t>
            </a:r>
          </a:p>
          <a:p>
            <a:r>
              <a:rPr lang="en-US" dirty="0"/>
              <a:t>Answer: D</a:t>
            </a:r>
          </a:p>
          <a:p>
            <a:pPr marL="0" algn="l" defTabSz="914400" rtl="0" eaLnBrk="1" latinLnBrk="0" hangingPunct="1"/>
            <a:endParaRPr lang="en-US" dirty="0"/>
          </a:p>
          <a:p>
            <a:r>
              <a:rPr lang="en-US" sz="1600" dirty="0"/>
              <a:t>4. Renshaw cells are present in which horn?</a:t>
            </a:r>
          </a:p>
          <a:p>
            <a:pPr marL="0" algn="l" defTabSz="914400" rtl="0" eaLnBrk="1" latinLnBrk="0" hangingPunct="1"/>
            <a:r>
              <a:rPr lang="en-US" sz="1600" dirty="0"/>
              <a:t>A- Lateral</a:t>
            </a:r>
          </a:p>
          <a:p>
            <a:r>
              <a:rPr lang="en-US" sz="1600" dirty="0"/>
              <a:t>B- Ventral</a:t>
            </a:r>
          </a:p>
          <a:p>
            <a:pPr marL="0" algn="l" defTabSz="914400" rtl="0" eaLnBrk="1" latinLnBrk="0" hangingPunct="1"/>
            <a:r>
              <a:rPr lang="en-US" sz="1600" dirty="0"/>
              <a:t>C- Dorsal</a:t>
            </a:r>
          </a:p>
          <a:p>
            <a:r>
              <a:rPr lang="en-US" dirty="0">
                <a:effectLst/>
              </a:rPr>
              <a:t>Answer: </a:t>
            </a:r>
            <a:r>
              <a:rPr lang="en-US" dirty="0"/>
              <a:t>B</a:t>
            </a:r>
            <a:endParaRPr lang="en-US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4214" y="308233"/>
            <a:ext cx="5629275" cy="66787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5. </a:t>
            </a:r>
            <a:r>
              <a:rPr lang="en-GB" sz="1600" dirty="0"/>
              <a:t>Dorsal root </a:t>
            </a:r>
            <a:r>
              <a:rPr lang="en-GB" sz="1600" dirty="0" err="1"/>
              <a:t>fibers</a:t>
            </a:r>
            <a:r>
              <a:rPr lang="en-GB" sz="1600" dirty="0"/>
              <a:t> concerned with information from muscle spindles are found in which laminae</a:t>
            </a:r>
            <a:r>
              <a:rPr lang="en-US" sz="1600" dirty="0"/>
              <a:t>?</a:t>
            </a:r>
          </a:p>
          <a:p>
            <a:r>
              <a:rPr lang="en-US" sz="1600" dirty="0"/>
              <a:t>A- II</a:t>
            </a:r>
          </a:p>
          <a:p>
            <a:r>
              <a:rPr lang="en-US" sz="1600" dirty="0"/>
              <a:t>B- IV</a:t>
            </a:r>
          </a:p>
          <a:p>
            <a:r>
              <a:rPr lang="en-US" sz="1600" dirty="0"/>
              <a:t>C- VI</a:t>
            </a:r>
          </a:p>
          <a:p>
            <a:r>
              <a:rPr lang="en-US" sz="1600" dirty="0"/>
              <a:t>D- VII</a:t>
            </a:r>
          </a:p>
          <a:p>
            <a:pPr marL="0" algn="l" defTabSz="914400" rtl="0" eaLnBrk="1" latinLnBrk="0" hangingPunct="1"/>
            <a:r>
              <a:rPr lang="en-US" dirty="0"/>
              <a:t>Answer: D</a:t>
            </a:r>
          </a:p>
          <a:p>
            <a:pPr marL="0" algn="l" defTabSz="914400" rtl="0" eaLnBrk="1" latinLnBrk="0" hangingPunct="1"/>
            <a:endParaRPr lang="en-US" sz="1600" dirty="0"/>
          </a:p>
          <a:p>
            <a:pPr marL="0" algn="l" defTabSz="914400" rtl="0" eaLnBrk="1" latinLnBrk="0" hangingPunct="1"/>
            <a:r>
              <a:rPr lang="en-US" sz="1600" dirty="0"/>
              <a:t>6. In which segment of the spinal chord can we find lateral horn:</a:t>
            </a:r>
          </a:p>
          <a:p>
            <a:r>
              <a:rPr lang="en-US" sz="1600" dirty="0"/>
              <a:t>A- cervical</a:t>
            </a:r>
          </a:p>
          <a:p>
            <a:r>
              <a:rPr lang="en-US" sz="1600" dirty="0"/>
              <a:t>B- thoracic</a:t>
            </a:r>
          </a:p>
          <a:p>
            <a:r>
              <a:rPr lang="en-US" sz="1600" dirty="0"/>
              <a:t>C- coccygeal</a:t>
            </a:r>
          </a:p>
          <a:p>
            <a:pPr marL="0" algn="l" defTabSz="914400" rtl="0" eaLnBrk="1" latinLnBrk="0" hangingPunct="1"/>
            <a:r>
              <a:rPr lang="en-US" dirty="0"/>
              <a:t>Answer: B</a:t>
            </a:r>
          </a:p>
          <a:p>
            <a:pPr marL="0" algn="l" defTabSz="914400" rtl="0" eaLnBrk="1" latinLnBrk="0" hangingPunct="1"/>
            <a:endParaRPr lang="en-US" dirty="0"/>
          </a:p>
          <a:p>
            <a:r>
              <a:rPr lang="en-US" sz="1600" dirty="0"/>
              <a:t>7. A plexus is made of:</a:t>
            </a:r>
          </a:p>
          <a:p>
            <a:pPr marL="0" algn="l" defTabSz="914400" rtl="0" eaLnBrk="1" latinLnBrk="0" hangingPunct="1"/>
            <a:r>
              <a:rPr lang="en-US" sz="1600" dirty="0"/>
              <a:t>A- dorsal root</a:t>
            </a:r>
          </a:p>
          <a:p>
            <a:r>
              <a:rPr lang="en-US" sz="1600" dirty="0"/>
              <a:t>B- dorsal rami</a:t>
            </a:r>
          </a:p>
          <a:p>
            <a:r>
              <a:rPr lang="en-US" sz="1600" dirty="0"/>
              <a:t>C- ventral root</a:t>
            </a:r>
          </a:p>
          <a:p>
            <a:r>
              <a:rPr lang="en-US" sz="1600" dirty="0"/>
              <a:t>D- ventral rami</a:t>
            </a:r>
          </a:p>
          <a:p>
            <a:r>
              <a:rPr lang="en-US" dirty="0"/>
              <a:t>Answer: D</a:t>
            </a:r>
          </a:p>
          <a:p>
            <a:endParaRPr lang="en-US" dirty="0"/>
          </a:p>
          <a:p>
            <a:r>
              <a:rPr lang="en-US" sz="1600" dirty="0"/>
              <a:t>8. Which of the following is </a:t>
            </a:r>
            <a:r>
              <a:rPr lang="en-GB" sz="1600" dirty="0"/>
              <a:t>continuous with epineurium of the spinal nerves</a:t>
            </a:r>
            <a:r>
              <a:rPr lang="en-US" sz="1600" dirty="0"/>
              <a:t>?</a:t>
            </a:r>
          </a:p>
          <a:p>
            <a:r>
              <a:rPr lang="en-US" sz="1600" dirty="0"/>
              <a:t>A- dura mater</a:t>
            </a:r>
          </a:p>
          <a:p>
            <a:r>
              <a:rPr lang="en-US" sz="1600" dirty="0"/>
              <a:t>B- arachnoid mater</a:t>
            </a:r>
          </a:p>
          <a:p>
            <a:r>
              <a:rPr lang="en-US" sz="1600" dirty="0"/>
              <a:t>C- pia mater</a:t>
            </a:r>
          </a:p>
          <a:p>
            <a:r>
              <a:rPr lang="en-US" dirty="0">
                <a:effectLst/>
              </a:rPr>
              <a:t>Answer: </a:t>
            </a:r>
            <a:r>
              <a:rPr lang="en-US" dirty="0"/>
              <a:t>A</a:t>
            </a:r>
            <a:endParaRPr lang="en-US" dirty="0">
              <a:effectLst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84664" y="64529"/>
            <a:ext cx="3050962" cy="5937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MCQs</a:t>
            </a:r>
          </a:p>
        </p:txBody>
      </p:sp>
    </p:spTree>
    <p:extLst>
      <p:ext uri="{BB962C8B-B14F-4D97-AF65-F5344CB8AC3E}">
        <p14:creationId xmlns:p14="http://schemas.microsoft.com/office/powerpoint/2010/main" val="259768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3744686" y="611846"/>
            <a:ext cx="3969657" cy="1660708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en-US" sz="2600" i="1" dirty="0">
                <a:solidFill>
                  <a:schemeClr val="tx1"/>
                </a:solidFill>
                <a:latin typeface="Calibri" panose="020F0502020204030204" pitchFamily="34" charset="0"/>
              </a:rPr>
              <a:t>Leaders:</a:t>
            </a:r>
            <a:endParaRPr lang="en-GB" sz="26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GB" sz="2600" dirty="0" err="1">
                <a:solidFill>
                  <a:schemeClr val="tx1"/>
                </a:solidFill>
                <a:latin typeface="Calibri" panose="020F0502020204030204" pitchFamily="34" charset="0"/>
              </a:rPr>
              <a:t>Nawaf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/>
                </a:solidFill>
                <a:latin typeface="Calibri" panose="020F0502020204030204" pitchFamily="34" charset="0"/>
              </a:rPr>
              <a:t>AlKhudairy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177800" indent="0">
              <a:buNone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Jawaher Abanumy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7"/>
          <a:stretch/>
        </p:blipFill>
        <p:spPr>
          <a:xfrm>
            <a:off x="0" y="0"/>
            <a:ext cx="3744686" cy="6858000"/>
          </a:xfrm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7714343" y="611846"/>
            <a:ext cx="44776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i="1" dirty="0">
                <a:latin typeface="Calibri" panose="020F0502020204030204" pitchFamily="34" charset="0"/>
              </a:rPr>
              <a:t>Members:</a:t>
            </a: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</a:rPr>
              <a:t>Mohammed </a:t>
            </a:r>
            <a:r>
              <a:rPr lang="en-US" sz="2600" dirty="0" err="1">
                <a:latin typeface="Calibri" panose="020F0502020204030204" pitchFamily="34" charset="0"/>
              </a:rPr>
              <a:t>nasr</a:t>
            </a:r>
            <a:endParaRPr lang="en-US" sz="2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</a:rPr>
              <a:t>Abdulrahman al </a:t>
            </a:r>
            <a:r>
              <a:rPr lang="en-US" sz="2600" dirty="0" err="1">
                <a:latin typeface="Calibri" panose="020F0502020204030204" pitchFamily="34" charset="0"/>
              </a:rPr>
              <a:t>rajhi</a:t>
            </a:r>
            <a:r>
              <a:rPr lang="en-US" sz="2600" dirty="0"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21" name="Text Placeholder 4"/>
          <p:cNvSpPr txBox="1">
            <a:spLocks/>
          </p:cNvSpPr>
          <p:nvPr/>
        </p:nvSpPr>
        <p:spPr>
          <a:xfrm>
            <a:off x="7988670" y="5301508"/>
            <a:ext cx="3969657" cy="133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i="1" dirty="0">
                <a:latin typeface="Calibri" panose="020F0502020204030204" pitchFamily="34" charset="0"/>
              </a:rPr>
              <a:t>References:</a:t>
            </a:r>
            <a:endParaRPr lang="en-GB" sz="1800" i="1" dirty="0">
              <a:latin typeface="Calibri" panose="020F0502020204030204" pitchFamily="34" charset="0"/>
            </a:endParaRP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1800" dirty="0">
                <a:latin typeface="Calibri" panose="020F0502020204030204" pitchFamily="34" charset="0"/>
              </a:rPr>
              <a:t>1- Girls’ &amp; Boys’ Slides</a:t>
            </a: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</a:rPr>
              <a:t>2- Greys Anatomy for Students </a:t>
            </a: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</a:rPr>
              <a:t>3- TeachMeAnatomy.com</a:t>
            </a:r>
            <a:endParaRPr lang="en-GB" sz="1800" dirty="0">
              <a:latin typeface="Calibri" panose="020F050202020403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960824" y="4605659"/>
            <a:ext cx="3926752" cy="2034312"/>
            <a:chOff x="3960824" y="4605659"/>
            <a:chExt cx="3926752" cy="2034312"/>
          </a:xfrm>
        </p:grpSpPr>
        <p:grpSp>
          <p:nvGrpSpPr>
            <p:cNvPr id="23" name="Group 22"/>
            <p:cNvGrpSpPr/>
            <p:nvPr/>
          </p:nvGrpSpPr>
          <p:grpSpPr>
            <a:xfrm>
              <a:off x="4003978" y="4770823"/>
              <a:ext cx="3883598" cy="1869148"/>
              <a:chOff x="4030873" y="4109520"/>
              <a:chExt cx="3883598" cy="1869148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030873" y="4109520"/>
                <a:ext cx="3883598" cy="1372855"/>
                <a:chOff x="2927787" y="3661466"/>
                <a:chExt cx="3883598" cy="1372855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3446711" y="4153307"/>
                  <a:ext cx="3364674" cy="3847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i="1" dirty="0">
                      <a:solidFill>
                        <a:srgbClr val="7BBF26"/>
                      </a:solidFill>
                      <a:latin typeface="+mn-lt"/>
                    </a:rPr>
                    <a:t>anatomyteam436@gmail.com</a:t>
                  </a:r>
                  <a:endParaRPr lang="en-GB" sz="1900" i="1" dirty="0">
                    <a:solidFill>
                      <a:srgbClr val="7BBF26"/>
                    </a:solidFill>
                    <a:latin typeface="+mn-lt"/>
                  </a:endParaRPr>
                </a:p>
              </p:txBody>
            </p:sp>
            <p:pic>
              <p:nvPicPr>
                <p:cNvPr id="29" name="Picture 2" descr="https://d30y9cdsu7xlg0.cloudfront.net/png/12462-200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7787" y="4113946"/>
                  <a:ext cx="448054" cy="4480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29" descr="Image result for twitter icon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52501" y="4623295"/>
                  <a:ext cx="393116" cy="3931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TextBox 30"/>
                <p:cNvSpPr txBox="1"/>
                <p:nvPr/>
              </p:nvSpPr>
              <p:spPr>
                <a:xfrm>
                  <a:off x="3446711" y="4649600"/>
                  <a:ext cx="3364674" cy="3847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i="1" dirty="0">
                      <a:solidFill>
                        <a:srgbClr val="55ACEE"/>
                      </a:solidFill>
                      <a:latin typeface="+mn-lt"/>
                    </a:rPr>
                    <a:t>@anatomy436</a:t>
                  </a:r>
                  <a:endParaRPr lang="en-GB" sz="1900" i="1" dirty="0">
                    <a:solidFill>
                      <a:srgbClr val="55ACEE"/>
                    </a:solidFill>
                    <a:latin typeface="+mn-lt"/>
                  </a:endParaRPr>
                </a:p>
              </p:txBody>
            </p:sp>
            <p:sp>
              <p:nvSpPr>
                <p:cNvPr id="32" name="TextBox 31">
                  <a:hlinkClick r:id="rId5"/>
                </p:cNvPr>
                <p:cNvSpPr txBox="1"/>
                <p:nvPr/>
              </p:nvSpPr>
              <p:spPr>
                <a:xfrm>
                  <a:off x="3446711" y="3661466"/>
                  <a:ext cx="3364674" cy="3847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i="1" dirty="0">
                      <a:solidFill>
                        <a:srgbClr val="4D0082"/>
                      </a:solidFill>
                      <a:latin typeface="+mn-lt"/>
                    </a:rPr>
                    <a:t>Feedback</a:t>
                  </a:r>
                  <a:endParaRPr lang="en-GB" sz="1900" i="1" dirty="0">
                    <a:solidFill>
                      <a:srgbClr val="4D0082"/>
                    </a:solidFill>
                    <a:latin typeface="+mn-lt"/>
                  </a:endParaRPr>
                </a:p>
              </p:txBody>
            </p:sp>
          </p:grpSp>
          <p:pic>
            <p:nvPicPr>
              <p:cNvPr id="26" name="Picture 2" descr="Image result for youtube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5587" y="5627698"/>
                <a:ext cx="423340" cy="298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Rectangle 26">
                <a:hlinkClick r:id="rId6"/>
              </p:cNvPr>
              <p:cNvSpPr/>
              <p:nvPr/>
            </p:nvSpPr>
            <p:spPr>
              <a:xfrm>
                <a:off x="4549797" y="5593947"/>
                <a:ext cx="1798625" cy="384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900" i="1" dirty="0">
                    <a:solidFill>
                      <a:srgbClr val="CC1F20"/>
                    </a:solidFill>
                    <a:latin typeface="+mn-lt"/>
                    <a:cs typeface="Arial" panose="020B0604020202020204" pitchFamily="34" charset="0"/>
                  </a:rPr>
                  <a:t>Anatomy Team</a:t>
                </a:r>
                <a:endParaRPr lang="en-GB" sz="1900" i="1" dirty="0">
                  <a:solidFill>
                    <a:srgbClr val="CC1F2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4" name="Picture 2" descr="Image result for google form icon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824" y="4605659"/>
              <a:ext cx="559076" cy="561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280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e65576_12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"/>
          <a:stretch/>
        </p:blipFill>
        <p:spPr bwMode="auto">
          <a:xfrm>
            <a:off x="7557582" y="1827383"/>
            <a:ext cx="3000375" cy="467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004"/>
          </a:xfrm>
        </p:spPr>
        <p:txBody>
          <a:bodyPr>
            <a:normAutofit/>
          </a:bodyPr>
          <a:lstStyle/>
          <a:p>
            <a:r>
              <a:rPr lang="en-US" sz="3600" b="1" dirty="0"/>
              <a:t>Spinal Cord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882" y="1316051"/>
            <a:ext cx="6618305" cy="493983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200" dirty="0"/>
              <a:t>The main pathway for information connecting the brain and peripheral nervous system.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200" dirty="0"/>
              <a:t>An </a:t>
            </a:r>
            <a:r>
              <a:rPr lang="en-GB" sz="2200" i="1" dirty="0"/>
              <a:t>elongated</a:t>
            </a:r>
            <a:r>
              <a:rPr lang="en-GB" sz="2200" dirty="0"/>
              <a:t>, almost </a:t>
            </a:r>
            <a:r>
              <a:rPr lang="en-GB" sz="2200" i="1" dirty="0"/>
              <a:t>cylindrical</a:t>
            </a:r>
            <a:r>
              <a:rPr lang="en-GB" sz="2200" dirty="0"/>
              <a:t> structure, about the thickness of the little finger. 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200" dirty="0"/>
              <a:t> It is suspended in the </a:t>
            </a:r>
            <a:r>
              <a:rPr lang="en-GB" sz="2200" b="1" dirty="0"/>
              <a:t>vertebral canal</a:t>
            </a:r>
            <a:r>
              <a:rPr lang="en-GB" sz="2200" dirty="0"/>
              <a:t> &amp; surrounded by the </a:t>
            </a:r>
            <a:r>
              <a:rPr lang="en-GB" sz="2200" b="1" dirty="0"/>
              <a:t>meninges</a:t>
            </a:r>
            <a:r>
              <a:rPr lang="en-GB" sz="2200" dirty="0"/>
              <a:t> and </a:t>
            </a:r>
            <a:r>
              <a:rPr lang="en-GB" sz="2200" b="1" dirty="0"/>
              <a:t>cerebrospinal fluid </a:t>
            </a:r>
            <a:r>
              <a:rPr lang="en-GB" sz="2200" dirty="0"/>
              <a:t>(CSF).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200" dirty="0"/>
              <a:t>In adults, its Length is approximately 45 cm.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200" dirty="0"/>
              <a:t>The primary function of spinal cord is a transmission of neural signals between the brain and the rest of the body.</a:t>
            </a:r>
          </a:p>
          <a:p>
            <a:pPr marL="541338">
              <a:spcBef>
                <a:spcPts val="600"/>
              </a:spcBef>
            </a:pPr>
            <a:r>
              <a:rPr lang="en-GB" sz="2200" dirty="0"/>
              <a:t>Sensory</a:t>
            </a:r>
          </a:p>
          <a:p>
            <a:pPr marL="541338">
              <a:spcBef>
                <a:spcPts val="600"/>
              </a:spcBef>
            </a:pPr>
            <a:r>
              <a:rPr lang="en-GB" sz="2200" dirty="0"/>
              <a:t>Motor</a:t>
            </a:r>
          </a:p>
          <a:p>
            <a:pPr marL="541338">
              <a:spcBef>
                <a:spcPts val="600"/>
              </a:spcBef>
            </a:pPr>
            <a:r>
              <a:rPr lang="en-GB" sz="2200" dirty="0"/>
              <a:t>Local reflexes </a:t>
            </a:r>
          </a:p>
        </p:txBody>
      </p:sp>
      <p:pic>
        <p:nvPicPr>
          <p:cNvPr id="30" name="Picture 6" descr="Image result for SPINAL CORD">
            <a:extLst>
              <a:ext uri="{FF2B5EF4-FFF2-40B4-BE49-F238E27FC236}">
                <a16:creationId xmlns:a16="http://schemas.microsoft.com/office/drawing/2014/main" id="{905D4305-4311-4B26-A96D-DF40340DB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741" y="531682"/>
            <a:ext cx="1784071" cy="198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14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004"/>
          </a:xfrm>
        </p:spPr>
        <p:txBody>
          <a:bodyPr>
            <a:normAutofit/>
          </a:bodyPr>
          <a:lstStyle/>
          <a:p>
            <a:r>
              <a:rPr lang="en-US" sz="3600" b="1" dirty="0"/>
              <a:t>Spinal Cord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882" y="1316051"/>
            <a:ext cx="5300783" cy="49398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200" dirty="0"/>
              <a:t>Extends from </a:t>
            </a:r>
            <a:r>
              <a:rPr lang="en-GB" sz="2200" b="1" dirty="0"/>
              <a:t>foramen magnum </a:t>
            </a:r>
            <a:r>
              <a:rPr lang="en-GB" sz="2200" dirty="0"/>
              <a:t>to </a:t>
            </a:r>
            <a:r>
              <a:rPr lang="en-GB" sz="2200" b="1" dirty="0"/>
              <a:t>L1-L2 </a:t>
            </a:r>
            <a:r>
              <a:rPr lang="en-GB" sz="1600" dirty="0">
                <a:solidFill>
                  <a:srgbClr val="92D050"/>
                </a:solidFill>
              </a:rPr>
              <a:t>(intervertebral disc).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(boys slides: </a:t>
            </a:r>
            <a:r>
              <a:rPr lang="en-GB" sz="1600" dirty="0"/>
              <a:t>until second lumbar vertebra L2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200" dirty="0"/>
              <a:t>In children it extends to L3 </a:t>
            </a:r>
            <a:r>
              <a:rPr lang="en" sz="2000" dirty="0">
                <a:solidFill>
                  <a:schemeClr val="bg1">
                    <a:lumMod val="50000"/>
                  </a:schemeClr>
                </a:solidFill>
              </a:rPr>
              <a:t>because their vertebral column is smaller/shorter.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200" dirty="0"/>
              <a:t>Continuous above with the </a:t>
            </a:r>
            <a:r>
              <a:rPr lang="en-GB" sz="2200" b="1" dirty="0"/>
              <a:t>medulla oblongata</a:t>
            </a:r>
            <a:r>
              <a:rPr lang="en-GB" sz="2200" dirty="0"/>
              <a:t>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200" dirty="0"/>
              <a:t>The tapered inferior end forms </a:t>
            </a:r>
            <a:r>
              <a:rPr lang="en-GB" sz="2200" b="1" dirty="0"/>
              <a:t>conus</a:t>
            </a:r>
            <a:r>
              <a:rPr lang="en-GB" sz="2200" dirty="0"/>
              <a:t> </a:t>
            </a:r>
            <a:r>
              <a:rPr lang="en-GB" sz="2200" b="1" dirty="0"/>
              <a:t>medullaris*</a:t>
            </a:r>
            <a:r>
              <a:rPr lang="en-GB" sz="2200" dirty="0"/>
              <a:t>, which is connected to the coccyx by a non-neuronal cord called </a:t>
            </a:r>
            <a:r>
              <a:rPr lang="en-GB" sz="2200" b="1" dirty="0"/>
              <a:t>filum </a:t>
            </a:r>
            <a:r>
              <a:rPr lang="en-GB" sz="2200" b="1" dirty="0" err="1"/>
              <a:t>terminale</a:t>
            </a:r>
            <a:r>
              <a:rPr lang="en-GB" sz="2200" b="1" dirty="0"/>
              <a:t>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(its not considered a part of the spinal cord.)</a:t>
            </a:r>
            <a:r>
              <a:rPr lang="en-GB" sz="2200" dirty="0"/>
              <a:t>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G</a:t>
            </a:r>
            <a:r>
              <a:rPr lang="en-GB" sz="2200" dirty="0" err="1"/>
              <a:t>ives</a:t>
            </a:r>
            <a:r>
              <a:rPr lang="en-GB" sz="2200" dirty="0"/>
              <a:t> rise to </a:t>
            </a:r>
            <a:r>
              <a:rPr lang="en-GB" sz="2200" b="1" dirty="0"/>
              <a:t>31 pairs </a:t>
            </a:r>
            <a:r>
              <a:rPr lang="en-GB" sz="2200" dirty="0"/>
              <a:t>of spinal nerves.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680646" y="4010010"/>
            <a:ext cx="684000" cy="0"/>
          </a:xfrm>
          <a:prstGeom prst="line">
            <a:avLst/>
          </a:prstGeom>
          <a:ln w="28575">
            <a:solidFill>
              <a:srgbClr val="FED1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49507" y="5004274"/>
            <a:ext cx="115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B1E1D0D8-E383-4425-A063-C0A920C54D78}"/>
              </a:ext>
            </a:extLst>
          </p:cNvPr>
          <p:cNvGrpSpPr/>
          <p:nvPr/>
        </p:nvGrpSpPr>
        <p:grpSpPr>
          <a:xfrm>
            <a:off x="9847044" y="1316051"/>
            <a:ext cx="2116978" cy="1921799"/>
            <a:chOff x="10075022" y="195593"/>
            <a:chExt cx="2116978" cy="1921799"/>
          </a:xfrm>
        </p:grpSpPr>
        <p:grpSp>
          <p:nvGrpSpPr>
            <p:cNvPr id="20" name="Group 19"/>
            <p:cNvGrpSpPr/>
            <p:nvPr/>
          </p:nvGrpSpPr>
          <p:grpSpPr>
            <a:xfrm>
              <a:off x="10075022" y="195593"/>
              <a:ext cx="2116978" cy="1921799"/>
              <a:chOff x="10075022" y="195593"/>
              <a:chExt cx="2116978" cy="1921799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0075022" y="195593"/>
                <a:ext cx="2116978" cy="1921799"/>
                <a:chOff x="155575" y="-2346325"/>
                <a:chExt cx="5381625" cy="4895850"/>
              </a:xfrm>
            </p:grpSpPr>
            <p:pic>
              <p:nvPicPr>
                <p:cNvPr id="1030" name="Picture 6" descr="Image result for foramen magn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5575" y="-2346325"/>
                  <a:ext cx="5381625" cy="48958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" name="Rectangle 17"/>
                <p:cNvSpPr/>
                <p:nvPr/>
              </p:nvSpPr>
              <p:spPr>
                <a:xfrm>
                  <a:off x="3455894" y="-2138082"/>
                  <a:ext cx="2051517" cy="9816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11417639" y="259835"/>
                <a:ext cx="612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Extra</a:t>
                </a:r>
                <a:endParaRPr lang="en-GB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1551024" y="1237129"/>
              <a:ext cx="548640" cy="27432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2703872" y="1647244"/>
            <a:ext cx="205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38772" y="5634112"/>
            <a:ext cx="43270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+mn-lt"/>
              </a:rPr>
              <a:t>*cone like (</a:t>
            </a:r>
            <a:r>
              <a:rPr lang="ar-SA" dirty="0">
                <a:solidFill>
                  <a:srgbClr val="92D050"/>
                </a:solidFill>
                <a:latin typeface="+mn-lt"/>
              </a:rPr>
              <a:t>(مخروطي</a:t>
            </a:r>
            <a:endParaRPr lang="en-US" dirty="0">
              <a:solidFill>
                <a:srgbClr val="92D050"/>
              </a:solidFill>
              <a:latin typeface="+mn-lt"/>
            </a:endParaRP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(its enlarged because it supplies the lower limbs and it is the place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anestheics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are injected during child birth).</a:t>
            </a:r>
            <a:endParaRPr lang="en-GB" dirty="0">
              <a:solidFill>
                <a:srgbClr val="92D050"/>
              </a:solidFill>
              <a:latin typeface="+mn-lt"/>
            </a:endParaRPr>
          </a:p>
        </p:txBody>
      </p:sp>
      <p:pic>
        <p:nvPicPr>
          <p:cNvPr id="30" name="Picture 2" descr="https://upload.wikimedia.org/wikipedia/commons/2/2a/Medulla_oblongata_and_foramen_magnum_animation_small.gif">
            <a:extLst>
              <a:ext uri="{FF2B5EF4-FFF2-40B4-BE49-F238E27FC236}">
                <a16:creationId xmlns:a16="http://schemas.microsoft.com/office/drawing/2014/main" id="{3F657237-724B-4DC5-929C-0CC6F2556D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11" y="142538"/>
            <a:ext cx="2096697" cy="184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https://sciweb.hfcc.edu/Biology/AP/233/233lecture/neuro/overall/course1/Images/L2I22.jpg">
            <a:extLst>
              <a:ext uri="{FF2B5EF4-FFF2-40B4-BE49-F238E27FC236}">
                <a16:creationId xmlns:a16="http://schemas.microsoft.com/office/drawing/2014/main" id="{C76B1729-3CC7-4578-AF32-F2A5508DB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006" y="2512117"/>
            <a:ext cx="2698792" cy="230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9659626" y="3665660"/>
            <a:ext cx="2203168" cy="2547698"/>
            <a:chOff x="6653605" y="4049360"/>
            <a:chExt cx="2446873" cy="2808640"/>
          </a:xfrm>
        </p:grpSpPr>
        <p:grpSp>
          <p:nvGrpSpPr>
            <p:cNvPr id="17" name="Group 16"/>
            <p:cNvGrpSpPr/>
            <p:nvPr/>
          </p:nvGrpSpPr>
          <p:grpSpPr>
            <a:xfrm>
              <a:off x="6653605" y="4049360"/>
              <a:ext cx="2446873" cy="2808640"/>
              <a:chOff x="6333810" y="4131534"/>
              <a:chExt cx="2446873" cy="2808640"/>
            </a:xfrm>
          </p:grpSpPr>
          <p:pic>
            <p:nvPicPr>
              <p:cNvPr id="1026" name="Picture 2" descr="Image result for filum terminale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47" t="723" r="31931"/>
              <a:stretch/>
            </p:blipFill>
            <p:spPr bwMode="auto">
              <a:xfrm>
                <a:off x="6333810" y="4131534"/>
                <a:ext cx="2446873" cy="27264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6333810" y="6601620"/>
                <a:ext cx="612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Extra</a:t>
                </a:r>
                <a:endParaRPr lang="en-GB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7099948" y="5151720"/>
              <a:ext cx="548640" cy="20020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857795A-AB7D-452C-8023-AE6165FCE39A}"/>
              </a:ext>
            </a:extLst>
          </p:cNvPr>
          <p:cNvCxnSpPr/>
          <p:nvPr/>
        </p:nvCxnSpPr>
        <p:spPr>
          <a:xfrm>
            <a:off x="1129843" y="4334474"/>
            <a:ext cx="1224000" cy="0"/>
          </a:xfrm>
          <a:prstGeom prst="line">
            <a:avLst/>
          </a:prstGeom>
          <a:ln w="28575">
            <a:solidFill>
              <a:srgbClr val="FED1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5903065-3457-4F0A-91EB-522698979B65}"/>
              </a:ext>
            </a:extLst>
          </p:cNvPr>
          <p:cNvSpPr/>
          <p:nvPr/>
        </p:nvSpPr>
        <p:spPr>
          <a:xfrm>
            <a:off x="8342709" y="2785379"/>
            <a:ext cx="850452" cy="37077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B3CF8F8-4B1A-42CD-B18F-530F6E0D61E3}"/>
              </a:ext>
            </a:extLst>
          </p:cNvPr>
          <p:cNvCxnSpPr/>
          <p:nvPr/>
        </p:nvCxnSpPr>
        <p:spPr>
          <a:xfrm>
            <a:off x="5364646" y="4685267"/>
            <a:ext cx="57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947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0900"/>
          </a:xfrm>
        </p:spPr>
        <p:txBody>
          <a:bodyPr>
            <a:normAutofit/>
          </a:bodyPr>
          <a:lstStyle/>
          <a:p>
            <a:r>
              <a:rPr lang="en-US" sz="3600" b="1" dirty="0"/>
              <a:t>Spinal Cord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978" y="1368230"/>
            <a:ext cx="6631745" cy="5110621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The spinal cord is a </a:t>
            </a:r>
            <a:r>
              <a:rPr lang="en-US" altLang="en-US" sz="2200" b="1" dirty="0">
                <a:cs typeface="Arial" panose="020B0604020202020204" pitchFamily="34" charset="0"/>
              </a:rPr>
              <a:t>Segmented </a:t>
            </a:r>
            <a:r>
              <a:rPr lang="en-US" altLang="en-US" sz="2200" dirty="0">
                <a:cs typeface="Arial" panose="020B0604020202020204" pitchFamily="34" charset="0"/>
              </a:rPr>
              <a:t>structure, has</a:t>
            </a:r>
          </a:p>
          <a:p>
            <a:pPr lvl="1"/>
            <a:r>
              <a:rPr lang="en-US" altLang="en-US" sz="2200" b="1" dirty="0">
                <a:cs typeface="Arial" panose="020B0604020202020204" pitchFamily="34" charset="0"/>
              </a:rPr>
              <a:t>8 Cervical</a:t>
            </a:r>
            <a:endParaRPr lang="en-US" altLang="en-US" sz="1800" dirty="0">
              <a:solidFill>
                <a:srgbClr val="92D050"/>
              </a:solidFill>
              <a:cs typeface="Arial" panose="020B0604020202020204" pitchFamily="34" charset="0"/>
            </a:endParaRPr>
          </a:p>
          <a:p>
            <a:pPr lvl="1"/>
            <a:r>
              <a:rPr lang="en-US" altLang="en-US" sz="2200" b="1" dirty="0">
                <a:cs typeface="Arial" panose="020B0604020202020204" pitchFamily="34" charset="0"/>
              </a:rPr>
              <a:t>12 Thoracic</a:t>
            </a:r>
          </a:p>
          <a:p>
            <a:pPr lvl="1"/>
            <a:r>
              <a:rPr lang="en-US" altLang="en-US" sz="2200" b="1" dirty="0">
                <a:cs typeface="Arial" panose="020B0604020202020204" pitchFamily="34" charset="0"/>
              </a:rPr>
              <a:t>5 Lumbar</a:t>
            </a:r>
          </a:p>
          <a:p>
            <a:pPr lvl="1"/>
            <a:r>
              <a:rPr lang="en-US" altLang="en-US" sz="2200" b="1" dirty="0">
                <a:cs typeface="Arial" panose="020B0604020202020204" pitchFamily="34" charset="0"/>
              </a:rPr>
              <a:t>5 Sacral </a:t>
            </a:r>
          </a:p>
          <a:p>
            <a:pPr lvl="1"/>
            <a:r>
              <a:rPr lang="en-US" altLang="en-US" sz="2200" b="1" dirty="0">
                <a:cs typeface="Arial" panose="020B0604020202020204" pitchFamily="34" charset="0"/>
              </a:rPr>
              <a:t>1 Coccygeal </a:t>
            </a:r>
            <a:r>
              <a:rPr lang="en-US" altLang="en-US" sz="2200" dirty="0">
                <a:cs typeface="Arial" panose="020B0604020202020204" pitchFamily="34" charset="0"/>
              </a:rPr>
              <a:t>segments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Not uniform in diameter, 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(not the same diameter throughout)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Has </a:t>
            </a:r>
            <a:r>
              <a:rPr lang="en-US" altLang="en-US" sz="2200" b="1" dirty="0">
                <a:cs typeface="Arial" panose="020B0604020202020204" pitchFamily="34" charset="0"/>
              </a:rPr>
              <a:t>two enlargements:</a:t>
            </a:r>
          </a:p>
          <a:p>
            <a:pPr lvl="1">
              <a:buClr>
                <a:schemeClr val="tx1"/>
              </a:buClr>
            </a:pPr>
            <a:r>
              <a:rPr lang="en-US" altLang="en-US" sz="2200" b="1" dirty="0">
                <a:cs typeface="Arial" panose="020B0604020202020204" pitchFamily="34" charset="0"/>
              </a:rPr>
              <a:t>Cervical enlargement</a:t>
            </a:r>
            <a:r>
              <a:rPr lang="en-US" altLang="en-US" sz="2200" dirty="0">
                <a:cs typeface="Arial" panose="020B0604020202020204" pitchFamily="34" charset="0"/>
              </a:rPr>
              <a:t>: supplies upper limbs</a:t>
            </a:r>
          </a:p>
          <a:p>
            <a:pPr lvl="1">
              <a:buClr>
                <a:schemeClr val="tx1"/>
              </a:buClr>
            </a:pPr>
            <a:r>
              <a:rPr lang="en-US" altLang="en-US" sz="2200" b="1" dirty="0">
                <a:cs typeface="Arial" panose="020B0604020202020204" pitchFamily="34" charset="0"/>
              </a:rPr>
              <a:t>Lumbosacral enlargement</a:t>
            </a:r>
            <a:r>
              <a:rPr lang="en-US" altLang="en-US" sz="2200" dirty="0">
                <a:cs typeface="Arial" panose="020B0604020202020204" pitchFamily="34" charset="0"/>
              </a:rPr>
              <a:t>: supplies lower limbs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The bundle of spinal nerves extending inferiorly from lumbosacral enlargement and conus medullaris surround the filum </a:t>
            </a:r>
            <a:r>
              <a:rPr lang="en-US" altLang="en-US" sz="2200" dirty="0" err="1">
                <a:cs typeface="Arial" panose="020B0604020202020204" pitchFamily="34" charset="0"/>
              </a:rPr>
              <a:t>terminale</a:t>
            </a:r>
            <a:r>
              <a:rPr lang="en-US" altLang="en-US" sz="2200" dirty="0">
                <a:cs typeface="Arial" panose="020B0604020202020204" pitchFamily="34" charset="0"/>
              </a:rPr>
              <a:t> and form </a:t>
            </a:r>
            <a:r>
              <a:rPr lang="en-US" altLang="en-US" sz="2200" b="1" dirty="0">
                <a:cs typeface="Arial" panose="020B0604020202020204" pitchFamily="34" charset="0"/>
              </a:rPr>
              <a:t>cauda </a:t>
            </a:r>
            <a:r>
              <a:rPr lang="en-US" altLang="en-US" sz="2200" b="1" dirty="0" err="1">
                <a:cs typeface="Arial" panose="020B0604020202020204" pitchFamily="34" charset="0"/>
              </a:rPr>
              <a:t>equina</a:t>
            </a:r>
            <a:r>
              <a:rPr lang="en-US" altLang="en-US" sz="2200" b="1" dirty="0">
                <a:cs typeface="Arial" panose="020B0604020202020204" pitchFamily="34" charset="0"/>
              </a:rPr>
              <a:t> </a:t>
            </a:r>
            <a:r>
              <a:rPr lang="en-US" altLang="en-US" sz="2200" dirty="0">
                <a:cs typeface="Arial" panose="020B0604020202020204" pitchFamily="34" charset="0"/>
              </a:rPr>
              <a:t>(because of </a:t>
            </a:r>
            <a:r>
              <a:rPr lang="en-US" altLang="en-US" sz="2200" dirty="0"/>
              <a:t>its resemblance to a horse's tail)</a:t>
            </a:r>
            <a:endParaRPr lang="en-US" altLang="en-US" sz="2200" dirty="0">
              <a:cs typeface="Arial" panose="020B0604020202020204" pitchFamily="34" charset="0"/>
            </a:endParaRPr>
          </a:p>
        </p:txBody>
      </p:sp>
      <p:pic>
        <p:nvPicPr>
          <p:cNvPr id="5" name="Picture 4" descr="see65576_120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05" y="614363"/>
            <a:ext cx="3522663" cy="5562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816149" y="5511901"/>
            <a:ext cx="477237" cy="269584"/>
          </a:xfrm>
          <a:prstGeom prst="rect">
            <a:avLst/>
          </a:prstGeom>
          <a:noFill/>
          <a:ln w="28575">
            <a:solidFill>
              <a:srgbClr val="EA7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87005" y="4353418"/>
            <a:ext cx="477237" cy="26958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71677" y="3788749"/>
            <a:ext cx="622959" cy="269584"/>
          </a:xfrm>
          <a:prstGeom prst="rect">
            <a:avLst/>
          </a:prstGeom>
          <a:noFill/>
          <a:ln w="28575">
            <a:solidFill>
              <a:srgbClr val="BB8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10111" y="1670119"/>
            <a:ext cx="622959" cy="26958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642131" y="4414026"/>
            <a:ext cx="256032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42912" y="4753019"/>
            <a:ext cx="3017520" cy="0"/>
          </a:xfrm>
          <a:prstGeom prst="line">
            <a:avLst/>
          </a:prstGeom>
          <a:ln w="28575">
            <a:solidFill>
              <a:srgbClr val="BB88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664309" y="5686981"/>
            <a:ext cx="155448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52499" y="5686979"/>
            <a:ext cx="1737360" cy="0"/>
          </a:xfrm>
          <a:prstGeom prst="line">
            <a:avLst/>
          </a:prstGeom>
          <a:ln w="28575">
            <a:solidFill>
              <a:srgbClr val="EA7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6873826" y="409910"/>
            <a:ext cx="682625" cy="734036"/>
            <a:chOff x="6597319" y="353560"/>
            <a:chExt cx="682625" cy="734036"/>
          </a:xfrm>
        </p:grpSpPr>
        <p:pic>
          <p:nvPicPr>
            <p:cNvPr id="3074" name="Picture 2" descr="Image result for youtub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649975" y="779819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07:22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495136" y="5864558"/>
            <a:ext cx="31281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AA84F"/>
              </a:buClr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*Recall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</a:t>
            </a:r>
          </a:p>
          <a:p>
            <a:pPr>
              <a:buClr>
                <a:srgbClr val="6AA84F"/>
              </a:buClr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End of spinal cord: conus medullaris.</a:t>
            </a:r>
          </a:p>
          <a:p>
            <a:pPr>
              <a:buClr>
                <a:srgbClr val="6AA84F"/>
              </a:buClr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End of spinal nerves: cauda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equina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20" name="Picture 11" descr="Gray 111 - Vertebral column-coloured.png">
            <a:extLst>
              <a:ext uri="{FF2B5EF4-FFF2-40B4-BE49-F238E27FC236}">
                <a16:creationId xmlns:a16="http://schemas.microsoft.com/office/drawing/2014/main" id="{9ACAD030-BEFB-4EB4-A4A2-01A3C21A3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081" y="1512152"/>
            <a:ext cx="968375" cy="313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682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3944"/>
          </a:xfrm>
        </p:spPr>
        <p:txBody>
          <a:bodyPr>
            <a:normAutofit/>
          </a:bodyPr>
          <a:lstStyle/>
          <a:p>
            <a:r>
              <a:rPr lang="en-US" sz="3600" dirty="0"/>
              <a:t>Spinal Cord</a:t>
            </a:r>
            <a:br>
              <a:rPr lang="en-US" sz="3600" b="1" dirty="0"/>
            </a:br>
            <a:r>
              <a:rPr lang="en-US" sz="3200" b="1" dirty="0"/>
              <a:t>Cross Section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0269"/>
            <a:ext cx="6707394" cy="481218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2000" dirty="0"/>
              <a:t>The spinal cord is incompletely divided into two equal parts,</a:t>
            </a:r>
          </a:p>
          <a:p>
            <a:pPr marL="463550"/>
            <a:r>
              <a:rPr lang="en-GB" sz="2000" i="1" dirty="0"/>
              <a:t>anteriorly</a:t>
            </a:r>
            <a:r>
              <a:rPr lang="en-GB" sz="2000" dirty="0"/>
              <a:t> by a short, shallow </a:t>
            </a:r>
            <a:r>
              <a:rPr lang="en-GB" sz="2000" b="1" dirty="0"/>
              <a:t>median fissure</a:t>
            </a:r>
            <a:r>
              <a:rPr lang="en-GB" sz="2000" dirty="0"/>
              <a:t> and</a:t>
            </a:r>
          </a:p>
          <a:p>
            <a:pPr marL="463550"/>
            <a:r>
              <a:rPr lang="en-GB" sz="2000" i="1" dirty="0"/>
              <a:t>posteriorly</a:t>
            </a:r>
            <a:r>
              <a:rPr lang="en-GB" sz="2000" dirty="0"/>
              <a:t> by a deep narrow septum, the posterior </a:t>
            </a:r>
            <a:r>
              <a:rPr lang="en-GB" sz="2000" b="1" dirty="0"/>
              <a:t>median septum</a:t>
            </a:r>
            <a:r>
              <a:rPr lang="en-GB" sz="20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/>
              <a:t>Composed of grey matter in the centre surrounded by white matter supported by neuroglia.*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The arrangement of grey matter resembles the shape of the letter </a:t>
            </a:r>
            <a:r>
              <a:rPr lang="en-US" sz="2000" b="1" dirty="0"/>
              <a:t>H</a:t>
            </a:r>
            <a:r>
              <a:rPr lang="en-US" sz="2000" dirty="0"/>
              <a:t>, having two posterior, two anterior and two lateral horns/columns.</a:t>
            </a:r>
            <a:endParaRPr lang="en-GB" sz="2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393640" y="2970051"/>
            <a:ext cx="1692000" cy="0"/>
          </a:xfrm>
          <a:prstGeom prst="line">
            <a:avLst/>
          </a:prstGeom>
          <a:ln w="28575">
            <a:solidFill>
              <a:srgbClr val="BB88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7646894" y="1052572"/>
            <a:ext cx="4476280" cy="3547349"/>
            <a:chOff x="7207624" y="1078440"/>
            <a:chExt cx="4545106" cy="3547349"/>
          </a:xfrm>
        </p:grpSpPr>
        <p:pic>
          <p:nvPicPr>
            <p:cNvPr id="4" name="Picture 3" descr="C:\Documents and Settings\Free User\My Documents\My Pictures\Picture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" t="3907" r="1196" b="1376"/>
            <a:stretch/>
          </p:blipFill>
          <p:spPr bwMode="auto">
            <a:xfrm>
              <a:off x="7207624" y="1089212"/>
              <a:ext cx="4545106" cy="3536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9153862" y="1324349"/>
              <a:ext cx="76200" cy="838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7"/>
            <p:cNvSpPr txBox="1">
              <a:spLocks noChangeArrowheads="1"/>
            </p:cNvSpPr>
            <p:nvPr/>
          </p:nvSpPr>
          <p:spPr bwMode="auto">
            <a:xfrm>
              <a:off x="9687262" y="2162549"/>
              <a:ext cx="228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*</a:t>
              </a:r>
            </a:p>
          </p:txBody>
        </p: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9534862" y="1933949"/>
              <a:ext cx="228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*</a:t>
              </a:r>
            </a:p>
          </p:txBody>
        </p:sp>
        <p:sp>
          <p:nvSpPr>
            <p:cNvPr id="12" name="TextBox 19"/>
            <p:cNvSpPr txBox="1">
              <a:spLocks noChangeArrowheads="1"/>
            </p:cNvSpPr>
            <p:nvPr/>
          </p:nvSpPr>
          <p:spPr bwMode="auto">
            <a:xfrm>
              <a:off x="9763462" y="2467349"/>
              <a:ext cx="228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*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12193" y="4030689"/>
              <a:ext cx="858149" cy="191688"/>
            </a:xfrm>
            <a:prstGeom prst="rect">
              <a:avLst/>
            </a:prstGeom>
            <a:noFill/>
            <a:ln w="28575">
              <a:solidFill>
                <a:srgbClr val="72BE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842560" y="1078440"/>
              <a:ext cx="705749" cy="259356"/>
            </a:xfrm>
            <a:prstGeom prst="rect">
              <a:avLst/>
            </a:prstGeom>
            <a:noFill/>
            <a:ln w="28575">
              <a:solidFill>
                <a:srgbClr val="BB88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811210" y="2009602"/>
              <a:ext cx="618791" cy="280788"/>
            </a:xfrm>
            <a:prstGeom prst="rect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806726" y="2356012"/>
              <a:ext cx="618791" cy="162977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811209" y="2570804"/>
              <a:ext cx="618791" cy="26643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4439707" y="2287801"/>
            <a:ext cx="1584000" cy="0"/>
          </a:xfrm>
          <a:prstGeom prst="line">
            <a:avLst/>
          </a:prstGeom>
          <a:ln w="28575">
            <a:solidFill>
              <a:srgbClr val="72BE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065093" y="4876970"/>
            <a:ext cx="1661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*Don’t be confused: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7" name="Shape 205"/>
          <p:cNvGraphicFramePr/>
          <p:nvPr>
            <p:extLst>
              <p:ext uri="{D42A27DB-BD31-4B8C-83A1-F6EECF244321}">
                <p14:modId xmlns:p14="http://schemas.microsoft.com/office/powerpoint/2010/main" val="1704985570"/>
              </p:ext>
            </p:extLst>
          </p:nvPr>
        </p:nvGraphicFramePr>
        <p:xfrm>
          <a:off x="7915108" y="5184747"/>
          <a:ext cx="4047565" cy="128004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613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893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The brain</a:t>
                      </a:r>
                      <a:endParaRPr lang="en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Spinal cord</a:t>
                      </a:r>
                      <a:endParaRPr lang="en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893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Cortex “outer layer”</a:t>
                      </a:r>
                      <a:endParaRPr lang="en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Gray matter</a:t>
                      </a:r>
                      <a:endParaRPr lang="en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White matter</a:t>
                      </a:r>
                      <a:endParaRPr lang="en" sz="12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893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Medulla “inner layer”</a:t>
                      </a:r>
                      <a:endParaRPr lang="en" sz="12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White matter</a:t>
                      </a:r>
                      <a:endParaRPr lang="en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Gray matter</a:t>
                      </a:r>
                      <a:endParaRPr lang="en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3252484" y="4315573"/>
            <a:ext cx="100584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8787" y="4323829"/>
            <a:ext cx="828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44928" y="4315573"/>
            <a:ext cx="68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55655" y="749840"/>
            <a:ext cx="1503938" cy="52322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Ventral = Anterior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Dorsal = Posterior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B9A622-841E-42E2-B473-EA4F5CEAA532}"/>
              </a:ext>
            </a:extLst>
          </p:cNvPr>
          <p:cNvSpPr/>
          <p:nvPr/>
        </p:nvSpPr>
        <p:spPr>
          <a:xfrm>
            <a:off x="812581" y="4809104"/>
            <a:ext cx="70159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eaLnBrk="1" hangingPunct="1">
              <a:lnSpc>
                <a:spcPct val="90000"/>
              </a:lnSpc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u="sng" dirty="0">
                <a:solidFill>
                  <a:schemeClr val="tx1"/>
                </a:solidFill>
                <a:latin typeface="+mn-lt"/>
                <a:cs typeface="Sakkal Majalla" pitchFamily="2" charset="-78"/>
              </a:rPr>
              <a:t>Commissures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Sakkal Majalla" pitchFamily="2" charset="-78"/>
              </a:rPr>
              <a:t>: connections between left and right halves</a:t>
            </a:r>
          </a:p>
          <a:p>
            <a:pPr marL="452438" lvl="1" indent="-166688" eaLnBrk="1" hangingPunct="1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Sakkal Majalla" pitchFamily="2" charset="-78"/>
              </a:rPr>
              <a:t>Gray with central canal in the center</a:t>
            </a:r>
          </a:p>
          <a:p>
            <a:pPr marL="452438" lvl="1" indent="-166688" eaLnBrk="1" hangingPunct="1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Sakkal Majalla" pitchFamily="2" charset="-78"/>
              </a:rPr>
              <a:t>White 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Sakkal Majalla" pitchFamily="2" charset="-78"/>
              </a:rPr>
              <a:t>(both will be discussed later)</a:t>
            </a:r>
          </a:p>
          <a:p>
            <a:pPr marL="265113" indent="-265113" eaLnBrk="1" hangingPunct="1">
              <a:lnSpc>
                <a:spcPct val="90000"/>
              </a:lnSpc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u="sng" dirty="0">
                <a:solidFill>
                  <a:schemeClr val="tx1"/>
                </a:solidFill>
                <a:latin typeface="+mn-lt"/>
                <a:cs typeface="Sakkal Majalla" pitchFamily="2" charset="-78"/>
              </a:rPr>
              <a:t>Roots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Sakkal Majalla" pitchFamily="2" charset="-78"/>
              </a:rPr>
              <a:t>: spinal nerves arise as rootlets then combine to form roots: </a:t>
            </a:r>
            <a:r>
              <a:rPr lang="en-US" sz="2000" b="1" dirty="0">
                <a:solidFill>
                  <a:schemeClr val="tx1"/>
                </a:solidFill>
                <a:latin typeface="+mn-lt"/>
                <a:cs typeface="Sakkal Majalla" pitchFamily="2" charset="-78"/>
              </a:rPr>
              <a:t>Dorsal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Sakkal Majalla" pitchFamily="2" charset="-78"/>
              </a:rPr>
              <a:t> (posterior) root has a </a:t>
            </a:r>
            <a:r>
              <a:rPr lang="en-US" sz="2000" b="1" dirty="0">
                <a:solidFill>
                  <a:schemeClr val="tx1"/>
                </a:solidFill>
                <a:latin typeface="+mn-lt"/>
                <a:cs typeface="Sakkal Majalla" pitchFamily="2" charset="-78"/>
              </a:rPr>
              <a:t>ganglion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Sakkal Majalla" pitchFamily="2" charset="-78"/>
              </a:rPr>
              <a:t> and </a:t>
            </a:r>
            <a:r>
              <a:rPr lang="en-US" sz="2000" b="1" dirty="0">
                <a:solidFill>
                  <a:schemeClr val="tx1"/>
                </a:solidFill>
                <a:latin typeface="+mn-lt"/>
                <a:cs typeface="Sakkal Majalla" pitchFamily="2" charset="-78"/>
              </a:rPr>
              <a:t>Ventral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Sakkal Majalla" pitchFamily="2" charset="-78"/>
              </a:rPr>
              <a:t> (anterior). Two roots merge laterally and form the </a:t>
            </a:r>
            <a:r>
              <a:rPr lang="en-US" sz="2000" u="sng" dirty="0">
                <a:solidFill>
                  <a:schemeClr val="tx1"/>
                </a:solidFill>
                <a:latin typeface="+mn-lt"/>
                <a:cs typeface="Sakkal Majalla" pitchFamily="2" charset="-78"/>
              </a:rPr>
              <a:t>spinal nerve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Sakkal Majalla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7439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5110"/>
          </a:xfrm>
        </p:spPr>
        <p:txBody>
          <a:bodyPr>
            <a:normAutofit/>
          </a:bodyPr>
          <a:lstStyle/>
          <a:p>
            <a:r>
              <a:rPr lang="en-US" sz="3600" b="1" dirty="0"/>
              <a:t>Grey Matter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5388"/>
            <a:ext cx="7007942" cy="494851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2000" dirty="0"/>
              <a:t>Consists of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(1) </a:t>
            </a:r>
            <a:r>
              <a:rPr lang="en-GB" sz="2000" dirty="0"/>
              <a:t>nerve cell bodies and their processes,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(2)</a:t>
            </a:r>
            <a:r>
              <a:rPr lang="en-GB" sz="2000" dirty="0"/>
              <a:t> neuroglia, and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(3)</a:t>
            </a:r>
            <a:r>
              <a:rPr lang="en-GB" sz="2000" dirty="0"/>
              <a:t> blood vessels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/>
              <a:t>The nerve cells are </a:t>
            </a:r>
            <a:r>
              <a:rPr lang="en-GB" sz="2000" u="sng" dirty="0"/>
              <a:t>multipolar</a:t>
            </a:r>
            <a:r>
              <a:rPr lang="en-GB" sz="2000" dirty="0"/>
              <a:t> and are of </a:t>
            </a:r>
            <a:r>
              <a:rPr lang="en-GB" sz="2000" b="1" dirty="0"/>
              <a:t>three</a:t>
            </a:r>
            <a:r>
              <a:rPr lang="en-GB" sz="2000" dirty="0"/>
              <a:t> main categories:</a:t>
            </a:r>
          </a:p>
          <a:p>
            <a:pPr marL="514350" indent="-285750">
              <a:buFont typeface="+mj-lt"/>
              <a:buAutoNum type="arabicPeriod"/>
            </a:pPr>
            <a:r>
              <a:rPr lang="en-GB" sz="2000" b="1" dirty="0"/>
              <a:t>Sensory neurons </a:t>
            </a:r>
            <a:r>
              <a:rPr lang="en-GB" sz="2000" dirty="0"/>
              <a:t>(Tract cells), which receive impulses from the periphery of the body and whose axons constitute the ascending fasciculi of the white matter, are located in the </a:t>
            </a:r>
            <a:r>
              <a:rPr lang="en-GB" sz="2000" b="1" dirty="0"/>
              <a:t>Dorsal horns</a:t>
            </a:r>
            <a:r>
              <a:rPr lang="en-GB" sz="2000" dirty="0"/>
              <a:t>.</a:t>
            </a:r>
          </a:p>
          <a:p>
            <a:pPr marL="514350" indent="-285750">
              <a:buFont typeface="+mj-lt"/>
              <a:buAutoNum type="arabicPeriod"/>
            </a:pPr>
            <a:r>
              <a:rPr lang="en-GB" sz="2000" b="1" dirty="0"/>
              <a:t>Lower motor neurons</a:t>
            </a:r>
            <a:r>
              <a:rPr lang="en-GB" sz="2000" dirty="0"/>
              <a:t>, which transmit impulses to the skeletal muscles, are located in the </a:t>
            </a:r>
            <a:r>
              <a:rPr lang="en-GB" sz="2000" b="1" dirty="0"/>
              <a:t>ventral horns </a:t>
            </a:r>
            <a:r>
              <a:rPr lang="en-GB" sz="2000" dirty="0"/>
              <a:t>(similar neurons in the </a:t>
            </a:r>
            <a:r>
              <a:rPr lang="en-GB" sz="2000" b="1" dirty="0"/>
              <a:t>lateral horn </a:t>
            </a:r>
            <a:r>
              <a:rPr lang="en-GB" sz="2000" dirty="0"/>
              <a:t>are the preganglionic neurons of the autonomic system)</a:t>
            </a:r>
          </a:p>
          <a:p>
            <a:pPr marL="514350" indent="-285750">
              <a:buFont typeface="+mj-lt"/>
              <a:buAutoNum type="arabicPeriod"/>
            </a:pPr>
            <a:r>
              <a:rPr lang="en-GB" sz="2000" b="1" dirty="0"/>
              <a:t>Interneurons</a:t>
            </a:r>
            <a:r>
              <a:rPr lang="en-GB" sz="2000" dirty="0"/>
              <a:t> (connector neurons): linking sensory and motor neurons, at the same or different levels, which form spinal reflex arcs.</a:t>
            </a:r>
          </a:p>
        </p:txBody>
      </p:sp>
      <p:pic>
        <p:nvPicPr>
          <p:cNvPr id="6" name="Picture 5" descr="regions of spinal grey matter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7025" r="7265" b="7025"/>
          <a:stretch>
            <a:fillRect/>
          </a:stretch>
        </p:blipFill>
        <p:spPr bwMode="auto">
          <a:xfrm>
            <a:off x="7985085" y="2597523"/>
            <a:ext cx="4117601" cy="28754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496697" y="583776"/>
            <a:ext cx="682625" cy="734036"/>
            <a:chOff x="6597319" y="353560"/>
            <a:chExt cx="682625" cy="734036"/>
          </a:xfrm>
        </p:grpSpPr>
        <p:pic>
          <p:nvPicPr>
            <p:cNvPr id="8" name="Picture 2" descr="Image result for youtub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649975" y="779819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07:46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687866" y="1784492"/>
            <a:ext cx="1503938" cy="52322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Ventral = Anterior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Dorsal = Posterior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41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8180"/>
          </a:xfrm>
        </p:spPr>
        <p:txBody>
          <a:bodyPr>
            <a:normAutofit/>
          </a:bodyPr>
          <a:lstStyle/>
          <a:p>
            <a:r>
              <a:rPr lang="en-GB" sz="3600" dirty="0"/>
              <a:t>Spinal Grey Matter </a:t>
            </a:r>
            <a:br>
              <a:rPr lang="en-GB" sz="3600" b="1" dirty="0"/>
            </a:br>
            <a:r>
              <a:rPr lang="en-GB" sz="3200" b="1" dirty="0"/>
              <a:t>Neuronal Architecture 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518" y="1852519"/>
            <a:ext cx="5885329" cy="458761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2400" dirty="0"/>
              <a:t>Cells of the same type are clustered into groups, which occur in </a:t>
            </a:r>
            <a:r>
              <a:rPr lang="en-GB" sz="2400" b="1" dirty="0"/>
              <a:t>long columns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/>
              <a:t>In transverse section, these columns appear as </a:t>
            </a:r>
            <a:r>
              <a:rPr lang="en-GB" sz="2400" b="1" dirty="0"/>
              <a:t>layers</a:t>
            </a:r>
            <a:r>
              <a:rPr lang="en-GB" sz="2400" dirty="0"/>
              <a:t>, especially within the dorsal horn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/>
              <a:t>These layers are called the </a:t>
            </a:r>
            <a:r>
              <a:rPr lang="en-GB" sz="2400" b="1" dirty="0"/>
              <a:t>Laminae of </a:t>
            </a:r>
            <a:r>
              <a:rPr lang="en-GB" sz="2400" b="1" dirty="0" err="1"/>
              <a:t>Rexed</a:t>
            </a:r>
            <a:r>
              <a:rPr lang="en-GB" sz="2400" dirty="0"/>
              <a:t>, that are numbered consecutively by </a:t>
            </a:r>
            <a:r>
              <a:rPr lang="en-GB" sz="2400" b="1" dirty="0"/>
              <a:t>Roman numerals</a:t>
            </a:r>
            <a:r>
              <a:rPr lang="en-GB" sz="2400" dirty="0"/>
              <a:t>, starting from the tip of the dorsal horn and moving ventrally into the ventral horn.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T</a:t>
            </a:r>
            <a:r>
              <a:rPr lang="en-GB" sz="2400" dirty="0"/>
              <a:t>he </a:t>
            </a:r>
            <a:r>
              <a:rPr lang="en-GB" sz="2400" dirty="0" err="1"/>
              <a:t>rexed</a:t>
            </a:r>
            <a:r>
              <a:rPr lang="en-GB" sz="2400" dirty="0"/>
              <a:t> laminae comprise a system of ten layers of grey matter (I-X), identified in the early 1950s by a Swedish neuroscientist.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77994" y="834642"/>
            <a:ext cx="1564852" cy="738664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Dorsal horn: 1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 7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Ventral horn: 8, 9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Central horn: 10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720" y="679933"/>
            <a:ext cx="4426080" cy="2632762"/>
          </a:xfrm>
          <a:prstGeom prst="rect">
            <a:avLst/>
          </a:prstGeom>
        </p:spPr>
      </p:pic>
      <p:grpSp>
        <p:nvGrpSpPr>
          <p:cNvPr id="2048" name="Group 2047"/>
          <p:cNvGrpSpPr/>
          <p:nvPr/>
        </p:nvGrpSpPr>
        <p:grpSpPr>
          <a:xfrm>
            <a:off x="6723654" y="3850399"/>
            <a:ext cx="1725005" cy="2724192"/>
            <a:chOff x="6998354" y="4586034"/>
            <a:chExt cx="2271852" cy="2330233"/>
          </a:xfrm>
        </p:grpSpPr>
        <p:pic>
          <p:nvPicPr>
            <p:cNvPr id="2050" name="Picture 2" descr="Image result for roman numeral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66" t="34263" r="13918" b="14224"/>
            <a:stretch/>
          </p:blipFill>
          <p:spPr bwMode="auto">
            <a:xfrm>
              <a:off x="6998354" y="4586034"/>
              <a:ext cx="2271852" cy="2094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7772802" y="6626673"/>
              <a:ext cx="935805" cy="28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2051" name="Group 2050"/>
          <p:cNvGrpSpPr/>
          <p:nvPr/>
        </p:nvGrpSpPr>
        <p:grpSpPr>
          <a:xfrm>
            <a:off x="8534400" y="3706761"/>
            <a:ext cx="3384762" cy="3011468"/>
            <a:chOff x="7388349" y="3529263"/>
            <a:chExt cx="3695071" cy="3188966"/>
          </a:xfrm>
        </p:grpSpPr>
        <p:pic>
          <p:nvPicPr>
            <p:cNvPr id="2049" name="Picture 204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43" t="21521" r="19123" b="15322"/>
            <a:stretch/>
          </p:blipFill>
          <p:spPr>
            <a:xfrm>
              <a:off x="7393736" y="3529263"/>
              <a:ext cx="3689684" cy="3188966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388349" y="6222120"/>
              <a:ext cx="637274" cy="27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464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9513"/>
          </a:xfrm>
        </p:spPr>
        <p:txBody>
          <a:bodyPr>
            <a:normAutofit/>
          </a:bodyPr>
          <a:lstStyle/>
          <a:p>
            <a:r>
              <a:rPr lang="en-GB" sz="3600" dirty="0"/>
              <a:t>Dorsal Horn</a:t>
            </a:r>
            <a:br>
              <a:rPr lang="en-GB" sz="3600" b="1" dirty="0"/>
            </a:br>
            <a:r>
              <a:rPr lang="en-GB" sz="3100" b="1" dirty="0"/>
              <a:t>Nerve Cell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1468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4 main groups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Substantia </a:t>
            </a:r>
            <a:r>
              <a:rPr lang="en-GB" dirty="0" err="1"/>
              <a:t>gelatinosa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Nucleus </a:t>
            </a:r>
            <a:r>
              <a:rPr lang="en-GB" dirty="0" err="1"/>
              <a:t>proprius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Nucleus dorsalis (Clark’s column, nucleus </a:t>
            </a:r>
            <a:r>
              <a:rPr lang="en-GB" dirty="0" err="1"/>
              <a:t>thoracis</a:t>
            </a:r>
            <a:r>
              <a:rPr lang="en-GB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Visceral afferent nucleus</a:t>
            </a:r>
          </a:p>
          <a:p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425388" y="2712029"/>
            <a:ext cx="31089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79176" y="3224324"/>
            <a:ext cx="2377440" cy="0"/>
          </a:xfrm>
          <a:prstGeom prst="line">
            <a:avLst/>
          </a:prstGeom>
          <a:ln w="28575">
            <a:solidFill>
              <a:srgbClr val="BB88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25388" y="3741551"/>
            <a:ext cx="237744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79176" y="4629057"/>
            <a:ext cx="3474720" cy="0"/>
          </a:xfrm>
          <a:prstGeom prst="line">
            <a:avLst/>
          </a:prstGeom>
          <a:ln w="28575">
            <a:solidFill>
              <a:srgbClr val="EA7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c3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" t="5290" r="3506" b="5539"/>
          <a:stretch>
            <a:fillRect/>
          </a:stretch>
        </p:blipFill>
        <p:spPr bwMode="auto">
          <a:xfrm>
            <a:off x="6461451" y="1825625"/>
            <a:ext cx="5024438" cy="32861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7"/>
          <p:cNvSpPr txBox="1"/>
          <p:nvPr/>
        </p:nvSpPr>
        <p:spPr>
          <a:xfrm>
            <a:off x="7985451" y="2782888"/>
            <a:ext cx="304800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6" name="TextBox 8"/>
          <p:cNvSpPr txBox="1"/>
          <p:nvPr/>
        </p:nvSpPr>
        <p:spPr>
          <a:xfrm>
            <a:off x="8214051" y="3044825"/>
            <a:ext cx="3048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rgbClr val="BB88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7" name="TextBox 9"/>
          <p:cNvSpPr txBox="1"/>
          <p:nvPr/>
        </p:nvSpPr>
        <p:spPr>
          <a:xfrm>
            <a:off x="8442651" y="3273425"/>
            <a:ext cx="3048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rgbClr val="81D3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8290251" y="3349625"/>
            <a:ext cx="3048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rgbClr val="EA7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8366451" y="3425825"/>
            <a:ext cx="152400" cy="152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316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tomy" id="{6C3A8FFE-7141-47B9-9213-9895C7E1A432}" vid="{088974C7-7BA9-4A38-9875-23F266899E6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Anatomy</Template>
  <TotalTime>6658</TotalTime>
  <Words>2412</Words>
  <Application>Microsoft Office PowerPoint</Application>
  <PresentationFormat>Widescreen</PresentationFormat>
  <Paragraphs>367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Calibri Light</vt:lpstr>
      <vt:lpstr>Calibri</vt:lpstr>
      <vt:lpstr>Courier New</vt:lpstr>
      <vt:lpstr>Arial</vt:lpstr>
      <vt:lpstr>Wingdings</vt:lpstr>
      <vt:lpstr>Sakkal Majalla</vt:lpstr>
      <vt:lpstr>Times New Roman</vt:lpstr>
      <vt:lpstr>Office Theme</vt:lpstr>
      <vt:lpstr>Anatomy of the Spinal Cord</vt:lpstr>
      <vt:lpstr>Objectives</vt:lpstr>
      <vt:lpstr>Spinal Cord</vt:lpstr>
      <vt:lpstr>Spinal Cord</vt:lpstr>
      <vt:lpstr>Spinal Cord</vt:lpstr>
      <vt:lpstr>Spinal Cord Cross Section</vt:lpstr>
      <vt:lpstr>Grey Matter</vt:lpstr>
      <vt:lpstr>Spinal Grey Matter  Neuronal Architecture </vt:lpstr>
      <vt:lpstr>Dorsal Horn Nerve Cell Groups</vt:lpstr>
      <vt:lpstr>PowerPoint Presentation</vt:lpstr>
      <vt:lpstr>PowerPoint Presentation</vt:lpstr>
      <vt:lpstr>PowerPoint Presentation</vt:lpstr>
      <vt:lpstr>Ventral Horn 1. Motor Neurons</vt:lpstr>
      <vt:lpstr>PowerPoint Presentation</vt:lpstr>
      <vt:lpstr>PowerPoint Presentation</vt:lpstr>
      <vt:lpstr>White Matter</vt:lpstr>
      <vt:lpstr>PowerPoint Presentation</vt:lpstr>
      <vt:lpstr>Central Canal </vt:lpstr>
      <vt:lpstr>PowerPoint Presentation</vt:lpstr>
      <vt:lpstr>PowerPoint Presentation</vt:lpstr>
      <vt:lpstr>Spinal Meninges</vt:lpstr>
      <vt:lpstr>Spinal Nerves</vt:lpstr>
      <vt:lpstr>Spinal Nerves Branches</vt:lpstr>
      <vt:lpstr>PowerPoint Presentation</vt:lpstr>
      <vt:lpstr>Dermatomes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</dc:title>
  <dc:creator>Jawaher AbdulMohsen</dc:creator>
  <cp:lastModifiedBy>Jawaher</cp:lastModifiedBy>
  <cp:revision>103</cp:revision>
  <dcterms:created xsi:type="dcterms:W3CDTF">2017-04-30T17:35:08Z</dcterms:created>
  <dcterms:modified xsi:type="dcterms:W3CDTF">2017-09-30T16:23:29Z</dcterms:modified>
</cp:coreProperties>
</file>