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4"/>
  </p:notesMasterIdLst>
  <p:sldIdLst>
    <p:sldId id="328" r:id="rId2"/>
    <p:sldId id="298" r:id="rId3"/>
    <p:sldId id="297" r:id="rId4"/>
    <p:sldId id="299" r:id="rId5"/>
    <p:sldId id="300" r:id="rId6"/>
    <p:sldId id="302" r:id="rId7"/>
    <p:sldId id="303" r:id="rId8"/>
    <p:sldId id="307" r:id="rId9"/>
    <p:sldId id="308" r:id="rId10"/>
    <p:sldId id="312" r:id="rId11"/>
    <p:sldId id="313" r:id="rId12"/>
    <p:sldId id="318" r:id="rId13"/>
    <p:sldId id="317" r:id="rId14"/>
    <p:sldId id="319" r:id="rId15"/>
    <p:sldId id="323" r:id="rId16"/>
    <p:sldId id="322" r:id="rId17"/>
    <p:sldId id="325" r:id="rId18"/>
    <p:sldId id="326" r:id="rId19"/>
    <p:sldId id="327" r:id="rId20"/>
    <p:sldId id="330" r:id="rId21"/>
    <p:sldId id="332" r:id="rId22"/>
    <p:sldId id="329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FF81"/>
    <a:srgbClr val="FFFF99"/>
    <a:srgbClr val="E69ACD"/>
    <a:srgbClr val="FF66CC"/>
    <a:srgbClr val="EFBFDF"/>
    <a:srgbClr val="EA7274"/>
    <a:srgbClr val="ECF9FE"/>
    <a:srgbClr val="F5BDBE"/>
    <a:srgbClr val="F09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65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riedreich's_ataxia" TargetMode="External"/><Relationship Id="rId3" Type="http://schemas.openxmlformats.org/officeDocument/2006/relationships/hyperlink" Target="https://en.wikipedia.org/wiki/Neurological_sign" TargetMode="External"/><Relationship Id="rId7" Type="http://schemas.openxmlformats.org/officeDocument/2006/relationships/hyperlink" Target="https://en.wikipedia.org/wiki/Cerebellum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Nervous_system" TargetMode="External"/><Relationship Id="rId5" Type="http://schemas.openxmlformats.org/officeDocument/2006/relationships/hyperlink" Target="https://en.wikipedia.org/wiki/Gait_abnormality" TargetMode="External"/><Relationship Id="rId4" Type="http://schemas.openxmlformats.org/officeDocument/2006/relationships/hyperlink" Target="https://en.wikipedia.org/wiki/Motor_coordinatio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3029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7FD3D-7005-46CD-9BFE-F8149103CA10}" type="slidenum">
              <a:rPr lang="en-US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464513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/>
              <a:t>Ataxia</a:t>
            </a:r>
            <a:r>
              <a:rPr lang="en-US" altLang="en-US" dirty="0"/>
              <a:t> is a </a:t>
            </a:r>
            <a:r>
              <a:rPr lang="en-US" altLang="en-US" dirty="0">
                <a:hlinkClick r:id="rId3" tooltip="Neurological sign"/>
              </a:rPr>
              <a:t>neurological sign</a:t>
            </a:r>
            <a:r>
              <a:rPr lang="en-US" altLang="en-US" dirty="0"/>
              <a:t> consisting of lack of voluntary </a:t>
            </a:r>
            <a:r>
              <a:rPr lang="en-US" altLang="en-US" dirty="0">
                <a:hlinkClick r:id="rId4" tooltip="Motor coordination"/>
              </a:rPr>
              <a:t>coordination of muscle movements</a:t>
            </a:r>
            <a:r>
              <a:rPr lang="en-US" altLang="en-US" dirty="0"/>
              <a:t> that includes </a:t>
            </a:r>
            <a:r>
              <a:rPr lang="en-US" altLang="en-US" dirty="0">
                <a:hlinkClick r:id="rId5" tooltip="Gait abnormality"/>
              </a:rPr>
              <a:t>gait abnormality</a:t>
            </a:r>
            <a:r>
              <a:rPr lang="en-US" altLang="en-US" dirty="0"/>
              <a:t>. Ataxia is a non-specific clinical manifestation implying dysfunction of the parts of the </a:t>
            </a:r>
            <a:r>
              <a:rPr lang="en-US" altLang="en-US" dirty="0">
                <a:hlinkClick r:id="rId6" tooltip="Nervous system"/>
              </a:rPr>
              <a:t>nervous system</a:t>
            </a:r>
            <a:r>
              <a:rPr lang="en-US" altLang="en-US" dirty="0"/>
              <a:t> that coordinate movement, such as the </a:t>
            </a:r>
            <a:r>
              <a:rPr lang="en-US" altLang="en-US" dirty="0">
                <a:hlinkClick r:id="rId7" tooltip="Cerebellum"/>
              </a:rPr>
              <a:t>cerebellum</a:t>
            </a:r>
            <a:r>
              <a:rPr lang="en-US" altLang="en-US" dirty="0"/>
              <a:t>. Ataxia can be limited to one side of the body, which is referred to as </a:t>
            </a:r>
            <a:r>
              <a:rPr lang="en-US" altLang="en-US" dirty="0" err="1"/>
              <a:t>hemiataxia</a:t>
            </a:r>
            <a:r>
              <a:rPr lang="en-US" altLang="en-US" dirty="0"/>
              <a:t>. Several possible causes exist for these patterns of neurological dysfunction. </a:t>
            </a:r>
            <a:r>
              <a:rPr lang="en-US" altLang="en-US" dirty="0" err="1"/>
              <a:t>Dystaxia</a:t>
            </a:r>
            <a:r>
              <a:rPr lang="en-US" altLang="en-US" dirty="0"/>
              <a:t> is a mild degree of ataxia. </a:t>
            </a:r>
            <a:r>
              <a:rPr lang="en-US" altLang="en-US" dirty="0">
                <a:hlinkClick r:id="rId8" tooltip="Friedreich's ataxia"/>
              </a:rPr>
              <a:t>Friedreich's ataxia</a:t>
            </a:r>
            <a:r>
              <a:rPr lang="en-US" altLang="en-US" dirty="0"/>
              <a:t> has gait abnormality as the most commonly presented symptom.</a:t>
            </a:r>
          </a:p>
        </p:txBody>
      </p:sp>
    </p:spTree>
    <p:extLst>
      <p:ext uri="{BB962C8B-B14F-4D97-AF65-F5344CB8AC3E}">
        <p14:creationId xmlns:p14="http://schemas.microsoft.com/office/powerpoint/2010/main" val="117072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D36DB-66A1-462C-9270-2E758C786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88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docs.google.com/presentation/d/1zHrbVvovKY0lGbOycITFqoig6qjfsi2AoJUTEhHuXw0/edit?usp=sharin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hyperlink" Target="https://www.youtube.com/watch?v=4H_2JRRzha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hyperlink" Target="https://www.youtube.com/watch?v=yzH8ul5PSZ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channel/UCXm7p9EPl93gEqwDzVguKVA/playlists?view_as=subscriber" TargetMode="External"/><Relationship Id="rId5" Type="http://schemas.openxmlformats.org/officeDocument/2006/relationships/hyperlink" Target="https://docs.google.com/forms/d/e/1FAIpQLSe5fXv00313pt-bu_7cteBdzQAoHkhw6R86sJUYg-L2qalpWA/viewform?usp=sf_link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C00000"/>
                  </a:solidFill>
                </a:rPr>
                <a:t>Important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3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27112"/>
            <a:ext cx="12192000" cy="5212320"/>
            <a:chOff x="0" y="127112"/>
            <a:chExt cx="12192000" cy="521232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127112"/>
              <a:ext cx="12192000" cy="5212320"/>
              <a:chOff x="0" y="127112"/>
              <a:chExt cx="12192000" cy="5212320"/>
            </a:xfrm>
          </p:grpSpPr>
          <p:pic>
            <p:nvPicPr>
              <p:cNvPr id="85" name="Shape 85" descr="Image result for ‫بسم الله الرحمن الرحيم‬‎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891554" y="127112"/>
                <a:ext cx="3669927" cy="3615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96" b="33122"/>
              <a:stretch/>
            </p:blipFill>
            <p:spPr>
              <a:xfrm>
                <a:off x="0" y="562574"/>
                <a:ext cx="12192000" cy="4693295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7866744" y="377261"/>
                <a:ext cx="2946400" cy="49621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026" name="Picture 2" descr="#Med436 - KSU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58"/>
              <a:stretch/>
            </p:blipFill>
            <p:spPr bwMode="auto">
              <a:xfrm>
                <a:off x="8308002" y="2103341"/>
                <a:ext cx="1920882" cy="1756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64" t="11343" r="9894" b="25826"/>
              <a:stretch/>
            </p:blipFill>
            <p:spPr>
              <a:xfrm>
                <a:off x="8379502" y="377261"/>
                <a:ext cx="1835935" cy="1862353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9398" y="3780381"/>
              <a:ext cx="1564729" cy="1386881"/>
            </a:xfrm>
            <a:prstGeom prst="rect">
              <a:avLst/>
            </a:prstGeom>
          </p:spPr>
        </p:pic>
      </p:grpSp>
      <p:sp>
        <p:nvSpPr>
          <p:cNvPr id="19" name="Shape 84"/>
          <p:cNvSpPr txBox="1">
            <a:spLocks/>
          </p:cNvSpPr>
          <p:nvPr/>
        </p:nvSpPr>
        <p:spPr>
          <a:xfrm>
            <a:off x="455965" y="5524746"/>
            <a:ext cx="7758953" cy="91533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r>
              <a:rPr lang="en-US" sz="440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Sensory Ascending Spinal Tracts</a:t>
            </a:r>
            <a:endParaRPr lang="en-GB" sz="54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221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482375" y="282135"/>
            <a:ext cx="3686629" cy="309923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 err="1">
                <a:cs typeface="Aharoni" pitchFamily="2" charset="-79"/>
              </a:rPr>
              <a:t>Tabes</a:t>
            </a:r>
            <a:r>
              <a:rPr lang="en-US" sz="2200" b="1" dirty="0">
                <a:cs typeface="Aharoni" pitchFamily="2" charset="-79"/>
              </a:rPr>
              <a:t> Dorsalis</a:t>
            </a:r>
            <a:endParaRPr lang="en-US" altLang="en-US" sz="22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dirty="0"/>
              <a:t>A late manifestation of </a:t>
            </a:r>
            <a:r>
              <a:rPr lang="en-US" altLang="en-US" sz="2000" b="1" dirty="0"/>
              <a:t>syphilitic infection</a:t>
            </a:r>
            <a:r>
              <a:rPr lang="en-US" altLang="en-US" sz="2000" dirty="0"/>
              <a:t> on the CNS.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dirty="0"/>
              <a:t>Affects the </a:t>
            </a:r>
            <a:r>
              <a:rPr lang="en-US" altLang="en-US" sz="2000" b="1" dirty="0"/>
              <a:t>lumbosacral dorsal spinal roots </a:t>
            </a:r>
            <a:r>
              <a:rPr lang="en-US" altLang="en-US" sz="2000" dirty="0"/>
              <a:t>and </a:t>
            </a:r>
            <a:r>
              <a:rPr lang="en-US" altLang="en-US" sz="2000" b="1" dirty="0"/>
              <a:t>dorsal columns </a:t>
            </a:r>
            <a:r>
              <a:rPr lang="en-US" altLang="en-US" sz="2000" dirty="0"/>
              <a:t>of the </a:t>
            </a:r>
            <a:r>
              <a:rPr lang="en-US" altLang="en-US" sz="2000" b="1" dirty="0"/>
              <a:t>spinal cord.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dirty="0"/>
              <a:t>Leads to </a:t>
            </a:r>
            <a:r>
              <a:rPr lang="en-US" altLang="en-US" sz="2000" b="1" dirty="0"/>
              <a:t>loss of proprioception </a:t>
            </a:r>
            <a:r>
              <a:rPr lang="en-US" altLang="en-US" sz="2000" dirty="0"/>
              <a:t>which is manifested by a </a:t>
            </a:r>
            <a:r>
              <a:rPr lang="en-US" altLang="en-US" sz="2000" b="1" dirty="0"/>
              <a:t>high Step Page  </a:t>
            </a:r>
            <a:r>
              <a:rPr lang="en-US" altLang="en-US" sz="2000" dirty="0"/>
              <a:t>and </a:t>
            </a:r>
            <a:r>
              <a:rPr lang="en-US" altLang="en-US" sz="2000" b="1" dirty="0"/>
              <a:t>unsteady gait </a:t>
            </a:r>
            <a:r>
              <a:rPr lang="en-US" altLang="en-US" sz="2000" i="1" dirty="0"/>
              <a:t>(Sensory Ataxia). </a:t>
            </a:r>
          </a:p>
          <a:p>
            <a:endParaRPr lang="en-US" altLang="en-US" sz="2000" dirty="0"/>
          </a:p>
        </p:txBody>
      </p:sp>
      <p:pic>
        <p:nvPicPr>
          <p:cNvPr id="6" name="Picture 2" descr="C:\Documents and Settings\Dr.Essam\My Documents\blockes\cns block\2014-2015\lectures\fig\8-5l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540" y="3288620"/>
            <a:ext cx="1688110" cy="1242104"/>
          </a:xfrm>
          <a:noFill/>
        </p:spPr>
      </p:pic>
      <p:grpSp>
        <p:nvGrpSpPr>
          <p:cNvPr id="21" name="Group 20"/>
          <p:cNvGrpSpPr/>
          <p:nvPr/>
        </p:nvGrpSpPr>
        <p:grpSpPr>
          <a:xfrm>
            <a:off x="293339" y="4637349"/>
            <a:ext cx="3806929" cy="1852437"/>
            <a:chOff x="-2028371" y="6939871"/>
            <a:chExt cx="6448425" cy="2976562"/>
          </a:xfrm>
        </p:grpSpPr>
        <p:pic>
          <p:nvPicPr>
            <p:cNvPr id="7" name="Picture 5" descr="C:\Documents and Settings\Dr.Essam\My Documents\blockes\cns block\2014-2015\lectures\fig\4373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8371" y="6939871"/>
              <a:ext cx="6448425" cy="297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340428" y="7020833"/>
              <a:ext cx="1143000" cy="2743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Text Placeholder 3"/>
          <p:cNvSpPr txBox="1">
            <a:spLocks/>
          </p:cNvSpPr>
          <p:nvPr/>
        </p:nvSpPr>
        <p:spPr>
          <a:xfrm>
            <a:off x="4640595" y="279399"/>
            <a:ext cx="3352800" cy="403632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2200" b="1" dirty="0">
                <a:cs typeface="Aharoni" pitchFamily="2" charset="-79"/>
              </a:rPr>
              <a:t>Subacute Combined Degeneration of the spinal cord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/>
              <a:t>A systemic disease results from B12 deficiency 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/>
              <a:t>It produces </a:t>
            </a:r>
            <a:r>
              <a:rPr lang="en-US" altLang="en-US" sz="2000" b="1" u="sng" dirty="0"/>
              <a:t>Sensory Ataxia 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Lateral columns </a:t>
            </a:r>
            <a:r>
              <a:rPr lang="en-US" altLang="en-US" sz="2000" dirty="0"/>
              <a:t>are also affected</a:t>
            </a:r>
            <a:r>
              <a:rPr lang="en-US" altLang="en-US" sz="2000" b="1" dirty="0"/>
              <a:t> </a:t>
            </a:r>
            <a:r>
              <a:rPr lang="en-US" altLang="en-US" sz="2000" dirty="0"/>
              <a:t>(combined) causing </a:t>
            </a:r>
            <a:r>
              <a:rPr lang="en-US" altLang="en-US" sz="2000" b="1" dirty="0"/>
              <a:t>weak and spastic limbs 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/>
              <a:t>It is completely recovered by proper treatment with B12 .</a:t>
            </a:r>
            <a:endParaRPr lang="en-US" altLang="en-US" sz="2400" dirty="0"/>
          </a:p>
          <a:p>
            <a:pPr>
              <a:spcBef>
                <a:spcPts val="600"/>
              </a:spcBef>
            </a:pPr>
            <a:endParaRPr lang="en-US" alt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4746401" y="4279147"/>
            <a:ext cx="3308803" cy="2127826"/>
            <a:chOff x="4622800" y="6124349"/>
            <a:chExt cx="5111750" cy="2589213"/>
          </a:xfrm>
        </p:grpSpPr>
        <p:pic>
          <p:nvPicPr>
            <p:cNvPr id="10" name="Picture 2" descr="C:\Documents and Settings\Dr.Essam\My Documents\blockes\cns block\2014-2015\lectures\fig\scd133639977857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22800" y="6124349"/>
              <a:ext cx="5111750" cy="2589213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4705350" y="7038748"/>
              <a:ext cx="1143000" cy="762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857750" y="6505348"/>
              <a:ext cx="1371600" cy="5334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Text Placeholder 3"/>
          <p:cNvSpPr txBox="1">
            <a:spLocks/>
          </p:cNvSpPr>
          <p:nvPr/>
        </p:nvSpPr>
        <p:spPr>
          <a:xfrm>
            <a:off x="8665588" y="319199"/>
            <a:ext cx="3322637" cy="24240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 b="1" dirty="0">
                <a:cs typeface="Aharoni" pitchFamily="2" charset="-79"/>
              </a:rPr>
              <a:t>Multiple Sclerosis</a:t>
            </a:r>
            <a:endParaRPr lang="ar-SA" altLang="en-US" sz="2200" b="1" dirty="0">
              <a:cs typeface="Aharoni" pitchFamily="2" charset="-79"/>
            </a:endParaRPr>
          </a:p>
          <a:p>
            <a:pPr marL="0" indent="0" algn="ctr">
              <a:buNone/>
            </a:pPr>
            <a:endParaRPr lang="en-US" altLang="en-US" sz="105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dirty="0"/>
              <a:t>An immune disease  affects specifically </a:t>
            </a:r>
            <a:r>
              <a:rPr lang="en-US" altLang="en-US" sz="2000" b="1" dirty="0"/>
              <a:t>fasciculus </a:t>
            </a:r>
            <a:r>
              <a:rPr lang="en-US" altLang="en-US" sz="2000" b="1" dirty="0" err="1"/>
              <a:t>Cuneatus</a:t>
            </a:r>
            <a:r>
              <a:rPr lang="en-US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dirty="0"/>
              <a:t>of the cervical region. Leads to </a:t>
            </a:r>
            <a:r>
              <a:rPr lang="en-US" altLang="en-US" sz="2000" b="1" dirty="0"/>
              <a:t>loss of proprioception in hands and fingers </a:t>
            </a:r>
            <a:r>
              <a:rPr lang="en-US" altLang="en-US" sz="2000" i="1" dirty="0"/>
              <a:t>(</a:t>
            </a:r>
            <a:r>
              <a:rPr lang="en-US" altLang="en-US" sz="2000" i="1" dirty="0" err="1"/>
              <a:t>Asteriognosis</a:t>
            </a:r>
            <a:r>
              <a:rPr lang="en-US" altLang="en-US" sz="2000" i="1" dirty="0"/>
              <a:t>)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708448" y="2988575"/>
            <a:ext cx="3182835" cy="3430300"/>
            <a:chOff x="9969500" y="4884734"/>
            <a:chExt cx="5111750" cy="5138737"/>
          </a:xfrm>
        </p:grpSpPr>
        <p:pic>
          <p:nvPicPr>
            <p:cNvPr id="14" name="Picture 2" descr="C:\Documents and Settings\Dr.Essam\My Documents\blockes\cns block\2014-2015\lectures\fig\image_1438-multiple-sclerosi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969500" y="4884734"/>
              <a:ext cx="5111750" cy="5138737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0433050" y="7585070"/>
              <a:ext cx="1143000" cy="914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57050" y="7051670"/>
              <a:ext cx="1219200" cy="68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8344808" y="380999"/>
            <a:ext cx="0" cy="6124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899683" y="3581686"/>
            <a:ext cx="682625" cy="734036"/>
            <a:chOff x="6597319" y="353560"/>
            <a:chExt cx="682625" cy="734036"/>
          </a:xfrm>
        </p:grpSpPr>
        <p:pic>
          <p:nvPicPr>
            <p:cNvPr id="23" name="Picture 2" descr="Image result for youtube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07:07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09185" y="190499"/>
            <a:ext cx="4089034" cy="6505348"/>
          </a:xfrm>
          <a:prstGeom prst="rect">
            <a:avLst/>
          </a:prstGeom>
          <a:noFill/>
          <a:ln w="28575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4432239" y="190499"/>
            <a:ext cx="3912569" cy="650534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8430648" y="190499"/>
            <a:ext cx="3557577" cy="65053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9085039" y="660273"/>
            <a:ext cx="1247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التصلب اللويحي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1223339" y="264791"/>
            <a:ext cx="682625" cy="734036"/>
            <a:chOff x="6597319" y="353560"/>
            <a:chExt cx="682625" cy="734036"/>
          </a:xfrm>
        </p:grpSpPr>
        <p:pic>
          <p:nvPicPr>
            <p:cNvPr id="31" name="Picture 2" descr="Image result for youtube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11:15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033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7805"/>
            <a:ext cx="10515600" cy="860171"/>
          </a:xfrm>
        </p:spPr>
        <p:txBody>
          <a:bodyPr>
            <a:normAutofit/>
          </a:bodyPr>
          <a:lstStyle/>
          <a:p>
            <a:r>
              <a:rPr lang="en-US" sz="3200" b="1" dirty="0"/>
              <a:t>2. Spinothalamic </a:t>
            </a:r>
            <a:r>
              <a:rPr lang="en-US" sz="2400" dirty="0"/>
              <a:t>(anterolateral)</a:t>
            </a:r>
            <a:r>
              <a:rPr lang="en-US" sz="3200" b="1" dirty="0"/>
              <a:t> Tracts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2981"/>
            <a:ext cx="5737412" cy="491673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The spinothalamic tracts contain axons of second-order </a:t>
            </a:r>
            <a:r>
              <a:rPr lang="en-US" sz="2200" dirty="0" err="1"/>
              <a:t>neurones</a:t>
            </a:r>
            <a:r>
              <a:rPr lang="en-US" sz="2200" dirty="0"/>
              <a:t>, the cell bodies of which lie in the </a:t>
            </a:r>
            <a:r>
              <a:rPr lang="en-US" sz="2200" b="1" dirty="0"/>
              <a:t>contralateral</a:t>
            </a:r>
            <a:r>
              <a:rPr lang="en-US" sz="2200" b="1" i="1" dirty="0"/>
              <a:t>* </a:t>
            </a:r>
            <a:r>
              <a:rPr lang="en-US" sz="2200" b="1" dirty="0"/>
              <a:t>dorsal horn</a:t>
            </a:r>
            <a:r>
              <a:rPr lang="en-US" sz="2200" dirty="0"/>
              <a:t>.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Located </a:t>
            </a:r>
            <a:r>
              <a:rPr lang="en-US" sz="2200" i="1" dirty="0"/>
              <a:t>lateral</a:t>
            </a:r>
            <a:r>
              <a:rPr lang="en-US" sz="2200" dirty="0"/>
              <a:t> and </a:t>
            </a:r>
            <a:r>
              <a:rPr lang="en-US" sz="2200" i="1" dirty="0"/>
              <a:t>ventral</a:t>
            </a:r>
            <a:r>
              <a:rPr lang="en-US" sz="2200" dirty="0"/>
              <a:t> to the ventral horn. 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Carry impulses concerned with; </a:t>
            </a:r>
            <a:r>
              <a:rPr lang="en-US" sz="2200" i="1" dirty="0"/>
              <a:t>pain</a:t>
            </a:r>
            <a:r>
              <a:rPr lang="en-US" sz="2200" dirty="0"/>
              <a:t> and </a:t>
            </a:r>
            <a:r>
              <a:rPr lang="en-US" sz="2200" i="1" dirty="0"/>
              <a:t>thermal sensations </a:t>
            </a:r>
            <a:r>
              <a:rPr lang="en-US" sz="2200" b="1" dirty="0"/>
              <a:t>(Lateral tract) </a:t>
            </a:r>
            <a:r>
              <a:rPr lang="en-US" sz="2200" dirty="0"/>
              <a:t>and </a:t>
            </a:r>
            <a:r>
              <a:rPr lang="en-US" sz="2200" i="1" dirty="0"/>
              <a:t>Non- Discriminative touch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(crude) </a:t>
            </a:r>
            <a:r>
              <a:rPr lang="en-US" sz="2200" dirty="0"/>
              <a:t>and </a:t>
            </a:r>
            <a:r>
              <a:rPr lang="en-US" sz="2200" i="1" dirty="0"/>
              <a:t>pressure </a:t>
            </a:r>
            <a:r>
              <a:rPr lang="en-US" sz="2200" b="1" dirty="0"/>
              <a:t>(Anterior tract),  </a:t>
            </a:r>
            <a:r>
              <a:rPr lang="en-US" sz="2200" dirty="0"/>
              <a:t>from the contralateral side.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In brain stem, the two tracts constitute the </a:t>
            </a:r>
            <a:r>
              <a:rPr lang="en-US" sz="2200" b="1" dirty="0"/>
              <a:t>Spinal Lemniscus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(recall the medial lemniscus)</a:t>
            </a:r>
            <a:r>
              <a:rPr lang="en-US" sz="2200" dirty="0"/>
              <a:t>.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Information is sent to the primary sensory cortex on the opposite side of the body.</a:t>
            </a:r>
          </a:p>
          <a:p>
            <a:endParaRPr lang="en-GB" sz="2200" dirty="0"/>
          </a:p>
        </p:txBody>
      </p:sp>
      <p:grpSp>
        <p:nvGrpSpPr>
          <p:cNvPr id="7" name="Group 6"/>
          <p:cNvGrpSpPr/>
          <p:nvPr/>
        </p:nvGrpSpPr>
        <p:grpSpPr>
          <a:xfrm>
            <a:off x="7293925" y="233077"/>
            <a:ext cx="3752217" cy="3891695"/>
            <a:chOff x="9079992" y="365125"/>
            <a:chExt cx="2438400" cy="5181600"/>
          </a:xfrm>
        </p:grpSpPr>
        <p:pic>
          <p:nvPicPr>
            <p:cNvPr id="5" name="Picture 3" descr="F00365-008-f0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9992" y="365125"/>
              <a:ext cx="2438400" cy="51816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0937220" y="2899751"/>
              <a:ext cx="387820" cy="132374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" name="Picture 3" descr="Untitled-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9135" r="3223" b="11852"/>
          <a:stretch>
            <a:fillRect/>
          </a:stretch>
        </p:blipFill>
        <p:spPr bwMode="auto">
          <a:xfrm>
            <a:off x="7293925" y="4360495"/>
            <a:ext cx="3942411" cy="232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194814" y="4604749"/>
            <a:ext cx="1920240" cy="0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495398" y="5844362"/>
            <a:ext cx="3696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ipsilateral: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on the same side of the body.</a:t>
            </a:r>
          </a:p>
          <a:p>
            <a:pPr lvl="0"/>
            <a:r>
              <a:rPr lang="en-GB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 contralateral: </a:t>
            </a:r>
            <a:r>
              <a:rPr lang="en-GB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on the opposite side of the body.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148918" y="5957047"/>
            <a:ext cx="403411" cy="3701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974106" y="5067803"/>
            <a:ext cx="403411" cy="2572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297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541817"/>
              </p:ext>
            </p:extLst>
          </p:nvPr>
        </p:nvGraphicFramePr>
        <p:xfrm>
          <a:off x="2786468" y="1547449"/>
          <a:ext cx="6616698" cy="37953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0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6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/>
                      <a:r>
                        <a:rPr lang="en-GB" b="1" i="1" dirty="0">
                          <a:solidFill>
                            <a:schemeClr val="bg1"/>
                          </a:solidFill>
                        </a:rPr>
                        <a:t>Lateral</a:t>
                      </a: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 Spinothalamic Tract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i="1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1" dirty="0">
                          <a:solidFill>
                            <a:schemeClr val="bg1"/>
                          </a:solidFill>
                        </a:rPr>
                        <a:t>Anterior</a:t>
                      </a: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 Spinothalamic Tract</a:t>
                      </a:r>
                    </a:p>
                  </a:txBody>
                  <a:tcPr>
                    <a:solidFill>
                      <a:srgbClr val="DA20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0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Carries pain &amp; Temperature to thalamus and sensory area of the cerebral cortex.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Function</a:t>
                      </a:r>
                      <a:endParaRPr lang="en-GB" i="1" dirty="0"/>
                    </a:p>
                  </a:txBody>
                  <a:tcPr vert="vert2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Carries crude touch (non discriminative) &amp; pressure to thalamus and sensory cortex.</a:t>
                      </a:r>
                    </a:p>
                  </a:txBody>
                  <a:tcPr>
                    <a:solidFill>
                      <a:srgbClr val="EA72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/>
                        <a:t>Neurone</a:t>
                      </a:r>
                      <a:r>
                        <a:rPr lang="en-US" sz="1800" b="1" dirty="0"/>
                        <a:t> I</a:t>
                      </a:r>
                      <a:r>
                        <a:rPr lang="en-US" sz="1800" dirty="0"/>
                        <a:t>:  Small cells in the dorsal root ganglia.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Neurones</a:t>
                      </a:r>
                      <a:r>
                        <a:rPr lang="en-US" i="1" dirty="0"/>
                        <a:t>: 3 </a:t>
                      </a:r>
                      <a:r>
                        <a:rPr lang="en-US" i="1" dirty="0" err="1"/>
                        <a:t>Neurones</a:t>
                      </a:r>
                      <a:endParaRPr lang="en-GB" i="1" dirty="0"/>
                    </a:p>
                  </a:txBody>
                  <a:tcPr vert="vert2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1" dirty="0" err="1"/>
                        <a:t>Neurone</a:t>
                      </a:r>
                      <a:r>
                        <a:rPr lang="en-US" sz="1800" b="1" dirty="0"/>
                        <a:t> I</a:t>
                      </a:r>
                      <a:r>
                        <a:rPr lang="en-US" sz="1800" dirty="0"/>
                        <a:t>: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Medium sized cells in the dorsal  root ganglia.</a:t>
                      </a:r>
                    </a:p>
                  </a:txBody>
                  <a:tcPr>
                    <a:solidFill>
                      <a:srgbClr val="F09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/>
                        <a:t>Neurone</a:t>
                      </a:r>
                      <a:r>
                        <a:rPr lang="en-US" sz="1800" b="1" dirty="0"/>
                        <a:t> II</a:t>
                      </a:r>
                      <a:r>
                        <a:rPr lang="en-US" sz="1800" dirty="0"/>
                        <a:t>: Cells of substantia </a:t>
                      </a:r>
                      <a:r>
                        <a:rPr lang="en-US" sz="1800" dirty="0" err="1"/>
                        <a:t>gelatinosa</a:t>
                      </a:r>
                      <a:r>
                        <a:rPr lang="en-US" sz="1800" dirty="0"/>
                        <a:t> of </a:t>
                      </a:r>
                      <a:r>
                        <a:rPr lang="en-US" sz="1800" dirty="0" err="1"/>
                        <a:t>Rolandi</a:t>
                      </a:r>
                      <a:r>
                        <a:rPr lang="en-US" sz="1800" dirty="0"/>
                        <a:t> in the posterior horn.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1" dirty="0" err="1"/>
                        <a:t>Neurone</a:t>
                      </a:r>
                      <a:r>
                        <a:rPr lang="en-US" sz="1800" b="1" dirty="0"/>
                        <a:t> II</a:t>
                      </a:r>
                      <a:r>
                        <a:rPr lang="en-US" sz="1800" dirty="0"/>
                        <a:t>:</a:t>
                      </a:r>
                    </a:p>
                    <a:p>
                      <a:pP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800" dirty="0"/>
                        <a:t>Cells of main sensory nucleus or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(nucleus </a:t>
                      </a:r>
                      <a:r>
                        <a:rPr lang="en-US" sz="1800" dirty="0" err="1"/>
                        <a:t>proprius</a:t>
                      </a:r>
                      <a:r>
                        <a:rPr lang="en-US" sz="1800" dirty="0"/>
                        <a:t>).</a:t>
                      </a:r>
                    </a:p>
                  </a:txBody>
                  <a:tcPr>
                    <a:solidFill>
                      <a:srgbClr val="F5BD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/>
                        <a:t>Neurone</a:t>
                      </a:r>
                      <a:r>
                        <a:rPr lang="en-US" sz="1800" b="1" dirty="0"/>
                        <a:t> III</a:t>
                      </a:r>
                      <a:r>
                        <a:rPr lang="en-US" sz="1800" dirty="0"/>
                        <a:t>: Cells of (VP*) nucleus of the thalamus.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1" dirty="0" err="1"/>
                        <a:t>Neurone</a:t>
                      </a:r>
                      <a:r>
                        <a:rPr lang="en-US" sz="1800" b="1" dirty="0"/>
                        <a:t> III</a:t>
                      </a:r>
                      <a:r>
                        <a:rPr lang="en-US" sz="1800" dirty="0"/>
                        <a:t>: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Cells of VP* nucleus of thalamus.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838200" y="336542"/>
            <a:ext cx="10515600" cy="86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2. Spinothalamic Tracts</a:t>
            </a:r>
            <a:endParaRPr lang="en-GB" sz="3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57968" y="1601788"/>
            <a:ext cx="2389701" cy="3984493"/>
            <a:chOff x="6326189" y="1343026"/>
            <a:chExt cx="3843337" cy="5286375"/>
          </a:xfrm>
        </p:grpSpPr>
        <p:pic>
          <p:nvPicPr>
            <p:cNvPr id="6" name="Picture 5" descr="C:\Documents and Settings\Free User\My Documents\My Pictures\qqq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92" b="4752"/>
            <a:stretch>
              <a:fillRect/>
            </a:stretch>
          </p:blipFill>
          <p:spPr>
            <a:xfrm>
              <a:off x="6326189" y="1343026"/>
              <a:ext cx="3843337" cy="528637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7048500" y="5527676"/>
              <a:ext cx="450850" cy="263525"/>
            </a:xfrm>
            <a:custGeom>
              <a:avLst/>
              <a:gdLst>
                <a:gd name="T0" fmla="*/ 0 w 450937"/>
                <a:gd name="T1" fmla="*/ 278307 h 263046"/>
                <a:gd name="T2" fmla="*/ 87155 w 450937"/>
                <a:gd name="T3" fmla="*/ 251801 h 263046"/>
                <a:gd name="T4" fmla="*/ 112052 w 450937"/>
                <a:gd name="T5" fmla="*/ 172286 h 263046"/>
                <a:gd name="T6" fmla="*/ 161877 w 450937"/>
                <a:gd name="T7" fmla="*/ 92769 h 263046"/>
                <a:gd name="T8" fmla="*/ 249033 w 450937"/>
                <a:gd name="T9" fmla="*/ 26506 h 263046"/>
                <a:gd name="T10" fmla="*/ 323727 w 450937"/>
                <a:gd name="T11" fmla="*/ 13253 h 263046"/>
                <a:gd name="T12" fmla="*/ 423343 w 450937"/>
                <a:gd name="T13" fmla="*/ 106021 h 263046"/>
                <a:gd name="T14" fmla="*/ 423343 w 450937"/>
                <a:gd name="T15" fmla="*/ 145782 h 263046"/>
                <a:gd name="T16" fmla="*/ 423343 w 450937"/>
                <a:gd name="T17" fmla="*/ 106021 h 263046"/>
                <a:gd name="T18" fmla="*/ 448241 w 450937"/>
                <a:gd name="T19" fmla="*/ 106021 h 2630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0937"/>
                <a:gd name="T31" fmla="*/ 0 h 263046"/>
                <a:gd name="T32" fmla="*/ 450937 w 450937"/>
                <a:gd name="T33" fmla="*/ 263046 h 2630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0937" h="263046">
                  <a:moveTo>
                    <a:pt x="0" y="263046"/>
                  </a:moveTo>
                  <a:cubicBezTo>
                    <a:pt x="34446" y="258870"/>
                    <a:pt x="68893" y="254695"/>
                    <a:pt x="87682" y="237994"/>
                  </a:cubicBezTo>
                  <a:cubicBezTo>
                    <a:pt x="106471" y="221293"/>
                    <a:pt x="100208" y="187890"/>
                    <a:pt x="112734" y="162838"/>
                  </a:cubicBezTo>
                  <a:cubicBezTo>
                    <a:pt x="125260" y="137786"/>
                    <a:pt x="139874" y="110646"/>
                    <a:pt x="162838" y="87682"/>
                  </a:cubicBezTo>
                  <a:cubicBezTo>
                    <a:pt x="185803" y="64718"/>
                    <a:pt x="223381" y="37578"/>
                    <a:pt x="250521" y="25052"/>
                  </a:cubicBezTo>
                  <a:cubicBezTo>
                    <a:pt x="277661" y="12526"/>
                    <a:pt x="296450" y="0"/>
                    <a:pt x="325677" y="12526"/>
                  </a:cubicBezTo>
                  <a:cubicBezTo>
                    <a:pt x="354904" y="25052"/>
                    <a:pt x="409184" y="79331"/>
                    <a:pt x="425885" y="100208"/>
                  </a:cubicBezTo>
                  <a:cubicBezTo>
                    <a:pt x="442586" y="121085"/>
                    <a:pt x="425885" y="137786"/>
                    <a:pt x="425885" y="137786"/>
                  </a:cubicBezTo>
                  <a:cubicBezTo>
                    <a:pt x="425885" y="137786"/>
                    <a:pt x="421710" y="106471"/>
                    <a:pt x="425885" y="100208"/>
                  </a:cubicBezTo>
                  <a:cubicBezTo>
                    <a:pt x="430060" y="93945"/>
                    <a:pt x="440498" y="97076"/>
                    <a:pt x="450937" y="100208"/>
                  </a:cubicBezTo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>
              <a:off x="7874001" y="2295526"/>
              <a:ext cx="327025" cy="676275"/>
            </a:xfrm>
            <a:custGeom>
              <a:avLst/>
              <a:gdLst>
                <a:gd name="T0" fmla="*/ 0 w 325677"/>
                <a:gd name="T1" fmla="*/ 672386 h 676405"/>
                <a:gd name="T2" fmla="*/ 370165 w 325677"/>
                <a:gd name="T3" fmla="*/ 0 h 676405"/>
                <a:gd name="T4" fmla="*/ 0 60000 65536"/>
                <a:gd name="T5" fmla="*/ 0 60000 65536"/>
                <a:gd name="T6" fmla="*/ 0 w 325677"/>
                <a:gd name="T7" fmla="*/ 0 h 676405"/>
                <a:gd name="T8" fmla="*/ 325677 w 325677"/>
                <a:gd name="T9" fmla="*/ 676405 h 6764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5677" h="676405">
                  <a:moveTo>
                    <a:pt x="0" y="676405"/>
                  </a:moveTo>
                  <a:lnTo>
                    <a:pt x="325677" y="0"/>
                  </a:lnTo>
                </a:path>
              </a:pathLst>
            </a:custGeom>
            <a:solidFill>
              <a:schemeClr val="accent1"/>
            </a:solidFill>
            <a:ln w="38100" algn="ctr">
              <a:solidFill>
                <a:srgbClr val="FF3399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524750" y="5715001"/>
              <a:ext cx="357188" cy="125413"/>
            </a:xfrm>
            <a:custGeom>
              <a:avLst/>
              <a:gdLst>
                <a:gd name="connsiteX0" fmla="*/ 0 w 313151"/>
                <a:gd name="connsiteY0" fmla="*/ 0 h 139874"/>
                <a:gd name="connsiteX1" fmla="*/ 37578 w 313151"/>
                <a:gd name="connsiteY1" fmla="*/ 62630 h 139874"/>
                <a:gd name="connsiteX2" fmla="*/ 100208 w 313151"/>
                <a:gd name="connsiteY2" fmla="*/ 112734 h 139874"/>
                <a:gd name="connsiteX3" fmla="*/ 225469 w 313151"/>
                <a:gd name="connsiteY3" fmla="*/ 137786 h 139874"/>
                <a:gd name="connsiteX4" fmla="*/ 300625 w 313151"/>
                <a:gd name="connsiteY4" fmla="*/ 100208 h 139874"/>
                <a:gd name="connsiteX5" fmla="*/ 300625 w 313151"/>
                <a:gd name="connsiteY5" fmla="*/ 25052 h 1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151" h="139874">
                  <a:moveTo>
                    <a:pt x="0" y="0"/>
                  </a:moveTo>
                  <a:cubicBezTo>
                    <a:pt x="10438" y="21920"/>
                    <a:pt x="20877" y="43841"/>
                    <a:pt x="37578" y="62630"/>
                  </a:cubicBezTo>
                  <a:cubicBezTo>
                    <a:pt x="54279" y="81419"/>
                    <a:pt x="68893" y="100208"/>
                    <a:pt x="100208" y="112734"/>
                  </a:cubicBezTo>
                  <a:cubicBezTo>
                    <a:pt x="131523" y="125260"/>
                    <a:pt x="192066" y="139874"/>
                    <a:pt x="225469" y="137786"/>
                  </a:cubicBezTo>
                  <a:cubicBezTo>
                    <a:pt x="258872" y="135698"/>
                    <a:pt x="288099" y="118997"/>
                    <a:pt x="300625" y="100208"/>
                  </a:cubicBezTo>
                  <a:cubicBezTo>
                    <a:pt x="313151" y="81419"/>
                    <a:pt x="300625" y="29227"/>
                    <a:pt x="300625" y="25052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7874000" y="3009900"/>
              <a:ext cx="12700" cy="2705100"/>
            </a:xfrm>
            <a:custGeom>
              <a:avLst/>
              <a:gdLst>
                <a:gd name="connsiteX0" fmla="*/ 12526 w 12526"/>
                <a:gd name="connsiteY0" fmla="*/ 2705622 h 2705622"/>
                <a:gd name="connsiteX1" fmla="*/ 0 w 12526"/>
                <a:gd name="connsiteY1" fmla="*/ 0 h 270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26" h="2705622">
                  <a:moveTo>
                    <a:pt x="12526" y="2705622"/>
                  </a:moveTo>
                  <a:cubicBezTo>
                    <a:pt x="8351" y="1803748"/>
                    <a:pt x="4175" y="901874"/>
                    <a:pt x="0" y="0"/>
                  </a:cubicBezTo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544331" y="1582736"/>
            <a:ext cx="2503672" cy="3961891"/>
            <a:chOff x="6596064" y="1219201"/>
            <a:chExt cx="3519487" cy="5572125"/>
          </a:xfrm>
        </p:grpSpPr>
        <p:pic>
          <p:nvPicPr>
            <p:cNvPr id="13" name="Picture 5" descr="C:\Documents and Settings\Free User\My Documents\My Pictures\sde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5"/>
            <a:stretch>
              <a:fillRect/>
            </a:stretch>
          </p:blipFill>
          <p:spPr>
            <a:xfrm>
              <a:off x="6596064" y="1219201"/>
              <a:ext cx="3519487" cy="557212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>
              <a:off x="7473951" y="5703888"/>
              <a:ext cx="550863" cy="315912"/>
            </a:xfrm>
            <a:custGeom>
              <a:avLst/>
              <a:gdLst>
                <a:gd name="T0" fmla="*/ 0 w 551145"/>
                <a:gd name="T1" fmla="*/ 276313 h 317326"/>
                <a:gd name="T2" fmla="*/ 209589 w 551145"/>
                <a:gd name="T3" fmla="*/ 178147 h 317326"/>
                <a:gd name="T4" fmla="*/ 234247 w 551145"/>
                <a:gd name="T5" fmla="*/ 134517 h 317326"/>
                <a:gd name="T6" fmla="*/ 345209 w 551145"/>
                <a:gd name="T7" fmla="*/ 69077 h 317326"/>
                <a:gd name="T8" fmla="*/ 406852 w 551145"/>
                <a:gd name="T9" fmla="*/ 3636 h 317326"/>
                <a:gd name="T10" fmla="*/ 517811 w 551145"/>
                <a:gd name="T11" fmla="*/ 47268 h 317326"/>
                <a:gd name="T12" fmla="*/ 542469 w 551145"/>
                <a:gd name="T13" fmla="*/ 79985 h 3173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1145"/>
                <a:gd name="T22" fmla="*/ 0 h 317326"/>
                <a:gd name="T23" fmla="*/ 551145 w 551145"/>
                <a:gd name="T24" fmla="*/ 317326 h 3173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1145" h="317326">
                  <a:moveTo>
                    <a:pt x="0" y="317326"/>
                  </a:moveTo>
                  <a:cubicBezTo>
                    <a:pt x="86638" y="274528"/>
                    <a:pt x="173276" y="231731"/>
                    <a:pt x="212942" y="204591"/>
                  </a:cubicBezTo>
                  <a:cubicBezTo>
                    <a:pt x="252608" y="177451"/>
                    <a:pt x="215031" y="175364"/>
                    <a:pt x="237995" y="154487"/>
                  </a:cubicBezTo>
                  <a:cubicBezTo>
                    <a:pt x="260959" y="133610"/>
                    <a:pt x="321502" y="104383"/>
                    <a:pt x="350729" y="79331"/>
                  </a:cubicBezTo>
                  <a:cubicBezTo>
                    <a:pt x="379956" y="54279"/>
                    <a:pt x="384132" y="8350"/>
                    <a:pt x="413359" y="4175"/>
                  </a:cubicBezTo>
                  <a:cubicBezTo>
                    <a:pt x="442586" y="0"/>
                    <a:pt x="503129" y="39665"/>
                    <a:pt x="526093" y="54279"/>
                  </a:cubicBezTo>
                  <a:cubicBezTo>
                    <a:pt x="549057" y="68893"/>
                    <a:pt x="550101" y="80375"/>
                    <a:pt x="551145" y="91857"/>
                  </a:cubicBezTo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8075614" y="5834064"/>
              <a:ext cx="325437" cy="261937"/>
            </a:xfrm>
            <a:custGeom>
              <a:avLst/>
              <a:gdLst>
                <a:gd name="connsiteX0" fmla="*/ 0 w 325677"/>
                <a:gd name="connsiteY0" fmla="*/ 0 h 263047"/>
                <a:gd name="connsiteX1" fmla="*/ 75156 w 325677"/>
                <a:gd name="connsiteY1" fmla="*/ 62630 h 263047"/>
                <a:gd name="connsiteX2" fmla="*/ 175365 w 325677"/>
                <a:gd name="connsiteY2" fmla="*/ 112735 h 263047"/>
                <a:gd name="connsiteX3" fmla="*/ 250521 w 325677"/>
                <a:gd name="connsiteY3" fmla="*/ 175365 h 263047"/>
                <a:gd name="connsiteX4" fmla="*/ 300625 w 325677"/>
                <a:gd name="connsiteY4" fmla="*/ 250521 h 263047"/>
                <a:gd name="connsiteX5" fmla="*/ 325677 w 325677"/>
                <a:gd name="connsiteY5" fmla="*/ 250521 h 26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677" h="263047">
                  <a:moveTo>
                    <a:pt x="0" y="0"/>
                  </a:moveTo>
                  <a:cubicBezTo>
                    <a:pt x="22964" y="21920"/>
                    <a:pt x="45929" y="43841"/>
                    <a:pt x="75156" y="62630"/>
                  </a:cubicBezTo>
                  <a:cubicBezTo>
                    <a:pt x="104383" y="81419"/>
                    <a:pt x="146138" y="93946"/>
                    <a:pt x="175365" y="112735"/>
                  </a:cubicBezTo>
                  <a:cubicBezTo>
                    <a:pt x="204592" y="131524"/>
                    <a:pt x="229644" y="152401"/>
                    <a:pt x="250521" y="175365"/>
                  </a:cubicBezTo>
                  <a:cubicBezTo>
                    <a:pt x="271398" y="198329"/>
                    <a:pt x="288099" y="237995"/>
                    <a:pt x="300625" y="250521"/>
                  </a:cubicBezTo>
                  <a:cubicBezTo>
                    <a:pt x="313151" y="263047"/>
                    <a:pt x="319414" y="256784"/>
                    <a:pt x="325677" y="250521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8401051" y="2911476"/>
              <a:ext cx="195263" cy="3184525"/>
            </a:xfrm>
            <a:custGeom>
              <a:avLst/>
              <a:gdLst>
                <a:gd name="connsiteX0" fmla="*/ 0 w 167013"/>
                <a:gd name="connsiteY0" fmla="*/ 3106455 h 3106455"/>
                <a:gd name="connsiteX1" fmla="*/ 12526 w 167013"/>
                <a:gd name="connsiteY1" fmla="*/ 2505206 h 3106455"/>
                <a:gd name="connsiteX2" fmla="*/ 12526 w 167013"/>
                <a:gd name="connsiteY2" fmla="*/ 2342367 h 3106455"/>
                <a:gd name="connsiteX3" fmla="*/ 75156 w 167013"/>
                <a:gd name="connsiteY3" fmla="*/ 2066795 h 3106455"/>
                <a:gd name="connsiteX4" fmla="*/ 125260 w 167013"/>
                <a:gd name="connsiteY4" fmla="*/ 1778696 h 3106455"/>
                <a:gd name="connsiteX5" fmla="*/ 162838 w 167013"/>
                <a:gd name="connsiteY5" fmla="*/ 1540701 h 3106455"/>
                <a:gd name="connsiteX6" fmla="*/ 150312 w 167013"/>
                <a:gd name="connsiteY6" fmla="*/ 1390389 h 3106455"/>
                <a:gd name="connsiteX7" fmla="*/ 150312 w 167013"/>
                <a:gd name="connsiteY7" fmla="*/ 939452 h 3106455"/>
                <a:gd name="connsiteX8" fmla="*/ 112734 w 167013"/>
                <a:gd name="connsiteY8" fmla="*/ 0 h 310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013" h="3106455">
                  <a:moveTo>
                    <a:pt x="0" y="3106455"/>
                  </a:moveTo>
                  <a:cubicBezTo>
                    <a:pt x="5219" y="2869504"/>
                    <a:pt x="10438" y="2632554"/>
                    <a:pt x="12526" y="2505206"/>
                  </a:cubicBezTo>
                  <a:cubicBezTo>
                    <a:pt x="14614" y="2377858"/>
                    <a:pt x="2088" y="2415436"/>
                    <a:pt x="12526" y="2342367"/>
                  </a:cubicBezTo>
                  <a:cubicBezTo>
                    <a:pt x="22964" y="2269299"/>
                    <a:pt x="56367" y="2160740"/>
                    <a:pt x="75156" y="2066795"/>
                  </a:cubicBezTo>
                  <a:cubicBezTo>
                    <a:pt x="93945" y="1972850"/>
                    <a:pt x="110646" y="1866378"/>
                    <a:pt x="125260" y="1778696"/>
                  </a:cubicBezTo>
                  <a:cubicBezTo>
                    <a:pt x="139874" y="1691014"/>
                    <a:pt x="158663" y="1605419"/>
                    <a:pt x="162838" y="1540701"/>
                  </a:cubicBezTo>
                  <a:cubicBezTo>
                    <a:pt x="167013" y="1475983"/>
                    <a:pt x="152400" y="1490597"/>
                    <a:pt x="150312" y="1390389"/>
                  </a:cubicBezTo>
                  <a:cubicBezTo>
                    <a:pt x="148224" y="1290181"/>
                    <a:pt x="156575" y="1171184"/>
                    <a:pt x="150312" y="939452"/>
                  </a:cubicBezTo>
                  <a:cubicBezTo>
                    <a:pt x="144049" y="707721"/>
                    <a:pt x="128391" y="353860"/>
                    <a:pt x="112734" y="0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" name="Freeform 16"/>
            <p:cNvSpPr>
              <a:spLocks noChangeArrowheads="1"/>
            </p:cNvSpPr>
            <p:nvPr/>
          </p:nvSpPr>
          <p:spPr bwMode="auto">
            <a:xfrm>
              <a:off x="8539163" y="2032000"/>
              <a:ext cx="500062" cy="863600"/>
            </a:xfrm>
            <a:custGeom>
              <a:avLst/>
              <a:gdLst>
                <a:gd name="T0" fmla="*/ 0 w 501041"/>
                <a:gd name="T1" fmla="*/ 842979 h 864296"/>
                <a:gd name="T2" fmla="*/ 188625 w 501041"/>
                <a:gd name="T3" fmla="*/ 635291 h 864296"/>
                <a:gd name="T4" fmla="*/ 247574 w 501041"/>
                <a:gd name="T5" fmla="*/ 488683 h 864296"/>
                <a:gd name="T6" fmla="*/ 306519 w 501041"/>
                <a:gd name="T7" fmla="*/ 329863 h 864296"/>
                <a:gd name="T8" fmla="*/ 365464 w 501041"/>
                <a:gd name="T9" fmla="*/ 219907 h 864296"/>
                <a:gd name="T10" fmla="*/ 436196 w 501041"/>
                <a:gd name="T11" fmla="*/ 48868 h 864296"/>
                <a:gd name="T12" fmla="*/ 471566 w 501041"/>
                <a:gd name="T13" fmla="*/ 0 h 8642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1041"/>
                <a:gd name="T22" fmla="*/ 0 h 864296"/>
                <a:gd name="T23" fmla="*/ 501041 w 501041"/>
                <a:gd name="T24" fmla="*/ 864296 h 8642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1041" h="864296">
                  <a:moveTo>
                    <a:pt x="0" y="864296"/>
                  </a:moveTo>
                  <a:cubicBezTo>
                    <a:pt x="78288" y="788096"/>
                    <a:pt x="156576" y="711896"/>
                    <a:pt x="200417" y="651354"/>
                  </a:cubicBezTo>
                  <a:cubicBezTo>
                    <a:pt x="244258" y="590812"/>
                    <a:pt x="242170" y="553233"/>
                    <a:pt x="263047" y="501041"/>
                  </a:cubicBezTo>
                  <a:cubicBezTo>
                    <a:pt x="283924" y="448849"/>
                    <a:pt x="304800" y="384132"/>
                    <a:pt x="325677" y="338203"/>
                  </a:cubicBezTo>
                  <a:cubicBezTo>
                    <a:pt x="346554" y="292274"/>
                    <a:pt x="365343" y="273485"/>
                    <a:pt x="388307" y="225469"/>
                  </a:cubicBezTo>
                  <a:cubicBezTo>
                    <a:pt x="411271" y="177453"/>
                    <a:pt x="444674" y="87682"/>
                    <a:pt x="463463" y="50104"/>
                  </a:cubicBezTo>
                  <a:cubicBezTo>
                    <a:pt x="482252" y="12526"/>
                    <a:pt x="491646" y="6263"/>
                    <a:pt x="501041" y="0"/>
                  </a:cubicBezTo>
                </a:path>
              </a:pathLst>
            </a:custGeom>
            <a:noFill/>
            <a:ln w="38100" algn="ctr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</p:grpSp>
      <p:sp>
        <p:nvSpPr>
          <p:cNvPr id="2" name="Rectangle 1"/>
          <p:cNvSpPr/>
          <p:nvPr/>
        </p:nvSpPr>
        <p:spPr>
          <a:xfrm>
            <a:off x="2419883" y="5544627"/>
            <a:ext cx="712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</a:rPr>
              <a:t>Fibers  arising from Substantia </a:t>
            </a:r>
            <a:r>
              <a:rPr lang="en-US" sz="1800" dirty="0" err="1">
                <a:latin typeface="+mn-lt"/>
              </a:rPr>
              <a:t>Gelatinosa</a:t>
            </a:r>
            <a:r>
              <a:rPr lang="en-US" sz="1800" dirty="0">
                <a:latin typeface="+mn-lt"/>
              </a:rPr>
              <a:t> &amp; Nucleus </a:t>
            </a:r>
            <a:r>
              <a:rPr lang="en-US" sz="1800" dirty="0" err="1">
                <a:latin typeface="+mn-lt"/>
              </a:rPr>
              <a:t>Proprius</a:t>
            </a:r>
            <a:r>
              <a:rPr lang="en-US" sz="1800" dirty="0">
                <a:latin typeface="+mn-lt"/>
              </a:rPr>
              <a:t> decussate in the </a:t>
            </a:r>
            <a:r>
              <a:rPr lang="en-US" sz="1800" b="1" dirty="0">
                <a:latin typeface="+mn-lt"/>
              </a:rPr>
              <a:t>Anterior White Commissar  </a:t>
            </a:r>
            <a:r>
              <a:rPr lang="en-US" sz="1800" dirty="0">
                <a:latin typeface="+mn-lt"/>
              </a:rPr>
              <a:t>and ascend as </a:t>
            </a:r>
            <a:r>
              <a:rPr lang="en-US" sz="1800" b="1" dirty="0">
                <a:latin typeface="+mn-lt"/>
              </a:rPr>
              <a:t>Spinal Lemniscus</a:t>
            </a:r>
            <a:endParaRPr lang="en-US" sz="1800" b="1" dirty="0">
              <a:solidFill>
                <a:srgbClr val="339933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30944" y="6324945"/>
            <a:ext cx="2511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92D050"/>
                </a:solidFill>
                <a:latin typeface="+mn-lt"/>
              </a:rPr>
              <a:t>*Ventral Posterior</a:t>
            </a:r>
            <a:endParaRPr lang="en-US" sz="1800" b="1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8603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924050"/>
            <a:ext cx="6286500" cy="4286250"/>
          </a:xfrm>
          <a:noFill/>
          <a:ln>
            <a:noFill/>
          </a:ln>
        </p:spPr>
        <p:txBody>
          <a:bodyPr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200" dirty="0"/>
              <a:t>It is selectively damaged in </a:t>
            </a:r>
            <a:r>
              <a:rPr lang="en-US" altLang="en-US" sz="2200" b="1" dirty="0" err="1"/>
              <a:t>Syringomyelia</a:t>
            </a:r>
            <a:endParaRPr lang="en-US" altLang="en-US" sz="22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200" dirty="0"/>
              <a:t>The central canal becomes enlarged forming a cavity compressing the adjacent nerve </a:t>
            </a:r>
            <a:r>
              <a:rPr lang="en-US" altLang="en-US" sz="2200" dirty="0" err="1"/>
              <a:t>fibres</a:t>
            </a:r>
            <a:r>
              <a:rPr lang="en-US" altLang="en-US" sz="2200" dirty="0"/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200" dirty="0" err="1"/>
              <a:t>Fibres</a:t>
            </a:r>
            <a:r>
              <a:rPr lang="en-US" altLang="en-US" sz="2200" dirty="0"/>
              <a:t> serving pain and temperature are damaged as they decussate in the ventral white commissure close to the central canal causing selective loss of pain and temperature in the upper limbs (</a:t>
            </a:r>
            <a:r>
              <a:rPr lang="en-US" altLang="en-US" sz="2200" b="1" dirty="0"/>
              <a:t>dissociate sensory loss</a:t>
            </a:r>
            <a:r>
              <a:rPr lang="en-US" altLang="en-US" sz="2200" dirty="0"/>
              <a:t>)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200" dirty="0"/>
              <a:t>Light touch and proprioceptive sensations are retained.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200" dirty="0"/>
              <a:t>Joints of the limbs become disorganized without discomfort </a:t>
            </a:r>
            <a:r>
              <a:rPr lang="en-US" altLang="en-US" sz="2200" b="1" dirty="0"/>
              <a:t>(Charcot's joint).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</a:rPr>
              <a:t>(the joint looks misshapen but does not cause pain)</a:t>
            </a:r>
            <a:endParaRPr lang="en-US" altLang="en-US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532" name="Picture 2" descr="C:\Documents and Settings\Dr.Essam\My Documents\blockes\cns block\2014-2015\lectures\fig\5.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3585" y="3357283"/>
            <a:ext cx="2971800" cy="2889250"/>
          </a:xfrm>
          <a:noFill/>
        </p:spPr>
      </p:pic>
      <p:pic>
        <p:nvPicPr>
          <p:cNvPr id="22533" name="Picture 7" descr="C:\Documents and Settings\Dr.Essam\My Documents\blockes\cns block\2014-2015\lectures\fig\206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62058"/>
            <a:ext cx="1752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36542"/>
            <a:ext cx="10515600" cy="170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2. Spinothalamic Tracts </a:t>
            </a:r>
          </a:p>
          <a:p>
            <a:r>
              <a:rPr lang="en-US" sz="3200" dirty="0"/>
              <a:t>Lesions</a:t>
            </a:r>
            <a:endParaRPr lang="en-GB" sz="3200" dirty="0"/>
          </a:p>
        </p:txBody>
      </p:sp>
      <p:pic>
        <p:nvPicPr>
          <p:cNvPr id="5122" name="Picture 2" descr="Image result for white commiss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4" b="30519"/>
          <a:stretch/>
        </p:blipFill>
        <p:spPr bwMode="auto">
          <a:xfrm>
            <a:off x="8606118" y="690285"/>
            <a:ext cx="3189194" cy="266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6794126" y="4593112"/>
            <a:ext cx="1290917" cy="103542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51414" y="869621"/>
            <a:ext cx="1627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The ventral commissure is close to the central canal. So when the central canal enlarges it presses on the fibers passing through it.</a:t>
            </a:r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4856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578862"/>
            <a:ext cx="6629400" cy="4821937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/>
              <a:t>The Spinocerebellar system consists of  a sequence of </a:t>
            </a:r>
            <a:r>
              <a:rPr lang="en-US" altLang="en-US" sz="2200" b="1" dirty="0"/>
              <a:t>only two neurons;</a:t>
            </a:r>
          </a:p>
          <a:p>
            <a:pPr marL="457200" eaLnBrk="1" hangingPunct="1"/>
            <a:r>
              <a:rPr lang="en-US" altLang="en-US" sz="2200" b="1" dirty="0" err="1"/>
              <a:t>Neurone</a:t>
            </a:r>
            <a:r>
              <a:rPr lang="en-US" altLang="en-US" sz="2200" b="1" dirty="0"/>
              <a:t> I</a:t>
            </a:r>
            <a:r>
              <a:rPr lang="en-US" altLang="en-US" sz="2200" dirty="0"/>
              <a:t>:Large cells of dorsal root ganglia.</a:t>
            </a:r>
          </a:p>
          <a:p>
            <a:pPr marL="457200" eaLnBrk="1" hangingPunct="1"/>
            <a:r>
              <a:rPr lang="en-US" altLang="en-US" sz="2200" b="1" dirty="0" err="1"/>
              <a:t>Neurone</a:t>
            </a:r>
            <a:r>
              <a:rPr lang="en-US" altLang="en-US" sz="2200" b="1" dirty="0"/>
              <a:t> II:</a:t>
            </a:r>
            <a:r>
              <a:rPr lang="en-US" altLang="en-US" sz="2200" dirty="0"/>
              <a:t> cells of the nucleus dorsalis; </a:t>
            </a:r>
            <a:r>
              <a:rPr lang="en-US" altLang="en-US" sz="2200" b="1" dirty="0"/>
              <a:t>Clark's nucleus </a:t>
            </a:r>
            <a:r>
              <a:rPr lang="en-US" altLang="en-US" sz="2200" dirty="0"/>
              <a:t>(column) .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200" b="1" dirty="0"/>
              <a:t>Two tracts: Dorsal &amp;Ventral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/>
              <a:t>Located near the dorsolateral and ventrolateral surfaces of the cord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/>
              <a:t>Contain axons of the second order neurons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/>
              <a:t>Carry information derived from muscle spindles, Golgi tendon and tactile receptors to the cerebellum for the </a:t>
            </a:r>
            <a:r>
              <a:rPr lang="en-US" altLang="en-US" sz="2200" i="1" dirty="0"/>
              <a:t>control of posture and coordination of movements</a:t>
            </a:r>
            <a:r>
              <a:rPr lang="en-US" altLang="en-US" sz="2200" dirty="0"/>
              <a:t>.    </a:t>
            </a:r>
            <a:r>
              <a:rPr lang="en-US" altLang="en-US" sz="2000" dirty="0">
                <a:solidFill>
                  <a:srgbClr val="92D050"/>
                </a:solidFill>
              </a:rPr>
              <a:t>(it is responsible for subconscious sensations)</a:t>
            </a:r>
            <a:endParaRPr lang="en-US" altLang="en-US" sz="2200" dirty="0">
              <a:solidFill>
                <a:srgbClr val="92D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48602" y="2086070"/>
            <a:ext cx="3905250" cy="2867025"/>
            <a:chOff x="5768042" y="2009776"/>
            <a:chExt cx="4747558" cy="2867025"/>
          </a:xfrm>
        </p:grpSpPr>
        <p:pic>
          <p:nvPicPr>
            <p:cNvPr id="6" name="Picture 4" descr="F00365-008-f0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98"/>
            <a:stretch>
              <a:fillRect/>
            </a:stretch>
          </p:blipFill>
          <p:spPr bwMode="auto">
            <a:xfrm>
              <a:off x="5791200" y="2009776"/>
              <a:ext cx="4724400" cy="286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90559" y="3143250"/>
              <a:ext cx="685800" cy="22860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68042" y="3743325"/>
              <a:ext cx="685800" cy="22860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838200" y="487805"/>
            <a:ext cx="10515600" cy="86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3. Spinocerebellar Tracts</a:t>
            </a:r>
            <a:endParaRPr lang="en-GB" sz="32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530120" y="3668613"/>
            <a:ext cx="82296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91895" y="3668613"/>
            <a:ext cx="82296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998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0062" y="1875509"/>
            <a:ext cx="2700993" cy="3877144"/>
            <a:chOff x="6656388" y="1143001"/>
            <a:chExt cx="3810000" cy="5572125"/>
          </a:xfrm>
        </p:grpSpPr>
        <p:pic>
          <p:nvPicPr>
            <p:cNvPr id="22" name="ClipArt Placeholder 5" descr="C:\Documents and Settings\Free User\My Documents\My Pictures\wer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9" r="13503"/>
            <a:stretch>
              <a:fillRect/>
            </a:stretch>
          </p:blipFill>
          <p:spPr>
            <a:xfrm>
              <a:off x="6656388" y="1143001"/>
              <a:ext cx="3810000" cy="557212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23" name="Freeform 22"/>
            <p:cNvSpPr>
              <a:spLocks noChangeArrowheads="1"/>
            </p:cNvSpPr>
            <p:nvPr/>
          </p:nvSpPr>
          <p:spPr bwMode="auto">
            <a:xfrm>
              <a:off x="8201025" y="5307013"/>
              <a:ext cx="425450" cy="292100"/>
            </a:xfrm>
            <a:custGeom>
              <a:avLst/>
              <a:gdLst>
                <a:gd name="T0" fmla="*/ 412604 w 425885"/>
                <a:gd name="T1" fmla="*/ 286958 h 292273"/>
                <a:gd name="T2" fmla="*/ 339793 w 425885"/>
                <a:gd name="T3" fmla="*/ 262361 h 292273"/>
                <a:gd name="T4" fmla="*/ 291250 w 425885"/>
                <a:gd name="T5" fmla="*/ 200870 h 292273"/>
                <a:gd name="T6" fmla="*/ 254842 w 425885"/>
                <a:gd name="T7" fmla="*/ 163975 h 292273"/>
                <a:gd name="T8" fmla="*/ 230573 w 425885"/>
                <a:gd name="T9" fmla="*/ 114783 h 292273"/>
                <a:gd name="T10" fmla="*/ 97084 w 425885"/>
                <a:gd name="T11" fmla="*/ 16391 h 292273"/>
                <a:gd name="T12" fmla="*/ 60677 w 425885"/>
                <a:gd name="T13" fmla="*/ 16391 h 292273"/>
                <a:gd name="T14" fmla="*/ 12131 w 425885"/>
                <a:gd name="T15" fmla="*/ 90186 h 292273"/>
                <a:gd name="T16" fmla="*/ 0 w 425885"/>
                <a:gd name="T17" fmla="*/ 102483 h 2922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5885"/>
                <a:gd name="T28" fmla="*/ 0 h 292273"/>
                <a:gd name="T29" fmla="*/ 425885 w 425885"/>
                <a:gd name="T30" fmla="*/ 292273 h 2922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5885" h="292273">
                  <a:moveTo>
                    <a:pt x="425885" y="292273"/>
                  </a:moveTo>
                  <a:cubicBezTo>
                    <a:pt x="398745" y="287054"/>
                    <a:pt x="371605" y="281835"/>
                    <a:pt x="350728" y="267221"/>
                  </a:cubicBezTo>
                  <a:cubicBezTo>
                    <a:pt x="329851" y="252607"/>
                    <a:pt x="315238" y="221292"/>
                    <a:pt x="300624" y="204591"/>
                  </a:cubicBezTo>
                  <a:cubicBezTo>
                    <a:pt x="286010" y="187890"/>
                    <a:pt x="273484" y="181627"/>
                    <a:pt x="263046" y="167013"/>
                  </a:cubicBezTo>
                  <a:cubicBezTo>
                    <a:pt x="252608" y="152399"/>
                    <a:pt x="265134" y="141961"/>
                    <a:pt x="237994" y="116909"/>
                  </a:cubicBezTo>
                  <a:cubicBezTo>
                    <a:pt x="210854" y="91857"/>
                    <a:pt x="129435" y="33402"/>
                    <a:pt x="100208" y="16701"/>
                  </a:cubicBezTo>
                  <a:cubicBezTo>
                    <a:pt x="70981" y="0"/>
                    <a:pt x="77244" y="4175"/>
                    <a:pt x="62630" y="16701"/>
                  </a:cubicBezTo>
                  <a:cubicBezTo>
                    <a:pt x="48016" y="29227"/>
                    <a:pt x="22964" y="77243"/>
                    <a:pt x="12526" y="91857"/>
                  </a:cubicBezTo>
                  <a:cubicBezTo>
                    <a:pt x="2088" y="106471"/>
                    <a:pt x="0" y="104383"/>
                    <a:pt x="0" y="104383"/>
                  </a:cubicBezTo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7686675" y="3141663"/>
              <a:ext cx="476250" cy="2774950"/>
            </a:xfrm>
            <a:custGeom>
              <a:avLst/>
              <a:gdLst>
                <a:gd name="connsiteX0" fmla="*/ 475990 w 475990"/>
                <a:gd name="connsiteY0" fmla="*/ 2319402 h 2774514"/>
                <a:gd name="connsiteX1" fmla="*/ 438411 w 475990"/>
                <a:gd name="connsiteY1" fmla="*/ 2407084 h 2774514"/>
                <a:gd name="connsiteX2" fmla="*/ 363255 w 475990"/>
                <a:gd name="connsiteY2" fmla="*/ 2432136 h 2774514"/>
                <a:gd name="connsiteX3" fmla="*/ 313151 w 475990"/>
                <a:gd name="connsiteY3" fmla="*/ 2432136 h 2774514"/>
                <a:gd name="connsiteX4" fmla="*/ 275573 w 475990"/>
                <a:gd name="connsiteY4" fmla="*/ 2432136 h 2774514"/>
                <a:gd name="connsiteX5" fmla="*/ 225469 w 475990"/>
                <a:gd name="connsiteY5" fmla="*/ 2432136 h 2774514"/>
                <a:gd name="connsiteX6" fmla="*/ 187891 w 475990"/>
                <a:gd name="connsiteY6" fmla="*/ 2494766 h 2774514"/>
                <a:gd name="connsiteX7" fmla="*/ 125261 w 475990"/>
                <a:gd name="connsiteY7" fmla="*/ 2494766 h 2774514"/>
                <a:gd name="connsiteX8" fmla="*/ 87683 w 475990"/>
                <a:gd name="connsiteY8" fmla="*/ 2419610 h 2774514"/>
                <a:gd name="connsiteX9" fmla="*/ 50105 w 475990"/>
                <a:gd name="connsiteY9" fmla="*/ 365342 h 2774514"/>
                <a:gd name="connsiteX10" fmla="*/ 25053 w 475990"/>
                <a:gd name="connsiteY10" fmla="*/ 227555 h 2774514"/>
                <a:gd name="connsiteX11" fmla="*/ 25053 w 475990"/>
                <a:gd name="connsiteY11" fmla="*/ 139873 h 2774514"/>
                <a:gd name="connsiteX12" fmla="*/ 0 w 475990"/>
                <a:gd name="connsiteY12" fmla="*/ 27139 h 277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5990" h="2774514">
                  <a:moveTo>
                    <a:pt x="475990" y="2319402"/>
                  </a:moveTo>
                  <a:cubicBezTo>
                    <a:pt x="466595" y="2353848"/>
                    <a:pt x="457200" y="2388295"/>
                    <a:pt x="438411" y="2407084"/>
                  </a:cubicBezTo>
                  <a:cubicBezTo>
                    <a:pt x="419622" y="2425873"/>
                    <a:pt x="384132" y="2427961"/>
                    <a:pt x="363255" y="2432136"/>
                  </a:cubicBezTo>
                  <a:cubicBezTo>
                    <a:pt x="342378" y="2436311"/>
                    <a:pt x="313151" y="2432136"/>
                    <a:pt x="313151" y="2432136"/>
                  </a:cubicBezTo>
                  <a:lnTo>
                    <a:pt x="275573" y="2432136"/>
                  </a:lnTo>
                  <a:cubicBezTo>
                    <a:pt x="260959" y="2432136"/>
                    <a:pt x="240083" y="2421698"/>
                    <a:pt x="225469" y="2432136"/>
                  </a:cubicBezTo>
                  <a:cubicBezTo>
                    <a:pt x="210855" y="2442574"/>
                    <a:pt x="204592" y="2484328"/>
                    <a:pt x="187891" y="2494766"/>
                  </a:cubicBezTo>
                  <a:cubicBezTo>
                    <a:pt x="171190" y="2505204"/>
                    <a:pt x="141962" y="2507292"/>
                    <a:pt x="125261" y="2494766"/>
                  </a:cubicBezTo>
                  <a:cubicBezTo>
                    <a:pt x="108560" y="2482240"/>
                    <a:pt x="100209" y="2774514"/>
                    <a:pt x="87683" y="2419610"/>
                  </a:cubicBezTo>
                  <a:cubicBezTo>
                    <a:pt x="75157" y="2064706"/>
                    <a:pt x="60543" y="730684"/>
                    <a:pt x="50105" y="365342"/>
                  </a:cubicBezTo>
                  <a:cubicBezTo>
                    <a:pt x="39667" y="0"/>
                    <a:pt x="29228" y="265133"/>
                    <a:pt x="25053" y="227555"/>
                  </a:cubicBezTo>
                  <a:cubicBezTo>
                    <a:pt x="20878" y="189977"/>
                    <a:pt x="29228" y="173276"/>
                    <a:pt x="25053" y="139873"/>
                  </a:cubicBezTo>
                  <a:cubicBezTo>
                    <a:pt x="20878" y="106470"/>
                    <a:pt x="10439" y="66804"/>
                    <a:pt x="0" y="27139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7686675" y="2917826"/>
              <a:ext cx="788988" cy="366713"/>
            </a:xfrm>
            <a:custGeom>
              <a:avLst/>
              <a:gdLst>
                <a:gd name="connsiteX0" fmla="*/ 0 w 789140"/>
                <a:gd name="connsiteY0" fmla="*/ 250521 h 365343"/>
                <a:gd name="connsiteX1" fmla="*/ 100209 w 789140"/>
                <a:gd name="connsiteY1" fmla="*/ 288099 h 365343"/>
                <a:gd name="connsiteX2" fmla="*/ 137787 w 789140"/>
                <a:gd name="connsiteY2" fmla="*/ 313151 h 365343"/>
                <a:gd name="connsiteX3" fmla="*/ 225469 w 789140"/>
                <a:gd name="connsiteY3" fmla="*/ 338203 h 365343"/>
                <a:gd name="connsiteX4" fmla="*/ 388307 w 789140"/>
                <a:gd name="connsiteY4" fmla="*/ 363255 h 365343"/>
                <a:gd name="connsiteX5" fmla="*/ 425885 w 789140"/>
                <a:gd name="connsiteY5" fmla="*/ 350729 h 365343"/>
                <a:gd name="connsiteX6" fmla="*/ 501042 w 789140"/>
                <a:gd name="connsiteY6" fmla="*/ 325677 h 365343"/>
                <a:gd name="connsiteX7" fmla="*/ 551146 w 789140"/>
                <a:gd name="connsiteY7" fmla="*/ 275573 h 365343"/>
                <a:gd name="connsiteX8" fmla="*/ 638828 w 789140"/>
                <a:gd name="connsiteY8" fmla="*/ 212943 h 365343"/>
                <a:gd name="connsiteX9" fmla="*/ 688932 w 789140"/>
                <a:gd name="connsiteY9" fmla="*/ 150313 h 365343"/>
                <a:gd name="connsiteX10" fmla="*/ 726510 w 789140"/>
                <a:gd name="connsiteY10" fmla="*/ 125261 h 365343"/>
                <a:gd name="connsiteX11" fmla="*/ 764088 w 789140"/>
                <a:gd name="connsiteY11" fmla="*/ 100209 h 365343"/>
                <a:gd name="connsiteX12" fmla="*/ 789140 w 789140"/>
                <a:gd name="connsiteY12" fmla="*/ 0 h 365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9140" h="365343">
                  <a:moveTo>
                    <a:pt x="0" y="250521"/>
                  </a:moveTo>
                  <a:cubicBezTo>
                    <a:pt x="38622" y="264091"/>
                    <a:pt x="77245" y="277661"/>
                    <a:pt x="100209" y="288099"/>
                  </a:cubicBezTo>
                  <a:cubicBezTo>
                    <a:pt x="123173" y="298537"/>
                    <a:pt x="116910" y="304800"/>
                    <a:pt x="137787" y="313151"/>
                  </a:cubicBezTo>
                  <a:cubicBezTo>
                    <a:pt x="158664" y="321502"/>
                    <a:pt x="183716" y="329852"/>
                    <a:pt x="225469" y="338203"/>
                  </a:cubicBezTo>
                  <a:cubicBezTo>
                    <a:pt x="267222" y="346554"/>
                    <a:pt x="354904" y="361167"/>
                    <a:pt x="388307" y="363255"/>
                  </a:cubicBezTo>
                  <a:cubicBezTo>
                    <a:pt x="421710" y="365343"/>
                    <a:pt x="425885" y="350729"/>
                    <a:pt x="425885" y="350729"/>
                  </a:cubicBezTo>
                  <a:cubicBezTo>
                    <a:pt x="444674" y="344466"/>
                    <a:pt x="480165" y="338203"/>
                    <a:pt x="501042" y="325677"/>
                  </a:cubicBezTo>
                  <a:cubicBezTo>
                    <a:pt x="521919" y="313151"/>
                    <a:pt x="528182" y="294362"/>
                    <a:pt x="551146" y="275573"/>
                  </a:cubicBezTo>
                  <a:cubicBezTo>
                    <a:pt x="574110" y="256784"/>
                    <a:pt x="615864" y="233820"/>
                    <a:pt x="638828" y="212943"/>
                  </a:cubicBezTo>
                  <a:cubicBezTo>
                    <a:pt x="661792" y="192066"/>
                    <a:pt x="674318" y="164927"/>
                    <a:pt x="688932" y="150313"/>
                  </a:cubicBezTo>
                  <a:cubicBezTo>
                    <a:pt x="703546" y="135699"/>
                    <a:pt x="726510" y="125261"/>
                    <a:pt x="726510" y="125261"/>
                  </a:cubicBezTo>
                  <a:cubicBezTo>
                    <a:pt x="739036" y="116910"/>
                    <a:pt x="753650" y="121086"/>
                    <a:pt x="764088" y="100209"/>
                  </a:cubicBezTo>
                  <a:cubicBezTo>
                    <a:pt x="774526" y="79332"/>
                    <a:pt x="789140" y="12526"/>
                    <a:pt x="789140" y="0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2331661"/>
              </p:ext>
            </p:extLst>
          </p:nvPr>
        </p:nvGraphicFramePr>
        <p:xfrm>
          <a:off x="2950718" y="1229028"/>
          <a:ext cx="6443008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0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2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/>
                      <a:r>
                        <a:rPr lang="en-GB" b="1" i="1" dirty="0">
                          <a:solidFill>
                            <a:schemeClr val="bg1"/>
                          </a:solidFill>
                        </a:rPr>
                        <a:t>Posterior </a:t>
                      </a:r>
                      <a:r>
                        <a:rPr lang="en-GB" b="1" i="0" dirty="0">
                          <a:solidFill>
                            <a:schemeClr val="bg1"/>
                          </a:solidFill>
                        </a:rPr>
                        <a:t>(Dorsal) Spinocerebellar Tract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1" dirty="0">
                          <a:solidFill>
                            <a:schemeClr val="bg1"/>
                          </a:solidFill>
                        </a:rPr>
                        <a:t>Ventral </a:t>
                      </a:r>
                      <a:r>
                        <a:rPr lang="en-GB" b="1" i="0" dirty="0">
                          <a:solidFill>
                            <a:schemeClr val="bg1"/>
                          </a:solidFill>
                        </a:rPr>
                        <a:t>(Anterior) Spinocerebellar Tract</a:t>
                      </a:r>
                    </a:p>
                  </a:txBody>
                  <a:tcPr>
                    <a:solidFill>
                      <a:srgbClr val="CC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4149">
                <a:tc>
                  <a:txBody>
                    <a:bodyPr/>
                    <a:lstStyle/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US" altLang="en-US" sz="1800" b="1" dirty="0">
                          <a:solidFill>
                            <a:schemeClr val="tx1"/>
                          </a:solidFill>
                        </a:rPr>
                        <a:t>Present only above level L3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The cell bodies of 2nd order neuron lie in 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</a:rPr>
                        <a:t>Clark’s column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Axons of 2nd order neuron terminate </a:t>
                      </a:r>
                      <a:r>
                        <a:rPr lang="en-US" altLang="en-US" sz="1800" b="1" dirty="0" err="1">
                          <a:solidFill>
                            <a:schemeClr val="tx1"/>
                          </a:solidFill>
                        </a:rPr>
                        <a:t>ipsilaterally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en-US" sz="1800" b="1" u="sng" dirty="0">
                          <a:solidFill>
                            <a:schemeClr val="tx1"/>
                          </a:solidFill>
                        </a:rPr>
                        <a:t>uncrossed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) in the cerebellar cortex by entering through the 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</a:rPr>
                        <a:t>inferior cerebellar peduncle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US" altLang="en-US" sz="1800" b="1" dirty="0">
                          <a:solidFill>
                            <a:schemeClr val="tx1"/>
                          </a:solidFill>
                        </a:rPr>
                        <a:t>Posterior spinocerebellar tract convey sensory information to the same side of the cerebellum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eaLnBrk="1" hangingPunct="1">
                        <a:lnSpc>
                          <a:spcPct val="100000"/>
                        </a:lnSpc>
                        <a:buClr>
                          <a:schemeClr val="tx1"/>
                        </a:buClr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The cell bodies of 2nd order neuron lie in base of the dorsal horn of the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lumbosacral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segments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Clr>
                          <a:schemeClr val="tx1"/>
                        </a:buClr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Axons of 2nd order neuron </a:t>
                      </a:r>
                      <a:r>
                        <a:rPr lang="en-US" sz="1800" b="1" u="sng" dirty="0">
                          <a:solidFill>
                            <a:schemeClr val="tx1"/>
                          </a:solidFill>
                        </a:rPr>
                        <a:t>cross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to opposite side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ascend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as far as the midbrain, and then make a sharp turn caudally (the fibers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cross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the midline for the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second time)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and enter the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superior cerebellar peduncle to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terminate in the cerebellar cortex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Clr>
                          <a:schemeClr val="tx1"/>
                        </a:buClr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So Ventral spinocerebellar tract conveys sensory information to the </a:t>
                      </a:r>
                      <a:r>
                        <a:rPr lang="en-US" sz="1800" b="1" u="sng" dirty="0">
                          <a:solidFill>
                            <a:schemeClr val="tx1"/>
                          </a:solidFill>
                        </a:rPr>
                        <a:t>same side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of the cerebellum</a:t>
                      </a:r>
                    </a:p>
                  </a:txBody>
                  <a:tcPr>
                    <a:solidFill>
                      <a:srgbClr val="EFB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878719" y="398809"/>
            <a:ext cx="10515600" cy="86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3. Spinocerebellar Tracts</a:t>
            </a:r>
            <a:endParaRPr lang="en-GB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86" y="1669305"/>
            <a:ext cx="2720451" cy="39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27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024596" y="1839352"/>
            <a:ext cx="5657557" cy="4525963"/>
          </a:xfrm>
          <a:noFill/>
          <a:ln>
            <a:noFill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b="1" u="sng" dirty="0" err="1"/>
              <a:t>Friedrichs</a:t>
            </a:r>
            <a:r>
              <a:rPr lang="en-US" altLang="en-US" b="1" u="sng" dirty="0"/>
              <a:t> ataxia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400" dirty="0"/>
              <a:t>An inherited degenerated disease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400" dirty="0"/>
              <a:t>Affecting the spinocerebellar tracts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400" dirty="0"/>
              <a:t>Leading to </a:t>
            </a:r>
            <a:r>
              <a:rPr lang="en-US" altLang="en-US" sz="2400" b="1" dirty="0"/>
              <a:t>incoordination of arms, intense tremor, wide base reeling gait ataxia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400" dirty="0"/>
              <a:t>It begins in child hood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400" dirty="0"/>
              <a:t>Wheelchair is bound by 20 years of age  </a:t>
            </a:r>
          </a:p>
        </p:txBody>
      </p:sp>
      <p:pic>
        <p:nvPicPr>
          <p:cNvPr id="26628" name="Picture 4" descr="C:\Documents and Settings\Dr.Essam\My Documents\blockes\cns block\2014-2015\lectures\fig\ov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38" y="2198572"/>
            <a:ext cx="3931007" cy="30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01842" y="531415"/>
            <a:ext cx="10515600" cy="1068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3. Spinocerebellar Tracts</a:t>
            </a:r>
            <a:endParaRPr lang="en-GB" sz="3200" b="1" dirty="0"/>
          </a:p>
          <a:p>
            <a:r>
              <a:rPr lang="en-US" sz="3200" dirty="0"/>
              <a:t>Lesions</a:t>
            </a:r>
            <a:endParaRPr lang="en-GB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523128" y="1884970"/>
            <a:ext cx="2205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latin typeface="+mn-lt"/>
              </a:rPr>
              <a:t>(ataxia = gait)</a:t>
            </a:r>
            <a:endParaRPr lang="en-GB" sz="20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2845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17889" y="5153053"/>
            <a:ext cx="2857500" cy="1638300"/>
            <a:chOff x="4730892" y="5099343"/>
            <a:chExt cx="2857500" cy="1638300"/>
          </a:xfrm>
        </p:grpSpPr>
        <p:pic>
          <p:nvPicPr>
            <p:cNvPr id="1046" name="Picture 22" descr="Image result for tect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892" y="5099343"/>
              <a:ext cx="2857500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589059" y="6429866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1842" y="1594681"/>
            <a:ext cx="6947095" cy="4323812"/>
          </a:xfrm>
          <a:noFill/>
          <a:ln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Ascends in the </a:t>
            </a:r>
            <a:r>
              <a:rPr lang="en-US" sz="2000" b="1" dirty="0" err="1"/>
              <a:t>anterolateral</a:t>
            </a:r>
            <a:r>
              <a:rPr lang="en-US" sz="2000" dirty="0"/>
              <a:t> part, in close association with </a:t>
            </a:r>
            <a:r>
              <a:rPr lang="en-US" sz="2000" dirty="0" err="1"/>
              <a:t>spinothalamic</a:t>
            </a:r>
            <a:r>
              <a:rPr lang="en-US" sz="2000" dirty="0"/>
              <a:t> system.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Primary afferents reach dorsal horn through </a:t>
            </a:r>
            <a:r>
              <a:rPr lang="en-US" sz="2000" b="1" dirty="0"/>
              <a:t>dorsal roots </a:t>
            </a:r>
            <a:r>
              <a:rPr lang="en-US" sz="2000" dirty="0"/>
              <a:t>and terminate on 2nd order neurons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The cell bodies of 2nd order neuron lie in </a:t>
            </a:r>
            <a:r>
              <a:rPr lang="en-US" sz="2000" b="1" dirty="0"/>
              <a:t>base of the dorsal horn</a:t>
            </a:r>
            <a:r>
              <a:rPr lang="en-US" sz="2000" dirty="0"/>
              <a:t>.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Axons of 2nd order neuron  cross to opposite side, and project        to the </a:t>
            </a:r>
            <a:r>
              <a:rPr lang="en-US" sz="2000" b="1" dirty="0" err="1"/>
              <a:t>periaquiductal</a:t>
            </a:r>
            <a:r>
              <a:rPr lang="en-US" sz="2000" b="1" dirty="0"/>
              <a:t> gray matter </a:t>
            </a:r>
            <a:r>
              <a:rPr lang="en-US" sz="2000" dirty="0"/>
              <a:t>and </a:t>
            </a:r>
            <a:r>
              <a:rPr lang="en-US" sz="2000" b="1" dirty="0"/>
              <a:t>superior </a:t>
            </a:r>
            <a:r>
              <a:rPr lang="en-US" sz="2000" b="1" dirty="0" err="1"/>
              <a:t>colliculus</a:t>
            </a:r>
            <a:r>
              <a:rPr lang="en-US" sz="2000" b="1" dirty="0"/>
              <a:t> in the midbrain</a:t>
            </a:r>
            <a:r>
              <a:rPr lang="en-US" sz="2000" dirty="0"/>
              <a:t>.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000" b="1" dirty="0"/>
              <a:t>Involved in reflexive turning of the head and eyes toward a point of </a:t>
            </a:r>
            <a:r>
              <a:rPr lang="en-US" sz="2000" b="1" dirty="0" err="1"/>
              <a:t>cutaneous</a:t>
            </a:r>
            <a:r>
              <a:rPr lang="en-US" sz="2000" b="1" dirty="0"/>
              <a:t> stimulation.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endParaRPr lang="en-US" sz="2400" dirty="0">
              <a:latin typeface="Arial" charset="0"/>
              <a:cs typeface="Arial" charset="0"/>
            </a:endParaRP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1137870338"/>
              </p:ext>
            </p:extLst>
          </p:nvPr>
        </p:nvGraphicFramePr>
        <p:xfrm>
          <a:off x="8075754" y="974189"/>
          <a:ext cx="3341688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hoto Editor Photo" r:id="rId4" imgW="9314286" imgH="14447619" progId="MSPhotoEd.3">
                  <p:embed/>
                </p:oleObj>
              </mc:Choice>
              <mc:Fallback>
                <p:oleObj name="Photo Editor Photo" r:id="rId4" imgW="9314286" imgH="144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5754" y="974189"/>
                        <a:ext cx="3341688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0133154" y="2345788"/>
            <a:ext cx="8382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51954" y="5241388"/>
            <a:ext cx="9906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209354" y="4631788"/>
            <a:ext cx="9906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01842" y="531415"/>
            <a:ext cx="10515600" cy="1068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/>
              <a:t>Spinotectal</a:t>
            </a:r>
            <a:r>
              <a:rPr lang="en-US" sz="3200" b="1" dirty="0"/>
              <a:t> Tract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0731" y="5592945"/>
            <a:ext cx="3451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92D050"/>
                </a:solidFill>
                <a:latin typeface="+mn-lt"/>
              </a:rPr>
              <a:t>Spinotectal</a:t>
            </a:r>
            <a:r>
              <a:rPr lang="en-US" sz="1600" dirty="0">
                <a:solidFill>
                  <a:srgbClr val="92D050"/>
                </a:solidFill>
                <a:latin typeface="+mn-lt"/>
              </a:rPr>
              <a:t>: the fibers travel from the spine (</a:t>
            </a:r>
            <a:r>
              <a:rPr lang="en-US" sz="1600" dirty="0" err="1">
                <a:solidFill>
                  <a:srgbClr val="92D050"/>
                </a:solidFill>
                <a:latin typeface="+mn-lt"/>
              </a:rPr>
              <a:t>spino</a:t>
            </a:r>
            <a:r>
              <a:rPr lang="en-US" sz="1600" dirty="0">
                <a:solidFill>
                  <a:srgbClr val="92D050"/>
                </a:solidFill>
                <a:latin typeface="+mn-lt"/>
              </a:rPr>
              <a:t>-) to a region in the midbrain called tectum (-</a:t>
            </a:r>
            <a:r>
              <a:rPr lang="en-US" sz="1600" dirty="0" err="1">
                <a:solidFill>
                  <a:srgbClr val="92D050"/>
                </a:solidFill>
                <a:latin typeface="+mn-lt"/>
              </a:rPr>
              <a:t>tectal</a:t>
            </a:r>
            <a:r>
              <a:rPr lang="en-US" sz="1600" dirty="0">
                <a:solidFill>
                  <a:srgbClr val="92D050"/>
                </a:solidFill>
                <a:latin typeface="+mn-lt"/>
              </a:rPr>
              <a:t>)</a:t>
            </a:r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164245" y="5469988"/>
            <a:ext cx="211144" cy="809788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78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Placeholder 3"/>
          <p:cNvSpPr>
            <a:spLocks noGrp="1"/>
          </p:cNvSpPr>
          <p:nvPr>
            <p:ph type="body" sz="half" idx="2"/>
          </p:nvPr>
        </p:nvSpPr>
        <p:spPr>
          <a:xfrm>
            <a:off x="901841" y="1600201"/>
            <a:ext cx="5471663" cy="5069540"/>
          </a:xfrm>
          <a:noFill/>
          <a:ln>
            <a:noFill/>
          </a:ln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400" b="1" dirty="0"/>
              <a:t>Indirect spinocerebellar pathway </a:t>
            </a:r>
            <a:r>
              <a:rPr lang="en-US" sz="2400" dirty="0"/>
              <a:t>(</a:t>
            </a:r>
            <a:r>
              <a:rPr lang="en-US" sz="2400" dirty="0" err="1"/>
              <a:t>spino</a:t>
            </a:r>
            <a:r>
              <a:rPr lang="en-US" sz="2400" dirty="0"/>
              <a:t>-</a:t>
            </a:r>
            <a:r>
              <a:rPr lang="en-US" sz="2400" dirty="0" err="1"/>
              <a:t>olivo</a:t>
            </a:r>
            <a:r>
              <a:rPr lang="en-US" sz="2400" dirty="0"/>
              <a:t>-cerebellar)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meaning it connects the spinal cord with the cerebellum but indirectly through the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olivary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nucleus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Impulses from the spinal cord are relayed to the cerebellum via </a:t>
            </a:r>
            <a:r>
              <a:rPr lang="en-US" sz="2400" b="1" dirty="0"/>
              <a:t>inferior </a:t>
            </a:r>
            <a:r>
              <a:rPr lang="en-US" sz="2400" b="1" dirty="0" err="1"/>
              <a:t>olivary</a:t>
            </a:r>
            <a:r>
              <a:rPr lang="en-US" sz="2400" b="1" dirty="0"/>
              <a:t> nucleus</a:t>
            </a:r>
            <a:r>
              <a:rPr lang="en-US" sz="2400" dirty="0"/>
              <a:t>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Conveys sensory information to the </a:t>
            </a:r>
            <a:r>
              <a:rPr lang="en-US" sz="2400" b="1" dirty="0"/>
              <a:t>cerebellum</a:t>
            </a:r>
            <a:r>
              <a:rPr lang="en-US" sz="2400" dirty="0"/>
              <a:t>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Fibers arise at </a:t>
            </a:r>
            <a:r>
              <a:rPr lang="en-US" sz="2400" u="sng" dirty="0"/>
              <a:t>all levels</a:t>
            </a:r>
            <a:r>
              <a:rPr lang="en-US" sz="2400" dirty="0"/>
              <a:t> of the spinal cord.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Contribute to movement coordination associated primarily with </a:t>
            </a:r>
            <a:r>
              <a:rPr lang="en-US" sz="2400" b="1" dirty="0"/>
              <a:t>balance.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1842" y="531415"/>
            <a:ext cx="10515600" cy="1068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/>
              <a:t>Spino-olivary</a:t>
            </a:r>
            <a:r>
              <a:rPr lang="en-US" sz="3200" b="1" dirty="0"/>
              <a:t> Tract</a:t>
            </a:r>
            <a:endParaRPr lang="en-GB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6624554" y="531415"/>
            <a:ext cx="4730834" cy="2648513"/>
            <a:chOff x="6624554" y="531415"/>
            <a:chExt cx="5111750" cy="3571875"/>
          </a:xfrm>
        </p:grpSpPr>
        <p:graphicFrame>
          <p:nvGraphicFramePr>
            <p:cNvPr id="7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448483"/>
                </p:ext>
              </p:extLst>
            </p:nvPr>
          </p:nvGraphicFramePr>
          <p:xfrm>
            <a:off x="6624554" y="531415"/>
            <a:ext cx="5111750" cy="3571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4" name="Photo Editor Photo" r:id="rId3" imgW="9078592" imgH="6342857" progId="MSPhotoEd.3">
                    <p:embed/>
                  </p:oleObj>
                </mc:Choice>
                <mc:Fallback>
                  <p:oleObj name="Photo Editor Photo" r:id="rId3" imgW="9078592" imgH="634285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226" t="2382" r="6451" b="2333"/>
                        <a:stretch>
                          <a:fillRect/>
                        </a:stretch>
                      </p:blipFill>
                      <p:spPr bwMode="auto">
                        <a:xfrm>
                          <a:off x="6624554" y="531415"/>
                          <a:ext cx="5111750" cy="3571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10598650" y="2872365"/>
              <a:ext cx="1137654" cy="18703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291804" y="3425605"/>
            <a:ext cx="3858417" cy="3026428"/>
            <a:chOff x="7237213" y="3261832"/>
            <a:chExt cx="3858417" cy="3026428"/>
          </a:xfrm>
        </p:grpSpPr>
        <p:pic>
          <p:nvPicPr>
            <p:cNvPr id="2060" name="Picture 12" descr="Image result for inferior olivary nucleus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213" y="3261832"/>
              <a:ext cx="3858417" cy="3026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257133" y="5203750"/>
              <a:ext cx="986115" cy="296297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003083" y="3659580"/>
            <a:ext cx="9144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45483" y="4014639"/>
            <a:ext cx="192024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466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1843" y="1585145"/>
            <a:ext cx="5744618" cy="4262388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/>
              <a:t>Originates in the dorsal horn, and ascend in the ventrolateral region of the cord 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/>
              <a:t>Contains uncrossed fibers that end in </a:t>
            </a:r>
            <a:r>
              <a:rPr lang="en-US" altLang="en-US" sz="2200" b="1" dirty="0"/>
              <a:t>medullary reticular formation </a:t>
            </a:r>
            <a:r>
              <a:rPr lang="en-US" altLang="en-US" sz="2200" dirty="0"/>
              <a:t>&amp; both crossed &amp; uncrossed fibers that terminate in </a:t>
            </a:r>
            <a:r>
              <a:rPr lang="en-US" altLang="en-US" sz="2200" b="1" dirty="0"/>
              <a:t>pontine reticular formation,</a:t>
            </a:r>
            <a:r>
              <a:rPr lang="en-US" altLang="en-US" sz="2200" dirty="0"/>
              <a:t> finally to the thalamus; that activate the cerebral cortex  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/>
              <a:t>Forms part of the ascending reticular activating system </a:t>
            </a:r>
            <a:r>
              <a:rPr lang="en-US" altLang="en-US" sz="2000" dirty="0">
                <a:solidFill>
                  <a:srgbClr val="92D050"/>
                </a:solidFill>
              </a:rPr>
              <a:t>(waking up)</a:t>
            </a:r>
            <a:r>
              <a:rPr lang="en-US" altLang="en-US" sz="2200" dirty="0"/>
              <a:t>.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2200" b="1" dirty="0"/>
              <a:t>Involved in perception of dull aching (slow pain)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endParaRPr lang="en-US" altLang="en-US" sz="2200" dirty="0"/>
          </a:p>
        </p:txBody>
      </p:sp>
      <p:graphicFrame>
        <p:nvGraphicFramePr>
          <p:cNvPr id="3074" name="Object 4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1254769945"/>
              </p:ext>
            </p:extLst>
          </p:nvPr>
        </p:nvGraphicFramePr>
        <p:xfrm>
          <a:off x="7107107" y="652557"/>
          <a:ext cx="3849688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Photo Editor Photo" r:id="rId3" imgW="10469436" imgH="14219048" progId="MSPhotoEd.3">
                  <p:embed/>
                </p:oleObj>
              </mc:Choice>
              <mc:Fallback>
                <p:oleObj name="Photo Editor Photo" r:id="rId3" imgW="10469436" imgH="142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56" t="1492" r="4689" b="1492"/>
                      <a:stretch>
                        <a:fillRect/>
                      </a:stretch>
                    </p:blipFill>
                    <p:spPr bwMode="auto">
                      <a:xfrm>
                        <a:off x="7107107" y="652557"/>
                        <a:ext cx="3849688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9656800" y="5831308"/>
            <a:ext cx="1295400" cy="1556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1842" y="531415"/>
            <a:ext cx="10515600" cy="1068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/>
              <a:t>Spinoreticular</a:t>
            </a:r>
            <a:r>
              <a:rPr lang="en-US" sz="3200" b="1" dirty="0"/>
              <a:t> Tract</a:t>
            </a: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7188995" y="4603010"/>
            <a:ext cx="1188720" cy="13276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222653" y="2917803"/>
            <a:ext cx="34290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88995" y="3975213"/>
            <a:ext cx="1188720" cy="13276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09005" y="3518504"/>
            <a:ext cx="21945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57924" y="3204605"/>
            <a:ext cx="9144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40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081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By the end of the lecture, the student will be able to:</a:t>
            </a:r>
          </a:p>
          <a:p>
            <a:pPr marL="349250" indent="-349250">
              <a:buFont typeface="Wingdings" panose="05000000000000000000" pitchFamily="2" charset="2"/>
              <a:buChar char="ü"/>
            </a:pPr>
            <a:r>
              <a:rPr lang="en-GB" dirty="0"/>
              <a:t>Define the meaning of a tract.</a:t>
            </a:r>
          </a:p>
          <a:p>
            <a:pPr marL="349250" indent="-349250">
              <a:buFont typeface="Wingdings" panose="05000000000000000000" pitchFamily="2" charset="2"/>
              <a:buChar char="ü"/>
            </a:pPr>
            <a:r>
              <a:rPr lang="en-GB" dirty="0"/>
              <a:t>Distinguish between the different types of tracts. </a:t>
            </a:r>
          </a:p>
          <a:p>
            <a:pPr marL="349250" indent="-349250">
              <a:buFont typeface="Wingdings" panose="05000000000000000000" pitchFamily="2" charset="2"/>
              <a:buChar char="ü"/>
            </a:pPr>
            <a:r>
              <a:rPr lang="en-GB" dirty="0"/>
              <a:t>Locate the position of each tract.</a:t>
            </a:r>
          </a:p>
          <a:p>
            <a:pPr marL="349250" indent="-349250">
              <a:buFont typeface="Wingdings" panose="05000000000000000000" pitchFamily="2" charset="2"/>
              <a:buChar char="ü"/>
            </a:pPr>
            <a:r>
              <a:rPr lang="en-GB" dirty="0"/>
              <a:t>Describe the sensory pathway.</a:t>
            </a:r>
          </a:p>
          <a:p>
            <a:pPr marL="349250" indent="-349250">
              <a:buFont typeface="Wingdings" panose="05000000000000000000" pitchFamily="2" charset="2"/>
              <a:buChar char="ü"/>
            </a:pPr>
            <a:r>
              <a:rPr lang="en-GB" dirty="0"/>
              <a:t>Identify the different sensory spinal tracts and their functions.</a:t>
            </a:r>
          </a:p>
          <a:p>
            <a:pPr marL="349250" indent="-349250">
              <a:buFont typeface="Wingdings" panose="05000000000000000000" pitchFamily="2" charset="2"/>
              <a:buChar char="ü"/>
            </a:pPr>
            <a:r>
              <a:rPr lang="en-GB" dirty="0"/>
              <a:t>Identify the course of each of these tracts.</a:t>
            </a:r>
          </a:p>
          <a:p>
            <a:pPr marL="349250" indent="-349250">
              <a:buFont typeface="Wingdings" panose="05000000000000000000" pitchFamily="2" charset="2"/>
              <a:buChar char="ü"/>
            </a:pPr>
            <a:r>
              <a:rPr lang="en-GB" dirty="0"/>
              <a:t>Know some associated lesions regarding the main tracts.</a:t>
            </a:r>
          </a:p>
        </p:txBody>
      </p:sp>
      <p:sp>
        <p:nvSpPr>
          <p:cNvPr id="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588941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 b="15883"/>
          <a:stretch/>
        </p:blipFill>
        <p:spPr>
          <a:xfrm>
            <a:off x="1045561" y="0"/>
            <a:ext cx="103324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37" y="6447724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+mn-lt"/>
              </a:rPr>
              <a:t>Special thanks to Jawaher </a:t>
            </a:r>
            <a:r>
              <a:rPr lang="en-US" sz="1800" i="1" dirty="0" err="1">
                <a:latin typeface="+mn-lt"/>
              </a:rPr>
              <a:t>Alkhayyal</a:t>
            </a:r>
            <a:r>
              <a:rPr lang="en-US" sz="1800" i="1" dirty="0">
                <a:latin typeface="+mn-lt"/>
              </a:rPr>
              <a:t>!</a:t>
            </a:r>
            <a:endParaRPr lang="en-GB" sz="1800" i="1" dirty="0"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0293" y="172872"/>
            <a:ext cx="103632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Summary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044612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38" y="308233"/>
            <a:ext cx="5629275" cy="65248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600" dirty="0"/>
              <a:t>1. Which of the following is a short white matter tract?</a:t>
            </a:r>
          </a:p>
          <a:p>
            <a:pPr marL="0" algn="l" defTabSz="914400" rtl="0" eaLnBrk="1" latinLnBrk="0" hangingPunct="1"/>
            <a:r>
              <a:rPr lang="en-US" sz="1600" dirty="0"/>
              <a:t>A- fasciculus </a:t>
            </a:r>
            <a:r>
              <a:rPr lang="en-US" sz="1600" dirty="0" err="1"/>
              <a:t>proprius</a:t>
            </a:r>
            <a:r>
              <a:rPr lang="en-US" sz="1600" dirty="0"/>
              <a:t> </a:t>
            </a:r>
          </a:p>
          <a:p>
            <a:pPr marL="0" algn="l" defTabSz="914400" rtl="0" eaLnBrk="1" latinLnBrk="0" hangingPunct="1"/>
            <a:r>
              <a:rPr lang="en-US" sz="1600" dirty="0"/>
              <a:t>B- fasciculus </a:t>
            </a:r>
            <a:r>
              <a:rPr lang="en-US" sz="1600" dirty="0" err="1"/>
              <a:t>gracilis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C- fasciculus </a:t>
            </a:r>
            <a:r>
              <a:rPr lang="en-US" sz="1600" dirty="0" err="1"/>
              <a:t>cuneatus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D- fasciculus thalamus</a:t>
            </a:r>
          </a:p>
          <a:p>
            <a:pPr marL="0" algn="l" defTabSz="914400" rtl="0" eaLnBrk="1" latinLnBrk="0" hangingPunct="1"/>
            <a:r>
              <a:rPr lang="en-US" dirty="0"/>
              <a:t>Answer: A</a:t>
            </a:r>
          </a:p>
          <a:p>
            <a:pPr marL="0" algn="l" defTabSz="914400" rtl="0" eaLnBrk="1" latinLnBrk="0" hangingPunct="1"/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2. Pathways that carry information to a conscious level have:</a:t>
            </a:r>
          </a:p>
          <a:p>
            <a:pPr marL="0" algn="l" defTabSz="914400" rtl="0" eaLnBrk="1" latinLnBrk="0" hangingPunct="1"/>
            <a:r>
              <a:rPr lang="en-US" sz="1600" dirty="0"/>
              <a:t>A- 1 order neurons</a:t>
            </a:r>
          </a:p>
          <a:p>
            <a:r>
              <a:rPr lang="en-US" sz="1600" dirty="0"/>
              <a:t>B- 2 order neurons</a:t>
            </a:r>
          </a:p>
          <a:p>
            <a:r>
              <a:rPr lang="en-US" sz="1600" dirty="0"/>
              <a:t>C- 3 order neurons</a:t>
            </a:r>
          </a:p>
          <a:p>
            <a:r>
              <a:rPr lang="en-US" sz="1600" dirty="0"/>
              <a:t>D- 4 order neurons</a:t>
            </a:r>
          </a:p>
          <a:p>
            <a:pPr marL="0" algn="l" defTabSz="914400" rtl="0" eaLnBrk="1" latinLnBrk="0" hangingPunct="1"/>
            <a:r>
              <a:rPr lang="en-US" dirty="0"/>
              <a:t>Answer: C</a:t>
            </a:r>
          </a:p>
          <a:p>
            <a:pPr marL="0" algn="l" defTabSz="914400" rtl="0" eaLnBrk="1" latinLnBrk="0" hangingPunct="1"/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3. The internal arcuate fibers ascend through the brain stem as:</a:t>
            </a:r>
          </a:p>
          <a:p>
            <a:pPr marL="0" algn="l" defTabSz="914400" rtl="0" eaLnBrk="1" latinLnBrk="0" hangingPunct="1"/>
            <a:r>
              <a:rPr lang="en-US" sz="1600" dirty="0"/>
              <a:t>A- lateral lemniscus</a:t>
            </a:r>
          </a:p>
          <a:p>
            <a:r>
              <a:rPr lang="en-US" sz="1600" dirty="0"/>
              <a:t>B- medial lemniscus</a:t>
            </a:r>
          </a:p>
          <a:p>
            <a:r>
              <a:rPr lang="en-US" sz="1600" dirty="0"/>
              <a:t>C- spinal lemniscus</a:t>
            </a:r>
          </a:p>
          <a:p>
            <a:r>
              <a:rPr lang="en-US" sz="1600" dirty="0"/>
              <a:t>D- dorsal lemniscus</a:t>
            </a:r>
          </a:p>
          <a:p>
            <a:pPr marL="0" algn="l" defTabSz="914400" rtl="0" eaLnBrk="1" latinLnBrk="0" hangingPunct="1"/>
            <a:r>
              <a:rPr lang="en-US" dirty="0"/>
              <a:t>Answer: B</a:t>
            </a:r>
          </a:p>
          <a:p>
            <a:pPr marL="0" algn="l" defTabSz="914400" rtl="0" eaLnBrk="1" latinLnBrk="0" hangingPunct="1"/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4. </a:t>
            </a:r>
            <a:r>
              <a:rPr lang="en-US" sz="1600" dirty="0" err="1"/>
              <a:t>Tabes</a:t>
            </a:r>
            <a:r>
              <a:rPr lang="en-US" sz="1600" dirty="0"/>
              <a:t> dorsalis is a late manifestation of which infection?</a:t>
            </a:r>
          </a:p>
          <a:p>
            <a:pPr marL="0" algn="l" defTabSz="914400" rtl="0" eaLnBrk="1" latinLnBrk="0" hangingPunct="1"/>
            <a:r>
              <a:rPr lang="en-US" sz="1600" dirty="0"/>
              <a:t>A- Meningitis</a:t>
            </a:r>
          </a:p>
          <a:p>
            <a:r>
              <a:rPr lang="en-US" sz="1600" dirty="0"/>
              <a:t>B- Syphilis</a:t>
            </a:r>
          </a:p>
          <a:p>
            <a:pPr marL="0" algn="l" defTabSz="914400" rtl="0" eaLnBrk="1" latinLnBrk="0" hangingPunct="1"/>
            <a:r>
              <a:rPr lang="en-US" sz="1600" dirty="0"/>
              <a:t>C- </a:t>
            </a:r>
            <a:r>
              <a:rPr lang="en-US" sz="1600" dirty="0" err="1"/>
              <a:t>Syringomyelia</a:t>
            </a:r>
            <a:endParaRPr lang="en-US" sz="1600" dirty="0"/>
          </a:p>
          <a:p>
            <a:r>
              <a:rPr lang="en-US" dirty="0">
                <a:effectLst/>
              </a:rPr>
              <a:t>Answer: </a:t>
            </a:r>
            <a:r>
              <a:rPr lang="en-US" dirty="0"/>
              <a:t>B</a:t>
            </a:r>
            <a:endParaRPr lang="en-US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4214" y="308233"/>
            <a:ext cx="5629275" cy="60631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5. Multiple sclerosis affects which tract?</a:t>
            </a:r>
          </a:p>
          <a:p>
            <a:r>
              <a:rPr lang="en-US" sz="1600" dirty="0"/>
              <a:t>A- fasciculus </a:t>
            </a:r>
            <a:r>
              <a:rPr lang="en-US" sz="1600" dirty="0" err="1"/>
              <a:t>proprius</a:t>
            </a:r>
            <a:r>
              <a:rPr lang="en-US" sz="1600" dirty="0"/>
              <a:t> </a:t>
            </a:r>
          </a:p>
          <a:p>
            <a:r>
              <a:rPr lang="en-US" sz="1600" dirty="0"/>
              <a:t>B- fasciculus </a:t>
            </a:r>
            <a:r>
              <a:rPr lang="en-US" sz="1600" dirty="0" err="1"/>
              <a:t>gracilis</a:t>
            </a:r>
            <a:endParaRPr lang="en-US" sz="1600" dirty="0"/>
          </a:p>
          <a:p>
            <a:r>
              <a:rPr lang="en-US" sz="1600" dirty="0"/>
              <a:t>C- fasciculus </a:t>
            </a:r>
            <a:r>
              <a:rPr lang="en-US" sz="1600" dirty="0" err="1"/>
              <a:t>cuneatus</a:t>
            </a:r>
            <a:endParaRPr lang="en-US" sz="1600" dirty="0"/>
          </a:p>
          <a:p>
            <a:r>
              <a:rPr lang="en-US" sz="1600" dirty="0"/>
              <a:t>D- fasciculus thalamus</a:t>
            </a:r>
          </a:p>
          <a:p>
            <a:pPr marL="0" algn="l" defTabSz="914400" rtl="0" eaLnBrk="1" latinLnBrk="0" hangingPunct="1"/>
            <a:r>
              <a:rPr lang="en-US" dirty="0"/>
              <a:t>Answer: C</a:t>
            </a:r>
          </a:p>
          <a:p>
            <a:pPr marL="0" algn="l" defTabSz="914400" rtl="0" eaLnBrk="1" latinLnBrk="0" hangingPunct="1"/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6. Spinothalamic tracts send information to primary sensory cortex on the _____ of the body :</a:t>
            </a:r>
          </a:p>
          <a:p>
            <a:r>
              <a:rPr lang="en-US" sz="1600" dirty="0"/>
              <a:t>A- same side</a:t>
            </a:r>
          </a:p>
          <a:p>
            <a:r>
              <a:rPr lang="en-US" sz="1600" dirty="0"/>
              <a:t>B- opposite side</a:t>
            </a:r>
          </a:p>
          <a:p>
            <a:pPr marL="0" algn="l" defTabSz="914400" rtl="0" eaLnBrk="1" latinLnBrk="0" hangingPunct="1"/>
            <a:r>
              <a:rPr lang="en-US" dirty="0"/>
              <a:t>Answer: B</a:t>
            </a:r>
          </a:p>
          <a:p>
            <a:pPr marL="0" algn="l" defTabSz="914400" rtl="0" eaLnBrk="1" latinLnBrk="0" hangingPunct="1"/>
            <a:endParaRPr lang="en-US" dirty="0"/>
          </a:p>
          <a:p>
            <a:r>
              <a:rPr lang="en-US" sz="1600" dirty="0"/>
              <a:t>7. The posterior spinocerebellar tract passes through:</a:t>
            </a:r>
          </a:p>
          <a:p>
            <a:pPr marL="0" algn="l" defTabSz="914400" rtl="0" eaLnBrk="1" latinLnBrk="0" hangingPunct="1"/>
            <a:r>
              <a:rPr lang="en-US" sz="1600" dirty="0"/>
              <a:t>A- superior cerebellar peduncle</a:t>
            </a:r>
          </a:p>
          <a:p>
            <a:r>
              <a:rPr lang="en-US" sz="1600" dirty="0"/>
              <a:t>B- middle cerebellar peduncle</a:t>
            </a:r>
          </a:p>
          <a:p>
            <a:r>
              <a:rPr lang="en-US" sz="1600" dirty="0"/>
              <a:t>C- inferior cerebellar peduncle</a:t>
            </a:r>
          </a:p>
          <a:p>
            <a:r>
              <a:rPr lang="en-US" dirty="0"/>
              <a:t>Answer: C</a:t>
            </a:r>
          </a:p>
          <a:p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8. Which of the following is involved in the perception of dull aching pain?</a:t>
            </a:r>
          </a:p>
          <a:p>
            <a:r>
              <a:rPr lang="en-US" sz="1600" dirty="0"/>
              <a:t>A- </a:t>
            </a:r>
            <a:r>
              <a:rPr lang="en-US" sz="1600" dirty="0" err="1"/>
              <a:t>spinotectal</a:t>
            </a:r>
            <a:r>
              <a:rPr lang="en-US" sz="1600" dirty="0"/>
              <a:t> tract</a:t>
            </a:r>
          </a:p>
          <a:p>
            <a:r>
              <a:rPr lang="en-US" sz="1600" dirty="0"/>
              <a:t>B- </a:t>
            </a:r>
            <a:r>
              <a:rPr lang="en-US" sz="1600" dirty="0" err="1"/>
              <a:t>spino-olivary</a:t>
            </a:r>
            <a:r>
              <a:rPr lang="en-US" sz="1600" dirty="0"/>
              <a:t> tract</a:t>
            </a:r>
          </a:p>
          <a:p>
            <a:pPr marL="0" algn="l" defTabSz="914400" rtl="0" eaLnBrk="1" latinLnBrk="0" hangingPunct="1"/>
            <a:r>
              <a:rPr lang="en-US" sz="1600" dirty="0"/>
              <a:t>C- </a:t>
            </a:r>
            <a:r>
              <a:rPr lang="en-US" sz="1600" dirty="0" err="1"/>
              <a:t>spinoreticular</a:t>
            </a:r>
            <a:r>
              <a:rPr lang="en-US" sz="1600" dirty="0"/>
              <a:t> tract</a:t>
            </a:r>
          </a:p>
          <a:p>
            <a:r>
              <a:rPr lang="en-US" dirty="0">
                <a:effectLst/>
              </a:rPr>
              <a:t>Answer: </a:t>
            </a:r>
            <a:r>
              <a:rPr lang="en-US" dirty="0"/>
              <a:t>C</a:t>
            </a:r>
            <a:endParaRPr lang="en-US" dirty="0">
              <a:effectLst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84664" y="64529"/>
            <a:ext cx="3050962" cy="593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/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259768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611846"/>
            <a:ext cx="3969657" cy="166070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sz="2600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sz="26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7714343" y="611846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>
                <a:latin typeface="Calibri" panose="020F0502020204030204" pitchFamily="34" charset="0"/>
              </a:rPr>
              <a:t>Members: </a:t>
            </a:r>
          </a:p>
          <a:p>
            <a:pPr marL="0" indent="0">
              <a:buNone/>
            </a:pPr>
            <a:r>
              <a:rPr lang="en-US" sz="2600" dirty="0" err="1">
                <a:latin typeface="Calibri" panose="020F0502020204030204" pitchFamily="34" charset="0"/>
              </a:rPr>
              <a:t>Talal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alhuqayl</a:t>
            </a:r>
            <a:endParaRPr lang="en-US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 err="1">
                <a:latin typeface="Calibri" panose="020F0502020204030204" pitchFamily="34" charset="0"/>
              </a:rPr>
              <a:t>Abdulmohsen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alghannam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7988670" y="5301508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alibri" panose="020F0502020204030204" pitchFamily="34" charset="0"/>
              </a:rPr>
              <a:t>References:</a:t>
            </a:r>
            <a:endParaRPr lang="en-GB" sz="1800" i="1" dirty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3- TeachMeAnatomy.com</a:t>
            </a:r>
            <a:endParaRPr lang="en-GB" sz="1800" dirty="0"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60824" y="4605659"/>
            <a:ext cx="3926752" cy="2034312"/>
            <a:chOff x="3960824" y="4605659"/>
            <a:chExt cx="3926752" cy="2034312"/>
          </a:xfrm>
        </p:grpSpPr>
        <p:grpSp>
          <p:nvGrpSpPr>
            <p:cNvPr id="23" name="Group 22"/>
            <p:cNvGrpSpPr/>
            <p:nvPr/>
          </p:nvGrpSpPr>
          <p:grpSpPr>
            <a:xfrm>
              <a:off x="4003978" y="4770823"/>
              <a:ext cx="3883598" cy="1869148"/>
              <a:chOff x="4030873" y="4109520"/>
              <a:chExt cx="3883598" cy="1869148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030873" y="4109520"/>
                <a:ext cx="3883598" cy="1372855"/>
                <a:chOff x="2927787" y="3661466"/>
                <a:chExt cx="3883598" cy="1372855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3446711" y="4153307"/>
                  <a:ext cx="3364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7BBF26"/>
                      </a:solidFill>
                      <a:latin typeface="+mn-lt"/>
                    </a:rPr>
                    <a:t>anatomyteam436@gmail.com</a:t>
                  </a:r>
                  <a:endParaRPr lang="en-GB" sz="1900" i="1" dirty="0">
                    <a:solidFill>
                      <a:srgbClr val="7BBF26"/>
                    </a:solidFill>
                    <a:latin typeface="+mn-lt"/>
                  </a:endParaRPr>
                </a:p>
              </p:txBody>
            </p:sp>
            <p:pic>
              <p:nvPicPr>
                <p:cNvPr id="29" name="Picture 2" descr="https://d30y9cdsu7xlg0.cloudfront.net/png/12462-200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7787" y="4113946"/>
                  <a:ext cx="448054" cy="4480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29" descr="Image result for twitter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2501" y="4623295"/>
                  <a:ext cx="393116" cy="393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3446711" y="4649600"/>
                  <a:ext cx="3364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55ACEE"/>
                      </a:solidFill>
                      <a:latin typeface="+mn-lt"/>
                    </a:rPr>
                    <a:t>@anatomy436</a:t>
                  </a:r>
                  <a:endParaRPr lang="en-GB" sz="1900" i="1" dirty="0">
                    <a:solidFill>
                      <a:srgbClr val="55ACEE"/>
                    </a:solidFill>
                    <a:latin typeface="+mn-lt"/>
                  </a:endParaRPr>
                </a:p>
              </p:txBody>
            </p:sp>
            <p:sp>
              <p:nvSpPr>
                <p:cNvPr id="32" name="TextBox 31">
                  <a:hlinkClick r:id="rId5"/>
                </p:cNvPr>
                <p:cNvSpPr txBox="1"/>
                <p:nvPr/>
              </p:nvSpPr>
              <p:spPr>
                <a:xfrm>
                  <a:off x="3446711" y="3661466"/>
                  <a:ext cx="1299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4D0082"/>
                      </a:solidFill>
                      <a:latin typeface="+mn-lt"/>
                    </a:rPr>
                    <a:t>Feedback</a:t>
                  </a:r>
                  <a:endParaRPr lang="en-GB" sz="1900" i="1" dirty="0">
                    <a:solidFill>
                      <a:srgbClr val="4D0082"/>
                    </a:solidFill>
                    <a:latin typeface="+mn-lt"/>
                  </a:endParaRPr>
                </a:p>
              </p:txBody>
            </p:sp>
          </p:grpSp>
          <p:pic>
            <p:nvPicPr>
              <p:cNvPr id="26" name="Picture 2" descr="Image result for youtube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5587" y="5627698"/>
                <a:ext cx="423340" cy="298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angle 26">
                <a:hlinkClick r:id="rId6"/>
              </p:cNvPr>
              <p:cNvSpPr/>
              <p:nvPr/>
            </p:nvSpPr>
            <p:spPr>
              <a:xfrm>
                <a:off x="4549797" y="5593947"/>
                <a:ext cx="1798625" cy="384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900" i="1" dirty="0">
                    <a:solidFill>
                      <a:srgbClr val="CC1F20"/>
                    </a:solidFill>
                    <a:latin typeface="+mn-lt"/>
                    <a:cs typeface="Arial" panose="020B0604020202020204" pitchFamily="34" charset="0"/>
                  </a:rPr>
                  <a:t>Anatomy Team</a:t>
                </a:r>
                <a:endParaRPr lang="en-GB" sz="1900" i="1" dirty="0">
                  <a:solidFill>
                    <a:srgbClr val="CC1F2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Picture 2" descr="Image result for google form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24" y="4605659"/>
              <a:ext cx="559076" cy="56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167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988" y="950259"/>
            <a:ext cx="5334000" cy="4831976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grey matter 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of the spinal cord is completely surrounded by the white matter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white matter 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of the spinal cord consists of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Ascending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Descending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i="1" dirty="0">
                <a:latin typeface="Calibri" panose="020F0502020204030204" pitchFamily="34" charset="0"/>
                <a:cs typeface="Calibri" panose="020F0502020204030204" pitchFamily="34" charset="0"/>
              </a:rPr>
              <a:t>Nerve Fibers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It is divided into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Dorsal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Lateral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Ventral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Columns or Funiculi.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White matter tracts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: bundles or fasciculi of fibers that occupy more or less definite positions in the white matter.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They have the same </a:t>
            </a:r>
            <a:r>
              <a:rPr lang="en-GB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Origin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Termination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and carry the same </a:t>
            </a:r>
            <a:r>
              <a:rPr lang="en-GB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46834" y="645460"/>
            <a:ext cx="4580965" cy="2720787"/>
            <a:chOff x="5926137" y="1219201"/>
            <a:chExt cx="6265863" cy="4618037"/>
          </a:xfrm>
        </p:grpSpPr>
        <p:pic>
          <p:nvPicPr>
            <p:cNvPr id="4" name="Picture 3" descr="F00365-008-f00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0"/>
            <a:stretch>
              <a:fillRect/>
            </a:stretch>
          </p:blipFill>
          <p:spPr bwMode="auto">
            <a:xfrm>
              <a:off x="5926137" y="1295400"/>
              <a:ext cx="6265863" cy="45418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6934199" y="1219201"/>
              <a:ext cx="1174377" cy="273423"/>
            </a:xfrm>
            <a:prstGeom prst="rect">
              <a:avLst/>
            </a:prstGeom>
            <a:noFill/>
            <a:ln w="28575">
              <a:solidFill>
                <a:srgbClr val="72BED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</a:endParaRPr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6320118" y="1689848"/>
              <a:ext cx="762746" cy="504825"/>
            </a:xfrm>
            <a:prstGeom prst="rect">
              <a:avLst/>
            </a:prstGeom>
            <a:noFill/>
            <a:ln w="28575">
              <a:solidFill>
                <a:srgbClr val="EA727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6320117" y="4724401"/>
              <a:ext cx="762747" cy="50482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3092822" y="3312825"/>
            <a:ext cx="731520" cy="0"/>
          </a:xfrm>
          <a:prstGeom prst="line">
            <a:avLst/>
          </a:prstGeom>
          <a:ln w="28575">
            <a:solidFill>
              <a:srgbClr val="72B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3434" y="3312825"/>
            <a:ext cx="731520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82987" y="3304227"/>
            <a:ext cx="82296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4" descr="Untitled-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6496" r="1886" b="9074"/>
          <a:stretch>
            <a:fillRect/>
          </a:stretch>
        </p:blipFill>
        <p:spPr>
          <a:xfrm>
            <a:off x="6746834" y="3482445"/>
            <a:ext cx="4483249" cy="2988833"/>
          </a:xfrm>
          <a:prstGeom prst="rect">
            <a:avLst/>
          </a:prstGeom>
          <a:ln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5275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722" y="310393"/>
            <a:ext cx="10515600" cy="497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White matter tracts are classified into: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10722" y="860613"/>
            <a:ext cx="5495365" cy="3926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sz="2200" dirty="0"/>
              <a:t>1. Short Tracts; </a:t>
            </a:r>
            <a:r>
              <a:rPr lang="en-US" sz="2000" i="1" dirty="0"/>
              <a:t>intersegmental or propriospinal.</a:t>
            </a:r>
          </a:p>
          <a:p>
            <a:pPr marL="282575" indent="-282575"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Fibers occupy narrow band immediately peripheral to the grey matter (</a:t>
            </a:r>
            <a:r>
              <a:rPr lang="en-US" sz="2200" b="1" dirty="0"/>
              <a:t>fasciculus </a:t>
            </a:r>
            <a:r>
              <a:rPr lang="en-US" sz="2200" b="1" dirty="0" err="1"/>
              <a:t>proprius</a:t>
            </a:r>
            <a:r>
              <a:rPr lang="en-US" sz="2200" dirty="0"/>
              <a:t>).</a:t>
            </a:r>
          </a:p>
          <a:p>
            <a:pPr marL="282575" indent="-282575"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They interconnect adjacent or distant spinal segments and permit </a:t>
            </a:r>
            <a:r>
              <a:rPr lang="en-US" sz="2200" b="1" dirty="0"/>
              <a:t>intersegmental coordination</a:t>
            </a:r>
            <a:r>
              <a:rPr lang="en-US" sz="2200" dirty="0"/>
              <a:t>.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(they do not reach the brain) 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88475" y="860613"/>
            <a:ext cx="5212977" cy="2312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2. Long Tracts;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divided according to function into:</a:t>
            </a:r>
          </a:p>
          <a:p>
            <a:pPr marL="0" indent="0">
              <a:buNone/>
            </a:pPr>
            <a:r>
              <a:rPr lang="en-US" altLang="en-US" sz="2200" dirty="0"/>
              <a:t>(a) </a:t>
            </a:r>
            <a:r>
              <a:rPr lang="en-US" altLang="en-US" sz="2200" b="1" dirty="0"/>
              <a:t>Ascending</a:t>
            </a:r>
            <a:r>
              <a:rPr lang="en-US" altLang="en-US" sz="2200" dirty="0"/>
              <a:t> (sensory or afferent).</a:t>
            </a:r>
            <a:br>
              <a:rPr lang="en-US" altLang="en-US" sz="2200" dirty="0"/>
            </a:br>
            <a:r>
              <a:rPr lang="en-US" altLang="en-US" sz="2200" dirty="0"/>
              <a:t>(b) </a:t>
            </a:r>
            <a:r>
              <a:rPr lang="en-US" altLang="en-US" sz="2200" b="1" dirty="0"/>
              <a:t>Descending</a:t>
            </a:r>
            <a:r>
              <a:rPr lang="en-US" altLang="en-US" sz="2200" dirty="0"/>
              <a:t> (motor or efferent).</a:t>
            </a:r>
            <a:br>
              <a:rPr lang="en-US" altLang="en-US" sz="2200" dirty="0"/>
            </a:br>
            <a:r>
              <a:rPr lang="en-US" altLang="en-US" sz="500" dirty="0"/>
              <a:t> </a:t>
            </a:r>
            <a:endParaRPr lang="en-US" altLang="en-US" sz="2200" dirty="0"/>
          </a:p>
          <a:p>
            <a:pPr marL="0" indent="0">
              <a:buNone/>
            </a:pPr>
            <a:r>
              <a:rPr lang="en-US" altLang="en-US" sz="2200" dirty="0"/>
              <a:t>They serve to join the </a:t>
            </a:r>
            <a:r>
              <a:rPr lang="en-US" altLang="en-US" sz="2200" b="1" dirty="0"/>
              <a:t>brain</a:t>
            </a:r>
            <a:r>
              <a:rPr lang="en-US" altLang="en-US" sz="2200" dirty="0"/>
              <a:t> to the spinal cord.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7" name="Picture 5" descr="C:\Documents and Settings\Free User\My Documents\My Pictures\a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946" y="3602695"/>
            <a:ext cx="4038600" cy="281232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141028" y="4935070"/>
            <a:ext cx="365760" cy="2286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543132" y="1887438"/>
            <a:ext cx="109728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79171" y="2210168"/>
            <a:ext cx="100584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36708" y="1588517"/>
            <a:ext cx="352044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50155" y="1884352"/>
            <a:ext cx="34747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6663286" y="3629596"/>
            <a:ext cx="4863353" cy="2624050"/>
            <a:chOff x="4818529" y="3715127"/>
            <a:chExt cx="8229600" cy="3086100"/>
          </a:xfrm>
        </p:grpSpPr>
        <p:pic>
          <p:nvPicPr>
            <p:cNvPr id="13" name="Picture 8" descr="12-33TractsSpinal_L.jpg                                        0028F4B4HAP7_01-19_jpegs               BF9AD7B0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" t="2611" r="615" b="21136"/>
            <a:stretch>
              <a:fillRect/>
            </a:stretch>
          </p:blipFill>
          <p:spPr bwMode="auto">
            <a:xfrm>
              <a:off x="4818529" y="3715127"/>
              <a:ext cx="8229600" cy="308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831976" y="3753227"/>
              <a:ext cx="1371600" cy="15240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600329" y="3753227"/>
              <a:ext cx="1447800" cy="152400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696155" y="2991480"/>
            <a:ext cx="4612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In this lecture we will only discuss the ascending tracts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62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411" y="376518"/>
            <a:ext cx="10515600" cy="2729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+mj-lt"/>
              </a:rPr>
              <a:t>Ascending Tracts</a:t>
            </a:r>
            <a:r>
              <a:rPr lang="en-GB" sz="2400" dirty="0"/>
              <a:t>; 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200" dirty="0"/>
              <a:t>Carry impulses from pain, thermal, tactile, muscle and joint receptors to the brain. 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200" dirty="0"/>
              <a:t>Some of this information eventually reaches a </a:t>
            </a:r>
            <a:r>
              <a:rPr lang="en-GB" sz="2200" b="1" dirty="0"/>
              <a:t>conscious level </a:t>
            </a:r>
            <a:r>
              <a:rPr lang="en-GB" sz="2200" dirty="0"/>
              <a:t>(at the cerebral cortex), 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200" dirty="0"/>
              <a:t>while some is destined for </a:t>
            </a:r>
            <a:r>
              <a:rPr lang="en-GB" sz="2200" b="1" dirty="0"/>
              <a:t>subconscious </a:t>
            </a:r>
            <a:r>
              <a:rPr lang="en-GB" sz="2200" b="1" dirty="0" err="1"/>
              <a:t>centers</a:t>
            </a:r>
            <a:r>
              <a:rPr lang="en-GB" sz="2200" b="1" dirty="0"/>
              <a:t> </a:t>
            </a:r>
            <a:r>
              <a:rPr lang="en-GB" sz="2200" dirty="0"/>
              <a:t>(</a:t>
            </a:r>
            <a:r>
              <a:rPr lang="en-GB" sz="2200" dirty="0" err="1"/>
              <a:t>e.g</a:t>
            </a:r>
            <a:r>
              <a:rPr lang="en-GB" sz="2200" dirty="0"/>
              <a:t> at the cerebellum). </a:t>
            </a:r>
          </a:p>
          <a:p>
            <a:endParaRPr lang="en-GB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1209582" y="2250515"/>
            <a:ext cx="2855912" cy="4498975"/>
            <a:chOff x="2231559" y="2250516"/>
            <a:chExt cx="2855912" cy="4498975"/>
          </a:xfrm>
        </p:grpSpPr>
        <p:pic>
          <p:nvPicPr>
            <p:cNvPr id="4" name="Picture 3" descr="F00365-008-f0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7"/>
            <a:stretch>
              <a:fillRect/>
            </a:stretch>
          </p:blipFill>
          <p:spPr bwMode="auto">
            <a:xfrm>
              <a:off x="2231559" y="2250516"/>
              <a:ext cx="2855912" cy="449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2734921" y="2466109"/>
              <a:ext cx="351871" cy="160713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22349" y="2250514"/>
            <a:ext cx="3806825" cy="4498975"/>
            <a:chOff x="5328772" y="2250516"/>
            <a:chExt cx="3806825" cy="4498975"/>
          </a:xfrm>
        </p:grpSpPr>
        <p:pic>
          <p:nvPicPr>
            <p:cNvPr id="5" name="Picture 4" descr="Untitled-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772" y="2250516"/>
              <a:ext cx="3806825" cy="449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5847286" y="2837412"/>
              <a:ext cx="392801" cy="12192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9085151" y="1662586"/>
            <a:ext cx="17373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990869" y="2097301"/>
            <a:ext cx="128016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56523" y="2959330"/>
            <a:ext cx="32747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92D050"/>
                </a:solidFill>
                <a:latin typeface="+mn-lt"/>
              </a:rPr>
              <a:t>There are 2 types of sensation:</a:t>
            </a:r>
          </a:p>
          <a:p>
            <a:endParaRPr lang="en-US" sz="1200" dirty="0">
              <a:solidFill>
                <a:srgbClr val="92D050"/>
              </a:solidFill>
              <a:latin typeface="+mn-lt"/>
            </a:endParaRP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rgbClr val="92D050"/>
                </a:solidFill>
                <a:latin typeface="+mn-lt"/>
              </a:rPr>
              <a:t>At the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conscious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 level (which we feel): these sensations reach the </a:t>
            </a:r>
            <a:r>
              <a:rPr lang="en-US" sz="1800" u="sng" dirty="0">
                <a:solidFill>
                  <a:srgbClr val="92D050"/>
                </a:solidFill>
                <a:latin typeface="+mn-lt"/>
              </a:rPr>
              <a:t>cerebral cortex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.</a:t>
            </a:r>
          </a:p>
          <a:p>
            <a:pPr marL="342900" indent="-342900">
              <a:buAutoNum type="arabicPeriod"/>
            </a:pPr>
            <a:endParaRPr lang="en-US" sz="1200" dirty="0">
              <a:solidFill>
                <a:srgbClr val="92D050"/>
              </a:solidFill>
              <a:latin typeface="+mn-lt"/>
            </a:endParaRP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rgbClr val="92D050"/>
                </a:solidFill>
                <a:latin typeface="+mn-lt"/>
              </a:rPr>
              <a:t>At the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subconscious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 level (we can’t identify): the sensations only reach the </a:t>
            </a:r>
            <a:r>
              <a:rPr lang="en-US" sz="1800" u="sng" dirty="0">
                <a:solidFill>
                  <a:srgbClr val="92D050"/>
                </a:solidFill>
                <a:latin typeface="+mn-lt"/>
              </a:rPr>
              <a:t>cerebellum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.</a:t>
            </a:r>
            <a:endParaRPr lang="en-GB" sz="18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6974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39035" y="2023477"/>
            <a:ext cx="5798429" cy="4632910"/>
            <a:chOff x="3039035" y="2023477"/>
            <a:chExt cx="5798429" cy="4632910"/>
          </a:xfrm>
        </p:grpSpPr>
        <p:grpSp>
          <p:nvGrpSpPr>
            <p:cNvPr id="12" name="Group 11"/>
            <p:cNvGrpSpPr/>
            <p:nvPr/>
          </p:nvGrpSpPr>
          <p:grpSpPr>
            <a:xfrm>
              <a:off x="3039035" y="2023477"/>
              <a:ext cx="5798429" cy="4632910"/>
              <a:chOff x="3039035" y="2023477"/>
              <a:chExt cx="5798429" cy="4632910"/>
            </a:xfrm>
          </p:grpSpPr>
          <p:pic>
            <p:nvPicPr>
              <p:cNvPr id="428035" name="Picture 3" descr="Untitled-3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2381" y="2023477"/>
                <a:ext cx="5565083" cy="4632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3039035" y="2164976"/>
                <a:ext cx="2380130" cy="15598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3" name="Picture 3" descr="Untitled-3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7" t="11036" r="61294" b="56014"/>
            <a:stretch/>
          </p:blipFill>
          <p:spPr bwMode="auto">
            <a:xfrm>
              <a:off x="6794862" y="5215849"/>
              <a:ext cx="1645719" cy="1366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8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4512" y="530942"/>
            <a:ext cx="11493861" cy="1492535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400" dirty="0"/>
              <a:t>Pathways that carry information to a </a:t>
            </a:r>
            <a:r>
              <a:rPr lang="en-US" altLang="en-US" sz="2400" b="1" dirty="0"/>
              <a:t>conscious level </a:t>
            </a:r>
            <a:r>
              <a:rPr lang="en-US" altLang="en-US" sz="2400" u="sng" dirty="0"/>
              <a:t>share certain common characteristics</a:t>
            </a:r>
            <a:r>
              <a:rPr lang="en-US" altLang="en-US" sz="2400" dirty="0"/>
              <a:t>: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 sz="2400" dirty="0"/>
              <a:t>There is a </a:t>
            </a:r>
            <a:r>
              <a:rPr lang="en-US" altLang="en-US" sz="2400" i="1" dirty="0"/>
              <a:t>sequence </a:t>
            </a:r>
            <a:r>
              <a:rPr lang="en-US" altLang="en-US" sz="2400" dirty="0"/>
              <a:t>of </a:t>
            </a:r>
            <a:r>
              <a:rPr lang="en-US" altLang="en-US" sz="2400" b="1" dirty="0"/>
              <a:t>Three </a:t>
            </a:r>
            <a:r>
              <a:rPr lang="en-US" altLang="en-US" sz="2400" b="1" dirty="0" err="1"/>
              <a:t>Neurones</a:t>
            </a:r>
            <a:r>
              <a:rPr lang="en-US" altLang="en-US" sz="2400" b="1" dirty="0"/>
              <a:t> </a:t>
            </a:r>
            <a:r>
              <a:rPr lang="en-US" altLang="en-US" sz="2400" dirty="0"/>
              <a:t>between the peripheral receptors and the cerebral cortex.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</a:rPr>
              <a:t> (for the information/signal to reach the brain it has to relay/synapse in 3 neurons)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499736" y="4340216"/>
            <a:ext cx="3744913" cy="1323439"/>
          </a:xfrm>
          <a:prstGeom prst="wedgeRectCallout">
            <a:avLst>
              <a:gd name="adj1" fmla="val 41726"/>
              <a:gd name="adj2" fmla="val 75131"/>
            </a:avLst>
          </a:prstGeom>
          <a:ln w="381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Calibri" panose="020F0502020204030204" pitchFamily="34" charset="0"/>
              </a:rPr>
              <a:t>The axons of the </a:t>
            </a:r>
            <a:r>
              <a:rPr lang="en-US" altLang="en-US" sz="1600" b="1" dirty="0">
                <a:latin typeface="Calibri" panose="020F0502020204030204" pitchFamily="34" charset="0"/>
              </a:rPr>
              <a:t>first-order </a:t>
            </a:r>
            <a:r>
              <a:rPr lang="en-US" altLang="en-US" sz="1600" b="1" dirty="0" err="1">
                <a:latin typeface="Calibri" panose="020F0502020204030204" pitchFamily="34" charset="0"/>
              </a:rPr>
              <a:t>neurone</a:t>
            </a:r>
            <a:r>
              <a:rPr lang="en-US" altLang="en-US" sz="1600" b="1" dirty="0"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</a:rPr>
              <a:t>or primary afferent </a:t>
            </a:r>
            <a:r>
              <a:rPr lang="en-US" altLang="en-US" sz="1600" dirty="0" err="1">
                <a:latin typeface="Calibri" panose="020F0502020204030204" pitchFamily="34" charset="0"/>
              </a:rPr>
              <a:t>neurone</a:t>
            </a:r>
            <a:r>
              <a:rPr lang="en-US" altLang="en-US" sz="1600" dirty="0">
                <a:latin typeface="Calibri" panose="020F0502020204030204" pitchFamily="34" charset="0"/>
              </a:rPr>
              <a:t>) enters the spinal cord through the dorsal root of a spinal nerve and its cell body lies in the </a:t>
            </a:r>
            <a:r>
              <a:rPr lang="en-US" altLang="en-US" sz="1600" b="1" dirty="0">
                <a:latin typeface="Calibri" panose="020F0502020204030204" pitchFamily="34" charset="0"/>
              </a:rPr>
              <a:t>dorsal root ganglion.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99736" y="2222724"/>
            <a:ext cx="4267200" cy="1323439"/>
          </a:xfrm>
          <a:prstGeom prst="wedgeRectCallout">
            <a:avLst>
              <a:gd name="adj1" fmla="val 66959"/>
              <a:gd name="adj2" fmla="val 142439"/>
            </a:avLst>
          </a:prstGeom>
          <a:ln w="38100"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+mn-cs"/>
              </a:rPr>
              <a:t>The main fiber remains on the ipsilateral side of the cord and terminates in synaptic contact with the </a:t>
            </a:r>
            <a:r>
              <a:rPr lang="en-US" sz="1600" b="1" dirty="0">
                <a:solidFill>
                  <a:schemeClr val="tx1"/>
                </a:solidFill>
                <a:latin typeface="+mn-lt"/>
                <a:cs typeface="+mn-cs"/>
              </a:rPr>
              <a:t>second </a:t>
            </a:r>
            <a:r>
              <a:rPr lang="en-US" sz="1600" b="1" dirty="0" err="1">
                <a:solidFill>
                  <a:schemeClr val="tx1"/>
                </a:solidFill>
                <a:latin typeface="+mn-lt"/>
                <a:cs typeface="+mn-cs"/>
              </a:rPr>
              <a:t>neurone</a:t>
            </a:r>
            <a:r>
              <a:rPr lang="en-US" sz="1600" b="1" dirty="0">
                <a:solidFill>
                  <a:schemeClr val="tx1"/>
                </a:solidFill>
                <a:latin typeface="+mn-lt"/>
                <a:cs typeface="+mn-cs"/>
              </a:rPr>
              <a:t>  which lies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+mn-cs"/>
              </a:rPr>
              <a:t>either in the </a:t>
            </a:r>
            <a:r>
              <a:rPr lang="en-US" sz="1600" b="1" dirty="0">
                <a:solidFill>
                  <a:schemeClr val="tx1"/>
                </a:solidFill>
                <a:latin typeface="+mn-lt"/>
                <a:cs typeface="+mn-cs"/>
              </a:rPr>
              <a:t>spinal grey matter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+mn-cs"/>
              </a:rPr>
              <a:t>or in the </a:t>
            </a:r>
            <a:r>
              <a:rPr lang="en-US" sz="1600" b="1" dirty="0">
                <a:solidFill>
                  <a:schemeClr val="tx1"/>
                </a:solidFill>
                <a:latin typeface="+mn-lt"/>
                <a:cs typeface="+mn-cs"/>
              </a:rPr>
              <a:t>medulla oblongata of the brain stem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+mn-cs"/>
              </a:rPr>
              <a:t>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938931" y="5096435"/>
            <a:ext cx="2994318" cy="1559952"/>
          </a:xfrm>
          <a:prstGeom prst="wedgeRectCallout">
            <a:avLst>
              <a:gd name="adj1" fmla="val -101668"/>
              <a:gd name="adj2" fmla="val -146970"/>
            </a:avLst>
          </a:prstGeom>
          <a:ln w="38100">
            <a:solidFill>
              <a:srgbClr val="E69AC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b="1" dirty="0"/>
              <a:t>The third-order </a:t>
            </a:r>
            <a:r>
              <a:rPr lang="en-US" sz="1600" b="1" dirty="0" err="1"/>
              <a:t>neurone</a:t>
            </a:r>
            <a:r>
              <a:rPr lang="en-US" sz="1600" b="1" dirty="0"/>
              <a:t> </a:t>
            </a:r>
            <a:r>
              <a:rPr lang="en-US" sz="1600" dirty="0"/>
              <a:t>has its cell body in the </a:t>
            </a:r>
            <a:r>
              <a:rPr lang="en-US" sz="1600" b="1" i="1" dirty="0"/>
              <a:t>thalamus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Its axon passes to the </a:t>
            </a:r>
            <a:r>
              <a:rPr lang="en-US" sz="1600" i="1" u="sng" dirty="0"/>
              <a:t>somatosensory cortex</a:t>
            </a:r>
            <a:r>
              <a:rPr lang="en-US" sz="1600" dirty="0"/>
              <a:t> of the parietal lobe of the cerebral hemisphere.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094" y="4617214"/>
            <a:ext cx="37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1</a:t>
            </a:r>
            <a:endParaRPr lang="en-GB" sz="44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" y="2505582"/>
            <a:ext cx="37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2</a:t>
            </a:r>
            <a:endParaRPr lang="en-GB" sz="44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0582" y="5215849"/>
            <a:ext cx="37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rgbClr val="E69ACD"/>
                  </a:solidFill>
                </a:ln>
                <a:solidFill>
                  <a:schemeClr val="bg1"/>
                </a:solidFill>
                <a:latin typeface="+mn-lt"/>
              </a:rPr>
              <a:t>3</a:t>
            </a:r>
            <a:endParaRPr lang="en-GB" sz="4400" b="1" dirty="0">
              <a:ln>
                <a:solidFill>
                  <a:srgbClr val="E69ACD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38931" y="2388831"/>
            <a:ext cx="2994318" cy="1371600"/>
          </a:xfrm>
          <a:prstGeom prst="rect">
            <a:avLst/>
          </a:prstGeom>
          <a:ln w="38100">
            <a:solidFill>
              <a:srgbClr val="FFFF8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axon  of the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second order </a:t>
            </a:r>
            <a:r>
              <a:rPr lang="en-US" sz="16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neurone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crosses over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decussates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 to the opposite side of the CNS and ascends to the </a:t>
            </a:r>
            <a:r>
              <a:rPr lang="en-US" sz="1600" i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thalamus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where it terminates. </a:t>
            </a:r>
          </a:p>
        </p:txBody>
      </p:sp>
      <p:sp>
        <p:nvSpPr>
          <p:cNvPr id="15" name="Oval 14"/>
          <p:cNvSpPr/>
          <p:nvPr/>
        </p:nvSpPr>
        <p:spPr>
          <a:xfrm>
            <a:off x="5457437" y="4773706"/>
            <a:ext cx="755104" cy="442143"/>
          </a:xfrm>
          <a:prstGeom prst="ellipse">
            <a:avLst/>
          </a:prstGeom>
          <a:noFill/>
          <a:ln w="38100">
            <a:solidFill>
              <a:srgbClr val="FFF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1611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750" y="615484"/>
            <a:ext cx="10515600" cy="195596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b="1" dirty="0"/>
              <a:t>Three major* pathways </a:t>
            </a:r>
            <a:r>
              <a:rPr lang="en-US" sz="2400" dirty="0"/>
              <a:t>carry sensory information:</a:t>
            </a:r>
          </a:p>
          <a:p>
            <a:pPr marL="566738" lvl="1" indent="-334963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i="1" dirty="0"/>
              <a:t>Dorsal (Posterior) column (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divided into </a:t>
            </a:r>
            <a:r>
              <a:rPr lang="en-US" i="1" dirty="0"/>
              <a:t>Gracile &amp; Cuneate fasciculi)</a:t>
            </a:r>
          </a:p>
          <a:p>
            <a:pPr marL="566738" lvl="1" indent="-334963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i="1" dirty="0"/>
              <a:t>Anterolateral pathway (Spinothalamic) </a:t>
            </a:r>
          </a:p>
          <a:p>
            <a:pPr marL="566738" lvl="1" indent="-334963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i="1" dirty="0"/>
              <a:t>Spinocerebellar pathway</a:t>
            </a:r>
          </a:p>
          <a:p>
            <a:pPr marL="566738" indent="-334963">
              <a:buFont typeface="+mj-lt"/>
              <a:buAutoNum type="arabicPeriod"/>
            </a:pP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2461020" y="2429781"/>
            <a:ext cx="7248525" cy="3632200"/>
            <a:chOff x="2421393" y="2667000"/>
            <a:chExt cx="7248525" cy="3632200"/>
          </a:xfrm>
        </p:grpSpPr>
        <p:pic>
          <p:nvPicPr>
            <p:cNvPr id="4" name="Picture 6" descr="15-06_1.jpg                                                    00000941Sarah                          B9D5FA8B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393" y="2667000"/>
              <a:ext cx="7248525" cy="363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5718630" y="2853814"/>
              <a:ext cx="1544952" cy="213852"/>
            </a:xfrm>
            <a:prstGeom prst="rect">
              <a:avLst/>
            </a:prstGeom>
            <a:noFill/>
            <a:ln w="28575" algn="ctr">
              <a:solidFill>
                <a:srgbClr val="FF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Oval 3"/>
            <p:cNvSpPr>
              <a:spLocks noChangeArrowheads="1"/>
            </p:cNvSpPr>
            <p:nvPr/>
          </p:nvSpPr>
          <p:spPr bwMode="auto">
            <a:xfrm>
              <a:off x="8660933" y="4616247"/>
              <a:ext cx="955016" cy="346586"/>
            </a:xfrm>
            <a:prstGeom prst="rect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8506075" y="5869860"/>
              <a:ext cx="910770" cy="346586"/>
            </a:xfrm>
            <a:prstGeom prst="rect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1305494" y="1328757"/>
            <a:ext cx="310896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90980" y="1720643"/>
            <a:ext cx="28346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05494" y="2112529"/>
            <a:ext cx="301752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454795" y="1837617"/>
            <a:ext cx="3744644" cy="338554"/>
            <a:chOff x="4454795" y="1837617"/>
            <a:chExt cx="3744644" cy="338554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454795" y="2004953"/>
              <a:ext cx="995082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382642" y="1837617"/>
              <a:ext cx="28167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Carries </a:t>
              </a: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subconscious</a:t>
              </a: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sensation.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95560" y="6307470"/>
            <a:ext cx="6931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*We will also discuss 3 minor ways: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spinotectal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spino-olivary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spinoreticular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51295" y="1097340"/>
            <a:ext cx="5777948" cy="1569660"/>
            <a:chOff x="2045157" y="1680047"/>
            <a:chExt cx="5777948" cy="156966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851925" y="1804720"/>
              <a:ext cx="787740" cy="200233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605305" y="1680047"/>
              <a:ext cx="2217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Carry </a:t>
              </a: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conscious</a:t>
              </a: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sensation therefore they will follow the same pathway we discussed in the previous slide 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2045157" y="1977668"/>
              <a:ext cx="3486731" cy="255343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3907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818"/>
          </a:xfrm>
        </p:spPr>
        <p:txBody>
          <a:bodyPr>
            <a:normAutofit/>
          </a:bodyPr>
          <a:lstStyle/>
          <a:p>
            <a:r>
              <a:rPr lang="en-US" sz="3200" b="1" dirty="0"/>
              <a:t>1. Dorsal Column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4407"/>
            <a:ext cx="6132871" cy="4892432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Contains two tracts;                       </a:t>
            </a:r>
          </a:p>
          <a:p>
            <a:pPr marL="566738">
              <a:buFont typeface="Arial" charset="0"/>
              <a:buChar char="•"/>
              <a:defRPr/>
            </a:pPr>
            <a:r>
              <a:rPr lang="en-US" sz="2000" b="1" dirty="0"/>
              <a:t>Fasciculus </a:t>
            </a:r>
            <a:r>
              <a:rPr lang="en-US" sz="2000" b="1" dirty="0" err="1"/>
              <a:t>Gracilis</a:t>
            </a:r>
            <a:r>
              <a:rPr lang="en-US" sz="2000" b="1" dirty="0"/>
              <a:t> (FG) &amp;                </a:t>
            </a:r>
          </a:p>
          <a:p>
            <a:pPr marL="566738">
              <a:buFont typeface="Arial" charset="0"/>
              <a:buChar char="•"/>
              <a:defRPr/>
            </a:pPr>
            <a:r>
              <a:rPr lang="en-US" sz="2000" b="1" dirty="0"/>
              <a:t>Fasciculus </a:t>
            </a:r>
            <a:r>
              <a:rPr lang="en-US" sz="2000" b="1" dirty="0" err="1"/>
              <a:t>Cuneatus</a:t>
            </a:r>
            <a:r>
              <a:rPr lang="en-US" sz="2000" b="1" dirty="0"/>
              <a:t> (FC)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Carry impulses concerned with </a:t>
            </a:r>
            <a:r>
              <a:rPr lang="en-US" sz="2000" i="1" dirty="0"/>
              <a:t>proprioception</a:t>
            </a:r>
            <a:r>
              <a:rPr lang="en-US" sz="2000" b="1" dirty="0"/>
              <a:t> </a:t>
            </a:r>
            <a:r>
              <a:rPr lang="en-US" sz="2000" dirty="0"/>
              <a:t>(movement and joint position) </a:t>
            </a:r>
            <a:r>
              <a:rPr lang="en-US" sz="2000" b="1" dirty="0"/>
              <a:t>, </a:t>
            </a:r>
            <a:r>
              <a:rPr lang="en-US" sz="2000" i="1" dirty="0"/>
              <a:t>discriminative touch </a:t>
            </a:r>
            <a:r>
              <a:rPr lang="en-US" sz="2000" dirty="0"/>
              <a:t>from </a:t>
            </a:r>
            <a:r>
              <a:rPr lang="en-US" sz="2000" b="1" dirty="0"/>
              <a:t>ipsilateral* side </a:t>
            </a:r>
            <a:r>
              <a:rPr lang="en-US" sz="2000" dirty="0"/>
              <a:t>of the body.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Contain the axons of </a:t>
            </a:r>
            <a:r>
              <a:rPr lang="en-US" sz="2000" u="sng" dirty="0"/>
              <a:t>primary afferent neurons </a:t>
            </a:r>
            <a:r>
              <a:rPr lang="en-US" sz="2000" dirty="0"/>
              <a:t>that have entered cord through </a:t>
            </a:r>
            <a:r>
              <a:rPr lang="en-US" sz="2000" u="sng" dirty="0"/>
              <a:t>dorsal roots </a:t>
            </a:r>
            <a:r>
              <a:rPr lang="en-US" sz="2000" dirty="0"/>
              <a:t>of spinal nerves.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700" dirty="0" err="1">
                <a:solidFill>
                  <a:srgbClr val="92D050"/>
                </a:solidFill>
              </a:rPr>
              <a:t>Gracilis</a:t>
            </a:r>
            <a:r>
              <a:rPr lang="en-US" sz="1700" dirty="0">
                <a:solidFill>
                  <a:srgbClr val="92D050"/>
                </a:solidFill>
              </a:rPr>
              <a:t> and cuneate have the same function, and travel in the same pathway but receive fibers from different segments of the spinal cord:</a:t>
            </a:r>
          </a:p>
          <a:p>
            <a:pPr>
              <a:defRPr/>
            </a:pPr>
            <a:r>
              <a:rPr lang="en-US" sz="2000" b="1" i="1" dirty="0"/>
              <a:t>Fasciculus </a:t>
            </a:r>
            <a:r>
              <a:rPr lang="en-US" sz="2000" b="1" i="1" dirty="0" err="1"/>
              <a:t>Gracilis</a:t>
            </a:r>
            <a:r>
              <a:rPr lang="en-US" sz="2000" dirty="0"/>
              <a:t> contains fibers that are received at </a:t>
            </a:r>
            <a:r>
              <a:rPr lang="en-US" sz="2000" u="sng" dirty="0"/>
              <a:t>sacral</a:t>
            </a:r>
            <a:r>
              <a:rPr lang="en-US" sz="2000" dirty="0"/>
              <a:t>, </a:t>
            </a:r>
            <a:r>
              <a:rPr lang="en-US" sz="2000" u="sng" dirty="0"/>
              <a:t>lumbar</a:t>
            </a:r>
            <a:r>
              <a:rPr lang="en-US" sz="2000" dirty="0"/>
              <a:t> and </a:t>
            </a:r>
            <a:r>
              <a:rPr lang="en-US" sz="2000" u="sng" dirty="0"/>
              <a:t>lower thoracic</a:t>
            </a:r>
            <a:r>
              <a:rPr lang="en-US" sz="2000" dirty="0"/>
              <a:t> levels, </a:t>
            </a:r>
          </a:p>
          <a:p>
            <a:pPr>
              <a:defRPr/>
            </a:pPr>
            <a:r>
              <a:rPr lang="en-US" sz="2000" b="1" i="1" dirty="0"/>
              <a:t>Fasciculus </a:t>
            </a:r>
            <a:r>
              <a:rPr lang="en-US" sz="2000" b="1" i="1" dirty="0" err="1"/>
              <a:t>Cuneatus</a:t>
            </a:r>
            <a:r>
              <a:rPr lang="en-US" sz="2000" dirty="0"/>
              <a:t> contains fibers that are received at </a:t>
            </a:r>
            <a:r>
              <a:rPr lang="en-US" sz="2000" u="sng" dirty="0"/>
              <a:t>upper thoracic</a:t>
            </a:r>
            <a:r>
              <a:rPr lang="en-US" sz="2000" dirty="0"/>
              <a:t> and </a:t>
            </a:r>
            <a:r>
              <a:rPr lang="en-US" sz="2000" u="sng" dirty="0"/>
              <a:t>cervical</a:t>
            </a:r>
            <a:r>
              <a:rPr lang="en-US" sz="2000" dirty="0"/>
              <a:t> levels.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151914" y="113958"/>
            <a:ext cx="4452898" cy="4066347"/>
            <a:chOff x="7074128" y="129135"/>
            <a:chExt cx="3659187" cy="6400800"/>
          </a:xfrm>
        </p:grpSpPr>
        <p:pic>
          <p:nvPicPr>
            <p:cNvPr id="4" name="Picture 5" descr="C:\Documents and Settings\Free User\My Documents\My Pictures\sas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278"/>
            <a:stretch>
              <a:fillRect/>
            </a:stretch>
          </p:blipFill>
          <p:spPr bwMode="auto">
            <a:xfrm>
              <a:off x="7074128" y="129135"/>
              <a:ext cx="3659187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151914" y="4270829"/>
              <a:ext cx="762000" cy="838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151914" y="3432629"/>
              <a:ext cx="762000" cy="68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380514" y="1603829"/>
              <a:ext cx="990600" cy="609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586936" y="6173559"/>
            <a:ext cx="3379176" cy="52322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b="1" u="sng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racilis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b="1" u="sng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round (lower limb)</a:t>
            </a:r>
          </a:p>
          <a:p>
            <a:r>
              <a:rPr lang="en-US" b="1" u="sng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C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uneatus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 </a:t>
            </a:r>
            <a:r>
              <a:rPr lang="en-US" b="1" u="sng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ervical (next to upper limb)</a:t>
            </a:r>
            <a:endParaRPr lang="en-GB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51914" y="4195482"/>
            <a:ext cx="3457815" cy="2605280"/>
            <a:chOff x="7151914" y="4195482"/>
            <a:chExt cx="4196790" cy="2605280"/>
          </a:xfrm>
        </p:grpSpPr>
        <p:pic>
          <p:nvPicPr>
            <p:cNvPr id="4098" name="Picture 2" descr="Image result for ascending trac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914" y="4195482"/>
              <a:ext cx="4196790" cy="2605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9964270" y="6281281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609729" y="4267015"/>
            <a:ext cx="1438668" cy="24622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Which is medial/lateral?</a:t>
            </a:r>
          </a:p>
          <a:p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Cuneatus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supplies the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upper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limbs which are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lateral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to the lower limbs therefore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cuneatus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lateral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and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gracilis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medial</a:t>
            </a:r>
            <a:endParaRPr lang="en-GB" b="1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460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5143"/>
            <a:ext cx="5286829" cy="52400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92D050"/>
                </a:solidFill>
              </a:rPr>
              <a:t>The primary afferent neurons relayed to the 1</a:t>
            </a:r>
            <a:r>
              <a:rPr lang="en-US" sz="2000" baseline="30000" dirty="0">
                <a:solidFill>
                  <a:srgbClr val="92D050"/>
                </a:solidFill>
              </a:rPr>
              <a:t>st</a:t>
            </a:r>
            <a:r>
              <a:rPr lang="en-US" sz="2000" dirty="0">
                <a:solidFill>
                  <a:srgbClr val="92D050"/>
                </a:solidFill>
              </a:rPr>
              <a:t> order neurons in the dorsal root ganglion.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en-US" sz="1100" dirty="0"/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Fibers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of the first order neurons </a:t>
            </a:r>
            <a:r>
              <a:rPr lang="en-US" sz="2000" dirty="0"/>
              <a:t>ascend without interruption where they terminate upon 2nd order neurons in </a:t>
            </a:r>
            <a:r>
              <a:rPr lang="en-US" sz="2000" b="1" dirty="0"/>
              <a:t>nucleus </a:t>
            </a:r>
            <a:r>
              <a:rPr lang="en-US" sz="2000" b="1" dirty="0" err="1"/>
              <a:t>gracilis</a:t>
            </a:r>
            <a:r>
              <a:rPr lang="en-US" sz="2000" b="1" dirty="0"/>
              <a:t> </a:t>
            </a:r>
            <a:r>
              <a:rPr lang="en-US" sz="2000" dirty="0"/>
              <a:t>and </a:t>
            </a:r>
            <a:r>
              <a:rPr lang="en-US" sz="2000" b="1" dirty="0"/>
              <a:t>nucleus </a:t>
            </a:r>
            <a:r>
              <a:rPr lang="en-US" sz="2000" b="1" dirty="0" err="1"/>
              <a:t>cuneatus</a:t>
            </a:r>
            <a:r>
              <a:rPr lang="en-US" sz="2000" b="1" dirty="0"/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(in the medulla).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en-US" sz="1100" b="1" dirty="0"/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The axons of the 2nd order neurons decussate in the medulla as   </a:t>
            </a:r>
            <a:r>
              <a:rPr lang="en-US" sz="2000" b="1" dirty="0"/>
              <a:t>internal arcuate fibers.                                              </a:t>
            </a:r>
            <a:r>
              <a:rPr lang="en-US" sz="2000" dirty="0"/>
              <a:t>and ascend through the brain stem as </a:t>
            </a:r>
            <a:r>
              <a:rPr lang="en-US" sz="2000" b="1" dirty="0"/>
              <a:t>Medial Lemniscus</a:t>
            </a:r>
            <a:r>
              <a:rPr lang="en-US" sz="2000" dirty="0"/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en-US" sz="1100" dirty="0"/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The medial lemniscus terminates in the </a:t>
            </a:r>
            <a:r>
              <a:rPr lang="en-US" sz="2000" b="1" dirty="0"/>
              <a:t>ventral posterior nucleus of the thalamus (</a:t>
            </a:r>
            <a:r>
              <a:rPr lang="en-US" sz="2000" dirty="0"/>
              <a:t>3rd order neurons), which project to the somatosensory cortex </a:t>
            </a:r>
            <a:r>
              <a:rPr lang="en-US" sz="2000" b="1" dirty="0"/>
              <a:t>(</a:t>
            </a:r>
            <a:r>
              <a:rPr lang="en-US" sz="2000" b="1" dirty="0" err="1"/>
              <a:t>thalamocortical</a:t>
            </a:r>
            <a:r>
              <a:rPr lang="en-US" sz="2000" b="1" dirty="0"/>
              <a:t> fibers)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590725"/>
            <a:ext cx="10515600" cy="694418"/>
          </a:xfrm>
        </p:spPr>
        <p:txBody>
          <a:bodyPr>
            <a:normAutofit/>
          </a:bodyPr>
          <a:lstStyle/>
          <a:p>
            <a:r>
              <a:rPr lang="en-US" sz="3200" b="1" dirty="0"/>
              <a:t>1. Dorsal Column</a:t>
            </a:r>
            <a:endParaRPr lang="en-GB" sz="32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925017" y="2989114"/>
            <a:ext cx="16002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28088" y="2989114"/>
            <a:ext cx="82296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82229" y="3284949"/>
            <a:ext cx="91440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99573" y="4059802"/>
            <a:ext cx="237744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05555" y="4369752"/>
            <a:ext cx="73152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53696" y="4669555"/>
            <a:ext cx="109728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596064" y="214313"/>
            <a:ext cx="3857625" cy="6405562"/>
            <a:chOff x="6596064" y="214313"/>
            <a:chExt cx="3857625" cy="6405562"/>
          </a:xfrm>
        </p:grpSpPr>
        <p:pic>
          <p:nvPicPr>
            <p:cNvPr id="5" name="Picture 7" descr="sc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064" y="214313"/>
              <a:ext cx="3857625" cy="640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9"/>
            <p:cNvSpPr>
              <a:spLocks noChangeArrowheads="1"/>
            </p:cNvSpPr>
            <p:nvPr/>
          </p:nvSpPr>
          <p:spPr bwMode="auto">
            <a:xfrm>
              <a:off x="8882064" y="1000126"/>
              <a:ext cx="801687" cy="881063"/>
            </a:xfrm>
            <a:custGeom>
              <a:avLst/>
              <a:gdLst>
                <a:gd name="T0" fmla="*/ 0 w 801329"/>
                <a:gd name="T1" fmla="*/ 911885 h 879986"/>
                <a:gd name="T2" fmla="*/ 119897 w 801329"/>
                <a:gd name="T3" fmla="*/ 865649 h 879986"/>
                <a:gd name="T4" fmla="*/ 404660 w 801329"/>
                <a:gd name="T5" fmla="*/ 588231 h 879986"/>
                <a:gd name="T6" fmla="*/ 524560 w 801329"/>
                <a:gd name="T7" fmla="*/ 387873 h 879986"/>
                <a:gd name="T8" fmla="*/ 614487 w 801329"/>
                <a:gd name="T9" fmla="*/ 264574 h 879986"/>
                <a:gd name="T10" fmla="*/ 719398 w 801329"/>
                <a:gd name="T11" fmla="*/ 125866 h 879986"/>
                <a:gd name="T12" fmla="*/ 809322 w 801329"/>
                <a:gd name="T13" fmla="*/ 17980 h 879986"/>
                <a:gd name="T14" fmla="*/ 749372 w 801329"/>
                <a:gd name="T15" fmla="*/ 17980 h 8799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1329"/>
                <a:gd name="T25" fmla="*/ 0 h 879986"/>
                <a:gd name="T26" fmla="*/ 801329 w 801329"/>
                <a:gd name="T27" fmla="*/ 879986 h 8799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1329" h="879986">
                  <a:moveTo>
                    <a:pt x="0" y="872613"/>
                  </a:moveTo>
                  <a:cubicBezTo>
                    <a:pt x="25809" y="876299"/>
                    <a:pt x="51619" y="879986"/>
                    <a:pt x="117987" y="828367"/>
                  </a:cubicBezTo>
                  <a:cubicBezTo>
                    <a:pt x="184355" y="776748"/>
                    <a:pt x="331838" y="639096"/>
                    <a:pt x="398206" y="562896"/>
                  </a:cubicBezTo>
                  <a:cubicBezTo>
                    <a:pt x="464574" y="486696"/>
                    <a:pt x="481780" y="422786"/>
                    <a:pt x="516193" y="371167"/>
                  </a:cubicBezTo>
                  <a:cubicBezTo>
                    <a:pt x="550606" y="319548"/>
                    <a:pt x="572729" y="294967"/>
                    <a:pt x="604684" y="253180"/>
                  </a:cubicBezTo>
                  <a:cubicBezTo>
                    <a:pt x="636639" y="211393"/>
                    <a:pt x="675967" y="159774"/>
                    <a:pt x="707922" y="120445"/>
                  </a:cubicBezTo>
                  <a:cubicBezTo>
                    <a:pt x="739877" y="81116"/>
                    <a:pt x="791497" y="34412"/>
                    <a:pt x="796413" y="17206"/>
                  </a:cubicBezTo>
                  <a:cubicBezTo>
                    <a:pt x="801329" y="0"/>
                    <a:pt x="769374" y="8603"/>
                    <a:pt x="737419" y="17206"/>
                  </a:cubicBezTo>
                </a:path>
              </a:pathLst>
            </a:custGeom>
            <a:noFill/>
            <a:ln w="38100" algn="ctr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8667751" y="1785938"/>
              <a:ext cx="498475" cy="3067050"/>
            </a:xfrm>
            <a:custGeom>
              <a:avLst/>
              <a:gdLst>
                <a:gd name="connsiteX0" fmla="*/ 0 w 498987"/>
                <a:gd name="connsiteY0" fmla="*/ 2861186 h 3126657"/>
                <a:gd name="connsiteX1" fmla="*/ 14749 w 498987"/>
                <a:gd name="connsiteY1" fmla="*/ 2964425 h 3126657"/>
                <a:gd name="connsiteX2" fmla="*/ 29497 w 498987"/>
                <a:gd name="connsiteY2" fmla="*/ 3038167 h 3126657"/>
                <a:gd name="connsiteX3" fmla="*/ 73742 w 498987"/>
                <a:gd name="connsiteY3" fmla="*/ 3067664 h 3126657"/>
                <a:gd name="connsiteX4" fmla="*/ 132736 w 498987"/>
                <a:gd name="connsiteY4" fmla="*/ 3067664 h 3126657"/>
                <a:gd name="connsiteX5" fmla="*/ 162233 w 498987"/>
                <a:gd name="connsiteY5" fmla="*/ 3082412 h 3126657"/>
                <a:gd name="connsiteX6" fmla="*/ 132736 w 498987"/>
                <a:gd name="connsiteY6" fmla="*/ 3082412 h 3126657"/>
                <a:gd name="connsiteX7" fmla="*/ 250723 w 498987"/>
                <a:gd name="connsiteY7" fmla="*/ 3008670 h 3126657"/>
                <a:gd name="connsiteX8" fmla="*/ 221226 w 498987"/>
                <a:gd name="connsiteY8" fmla="*/ 2374490 h 3126657"/>
                <a:gd name="connsiteX9" fmla="*/ 250723 w 498987"/>
                <a:gd name="connsiteY9" fmla="*/ 2168012 h 3126657"/>
                <a:gd name="connsiteX10" fmla="*/ 339213 w 498987"/>
                <a:gd name="connsiteY10" fmla="*/ 1917290 h 3126657"/>
                <a:gd name="connsiteX11" fmla="*/ 486697 w 498987"/>
                <a:gd name="connsiteY11" fmla="*/ 1120877 h 3126657"/>
                <a:gd name="connsiteX12" fmla="*/ 265471 w 498987"/>
                <a:gd name="connsiteY12" fmla="*/ 162232 h 3126657"/>
                <a:gd name="connsiteX13" fmla="*/ 280220 w 498987"/>
                <a:gd name="connsiteY13" fmla="*/ 147483 h 3126657"/>
                <a:gd name="connsiteX14" fmla="*/ 280220 w 498987"/>
                <a:gd name="connsiteY14" fmla="*/ 221225 h 3126657"/>
                <a:gd name="connsiteX15" fmla="*/ 324465 w 498987"/>
                <a:gd name="connsiteY15" fmla="*/ 221225 h 312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8987" h="3126657">
                  <a:moveTo>
                    <a:pt x="0" y="2861186"/>
                  </a:moveTo>
                  <a:cubicBezTo>
                    <a:pt x="4916" y="2898057"/>
                    <a:pt x="9833" y="2934928"/>
                    <a:pt x="14749" y="2964425"/>
                  </a:cubicBezTo>
                  <a:cubicBezTo>
                    <a:pt x="19665" y="2993922"/>
                    <a:pt x="19665" y="3020961"/>
                    <a:pt x="29497" y="3038167"/>
                  </a:cubicBezTo>
                  <a:cubicBezTo>
                    <a:pt x="39329" y="3055373"/>
                    <a:pt x="56536" y="3062748"/>
                    <a:pt x="73742" y="3067664"/>
                  </a:cubicBezTo>
                  <a:cubicBezTo>
                    <a:pt x="90948" y="3072580"/>
                    <a:pt x="117988" y="3065206"/>
                    <a:pt x="132736" y="3067664"/>
                  </a:cubicBezTo>
                  <a:cubicBezTo>
                    <a:pt x="147484" y="3070122"/>
                    <a:pt x="162233" y="3079954"/>
                    <a:pt x="162233" y="3082412"/>
                  </a:cubicBezTo>
                  <a:cubicBezTo>
                    <a:pt x="162233" y="3084870"/>
                    <a:pt x="117988" y="3094702"/>
                    <a:pt x="132736" y="3082412"/>
                  </a:cubicBezTo>
                  <a:cubicBezTo>
                    <a:pt x="147484" y="3070122"/>
                    <a:pt x="235975" y="3126657"/>
                    <a:pt x="250723" y="3008670"/>
                  </a:cubicBezTo>
                  <a:cubicBezTo>
                    <a:pt x="265471" y="2890683"/>
                    <a:pt x="221226" y="2514600"/>
                    <a:pt x="221226" y="2374490"/>
                  </a:cubicBezTo>
                  <a:cubicBezTo>
                    <a:pt x="221226" y="2234380"/>
                    <a:pt x="231059" y="2244212"/>
                    <a:pt x="250723" y="2168012"/>
                  </a:cubicBezTo>
                  <a:cubicBezTo>
                    <a:pt x="270387" y="2091812"/>
                    <a:pt x="299884" y="2091813"/>
                    <a:pt x="339213" y="1917290"/>
                  </a:cubicBezTo>
                  <a:cubicBezTo>
                    <a:pt x="378542" y="1742768"/>
                    <a:pt x="498987" y="1413387"/>
                    <a:pt x="486697" y="1120877"/>
                  </a:cubicBezTo>
                  <a:cubicBezTo>
                    <a:pt x="474407" y="828367"/>
                    <a:pt x="299884" y="324464"/>
                    <a:pt x="265471" y="162232"/>
                  </a:cubicBezTo>
                  <a:cubicBezTo>
                    <a:pt x="231058" y="0"/>
                    <a:pt x="277762" y="137651"/>
                    <a:pt x="280220" y="147483"/>
                  </a:cubicBezTo>
                  <a:cubicBezTo>
                    <a:pt x="282678" y="157315"/>
                    <a:pt x="272846" y="208935"/>
                    <a:pt x="280220" y="221225"/>
                  </a:cubicBezTo>
                  <a:cubicBezTo>
                    <a:pt x="287594" y="233515"/>
                    <a:pt x="324465" y="221225"/>
                    <a:pt x="324465" y="221225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 noChangeArrowheads="1"/>
            </p:cNvSpPr>
            <p:nvPr/>
          </p:nvSpPr>
          <p:spPr bwMode="auto">
            <a:xfrm>
              <a:off x="8167688" y="4572000"/>
              <a:ext cx="463550" cy="1500188"/>
            </a:xfrm>
            <a:custGeom>
              <a:avLst/>
              <a:gdLst>
                <a:gd name="T0" fmla="*/ 0 w 619432"/>
                <a:gd name="T1" fmla="*/ 151970 h 1614948"/>
                <a:gd name="T2" fmla="*/ 22 w 619432"/>
                <a:gd name="T3" fmla="*/ 150577 h 1614948"/>
                <a:gd name="T4" fmla="*/ 43 w 619432"/>
                <a:gd name="T5" fmla="*/ 151970 h 1614948"/>
                <a:gd name="T6" fmla="*/ 52 w 619432"/>
                <a:gd name="T7" fmla="*/ 151970 h 1614948"/>
                <a:gd name="T8" fmla="*/ 55 w 619432"/>
                <a:gd name="T9" fmla="*/ 147788 h 1614948"/>
                <a:gd name="T10" fmla="*/ 55 w 619432"/>
                <a:gd name="T11" fmla="*/ 135240 h 1614948"/>
                <a:gd name="T12" fmla="*/ 55 w 619432"/>
                <a:gd name="T13" fmla="*/ 118510 h 1614948"/>
                <a:gd name="T14" fmla="*/ 55 w 619432"/>
                <a:gd name="T15" fmla="*/ 87836 h 1614948"/>
                <a:gd name="T16" fmla="*/ 55 w 619432"/>
                <a:gd name="T17" fmla="*/ 44615 h 1614948"/>
                <a:gd name="T18" fmla="*/ 55 w 619432"/>
                <a:gd name="T19" fmla="*/ 36250 h 1614948"/>
                <a:gd name="T20" fmla="*/ 52 w 619432"/>
                <a:gd name="T21" fmla="*/ 27884 h 1614948"/>
                <a:gd name="T22" fmla="*/ 52 w 619432"/>
                <a:gd name="T23" fmla="*/ 12548 h 1614948"/>
                <a:gd name="T24" fmla="*/ 55 w 619432"/>
                <a:gd name="T25" fmla="*/ 2789 h 1614948"/>
                <a:gd name="T26" fmla="*/ 55 w 619432"/>
                <a:gd name="T27" fmla="*/ 0 h 1614948"/>
                <a:gd name="T28" fmla="*/ 55 w 619432"/>
                <a:gd name="T29" fmla="*/ 5577 h 1614948"/>
                <a:gd name="T30" fmla="*/ 58 w 619432"/>
                <a:gd name="T31" fmla="*/ 5577 h 1614948"/>
                <a:gd name="T32" fmla="*/ 55 w 619432"/>
                <a:gd name="T33" fmla="*/ 5577 h 16149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9432"/>
                <a:gd name="T52" fmla="*/ 0 h 1614948"/>
                <a:gd name="T53" fmla="*/ 619432 w 619432"/>
                <a:gd name="T54" fmla="*/ 1614948 h 16149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9432" h="1614948">
                  <a:moveTo>
                    <a:pt x="0" y="1607574"/>
                  </a:moveTo>
                  <a:cubicBezTo>
                    <a:pt x="79887" y="1600200"/>
                    <a:pt x="159774" y="1592826"/>
                    <a:pt x="235974" y="1592826"/>
                  </a:cubicBezTo>
                  <a:cubicBezTo>
                    <a:pt x="312174" y="1592826"/>
                    <a:pt x="403123" y="1605116"/>
                    <a:pt x="457200" y="1607574"/>
                  </a:cubicBezTo>
                  <a:cubicBezTo>
                    <a:pt x="511277" y="1610032"/>
                    <a:pt x="538316" y="1614948"/>
                    <a:pt x="560439" y="1607574"/>
                  </a:cubicBezTo>
                  <a:cubicBezTo>
                    <a:pt x="582562" y="1600200"/>
                    <a:pt x="587478" y="1592826"/>
                    <a:pt x="589936" y="1563329"/>
                  </a:cubicBezTo>
                  <a:cubicBezTo>
                    <a:pt x="592394" y="1533832"/>
                    <a:pt x="575187" y="1482212"/>
                    <a:pt x="575187" y="1430593"/>
                  </a:cubicBezTo>
                  <a:cubicBezTo>
                    <a:pt x="575187" y="1378974"/>
                    <a:pt x="587478" y="1337187"/>
                    <a:pt x="589936" y="1253613"/>
                  </a:cubicBezTo>
                  <a:cubicBezTo>
                    <a:pt x="592394" y="1170039"/>
                    <a:pt x="589936" y="929148"/>
                    <a:pt x="589936" y="929148"/>
                  </a:cubicBezTo>
                  <a:lnTo>
                    <a:pt x="589936" y="471948"/>
                  </a:lnTo>
                  <a:cubicBezTo>
                    <a:pt x="589936" y="381000"/>
                    <a:pt x="594852" y="412955"/>
                    <a:pt x="589936" y="383458"/>
                  </a:cubicBezTo>
                  <a:cubicBezTo>
                    <a:pt x="585020" y="353961"/>
                    <a:pt x="565355" y="336755"/>
                    <a:pt x="560439" y="294968"/>
                  </a:cubicBezTo>
                  <a:cubicBezTo>
                    <a:pt x="555523" y="253181"/>
                    <a:pt x="555523" y="176980"/>
                    <a:pt x="560439" y="132735"/>
                  </a:cubicBezTo>
                  <a:cubicBezTo>
                    <a:pt x="565355" y="88490"/>
                    <a:pt x="585020" y="51619"/>
                    <a:pt x="589936" y="29497"/>
                  </a:cubicBezTo>
                  <a:cubicBezTo>
                    <a:pt x="594852" y="7375"/>
                    <a:pt x="589936" y="0"/>
                    <a:pt x="589936" y="0"/>
                  </a:cubicBezTo>
                  <a:cubicBezTo>
                    <a:pt x="589936" y="4916"/>
                    <a:pt x="585020" y="49161"/>
                    <a:pt x="589936" y="58993"/>
                  </a:cubicBezTo>
                  <a:cubicBezTo>
                    <a:pt x="594852" y="68825"/>
                    <a:pt x="619432" y="58993"/>
                    <a:pt x="619432" y="58993"/>
                  </a:cubicBezTo>
                  <a:lnTo>
                    <a:pt x="575187" y="58993"/>
                  </a:lnTo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7162220" y="4439882"/>
              <a:ext cx="644547" cy="100828"/>
            </a:xfrm>
            <a:prstGeom prst="rect">
              <a:avLst/>
            </a:prstGeom>
            <a:noFill/>
            <a:ln w="28575" algn="ctr">
              <a:solidFill>
                <a:srgbClr val="CC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3"/>
            <p:cNvSpPr>
              <a:spLocks noChangeArrowheads="1"/>
            </p:cNvSpPr>
            <p:nvPr/>
          </p:nvSpPr>
          <p:spPr bwMode="auto">
            <a:xfrm>
              <a:off x="7210896" y="4225415"/>
              <a:ext cx="595872" cy="124070"/>
            </a:xfrm>
            <a:prstGeom prst="rect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7210896" y="4599815"/>
              <a:ext cx="595872" cy="221881"/>
            </a:xfrm>
            <a:prstGeom prst="rect">
              <a:avLst/>
            </a:prstGeom>
            <a:noFill/>
            <a:ln w="28575" algn="ctr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Oval 3"/>
            <p:cNvSpPr>
              <a:spLocks noChangeArrowheads="1"/>
            </p:cNvSpPr>
            <p:nvPr/>
          </p:nvSpPr>
          <p:spPr bwMode="auto">
            <a:xfrm>
              <a:off x="7119909" y="4880801"/>
              <a:ext cx="686857" cy="133159"/>
            </a:xfrm>
            <a:prstGeom prst="rect">
              <a:avLst/>
            </a:prstGeom>
            <a:noFill/>
            <a:ln w="28575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5677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" id="{6C3A8FFE-7141-47B9-9213-9895C7E1A432}" vid="{088974C7-7BA9-4A38-9875-23F266899E6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2669</TotalTime>
  <Words>2134</Words>
  <Application>Microsoft Office PowerPoint</Application>
  <PresentationFormat>Widescreen</PresentationFormat>
  <Paragraphs>237</Paragraphs>
  <Slides>22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Aharoni</vt:lpstr>
      <vt:lpstr>Calibri Light</vt:lpstr>
      <vt:lpstr>Calibri</vt:lpstr>
      <vt:lpstr>Courier New</vt:lpstr>
      <vt:lpstr>Arial</vt:lpstr>
      <vt:lpstr>Wingdings</vt:lpstr>
      <vt:lpstr>Office Theme</vt:lpstr>
      <vt:lpstr>Photo Editor Photo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Dorsal Column</vt:lpstr>
      <vt:lpstr>1. Dorsal Column</vt:lpstr>
      <vt:lpstr>PowerPoint Presentation</vt:lpstr>
      <vt:lpstr>2. Spinothalamic (anterolateral) Tracts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</dc:title>
  <dc:creator>Jawaher AbdulMohsen</dc:creator>
  <cp:lastModifiedBy>Jawaher</cp:lastModifiedBy>
  <cp:revision>94</cp:revision>
  <dcterms:created xsi:type="dcterms:W3CDTF">2017-04-30T17:35:08Z</dcterms:created>
  <dcterms:modified xsi:type="dcterms:W3CDTF">2017-09-26T07:23:56Z</dcterms:modified>
</cp:coreProperties>
</file>