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5" r:id="rId1"/>
  </p:sldMasterIdLst>
  <p:notesMasterIdLst>
    <p:notesMasterId r:id="rId25"/>
  </p:notesMasterIdLst>
  <p:sldIdLst>
    <p:sldId id="273" r:id="rId2"/>
    <p:sldId id="297" r:id="rId3"/>
    <p:sldId id="298" r:id="rId4"/>
    <p:sldId id="304" r:id="rId5"/>
    <p:sldId id="301" r:id="rId6"/>
    <p:sldId id="305" r:id="rId7"/>
    <p:sldId id="306" r:id="rId8"/>
    <p:sldId id="311" r:id="rId9"/>
    <p:sldId id="312" r:id="rId10"/>
    <p:sldId id="313" r:id="rId11"/>
    <p:sldId id="314" r:id="rId12"/>
    <p:sldId id="325" r:id="rId13"/>
    <p:sldId id="326" r:id="rId14"/>
    <p:sldId id="318" r:id="rId15"/>
    <p:sldId id="319" r:id="rId16"/>
    <p:sldId id="327" r:id="rId17"/>
    <p:sldId id="328" r:id="rId18"/>
    <p:sldId id="329" r:id="rId19"/>
    <p:sldId id="340" r:id="rId20"/>
    <p:sldId id="341" r:id="rId21"/>
    <p:sldId id="333" r:id="rId22"/>
    <p:sldId id="334" r:id="rId23"/>
    <p:sldId id="330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A8DC"/>
    <a:srgbClr val="BAC2E8"/>
    <a:srgbClr val="95A4DE"/>
    <a:srgbClr val="FFFFCC"/>
    <a:srgbClr val="FF3399"/>
    <a:srgbClr val="120CCE"/>
    <a:srgbClr val="FAA4BB"/>
    <a:srgbClr val="DE8DEB"/>
    <a:srgbClr val="FDFDFD"/>
    <a:srgbClr val="CC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4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8B476E-2508-4634-9B59-58FB3DA6C32C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97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91A06-B1D2-4057-BC62-D7D39CB199C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56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docs.google.com/presentation/d/1zHrbVvovKY0lGbOycITFqoig6qjfsi2AoJUTEhHuXw0/edit?usp=sharing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hyperlink" Target="http://www.google.com.sa/url?sa=i&amp;rct=j&amp;q=lower+trunk+brachial+plexus+injury&amp;source=images&amp;cd=&amp;cad=rja&amp;docid=Mzptz83rL-698M&amp;tbnid=cQvrVI19px6xPM:&amp;ved=0CAUQjRw&amp;url=http://medicalstudentsdiaries.blogspot.com/2012/09/nerve-injuries-of-upper-limb.html&amp;ei=17okUvbEM9LB0gW1goGgBw&amp;psig=AFQjCNFLFB7qe9EXh2hh_OlPOi8lCEMEhQ&amp;ust=137822512820561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google.com.sa/url?sa=i&amp;rct=j&amp;q=lower+trunk+brachial+plexus+injury&amp;source=images&amp;cd=&amp;cad=rja&amp;docid=Mzptz83rL-698M&amp;tbnid=cQvrVI19px6xPM:&amp;ved=0CAUQjRw&amp;url=http://www.studyblue.com/notes/note/n/clinical-correlations/deck/3613020&amp;ei=srskUqmUGqTT0QXmmIHIDw&amp;psig=AFQjCNHIB1oTww2H41czgahtHYskVND28Q&amp;ust=137822545240126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rc659yVq8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1.pptx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channel/UCXm7p9EPl93gEqwDzVguKVA/playlists?view_as=subscriber" TargetMode="External"/><Relationship Id="rId5" Type="http://schemas.openxmlformats.org/officeDocument/2006/relationships/hyperlink" Target="https://docs.google.com/forms/d/e/1FAIpQLSe5fXv00313pt-bu_7cteBdzQAoHkhw6R86sJUYg-L2qalpWA/viewform?usp=sf_link" TargetMode="Externa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mpVCvMmKu0rHYukaLW4-IoCI49ewDHI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455965" y="5524746"/>
            <a:ext cx="7758953" cy="9153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4000" dirty="0" smtClean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Brachial Plexus and Lumbosacral Plexus</a:t>
            </a:r>
            <a:endParaRPr lang="en-GB" sz="4800" kern="12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8773" y="6460974"/>
            <a:ext cx="6944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Please view our </a:t>
            </a:r>
            <a:r>
              <a:rPr lang="en-US" sz="1600" dirty="0" smtClean="0">
                <a:latin typeface="+mn-lt"/>
                <a:hlinkClick r:id="rId3"/>
              </a:rPr>
              <a:t>Editing File</a:t>
            </a:r>
            <a:r>
              <a:rPr lang="en-US" sz="1600" dirty="0" smtClean="0">
                <a:latin typeface="+mn-lt"/>
              </a:rPr>
              <a:t> before studying this lecture to check for any changes.</a:t>
            </a:r>
            <a:endParaRPr lang="en-GB" sz="1600" dirty="0">
              <a:latin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36534" y="5392689"/>
            <a:ext cx="2766400" cy="1272143"/>
            <a:chOff x="8563428" y="5284999"/>
            <a:chExt cx="2766400" cy="1272143"/>
          </a:xfrm>
        </p:grpSpPr>
        <p:sp>
          <p:nvSpPr>
            <p:cNvPr id="17" name="TextBox 16"/>
            <p:cNvSpPr txBox="1"/>
            <p:nvPr/>
          </p:nvSpPr>
          <p:spPr>
            <a:xfrm>
              <a:off x="8563428" y="5284999"/>
              <a:ext cx="2766400" cy="1272143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 smtClean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 smtClean="0">
                  <a:solidFill>
                    <a:srgbClr val="C00000"/>
                  </a:solidFill>
                </a:rPr>
                <a:t>Important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</a:t>
              </a:r>
              <a:r>
                <a:rPr lang="en-US" sz="1600" b="1" dirty="0" smtClean="0">
                  <a:solidFill>
                    <a:srgbClr val="92D050"/>
                  </a:solidFill>
                </a:rPr>
                <a:t>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127112"/>
            <a:ext cx="12192000" cy="5212320"/>
            <a:chOff x="0" y="127112"/>
            <a:chExt cx="12192000" cy="5212320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127112"/>
              <a:ext cx="12192000" cy="5212320"/>
              <a:chOff x="0" y="127112"/>
              <a:chExt cx="12192000" cy="5212320"/>
            </a:xfrm>
          </p:grpSpPr>
          <p:pic>
            <p:nvPicPr>
              <p:cNvPr id="23" name="Shape 85" descr="Image result for ‫بسم الله الرحمن الرحيم‬‎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891554" y="127112"/>
                <a:ext cx="3669927" cy="36155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96" b="33122"/>
              <a:stretch/>
            </p:blipFill>
            <p:spPr>
              <a:xfrm>
                <a:off x="0" y="562574"/>
                <a:ext cx="12192000" cy="4693295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7866744" y="377261"/>
                <a:ext cx="2946400" cy="4962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6" name="Picture 2" descr="#Med436 - KSU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58"/>
              <a:stretch/>
            </p:blipFill>
            <p:spPr bwMode="auto">
              <a:xfrm>
                <a:off x="8308002" y="2103341"/>
                <a:ext cx="1920882" cy="1756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164" t="11343" r="9894" b="25826"/>
              <a:stretch/>
            </p:blipFill>
            <p:spPr>
              <a:xfrm>
                <a:off x="8379502" y="377261"/>
                <a:ext cx="1835935" cy="1862353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9398" y="3780381"/>
              <a:ext cx="1564729" cy="1386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99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74421" y="508811"/>
            <a:ext cx="10395603" cy="1080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Brachial Plexus</a:t>
            </a:r>
          </a:p>
          <a:p>
            <a:r>
              <a:rPr lang="en-US" sz="3200" b="1" dirty="0" smtClean="0"/>
              <a:t>Injuries</a:t>
            </a: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4421" y="1765134"/>
            <a:ext cx="6973916" cy="47089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</a:rPr>
              <a:t>Upper Lesions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of the Brachial Plexus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Upper Trunk C5,6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(</a:t>
            </a:r>
            <a:r>
              <a:rPr lang="en-US" sz="2000" u="sng" dirty="0" err="1">
                <a:solidFill>
                  <a:srgbClr val="C00000"/>
                </a:solidFill>
                <a:latin typeface="+mn-lt"/>
              </a:rPr>
              <a:t>Erb</a:t>
            </a:r>
            <a:r>
              <a:rPr lang="en-US" sz="2000" u="sng" dirty="0">
                <a:solidFill>
                  <a:srgbClr val="C00000"/>
                </a:solidFill>
                <a:latin typeface="+mn-lt"/>
              </a:rPr>
              <a:t>-Duchenne Palsy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”</a:t>
            </a:r>
            <a:r>
              <a:rPr lang="en-US" sz="2000" i="1" dirty="0">
                <a:solidFill>
                  <a:srgbClr val="C00000"/>
                </a:solidFill>
                <a:latin typeface="+mn-lt"/>
              </a:rPr>
              <a:t>waiter's tip position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”.</a:t>
            </a:r>
          </a:p>
          <a:p>
            <a:pPr>
              <a:defRPr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Resulting from excessive displacement of the head to the opposite side and depression of the shoulder on the same side (a blow </a:t>
            </a:r>
            <a:r>
              <a:rPr lang="en-US" sz="2000" dirty="0" smtClean="0">
                <a:latin typeface="+mn-lt"/>
              </a:rPr>
              <a:t>or </a:t>
            </a:r>
            <a:r>
              <a:rPr lang="en-US" sz="2000" dirty="0">
                <a:latin typeface="+mn-lt"/>
              </a:rPr>
              <a:t>fall on </a:t>
            </a:r>
            <a:r>
              <a:rPr lang="en-US" sz="2000" dirty="0" smtClean="0">
                <a:latin typeface="+mn-lt"/>
              </a:rPr>
              <a:t>shoulder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*</a:t>
            </a:r>
            <a:r>
              <a:rPr lang="en-US" sz="2000" dirty="0" smtClean="0">
                <a:latin typeface="+mn-lt"/>
              </a:rPr>
              <a:t>).  </a:t>
            </a:r>
            <a:endParaRPr lang="en-US" sz="20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20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n-lt"/>
              </a:rPr>
              <a:t> The position of the upper limb in this condition  has been likened to that of a porter or waiter hinting for a </a:t>
            </a:r>
            <a:r>
              <a:rPr lang="en-US" sz="2000" dirty="0" smtClean="0">
                <a:latin typeface="+mn-lt"/>
              </a:rPr>
              <a:t>tip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or policeman’s tip hand.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20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n-lt"/>
              </a:rPr>
              <a:t>The arm hangs by the side and is </a:t>
            </a:r>
            <a:r>
              <a:rPr lang="en-US" sz="2000" b="1" dirty="0">
                <a:latin typeface="+mn-lt"/>
              </a:rPr>
              <a:t>rotated medially</a:t>
            </a:r>
            <a:r>
              <a:rPr lang="en-US" sz="2000" dirty="0">
                <a:latin typeface="+mn-lt"/>
              </a:rPr>
              <a:t>. The forearm is </a:t>
            </a:r>
            <a:r>
              <a:rPr lang="en-US" sz="2000" b="1" dirty="0">
                <a:latin typeface="+mn-lt"/>
              </a:rPr>
              <a:t>extended</a:t>
            </a:r>
            <a:r>
              <a:rPr lang="en-US" sz="2000" dirty="0">
                <a:latin typeface="+mn-lt"/>
              </a:rPr>
              <a:t> and </a:t>
            </a:r>
            <a:r>
              <a:rPr lang="en-US" sz="2000" b="1" dirty="0">
                <a:latin typeface="+mn-lt"/>
              </a:rPr>
              <a:t>pronated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>
              <a:defRPr/>
            </a:pPr>
            <a:r>
              <a:rPr lang="en-US" sz="2000" dirty="0">
                <a:latin typeface="+mn-lt"/>
              </a:rPr>
              <a:t> </a:t>
            </a:r>
          </a:p>
          <a:p>
            <a:pPr>
              <a:defRPr/>
            </a:pPr>
            <a:endParaRPr lang="en-US" sz="2000" dirty="0">
              <a:latin typeface="+mn-lt"/>
            </a:endParaRPr>
          </a:p>
        </p:txBody>
      </p:sp>
      <p:pic>
        <p:nvPicPr>
          <p:cNvPr id="4" name="Picture 3" descr="C9FF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468" y="3254187"/>
            <a:ext cx="1582780" cy="34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071304" y="147161"/>
            <a:ext cx="2743200" cy="2884974"/>
            <a:chOff x="8999324" y="3434893"/>
            <a:chExt cx="2743200" cy="2884974"/>
          </a:xfrm>
        </p:grpSpPr>
        <p:pic>
          <p:nvPicPr>
            <p:cNvPr id="5122" name="Picture 2" descr="Image result for Erb-Duchenne Pals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9324" y="3462367"/>
              <a:ext cx="27432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022106" y="3434893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87488" y="525803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*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353379" y="3448608"/>
            <a:ext cx="1486521" cy="3057526"/>
            <a:chOff x="10209750" y="3366311"/>
            <a:chExt cx="1486521" cy="3057526"/>
          </a:xfrm>
        </p:grpSpPr>
        <p:pic>
          <p:nvPicPr>
            <p:cNvPr id="5124" name="Picture 4" descr="Image result for waiter's tip positio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924"/>
            <a:stretch/>
          </p:blipFill>
          <p:spPr bwMode="auto">
            <a:xfrm>
              <a:off x="10278540" y="3366311"/>
              <a:ext cx="1417731" cy="3057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1083603" y="5509847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209750" y="3794580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**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74420" y="6147152"/>
            <a:ext cx="66800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Extra: This type of injury may also result during child birth if the baby is tugged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247" y="572175"/>
            <a:ext cx="3395170" cy="95410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How to remember the lesion and the trunk?</a:t>
            </a:r>
          </a:p>
          <a:p>
            <a:pPr algn="ctr"/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Erb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–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Duch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enne </a:t>
            </a:r>
          </a:p>
          <a:p>
            <a:pPr algn="r" rtl="1"/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زي</a:t>
            </a:r>
            <a:r>
              <a:rPr lang="ar-SA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الدش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او الصحن  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فلما نمسك الصحن باطن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اليد راح يكون متجه على </a:t>
            </a:r>
            <a:r>
              <a:rPr lang="ar-SA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فوق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Upper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Trunk  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84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74421" y="508811"/>
            <a:ext cx="10395603" cy="1080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Brachial Plexus</a:t>
            </a:r>
          </a:p>
          <a:p>
            <a:r>
              <a:rPr lang="en-US" sz="3200" b="1" dirty="0" smtClean="0"/>
              <a:t>Injuries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01259" y="1746144"/>
            <a:ext cx="6489035" cy="46166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</a:rPr>
              <a:t>Lower Lesions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of the Brachial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Plexus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2000" u="sng" dirty="0" err="1">
                <a:solidFill>
                  <a:srgbClr val="C00000"/>
                </a:solidFill>
                <a:latin typeface="+mn-lt"/>
              </a:rPr>
              <a:t>Klumpke</a:t>
            </a:r>
            <a:r>
              <a:rPr lang="en-US" sz="2000" u="sng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u="sng" dirty="0" smtClean="0">
                <a:solidFill>
                  <a:srgbClr val="C00000"/>
                </a:solidFill>
                <a:latin typeface="+mn-lt"/>
              </a:rPr>
              <a:t>Palsy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) / 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Lower Trunk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C8,T1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) Lesion </a:t>
            </a:r>
          </a:p>
          <a:p>
            <a:pPr>
              <a:defRPr/>
            </a:pPr>
            <a:endParaRPr lang="en-US" sz="10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n-lt"/>
              </a:rPr>
              <a:t> Lower lesions of the brachial plexus are usually </a:t>
            </a:r>
            <a:r>
              <a:rPr lang="en-US" sz="2000" dirty="0" smtClean="0">
                <a:latin typeface="+mn-lt"/>
              </a:rPr>
              <a:t>traction* </a:t>
            </a:r>
            <a:r>
              <a:rPr lang="en-US" sz="2000" dirty="0">
                <a:latin typeface="+mn-lt"/>
              </a:rPr>
              <a:t>injuries caused by a person falling from a height clutching at an object to save </a:t>
            </a:r>
            <a:r>
              <a:rPr lang="en-US" sz="2000" dirty="0" smtClean="0">
                <a:latin typeface="+mn-lt"/>
              </a:rPr>
              <a:t>himself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**</a:t>
            </a:r>
            <a:r>
              <a:rPr lang="en-US" sz="2000" dirty="0" smtClean="0">
                <a:latin typeface="+mn-lt"/>
              </a:rPr>
              <a:t>. </a:t>
            </a: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first thoracic nerve </a:t>
            </a:r>
            <a:r>
              <a:rPr lang="en-US" sz="2000" dirty="0">
                <a:latin typeface="+mn-lt"/>
              </a:rPr>
              <a:t>is usually torn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10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n-lt"/>
              </a:rPr>
              <a:t> The nerve fibers from this segment run in the </a:t>
            </a:r>
            <a:r>
              <a:rPr lang="en-US" sz="2000" dirty="0" err="1">
                <a:latin typeface="+mn-lt"/>
              </a:rPr>
              <a:t>ulnar</a:t>
            </a:r>
            <a:r>
              <a:rPr lang="en-US" sz="2000" dirty="0">
                <a:latin typeface="+mn-lt"/>
              </a:rPr>
              <a:t> and median nerves to supply all the small muscles of the hand. The hand has </a:t>
            </a:r>
            <a:r>
              <a:rPr lang="en-US" sz="2000" b="1" dirty="0">
                <a:latin typeface="+mn-lt"/>
              </a:rPr>
              <a:t>a clawed appearance </a:t>
            </a:r>
            <a:r>
              <a:rPr lang="en-US" sz="2000" dirty="0">
                <a:latin typeface="+mn-lt"/>
              </a:rPr>
              <a:t>due to </a:t>
            </a:r>
            <a:r>
              <a:rPr lang="en-US" sz="2000" b="1" dirty="0">
                <a:latin typeface="+mn-lt"/>
              </a:rPr>
              <a:t>ulnar nerve injury</a:t>
            </a:r>
            <a:r>
              <a:rPr lang="en-US" sz="2000" dirty="0">
                <a:latin typeface="+mn-lt"/>
              </a:rPr>
              <a:t>. </a:t>
            </a:r>
            <a:endParaRPr lang="en-US" sz="2000" dirty="0" smtClean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10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n-lt"/>
              </a:rPr>
              <a:t>Hand of Benediction  or </a:t>
            </a:r>
            <a:r>
              <a:rPr lang="en-US" sz="2000" dirty="0" smtClean="0">
                <a:latin typeface="+mn-lt"/>
              </a:rPr>
              <a:t>Pope’s </a:t>
            </a:r>
            <a:r>
              <a:rPr lang="en-US" sz="2000" dirty="0">
                <a:latin typeface="+mn-lt"/>
              </a:rPr>
              <a:t>Blessings (</a:t>
            </a:r>
            <a:r>
              <a:rPr lang="en-US" sz="2000" b="1" dirty="0">
                <a:latin typeface="+mn-lt"/>
              </a:rPr>
              <a:t>APE HAND</a:t>
            </a:r>
            <a:r>
              <a:rPr lang="en-US" sz="2000" dirty="0">
                <a:latin typeface="+mn-lt"/>
              </a:rPr>
              <a:t>) will result from </a:t>
            </a:r>
            <a:r>
              <a:rPr lang="en-US" sz="2000" b="1" dirty="0">
                <a:latin typeface="+mn-lt"/>
              </a:rPr>
              <a:t>median nerve injury</a:t>
            </a:r>
            <a:r>
              <a:rPr lang="en-US" sz="2000" dirty="0">
                <a:latin typeface="+mn-lt"/>
              </a:rPr>
              <a:t>. 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420" y="6147152"/>
            <a:ext cx="6237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* traction: (</a:t>
            </a:r>
            <a:r>
              <a:rPr lang="ar-SA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جر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 the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action of drawing or pulling something over a surface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545028" y="5446059"/>
            <a:ext cx="47859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DR. CUMAB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DR: </a:t>
            </a:r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rop wrist – </a:t>
            </a:r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adial nerve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CU: </a:t>
            </a:r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law hand – </a:t>
            </a:r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U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lnar nerve     </a:t>
            </a:r>
            <a:r>
              <a:rPr lang="ar-SA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كلو إنا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MAB: </a:t>
            </a:r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edian nerve – </a:t>
            </a:r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pe hand / hand of </a:t>
            </a:r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enediction</a:t>
            </a:r>
          </a:p>
          <a:p>
            <a:pPr algn="ctr" rtl="1"/>
            <a:r>
              <a:rPr lang="ar-SA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عيب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(ape) </a:t>
            </a:r>
            <a:r>
              <a:rPr lang="ar-SA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عليك تسوي هذا في نص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(median)  </a:t>
            </a:r>
            <a:r>
              <a:rPr lang="ar-SA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الشارع.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45028" y="508811"/>
            <a:ext cx="4355317" cy="4937248"/>
            <a:chOff x="7545028" y="508811"/>
            <a:chExt cx="4355317" cy="5110632"/>
          </a:xfrm>
        </p:grpSpPr>
        <p:grpSp>
          <p:nvGrpSpPr>
            <p:cNvPr id="12" name="Group 11"/>
            <p:cNvGrpSpPr/>
            <p:nvPr/>
          </p:nvGrpSpPr>
          <p:grpSpPr>
            <a:xfrm>
              <a:off x="9650306" y="508811"/>
              <a:ext cx="2202649" cy="2188803"/>
              <a:chOff x="7881938" y="214314"/>
              <a:chExt cx="2786062" cy="2428875"/>
            </a:xfrm>
          </p:grpSpPr>
          <p:pic>
            <p:nvPicPr>
              <p:cNvPr id="18" name="Picture 10" descr="http://t2.gstatic.com/images?q=tbn:ANd9GcRAfIMNzAqb-nV3pG1kh4RdDhjzqXahidyzBEmrxiK3Wu043dDL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1938" y="214314"/>
                <a:ext cx="2786062" cy="2428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10"/>
              <p:cNvSpPr txBox="1">
                <a:spLocks noChangeArrowheads="1"/>
              </p:cNvSpPr>
              <p:nvPr/>
            </p:nvSpPr>
            <p:spPr bwMode="auto">
              <a:xfrm>
                <a:off x="8553223" y="214314"/>
                <a:ext cx="174466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 dirty="0">
                    <a:solidFill>
                      <a:schemeClr val="bg1"/>
                    </a:solidFill>
                  </a:rPr>
                  <a:t>Claw Hand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545028" y="508811"/>
              <a:ext cx="1888938" cy="2188803"/>
              <a:chOff x="8028177" y="948017"/>
              <a:chExt cx="1888938" cy="2615453"/>
            </a:xfrm>
          </p:grpSpPr>
          <p:pic>
            <p:nvPicPr>
              <p:cNvPr id="19" name="Picture 12" descr="http://classconnection.s3.amazonaws.com/574/flashcards/598574/png/picture41311464890819.pn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7" r="51987" b="6818"/>
              <a:stretch>
                <a:fillRect/>
              </a:stretch>
            </p:blipFill>
            <p:spPr bwMode="auto">
              <a:xfrm>
                <a:off x="8028177" y="948017"/>
                <a:ext cx="1888938" cy="2615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8028177" y="948017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**</a:t>
                </a:r>
                <a:endParaRPr lang="en-GB" sz="1800" b="1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545028" y="2836058"/>
              <a:ext cx="1888938" cy="2783385"/>
              <a:chOff x="7517571" y="3697280"/>
              <a:chExt cx="1915772" cy="2817807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7571" y="3697280"/>
                <a:ext cx="1915772" cy="2510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Box 10"/>
              <p:cNvSpPr txBox="1">
                <a:spLocks noChangeArrowheads="1"/>
              </p:cNvSpPr>
              <p:nvPr/>
            </p:nvSpPr>
            <p:spPr bwMode="auto">
              <a:xfrm>
                <a:off x="7785795" y="6207310"/>
                <a:ext cx="137932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i="1" dirty="0" smtClean="0"/>
                  <a:t>Ape Hand</a:t>
                </a:r>
                <a:endParaRPr lang="en-US" altLang="en-US" b="1" i="1" dirty="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9638457" y="2750973"/>
              <a:ext cx="2261888" cy="2686841"/>
              <a:chOff x="9638457" y="2750973"/>
              <a:chExt cx="2261888" cy="268684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9638457" y="2750973"/>
                <a:ext cx="2261888" cy="1383542"/>
                <a:chOff x="9692246" y="2890548"/>
                <a:chExt cx="2261888" cy="1359009"/>
              </a:xfrm>
            </p:grpSpPr>
            <p:pic>
              <p:nvPicPr>
                <p:cNvPr id="20" name="Picture 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6556"/>
                <a:stretch>
                  <a:fillRect/>
                </a:stretch>
              </p:blipFill>
              <p:spPr bwMode="auto">
                <a:xfrm>
                  <a:off x="9692246" y="2974502"/>
                  <a:ext cx="2202649" cy="1275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11274132" y="2890548"/>
                  <a:ext cx="68000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i="1" dirty="0" smtClean="0"/>
                    <a:t>Pope</a:t>
                  </a:r>
                  <a:endParaRPr lang="en-US" altLang="en-US" b="1" i="1" dirty="0"/>
                </a:p>
              </p:txBody>
            </p:sp>
          </p:grpSp>
          <p:pic>
            <p:nvPicPr>
              <p:cNvPr id="24" name="Picture 23" descr="http://stepjourney.files.wordpress.com/2010/04/popesign1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8457" y="4142414"/>
                <a:ext cx="2202649" cy="129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" name="TextBox 24"/>
          <p:cNvSpPr txBox="1"/>
          <p:nvPr/>
        </p:nvSpPr>
        <p:spPr>
          <a:xfrm>
            <a:off x="3952604" y="635541"/>
            <a:ext cx="3376084" cy="95410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How to remember the lesion and the trunk?</a:t>
            </a:r>
          </a:p>
          <a:p>
            <a:pPr algn="ctr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Klumpke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r" rtl="1"/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الكلمة تشبه ’كلب’ ولما نلمس الكلب اتجاه باطن اليد راح يكون على </a:t>
            </a:r>
            <a:r>
              <a:rPr lang="ar-SA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تحت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 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Lower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Trunk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59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47527" y="387787"/>
            <a:ext cx="10395603" cy="1080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Lumbar Plexus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570329" y="3766818"/>
            <a:ext cx="4849495" cy="2914650"/>
            <a:chOff x="6570047" y="3322664"/>
            <a:chExt cx="4849495" cy="2914650"/>
          </a:xfrm>
        </p:grpSpPr>
        <p:pic>
          <p:nvPicPr>
            <p:cNvPr id="4" name="Picture 2" descr="C:\Documents and Settings\user1\Desktop\lumbosacral\F66122-004-f14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75"/>
            <a:stretch>
              <a:fillRect/>
            </a:stretch>
          </p:blipFill>
          <p:spPr>
            <a:xfrm>
              <a:off x="6570047" y="3322664"/>
              <a:ext cx="4849495" cy="291465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485292" y="3585527"/>
              <a:ext cx="822960" cy="223248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31131" y="4016308"/>
              <a:ext cx="1016682" cy="140074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73920" y="5598111"/>
              <a:ext cx="514049" cy="237744"/>
            </a:xfrm>
            <a:prstGeom prst="rect">
              <a:avLst/>
            </a:prstGeom>
            <a:noFill/>
            <a:ln w="28575">
              <a:solidFill>
                <a:srgbClr val="DE8D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13042" y="5815416"/>
              <a:ext cx="853226" cy="118872"/>
            </a:xfrm>
            <a:prstGeom prst="rect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37489" y="1821477"/>
            <a:ext cx="5916707" cy="4220788"/>
            <a:chOff x="847163" y="1601788"/>
            <a:chExt cx="5916707" cy="4220788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847163" y="1601788"/>
              <a:ext cx="5916707" cy="422078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Courier New" panose="02070309020205020404" pitchFamily="49" charset="0"/>
                <a:buChar char="o"/>
                <a:defRPr/>
              </a:pPr>
              <a:r>
                <a:rPr lang="en-US" sz="2000" i="1" dirty="0"/>
                <a:t>Formation</a:t>
              </a:r>
              <a:r>
                <a:rPr lang="en-US" sz="2000" dirty="0"/>
                <a:t>: </a:t>
              </a:r>
            </a:p>
            <a:p>
              <a:pPr indent="0">
                <a:buFont typeface="Arial" panose="020B0604020202020204" pitchFamily="34" charset="0"/>
                <a:buNone/>
                <a:defRPr/>
              </a:pPr>
              <a:r>
                <a:rPr lang="en-US" sz="2000" dirty="0" smtClean="0"/>
                <a:t>By </a:t>
              </a:r>
              <a:r>
                <a:rPr lang="en-US" sz="2000" dirty="0"/>
                <a:t>ventral rami of 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L1</a:t>
              </a:r>
              <a:r>
                <a:rPr lang="en-US" sz="2000" dirty="0" smtClean="0"/>
                <a:t>,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2</a:t>
              </a:r>
              <a:r>
                <a:rPr lang="en-US" sz="2000" dirty="0" smtClean="0"/>
                <a:t>,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3</a:t>
              </a:r>
              <a:r>
                <a:rPr lang="en-US" sz="2000" dirty="0" smtClean="0"/>
                <a:t> </a:t>
              </a:r>
              <a:r>
                <a:rPr lang="en-US" sz="2000" dirty="0"/>
                <a:t>and </a:t>
              </a:r>
              <a:r>
                <a:rPr lang="en-US" sz="2000" dirty="0">
                  <a:solidFill>
                    <a:srgbClr val="C00000"/>
                  </a:solidFill>
                </a:rPr>
                <a:t>most of 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L4</a:t>
              </a:r>
              <a:r>
                <a:rPr lang="en-US" sz="2000" b="1" dirty="0" smtClean="0"/>
                <a:t>.</a:t>
              </a:r>
            </a:p>
            <a:p>
              <a:pPr indent="0">
                <a:buFont typeface="Arial" panose="020B0604020202020204" pitchFamily="34" charset="0"/>
                <a:buNone/>
                <a:defRPr/>
              </a:pPr>
              <a:endParaRPr lang="en-US" sz="1000" b="1" dirty="0"/>
            </a:p>
            <a:p>
              <a:pPr>
                <a:buFont typeface="Courier New" panose="02070309020205020404" pitchFamily="49" charset="0"/>
                <a:buChar char="o"/>
                <a:defRPr/>
              </a:pPr>
              <a:r>
                <a:rPr lang="en-US" sz="2000" i="1" dirty="0"/>
                <a:t>Site</a:t>
              </a:r>
              <a:r>
                <a:rPr lang="en-US" sz="2000" dirty="0"/>
                <a:t>: </a:t>
              </a:r>
            </a:p>
            <a:p>
              <a:pPr indent="0">
                <a:buFont typeface="Arial" panose="020B0604020202020204" pitchFamily="34" charset="0"/>
                <a:buNone/>
                <a:defRPr/>
              </a:pPr>
              <a:r>
                <a:rPr lang="en-US" sz="2000" dirty="0" smtClean="0"/>
                <a:t>In </a:t>
              </a:r>
              <a:r>
                <a:rPr lang="en-US" sz="2000" dirty="0"/>
                <a:t>the substance of 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psoas </a:t>
              </a:r>
              <a:r>
                <a:rPr lang="en-US" sz="2000" b="1" dirty="0">
                  <a:solidFill>
                    <a:srgbClr val="C00000"/>
                  </a:solidFill>
                </a:rPr>
                <a:t>major </a:t>
              </a:r>
              <a:r>
                <a:rPr lang="en-US" sz="2000" dirty="0" smtClean="0">
                  <a:solidFill>
                    <a:srgbClr val="C00000"/>
                  </a:solidFill>
                </a:rPr>
                <a:t>muscle</a:t>
              </a:r>
              <a:r>
                <a:rPr lang="en-US" sz="2000" dirty="0" smtClean="0"/>
                <a:t>.</a:t>
              </a:r>
            </a:p>
            <a:p>
              <a:pPr indent="0">
                <a:buFont typeface="Arial" panose="020B0604020202020204" pitchFamily="34" charset="0"/>
                <a:buNone/>
                <a:defRPr/>
              </a:pPr>
              <a:endParaRPr lang="en-US" sz="1000" dirty="0"/>
            </a:p>
            <a:p>
              <a:pPr>
                <a:buFont typeface="Courier New" panose="02070309020205020404" pitchFamily="49" charset="0"/>
                <a:buChar char="o"/>
                <a:defRPr/>
              </a:pPr>
              <a:r>
                <a:rPr lang="en-US" sz="2000" i="1" dirty="0"/>
                <a:t>Main branches:</a:t>
              </a:r>
            </a:p>
            <a:p>
              <a:pPr marL="457200">
                <a:defRPr/>
              </a:pPr>
              <a:r>
                <a:rPr lang="en-US" sz="2000" b="1" dirty="0" err="1" smtClean="0"/>
                <a:t>Iliohypogastric</a:t>
              </a:r>
              <a:r>
                <a:rPr lang="en-US" sz="2000" dirty="0" smtClean="0"/>
                <a:t> </a:t>
              </a:r>
              <a:r>
                <a:rPr lang="en-US" sz="2000" dirty="0"/>
                <a:t>&amp; </a:t>
              </a:r>
              <a:r>
                <a:rPr lang="en-US" sz="2000" b="1" dirty="0" err="1" smtClean="0"/>
                <a:t>ilioinguinal</a:t>
              </a:r>
              <a:r>
                <a:rPr lang="en-US" sz="2000" b="1" dirty="0" smtClean="0"/>
                <a:t> (L1)</a:t>
              </a:r>
              <a:r>
                <a:rPr lang="en-US" sz="2000" dirty="0" smtClean="0"/>
                <a:t>: to </a:t>
              </a:r>
              <a:r>
                <a:rPr lang="en-US" sz="2000" dirty="0"/>
                <a:t>anterior abdominal </a:t>
              </a:r>
              <a:r>
                <a:rPr lang="en-US" sz="2000" dirty="0" smtClean="0"/>
                <a:t>wall.</a:t>
              </a:r>
            </a:p>
            <a:p>
              <a:pPr marL="457200">
                <a:defRPr/>
              </a:pPr>
              <a:r>
                <a:rPr lang="en-US" sz="2000" b="1" dirty="0" smtClean="0"/>
                <a:t>Obturator (L2 – L4)</a:t>
              </a:r>
              <a:r>
                <a:rPr lang="en-US" sz="2000" dirty="0" smtClean="0"/>
                <a:t>: to </a:t>
              </a:r>
              <a:r>
                <a:rPr lang="en-US" sz="2000" dirty="0"/>
                <a:t>medial compartment of </a:t>
              </a:r>
              <a:r>
                <a:rPr lang="en-US" sz="2000" dirty="0" smtClean="0"/>
                <a:t>thigh.</a:t>
              </a:r>
              <a:endParaRPr lang="en-US" sz="2000" dirty="0"/>
            </a:p>
            <a:p>
              <a:pPr marL="457200">
                <a:defRPr/>
              </a:pPr>
              <a:r>
                <a:rPr lang="en-US" sz="2000" b="1" dirty="0" smtClean="0"/>
                <a:t>Femoral (L2 – L4)</a:t>
              </a:r>
              <a:r>
                <a:rPr lang="en-US" sz="2000" dirty="0" smtClean="0"/>
                <a:t>: to </a:t>
              </a:r>
              <a:r>
                <a:rPr lang="en-US" sz="2000" dirty="0"/>
                <a:t>anterior compartment of </a:t>
              </a:r>
              <a:r>
                <a:rPr lang="en-US" sz="2000" dirty="0" smtClean="0"/>
                <a:t>thigh.</a:t>
              </a:r>
              <a:endParaRPr lang="en-US" sz="20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188963" y="3362421"/>
              <a:ext cx="128016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400504" y="4428552"/>
              <a:ext cx="155448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42751" y="4428552"/>
              <a:ext cx="1188720" cy="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413951" y="5100905"/>
              <a:ext cx="1005840" cy="0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387057" y="5759811"/>
              <a:ext cx="914400" cy="0"/>
            </a:xfrm>
            <a:prstGeom prst="line">
              <a:avLst/>
            </a:prstGeom>
            <a:ln w="28575">
              <a:solidFill>
                <a:srgbClr val="DE8D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941511" y="518554"/>
            <a:ext cx="4419146" cy="3117497"/>
            <a:chOff x="7034880" y="374368"/>
            <a:chExt cx="3931744" cy="2815132"/>
          </a:xfrm>
        </p:grpSpPr>
        <p:grpSp>
          <p:nvGrpSpPr>
            <p:cNvPr id="20" name="Group 19"/>
            <p:cNvGrpSpPr/>
            <p:nvPr/>
          </p:nvGrpSpPr>
          <p:grpSpPr>
            <a:xfrm>
              <a:off x="7034880" y="374368"/>
              <a:ext cx="3919830" cy="2815132"/>
              <a:chOff x="6172200" y="3352800"/>
              <a:chExt cx="4267200" cy="3392020"/>
            </a:xfrm>
          </p:grpSpPr>
          <p:pic>
            <p:nvPicPr>
              <p:cNvPr id="5" name="Picture 3" descr="C:\Documents and Settings\user1\Desktop\lumbosacral\F66122-004-f142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29"/>
              <a:stretch/>
            </p:blipFill>
            <p:spPr bwMode="auto">
              <a:xfrm>
                <a:off x="6172200" y="3352800"/>
                <a:ext cx="4267200" cy="3392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9503560" y="4160493"/>
                <a:ext cx="731520" cy="91440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10113398" y="1156928"/>
              <a:ext cx="822960" cy="71164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113398" y="1269579"/>
              <a:ext cx="707002" cy="91677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113398" y="1997233"/>
              <a:ext cx="764152" cy="101657"/>
            </a:xfrm>
            <a:prstGeom prst="rect">
              <a:avLst/>
            </a:prstGeom>
            <a:noFill/>
            <a:ln w="28575">
              <a:solidFill>
                <a:srgbClr val="DE8D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113398" y="2385060"/>
              <a:ext cx="853226" cy="79490"/>
            </a:xfrm>
            <a:prstGeom prst="rect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309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47527" y="387787"/>
            <a:ext cx="10395603" cy="1080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Sacral Plexus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47527" y="1656423"/>
            <a:ext cx="5916707" cy="4751697"/>
            <a:chOff x="847163" y="1601787"/>
            <a:chExt cx="5916707" cy="4751697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847163" y="1601787"/>
              <a:ext cx="5916707" cy="475169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Courier New" panose="02070309020205020404" pitchFamily="49" charset="0"/>
                <a:buChar char="o"/>
                <a:defRPr/>
              </a:pPr>
              <a:r>
                <a:rPr lang="en-US" sz="2000" i="1" dirty="0"/>
                <a:t>Formation</a:t>
              </a:r>
              <a:r>
                <a:rPr lang="en-US" sz="2000" dirty="0"/>
                <a:t>: </a:t>
              </a:r>
            </a:p>
            <a:p>
              <a:pPr indent="0">
                <a:buNone/>
                <a:defRPr/>
              </a:pPr>
              <a:r>
                <a:rPr lang="en-GB" sz="2000" dirty="0"/>
                <a:t>By ventral rami of a part of </a:t>
              </a:r>
              <a:r>
                <a:rPr lang="en-GB" sz="2000" b="1" dirty="0">
                  <a:solidFill>
                    <a:srgbClr val="C00000"/>
                  </a:solidFill>
                </a:rPr>
                <a:t>L4</a:t>
              </a:r>
              <a:r>
                <a:rPr lang="en-GB" sz="2000" dirty="0">
                  <a:solidFill>
                    <a:srgbClr val="C00000"/>
                  </a:solidFill>
                </a:rPr>
                <a:t> </a:t>
              </a:r>
              <a:r>
                <a:rPr lang="en-GB" sz="2000" dirty="0"/>
                <a:t>&amp; whole </a:t>
              </a:r>
              <a:r>
                <a:rPr lang="en-GB" sz="2000" b="1" dirty="0">
                  <a:solidFill>
                    <a:srgbClr val="C00000"/>
                  </a:solidFill>
                </a:rPr>
                <a:t>L5</a:t>
              </a:r>
              <a:r>
                <a:rPr lang="en-GB" sz="2000" b="1" dirty="0"/>
                <a:t> </a:t>
              </a:r>
              <a:r>
                <a:rPr lang="en-GB" sz="2000" dirty="0"/>
                <a:t>(lumbosacral trunk) + </a:t>
              </a:r>
              <a:r>
                <a:rPr lang="en-GB" sz="2000" b="1" dirty="0">
                  <a:solidFill>
                    <a:srgbClr val="C00000"/>
                  </a:solidFill>
                </a:rPr>
                <a:t>S1</a:t>
              </a:r>
              <a:r>
                <a:rPr lang="en-GB" sz="2000" dirty="0"/>
                <a:t>, </a:t>
              </a:r>
              <a:r>
                <a:rPr lang="en-GB" sz="2000" b="1" dirty="0">
                  <a:solidFill>
                    <a:srgbClr val="C00000"/>
                  </a:solidFill>
                </a:rPr>
                <a:t>2</a:t>
              </a:r>
              <a:r>
                <a:rPr lang="en-GB" sz="2000" dirty="0"/>
                <a:t>, </a:t>
              </a:r>
              <a:r>
                <a:rPr lang="en-GB" sz="2000" b="1" dirty="0">
                  <a:solidFill>
                    <a:srgbClr val="C00000"/>
                  </a:solidFill>
                </a:rPr>
                <a:t>3</a:t>
              </a:r>
              <a:r>
                <a:rPr lang="en-GB" sz="2000" dirty="0"/>
                <a:t> and </a:t>
              </a:r>
              <a:r>
                <a:rPr lang="en-GB" sz="2000" dirty="0">
                  <a:solidFill>
                    <a:srgbClr val="C00000"/>
                  </a:solidFill>
                </a:rPr>
                <a:t>most of the </a:t>
              </a:r>
              <a:r>
                <a:rPr lang="en-GB" sz="2000" b="1" dirty="0" smtClean="0">
                  <a:solidFill>
                    <a:srgbClr val="C00000"/>
                  </a:solidFill>
                </a:rPr>
                <a:t>S4</a:t>
              </a:r>
              <a:r>
                <a:rPr lang="en-GB" sz="2000" b="1" dirty="0" smtClean="0"/>
                <a:t>.</a:t>
              </a:r>
            </a:p>
            <a:p>
              <a:pPr indent="0">
                <a:buNone/>
                <a:defRPr/>
              </a:pPr>
              <a:endParaRPr lang="en-US" sz="500" b="1" dirty="0" smtClean="0"/>
            </a:p>
            <a:p>
              <a:pPr>
                <a:buFont typeface="Courier New" panose="02070309020205020404" pitchFamily="49" charset="0"/>
                <a:buChar char="o"/>
                <a:defRPr/>
              </a:pPr>
              <a:r>
                <a:rPr lang="en-US" sz="2000" i="1" dirty="0" smtClean="0"/>
                <a:t>Site</a:t>
              </a:r>
              <a:r>
                <a:rPr lang="en-US" sz="2000" dirty="0"/>
                <a:t>: </a:t>
              </a:r>
            </a:p>
            <a:p>
              <a:pPr indent="0">
                <a:buNone/>
                <a:defRPr/>
              </a:pPr>
              <a:r>
                <a:rPr lang="en-GB" sz="2000" dirty="0"/>
                <a:t>In front of </a:t>
              </a:r>
              <a:r>
                <a:rPr lang="en-GB" sz="2000" b="1" dirty="0">
                  <a:solidFill>
                    <a:srgbClr val="C00000"/>
                  </a:solidFill>
                </a:rPr>
                <a:t>piriformis</a:t>
              </a:r>
              <a:r>
                <a:rPr lang="en-GB" sz="2000" dirty="0">
                  <a:solidFill>
                    <a:srgbClr val="C00000"/>
                  </a:solidFill>
                </a:rPr>
                <a:t> </a:t>
              </a:r>
              <a:r>
                <a:rPr lang="en-GB" sz="2000" dirty="0" err="1">
                  <a:solidFill>
                    <a:srgbClr val="C00000"/>
                  </a:solidFill>
                </a:rPr>
                <a:t>msucle</a:t>
              </a:r>
              <a:endParaRPr lang="en-GB" sz="2000" dirty="0">
                <a:solidFill>
                  <a:srgbClr val="C00000"/>
                </a:solidFill>
              </a:endParaRPr>
            </a:p>
            <a:p>
              <a:pPr indent="0">
                <a:buFont typeface="Arial" panose="020B0604020202020204" pitchFamily="34" charset="0"/>
                <a:buNone/>
                <a:defRPr/>
              </a:pPr>
              <a:endParaRPr lang="en-US" sz="500" dirty="0"/>
            </a:p>
            <a:p>
              <a:pPr>
                <a:buFont typeface="Courier New" panose="02070309020205020404" pitchFamily="49" charset="0"/>
                <a:buChar char="o"/>
                <a:defRPr/>
              </a:pPr>
              <a:r>
                <a:rPr lang="en-US" sz="2000" i="1" dirty="0"/>
                <a:t>Main branches</a:t>
              </a:r>
              <a:r>
                <a:rPr lang="en-US" sz="2000" i="1" dirty="0" smtClean="0"/>
                <a:t>:</a:t>
              </a:r>
            </a:p>
            <a:p>
              <a:pPr marL="457200">
                <a:defRPr/>
              </a:pPr>
              <a:r>
                <a:rPr lang="en-US" sz="2000" b="1" dirty="0"/>
                <a:t>Pelvic splanchnic </a:t>
              </a:r>
              <a:r>
                <a:rPr lang="en-US" sz="2000" dirty="0" smtClean="0"/>
                <a:t>nerve </a:t>
              </a:r>
              <a:r>
                <a:rPr lang="en-US" sz="2000" i="1" dirty="0" smtClean="0"/>
                <a:t>(from sacral plexus)</a:t>
              </a:r>
              <a:r>
                <a:rPr lang="en-US" sz="2000" dirty="0" smtClean="0"/>
                <a:t>: </a:t>
              </a:r>
              <a:r>
                <a:rPr lang="en-US" sz="2000" dirty="0"/>
                <a:t>preganglionic parasympathetic to pelvic viscera &amp; </a:t>
              </a:r>
              <a:r>
                <a:rPr lang="en-US" sz="2000" dirty="0" smtClean="0"/>
                <a:t>hindgut</a:t>
              </a:r>
              <a:endParaRPr lang="en-US" sz="2000" dirty="0"/>
            </a:p>
            <a:p>
              <a:pPr marL="457200">
                <a:defRPr/>
              </a:pPr>
              <a:r>
                <a:rPr lang="en-US" sz="2000" b="1" dirty="0"/>
                <a:t>Pudendal</a:t>
              </a:r>
              <a:r>
                <a:rPr lang="en-US" sz="2000" dirty="0"/>
                <a:t> </a:t>
              </a:r>
              <a:r>
                <a:rPr lang="en-US" sz="2000" dirty="0" smtClean="0"/>
                <a:t>nerve </a:t>
              </a:r>
              <a:r>
                <a:rPr lang="en-US" sz="2000" i="1" dirty="0" smtClean="0"/>
                <a:t>(from sacral plexus)</a:t>
              </a:r>
              <a:r>
                <a:rPr lang="en-US" sz="2000" dirty="0" smtClean="0"/>
                <a:t>: to perineum</a:t>
              </a:r>
              <a:endParaRPr lang="en-US" sz="2000" dirty="0"/>
            </a:p>
            <a:p>
              <a:pPr marL="457200">
                <a:defRPr/>
              </a:pPr>
              <a:r>
                <a:rPr lang="en-US" sz="2000" b="1" dirty="0"/>
                <a:t>Sciatic</a:t>
              </a:r>
              <a:r>
                <a:rPr lang="en-US" sz="2000" dirty="0"/>
                <a:t> </a:t>
              </a:r>
              <a:r>
                <a:rPr lang="en-US" sz="2000" dirty="0" smtClean="0"/>
                <a:t>nerve </a:t>
              </a:r>
              <a:r>
                <a:rPr lang="en-US" sz="2000" i="1" dirty="0" smtClean="0"/>
                <a:t>(from lumbosacral plexus </a:t>
              </a:r>
              <a:r>
                <a:rPr lang="en-US" sz="1200" i="1" dirty="0" smtClean="0"/>
                <a:t>L4,L5 + S1, S2,S3</a:t>
              </a:r>
              <a:r>
                <a:rPr lang="en-US" sz="2000" i="1" dirty="0" smtClean="0"/>
                <a:t>)</a:t>
              </a:r>
              <a:r>
                <a:rPr lang="en-US" sz="2000" dirty="0" smtClean="0"/>
                <a:t>: to </a:t>
              </a:r>
              <a:r>
                <a:rPr lang="en-US" sz="2000" dirty="0"/>
                <a:t>lower </a:t>
              </a:r>
              <a:r>
                <a:rPr lang="en-US" sz="2000" dirty="0" smtClean="0"/>
                <a:t>limb</a:t>
              </a:r>
              <a:endParaRPr lang="en-US" sz="20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60714" y="3568772"/>
              <a:ext cx="1005840" cy="0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444166" y="4572700"/>
              <a:ext cx="1737360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65334" y="5925502"/>
              <a:ext cx="731520" cy="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413951" y="5512640"/>
              <a:ext cx="1005840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241621" y="2566307"/>
              <a:ext cx="192024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Content Placeholder 4" descr="F66122-005-f061.jpg"/>
          <p:cNvPicPr>
            <a:picLocks noChangeAspect="1"/>
          </p:cNvPicPr>
          <p:nvPr/>
        </p:nvPicPr>
        <p:blipFill rotWithShape="1">
          <a:blip r:embed="rId2"/>
          <a:srcRect b="3940"/>
          <a:stretch/>
        </p:blipFill>
        <p:spPr>
          <a:xfrm>
            <a:off x="6356914" y="502422"/>
            <a:ext cx="2886026" cy="2872622"/>
          </a:xfrm>
          <a:prstGeom prst="rect">
            <a:avLst/>
          </a:prstGeom>
          <a:ln w="38100" cap="sq">
            <a:noFill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9449567" y="967085"/>
            <a:ext cx="2531417" cy="2494160"/>
            <a:chOff x="6639354" y="-503049"/>
            <a:chExt cx="3560694" cy="2494160"/>
          </a:xfrm>
        </p:grpSpPr>
        <p:pic>
          <p:nvPicPr>
            <p:cNvPr id="9220" name="Picture 4" descr="Image result for piriformis muscle anterio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60"/>
            <a:stretch/>
          </p:blipFill>
          <p:spPr bwMode="auto">
            <a:xfrm>
              <a:off x="6664234" y="-503049"/>
              <a:ext cx="3535814" cy="2494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6639354" y="712931"/>
              <a:ext cx="365760" cy="140074"/>
            </a:xfrm>
            <a:prstGeom prst="rect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724706" y="1631262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80492" y="3690643"/>
            <a:ext cx="5324896" cy="3066757"/>
            <a:chOff x="5781887" y="3333856"/>
            <a:chExt cx="4343400" cy="4614759"/>
          </a:xfrm>
        </p:grpSpPr>
        <p:pic>
          <p:nvPicPr>
            <p:cNvPr id="33" name="Content Placeholder 4" descr="F66122-005-f060.jpg"/>
            <p:cNvPicPr>
              <a:picLocks noChangeAspect="1"/>
            </p:cNvPicPr>
            <p:nvPr/>
          </p:nvPicPr>
          <p:blipFill rotWithShape="1">
            <a:blip r:embed="rId4"/>
            <a:srcRect b="2321"/>
            <a:stretch/>
          </p:blipFill>
          <p:spPr>
            <a:xfrm>
              <a:off x="5781887" y="3333856"/>
              <a:ext cx="4343400" cy="4614759"/>
            </a:xfrm>
            <a:prstGeom prst="rect">
              <a:avLst/>
            </a:prstGeom>
            <a:ln w="38100" cap="sq">
              <a:noFill/>
            </a:ln>
            <a:effectLst/>
          </p:spPr>
        </p:pic>
        <p:sp>
          <p:nvSpPr>
            <p:cNvPr id="37" name="Rectangle 36"/>
            <p:cNvSpPr/>
            <p:nvPr/>
          </p:nvSpPr>
          <p:spPr>
            <a:xfrm>
              <a:off x="8872224" y="5490009"/>
              <a:ext cx="660194" cy="214875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792645" y="7423031"/>
              <a:ext cx="566428" cy="126838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945327" y="6202576"/>
              <a:ext cx="502920" cy="140074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636789" y="4141316"/>
              <a:ext cx="731520" cy="140074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23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8137" y="477725"/>
            <a:ext cx="9144000" cy="715963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Lumbosacral Plexus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62573" y="1222982"/>
            <a:ext cx="10406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The lumbosacral trunk connects the lumbar and sacral plexus.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The 2 main branches of the lumbar/sacral plexus which we will discuss are:</a:t>
            </a:r>
          </a:p>
          <a:p>
            <a:pPr marL="457200" indent="-34925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Femoral nerve (from lumbar)</a:t>
            </a:r>
          </a:p>
          <a:p>
            <a:pPr marL="457200" indent="-34925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Sciatic nerve (from sacral) divides into: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Tibial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nerve and Common peroneal nerve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738313" y="1535267"/>
            <a:ext cx="19202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14058" y="2150223"/>
            <a:ext cx="1508760" cy="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427505" y="2448766"/>
            <a:ext cx="128016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068816" y="2653997"/>
            <a:ext cx="5179474" cy="4136170"/>
            <a:chOff x="5282338" y="564357"/>
            <a:chExt cx="6186407" cy="5774450"/>
          </a:xfrm>
        </p:grpSpPr>
        <p:pic>
          <p:nvPicPr>
            <p:cNvPr id="16" name="Content Placeholder 8" descr="lumbosacra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2338" y="564357"/>
              <a:ext cx="6186407" cy="5774450"/>
            </a:xfrm>
            <a:prstGeom prst="rect">
              <a:avLst/>
            </a:prstGeom>
            <a:ln w="38100" cap="sq">
              <a:noFill/>
            </a:ln>
            <a:effectLst/>
          </p:spPr>
        </p:pic>
        <p:sp>
          <p:nvSpPr>
            <p:cNvPr id="17" name="Down Arrow 16"/>
            <p:cNvSpPr/>
            <p:nvPr/>
          </p:nvSpPr>
          <p:spPr>
            <a:xfrm>
              <a:off x="5595574" y="4386880"/>
              <a:ext cx="313236" cy="325321"/>
            </a:xfrm>
            <a:prstGeom prst="downArrow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/>
            </a:p>
          </p:txBody>
        </p:sp>
        <p:sp>
          <p:nvSpPr>
            <p:cNvPr id="18" name="Left Arrow 17"/>
            <p:cNvSpPr/>
            <p:nvPr/>
          </p:nvSpPr>
          <p:spPr>
            <a:xfrm>
              <a:off x="10920582" y="5688165"/>
              <a:ext cx="391545" cy="243991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/>
            </a:p>
          </p:txBody>
        </p:sp>
        <p:sp>
          <p:nvSpPr>
            <p:cNvPr id="22" name="4-Point Star 21"/>
            <p:cNvSpPr/>
            <p:nvPr/>
          </p:nvSpPr>
          <p:spPr>
            <a:xfrm>
              <a:off x="8864972" y="2999184"/>
              <a:ext cx="73415" cy="76247"/>
            </a:xfrm>
            <a:prstGeom prst="star4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4-Point Star 22"/>
            <p:cNvSpPr/>
            <p:nvPr/>
          </p:nvSpPr>
          <p:spPr>
            <a:xfrm>
              <a:off x="8351071" y="3227924"/>
              <a:ext cx="73414" cy="76248"/>
            </a:xfrm>
            <a:prstGeom prst="star4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4-Point Star 23"/>
            <p:cNvSpPr/>
            <p:nvPr/>
          </p:nvSpPr>
          <p:spPr>
            <a:xfrm>
              <a:off x="9011802" y="3685407"/>
              <a:ext cx="73415" cy="76248"/>
            </a:xfrm>
            <a:prstGeom prst="star4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305310" y="2691376"/>
              <a:ext cx="744981" cy="276812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324811" y="3174770"/>
              <a:ext cx="646879" cy="129402"/>
            </a:xfrm>
            <a:prstGeom prst="rect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350807" y="3644562"/>
              <a:ext cx="646879" cy="129402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189181" y="3162767"/>
            <a:ext cx="2845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Compare: </a:t>
            </a:r>
            <a:r>
              <a:rPr lang="en-US" sz="2400" i="1" dirty="0" smtClean="0">
                <a:solidFill>
                  <a:srgbClr val="C00000"/>
                </a:solidFill>
                <a:latin typeface="+mn-lt"/>
              </a:rPr>
              <a:t>Important!</a:t>
            </a:r>
            <a:endParaRPr lang="en-GB" sz="2400" i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27462"/>
              </p:ext>
            </p:extLst>
          </p:nvPr>
        </p:nvGraphicFramePr>
        <p:xfrm>
          <a:off x="7534435" y="3682436"/>
          <a:ext cx="4155141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8835"/>
                <a:gridCol w="1343000"/>
                <a:gridCol w="1373306"/>
              </a:tblGrid>
              <a:tr h="541998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Brachial Plexus</a:t>
                      </a:r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Lumbar</a:t>
                      </a:r>
                      <a:r>
                        <a:rPr lang="en-US" i="1" baseline="0" dirty="0" smtClean="0"/>
                        <a:t> Plexus</a:t>
                      </a:r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Sacral</a:t>
                      </a:r>
                      <a:r>
                        <a:rPr lang="en-US" i="1" baseline="0" dirty="0" smtClean="0"/>
                        <a:t> </a:t>
                      </a:r>
                    </a:p>
                    <a:p>
                      <a:pPr algn="ctr"/>
                      <a:r>
                        <a:rPr lang="en-US" i="1" baseline="0" dirty="0" smtClean="0"/>
                        <a:t>Plexus</a:t>
                      </a:r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41998">
                <a:tc>
                  <a:txBody>
                    <a:bodyPr/>
                    <a:lstStyle/>
                    <a:p>
                      <a:r>
                        <a:rPr lang="en-US" dirty="0" smtClean="0"/>
                        <a:t>C5, C6,</a:t>
                      </a:r>
                      <a:r>
                        <a:rPr lang="en-US" baseline="0" dirty="0" smtClean="0"/>
                        <a:t> C7, C8, T1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L1,</a:t>
                      </a:r>
                      <a:r>
                        <a:rPr lang="en-US" baseline="0" dirty="0" smtClean="0"/>
                        <a:t> L2, L3, L4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L4*, L5*, S1, S2, S3, S4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41998">
                <a:tc>
                  <a:txBody>
                    <a:bodyPr/>
                    <a:lstStyle/>
                    <a:p>
                      <a:r>
                        <a:rPr lang="en-US" dirty="0" smtClean="0"/>
                        <a:t>Formed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u="sng" baseline="0" dirty="0" smtClean="0"/>
                        <a:t>in</a:t>
                      </a:r>
                      <a:r>
                        <a:rPr lang="en-US" b="1" baseline="0" dirty="0" smtClean="0"/>
                        <a:t> posterior triangle of neck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Formed </a:t>
                      </a:r>
                      <a:r>
                        <a:rPr lang="en-US" b="1" u="sng" dirty="0" smtClean="0"/>
                        <a:t>in</a:t>
                      </a:r>
                      <a:r>
                        <a:rPr lang="en-US" b="1" dirty="0" smtClean="0"/>
                        <a:t> psoas major muscle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Formed </a:t>
                      </a:r>
                      <a:r>
                        <a:rPr lang="en-US" b="1" u="sng" dirty="0" smtClean="0"/>
                        <a:t>in front</a:t>
                      </a:r>
                      <a:r>
                        <a:rPr lang="en-US" b="1" u="sng" baseline="0" dirty="0" smtClean="0"/>
                        <a:t> of </a:t>
                      </a:r>
                      <a:r>
                        <a:rPr lang="en-US" b="1" baseline="0" dirty="0" smtClean="0"/>
                        <a:t>piriformis muscle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073406" y="6176933"/>
            <a:ext cx="3130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*L4 &amp; L5 make up the lumbosacral trunk</a:t>
            </a:r>
            <a:endParaRPr lang="en-GB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8438" y="543318"/>
            <a:ext cx="5906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Note: the sacral plexus is also called the lumbosacral plexus, but the lumbar plexus is only called lumbar because it is purely lumbar.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597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47527" y="1593955"/>
            <a:ext cx="6594234" cy="3420697"/>
          </a:xfrm>
        </p:spPr>
        <p:txBody>
          <a:bodyPr>
            <a:normAutofit/>
          </a:bodyPr>
          <a:lstStyle/>
          <a:p>
            <a:pPr algn="l" rtl="0">
              <a:buFont typeface="Courier New" panose="02070309020205020404" pitchFamily="49" charset="0"/>
              <a:buChar char="o"/>
              <a:defRPr/>
            </a:pPr>
            <a:r>
              <a:rPr lang="en-US" sz="2400" i="1" dirty="0"/>
              <a:t>Origin</a:t>
            </a:r>
            <a:r>
              <a:rPr lang="en-US" sz="2400" dirty="0"/>
              <a:t>: </a:t>
            </a:r>
          </a:p>
          <a:p>
            <a:pPr marL="393700" lvl="1" indent="0" algn="l" rtl="0">
              <a:buNone/>
              <a:defRPr/>
            </a:pPr>
            <a:r>
              <a:rPr lang="en-US" dirty="0"/>
              <a:t>A branch from lumbar plexus (</a:t>
            </a:r>
            <a:r>
              <a:rPr lang="en-US" b="1" dirty="0"/>
              <a:t>L2,3,4</a:t>
            </a:r>
            <a:r>
              <a:rPr lang="en-US" dirty="0"/>
              <a:t>)</a:t>
            </a:r>
          </a:p>
          <a:p>
            <a:pPr algn="l" rtl="0">
              <a:buFont typeface="Courier New" panose="02070309020205020404" pitchFamily="49" charset="0"/>
              <a:buChar char="o"/>
              <a:defRPr/>
            </a:pPr>
            <a:r>
              <a:rPr lang="en-US" sz="2400" i="1" dirty="0"/>
              <a:t>Course</a:t>
            </a:r>
            <a:r>
              <a:rPr lang="en-US" sz="2400" dirty="0"/>
              <a:t>:</a:t>
            </a:r>
          </a:p>
          <a:p>
            <a:pPr marL="576263" lvl="1" algn="l" rtl="0">
              <a:tabLst>
                <a:tab pos="576263" algn="l"/>
              </a:tabLst>
              <a:defRPr/>
            </a:pPr>
            <a:r>
              <a:rPr lang="en-US" dirty="0"/>
              <a:t>Descends </a:t>
            </a:r>
            <a:r>
              <a:rPr lang="en-US" i="1" dirty="0"/>
              <a:t>lateral</a:t>
            </a:r>
            <a:r>
              <a:rPr lang="en-US" dirty="0"/>
              <a:t> to </a:t>
            </a:r>
            <a:r>
              <a:rPr lang="en-US" b="1" dirty="0"/>
              <a:t>psoas major </a:t>
            </a:r>
            <a:r>
              <a:rPr lang="en-US" dirty="0"/>
              <a:t>&amp; enters the thigh </a:t>
            </a:r>
            <a:r>
              <a:rPr lang="en-US" i="1" dirty="0"/>
              <a:t>behind</a:t>
            </a:r>
            <a:r>
              <a:rPr lang="en-US" dirty="0"/>
              <a:t> the </a:t>
            </a:r>
            <a:r>
              <a:rPr lang="en-US" b="1" dirty="0"/>
              <a:t>inguinal ligament</a:t>
            </a:r>
          </a:p>
          <a:p>
            <a:pPr marL="576263" lvl="1" algn="l" rtl="0">
              <a:tabLst>
                <a:tab pos="576263" algn="l"/>
              </a:tabLst>
              <a:defRPr/>
            </a:pPr>
            <a:r>
              <a:rPr lang="en-US" dirty="0"/>
              <a:t>Passes </a:t>
            </a:r>
            <a:r>
              <a:rPr lang="en-US" i="1" dirty="0"/>
              <a:t>lateral</a:t>
            </a:r>
            <a:r>
              <a:rPr lang="en-US" dirty="0"/>
              <a:t> to </a:t>
            </a:r>
            <a:r>
              <a:rPr lang="en-US" b="1" dirty="0"/>
              <a:t>femoral artery </a:t>
            </a:r>
            <a:r>
              <a:rPr lang="en-US" dirty="0"/>
              <a:t>&amp; divides into terminal </a:t>
            </a:r>
            <a:r>
              <a:rPr lang="en-US" dirty="0" smtClean="0"/>
              <a:t>branches (anterior and posterior divisions).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7527" y="390025"/>
            <a:ext cx="10395603" cy="1149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Lumbosacral Plexus</a:t>
            </a:r>
            <a:endParaRPr lang="en-US" sz="3600" b="1" dirty="0" smtClean="0"/>
          </a:p>
          <a:p>
            <a:r>
              <a:rPr lang="en-US" sz="3200" b="1" dirty="0" smtClean="0"/>
              <a:t>Femoral Nerve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03923" y="3492286"/>
            <a:ext cx="2194560" cy="0"/>
          </a:xfrm>
          <a:prstGeom prst="line">
            <a:avLst/>
          </a:prstGeom>
          <a:ln w="28575">
            <a:solidFill>
              <a:srgbClr val="DE8D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82961" y="3180822"/>
            <a:ext cx="155448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8204977" y="1276312"/>
            <a:ext cx="3722191" cy="5303405"/>
            <a:chOff x="6640535" y="876689"/>
            <a:chExt cx="3781866" cy="5218189"/>
          </a:xfrm>
        </p:grpSpPr>
        <p:pic>
          <p:nvPicPr>
            <p:cNvPr id="18" name="Picture 2" descr="G:\Student Gray\6. Lower limb\F66122-006-f065.jpg"/>
            <p:cNvPicPr>
              <a:picLocks noChangeAspect="1" noChangeArrowheads="1"/>
            </p:cNvPicPr>
            <p:nvPr/>
          </p:nvPicPr>
          <p:blipFill>
            <a:blip r:embed="rId2"/>
            <a:srcRect l="13333" r="11111" b="2453"/>
            <a:stretch>
              <a:fillRect/>
            </a:stretch>
          </p:blipFill>
          <p:spPr>
            <a:xfrm>
              <a:off x="6640535" y="1066603"/>
              <a:ext cx="3781866" cy="5028275"/>
            </a:xfrm>
            <a:prstGeom prst="rect">
              <a:avLst/>
            </a:prstGeom>
            <a:ln w="38100" cap="sq">
              <a:noFill/>
            </a:ln>
            <a:effectLst/>
          </p:spPr>
        </p:pic>
        <p:sp>
          <p:nvSpPr>
            <p:cNvPr id="19" name="Rectangle 18"/>
            <p:cNvSpPr/>
            <p:nvPr/>
          </p:nvSpPr>
          <p:spPr>
            <a:xfrm>
              <a:off x="7731954" y="1043480"/>
              <a:ext cx="822960" cy="15349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8860888" y="876689"/>
              <a:ext cx="436099" cy="533384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9429750" y="2140406"/>
              <a:ext cx="376604" cy="588988"/>
            </a:xfrm>
            <a:prstGeom prst="straightConnector1">
              <a:avLst/>
            </a:prstGeom>
            <a:ln w="76200">
              <a:solidFill>
                <a:srgbClr val="DE8DE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7653415" y="673342"/>
            <a:ext cx="682625" cy="734036"/>
            <a:chOff x="6597319" y="353560"/>
            <a:chExt cx="682625" cy="734036"/>
          </a:xfrm>
        </p:grpSpPr>
        <p:pic>
          <p:nvPicPr>
            <p:cNvPr id="31" name="Picture 2" descr="Image result for youtub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03:14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64899" y="4787867"/>
            <a:ext cx="3143454" cy="132343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Extra: 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The terminal branches are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anterior cutaneous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nerve and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saphenous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nerve 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471839" y="3886674"/>
            <a:ext cx="1828800" cy="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284096" y="4281062"/>
            <a:ext cx="3436776" cy="2419568"/>
            <a:chOff x="4925725" y="4042980"/>
            <a:chExt cx="3436776" cy="2620025"/>
          </a:xfrm>
        </p:grpSpPr>
        <p:pic>
          <p:nvPicPr>
            <p:cNvPr id="12294" name="Picture 6" descr="Fig 1 - Anatomical course of the femoral nerve and its two cutaneous branches - anterior cutaneous fibres and saphenous nerve.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275"/>
            <a:stretch/>
          </p:blipFill>
          <p:spPr bwMode="auto">
            <a:xfrm>
              <a:off x="4925725" y="4042980"/>
              <a:ext cx="3436776" cy="262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5437441" y="6262895"/>
              <a:ext cx="892734" cy="400110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 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78821" y="4169385"/>
              <a:ext cx="504884" cy="24219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924771" y="4315326"/>
              <a:ext cx="504884" cy="233392"/>
            </a:xfrm>
            <a:prstGeom prst="rect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256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7527" y="1577111"/>
            <a:ext cx="597411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Injury</a:t>
            </a:r>
            <a:r>
              <a:rPr lang="en-US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342900"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2000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Motor effect:</a:t>
            </a:r>
          </a:p>
          <a:p>
            <a:pPr marL="522288" lvl="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Wasting of </a:t>
            </a:r>
            <a:r>
              <a:rPr lang="en-GB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quadriceps </a:t>
            </a:r>
            <a:r>
              <a:rPr lang="en-GB" sz="2000" b="1" kern="1200" dirty="0" err="1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femoris</a:t>
            </a:r>
            <a:r>
              <a:rPr lang="en-GB" sz="20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*</a:t>
            </a:r>
            <a:endParaRPr lang="en-GB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522288" lvl="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Loss</a:t>
            </a:r>
            <a:r>
              <a:rPr lang="en-GB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of </a:t>
            </a:r>
            <a:r>
              <a:rPr lang="en-GB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extension</a:t>
            </a:r>
            <a:r>
              <a:rPr lang="en-GB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of knee</a:t>
            </a:r>
          </a:p>
          <a:p>
            <a:pPr marL="522288" lvl="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Weak</a:t>
            </a:r>
            <a:r>
              <a:rPr lang="en-GB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flexion</a:t>
            </a:r>
            <a:r>
              <a:rPr lang="en-GB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of hip (psoas major is </a:t>
            </a:r>
            <a:r>
              <a:rPr lang="en-GB" sz="2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intact because it takes supply from other </a:t>
            </a:r>
            <a:r>
              <a:rPr lang="en-GB" sz="2000" kern="1200" dirty="0" err="1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fibers</a:t>
            </a:r>
            <a:r>
              <a:rPr lang="en-GB" sz="2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of the lumbar plexus)</a:t>
            </a:r>
            <a:endParaRPr lang="en-GB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293688"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2000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Sensory effect</a:t>
            </a:r>
            <a:r>
              <a:rPr lang="en-GB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522288" lvl="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loss of sensation over areas supplied </a:t>
            </a:r>
            <a:r>
              <a:rPr lang="en-GB" sz="2000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antero</a:t>
            </a:r>
            <a:r>
              <a:rPr lang="en-GB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-medial aspect of thigh</a:t>
            </a:r>
            <a:r>
              <a:rPr lang="en-GB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&amp; </a:t>
            </a:r>
            <a:r>
              <a:rPr lang="en-GB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medial side of leg </a:t>
            </a:r>
            <a:r>
              <a:rPr lang="en-GB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&amp; </a:t>
            </a:r>
            <a:r>
              <a:rPr lang="en-GB" sz="20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foot. </a:t>
            </a:r>
            <a:r>
              <a:rPr lang="en-GB" sz="2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(injury of </a:t>
            </a:r>
            <a:r>
              <a:rPr lang="en-GB" sz="20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saphenous</a:t>
            </a:r>
            <a:r>
              <a:rPr lang="en-GB" sz="2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branch of femoral)</a:t>
            </a:r>
            <a:endParaRPr lang="en-GB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4" descr="4AA6C589"/>
          <p:cNvPicPr>
            <a:picLocks noChangeAspect="1" noChangeArrowheads="1"/>
          </p:cNvPicPr>
          <p:nvPr/>
        </p:nvPicPr>
        <p:blipFill>
          <a:blip r:embed="rId2" cstate="print"/>
          <a:srcRect l="45337" t="6801" r="19768" b="55362"/>
          <a:stretch>
            <a:fillRect/>
          </a:stretch>
        </p:blipFill>
        <p:spPr>
          <a:xfrm>
            <a:off x="8517267" y="522537"/>
            <a:ext cx="3125181" cy="2844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8590148" y="3763987"/>
            <a:ext cx="3428961" cy="2783213"/>
            <a:chOff x="8590148" y="3763987"/>
            <a:chExt cx="3428961" cy="2783213"/>
          </a:xfrm>
        </p:grpSpPr>
        <p:pic>
          <p:nvPicPr>
            <p:cNvPr id="9" name="Picture 4" descr="Fig 2 - The cutaneous innervation of the branches of the femoral nerve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0148" y="3763987"/>
              <a:ext cx="3428961" cy="2783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0966120" y="6145391"/>
              <a:ext cx="892734" cy="369332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05951" y="2610724"/>
            <a:ext cx="2507607" cy="4158652"/>
            <a:chOff x="5705951" y="2610724"/>
            <a:chExt cx="2507607" cy="4158652"/>
          </a:xfrm>
        </p:grpSpPr>
        <p:pic>
          <p:nvPicPr>
            <p:cNvPr id="14338" name="Picture 2" descr="Image result for quadriceps femori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318" y="2610724"/>
              <a:ext cx="1563240" cy="415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539204" y="6362534"/>
              <a:ext cx="892734" cy="369332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 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6406699" y="5011889"/>
              <a:ext cx="487238" cy="254894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705951" y="5218769"/>
              <a:ext cx="1294336" cy="584775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Quadriceps </a:t>
              </a:r>
              <a:r>
                <a:rPr lang="en-US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femoris</a:t>
              </a:r>
              <a:endPara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2545864" y="2571469"/>
            <a:ext cx="20116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47527" y="390025"/>
            <a:ext cx="10395603" cy="1149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Lumbosacral Plexus</a:t>
            </a:r>
            <a:endParaRPr lang="en-US" sz="3600" b="1" dirty="0" smtClean="0"/>
          </a:p>
          <a:p>
            <a:r>
              <a:rPr lang="en-US" sz="3200" b="1" dirty="0" smtClean="0"/>
              <a:t>Femoral Nerve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64797" y="5266783"/>
            <a:ext cx="4079967" cy="13849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*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Recall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: action of quadriceps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femoris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Extension of the knee (only muscle that does this)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Flexion of hip (with other muscles)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So if the quadriceps aren’t working we will completely lose the ability to extend the knee but weak flexion of the hip is still possible.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14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47526" y="1712774"/>
            <a:ext cx="7105811" cy="4954933"/>
          </a:xfrm>
        </p:spPr>
        <p:txBody>
          <a:bodyPr>
            <a:normAutofit/>
          </a:bodyPr>
          <a:lstStyle/>
          <a:p>
            <a:pPr algn="l" rtl="0">
              <a:buFont typeface="Courier New" panose="02070309020205020404" pitchFamily="49" charset="0"/>
              <a:buChar char="o"/>
              <a:defRPr/>
            </a:pPr>
            <a:r>
              <a:rPr lang="en-US" sz="2200" i="1" dirty="0"/>
              <a:t>Origin</a:t>
            </a:r>
            <a:r>
              <a:rPr lang="en-US" sz="2200" dirty="0"/>
              <a:t>: </a:t>
            </a:r>
          </a:p>
          <a:p>
            <a:pPr marL="736600" lvl="1" indent="-342900">
              <a:defRPr/>
            </a:pPr>
            <a:r>
              <a:rPr lang="en-GB" sz="2200" dirty="0"/>
              <a:t>from sacral plexus (</a:t>
            </a:r>
            <a:r>
              <a:rPr lang="en-GB" sz="2200" b="1" dirty="0"/>
              <a:t>L4</a:t>
            </a:r>
            <a:r>
              <a:rPr lang="en-GB" sz="2200" dirty="0"/>
              <a:t>, </a:t>
            </a:r>
            <a:r>
              <a:rPr lang="en-GB" sz="2200" b="1" dirty="0"/>
              <a:t>L</a:t>
            </a:r>
            <a:r>
              <a:rPr lang="en-GB" sz="2200" b="1" dirty="0" smtClean="0"/>
              <a:t>5</a:t>
            </a:r>
            <a:r>
              <a:rPr lang="en-GB" sz="2200" dirty="0"/>
              <a:t>, </a:t>
            </a:r>
            <a:r>
              <a:rPr lang="en-GB" sz="2200" b="1" dirty="0"/>
              <a:t>S1</a:t>
            </a:r>
            <a:r>
              <a:rPr lang="en-GB" sz="2200" dirty="0"/>
              <a:t>, </a:t>
            </a:r>
            <a:r>
              <a:rPr lang="en-GB" sz="2200" b="1" dirty="0" smtClean="0"/>
              <a:t>S2</a:t>
            </a:r>
            <a:r>
              <a:rPr lang="en-GB" sz="2200" dirty="0"/>
              <a:t>, &amp; </a:t>
            </a:r>
            <a:r>
              <a:rPr lang="en-GB" sz="2200" b="1" dirty="0" smtClean="0"/>
              <a:t>S3</a:t>
            </a:r>
            <a:r>
              <a:rPr lang="en-GB" sz="2200" dirty="0"/>
              <a:t>)</a:t>
            </a:r>
          </a:p>
          <a:p>
            <a:pPr marL="736600" lvl="1" indent="-342900">
              <a:defRPr/>
            </a:pPr>
            <a:r>
              <a:rPr lang="en-GB" sz="2200" dirty="0"/>
              <a:t>It is one of the terminal branch of sacral plexus.</a:t>
            </a:r>
          </a:p>
          <a:p>
            <a:pPr algn="l" rtl="0">
              <a:buFont typeface="Courier New" panose="02070309020205020404" pitchFamily="49" charset="0"/>
              <a:buChar char="o"/>
              <a:defRPr/>
            </a:pPr>
            <a:r>
              <a:rPr lang="en-US" sz="2200" i="1" dirty="0" smtClean="0"/>
              <a:t>Course</a:t>
            </a:r>
            <a:r>
              <a:rPr lang="en-US" sz="2200" dirty="0"/>
              <a:t>:</a:t>
            </a:r>
          </a:p>
          <a:p>
            <a:pPr marL="576263" lvl="1">
              <a:tabLst>
                <a:tab pos="576263" algn="l"/>
              </a:tabLst>
              <a:defRPr/>
            </a:pPr>
            <a:r>
              <a:rPr lang="en-GB" sz="2200" dirty="0"/>
              <a:t>Leaves the pelvis through </a:t>
            </a:r>
            <a:r>
              <a:rPr lang="en-GB" sz="2200" b="1" dirty="0"/>
              <a:t>greater sciatic foramen</a:t>
            </a:r>
            <a:r>
              <a:rPr lang="en-GB" sz="2200" dirty="0"/>
              <a:t>, below </a:t>
            </a:r>
            <a:r>
              <a:rPr lang="en-GB" sz="2200" b="1" dirty="0" smtClean="0"/>
              <a:t>piriformis </a:t>
            </a:r>
            <a:r>
              <a:rPr lang="en-GB" sz="2200" dirty="0" smtClean="0"/>
              <a:t>&amp; </a:t>
            </a:r>
            <a:r>
              <a:rPr lang="en-GB" sz="2200" dirty="0"/>
              <a:t>passes in the gluteal region (between </a:t>
            </a:r>
            <a:r>
              <a:rPr lang="en-GB" sz="2200" b="1" dirty="0"/>
              <a:t>ischial</a:t>
            </a:r>
            <a:r>
              <a:rPr lang="en-GB" sz="2200" dirty="0"/>
              <a:t> </a:t>
            </a:r>
            <a:r>
              <a:rPr lang="en-GB" sz="2200" b="1" dirty="0"/>
              <a:t>tuberosity</a:t>
            </a:r>
            <a:r>
              <a:rPr lang="en-GB" sz="2200" dirty="0"/>
              <a:t> &amp; </a:t>
            </a:r>
            <a:r>
              <a:rPr lang="en-GB" sz="2200" b="1" dirty="0"/>
              <a:t>greater</a:t>
            </a:r>
            <a:r>
              <a:rPr lang="en-GB" sz="2200" dirty="0"/>
              <a:t> </a:t>
            </a:r>
            <a:r>
              <a:rPr lang="en-GB" sz="2200" b="1" dirty="0"/>
              <a:t>trochanter</a:t>
            </a:r>
            <a:r>
              <a:rPr lang="en-GB" sz="2200" dirty="0"/>
              <a:t>) then to posterior compartment of </a:t>
            </a:r>
            <a:r>
              <a:rPr lang="en-GB" sz="2200" dirty="0" smtClean="0"/>
              <a:t>thigh</a:t>
            </a:r>
            <a:endParaRPr lang="en-GB" sz="2200" dirty="0"/>
          </a:p>
          <a:p>
            <a:pPr marL="576263" lvl="1">
              <a:tabLst>
                <a:tab pos="576263" algn="l"/>
              </a:tabLst>
              <a:defRPr/>
            </a:pPr>
            <a:r>
              <a:rPr lang="en-GB" sz="2200" dirty="0"/>
              <a:t>Divides into </a:t>
            </a:r>
            <a:r>
              <a:rPr lang="en-GB" sz="2200" b="1" dirty="0" err="1"/>
              <a:t>tibial</a:t>
            </a:r>
            <a:r>
              <a:rPr lang="en-GB" sz="2200" dirty="0"/>
              <a:t> &amp; </a:t>
            </a:r>
            <a:r>
              <a:rPr lang="en-GB" sz="2200" b="1" dirty="0" smtClean="0"/>
              <a:t>common</a:t>
            </a:r>
            <a:r>
              <a:rPr lang="en-GB" sz="2200" dirty="0" smtClean="0"/>
              <a:t> </a:t>
            </a:r>
            <a:r>
              <a:rPr lang="en-GB" sz="2200" b="1" dirty="0"/>
              <a:t>peroneal</a:t>
            </a:r>
            <a:r>
              <a:rPr lang="en-GB" sz="2200" dirty="0"/>
              <a:t> (fibular) </a:t>
            </a:r>
            <a:r>
              <a:rPr lang="en-GB" sz="2200" dirty="0" smtClean="0"/>
              <a:t>nerves</a:t>
            </a:r>
          </a:p>
          <a:p>
            <a:pPr marL="282575" lvl="1" indent="-282575">
              <a:buFont typeface="Courier New" panose="02070309020205020404" pitchFamily="49" charset="0"/>
              <a:buChar char="o"/>
              <a:tabLst>
                <a:tab pos="576263" algn="l"/>
              </a:tabLst>
              <a:defRPr/>
            </a:pPr>
            <a:r>
              <a:rPr lang="en-US" sz="2200" i="1" dirty="0" smtClean="0"/>
              <a:t>Injury:</a:t>
            </a:r>
          </a:p>
          <a:p>
            <a:pPr marL="631825" lvl="1">
              <a:tabLst>
                <a:tab pos="511175" algn="l"/>
              </a:tabLst>
              <a:defRPr/>
            </a:pPr>
            <a:r>
              <a:rPr lang="en-US" sz="2200" dirty="0" smtClean="0"/>
              <a:t>Injury will affect the </a:t>
            </a:r>
            <a:r>
              <a:rPr lang="en-US" sz="2200" i="1" dirty="0" smtClean="0"/>
              <a:t>flexion of knee</a:t>
            </a:r>
            <a:r>
              <a:rPr lang="en-US" sz="2200" dirty="0" smtClean="0"/>
              <a:t>, </a:t>
            </a:r>
            <a:r>
              <a:rPr lang="en-US" sz="2200" i="1" dirty="0" smtClean="0"/>
              <a:t>extension o f hip</a:t>
            </a:r>
            <a:r>
              <a:rPr lang="en-US" sz="2200" dirty="0" smtClean="0"/>
              <a:t>, </a:t>
            </a:r>
            <a:r>
              <a:rPr lang="en-US" sz="2200" i="1" dirty="0" smtClean="0"/>
              <a:t>all movements of leg &amp; foot</a:t>
            </a:r>
            <a:r>
              <a:rPr lang="en-US" sz="2200" dirty="0" smtClean="0"/>
              <a:t>, as well as </a:t>
            </a:r>
            <a:r>
              <a:rPr lang="en-US" sz="2200" i="1" dirty="0" smtClean="0"/>
              <a:t>loss of sensation </a:t>
            </a:r>
            <a:r>
              <a:rPr lang="en-US" sz="2200" dirty="0" smtClean="0"/>
              <a:t>of skin of </a:t>
            </a:r>
            <a:r>
              <a:rPr lang="en-US" sz="2200" i="1" dirty="0" smtClean="0"/>
              <a:t>leg and foot </a:t>
            </a:r>
            <a:r>
              <a:rPr lang="en-US" sz="2200" dirty="0" smtClean="0"/>
              <a:t>(except areas supplied by saphenous branch of femoral nerve.</a:t>
            </a:r>
            <a:endParaRPr lang="en-GB" sz="2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154898" y="3837959"/>
            <a:ext cx="1188720" cy="0"/>
          </a:xfrm>
          <a:prstGeom prst="line">
            <a:avLst/>
          </a:prstGeom>
          <a:ln w="28575">
            <a:solidFill>
              <a:srgbClr val="DE8D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7143129" y="542327"/>
            <a:ext cx="682625" cy="734036"/>
            <a:chOff x="6597319" y="353560"/>
            <a:chExt cx="682625" cy="734036"/>
          </a:xfrm>
        </p:grpSpPr>
        <p:pic>
          <p:nvPicPr>
            <p:cNvPr id="31" name="Picture 2" descr="Image result for youtube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06:55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2515965" y="4138171"/>
            <a:ext cx="201168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719780" y="4804866"/>
            <a:ext cx="2103120" cy="0"/>
          </a:xfrm>
          <a:prstGeom prst="line">
            <a:avLst/>
          </a:prstGeom>
          <a:ln w="28575">
            <a:solidFill>
              <a:srgbClr val="FAA4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797386" y="4817151"/>
            <a:ext cx="59436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862124" y="4133215"/>
            <a:ext cx="210312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664947" y="542327"/>
            <a:ext cx="4476499" cy="4274824"/>
            <a:chOff x="12843757" y="1033080"/>
            <a:chExt cx="4476499" cy="6019800"/>
          </a:xfrm>
        </p:grpSpPr>
        <p:pic>
          <p:nvPicPr>
            <p:cNvPr id="50" name="Content Placeholder 6" descr="lumbosacral 006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05456" y="1033080"/>
              <a:ext cx="4114800" cy="6019800"/>
            </a:xfrm>
            <a:prstGeom prst="rect">
              <a:avLst/>
            </a:prstGeom>
            <a:ln w="38100" cap="sq">
              <a:noFill/>
            </a:ln>
            <a:effectLst/>
          </p:spPr>
        </p:pic>
        <p:sp>
          <p:nvSpPr>
            <p:cNvPr id="51" name="Rectangle 50"/>
            <p:cNvSpPr/>
            <p:nvPr/>
          </p:nvSpPr>
          <p:spPr>
            <a:xfrm>
              <a:off x="16011304" y="1977168"/>
              <a:ext cx="504884" cy="154796"/>
            </a:xfrm>
            <a:prstGeom prst="rect">
              <a:avLst/>
            </a:prstGeom>
            <a:noFill/>
            <a:ln w="28575">
              <a:solidFill>
                <a:srgbClr val="DE8D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12"/>
            <p:cNvSpPr txBox="1">
              <a:spLocks noChangeArrowheads="1"/>
            </p:cNvSpPr>
            <p:nvPr/>
          </p:nvSpPr>
          <p:spPr bwMode="auto">
            <a:xfrm>
              <a:off x="12843757" y="2221715"/>
              <a:ext cx="1300162" cy="246063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en-US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Ischial tuberosity</a:t>
              </a:r>
            </a:p>
          </p:txBody>
        </p:sp>
        <p:cxnSp>
          <p:nvCxnSpPr>
            <p:cNvPr id="53" name="Straight Arrow Connector 52"/>
            <p:cNvCxnSpPr>
              <a:stCxn id="52" idx="3"/>
            </p:cNvCxnSpPr>
            <p:nvPr/>
          </p:nvCxnSpPr>
          <p:spPr>
            <a:xfrm>
              <a:off x="14143919" y="2344747"/>
              <a:ext cx="662644" cy="4826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16085456" y="2514386"/>
              <a:ext cx="822960" cy="154796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852266" y="4112842"/>
              <a:ext cx="615362" cy="15479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901744" y="5263066"/>
              <a:ext cx="1006672" cy="121341"/>
            </a:xfrm>
            <a:prstGeom prst="rect">
              <a:avLst/>
            </a:prstGeom>
            <a:noFill/>
            <a:ln w="28575">
              <a:solidFill>
                <a:srgbClr val="FAA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4093549" y="6619919"/>
              <a:ext cx="498926" cy="137828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392" name="Picture 8" descr="Image result for greater sciatic foram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481" y="5088719"/>
            <a:ext cx="2575645" cy="177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Connector 59"/>
          <p:cNvCxnSpPr/>
          <p:nvPr/>
        </p:nvCxnSpPr>
        <p:spPr>
          <a:xfrm>
            <a:off x="4375762" y="3536729"/>
            <a:ext cx="2651760" cy="0"/>
          </a:xfrm>
          <a:prstGeom prst="line">
            <a:avLst/>
          </a:prstGeom>
          <a:ln w="28575">
            <a:solidFill>
              <a:srgbClr val="120C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747527" y="390025"/>
            <a:ext cx="10395603" cy="1149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Lumbosacral Plexus</a:t>
            </a:r>
            <a:endParaRPr lang="en-US" sz="3600" b="1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/>
              <a:t>Sciatic Nerve </a:t>
            </a:r>
            <a:r>
              <a:rPr lang="en-US" sz="1800" dirty="0" smtClean="0">
                <a:latin typeface="+mn-lt"/>
              </a:rPr>
              <a:t>(</a:t>
            </a:r>
            <a:r>
              <a:rPr lang="en-GB" sz="1800" kern="0" dirty="0">
                <a:solidFill>
                  <a:srgbClr val="000000"/>
                </a:solidFill>
                <a:latin typeface="+mn-lt"/>
                <a:cs typeface="Arial"/>
              </a:rPr>
              <a:t>The largest nerve of the </a:t>
            </a:r>
            <a:r>
              <a:rPr lang="en-GB" sz="1800" kern="0" dirty="0" smtClean="0">
                <a:solidFill>
                  <a:srgbClr val="000000"/>
                </a:solidFill>
                <a:latin typeface="+mn-lt"/>
                <a:cs typeface="Arial"/>
              </a:rPr>
              <a:t>body</a:t>
            </a:r>
            <a:r>
              <a:rPr lang="en-US" sz="1800" dirty="0" smtClean="0">
                <a:latin typeface="+mn-lt"/>
              </a:rPr>
              <a:t>)</a:t>
            </a:r>
            <a:endParaRPr lang="en-US" sz="1800" kern="0" dirty="0">
              <a:solidFill>
                <a:srgbClr val="000000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18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063390" y="1810289"/>
            <a:ext cx="3072962" cy="4788349"/>
            <a:chOff x="7753971" y="4908518"/>
            <a:chExt cx="3559175" cy="5095696"/>
          </a:xfrm>
        </p:grpSpPr>
        <p:pic>
          <p:nvPicPr>
            <p:cNvPr id="23" name="Content Placeholder 4" descr="F66122-006-f087.jpg"/>
            <p:cNvPicPr>
              <a:picLocks noChangeAspect="1"/>
            </p:cNvPicPr>
            <p:nvPr/>
          </p:nvPicPr>
          <p:blipFill rotWithShape="1">
            <a:blip r:embed="rId2"/>
            <a:srcRect b="1658"/>
            <a:stretch/>
          </p:blipFill>
          <p:spPr>
            <a:xfrm>
              <a:off x="7753971" y="4908518"/>
              <a:ext cx="3559175" cy="5095696"/>
            </a:xfrm>
            <a:prstGeom prst="rect">
              <a:avLst/>
            </a:prstGeom>
            <a:ln w="38100" cap="sq">
              <a:noFill/>
            </a:ln>
            <a:effectLst/>
          </p:spPr>
        </p:pic>
        <p:sp>
          <p:nvSpPr>
            <p:cNvPr id="27" name="Right Arrow 26"/>
            <p:cNvSpPr/>
            <p:nvPr/>
          </p:nvSpPr>
          <p:spPr>
            <a:xfrm>
              <a:off x="8351194" y="7215881"/>
              <a:ext cx="314405" cy="128501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630389" y="5564220"/>
              <a:ext cx="878398" cy="1165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218780" y="7638684"/>
              <a:ext cx="513332" cy="187218"/>
            </a:xfrm>
            <a:prstGeom prst="rect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141534" y="7942634"/>
              <a:ext cx="537487" cy="186322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6334873" y="2084007"/>
            <a:ext cx="3076170" cy="46775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Course:</a:t>
            </a:r>
          </a:p>
          <a:p>
            <a:pPr marL="465138" lvl="1">
              <a:defRPr/>
            </a:pPr>
            <a:r>
              <a:rPr lang="en-US" sz="2000" i="1" dirty="0"/>
              <a:t>Leaves </a:t>
            </a:r>
            <a:r>
              <a:rPr lang="en-US" sz="2000" b="1" dirty="0"/>
              <a:t>popliteal</a:t>
            </a:r>
            <a:r>
              <a:rPr lang="en-US" sz="2000" dirty="0"/>
              <a:t> </a:t>
            </a:r>
            <a:r>
              <a:rPr lang="en-US" sz="2000" b="1" dirty="0"/>
              <a:t>fossa</a:t>
            </a:r>
            <a:r>
              <a:rPr lang="en-US" sz="2000" dirty="0"/>
              <a:t> &amp; turns around the lateral aspect of neck of fibula. Then divides into:</a:t>
            </a:r>
          </a:p>
          <a:p>
            <a:pPr marL="744538" lvl="2" indent="-282575">
              <a:buFont typeface="+mj-lt"/>
              <a:buAutoNum type="arabicPeriod"/>
              <a:defRPr/>
            </a:pPr>
            <a:r>
              <a:rPr lang="en-US" b="1" dirty="0"/>
              <a:t>Superficial peroneal</a:t>
            </a:r>
            <a:r>
              <a:rPr lang="en-US" dirty="0"/>
              <a:t>: descends into </a:t>
            </a:r>
            <a:r>
              <a:rPr lang="en-US" i="1" dirty="0"/>
              <a:t>lateral</a:t>
            </a:r>
            <a:r>
              <a:rPr lang="en-US" dirty="0"/>
              <a:t> compartment of </a:t>
            </a:r>
            <a:r>
              <a:rPr lang="en-US" dirty="0" smtClean="0"/>
              <a:t>leg.</a:t>
            </a:r>
            <a:endParaRPr lang="en-US" dirty="0"/>
          </a:p>
          <a:p>
            <a:pPr marL="744538" lvl="2" indent="-282575">
              <a:buFont typeface="+mj-lt"/>
              <a:buAutoNum type="arabicPeriod"/>
              <a:defRPr/>
            </a:pPr>
            <a:r>
              <a:rPr lang="en-US" b="1" dirty="0"/>
              <a:t>Deep peroneal</a:t>
            </a:r>
            <a:r>
              <a:rPr lang="en-US" dirty="0"/>
              <a:t>: descends into </a:t>
            </a:r>
            <a:r>
              <a:rPr lang="en-US" i="1" dirty="0"/>
              <a:t>anterior</a:t>
            </a:r>
            <a:r>
              <a:rPr lang="en-US" dirty="0"/>
              <a:t> compartment of </a:t>
            </a:r>
            <a:r>
              <a:rPr lang="en-US" dirty="0" smtClean="0"/>
              <a:t>leg.</a:t>
            </a:r>
            <a:endParaRPr lang="en-US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414" y="1085850"/>
            <a:ext cx="5219320" cy="796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/>
              <a:t>Tibial</a:t>
            </a:r>
            <a:r>
              <a:rPr lang="en-US" sz="3200" b="1" dirty="0" smtClean="0"/>
              <a:t> Nerve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189106" y="4132801"/>
            <a:ext cx="109728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975381" y="1192248"/>
            <a:ext cx="0" cy="512064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6407881" y="1016682"/>
            <a:ext cx="5219320" cy="796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Common Peroneal Nerve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80447" y="2100267"/>
            <a:ext cx="2812267" cy="45795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Course:</a:t>
            </a:r>
          </a:p>
          <a:p>
            <a:pPr marL="465138" lvl="1">
              <a:defRPr/>
            </a:pPr>
            <a:r>
              <a:rPr lang="en-US" sz="2000" dirty="0"/>
              <a:t>Descends </a:t>
            </a:r>
            <a:r>
              <a:rPr lang="en-US" sz="2000" i="1" dirty="0"/>
              <a:t>through</a:t>
            </a:r>
            <a:r>
              <a:rPr lang="en-US" sz="2000" dirty="0"/>
              <a:t> </a:t>
            </a:r>
            <a:r>
              <a:rPr lang="en-US" sz="2000" b="1" dirty="0"/>
              <a:t>popliteal fossa</a:t>
            </a:r>
            <a:r>
              <a:rPr lang="en-US" sz="2000" dirty="0"/>
              <a:t> to posterior compartment of leg, accompanied with posterior </a:t>
            </a:r>
            <a:r>
              <a:rPr lang="en-US" sz="2000" dirty="0" err="1"/>
              <a:t>tibial</a:t>
            </a:r>
            <a:r>
              <a:rPr lang="en-US" sz="2000" dirty="0"/>
              <a:t> </a:t>
            </a:r>
            <a:r>
              <a:rPr lang="en-US" sz="2000" dirty="0" smtClean="0"/>
              <a:t>vessels.</a:t>
            </a:r>
            <a:endParaRPr lang="en-US" sz="2000" dirty="0"/>
          </a:p>
          <a:p>
            <a:pPr marL="465138" lvl="1">
              <a:defRPr/>
            </a:pPr>
            <a:r>
              <a:rPr lang="en-US" sz="2000" dirty="0"/>
              <a:t>Passes deep to </a:t>
            </a:r>
            <a:r>
              <a:rPr lang="en-US" sz="2000" b="1" dirty="0"/>
              <a:t>flexor retinaculum </a:t>
            </a:r>
            <a:r>
              <a:rPr lang="en-US" sz="2000" dirty="0"/>
              <a:t>to reach the sole of foot where it divides into</a:t>
            </a:r>
            <a:r>
              <a:rPr lang="en-US" sz="2000" b="1" dirty="0"/>
              <a:t> 2 terminal </a:t>
            </a:r>
            <a:r>
              <a:rPr lang="en-US" sz="2000" b="1" dirty="0" smtClean="0"/>
              <a:t>branches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1" name="Content Placeholder 4" descr="F66122-006-f085.jpg"/>
          <p:cNvPicPr>
            <a:picLocks noChangeAspect="1"/>
          </p:cNvPicPr>
          <p:nvPr/>
        </p:nvPicPr>
        <p:blipFill rotWithShape="1">
          <a:blip r:embed="rId3"/>
          <a:srcRect b="2022"/>
          <a:stretch/>
        </p:blipFill>
        <p:spPr>
          <a:xfrm>
            <a:off x="3168793" y="1459391"/>
            <a:ext cx="2622134" cy="4735844"/>
          </a:xfrm>
          <a:prstGeom prst="rect">
            <a:avLst/>
          </a:prstGeom>
          <a:ln w="38100" cap="sq">
            <a:noFill/>
          </a:ln>
          <a:effectLst/>
        </p:spPr>
      </p:pic>
      <p:cxnSp>
        <p:nvCxnSpPr>
          <p:cNvPr id="31" name="Straight Connector 30"/>
          <p:cNvCxnSpPr/>
          <p:nvPr/>
        </p:nvCxnSpPr>
        <p:spPr>
          <a:xfrm>
            <a:off x="7151608" y="5300960"/>
            <a:ext cx="1554480" cy="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47166" y="2702684"/>
            <a:ext cx="155448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89106" y="4405516"/>
            <a:ext cx="96012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593125" y="265209"/>
            <a:ext cx="10395603" cy="1149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Lumbosacral </a:t>
            </a:r>
            <a:r>
              <a:rPr lang="en-US" sz="3600" dirty="0" smtClean="0"/>
              <a:t>Plexus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41645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68" y="302359"/>
            <a:ext cx="5615432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+mn-lt"/>
              </a:rPr>
              <a:t>1.The Brachial plexuses is formed in 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Behind sternum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Posterior triangle of the neck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Anteriorly to clavicle </a:t>
            </a:r>
          </a:p>
          <a:p>
            <a:r>
              <a:rPr lang="en-US" sz="1500" dirty="0" smtClean="0">
                <a:latin typeface="+mn-lt"/>
              </a:rPr>
              <a:t>Answer is: B</a:t>
            </a:r>
          </a:p>
          <a:p>
            <a:endParaRPr lang="en-US" sz="1000" dirty="0">
              <a:latin typeface="+mn-lt"/>
            </a:endParaRPr>
          </a:p>
          <a:p>
            <a:r>
              <a:rPr lang="en-US" sz="1500" dirty="0" smtClean="0">
                <a:latin typeface="+mn-lt"/>
              </a:rPr>
              <a:t>2.All nerve fibers forming the plexuses are union of: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Anterior rami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Dorsal rami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Ganglion </a:t>
            </a:r>
          </a:p>
          <a:p>
            <a:r>
              <a:rPr lang="en-US" sz="1500" dirty="0" smtClean="0">
                <a:latin typeface="+mn-lt"/>
              </a:rPr>
              <a:t>Answer is: A</a:t>
            </a:r>
          </a:p>
          <a:p>
            <a:endParaRPr lang="en-US" sz="1000" dirty="0">
              <a:latin typeface="+mn-lt"/>
            </a:endParaRPr>
          </a:p>
          <a:p>
            <a:r>
              <a:rPr lang="en-US" sz="1500" dirty="0" smtClean="0">
                <a:latin typeface="+mn-lt"/>
              </a:rPr>
              <a:t>3.The lower trunk is a union of: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Cord of C8 &amp; T1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Roots of C8 &amp; T2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Roots of C8 &amp; T1</a:t>
            </a:r>
          </a:p>
          <a:p>
            <a:r>
              <a:rPr lang="en-US" sz="1500" dirty="0" smtClean="0">
                <a:latin typeface="+mn-lt"/>
              </a:rPr>
              <a:t>Answer is: C</a:t>
            </a:r>
          </a:p>
          <a:p>
            <a:endParaRPr lang="en-US" sz="1000" dirty="0">
              <a:latin typeface="+mn-lt"/>
            </a:endParaRPr>
          </a:p>
          <a:p>
            <a:r>
              <a:rPr lang="en-US" sz="1500" dirty="0" smtClean="0">
                <a:latin typeface="+mn-lt"/>
              </a:rPr>
              <a:t>4.The lateral cord is union of: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Posterior division of upper and middle trunk.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Anterior division of upper and middle trunk.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Continuation of anterior division of  upper trunk.</a:t>
            </a:r>
          </a:p>
          <a:p>
            <a:r>
              <a:rPr lang="en-US" sz="1500" dirty="0" smtClean="0">
                <a:latin typeface="+mn-lt"/>
              </a:rPr>
              <a:t>Answer is: B</a:t>
            </a:r>
          </a:p>
          <a:p>
            <a:endParaRPr lang="en-US" sz="1000" dirty="0">
              <a:latin typeface="+mn-lt"/>
            </a:endParaRPr>
          </a:p>
          <a:p>
            <a:r>
              <a:rPr lang="en-US" sz="1500" dirty="0">
                <a:latin typeface="+mn-lt"/>
              </a:rPr>
              <a:t>5.All cords give branches in the: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>
                <a:latin typeface="+mn-lt"/>
              </a:rPr>
              <a:t>Clavicle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>
                <a:latin typeface="+mn-lt"/>
              </a:rPr>
              <a:t>Posterior triangle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>
                <a:latin typeface="+mn-lt"/>
              </a:rPr>
              <a:t>Axilla </a:t>
            </a:r>
          </a:p>
          <a:p>
            <a:r>
              <a:rPr lang="en-US" sz="1500" dirty="0">
                <a:latin typeface="+mn-lt"/>
              </a:rPr>
              <a:t>Answer is: </a:t>
            </a:r>
            <a:r>
              <a:rPr lang="en-US" sz="1500" dirty="0" smtClean="0">
                <a:latin typeface="+mn-lt"/>
              </a:rPr>
              <a:t>C</a:t>
            </a:r>
            <a:endParaRPr lang="en-US" sz="15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337" y="-185002"/>
            <a:ext cx="5967663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>
              <a:latin typeface="+mn-lt"/>
            </a:endParaRPr>
          </a:p>
          <a:p>
            <a:r>
              <a:rPr lang="en-US" sz="1500" dirty="0" smtClean="0">
                <a:latin typeface="+mn-lt"/>
              </a:rPr>
              <a:t>6.The divisions of brachial plexuses is anatomically found in: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Axilla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Posterior triangle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Behind clavicle </a:t>
            </a:r>
          </a:p>
          <a:p>
            <a:r>
              <a:rPr lang="en-US" sz="1500" dirty="0" smtClean="0">
                <a:latin typeface="+mn-lt"/>
              </a:rPr>
              <a:t>Answer is: C</a:t>
            </a:r>
          </a:p>
          <a:p>
            <a:endParaRPr lang="en-US" sz="800" dirty="0">
              <a:latin typeface="+mn-lt"/>
            </a:endParaRPr>
          </a:p>
          <a:p>
            <a:r>
              <a:rPr lang="en-US" sz="1500" dirty="0" smtClean="0">
                <a:latin typeface="+mn-lt"/>
              </a:rPr>
              <a:t>7.The long thoracic nerve is formed from the union of: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Trunks of C5,C6,C7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Roots of C5,C6,C7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Roots of C4,C5,C6</a:t>
            </a:r>
          </a:p>
          <a:p>
            <a:r>
              <a:rPr lang="en-US" sz="1500" dirty="0" smtClean="0">
                <a:latin typeface="+mn-lt"/>
              </a:rPr>
              <a:t>Answer is: B</a:t>
            </a:r>
          </a:p>
          <a:p>
            <a:endParaRPr lang="en-US" sz="800" dirty="0" smtClean="0">
              <a:latin typeface="+mn-lt"/>
            </a:endParaRPr>
          </a:p>
          <a:p>
            <a:r>
              <a:rPr lang="en-US" sz="1500" dirty="0" smtClean="0">
                <a:latin typeface="+mn-lt"/>
              </a:rPr>
              <a:t>8.The musculocutaneous nerve is a branch of: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Lateral cord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Medial cord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Posterior cord</a:t>
            </a:r>
          </a:p>
          <a:p>
            <a:r>
              <a:rPr lang="en-US" sz="1500" dirty="0" smtClean="0">
                <a:latin typeface="+mn-lt"/>
              </a:rPr>
              <a:t>Answer is: A</a:t>
            </a:r>
          </a:p>
          <a:p>
            <a:endParaRPr lang="en-US" sz="800" dirty="0">
              <a:latin typeface="+mn-lt"/>
            </a:endParaRPr>
          </a:p>
          <a:p>
            <a:r>
              <a:rPr lang="en-US" sz="1500" dirty="0">
                <a:latin typeface="+mn-lt"/>
              </a:rPr>
              <a:t>9.A  patient came in with his arm hanging by his side, rotated medially and his forearm is extended and pronated. This lesion is </a:t>
            </a:r>
            <a:r>
              <a:rPr lang="en-US" sz="1500" dirty="0" smtClean="0">
                <a:latin typeface="+mn-lt"/>
              </a:rPr>
              <a:t>called___ due to__:</a:t>
            </a:r>
            <a:endParaRPr lang="en-US" sz="1500" dirty="0">
              <a:latin typeface="+mn-lt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err="1">
                <a:latin typeface="+mn-lt"/>
              </a:rPr>
              <a:t>Klumpke</a:t>
            </a:r>
            <a:r>
              <a:rPr lang="en-US" sz="1500" dirty="0">
                <a:latin typeface="+mn-lt"/>
              </a:rPr>
              <a:t> </a:t>
            </a:r>
            <a:r>
              <a:rPr lang="en-US" sz="1500" dirty="0" smtClean="0">
                <a:latin typeface="+mn-lt"/>
              </a:rPr>
              <a:t>palsy, lower trunk lesion</a:t>
            </a:r>
            <a:endParaRPr lang="en-US" sz="1500" dirty="0">
              <a:latin typeface="+mn-lt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>
                <a:latin typeface="+mn-lt"/>
              </a:rPr>
              <a:t>Waiter’s tip </a:t>
            </a:r>
            <a:r>
              <a:rPr lang="en-US" sz="1500" dirty="0" smtClean="0">
                <a:latin typeface="+mn-lt"/>
              </a:rPr>
              <a:t>position, upper trunk lesion</a:t>
            </a:r>
            <a:endParaRPr lang="en-US" sz="1500" dirty="0">
              <a:latin typeface="+mn-lt"/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err="1" smtClean="0">
                <a:latin typeface="+mn-lt"/>
              </a:rPr>
              <a:t>Erb</a:t>
            </a:r>
            <a:r>
              <a:rPr lang="en-US" sz="1500" dirty="0" smtClean="0">
                <a:latin typeface="+mn-lt"/>
              </a:rPr>
              <a:t>-Duchenne </a:t>
            </a:r>
            <a:r>
              <a:rPr lang="en-US" sz="1500" dirty="0" err="1" smtClean="0">
                <a:latin typeface="+mn-lt"/>
              </a:rPr>
              <a:t>plasy</a:t>
            </a:r>
            <a:r>
              <a:rPr lang="en-US" sz="1500" dirty="0" smtClean="0">
                <a:latin typeface="+mn-lt"/>
              </a:rPr>
              <a:t>, middle trunk lesion</a:t>
            </a:r>
            <a:endParaRPr lang="en-US" sz="1500" dirty="0">
              <a:latin typeface="+mn-lt"/>
            </a:endParaRPr>
          </a:p>
          <a:p>
            <a:r>
              <a:rPr lang="en-US" sz="1500" dirty="0">
                <a:latin typeface="+mn-lt"/>
              </a:rPr>
              <a:t>Answer is: </a:t>
            </a:r>
            <a:r>
              <a:rPr lang="en-US" sz="1500" dirty="0" smtClean="0">
                <a:latin typeface="+mn-lt"/>
              </a:rPr>
              <a:t>B</a:t>
            </a:r>
            <a:endParaRPr lang="en-US" sz="1500" dirty="0">
              <a:latin typeface="+mn-lt"/>
            </a:endParaRPr>
          </a:p>
          <a:p>
            <a:endParaRPr lang="en-US" sz="800" dirty="0">
              <a:latin typeface="+mn-lt"/>
            </a:endParaRPr>
          </a:p>
          <a:p>
            <a:r>
              <a:rPr lang="en-US" sz="1500" dirty="0">
                <a:latin typeface="+mn-lt"/>
              </a:rPr>
              <a:t>10.A young boy fell from a high distanced and clutched on something. What nerve is usually torn?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>
                <a:latin typeface="+mn-lt"/>
              </a:rPr>
              <a:t>First thoracic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>
                <a:latin typeface="+mn-lt"/>
              </a:rPr>
              <a:t>Ulnar nerve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>
                <a:latin typeface="+mn-lt"/>
              </a:rPr>
              <a:t>Median nerve</a:t>
            </a:r>
          </a:p>
          <a:p>
            <a:r>
              <a:rPr lang="en-US" sz="1500" dirty="0">
                <a:latin typeface="+mn-lt"/>
              </a:rPr>
              <a:t>Answer is: A</a:t>
            </a:r>
          </a:p>
          <a:p>
            <a:endParaRPr lang="en-US" sz="1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489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r>
              <a:rPr lang="en-US" i="1" dirty="0" smtClean="0"/>
              <a:t>Objectives</a:t>
            </a:r>
            <a:endParaRPr lang="en-GB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66023"/>
            <a:ext cx="10515600" cy="4750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At the end of this lecture, the students should be able to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/>
              <a:t>Describe the formation of brachial plexus (site, roots)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/>
              <a:t>List the main branches of brachial plexus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/>
              <a:t>Describe the formation of lumbosacral plexus (site, roots)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/>
              <a:t>List the main branches of lumbosacral plexus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/>
              <a:t>Describe the important Applied Anatomy related to the brachial &amp; lumbosacral plexuses.</a:t>
            </a:r>
          </a:p>
        </p:txBody>
      </p:sp>
    </p:spTree>
    <p:extLst>
      <p:ext uri="{BB962C8B-B14F-4D97-AF65-F5344CB8AC3E}">
        <p14:creationId xmlns:p14="http://schemas.microsoft.com/office/powerpoint/2010/main" val="28962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047" y="149070"/>
            <a:ext cx="668008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+mn-lt"/>
              </a:rPr>
              <a:t>11.Femoral nerve is a main branch of: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Brachial plexuses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Lumbar plexuses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 smtClean="0">
                <a:latin typeface="+mn-lt"/>
              </a:rPr>
              <a:t>Sacral plexuses</a:t>
            </a:r>
          </a:p>
          <a:p>
            <a:r>
              <a:rPr lang="en-US" sz="1500" dirty="0" smtClean="0">
                <a:latin typeface="+mn-lt"/>
              </a:rPr>
              <a:t>Answer is: B</a:t>
            </a:r>
          </a:p>
          <a:p>
            <a:endParaRPr lang="en-US" sz="1500" dirty="0" smtClean="0">
              <a:latin typeface="+mn-lt"/>
            </a:endParaRPr>
          </a:p>
          <a:p>
            <a:r>
              <a:rPr lang="en-US" sz="1500" dirty="0">
                <a:latin typeface="+mn-lt"/>
              </a:rPr>
              <a:t>12.Site of sacral plexuses:</a:t>
            </a:r>
          </a:p>
          <a:p>
            <a:pPr marL="801688" indent="-336550">
              <a:buFont typeface="+mj-lt"/>
              <a:buAutoNum type="alphaUcPeriod"/>
            </a:pPr>
            <a:r>
              <a:rPr lang="en-US" sz="1500" dirty="0">
                <a:latin typeface="+mn-lt"/>
              </a:rPr>
              <a:t>Anteriorly to piriformis muscle</a:t>
            </a:r>
          </a:p>
          <a:p>
            <a:pPr marL="801688" indent="-336550">
              <a:buFont typeface="+mj-lt"/>
              <a:buAutoNum type="alphaUcPeriod"/>
            </a:pPr>
            <a:r>
              <a:rPr lang="en-US" sz="1500" dirty="0">
                <a:latin typeface="+mn-lt"/>
              </a:rPr>
              <a:t>Substance of psoas major</a:t>
            </a:r>
          </a:p>
          <a:p>
            <a:pPr marL="801688" indent="-336550">
              <a:buFont typeface="+mj-lt"/>
              <a:buAutoNum type="alphaUcPeriod"/>
            </a:pPr>
            <a:r>
              <a:rPr lang="en-US" sz="1500" dirty="0">
                <a:latin typeface="+mn-lt"/>
              </a:rPr>
              <a:t>Behind inguinal ring</a:t>
            </a:r>
          </a:p>
          <a:p>
            <a:r>
              <a:rPr lang="en-US" sz="1500" dirty="0">
                <a:latin typeface="+mn-lt"/>
              </a:rPr>
              <a:t>Answer is: A</a:t>
            </a:r>
          </a:p>
          <a:p>
            <a:endParaRPr lang="en-US" sz="1500" dirty="0">
              <a:latin typeface="+mn-lt"/>
            </a:endParaRPr>
          </a:p>
          <a:p>
            <a:r>
              <a:rPr lang="en-US" sz="1500" dirty="0">
                <a:latin typeface="+mn-lt"/>
              </a:rPr>
              <a:t>13.Femoral nerve injury will cause 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>
                <a:latin typeface="+mn-lt"/>
              </a:rPr>
              <a:t>Flexion of knee loss and weak hip extension.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>
                <a:latin typeface="+mn-lt"/>
              </a:rPr>
              <a:t>weak  knee extension and loss hip flexion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500" dirty="0">
                <a:latin typeface="+mn-lt"/>
              </a:rPr>
              <a:t>loss of </a:t>
            </a:r>
            <a:r>
              <a:rPr lang="en-US" sz="1500" dirty="0" smtClean="0">
                <a:latin typeface="+mn-lt"/>
              </a:rPr>
              <a:t>knee extension </a:t>
            </a:r>
            <a:r>
              <a:rPr lang="en-US" sz="1500" dirty="0">
                <a:latin typeface="+mn-lt"/>
              </a:rPr>
              <a:t>and weakening of hip flexion</a:t>
            </a:r>
          </a:p>
          <a:p>
            <a:r>
              <a:rPr lang="en-US" sz="1500" dirty="0">
                <a:latin typeface="+mn-lt"/>
              </a:rPr>
              <a:t>Answer is</a:t>
            </a:r>
            <a:r>
              <a:rPr lang="en-US" sz="1500" dirty="0" smtClean="0">
                <a:latin typeface="+mn-lt"/>
              </a:rPr>
              <a:t>: C</a:t>
            </a:r>
            <a:endParaRPr lang="en-US" sz="1500" dirty="0">
              <a:latin typeface="+mn-lt"/>
            </a:endParaRPr>
          </a:p>
          <a:p>
            <a:endParaRPr lang="en-US" sz="1000" dirty="0" smtClean="0">
              <a:latin typeface="+mn-lt"/>
            </a:endParaRPr>
          </a:p>
          <a:p>
            <a:r>
              <a:rPr lang="en-US" sz="1500" dirty="0">
                <a:latin typeface="+mn-lt"/>
              </a:rPr>
              <a:t>1.A patient came to the ER with a upper lesion of brachial plexuses.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500" dirty="0">
                <a:latin typeface="+mn-lt"/>
              </a:rPr>
              <a:t> name the two nerve roots affected?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500" dirty="0">
                <a:latin typeface="+mn-lt"/>
              </a:rPr>
              <a:t>This injury results from?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500" dirty="0">
                <a:latin typeface="+mn-lt"/>
              </a:rPr>
              <a:t>Describe the position of arm and forearm.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500" dirty="0">
                <a:latin typeface="+mn-lt"/>
              </a:rPr>
              <a:t>Give three names to this lesion.</a:t>
            </a:r>
          </a:p>
          <a:p>
            <a:r>
              <a:rPr lang="en-US" sz="1500" dirty="0">
                <a:latin typeface="+mn-lt"/>
              </a:rPr>
              <a:t>Answers: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500" dirty="0">
                <a:latin typeface="+mn-lt"/>
              </a:rPr>
              <a:t>C5,C6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500" dirty="0">
                <a:latin typeface="+mn-lt"/>
              </a:rPr>
              <a:t>Excessive displacement of the head to the opposite side and depression of shoulder on the same side.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500" dirty="0">
                <a:latin typeface="+mn-lt"/>
              </a:rPr>
              <a:t>Arm hangs by side and is rotated medially, forearm is extended and pronated.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500" dirty="0">
                <a:latin typeface="+mn-lt"/>
              </a:rPr>
              <a:t>Policeman’s tip </a:t>
            </a:r>
            <a:r>
              <a:rPr lang="en-US" sz="1500" dirty="0" err="1">
                <a:latin typeface="+mn-lt"/>
              </a:rPr>
              <a:t>hand,Erb-Duchenne,Waiter’s</a:t>
            </a:r>
            <a:r>
              <a:rPr lang="en-US" sz="1500" dirty="0">
                <a:latin typeface="+mn-lt"/>
              </a:rPr>
              <a:t> tip position</a:t>
            </a:r>
            <a:r>
              <a:rPr lang="en-US" sz="1500" dirty="0" smtClean="0">
                <a:latin typeface="+mn-lt"/>
              </a:rPr>
              <a:t>.</a:t>
            </a:r>
          </a:p>
          <a:p>
            <a:endParaRPr lang="en-US" sz="15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0200" y="533400"/>
            <a:ext cx="520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4106" y="270093"/>
            <a:ext cx="55118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 smtClean="0">
              <a:latin typeface="+mn-lt"/>
            </a:endParaRPr>
          </a:p>
          <a:p>
            <a:r>
              <a:rPr lang="en-US" sz="1500" dirty="0" smtClean="0">
                <a:latin typeface="+mn-lt"/>
              </a:rPr>
              <a:t>2.A patient came in with a klupke palsy injury.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500" dirty="0" smtClean="0">
                <a:latin typeface="+mn-lt"/>
              </a:rPr>
              <a:t>What is the usual scenario to this injury?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500" dirty="0" smtClean="0">
                <a:latin typeface="+mn-lt"/>
              </a:rPr>
              <a:t>What nerve is usually torn in this lesion?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500" dirty="0" smtClean="0">
                <a:latin typeface="+mn-lt"/>
              </a:rPr>
              <a:t>This lesion will cause injury to two nerve name them and the result of their injury.</a:t>
            </a:r>
          </a:p>
          <a:p>
            <a:pPr marL="342900" indent="-342900">
              <a:buFont typeface="+mj-lt"/>
              <a:buAutoNum type="alphaLcParenR"/>
            </a:pPr>
            <a:endParaRPr lang="en-US" sz="1500" dirty="0">
              <a:latin typeface="+mn-lt"/>
            </a:endParaRPr>
          </a:p>
          <a:p>
            <a:r>
              <a:rPr lang="en-US" sz="1500" dirty="0" smtClean="0">
                <a:latin typeface="+mn-lt"/>
              </a:rPr>
              <a:t>Answers: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500" dirty="0" smtClean="0">
                <a:latin typeface="+mn-lt"/>
              </a:rPr>
              <a:t>Falling from a height and clutching at an object.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500" dirty="0" smtClean="0">
                <a:latin typeface="+mn-lt"/>
              </a:rPr>
              <a:t>First thoracic.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500" dirty="0" smtClean="0">
                <a:latin typeface="+mn-lt"/>
              </a:rPr>
              <a:t>Ulnar nerve: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500" dirty="0" smtClean="0">
                <a:latin typeface="+mn-lt"/>
              </a:rPr>
              <a:t>Clawed hand appearance.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500" dirty="0" smtClean="0">
                <a:latin typeface="+mn-lt"/>
              </a:rPr>
              <a:t>Median nerve: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500" dirty="0" smtClean="0">
                <a:latin typeface="+mn-lt"/>
              </a:rPr>
              <a:t>Ape hand.</a:t>
            </a:r>
          </a:p>
          <a:p>
            <a:endParaRPr lang="en-US" sz="1500" dirty="0">
              <a:latin typeface="+mn-lt"/>
            </a:endParaRPr>
          </a:p>
          <a:p>
            <a:r>
              <a:rPr lang="en-US" sz="1500" dirty="0" smtClean="0">
                <a:latin typeface="+mn-lt"/>
              </a:rPr>
              <a:t>3.Femoral nerve injury will have two effects motor and sensory.</a:t>
            </a:r>
          </a:p>
          <a:p>
            <a:pPr marL="228600" indent="-228600">
              <a:buFont typeface="+mj-lt"/>
              <a:buAutoNum type="alphaLcParenR"/>
            </a:pPr>
            <a:r>
              <a:rPr lang="en-US" sz="1500" dirty="0" smtClean="0">
                <a:latin typeface="+mn-lt"/>
              </a:rPr>
              <a:t>Name the effects of this injury.</a:t>
            </a:r>
          </a:p>
          <a:p>
            <a:endParaRPr lang="en-US" sz="1500" dirty="0">
              <a:latin typeface="+mn-lt"/>
            </a:endParaRPr>
          </a:p>
          <a:p>
            <a:r>
              <a:rPr lang="en-US" sz="1500" dirty="0" smtClean="0">
                <a:latin typeface="+mn-lt"/>
              </a:rPr>
              <a:t>Answer: 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500" dirty="0" smtClean="0">
                <a:latin typeface="+mn-lt"/>
              </a:rPr>
              <a:t>Motor: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sz="1500" dirty="0" smtClean="0">
                <a:latin typeface="+mn-lt"/>
              </a:rPr>
              <a:t>Wasting of quadriceps femoris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sz="1500" dirty="0" smtClean="0">
                <a:latin typeface="+mn-lt"/>
              </a:rPr>
              <a:t>Loss of knee extension 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sz="1500" dirty="0" smtClean="0">
                <a:latin typeface="+mn-lt"/>
              </a:rPr>
              <a:t>Weak flexion of hip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500" dirty="0" smtClean="0">
                <a:latin typeface="+mn-lt"/>
              </a:rPr>
              <a:t>Sensory: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sz="1500" dirty="0" smtClean="0">
                <a:latin typeface="+mn-lt"/>
              </a:rPr>
              <a:t>Loss of sensation over anterio-medial aspect of thigh 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sz="1500" dirty="0" smtClean="0">
                <a:latin typeface="+mn-lt"/>
              </a:rPr>
              <a:t>Loss of sensation over medial side of leg </a:t>
            </a:r>
            <a:r>
              <a:rPr lang="en-US" sz="1500" smtClean="0">
                <a:latin typeface="+mn-lt"/>
              </a:rPr>
              <a:t>and foot.</a:t>
            </a:r>
            <a:endParaRPr lang="en-US" sz="1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695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405864"/>
              </p:ext>
            </p:extLst>
          </p:nvPr>
        </p:nvGraphicFramePr>
        <p:xfrm>
          <a:off x="475709" y="620058"/>
          <a:ext cx="10765594" cy="270159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4815">
                  <a:extLst>
                    <a:ext uri="{9D8B030D-6E8A-4147-A177-3AD203B41FA5}">
                      <a16:colId xmlns="" xmlns:a16="http://schemas.microsoft.com/office/drawing/2014/main" val="3328498007"/>
                    </a:ext>
                  </a:extLst>
                </a:gridCol>
                <a:gridCol w="2036722">
                  <a:extLst>
                    <a:ext uri="{9D8B030D-6E8A-4147-A177-3AD203B41FA5}">
                      <a16:colId xmlns="" xmlns:a16="http://schemas.microsoft.com/office/drawing/2014/main" val="1713368137"/>
                    </a:ext>
                  </a:extLst>
                </a:gridCol>
                <a:gridCol w="3316416">
                  <a:extLst>
                    <a:ext uri="{9D8B030D-6E8A-4147-A177-3AD203B41FA5}">
                      <a16:colId xmlns="" xmlns:a16="http://schemas.microsoft.com/office/drawing/2014/main" val="3625047261"/>
                    </a:ext>
                  </a:extLst>
                </a:gridCol>
                <a:gridCol w="1983964">
                  <a:extLst>
                    <a:ext uri="{9D8B030D-6E8A-4147-A177-3AD203B41FA5}">
                      <a16:colId xmlns="" xmlns:a16="http://schemas.microsoft.com/office/drawing/2014/main" val="4196434106"/>
                    </a:ext>
                  </a:extLst>
                </a:gridCol>
                <a:gridCol w="1393677">
                  <a:extLst>
                    <a:ext uri="{9D8B030D-6E8A-4147-A177-3AD203B41FA5}">
                      <a16:colId xmlns="" xmlns:a16="http://schemas.microsoft.com/office/drawing/2014/main" val="2211935946"/>
                    </a:ext>
                  </a:extLst>
                </a:gridCol>
              </a:tblGrid>
              <a:tr h="613225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+mn-lt"/>
                        </a:rPr>
                        <a:t>cords</a:t>
                      </a:r>
                      <a:endParaRPr lang="ar-SA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+mn-lt"/>
                        </a:rPr>
                        <a:t>Divisions</a:t>
                      </a:r>
                      <a:endParaRPr lang="ar-SA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n w="50800"/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Brachial Plexus Injuries</a:t>
                      </a:r>
                    </a:p>
                    <a:p>
                      <a:pPr algn="ctr" rtl="1"/>
                      <a:endParaRPr lang="ar-SA" b="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+mn-lt"/>
                        </a:rPr>
                        <a:t>Trunks</a:t>
                      </a:r>
                      <a:endParaRPr lang="ar-SA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+mn-lt"/>
                        </a:rPr>
                        <a:t>Roots</a:t>
                      </a:r>
                    </a:p>
                    <a:p>
                      <a:pPr algn="ctr" rtl="1"/>
                      <a:r>
                        <a:rPr lang="en-US" dirty="0">
                          <a:latin typeface="+mn-lt"/>
                        </a:rPr>
                        <a:t>Ventral rami</a:t>
                      </a:r>
                      <a:endParaRPr lang="ar-SA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8415085"/>
                  </a:ext>
                </a:extLst>
              </a:tr>
              <a:tr h="321213"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+mn-lt"/>
                        </a:rPr>
                        <a:t>Lateral cord</a:t>
                      </a:r>
                      <a:endParaRPr lang="ar-SA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+mn-lt"/>
                        </a:rPr>
                        <a:t>anterior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ar-SA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en-US" sz="1400" b="1" i="1" dirty="0" err="1">
                          <a:ln w="50800"/>
                          <a:solidFill>
                            <a:srgbClr val="FFFF00"/>
                          </a:solidFill>
                          <a:highlight>
                            <a:srgbClr val="0000FF"/>
                          </a:highlight>
                          <a:latin typeface="+mn-lt"/>
                          <a:cs typeface="+mn-cs"/>
                        </a:rPr>
                        <a:t>Erb</a:t>
                      </a:r>
                      <a:r>
                        <a:rPr lang="en-US" sz="1400" b="1" i="1" dirty="0">
                          <a:ln w="50800"/>
                          <a:solidFill>
                            <a:srgbClr val="FFFF00"/>
                          </a:solidFill>
                          <a:highlight>
                            <a:srgbClr val="0000FF"/>
                          </a:highlight>
                          <a:latin typeface="+mn-lt"/>
                          <a:cs typeface="+mn-cs"/>
                        </a:rPr>
                        <a:t>-Duchenne Palsy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”waiter's tip position”</a:t>
                      </a:r>
                      <a:endParaRPr lang="ar-SA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Upper trunk</a:t>
                      </a:r>
                    </a:p>
                    <a:p>
                      <a:pPr rtl="1"/>
                      <a:endParaRPr lang="ar-SA" sz="1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>
                          <a:latin typeface="+mn-lt"/>
                        </a:rPr>
                        <a:t>C5</a:t>
                      </a:r>
                      <a:endParaRPr lang="ar-SA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5749551"/>
                  </a:ext>
                </a:extLst>
              </a:tr>
              <a:tr h="321213"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Posterior cord</a:t>
                      </a:r>
                      <a:endParaRPr lang="ar-SA" sz="16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posterior</a:t>
                      </a:r>
                      <a:endParaRPr lang="ar-SA" sz="16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>
                          <a:latin typeface="+mn-lt"/>
                        </a:rPr>
                        <a:t>C6</a:t>
                      </a:r>
                      <a:endParaRPr lang="ar-SA" sz="16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2259983"/>
                  </a:ext>
                </a:extLst>
              </a:tr>
              <a:tr h="321213"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+mn-lt"/>
                        </a:rPr>
                        <a:t>Lateral cord</a:t>
                      </a:r>
                      <a:endParaRPr lang="ar-SA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+mn-lt"/>
                        </a:rPr>
                        <a:t>anterior</a:t>
                      </a:r>
                      <a:endParaRPr lang="ar-SA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en-US" sz="1600" dirty="0">
                          <a:latin typeface="+mn-lt"/>
                        </a:rPr>
                        <a:t>-</a:t>
                      </a:r>
                      <a:endParaRPr lang="ar-SA" sz="1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Middle trunk</a:t>
                      </a:r>
                    </a:p>
                    <a:p>
                      <a:pPr rtl="1"/>
                      <a:endParaRPr lang="ar-SA" sz="1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en-US" sz="1600" b="1" dirty="0">
                          <a:latin typeface="+mn-lt"/>
                        </a:rPr>
                        <a:t>C7</a:t>
                      </a:r>
                      <a:endParaRPr lang="ar-SA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1594506"/>
                  </a:ext>
                </a:extLst>
              </a:tr>
              <a:tr h="321213"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Posterior cord</a:t>
                      </a:r>
                      <a:endParaRPr lang="ar-SA" sz="16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posterior</a:t>
                      </a:r>
                      <a:endParaRPr lang="ar-SA" sz="16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259279"/>
                  </a:ext>
                </a:extLst>
              </a:tr>
              <a:tr h="321213"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>
                          <a:solidFill>
                            <a:srgbClr val="FFC000"/>
                          </a:solidFill>
                          <a:latin typeface="+mn-lt"/>
                        </a:rPr>
                        <a:t>Medial cord </a:t>
                      </a:r>
                      <a:endParaRPr lang="ar-SA" sz="16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>
                          <a:solidFill>
                            <a:srgbClr val="FFC000"/>
                          </a:solidFill>
                          <a:latin typeface="+mn-lt"/>
                        </a:rPr>
                        <a:t>anterior</a:t>
                      </a:r>
                      <a:endParaRPr lang="ar-SA" sz="16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en-US" sz="1600" b="1" i="1" dirty="0" err="1">
                          <a:ln w="50800"/>
                          <a:solidFill>
                            <a:srgbClr val="FFFF00"/>
                          </a:solidFill>
                          <a:highlight>
                            <a:srgbClr val="0000FF"/>
                          </a:highlight>
                          <a:latin typeface="+mn-lt"/>
                          <a:cs typeface="+mn-cs"/>
                        </a:rPr>
                        <a:t>Klumpke</a:t>
                      </a:r>
                      <a:r>
                        <a:rPr lang="en-US" sz="1600" b="1" i="1" dirty="0">
                          <a:ln w="50800"/>
                          <a:solidFill>
                            <a:srgbClr val="FFFF00"/>
                          </a:solidFill>
                          <a:highlight>
                            <a:srgbClr val="0000FF"/>
                          </a:highlight>
                          <a:latin typeface="+mn-lt"/>
                          <a:cs typeface="+mn-cs"/>
                        </a:rPr>
                        <a:t> Palsy</a:t>
                      </a:r>
                    </a:p>
                    <a:p>
                      <a:pPr rtl="1"/>
                      <a:r>
                        <a:rPr lang="en-US" sz="1100" b="0" i="1" u="none" dirty="0" smtClean="0">
                          <a:ln w="50800"/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*</a:t>
                      </a:r>
                      <a:r>
                        <a:rPr lang="en-US" sz="1100" b="0" u="none" dirty="0" smtClean="0">
                          <a:ln w="50800"/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claw hand due </a:t>
                      </a:r>
                      <a:r>
                        <a:rPr lang="en-US" sz="1100" b="0" u="none" dirty="0">
                          <a:ln w="50800"/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to ulnar nerve injury.</a:t>
                      </a:r>
                    </a:p>
                    <a:p>
                      <a:pPr rtl="1"/>
                      <a:r>
                        <a:rPr lang="en-US" sz="1100" b="0" u="none" dirty="0">
                          <a:ln w="50800"/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*APE hand due to median nerve injury.  </a:t>
                      </a:r>
                      <a:endParaRPr lang="ar-SA" sz="1100" b="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Lower trunk</a:t>
                      </a:r>
                    </a:p>
                    <a:p>
                      <a:pPr rtl="1"/>
                      <a:endParaRPr lang="ar-SA" sz="1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>
                          <a:latin typeface="+mn-lt"/>
                        </a:rPr>
                        <a:t>C8</a:t>
                      </a:r>
                      <a:endParaRPr lang="ar-SA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6754684"/>
                  </a:ext>
                </a:extLst>
              </a:tr>
              <a:tr h="385117"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Posterior cord</a:t>
                      </a:r>
                      <a:endParaRPr lang="ar-SA" sz="16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posterior</a:t>
                      </a:r>
                      <a:endParaRPr lang="ar-SA" sz="16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>
                          <a:latin typeface="+mn-lt"/>
                        </a:rPr>
                        <a:t>T1</a:t>
                      </a:r>
                      <a:endParaRPr lang="ar-SA" sz="16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2512446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059131" y="158393"/>
            <a:ext cx="3598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BRACHIAL </a:t>
            </a:r>
            <a:r>
              <a:rPr lang="en-US" sz="2400" b="1" dirty="0" smtClean="0">
                <a:solidFill>
                  <a:schemeClr val="accent1"/>
                </a:solidFill>
              </a:rPr>
              <a:t>PLEXUS</a:t>
            </a:r>
            <a:endParaRPr lang="ar-S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28050"/>
              </p:ext>
            </p:extLst>
          </p:nvPr>
        </p:nvGraphicFramePr>
        <p:xfrm>
          <a:off x="475709" y="3361996"/>
          <a:ext cx="10765595" cy="322706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21487">
                  <a:extLst>
                    <a:ext uri="{9D8B030D-6E8A-4147-A177-3AD203B41FA5}">
                      <a16:colId xmlns="" xmlns:a16="http://schemas.microsoft.com/office/drawing/2014/main" val="2846736324"/>
                    </a:ext>
                  </a:extLst>
                </a:gridCol>
                <a:gridCol w="2161027">
                  <a:extLst>
                    <a:ext uri="{9D8B030D-6E8A-4147-A177-3AD203B41FA5}">
                      <a16:colId xmlns="" xmlns:a16="http://schemas.microsoft.com/office/drawing/2014/main" val="207956298"/>
                    </a:ext>
                  </a:extLst>
                </a:gridCol>
                <a:gridCol w="2161027">
                  <a:extLst>
                    <a:ext uri="{9D8B030D-6E8A-4147-A177-3AD203B41FA5}">
                      <a16:colId xmlns="" xmlns:a16="http://schemas.microsoft.com/office/drawing/2014/main" val="2517075574"/>
                    </a:ext>
                  </a:extLst>
                </a:gridCol>
                <a:gridCol w="2161027">
                  <a:extLst>
                    <a:ext uri="{9D8B030D-6E8A-4147-A177-3AD203B41FA5}">
                      <a16:colId xmlns="" xmlns:a16="http://schemas.microsoft.com/office/drawing/2014/main" val="2640933208"/>
                    </a:ext>
                  </a:extLst>
                </a:gridCol>
                <a:gridCol w="2161027">
                  <a:extLst>
                    <a:ext uri="{9D8B030D-6E8A-4147-A177-3AD203B41FA5}">
                      <a16:colId xmlns="" xmlns:a16="http://schemas.microsoft.com/office/drawing/2014/main" val="2658576231"/>
                    </a:ext>
                  </a:extLst>
                </a:gridCol>
              </a:tblGrid>
              <a:tr h="382880">
                <a:tc gridSpan="5">
                  <a:txBody>
                    <a:bodyPr/>
                    <a:lstStyle/>
                    <a:p>
                      <a:pPr algn="ctr" rtl="1"/>
                      <a:r>
                        <a:rPr lang="en-US" altLang="ar-SA" sz="2400" b="1" dirty="0">
                          <a:solidFill>
                            <a:schemeClr val="bg1"/>
                          </a:solidFill>
                        </a:rPr>
                        <a:t>BRANCHES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96607"/>
                  </a:ext>
                </a:extLst>
              </a:tr>
              <a:tr h="334764">
                <a:tc gridSpan="3"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From Cords</a:t>
                      </a:r>
                      <a:endParaRPr lang="ar-SA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From Trunks</a:t>
                      </a:r>
                      <a:endParaRPr lang="ar-SA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From</a:t>
                      </a:r>
                      <a:r>
                        <a:rPr lang="en-US" sz="1400" b="1" baseline="0" dirty="0"/>
                        <a:t> Roots</a:t>
                      </a:r>
                      <a:endParaRPr lang="ar-SA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2013762"/>
                  </a:ext>
                </a:extLst>
              </a:tr>
              <a:tr h="79303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C000"/>
                          </a:solidFill>
                        </a:rPr>
                        <a:t>Medial cord </a:t>
                      </a:r>
                      <a:endParaRPr lang="ar-SA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cs typeface="Arial" charset="0"/>
                        </a:rPr>
                        <a:t>*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4MU</a:t>
                      </a:r>
                      <a:endParaRPr lang="ar-S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Posterior cord</a:t>
                      </a:r>
                      <a:endParaRPr lang="ar-SA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400" b="1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ar-SA" sz="1400" b="1" dirty="0" smtClean="0">
                          <a:solidFill>
                            <a:schemeClr val="tx1"/>
                          </a:solidFill>
                        </a:rPr>
                        <a:t>ULTRA</a:t>
                      </a:r>
                      <a:endParaRPr lang="en-US" altLang="ar-S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2"/>
                          </a:solidFill>
                        </a:rPr>
                        <a:t>Lateral cord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2LM</a:t>
                      </a:r>
                      <a:endParaRPr lang="ar-SA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en-US" sz="14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(upper trunk):                              -Nerve to subclavius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en-US" sz="14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-Suprascapular nerve (supplies supraspinatus &amp; infraspinatus)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C5: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Nerve to rhomboids (dorsal scapular nerve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9708569"/>
                  </a:ext>
                </a:extLst>
              </a:tr>
              <a:tr h="164206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en-US" sz="14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-Medial pectoral n.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en-US" sz="14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1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Medial root  of median </a:t>
                      </a:r>
                      <a:r>
                        <a:rPr lang="en-US" sz="14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en-US" sz="14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-Medial cutaneous n of arm.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en-US" sz="14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-Medial cutaneous n of forearm.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en-US" sz="14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1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Ulnar</a:t>
                      </a:r>
                      <a:r>
                        <a:rPr lang="en-US" sz="14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</a:t>
                      </a:r>
                      <a:r>
                        <a:rPr lang="en-US" sz="1400" b="0" i="0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b="0" i="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en-US" altLang="ar-SA" sz="14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.Upper subscapular n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en-US" altLang="ar-SA" sz="14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.Lower subscapular n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en-US" altLang="ar-SA" sz="14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.Thoracodorsal n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en-US" altLang="ar-SA" sz="14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ar-SA" sz="1400" b="1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Radial</a:t>
                      </a:r>
                      <a:r>
                        <a:rPr lang="en-US" altLang="ar-SA" sz="14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en-US" altLang="ar-SA" sz="14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ar-SA" sz="1400" b="1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Axillary</a:t>
                      </a:r>
                      <a:r>
                        <a:rPr lang="en-US" altLang="ar-SA" sz="14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ar-SA" sz="1400" b="0" i="0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US" altLang="ar-SA" sz="1400" b="0" i="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en-US" altLang="ar-SA" sz="14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-Lateral pectoral n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en-US" altLang="ar-SA" sz="14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altLang="ar-SA" sz="1400" b="1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Lateral root of median</a:t>
                      </a:r>
                      <a:r>
                        <a:rPr lang="en-US" altLang="ar-SA" sz="14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r>
                        <a:rPr lang="en-US" altLang="ar-SA" sz="14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altLang="ar-SA" sz="1400" b="1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Musculocutaneous</a:t>
                      </a:r>
                      <a:r>
                        <a:rPr lang="en-US" altLang="ar-SA" sz="1400" b="0" i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defRPr/>
                      </a:pPr>
                      <a:endParaRPr lang="ar-SA" sz="1400" b="0" i="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C5,6 &amp;7: Long thoracic nerve (supplies serratus anterior).</a:t>
                      </a:r>
                      <a:endParaRPr lang="ar-SA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6210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385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381901"/>
              </p:ext>
            </p:extLst>
          </p:nvPr>
        </p:nvGraphicFramePr>
        <p:xfrm>
          <a:off x="1492544" y="472526"/>
          <a:ext cx="8921547" cy="3383280"/>
        </p:xfrm>
        <a:graphic>
          <a:graphicData uri="http://schemas.openxmlformats.org/drawingml/2006/table">
            <a:tbl>
              <a:tblPr rtl="1" firstRow="1" bandRow="1">
                <a:tableStyleId>{3C2FFA5D-87B4-456A-9821-1D502468CF0F}</a:tableStyleId>
              </a:tblPr>
              <a:tblGrid>
                <a:gridCol w="2973849">
                  <a:extLst>
                    <a:ext uri="{9D8B030D-6E8A-4147-A177-3AD203B41FA5}">
                      <a16:colId xmlns="" xmlns:a16="http://schemas.microsoft.com/office/drawing/2014/main" val="1823988061"/>
                    </a:ext>
                  </a:extLst>
                </a:gridCol>
                <a:gridCol w="2973849">
                  <a:extLst>
                    <a:ext uri="{9D8B030D-6E8A-4147-A177-3AD203B41FA5}">
                      <a16:colId xmlns="" xmlns:a16="http://schemas.microsoft.com/office/drawing/2014/main" val="703394744"/>
                    </a:ext>
                  </a:extLst>
                </a:gridCol>
                <a:gridCol w="2973849">
                  <a:extLst>
                    <a:ext uri="{9D8B030D-6E8A-4147-A177-3AD203B41FA5}">
                      <a16:colId xmlns="" xmlns:a16="http://schemas.microsoft.com/office/drawing/2014/main" val="792154872"/>
                    </a:ext>
                  </a:extLst>
                </a:gridCol>
              </a:tblGrid>
              <a:tr h="60135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SACRAL PLEXUS</a:t>
                      </a:r>
                    </a:p>
                    <a:p>
                      <a:pPr rtl="1"/>
                      <a:r>
                        <a:rPr lang="en-US" dirty="0"/>
                        <a:t>(LUMBOSACRAL</a:t>
                      </a:r>
                      <a:r>
                        <a:rPr lang="en-US" baseline="0" dirty="0"/>
                        <a:t> TRUNK)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LUMBAR PLEXUS</a:t>
                      </a:r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6647576"/>
                  </a:ext>
                </a:extLst>
              </a:tr>
              <a:tr h="687257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</a:rPr>
                        <a:t>By ventral rami of a part of L4 &amp; whole L5 (lumbosacral trunk) + S1, 2, 3 and most of the S4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Ventral</a:t>
                      </a:r>
                      <a:r>
                        <a:rPr lang="en-US" sz="1400" baseline="0" dirty="0"/>
                        <a:t> rami of L1,2,3 AND most of L4</a:t>
                      </a:r>
                      <a:endParaRPr lang="ar-SA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9432095"/>
                  </a:ext>
                </a:extLst>
              </a:tr>
              <a:tr h="544078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/>
                        <a:t>In front of piriformis muscle</a:t>
                      </a:r>
                    </a:p>
                    <a:p>
                      <a:pPr rtl="1"/>
                      <a:endParaRPr lang="ar-SA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the substance of  psoas major muscle.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5112536"/>
                  </a:ext>
                </a:extLst>
              </a:tr>
              <a:tr h="1345878"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b="0" i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1-Pelvic splanchnic nerve (from sacral).</a:t>
                      </a:r>
                    </a:p>
                    <a:p>
                      <a:pPr marL="0" lvl="1" indent="0" algn="l" defTabSz="914400" rtl="0" eaLnBrk="1" latinLnBrk="0" hangingPunct="1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b="0" i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2-Pudendal nerve (from sacral plexus).</a:t>
                      </a:r>
                    </a:p>
                    <a:p>
                      <a:pPr marL="0" lvl="1" indent="0" algn="l" defTabSz="914400" rtl="0" eaLnBrk="1" latinLnBrk="0" hangingPunct="1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b="0" i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3-Sciatic nerve (from Lumbosacral plexus: L4&amp;5+S1,2,3).</a:t>
                      </a:r>
                    </a:p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b="0" i="0" dirty="0">
                          <a:solidFill>
                            <a:srgbClr val="C00000"/>
                          </a:solidFill>
                        </a:rPr>
                        <a:t>1-Iliohypogastric &amp; ilioinguinal.</a:t>
                      </a:r>
                    </a:p>
                    <a:p>
                      <a:pPr marL="0" indent="0" algn="l" rtl="0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b="0" i="0" dirty="0">
                          <a:solidFill>
                            <a:srgbClr val="C00000"/>
                          </a:solidFill>
                        </a:rPr>
                        <a:t>2-Obturator.</a:t>
                      </a:r>
                    </a:p>
                    <a:p>
                      <a:pPr marL="0" indent="0" algn="l" rtl="0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b="0" i="0" dirty="0">
                          <a:solidFill>
                            <a:srgbClr val="C00000"/>
                          </a:solidFill>
                        </a:rPr>
                        <a:t>3-Femoral.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Branches</a:t>
                      </a:r>
                      <a:endParaRPr lang="ar-S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658072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908788"/>
              </p:ext>
            </p:extLst>
          </p:nvPr>
        </p:nvGraphicFramePr>
        <p:xfrm>
          <a:off x="1465729" y="4089416"/>
          <a:ext cx="8948362" cy="2534920"/>
        </p:xfrm>
        <a:graphic>
          <a:graphicData uri="http://schemas.openxmlformats.org/drawingml/2006/table">
            <a:tbl>
              <a:tblPr rtl="1" firstRow="1" bandRow="1">
                <a:tableStyleId>{D113A9D2-9D6B-4929-AA2D-F23B5EE8CBE7}</a:tableStyleId>
              </a:tblPr>
              <a:tblGrid>
                <a:gridCol w="3583462">
                  <a:extLst>
                    <a:ext uri="{9D8B030D-6E8A-4147-A177-3AD203B41FA5}">
                      <a16:colId xmlns="" xmlns:a16="http://schemas.microsoft.com/office/drawing/2014/main" val="1953420385"/>
                    </a:ext>
                  </a:extLst>
                </a:gridCol>
                <a:gridCol w="3556707">
                  <a:extLst>
                    <a:ext uri="{9D8B030D-6E8A-4147-A177-3AD203B41FA5}">
                      <a16:colId xmlns="" xmlns:a16="http://schemas.microsoft.com/office/drawing/2014/main" val="1520092734"/>
                    </a:ext>
                  </a:extLst>
                </a:gridCol>
                <a:gridCol w="1808193">
                  <a:extLst>
                    <a:ext uri="{9D8B030D-6E8A-4147-A177-3AD203B41FA5}">
                      <a16:colId xmlns="" xmlns:a16="http://schemas.microsoft.com/office/drawing/2014/main" val="2270359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SCIATIC NERVE </a:t>
                      </a:r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A4D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FEMORAL NERVE</a:t>
                      </a:r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A4D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A4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2207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chemeClr val="bg1"/>
                          </a:solidFill>
                        </a:rPr>
                        <a:t>sacral plexus </a:t>
                      </a:r>
                      <a:r>
                        <a:rPr lang="en-US" sz="1600" b="1" u="sng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(L4, 5, S1, 2, &amp; 3)</a:t>
                      </a:r>
                    </a:p>
                    <a:p>
                      <a:pPr rtl="1"/>
                      <a:endParaRPr lang="ar-SA" sz="1600" b="1" u="sng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C2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/>
                        <a:t>lumbar plexus </a:t>
                      </a:r>
                      <a:r>
                        <a:rPr lang="en-US" sz="1600" b="1" u="sng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(L2,3,4)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C2E8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Origin </a:t>
                      </a:r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C2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497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Its injury will affect the flexion of knee, extension of hip, all movements of leg &amp; foot, as well as loss of sensation of skin of leg &amp; foot (except areas supplied by saphenous branch of femoral nerve)</a:t>
                      </a:r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A8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</a:rPr>
                        <a:t>Its injury will affect the flexion of hip &amp; extension of knee as well as loss of sensation of skin of anteromedial aspects of the thigh, medial side of knee, leg and foot (Saphenous </a:t>
                      </a:r>
                      <a:r>
                        <a:rPr lang="en-US" sz="1600" b="0" u="none" dirty="0" err="1">
                          <a:solidFill>
                            <a:schemeClr val="tx1"/>
                          </a:solidFill>
                          <a:effectLst/>
                        </a:rPr>
                        <a:t>br.of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</a:rPr>
                        <a:t> femoral).</a:t>
                      </a:r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A8D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injury</a:t>
                      </a:r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A8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9834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387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744686" y="611846"/>
            <a:ext cx="3969657" cy="166070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sz="2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Leaders:</a:t>
            </a:r>
            <a:endParaRPr lang="en-GB" sz="2600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sz="2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Nawaf</a:t>
            </a:r>
            <a:r>
              <a:rPr lang="en-GB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AlKhudairy</a:t>
            </a:r>
            <a:r>
              <a:rPr lang="en-GB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GB" sz="2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Jawaher </a:t>
            </a:r>
            <a:r>
              <a:rPr lang="en-GB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Abanumy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7714343" y="611846"/>
            <a:ext cx="44776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i="1" dirty="0" smtClean="0">
                <a:latin typeface="Calibri" panose="020F0502020204030204" pitchFamily="34" charset="0"/>
              </a:rPr>
              <a:t>Members: </a:t>
            </a:r>
          </a:p>
          <a:p>
            <a:pPr marL="0" indent="0">
              <a:buNone/>
            </a:pPr>
            <a:r>
              <a:rPr lang="en-GB" sz="2600" dirty="0" err="1"/>
              <a:t>Ashwaq</a:t>
            </a:r>
            <a:r>
              <a:rPr lang="en-GB" sz="2600" dirty="0"/>
              <a:t> </a:t>
            </a:r>
            <a:r>
              <a:rPr lang="en-GB" sz="2600" dirty="0" err="1"/>
              <a:t>Almajed</a:t>
            </a:r>
            <a:endParaRPr lang="en-GB" sz="2600" dirty="0"/>
          </a:p>
          <a:p>
            <a:pPr marL="0" indent="0" fontAlgn="t">
              <a:buNone/>
            </a:pPr>
            <a:r>
              <a:rPr lang="en-GB" sz="2600" dirty="0" err="1"/>
              <a:t>Rawan</a:t>
            </a:r>
            <a:r>
              <a:rPr lang="en-GB" sz="2600" dirty="0"/>
              <a:t> </a:t>
            </a:r>
            <a:r>
              <a:rPr lang="en-GB" sz="2600" dirty="0" err="1"/>
              <a:t>AlWadee</a:t>
            </a:r>
            <a:endParaRPr lang="en-GB" sz="2600" dirty="0"/>
          </a:p>
          <a:p>
            <a:pPr marL="0" indent="0">
              <a:buNone/>
            </a:pPr>
            <a:r>
              <a:rPr lang="en-GB" sz="2600" dirty="0" err="1"/>
              <a:t>Reema</a:t>
            </a:r>
            <a:r>
              <a:rPr lang="en-GB" sz="2600" dirty="0"/>
              <a:t> </a:t>
            </a:r>
            <a:r>
              <a:rPr lang="en-GB" sz="2600" dirty="0" err="1"/>
              <a:t>Alotaibi</a:t>
            </a:r>
            <a:endParaRPr lang="en-GB" sz="2600" dirty="0"/>
          </a:p>
          <a:p>
            <a:pPr marL="0" indent="0">
              <a:buNone/>
            </a:pPr>
            <a:r>
              <a:rPr lang="en-GB" sz="2600" dirty="0" err="1"/>
              <a:t>Safa</a:t>
            </a:r>
            <a:r>
              <a:rPr lang="en-GB" sz="2600" dirty="0"/>
              <a:t> Al-</a:t>
            </a:r>
            <a:r>
              <a:rPr lang="en-GB" sz="2600" dirty="0" err="1"/>
              <a:t>Osaimi</a:t>
            </a:r>
            <a:endParaRPr lang="en-GB" sz="2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i="1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7988670" y="5301508"/>
            <a:ext cx="3969657" cy="133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i="1" dirty="0" smtClean="0">
                <a:latin typeface="Calibri" panose="020F0502020204030204" pitchFamily="34" charset="0"/>
              </a:rPr>
              <a:t>References:</a:t>
            </a:r>
            <a:endParaRPr lang="en-GB" sz="1800" i="1" dirty="0" smtClean="0">
              <a:latin typeface="Calibri" panose="020F0502020204030204" pitchFamily="34" charset="0"/>
            </a:endParaRP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800" dirty="0" smtClean="0">
                <a:latin typeface="Calibri" panose="020F0502020204030204" pitchFamily="34" charset="0"/>
              </a:rPr>
              <a:t>1- Girls’ &amp; Boys’ Slides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 smtClean="0">
                <a:latin typeface="Calibri" panose="020F0502020204030204" pitchFamily="34" charset="0"/>
              </a:rPr>
              <a:t>2- Greys Anatomy for Students 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 smtClean="0">
                <a:latin typeface="Calibri" panose="020F0502020204030204" pitchFamily="34" charset="0"/>
              </a:rPr>
              <a:t>3- TeachMeAnatomy.com</a:t>
            </a:r>
            <a:endParaRPr lang="en-GB" sz="1800" dirty="0" smtClean="0">
              <a:latin typeface="Calibri" panose="020F05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60824" y="4605659"/>
            <a:ext cx="3926752" cy="2034312"/>
            <a:chOff x="3960824" y="4605659"/>
            <a:chExt cx="3926752" cy="2034312"/>
          </a:xfrm>
        </p:grpSpPr>
        <p:grpSp>
          <p:nvGrpSpPr>
            <p:cNvPr id="23" name="Group 22"/>
            <p:cNvGrpSpPr/>
            <p:nvPr/>
          </p:nvGrpSpPr>
          <p:grpSpPr>
            <a:xfrm>
              <a:off x="4003978" y="4770823"/>
              <a:ext cx="3883598" cy="1869148"/>
              <a:chOff x="4030873" y="4109520"/>
              <a:chExt cx="3883598" cy="186914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030873" y="4109520"/>
                <a:ext cx="3883598" cy="1372855"/>
                <a:chOff x="2927787" y="3661466"/>
                <a:chExt cx="3883598" cy="1372855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3446711" y="4153307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 smtClean="0">
                      <a:solidFill>
                        <a:srgbClr val="7BBF26"/>
                      </a:solidFill>
                      <a:latin typeface="+mn-lt"/>
                    </a:rPr>
                    <a:t>anatomyteam436@gmail.com</a:t>
                  </a:r>
                  <a:endParaRPr lang="en-GB" sz="1900" i="1" dirty="0">
                    <a:solidFill>
                      <a:srgbClr val="7BBF26"/>
                    </a:solidFill>
                    <a:latin typeface="+mn-lt"/>
                  </a:endParaRPr>
                </a:p>
              </p:txBody>
            </p:sp>
            <p:pic>
              <p:nvPicPr>
                <p:cNvPr id="29" name="Picture 2" descr="https://d30y9cdsu7xlg0.cloudfront.net/png/12462-200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7787" y="4113946"/>
                  <a:ext cx="448054" cy="4480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29" descr="Image result for twitter icon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52501" y="4623295"/>
                  <a:ext cx="393116" cy="3931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>
                  <a:off x="3446711" y="4649600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 smtClean="0">
                      <a:solidFill>
                        <a:srgbClr val="55ACEE"/>
                      </a:solidFill>
                      <a:latin typeface="+mn-lt"/>
                    </a:rPr>
                    <a:t>@anatomy436</a:t>
                  </a:r>
                  <a:endParaRPr lang="en-GB" sz="1900" i="1" dirty="0">
                    <a:solidFill>
                      <a:srgbClr val="55ACEE"/>
                    </a:solidFill>
                    <a:latin typeface="+mn-lt"/>
                  </a:endParaRPr>
                </a:p>
              </p:txBody>
            </p:sp>
            <p:sp>
              <p:nvSpPr>
                <p:cNvPr id="32" name="TextBox 31">
                  <a:hlinkClick r:id="rId5"/>
                </p:cNvPr>
                <p:cNvSpPr txBox="1"/>
                <p:nvPr/>
              </p:nvSpPr>
              <p:spPr>
                <a:xfrm>
                  <a:off x="3446711" y="3661466"/>
                  <a:ext cx="1192098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 smtClean="0">
                      <a:solidFill>
                        <a:srgbClr val="4D0082"/>
                      </a:solidFill>
                      <a:latin typeface="+mn-lt"/>
                    </a:rPr>
                    <a:t>Feedback</a:t>
                  </a:r>
                  <a:endParaRPr lang="en-GB" sz="1900" i="1" dirty="0">
                    <a:solidFill>
                      <a:srgbClr val="4D0082"/>
                    </a:solidFill>
                    <a:latin typeface="+mn-lt"/>
                  </a:endParaRPr>
                </a:p>
              </p:txBody>
            </p:sp>
          </p:grpSp>
          <p:pic>
            <p:nvPicPr>
              <p:cNvPr id="26" name="Picture 2" descr="Image result for youtube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5587" y="5627698"/>
                <a:ext cx="423340" cy="298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Rectangle 26">
                <a:hlinkClick r:id="rId6"/>
              </p:cNvPr>
              <p:cNvSpPr/>
              <p:nvPr/>
            </p:nvSpPr>
            <p:spPr>
              <a:xfrm>
                <a:off x="4549797" y="5593947"/>
                <a:ext cx="1798625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900" i="1" dirty="0" smtClean="0">
                    <a:solidFill>
                      <a:srgbClr val="CC1F20"/>
                    </a:solidFill>
                    <a:latin typeface="+mn-lt"/>
                    <a:cs typeface="Arial" panose="020B0604020202020204" pitchFamily="34" charset="0"/>
                  </a:rPr>
                  <a:t>Anatomy Team</a:t>
                </a:r>
                <a:endParaRPr lang="en-GB" sz="1900" i="1" dirty="0">
                  <a:solidFill>
                    <a:srgbClr val="CC1F2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Picture 2" descr="Image result for google form icon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24" y="4605659"/>
              <a:ext cx="559076" cy="561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12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B772A13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" t="8760" r="66566" b="54796"/>
          <a:stretch/>
        </p:blipFill>
        <p:spPr bwMode="auto">
          <a:xfrm>
            <a:off x="4729691" y="3843846"/>
            <a:ext cx="3024554" cy="285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Brachial Plexus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Formation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759548" cy="487059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It is formed in the </a:t>
            </a:r>
            <a:r>
              <a:rPr lang="en-US" sz="2200" b="1" dirty="0"/>
              <a:t>posterior triangle </a:t>
            </a:r>
            <a:r>
              <a:rPr lang="en-US" sz="2200" dirty="0"/>
              <a:t>of the neck.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It is the union of the </a:t>
            </a:r>
            <a:r>
              <a:rPr lang="en-US" sz="2200" b="1" dirty="0"/>
              <a:t>anterior </a:t>
            </a:r>
            <a:r>
              <a:rPr lang="en-US" sz="2200" b="1" dirty="0" smtClean="0"/>
              <a:t>rami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(or ventral) </a:t>
            </a:r>
            <a:r>
              <a:rPr lang="en-US" sz="2200" dirty="0"/>
              <a:t>of the </a:t>
            </a:r>
            <a:r>
              <a:rPr lang="en-US" sz="2200" b="1" dirty="0"/>
              <a:t>5</a:t>
            </a:r>
            <a:r>
              <a:rPr lang="en-US" sz="2200" b="1" baseline="30000" dirty="0"/>
              <a:t>th</a:t>
            </a:r>
            <a:r>
              <a:rPr lang="en-US" sz="2200" dirty="0"/>
              <a:t> ,</a:t>
            </a:r>
            <a:r>
              <a:rPr lang="en-US" sz="2200" b="1" dirty="0"/>
              <a:t>6</a:t>
            </a:r>
            <a:r>
              <a:rPr lang="en-US" sz="2200" b="1" baseline="30000" dirty="0"/>
              <a:t>th</a:t>
            </a:r>
            <a:r>
              <a:rPr lang="en-US" sz="2200" dirty="0"/>
              <a:t> ,</a:t>
            </a:r>
            <a:r>
              <a:rPr lang="en-US" sz="2200" b="1" dirty="0"/>
              <a:t>7</a:t>
            </a:r>
            <a:r>
              <a:rPr lang="en-US" sz="2200" b="1" baseline="30000" dirty="0"/>
              <a:t>th</a:t>
            </a:r>
            <a:r>
              <a:rPr lang="en-US" sz="2200" dirty="0"/>
              <a:t> ,</a:t>
            </a:r>
            <a:r>
              <a:rPr lang="en-US" sz="2200" b="1" dirty="0"/>
              <a:t>8</a:t>
            </a:r>
            <a:r>
              <a:rPr lang="en-US" sz="2200" b="1" baseline="30000" dirty="0"/>
              <a:t>th</a:t>
            </a:r>
            <a:r>
              <a:rPr lang="en-US" sz="2200" dirty="0"/>
              <a:t> </a:t>
            </a:r>
            <a:r>
              <a:rPr lang="en-US" sz="2200" b="1" dirty="0"/>
              <a:t>cervical</a:t>
            </a:r>
            <a:r>
              <a:rPr lang="en-US" sz="2200" dirty="0"/>
              <a:t> and the </a:t>
            </a:r>
            <a:r>
              <a:rPr lang="en-US" sz="2200" b="1" dirty="0"/>
              <a:t>1</a:t>
            </a:r>
            <a:r>
              <a:rPr lang="en-US" sz="2200" b="1" baseline="30000" dirty="0"/>
              <a:t>st</a:t>
            </a:r>
            <a:r>
              <a:rPr lang="en-US" sz="2200" b="1" dirty="0"/>
              <a:t> </a:t>
            </a:r>
            <a:r>
              <a:rPr lang="en-US" sz="2200" b="1" dirty="0" smtClean="0"/>
              <a:t>thoracic </a:t>
            </a:r>
            <a:r>
              <a:rPr lang="en-US" sz="2200" dirty="0" smtClean="0"/>
              <a:t>spinal nerves</a:t>
            </a:r>
            <a:r>
              <a:rPr lang="en-GB" sz="22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The plexus is divided </a:t>
            </a:r>
            <a:r>
              <a:rPr lang="en-US" sz="2200" dirty="0" smtClean="0"/>
              <a:t>into 5 stages:</a:t>
            </a:r>
            <a:endParaRPr lang="en-US" sz="2200" dirty="0"/>
          </a:p>
          <a:p>
            <a:pPr lvl="1">
              <a:defRPr/>
            </a:pPr>
            <a:r>
              <a:rPr lang="en-US" sz="2200" dirty="0"/>
              <a:t>Roots</a:t>
            </a:r>
          </a:p>
          <a:p>
            <a:pPr lvl="1">
              <a:defRPr/>
            </a:pPr>
            <a:r>
              <a:rPr lang="en-US" sz="2200" dirty="0"/>
              <a:t>Trunks</a:t>
            </a:r>
          </a:p>
          <a:p>
            <a:pPr lvl="1">
              <a:defRPr/>
            </a:pPr>
            <a:r>
              <a:rPr lang="en-US" sz="2200" dirty="0"/>
              <a:t>Divisions</a:t>
            </a:r>
          </a:p>
          <a:p>
            <a:pPr lvl="1">
              <a:defRPr/>
            </a:pPr>
            <a:r>
              <a:rPr lang="en-US" sz="2200" dirty="0"/>
              <a:t>Cords</a:t>
            </a:r>
          </a:p>
          <a:p>
            <a:pPr lvl="1">
              <a:defRPr/>
            </a:pPr>
            <a:r>
              <a:rPr lang="en-US" sz="2200" dirty="0"/>
              <a:t>Terminal branches</a:t>
            </a:r>
          </a:p>
          <a:p>
            <a:pPr marL="0" indent="0">
              <a:buNone/>
              <a:defRPr/>
            </a:pPr>
            <a:r>
              <a:rPr lang="en-US" sz="2200" i="1" u="sng" dirty="0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eally </a:t>
            </a:r>
            <a:r>
              <a:rPr lang="en-US" sz="2200" i="1" u="sng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ired? </a:t>
            </a:r>
            <a:r>
              <a:rPr lang="en-US" sz="2200" i="1" u="sng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rink </a:t>
            </a:r>
            <a:r>
              <a:rPr lang="en-US" sz="2200" i="1" u="sng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offee!</a:t>
            </a:r>
            <a:endParaRPr lang="en-US" sz="2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95895" y="660888"/>
            <a:ext cx="702436" cy="734036"/>
            <a:chOff x="6593703" y="353560"/>
            <a:chExt cx="702436" cy="734036"/>
          </a:xfrm>
        </p:grpSpPr>
        <p:pic>
          <p:nvPicPr>
            <p:cNvPr id="5" name="Picture 2" descr="Image result for youtub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593703" y="779819"/>
              <a:ext cx="702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Playlist</a:t>
              </a:r>
              <a:endParaRPr lang="en-GB" i="1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097885" y="3733337"/>
            <a:ext cx="3753492" cy="2804356"/>
            <a:chOff x="8997255" y="3415445"/>
            <a:chExt cx="3927475" cy="3600450"/>
          </a:xfrm>
        </p:grpSpPr>
        <p:pic>
          <p:nvPicPr>
            <p:cNvPr id="8" name="Picture 4" descr="Bracial Plexus 0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255" y="3415445"/>
              <a:ext cx="3927475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9716392" y="5504596"/>
              <a:ext cx="144462" cy="14287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9644955" y="6152296"/>
              <a:ext cx="142875" cy="14287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134965" y="4274546"/>
            <a:ext cx="4316412" cy="3328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b="1" dirty="0">
              <a:solidFill>
                <a:schemeClr val="accent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617783" y="4250002"/>
            <a:ext cx="640080" cy="0"/>
          </a:xfrm>
          <a:prstGeom prst="line">
            <a:avLst/>
          </a:prstGeom>
          <a:ln w="28575">
            <a:solidFill>
              <a:srgbClr val="DE8D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17783" y="4615762"/>
            <a:ext cx="731520" cy="0"/>
          </a:xfrm>
          <a:prstGeom prst="line">
            <a:avLst/>
          </a:prstGeom>
          <a:ln w="28575">
            <a:solidFill>
              <a:srgbClr val="AFDF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17783" y="4984794"/>
            <a:ext cx="1005840" cy="0"/>
          </a:xfrm>
          <a:prstGeom prst="line">
            <a:avLst/>
          </a:prstGeom>
          <a:ln w="28575">
            <a:solidFill>
              <a:srgbClr val="FCF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17783" y="5350554"/>
            <a:ext cx="640080" cy="0"/>
          </a:xfrm>
          <a:prstGeom prst="line">
            <a:avLst/>
          </a:prstGeom>
          <a:ln w="28575">
            <a:solidFill>
              <a:srgbClr val="FAA4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45919" y="5716314"/>
            <a:ext cx="201168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r="6198"/>
          <a:stretch/>
        </p:blipFill>
        <p:spPr bwMode="auto">
          <a:xfrm>
            <a:off x="6835247" y="439982"/>
            <a:ext cx="4867021" cy="320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rachial plex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3" y="997156"/>
            <a:ext cx="6332200" cy="52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1683" y="260630"/>
            <a:ext cx="10708341" cy="736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Brachial Plexus</a:t>
            </a:r>
            <a:endParaRPr lang="en-GB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7085049" y="997156"/>
            <a:ext cx="4609762" cy="4964360"/>
            <a:chOff x="7085049" y="997156"/>
            <a:chExt cx="4609762" cy="496436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049" y="997156"/>
              <a:ext cx="4609762" cy="496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029699" y="2312894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A</a:t>
              </a:r>
              <a:endParaRPr lang="en-GB" b="1" dirty="0"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43095" y="2620671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A</a:t>
              </a:r>
              <a:endParaRPr lang="en-GB" b="1" dirty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220084" y="3468119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A</a:t>
              </a:r>
              <a:endParaRPr lang="en-GB" b="1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389930" y="3157614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P</a:t>
              </a:r>
              <a:endParaRPr lang="en-GB" b="1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66919" y="2889143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P</a:t>
              </a:r>
              <a:endParaRPr lang="en-GB" b="1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74757" y="2399219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P</a:t>
              </a:r>
              <a:endParaRPr lang="en-GB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9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7883" y="1758949"/>
            <a:ext cx="3088530" cy="4252167"/>
          </a:xfrm>
        </p:spPr>
        <p:txBody>
          <a:bodyPr>
            <a:normAutofit/>
          </a:bodyPr>
          <a:lstStyle/>
          <a:p>
            <a:pPr algn="l" rtl="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200" i="1" dirty="0" smtClean="0"/>
              <a:t>Upper </a:t>
            </a:r>
            <a:r>
              <a:rPr lang="en-US" sz="1800" dirty="0" smtClean="0">
                <a:solidFill>
                  <a:srgbClr val="92D050"/>
                </a:solidFill>
              </a:rPr>
              <a:t>(superior)</a:t>
            </a:r>
            <a:r>
              <a:rPr lang="en-US" sz="2200" i="1" dirty="0" smtClean="0"/>
              <a:t> </a:t>
            </a:r>
            <a:r>
              <a:rPr lang="en-US" sz="2200" i="1" dirty="0"/>
              <a:t>trunk</a:t>
            </a:r>
          </a:p>
          <a:p>
            <a:pPr marL="228600" lvl="1" indent="0" algn="l" rtl="0" eaLnBrk="1" hangingPunct="1">
              <a:buNone/>
              <a:defRPr/>
            </a:pPr>
            <a:r>
              <a:rPr lang="en-US" sz="2200" dirty="0"/>
              <a:t>Union of the roots of </a:t>
            </a:r>
            <a:r>
              <a:rPr lang="en-US" sz="2200" b="1" dirty="0"/>
              <a:t>C5 </a:t>
            </a:r>
            <a:r>
              <a:rPr lang="en-US" sz="2200" dirty="0"/>
              <a:t>&amp;</a:t>
            </a:r>
            <a:r>
              <a:rPr lang="en-US" sz="2200" b="1" dirty="0"/>
              <a:t> </a:t>
            </a:r>
            <a:r>
              <a:rPr lang="en-US" sz="2200" b="1" dirty="0" smtClean="0"/>
              <a:t>C6</a:t>
            </a:r>
            <a:endParaRPr lang="en-US" sz="2200" b="1" dirty="0"/>
          </a:p>
          <a:p>
            <a:pPr lvl="1" algn="l" rtl="0" eaLnBrk="1" hangingPunct="1">
              <a:defRPr/>
            </a:pPr>
            <a:endParaRPr lang="en-US" sz="2200" dirty="0"/>
          </a:p>
          <a:p>
            <a:pPr algn="l" rtl="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200" i="1" dirty="0"/>
              <a:t>Middle trunk</a:t>
            </a:r>
          </a:p>
          <a:p>
            <a:pPr marL="228600" lvl="1" indent="0" algn="l" rtl="0" eaLnBrk="1" hangingPunct="1">
              <a:buNone/>
              <a:defRPr/>
            </a:pPr>
            <a:r>
              <a:rPr lang="en-US" sz="2200" dirty="0"/>
              <a:t>Continuation of the root of </a:t>
            </a:r>
            <a:r>
              <a:rPr lang="en-US" sz="2200" b="1" dirty="0"/>
              <a:t>C7</a:t>
            </a:r>
          </a:p>
          <a:p>
            <a:pPr lvl="1" algn="l" rtl="0" eaLnBrk="1" hangingPunct="1">
              <a:defRPr/>
            </a:pPr>
            <a:endParaRPr lang="en-US" sz="22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200" i="1" dirty="0" smtClean="0"/>
              <a:t>Lower </a:t>
            </a:r>
            <a:r>
              <a:rPr lang="en-US" sz="1800" dirty="0" smtClean="0">
                <a:solidFill>
                  <a:srgbClr val="92D050"/>
                </a:solidFill>
              </a:rPr>
              <a:t>(inferior)</a:t>
            </a:r>
            <a:r>
              <a:rPr lang="en-US" sz="2200" i="1" dirty="0" smtClean="0"/>
              <a:t> </a:t>
            </a:r>
            <a:r>
              <a:rPr lang="en-US" sz="2200" i="1" dirty="0"/>
              <a:t>trunk</a:t>
            </a:r>
          </a:p>
          <a:p>
            <a:pPr marL="228600" lvl="1" indent="0" algn="l" rtl="0" eaLnBrk="1" hangingPunct="1">
              <a:buNone/>
              <a:defRPr/>
            </a:pPr>
            <a:r>
              <a:rPr lang="en-US" sz="2200" dirty="0"/>
              <a:t>Union of the roots of </a:t>
            </a:r>
            <a:r>
              <a:rPr lang="en-US" sz="2200" b="1" dirty="0"/>
              <a:t>C8 </a:t>
            </a:r>
            <a:r>
              <a:rPr lang="en-US" sz="2200" dirty="0"/>
              <a:t>&amp; </a:t>
            </a:r>
            <a:r>
              <a:rPr lang="en-US" sz="2200" b="1" dirty="0"/>
              <a:t>T1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195484" y="1985200"/>
            <a:ext cx="3684494" cy="1096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9250">
              <a:buFont typeface="Courier New" panose="02070309020205020404" pitchFamily="49" charset="0"/>
              <a:buChar char="o"/>
              <a:defRPr/>
            </a:pPr>
            <a:r>
              <a:rPr lang="en-US" sz="2200" dirty="0" smtClean="0"/>
              <a:t>Each trunk divides into </a:t>
            </a:r>
            <a:r>
              <a:rPr lang="en-US" sz="2200" b="1" dirty="0" smtClean="0"/>
              <a:t>anterior</a:t>
            </a:r>
            <a:r>
              <a:rPr lang="en-US" sz="2200" dirty="0" smtClean="0"/>
              <a:t> and </a:t>
            </a:r>
            <a:r>
              <a:rPr lang="en-US" sz="2200" b="1" dirty="0" smtClean="0"/>
              <a:t>posterior</a:t>
            </a:r>
            <a:r>
              <a:rPr lang="en-US" sz="2200" dirty="0" smtClean="0"/>
              <a:t> division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8461467" y="1985201"/>
            <a:ext cx="3197133" cy="4025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200" i="1" dirty="0"/>
              <a:t>Posterior cord:</a:t>
            </a:r>
          </a:p>
          <a:p>
            <a:pPr marL="228600" lvl="1" indent="0">
              <a:buNone/>
              <a:defRPr/>
            </a:pPr>
            <a:r>
              <a:rPr lang="en-US" sz="2200" dirty="0"/>
              <a:t>From the </a:t>
            </a:r>
            <a:r>
              <a:rPr lang="en-US" sz="2200" b="1" dirty="0" smtClean="0"/>
              <a:t>3 </a:t>
            </a:r>
            <a:r>
              <a:rPr lang="en-US" sz="2200" b="1" dirty="0"/>
              <a:t>posterior </a:t>
            </a:r>
            <a:r>
              <a:rPr lang="en-US" sz="2200" dirty="0" smtClean="0"/>
              <a:t>divisions of the 3 trunks</a:t>
            </a:r>
            <a:endParaRPr lang="en-US" sz="22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200" i="1" dirty="0"/>
              <a:t>Lateral</a:t>
            </a:r>
            <a:r>
              <a:rPr lang="en-US" sz="2200" dirty="0"/>
              <a:t> </a:t>
            </a:r>
            <a:r>
              <a:rPr lang="en-US" sz="2200" i="1" dirty="0"/>
              <a:t>cord:</a:t>
            </a:r>
          </a:p>
          <a:p>
            <a:pPr marL="228600" lvl="1" indent="0">
              <a:buNone/>
              <a:defRPr/>
            </a:pPr>
            <a:r>
              <a:rPr lang="en-US" sz="2200" dirty="0"/>
              <a:t>From the </a:t>
            </a:r>
            <a:r>
              <a:rPr lang="en-US" sz="2200" b="1" dirty="0"/>
              <a:t>anterior</a:t>
            </a:r>
            <a:r>
              <a:rPr lang="en-US" sz="2200" dirty="0"/>
              <a:t> divisions of the </a:t>
            </a:r>
            <a:r>
              <a:rPr lang="en-US" sz="2200" b="1" dirty="0"/>
              <a:t>upper</a:t>
            </a:r>
            <a:r>
              <a:rPr lang="en-US" sz="2200" dirty="0"/>
              <a:t> and </a:t>
            </a:r>
            <a:r>
              <a:rPr lang="en-US" sz="2200" b="1" dirty="0"/>
              <a:t>middle</a:t>
            </a:r>
            <a:r>
              <a:rPr lang="en-US" sz="2200" dirty="0"/>
              <a:t> </a:t>
            </a:r>
            <a:r>
              <a:rPr lang="en-US" sz="2200" dirty="0" smtClean="0"/>
              <a:t>trunks 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200" i="1" dirty="0" smtClean="0"/>
              <a:t>Medial cord: </a:t>
            </a:r>
          </a:p>
          <a:p>
            <a:pPr marL="228600" lvl="1" indent="0">
              <a:buNone/>
              <a:defRPr/>
            </a:pPr>
            <a:r>
              <a:rPr lang="en-US" sz="2200" dirty="0" smtClean="0"/>
              <a:t>It is the continuation of the </a:t>
            </a:r>
            <a:r>
              <a:rPr lang="en-US" sz="2200" b="1" dirty="0" smtClean="0"/>
              <a:t>anterior</a:t>
            </a:r>
            <a:r>
              <a:rPr lang="en-US" sz="2200" dirty="0" smtClean="0"/>
              <a:t> division of the </a:t>
            </a:r>
            <a:r>
              <a:rPr lang="en-US" sz="2200" b="1" dirty="0" smtClean="0"/>
              <a:t>lower</a:t>
            </a:r>
            <a:r>
              <a:rPr lang="en-US" sz="2200" dirty="0" smtClean="0"/>
              <a:t> trunk</a:t>
            </a:r>
          </a:p>
          <a:p>
            <a:pPr lvl="1">
              <a:defRPr/>
            </a:pPr>
            <a:endParaRPr lang="en-US" sz="2200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195484" y="4515121"/>
            <a:ext cx="3684493" cy="149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2575" lvl="1" indent="-228600">
              <a:spcBef>
                <a:spcPct val="2000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solidFill>
                  <a:schemeClr val="tx1"/>
                </a:solidFill>
                <a:latin typeface="+mn-lt"/>
                <a:cs typeface="Arial" charset="0"/>
              </a:rPr>
              <a:t>All 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Arial" charset="0"/>
              </a:rPr>
              <a:t>three cords will give </a:t>
            </a:r>
            <a:r>
              <a:rPr lang="en-US" sz="2200" b="1" dirty="0" smtClean="0">
                <a:solidFill>
                  <a:schemeClr val="tx1"/>
                </a:solidFill>
                <a:latin typeface="+mn-lt"/>
                <a:cs typeface="Arial" charset="0"/>
              </a:rPr>
              <a:t>branches in the axilla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Arial" charset="0"/>
              </a:rPr>
              <a:t>, 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Arial" charset="0"/>
              </a:rPr>
              <a:t>those will supply their respective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Arial" charset="0"/>
              </a:rPr>
              <a:t>regions.</a:t>
            </a:r>
            <a:endParaRPr lang="en-US" sz="22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sz="2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882" y="1261408"/>
            <a:ext cx="308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Trunks</a:t>
            </a:r>
            <a:endParaRPr lang="en-GB" sz="28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2991" y="1289223"/>
            <a:ext cx="4204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Divisions</a:t>
            </a:r>
            <a:endParaRPr lang="en-GB" sz="28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1181" y="1257897"/>
            <a:ext cx="3197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Cords</a:t>
            </a:r>
            <a:endParaRPr lang="en-GB" sz="28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70268" y="3843984"/>
            <a:ext cx="1510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Branches</a:t>
            </a:r>
            <a:endParaRPr lang="en-GB" sz="28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7884" y="1261407"/>
            <a:ext cx="3088528" cy="4749709"/>
          </a:xfrm>
          <a:prstGeom prst="rect">
            <a:avLst/>
          </a:prstGeom>
          <a:noFill/>
          <a:ln w="28575">
            <a:solidFill>
              <a:srgbClr val="AFDF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195485" y="1257897"/>
            <a:ext cx="3684494" cy="1996290"/>
          </a:xfrm>
          <a:prstGeom prst="rect">
            <a:avLst/>
          </a:prstGeom>
          <a:noFill/>
          <a:ln w="28575">
            <a:solidFill>
              <a:srgbClr val="FCF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8461182" y="1257897"/>
            <a:ext cx="3197419" cy="4753219"/>
          </a:xfrm>
          <a:prstGeom prst="rect">
            <a:avLst/>
          </a:prstGeom>
          <a:noFill/>
          <a:ln w="28575">
            <a:solidFill>
              <a:srgbClr val="FAA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195484" y="3843983"/>
            <a:ext cx="3684493" cy="2167133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3654456" y="1960360"/>
            <a:ext cx="527581" cy="443753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7921469" y="1960360"/>
            <a:ext cx="527581" cy="443753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 rot="10800000">
            <a:off x="7879977" y="4705672"/>
            <a:ext cx="527581" cy="443753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37882" y="260630"/>
            <a:ext cx="10632142" cy="736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Brachial Plexus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205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197557" y="234794"/>
            <a:ext cx="5440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3200" b="1" dirty="0">
                <a:latin typeface="+mj-lt"/>
              </a:rPr>
              <a:t>The Brachial Plexus </a:t>
            </a:r>
          </a:p>
        </p:txBody>
      </p:sp>
      <p:grpSp>
        <p:nvGrpSpPr>
          <p:cNvPr id="10243" name="Group 73"/>
          <p:cNvGrpSpPr>
            <a:grpSpLocks/>
          </p:cNvGrpSpPr>
          <p:nvPr/>
        </p:nvGrpSpPr>
        <p:grpSpPr bwMode="auto">
          <a:xfrm>
            <a:off x="4611182" y="2402869"/>
            <a:ext cx="831850" cy="2314575"/>
            <a:chOff x="2443" y="1379"/>
            <a:chExt cx="524" cy="1458"/>
          </a:xfrm>
        </p:grpSpPr>
        <p:sp>
          <p:nvSpPr>
            <p:cNvPr id="10306" name="Line 16"/>
            <p:cNvSpPr>
              <a:spLocks noChangeShapeType="1"/>
            </p:cNvSpPr>
            <p:nvPr/>
          </p:nvSpPr>
          <p:spPr bwMode="auto">
            <a:xfrm flipV="1">
              <a:off x="2443" y="1379"/>
              <a:ext cx="423" cy="174"/>
            </a:xfrm>
            <a:prstGeom prst="line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07" name="Line 45"/>
            <p:cNvSpPr>
              <a:spLocks noChangeShapeType="1"/>
            </p:cNvSpPr>
            <p:nvPr/>
          </p:nvSpPr>
          <p:spPr bwMode="auto">
            <a:xfrm flipV="1">
              <a:off x="2506" y="2663"/>
              <a:ext cx="423" cy="174"/>
            </a:xfrm>
            <a:prstGeom prst="line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08" name="Line 49"/>
            <p:cNvSpPr>
              <a:spLocks noChangeShapeType="1"/>
            </p:cNvSpPr>
            <p:nvPr/>
          </p:nvSpPr>
          <p:spPr bwMode="auto">
            <a:xfrm flipV="1">
              <a:off x="2544" y="2008"/>
              <a:ext cx="423" cy="174"/>
            </a:xfrm>
            <a:prstGeom prst="line">
              <a:avLst/>
            </a:prstGeom>
            <a:noFill/>
            <a:ln w="76200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5236657" y="1647218"/>
            <a:ext cx="4656139" cy="2389188"/>
            <a:chOff x="2474" y="551"/>
            <a:chExt cx="2933" cy="1505"/>
          </a:xfrm>
        </p:grpSpPr>
        <p:grpSp>
          <p:nvGrpSpPr>
            <p:cNvPr id="10301" name="Group 74"/>
            <p:cNvGrpSpPr>
              <a:grpSpLocks/>
            </p:cNvGrpSpPr>
            <p:nvPr/>
          </p:nvGrpSpPr>
          <p:grpSpPr bwMode="auto">
            <a:xfrm>
              <a:off x="2474" y="551"/>
              <a:ext cx="1769" cy="1505"/>
              <a:chOff x="2837" y="903"/>
              <a:chExt cx="1769" cy="1505"/>
            </a:xfrm>
          </p:grpSpPr>
          <p:sp>
            <p:nvSpPr>
              <p:cNvPr id="10303" name="Freeform 56"/>
              <p:cNvSpPr>
                <a:spLocks/>
              </p:cNvSpPr>
              <p:nvPr/>
            </p:nvSpPr>
            <p:spPr bwMode="auto">
              <a:xfrm>
                <a:off x="2837" y="903"/>
                <a:ext cx="1702" cy="1384"/>
              </a:xfrm>
              <a:custGeom>
                <a:avLst/>
                <a:gdLst>
                  <a:gd name="T0" fmla="*/ 0 w 2083"/>
                  <a:gd name="T1" fmla="*/ 1 h 2221"/>
                  <a:gd name="T2" fmla="*/ 2 w 2083"/>
                  <a:gd name="T3" fmla="*/ 1 h 2221"/>
                  <a:gd name="T4" fmla="*/ 2 w 2083"/>
                  <a:gd name="T5" fmla="*/ 1 h 2221"/>
                  <a:gd name="T6" fmla="*/ 2 w 2083"/>
                  <a:gd name="T7" fmla="*/ 1 h 2221"/>
                  <a:gd name="T8" fmla="*/ 2 w 2083"/>
                  <a:gd name="T9" fmla="*/ 1 h 2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2221"/>
                  <a:gd name="T17" fmla="*/ 2083 w 2083"/>
                  <a:gd name="T18" fmla="*/ 2221 h 2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2221">
                    <a:moveTo>
                      <a:pt x="0" y="774"/>
                    </a:moveTo>
                    <a:cubicBezTo>
                      <a:pt x="466" y="632"/>
                      <a:pt x="932" y="491"/>
                      <a:pt x="1260" y="404"/>
                    </a:cubicBezTo>
                    <a:cubicBezTo>
                      <a:pt x="1588" y="317"/>
                      <a:pt x="1851" y="0"/>
                      <a:pt x="1967" y="252"/>
                    </a:cubicBezTo>
                    <a:cubicBezTo>
                      <a:pt x="2083" y="504"/>
                      <a:pt x="1958" y="1609"/>
                      <a:pt x="1956" y="1915"/>
                    </a:cubicBezTo>
                    <a:cubicBezTo>
                      <a:pt x="1954" y="2221"/>
                      <a:pt x="1955" y="2155"/>
                      <a:pt x="1956" y="2089"/>
                    </a:cubicBezTo>
                  </a:path>
                </a:pathLst>
              </a:custGeom>
              <a:noFill/>
              <a:ln w="76200">
                <a:solidFill>
                  <a:srgbClr val="92D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04" name="Freeform 60"/>
              <p:cNvSpPr>
                <a:spLocks/>
              </p:cNvSpPr>
              <p:nvPr/>
            </p:nvSpPr>
            <p:spPr bwMode="auto">
              <a:xfrm>
                <a:off x="2942" y="1033"/>
                <a:ext cx="1242" cy="988"/>
              </a:xfrm>
              <a:custGeom>
                <a:avLst/>
                <a:gdLst>
                  <a:gd name="T0" fmla="*/ 0 w 1934"/>
                  <a:gd name="T1" fmla="*/ 2147483647 h 598"/>
                  <a:gd name="T2" fmla="*/ 1 w 1934"/>
                  <a:gd name="T3" fmla="*/ 0 h 598"/>
                  <a:gd name="T4" fmla="*/ 0 60000 65536"/>
                  <a:gd name="T5" fmla="*/ 0 60000 65536"/>
                  <a:gd name="T6" fmla="*/ 0 w 1934"/>
                  <a:gd name="T7" fmla="*/ 0 h 598"/>
                  <a:gd name="T8" fmla="*/ 1934 w 1934"/>
                  <a:gd name="T9" fmla="*/ 598 h 59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34" h="598">
                    <a:moveTo>
                      <a:pt x="0" y="598"/>
                    </a:moveTo>
                    <a:cubicBezTo>
                      <a:pt x="806" y="349"/>
                      <a:pt x="1612" y="100"/>
                      <a:pt x="1934" y="0"/>
                    </a:cubicBezTo>
                  </a:path>
                </a:pathLst>
              </a:custGeom>
              <a:noFill/>
              <a:ln w="76200">
                <a:solidFill>
                  <a:srgbClr val="92D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05" name="Rectangle 66"/>
              <p:cNvSpPr>
                <a:spLocks noChangeArrowheads="1"/>
              </p:cNvSpPr>
              <p:nvPr/>
            </p:nvSpPr>
            <p:spPr bwMode="auto">
              <a:xfrm>
                <a:off x="4356" y="1218"/>
                <a:ext cx="250" cy="119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sp>
          <p:nvSpPr>
            <p:cNvPr id="7247" name="Text Box 79"/>
            <p:cNvSpPr txBox="1">
              <a:spLocks noChangeArrowheads="1"/>
            </p:cNvSpPr>
            <p:nvPr/>
          </p:nvSpPr>
          <p:spPr bwMode="auto">
            <a:xfrm>
              <a:off x="4288" y="1160"/>
              <a:ext cx="1119" cy="523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defRPr/>
              </a:pPr>
              <a:r>
                <a:rPr lang="en-US" sz="2400" dirty="0">
                  <a:latin typeface="+mn-lt"/>
                </a:rPr>
                <a:t>L</a:t>
              </a:r>
              <a:r>
                <a:rPr lang="en-US" sz="2400" dirty="0" smtClean="0">
                  <a:latin typeface="+mn-lt"/>
                </a:rPr>
                <a:t>ateral </a:t>
              </a:r>
              <a:r>
                <a:rPr lang="en-US" sz="2400" dirty="0">
                  <a:latin typeface="+mn-lt"/>
                </a:rPr>
                <a:t>Cord</a:t>
              </a:r>
            </a:p>
            <a:p>
              <a:pPr algn="ctr">
                <a:defRPr/>
              </a:pPr>
              <a:r>
                <a:rPr lang="en-US" sz="2400" i="1" dirty="0">
                  <a:latin typeface="+mn-lt"/>
                </a:rPr>
                <a:t>(2LM)</a:t>
              </a:r>
            </a:p>
          </p:txBody>
        </p:sp>
      </p:grp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3768221" y="4363432"/>
            <a:ext cx="2224088" cy="2014537"/>
            <a:chOff x="1549" y="2262"/>
            <a:chExt cx="1401" cy="1269"/>
          </a:xfrm>
        </p:grpSpPr>
        <p:grpSp>
          <p:nvGrpSpPr>
            <p:cNvPr id="10297" name="Group 77"/>
            <p:cNvGrpSpPr>
              <a:grpSpLocks/>
            </p:cNvGrpSpPr>
            <p:nvPr/>
          </p:nvGrpSpPr>
          <p:grpSpPr bwMode="auto">
            <a:xfrm>
              <a:off x="2550" y="2262"/>
              <a:ext cx="400" cy="1269"/>
              <a:chOff x="2913" y="2614"/>
              <a:chExt cx="400" cy="1269"/>
            </a:xfrm>
          </p:grpSpPr>
          <p:sp>
            <p:nvSpPr>
              <p:cNvPr id="10299" name="Freeform 63"/>
              <p:cNvSpPr>
                <a:spLocks/>
              </p:cNvSpPr>
              <p:nvPr/>
            </p:nvSpPr>
            <p:spPr bwMode="auto">
              <a:xfrm>
                <a:off x="2913" y="2614"/>
                <a:ext cx="273" cy="1201"/>
              </a:xfrm>
              <a:custGeom>
                <a:avLst/>
                <a:gdLst>
                  <a:gd name="T0" fmla="*/ 0 w 194"/>
                  <a:gd name="T1" fmla="*/ 94269473 h 853"/>
                  <a:gd name="T2" fmla="*/ 389171384 w 194"/>
                  <a:gd name="T3" fmla="*/ 333270566 h 853"/>
                  <a:gd name="T4" fmla="*/ 442695752 w 194"/>
                  <a:gd name="T5" fmla="*/ 2091771211 h 853"/>
                  <a:gd name="T6" fmla="*/ 0 60000 65536"/>
                  <a:gd name="T7" fmla="*/ 0 60000 65536"/>
                  <a:gd name="T8" fmla="*/ 0 60000 65536"/>
                  <a:gd name="T9" fmla="*/ 0 w 194"/>
                  <a:gd name="T10" fmla="*/ 0 h 853"/>
                  <a:gd name="T11" fmla="*/ 194 w 194"/>
                  <a:gd name="T12" fmla="*/ 853 h 8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4" h="853">
                    <a:moveTo>
                      <a:pt x="0" y="38"/>
                    </a:moveTo>
                    <a:cubicBezTo>
                      <a:pt x="66" y="19"/>
                      <a:pt x="132" y="0"/>
                      <a:pt x="163" y="136"/>
                    </a:cubicBezTo>
                    <a:cubicBezTo>
                      <a:pt x="194" y="272"/>
                      <a:pt x="189" y="562"/>
                      <a:pt x="185" y="853"/>
                    </a:cubicBezTo>
                  </a:path>
                </a:pathLst>
              </a:custGeom>
              <a:noFill/>
              <a:ln w="76200">
                <a:pattFill prst="dashVert">
                  <a:fgClr>
                    <a:srgbClr val="34E6FE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00" name="Rectangle 65"/>
              <p:cNvSpPr>
                <a:spLocks noChangeArrowheads="1"/>
              </p:cNvSpPr>
              <p:nvPr/>
            </p:nvSpPr>
            <p:spPr bwMode="auto">
              <a:xfrm>
                <a:off x="3063" y="3063"/>
                <a:ext cx="250" cy="82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sp>
          <p:nvSpPr>
            <p:cNvPr id="7248" name="Text Box 80"/>
            <p:cNvSpPr txBox="1">
              <a:spLocks noChangeArrowheads="1"/>
            </p:cNvSpPr>
            <p:nvPr/>
          </p:nvSpPr>
          <p:spPr bwMode="auto">
            <a:xfrm>
              <a:off x="1549" y="2910"/>
              <a:ext cx="1081" cy="523"/>
            </a:xfrm>
            <a:prstGeom prst="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defRPr/>
              </a:pPr>
              <a:r>
                <a:rPr lang="en-US" sz="2400" dirty="0" smtClean="0">
                  <a:latin typeface="+mn-lt"/>
                </a:rPr>
                <a:t>Medial Cord</a:t>
              </a:r>
            </a:p>
            <a:p>
              <a:pPr algn="ctr" rtl="1">
                <a:defRPr/>
              </a:pPr>
              <a:r>
                <a:rPr lang="en-US" sz="2400" i="1" dirty="0" smtClean="0">
                  <a:latin typeface="+mn-lt"/>
                </a:rPr>
                <a:t>(</a:t>
              </a:r>
              <a:r>
                <a:rPr lang="en-US" sz="2400" i="1" dirty="0">
                  <a:latin typeface="+mn-lt"/>
                </a:rPr>
                <a:t>4MU)</a:t>
              </a:r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4588957" y="2712432"/>
            <a:ext cx="831850" cy="2314575"/>
            <a:chOff x="2429" y="1574"/>
            <a:chExt cx="524" cy="1458"/>
          </a:xfrm>
        </p:grpSpPr>
        <p:sp>
          <p:nvSpPr>
            <p:cNvPr id="10294" name="Line 15"/>
            <p:cNvSpPr>
              <a:spLocks noChangeShapeType="1"/>
            </p:cNvSpPr>
            <p:nvPr/>
          </p:nvSpPr>
          <p:spPr bwMode="auto">
            <a:xfrm flipH="1" flipV="1">
              <a:off x="2429" y="1574"/>
              <a:ext cx="423" cy="174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95" name="Line 44"/>
            <p:cNvSpPr>
              <a:spLocks noChangeShapeType="1"/>
            </p:cNvSpPr>
            <p:nvPr/>
          </p:nvSpPr>
          <p:spPr bwMode="auto">
            <a:xfrm flipH="1" flipV="1">
              <a:off x="2492" y="2858"/>
              <a:ext cx="423" cy="174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96" name="Line 48"/>
            <p:cNvSpPr>
              <a:spLocks noChangeShapeType="1"/>
            </p:cNvSpPr>
            <p:nvPr/>
          </p:nvSpPr>
          <p:spPr bwMode="auto">
            <a:xfrm flipH="1" flipV="1">
              <a:off x="2530" y="2203"/>
              <a:ext cx="423" cy="174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104"/>
          <p:cNvGrpSpPr>
            <a:grpSpLocks/>
          </p:cNvGrpSpPr>
          <p:nvPr/>
        </p:nvGrpSpPr>
        <p:grpSpPr bwMode="auto">
          <a:xfrm>
            <a:off x="5219196" y="2987068"/>
            <a:ext cx="4525963" cy="3238500"/>
            <a:chOff x="2463" y="1395"/>
            <a:chExt cx="2851" cy="2040"/>
          </a:xfrm>
        </p:grpSpPr>
        <p:grpSp>
          <p:nvGrpSpPr>
            <p:cNvPr id="10288" name="Group 75"/>
            <p:cNvGrpSpPr>
              <a:grpSpLocks/>
            </p:cNvGrpSpPr>
            <p:nvPr/>
          </p:nvGrpSpPr>
          <p:grpSpPr bwMode="auto">
            <a:xfrm>
              <a:off x="2463" y="1395"/>
              <a:ext cx="1532" cy="2040"/>
              <a:chOff x="2826" y="1747"/>
              <a:chExt cx="1532" cy="2040"/>
            </a:xfrm>
          </p:grpSpPr>
          <p:cxnSp>
            <p:nvCxnSpPr>
              <p:cNvPr id="10290" name="AutoShape 51"/>
              <p:cNvCxnSpPr>
                <a:cxnSpLocks noChangeShapeType="1"/>
              </p:cNvCxnSpPr>
              <p:nvPr/>
            </p:nvCxnSpPr>
            <p:spPr bwMode="auto">
              <a:xfrm>
                <a:off x="2826" y="1747"/>
                <a:ext cx="1424" cy="904"/>
              </a:xfrm>
              <a:prstGeom prst="curvedConnector3">
                <a:avLst>
                  <a:gd name="adj1" fmla="val 71347"/>
                </a:avLst>
              </a:pr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91" name="AutoShape 53"/>
              <p:cNvCxnSpPr>
                <a:cxnSpLocks noChangeShapeType="1"/>
              </p:cNvCxnSpPr>
              <p:nvPr/>
            </p:nvCxnSpPr>
            <p:spPr bwMode="auto">
              <a:xfrm>
                <a:off x="2889" y="2365"/>
                <a:ext cx="1262" cy="849"/>
              </a:xfrm>
              <a:prstGeom prst="curvedConnector3">
                <a:avLst>
                  <a:gd name="adj1" fmla="val 109431"/>
                </a:avLst>
              </a:pr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92" name="Freeform 61"/>
              <p:cNvSpPr>
                <a:spLocks/>
              </p:cNvSpPr>
              <p:nvPr/>
            </p:nvSpPr>
            <p:spPr bwMode="auto">
              <a:xfrm>
                <a:off x="2880" y="2522"/>
                <a:ext cx="1369" cy="641"/>
              </a:xfrm>
              <a:custGeom>
                <a:avLst/>
                <a:gdLst>
                  <a:gd name="T0" fmla="*/ 0 w 1271"/>
                  <a:gd name="T1" fmla="*/ 511 h 641"/>
                  <a:gd name="T2" fmla="*/ 24079 w 1271"/>
                  <a:gd name="T3" fmla="*/ 22 h 641"/>
                  <a:gd name="T4" fmla="*/ 31010 w 1271"/>
                  <a:gd name="T5" fmla="*/ 641 h 641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641"/>
                  <a:gd name="T11" fmla="*/ 1271 w 1271"/>
                  <a:gd name="T12" fmla="*/ 641 h 6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641">
                    <a:moveTo>
                      <a:pt x="0" y="511"/>
                    </a:moveTo>
                    <a:cubicBezTo>
                      <a:pt x="388" y="255"/>
                      <a:pt x="777" y="0"/>
                      <a:pt x="989" y="22"/>
                    </a:cubicBezTo>
                    <a:cubicBezTo>
                      <a:pt x="1201" y="44"/>
                      <a:pt x="1236" y="342"/>
                      <a:pt x="1271" y="641"/>
                    </a:cubicBezTo>
                  </a:path>
                </a:pathLst>
              </a:cu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3" name="Rectangle 55"/>
              <p:cNvSpPr>
                <a:spLocks noChangeArrowheads="1"/>
              </p:cNvSpPr>
              <p:nvPr/>
            </p:nvSpPr>
            <p:spPr bwMode="auto">
              <a:xfrm>
                <a:off x="4108" y="2597"/>
                <a:ext cx="250" cy="1190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sp>
          <p:nvSpPr>
            <p:cNvPr id="7249" name="Text Box 81"/>
            <p:cNvSpPr txBox="1">
              <a:spLocks noChangeArrowheads="1"/>
            </p:cNvSpPr>
            <p:nvPr/>
          </p:nvSpPr>
          <p:spPr bwMode="auto">
            <a:xfrm>
              <a:off x="4059" y="2539"/>
              <a:ext cx="1255" cy="523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defRPr/>
              </a:pPr>
              <a:r>
                <a:rPr lang="en-US" sz="2400" dirty="0" smtClean="0">
                  <a:latin typeface="+mn-lt"/>
                </a:rPr>
                <a:t>Posterior </a:t>
              </a:r>
              <a:r>
                <a:rPr lang="en-US" sz="2400" dirty="0">
                  <a:latin typeface="+mn-lt"/>
                </a:rPr>
                <a:t>Cord</a:t>
              </a:r>
            </a:p>
            <a:p>
              <a:pPr algn="ctr" rtl="1">
                <a:defRPr/>
              </a:pPr>
              <a:r>
                <a:rPr lang="en-US" sz="2400" i="1" dirty="0">
                  <a:latin typeface="+mn-lt"/>
                </a:rPr>
                <a:t>(ULTRA)</a:t>
              </a:r>
            </a:p>
          </p:txBody>
        </p:sp>
      </p:grpSp>
      <p:sp>
        <p:nvSpPr>
          <p:cNvPr id="10248" name="Line 5"/>
          <p:cNvSpPr>
            <a:spLocks noChangeShapeType="1"/>
          </p:cNvSpPr>
          <p:nvPr/>
        </p:nvSpPr>
        <p:spPr bwMode="auto">
          <a:xfrm>
            <a:off x="1820357" y="2386993"/>
            <a:ext cx="14493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815596" y="2958493"/>
            <a:ext cx="14493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3269745" y="2388582"/>
            <a:ext cx="671512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3247520" y="2698144"/>
            <a:ext cx="671512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829883" y="3693506"/>
            <a:ext cx="20351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1869570" y="4425343"/>
            <a:ext cx="15176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1915607" y="4996843"/>
            <a:ext cx="14493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3369758" y="4426932"/>
            <a:ext cx="671513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H="1">
            <a:off x="3347533" y="4736494"/>
            <a:ext cx="671513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3838070" y="2509232"/>
            <a:ext cx="207962" cy="344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3869820" y="3523643"/>
            <a:ext cx="207962" cy="344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210" name="Oval 42"/>
          <p:cNvSpPr>
            <a:spLocks noChangeArrowheads="1"/>
          </p:cNvSpPr>
          <p:nvPr/>
        </p:nvSpPr>
        <p:spPr bwMode="auto">
          <a:xfrm>
            <a:off x="3938083" y="4547582"/>
            <a:ext cx="207963" cy="344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260" name="Text Box 84"/>
          <p:cNvSpPr txBox="1">
            <a:spLocks noChangeArrowheads="1"/>
          </p:cNvSpPr>
          <p:nvPr/>
        </p:nvSpPr>
        <p:spPr bwMode="auto">
          <a:xfrm>
            <a:off x="1354312" y="2221893"/>
            <a:ext cx="553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C000"/>
                </a:solidFill>
              </a:rPr>
              <a:t>C5</a:t>
            </a:r>
          </a:p>
        </p:txBody>
      </p:sp>
      <p:sp>
        <p:nvSpPr>
          <p:cNvPr id="10261" name="Text Box 85"/>
          <p:cNvSpPr txBox="1">
            <a:spLocks noChangeArrowheads="1"/>
          </p:cNvSpPr>
          <p:nvPr/>
        </p:nvSpPr>
        <p:spPr bwMode="auto">
          <a:xfrm>
            <a:off x="1352724" y="2753706"/>
            <a:ext cx="553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C000"/>
                </a:solidFill>
              </a:rPr>
              <a:t>C6</a:t>
            </a:r>
          </a:p>
        </p:txBody>
      </p:sp>
      <p:sp>
        <p:nvSpPr>
          <p:cNvPr id="10262" name="Text Box 86"/>
          <p:cNvSpPr txBox="1">
            <a:spLocks noChangeArrowheads="1"/>
          </p:cNvSpPr>
          <p:nvPr/>
        </p:nvSpPr>
        <p:spPr bwMode="auto">
          <a:xfrm>
            <a:off x="1347962" y="3499831"/>
            <a:ext cx="553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C000"/>
                </a:solidFill>
              </a:rPr>
              <a:t>C7</a:t>
            </a:r>
          </a:p>
        </p:txBody>
      </p:sp>
      <p:sp>
        <p:nvSpPr>
          <p:cNvPr id="10263" name="Text Box 87"/>
          <p:cNvSpPr txBox="1">
            <a:spLocks noChangeArrowheads="1"/>
          </p:cNvSpPr>
          <p:nvPr/>
        </p:nvSpPr>
        <p:spPr bwMode="auto">
          <a:xfrm>
            <a:off x="1360662" y="4245956"/>
            <a:ext cx="553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C000"/>
                </a:solidFill>
              </a:rPr>
              <a:t>C8</a:t>
            </a:r>
          </a:p>
        </p:txBody>
      </p:sp>
      <p:sp>
        <p:nvSpPr>
          <p:cNvPr id="10264" name="Text Box 88"/>
          <p:cNvSpPr txBox="1">
            <a:spLocks noChangeArrowheads="1"/>
          </p:cNvSpPr>
          <p:nvPr/>
        </p:nvSpPr>
        <p:spPr bwMode="auto">
          <a:xfrm>
            <a:off x="1387759" y="4782531"/>
            <a:ext cx="5421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C000"/>
                </a:solidFill>
              </a:rPr>
              <a:t>T1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1986259" y="1966307"/>
            <a:ext cx="8691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roots</a:t>
            </a:r>
          </a:p>
        </p:txBody>
      </p:sp>
      <p:sp>
        <p:nvSpPr>
          <p:cNvPr id="10266" name="Line 7"/>
          <p:cNvSpPr>
            <a:spLocks noChangeShapeType="1"/>
          </p:cNvSpPr>
          <p:nvPr/>
        </p:nvSpPr>
        <p:spPr bwMode="auto">
          <a:xfrm>
            <a:off x="3941258" y="2691793"/>
            <a:ext cx="708025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7" name="Line 20"/>
          <p:cNvSpPr>
            <a:spLocks noChangeShapeType="1"/>
          </p:cNvSpPr>
          <p:nvPr/>
        </p:nvSpPr>
        <p:spPr bwMode="auto">
          <a:xfrm>
            <a:off x="3973008" y="3706206"/>
            <a:ext cx="828675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8" name="Line 39"/>
          <p:cNvSpPr>
            <a:spLocks noChangeShapeType="1"/>
          </p:cNvSpPr>
          <p:nvPr/>
        </p:nvSpPr>
        <p:spPr bwMode="auto">
          <a:xfrm>
            <a:off x="4041271" y="4730143"/>
            <a:ext cx="708025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0" name="Text Box 92"/>
          <p:cNvSpPr txBox="1">
            <a:spLocks noChangeArrowheads="1"/>
          </p:cNvSpPr>
          <p:nvPr/>
        </p:nvSpPr>
        <p:spPr bwMode="auto">
          <a:xfrm>
            <a:off x="3755520" y="2799744"/>
            <a:ext cx="1356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r>
              <a:rPr lang="en-US" altLang="en-US" sz="2400" b="1">
                <a:solidFill>
                  <a:srgbClr val="FFC000"/>
                </a:solidFill>
              </a:rPr>
              <a:t>middle</a:t>
            </a:r>
          </a:p>
          <a:p>
            <a:pPr rtl="1" eaLnBrk="1" hangingPunct="1"/>
            <a:r>
              <a:rPr lang="en-US" altLang="en-US" sz="2400" b="1">
                <a:solidFill>
                  <a:srgbClr val="FFC000"/>
                </a:solidFill>
              </a:rPr>
              <a:t>trunk</a:t>
            </a:r>
          </a:p>
        </p:txBody>
      </p:sp>
      <p:sp>
        <p:nvSpPr>
          <p:cNvPr id="10271" name="Text Box 93"/>
          <p:cNvSpPr txBox="1">
            <a:spLocks noChangeArrowheads="1"/>
          </p:cNvSpPr>
          <p:nvPr/>
        </p:nvSpPr>
        <p:spPr bwMode="auto">
          <a:xfrm>
            <a:off x="3801558" y="3895119"/>
            <a:ext cx="11608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r>
              <a:rPr lang="en-US" altLang="en-US" sz="2400" b="1" dirty="0">
                <a:solidFill>
                  <a:srgbClr val="FFC000"/>
                </a:solidFill>
              </a:rPr>
              <a:t>lower</a:t>
            </a:r>
          </a:p>
          <a:p>
            <a:pPr rtl="1" eaLnBrk="1" hangingPunct="1"/>
            <a:r>
              <a:rPr lang="en-US" altLang="en-US" sz="2400" b="1" dirty="0">
                <a:solidFill>
                  <a:srgbClr val="FFC000"/>
                </a:solidFill>
              </a:rPr>
              <a:t>trunk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9596386" y="961844"/>
            <a:ext cx="19656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</a:rPr>
              <a:t>Anterior divisions</a:t>
            </a:r>
          </a:p>
        </p:txBody>
      </p:sp>
      <p:sp>
        <p:nvSpPr>
          <p:cNvPr id="7263" name="Line 95"/>
          <p:cNvSpPr>
            <a:spLocks noChangeShapeType="1"/>
          </p:cNvSpPr>
          <p:nvPr/>
        </p:nvSpPr>
        <p:spPr bwMode="auto">
          <a:xfrm>
            <a:off x="8653795" y="1042806"/>
            <a:ext cx="379412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4" name="Line 96"/>
          <p:cNvSpPr>
            <a:spLocks noChangeShapeType="1"/>
          </p:cNvSpPr>
          <p:nvPr/>
        </p:nvSpPr>
        <p:spPr bwMode="auto">
          <a:xfrm>
            <a:off x="8649033" y="1160281"/>
            <a:ext cx="379413" cy="0"/>
          </a:xfrm>
          <a:prstGeom prst="line">
            <a:avLst/>
          </a:prstGeom>
          <a:noFill/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9662269" y="1347607"/>
            <a:ext cx="20585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b="1" dirty="0">
                <a:solidFill>
                  <a:srgbClr val="C00000"/>
                </a:solidFill>
              </a:rPr>
              <a:t>Posterior divisions</a:t>
            </a:r>
          </a:p>
        </p:txBody>
      </p:sp>
      <p:sp>
        <p:nvSpPr>
          <p:cNvPr id="7266" name="Line 98"/>
          <p:cNvSpPr>
            <a:spLocks noChangeShapeType="1"/>
          </p:cNvSpPr>
          <p:nvPr/>
        </p:nvSpPr>
        <p:spPr bwMode="auto">
          <a:xfrm>
            <a:off x="8637920" y="1536519"/>
            <a:ext cx="379412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6" name="Line 108"/>
          <p:cNvSpPr>
            <a:spLocks noChangeShapeType="1"/>
          </p:cNvSpPr>
          <p:nvPr/>
        </p:nvSpPr>
        <p:spPr bwMode="auto">
          <a:xfrm flipH="1" flipV="1">
            <a:off x="1739395" y="1721831"/>
            <a:ext cx="241300" cy="1966912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7" name="Line 109"/>
          <p:cNvSpPr>
            <a:spLocks noChangeShapeType="1"/>
          </p:cNvSpPr>
          <p:nvPr/>
        </p:nvSpPr>
        <p:spPr bwMode="auto">
          <a:xfrm flipH="1" flipV="1">
            <a:off x="1807657" y="1998056"/>
            <a:ext cx="363538" cy="965200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8" name="Line 110"/>
          <p:cNvSpPr>
            <a:spLocks noChangeShapeType="1"/>
          </p:cNvSpPr>
          <p:nvPr/>
        </p:nvSpPr>
        <p:spPr bwMode="auto">
          <a:xfrm flipH="1" flipV="1">
            <a:off x="1739395" y="1928207"/>
            <a:ext cx="379412" cy="466725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1523464" y="1027868"/>
            <a:ext cx="2143140" cy="338554"/>
          </a:xfrm>
          <a:prstGeom prst="rect">
            <a:avLst/>
          </a:prstGeom>
          <a:ln w="28575"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rtl="1">
              <a:defRPr/>
            </a:pPr>
            <a:r>
              <a:rPr lang="en-US" sz="1600" b="1" dirty="0"/>
              <a:t>Long Thoracic (C5,6,7)</a:t>
            </a:r>
          </a:p>
        </p:txBody>
      </p:sp>
      <p:sp>
        <p:nvSpPr>
          <p:cNvPr id="7280" name="Line 112"/>
          <p:cNvSpPr>
            <a:spLocks noChangeShapeType="1"/>
          </p:cNvSpPr>
          <p:nvPr/>
        </p:nvSpPr>
        <p:spPr bwMode="auto">
          <a:xfrm>
            <a:off x="1748435" y="1356293"/>
            <a:ext cx="34925" cy="72390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83" name="Line 115"/>
          <p:cNvSpPr>
            <a:spLocks noChangeShapeType="1"/>
          </p:cNvSpPr>
          <p:nvPr/>
        </p:nvSpPr>
        <p:spPr bwMode="auto">
          <a:xfrm flipH="1" flipV="1">
            <a:off x="3001457" y="1674207"/>
            <a:ext cx="31750" cy="681037"/>
          </a:xfrm>
          <a:prstGeom prst="line">
            <a:avLst/>
          </a:prstGeom>
          <a:noFill/>
          <a:ln w="5715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2105370" y="1472179"/>
            <a:ext cx="1850186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1600" b="1" dirty="0">
                <a:latin typeface="+mn-lt"/>
              </a:rPr>
              <a:t>Dorsal Scapular(C5)</a:t>
            </a:r>
          </a:p>
        </p:txBody>
      </p:sp>
      <p:sp>
        <p:nvSpPr>
          <p:cNvPr id="7285" name="Line 117"/>
          <p:cNvSpPr>
            <a:spLocks noChangeShapeType="1"/>
          </p:cNvSpPr>
          <p:nvPr/>
        </p:nvSpPr>
        <p:spPr bwMode="auto">
          <a:xfrm flipV="1">
            <a:off x="4379408" y="1578957"/>
            <a:ext cx="568325" cy="1087437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4041271" y="1262627"/>
            <a:ext cx="2377440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Nerve to </a:t>
            </a:r>
            <a:r>
              <a:rPr lang="en-US" sz="1600" b="1" dirty="0" err="1">
                <a:latin typeface="+mn-lt"/>
              </a:rPr>
              <a:t>Subclavius</a:t>
            </a:r>
            <a:r>
              <a:rPr lang="en-US" sz="1600" b="1" dirty="0">
                <a:latin typeface="+mn-lt"/>
              </a:rPr>
              <a:t>(C5,6)</a:t>
            </a:r>
          </a:p>
        </p:txBody>
      </p:sp>
      <p:sp>
        <p:nvSpPr>
          <p:cNvPr id="7287" name="Line 119"/>
          <p:cNvSpPr>
            <a:spLocks noChangeShapeType="1"/>
          </p:cNvSpPr>
          <p:nvPr/>
        </p:nvSpPr>
        <p:spPr bwMode="auto">
          <a:xfrm flipV="1">
            <a:off x="4500057" y="2010757"/>
            <a:ext cx="484188" cy="655637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4976318" y="1671811"/>
            <a:ext cx="1882842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>
                <a:latin typeface="+mn-lt"/>
              </a:rPr>
              <a:t>Suprascapular</a:t>
            </a:r>
            <a:r>
              <a:rPr lang="en-US" sz="1600" b="1" dirty="0">
                <a:latin typeface="+mn-lt"/>
              </a:rPr>
              <a:t>(C5,6)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9160" y="6455459"/>
            <a:ext cx="522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In the PowerPoint presentation this slide is animated.</a:t>
            </a:r>
            <a:endParaRPr lang="en-GB" sz="18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0269" name="Text Box 91"/>
          <p:cNvSpPr txBox="1">
            <a:spLocks noChangeArrowheads="1"/>
          </p:cNvSpPr>
          <p:nvPr/>
        </p:nvSpPr>
        <p:spPr bwMode="auto">
          <a:xfrm>
            <a:off x="3696782" y="1791682"/>
            <a:ext cx="11913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r>
              <a:rPr lang="en-US" altLang="en-US" sz="2400" b="1" dirty="0">
                <a:solidFill>
                  <a:srgbClr val="FFC000"/>
                </a:solidFill>
              </a:rPr>
              <a:t>upper</a:t>
            </a:r>
          </a:p>
          <a:p>
            <a:pPr rtl="1" eaLnBrk="1" hangingPunct="1"/>
            <a:r>
              <a:rPr lang="en-US" altLang="en-US" sz="2400" b="1" dirty="0">
                <a:solidFill>
                  <a:srgbClr val="FFC000"/>
                </a:solidFill>
              </a:rPr>
              <a:t>trunk</a:t>
            </a:r>
          </a:p>
        </p:txBody>
      </p:sp>
    </p:spTree>
    <p:extLst>
      <p:ext uri="{BB962C8B-B14F-4D97-AF65-F5344CB8AC3E}">
        <p14:creationId xmlns:p14="http://schemas.microsoft.com/office/powerpoint/2010/main" val="36192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262" grpId="0"/>
      <p:bldP spid="7263" grpId="0" animBg="1"/>
      <p:bldP spid="7264" grpId="0" animBg="1"/>
      <p:bldP spid="7265" grpId="0"/>
      <p:bldP spid="7266" grpId="0" animBg="1"/>
      <p:bldP spid="7276" grpId="0" animBg="1"/>
      <p:bldP spid="7277" grpId="0" animBg="1"/>
      <p:bldP spid="7278" grpId="0" animBg="1"/>
      <p:bldP spid="7280" grpId="0" animBg="1"/>
      <p:bldP spid="7283" grpId="0" animBg="1"/>
      <p:bldP spid="7285" grpId="0" animBg="1"/>
      <p:bldP spid="72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421" y="1316013"/>
            <a:ext cx="6351493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The Plexus can be divided into 5 stages:</a:t>
            </a:r>
          </a:p>
          <a:p>
            <a:pPr marL="577850" indent="-273050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tx1"/>
                </a:solidFill>
                <a:latin typeface="+mn-lt"/>
                <a:cs typeface="+mn-cs"/>
              </a:rPr>
              <a:t>Roots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: in the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+mn-cs"/>
              </a:rPr>
              <a:t>posterior ∆</a:t>
            </a:r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577850" indent="-273050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tx1"/>
                </a:solidFill>
                <a:latin typeface="+mn-lt"/>
                <a:cs typeface="+mn-cs"/>
              </a:rPr>
              <a:t>Trunks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: in the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cs typeface="+mn-cs"/>
              </a:rPr>
              <a:t>posterior ∆ </a:t>
            </a:r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577850" indent="-273050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tx1"/>
                </a:solidFill>
                <a:latin typeface="+mn-lt"/>
                <a:cs typeface="+mn-cs"/>
              </a:rPr>
              <a:t>Divisions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: behind the clavicle</a:t>
            </a:r>
          </a:p>
          <a:p>
            <a:pPr marL="577850" indent="-273050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tx1"/>
                </a:solidFill>
                <a:latin typeface="+mn-lt"/>
                <a:cs typeface="+mn-cs"/>
              </a:rPr>
              <a:t>Cords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: in the axilla</a:t>
            </a:r>
          </a:p>
          <a:p>
            <a:pPr marL="577850" indent="-273050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tx1"/>
                </a:solidFill>
                <a:latin typeface="+mn-lt"/>
                <a:cs typeface="+mn-cs"/>
              </a:rPr>
              <a:t>Branches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: in the axilla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The first 2 stages lie in the posterior triangle, while the last 2 sages lie in the axilla.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4421" y="508812"/>
            <a:ext cx="10395603" cy="736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Brachial Plexus</a:t>
            </a:r>
            <a:endParaRPr lang="en-GB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39959" y="3661771"/>
            <a:ext cx="201168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65147" y="3997326"/>
            <a:ext cx="54864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34881" y="4169499"/>
            <a:ext cx="4258242" cy="2688501"/>
            <a:chOff x="1713980" y="4154077"/>
            <a:chExt cx="4258242" cy="2688501"/>
          </a:xfrm>
        </p:grpSpPr>
        <p:pic>
          <p:nvPicPr>
            <p:cNvPr id="3074" name="Picture 2" descr="Image result for posterior triangle of neck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9" t="25398" r="4894" b="5307"/>
            <a:stretch/>
          </p:blipFill>
          <p:spPr bwMode="auto">
            <a:xfrm>
              <a:off x="1713980" y="4154077"/>
              <a:ext cx="4258242" cy="2519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444093" y="6504024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177118" y="5446059"/>
              <a:ext cx="731520" cy="147917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45104" y="4373820"/>
            <a:ext cx="3013070" cy="2431441"/>
            <a:chOff x="7349981" y="4388935"/>
            <a:chExt cx="3013070" cy="2431441"/>
          </a:xfrm>
        </p:grpSpPr>
        <p:pic>
          <p:nvPicPr>
            <p:cNvPr id="3076" name="Picture 4" descr="Image result for axill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981" y="4388935"/>
              <a:ext cx="3013070" cy="2262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9410843" y="6481822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7920318" y="4948518"/>
              <a:ext cx="712694" cy="404461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828027" y="4284423"/>
            <a:ext cx="4034280" cy="2520838"/>
            <a:chOff x="7828027" y="4284423"/>
            <a:chExt cx="4034280" cy="2520838"/>
          </a:xfrm>
        </p:grpSpPr>
        <p:pic>
          <p:nvPicPr>
            <p:cNvPr id="3078" name="Picture 6" descr="Image result for brachial plexus locati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526" y="4373820"/>
              <a:ext cx="3923019" cy="2380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1249639" y="6466707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3" name="Left Brace 12"/>
            <p:cNvSpPr/>
            <p:nvPr/>
          </p:nvSpPr>
          <p:spPr>
            <a:xfrm rot="4381856">
              <a:off x="10336827" y="3666430"/>
              <a:ext cx="416859" cy="1652845"/>
            </a:xfrm>
            <a:prstGeom prst="leftBrace">
              <a:avLst>
                <a:gd name="adj1" fmla="val 0"/>
                <a:gd name="adj2" fmla="val 56168"/>
              </a:avLst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Left Brace 18"/>
            <p:cNvSpPr/>
            <p:nvPr/>
          </p:nvSpPr>
          <p:spPr>
            <a:xfrm rot="3617085">
              <a:off x="8269367" y="4591898"/>
              <a:ext cx="416859" cy="1299540"/>
            </a:xfrm>
            <a:prstGeom prst="leftBrace">
              <a:avLst>
                <a:gd name="adj1" fmla="val 0"/>
                <a:gd name="adj2" fmla="val 56168"/>
              </a:avLst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634" y="701749"/>
            <a:ext cx="4104456" cy="328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6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74421" y="508811"/>
            <a:ext cx="10395603" cy="1080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Brachial Plexus</a:t>
            </a:r>
          </a:p>
          <a:p>
            <a:r>
              <a:rPr lang="en-US" sz="3200" b="1" dirty="0" smtClean="0"/>
              <a:t>Branches</a:t>
            </a:r>
            <a:endParaRPr lang="en-GB" sz="3200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74421" y="1920020"/>
            <a:ext cx="5682650" cy="38264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200" dirty="0"/>
              <a:t>(A) </a:t>
            </a:r>
            <a:r>
              <a:rPr lang="en-US" sz="2200" i="1" dirty="0"/>
              <a:t>From Roots</a:t>
            </a:r>
            <a:r>
              <a:rPr lang="en-US" sz="2200" dirty="0"/>
              <a:t>:</a:t>
            </a:r>
          </a:p>
          <a:p>
            <a:pPr marL="514350" indent="-514350">
              <a:buFont typeface="Arial" panose="020B0604020202020204" pitchFamily="34" charset="0"/>
              <a:buNone/>
              <a:defRPr/>
            </a:pPr>
            <a:r>
              <a:rPr lang="en-US" sz="2200" dirty="0"/>
              <a:t>	1. C5: </a:t>
            </a:r>
            <a:r>
              <a:rPr lang="en-US" sz="2200" b="1" dirty="0"/>
              <a:t>Nerve to rhomboids </a:t>
            </a:r>
            <a:r>
              <a:rPr lang="en-US" sz="2200" dirty="0"/>
              <a:t>(dorsal scapular nerve</a:t>
            </a:r>
            <a:r>
              <a:rPr lang="en-US" sz="2200" dirty="0" smtClean="0"/>
              <a:t>).</a:t>
            </a:r>
          </a:p>
          <a:p>
            <a:pPr marL="514350" indent="-514350">
              <a:buFont typeface="Arial" panose="020B0604020202020204" pitchFamily="34" charset="0"/>
              <a:buNone/>
              <a:defRPr/>
            </a:pPr>
            <a:r>
              <a:rPr lang="en-US" sz="2200" dirty="0"/>
              <a:t>	2. C5,6 &amp;7: </a:t>
            </a:r>
            <a:r>
              <a:rPr lang="en-US" sz="2200" b="1" dirty="0"/>
              <a:t>Long thoracic nerve </a:t>
            </a:r>
            <a:r>
              <a:rPr lang="en-US" sz="2000" dirty="0"/>
              <a:t>(supplies serratus anterior)</a:t>
            </a:r>
            <a:r>
              <a:rPr lang="en-US" sz="2200" dirty="0"/>
              <a:t>.</a:t>
            </a:r>
          </a:p>
          <a:p>
            <a:pPr marL="514350" indent="-514350">
              <a:buFont typeface="Arial" panose="020B0604020202020204" pitchFamily="34" charset="0"/>
              <a:buNone/>
              <a:defRPr/>
            </a:pPr>
            <a:endParaRPr lang="en-US" sz="2200" dirty="0"/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60000"/>
              <a:buNone/>
              <a:defRPr/>
            </a:pPr>
            <a:r>
              <a:rPr lang="en-US" sz="2200" dirty="0"/>
              <a:t>(B) </a:t>
            </a:r>
            <a:r>
              <a:rPr lang="en-US" sz="2200" i="1" dirty="0"/>
              <a:t>From Trunk </a:t>
            </a:r>
            <a:r>
              <a:rPr lang="en-US" sz="2200" dirty="0"/>
              <a:t>(</a:t>
            </a:r>
            <a:r>
              <a:rPr lang="en-US" sz="2200" dirty="0" smtClean="0"/>
              <a:t>upper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or superior</a:t>
            </a:r>
            <a:r>
              <a:rPr lang="en-US" sz="2200" dirty="0" smtClean="0"/>
              <a:t> </a:t>
            </a:r>
            <a:r>
              <a:rPr lang="en-US" sz="2200" dirty="0"/>
              <a:t>trunk):                              </a:t>
            </a:r>
          </a:p>
          <a:p>
            <a:pPr marL="914400" lvl="1" indent="-5143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sz="2200" dirty="0" smtClean="0"/>
              <a:t>C5 &amp; 6: </a:t>
            </a:r>
            <a:r>
              <a:rPr lang="en-US" sz="2200" b="1" dirty="0" smtClean="0"/>
              <a:t>Nerve </a:t>
            </a:r>
            <a:r>
              <a:rPr lang="en-US" sz="2200" b="1" dirty="0"/>
              <a:t>to </a:t>
            </a:r>
            <a:r>
              <a:rPr lang="en-US" sz="2200" b="1" dirty="0" smtClean="0"/>
              <a:t>subclavius </a:t>
            </a:r>
            <a:endParaRPr lang="en-US" sz="2200" b="1" dirty="0"/>
          </a:p>
          <a:p>
            <a:pPr marL="914400" lvl="1" indent="-5143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sz="2200" dirty="0"/>
              <a:t>C5 &amp; 6: </a:t>
            </a:r>
            <a:r>
              <a:rPr lang="en-US" sz="2200" b="1" dirty="0" smtClean="0"/>
              <a:t>Suprascapular </a:t>
            </a:r>
            <a:r>
              <a:rPr lang="en-US" sz="2200" b="1" dirty="0"/>
              <a:t>nerve </a:t>
            </a:r>
            <a:r>
              <a:rPr lang="en-US" sz="2000" dirty="0"/>
              <a:t>(supplies supraspinatus &amp; infraspinatus</a:t>
            </a:r>
            <a:r>
              <a:rPr lang="en-US" sz="2000" dirty="0" smtClean="0"/>
              <a:t>)</a:t>
            </a:r>
            <a:r>
              <a:rPr lang="en-US" sz="2200" dirty="0" smtClean="0"/>
              <a:t>.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63516" y="2656419"/>
            <a:ext cx="164592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98285" y="2951840"/>
            <a:ext cx="64008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06580" y="3387939"/>
            <a:ext cx="2286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79682" y="4837532"/>
            <a:ext cx="2286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65614" y="5219957"/>
            <a:ext cx="2377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629938" y="1920020"/>
            <a:ext cx="5286375" cy="3657600"/>
            <a:chOff x="6629938" y="1920020"/>
            <a:chExt cx="5286375" cy="3657600"/>
          </a:xfrm>
        </p:grpSpPr>
        <p:pic>
          <p:nvPicPr>
            <p:cNvPr id="5" name="Picture 2" descr="E:\dad\Student Gray\7. Upper limb\F66122-007-f05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2" r="35852" b="56732"/>
            <a:stretch>
              <a:fillRect/>
            </a:stretch>
          </p:blipFill>
          <p:spPr bwMode="auto">
            <a:xfrm>
              <a:off x="6629938" y="1920020"/>
              <a:ext cx="5286375" cy="36576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0566106" y="2450996"/>
              <a:ext cx="1097280" cy="147917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949696" y="5166060"/>
              <a:ext cx="822960" cy="274320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703459" y="3377088"/>
              <a:ext cx="1044258" cy="153903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507780" y="2510721"/>
              <a:ext cx="1044258" cy="14569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57677" y="5884493"/>
            <a:ext cx="5251759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Sup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erior trunk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Sup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rascapular nerve + nerve to </a:t>
            </a:r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Sub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clavius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78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74421" y="508811"/>
            <a:ext cx="10395603" cy="1080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Brachial Plexus</a:t>
            </a:r>
          </a:p>
          <a:p>
            <a:r>
              <a:rPr lang="en-US" sz="3200" b="1" dirty="0" smtClean="0"/>
              <a:t>Branches</a:t>
            </a:r>
            <a:endParaRPr lang="en-GB" sz="3200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278245" y="603090"/>
            <a:ext cx="5682650" cy="5986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sz="2400" dirty="0" smtClean="0"/>
              <a:t>(C) </a:t>
            </a:r>
            <a:r>
              <a:rPr lang="en-US" sz="2400" i="1" dirty="0" smtClean="0"/>
              <a:t>From Cords:</a:t>
            </a:r>
          </a:p>
          <a:p>
            <a:pPr marL="576263">
              <a:spcBef>
                <a:spcPts val="0"/>
              </a:spcBef>
              <a:defRPr/>
            </a:pPr>
            <a:r>
              <a:rPr lang="en-US" sz="2200" dirty="0" smtClean="0"/>
              <a:t>Lateral Cord:  </a:t>
            </a:r>
            <a:r>
              <a:rPr lang="en-US" sz="2200" b="1" dirty="0" smtClean="0"/>
              <a:t>(2LM)</a:t>
            </a:r>
          </a:p>
          <a:p>
            <a:pPr marL="804863" indent="-284163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 smtClean="0"/>
              <a:t>Lateral pectoral nerve.</a:t>
            </a:r>
          </a:p>
          <a:p>
            <a:pPr marL="804863" indent="-284163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b="1" dirty="0" smtClean="0"/>
              <a:t>Lateral root of median nerve</a:t>
            </a:r>
          </a:p>
          <a:p>
            <a:pPr marL="804863" indent="-284163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b="1" dirty="0" smtClean="0"/>
              <a:t>Musculocutaneous nerve</a:t>
            </a:r>
            <a:r>
              <a:rPr lang="en-US" sz="2200" dirty="0" smtClean="0"/>
              <a:t>. </a:t>
            </a:r>
          </a:p>
          <a:p>
            <a:pPr marL="804863" indent="-284163">
              <a:spcBef>
                <a:spcPts val="0"/>
              </a:spcBef>
              <a:buFont typeface="+mj-lt"/>
              <a:buAutoNum type="arabicPeriod"/>
              <a:defRPr/>
            </a:pPr>
            <a:endParaRPr lang="en-US" sz="2200" dirty="0" smtClean="0"/>
          </a:p>
          <a:p>
            <a:pPr marL="576263" indent="-238125">
              <a:spcBef>
                <a:spcPts val="0"/>
              </a:spcBef>
              <a:defRPr/>
            </a:pPr>
            <a:r>
              <a:rPr lang="en-US" sz="2200" dirty="0" smtClean="0"/>
              <a:t>Posterior Cord: </a:t>
            </a:r>
            <a:r>
              <a:rPr lang="en-US" sz="2200" b="1" dirty="0" smtClean="0"/>
              <a:t>(ULTRA)</a:t>
            </a:r>
          </a:p>
          <a:p>
            <a:pPr marL="795338" indent="-274638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 smtClean="0"/>
              <a:t>Upper subscapular nerve.</a:t>
            </a:r>
          </a:p>
          <a:p>
            <a:pPr marL="795338" indent="-274638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 smtClean="0"/>
              <a:t>Lower subscapular nerve.</a:t>
            </a:r>
          </a:p>
          <a:p>
            <a:pPr marL="795338" indent="-274638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 smtClean="0"/>
              <a:t>Thoracodorsal nerve.</a:t>
            </a:r>
          </a:p>
          <a:p>
            <a:pPr marL="795338" indent="-274638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b="1" dirty="0" smtClean="0"/>
              <a:t>Radial nerve.</a:t>
            </a:r>
          </a:p>
          <a:p>
            <a:pPr marL="795338" indent="-274638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b="1" dirty="0" smtClean="0"/>
              <a:t>Axillary nerve.</a:t>
            </a:r>
          </a:p>
          <a:p>
            <a:pPr marL="795338" indent="-274638">
              <a:spcBef>
                <a:spcPts val="0"/>
              </a:spcBef>
              <a:buFont typeface="+mj-lt"/>
              <a:buAutoNum type="arabicPeriod"/>
              <a:defRPr/>
            </a:pPr>
            <a:endParaRPr lang="en-US" sz="2200" dirty="0"/>
          </a:p>
          <a:p>
            <a:pPr marL="576263" indent="-238125">
              <a:spcBef>
                <a:spcPts val="0"/>
              </a:spcBef>
              <a:defRPr/>
            </a:pPr>
            <a:r>
              <a:rPr lang="en-US" sz="2200" dirty="0" smtClean="0"/>
              <a:t>Medial Cord: </a:t>
            </a:r>
            <a:r>
              <a:rPr lang="en-US" sz="2200" b="1" dirty="0" smtClean="0"/>
              <a:t>(4MU)</a:t>
            </a:r>
          </a:p>
          <a:p>
            <a:pPr marL="795338" indent="-274638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 smtClean="0"/>
              <a:t>Medial pectoral nerve.</a:t>
            </a:r>
          </a:p>
          <a:p>
            <a:pPr marL="795338" indent="-274638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b="1" dirty="0" smtClean="0"/>
              <a:t>Medial root of median nerve.</a:t>
            </a:r>
          </a:p>
          <a:p>
            <a:pPr marL="795338" indent="-274638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/>
              <a:t>Medial cutaneous nerve of </a:t>
            </a:r>
            <a:r>
              <a:rPr lang="en-US" sz="2200" dirty="0" smtClean="0"/>
              <a:t>arm.</a:t>
            </a:r>
          </a:p>
          <a:p>
            <a:pPr marL="795338" indent="-274638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 smtClean="0"/>
              <a:t>Medial cutaneous nerve of forearm.</a:t>
            </a:r>
          </a:p>
          <a:p>
            <a:pPr marL="795338" indent="-274638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b="1" dirty="0" smtClean="0"/>
              <a:t>Ulnar nerve.</a:t>
            </a:r>
            <a:endParaRPr lang="en-US" sz="22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166039" y="1530581"/>
            <a:ext cx="246888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80107" y="2121844"/>
            <a:ext cx="2926080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166039" y="1826422"/>
            <a:ext cx="329184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66039" y="3038001"/>
            <a:ext cx="283464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166039" y="3347692"/>
            <a:ext cx="283464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166039" y="3643113"/>
            <a:ext cx="237744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66039" y="3938954"/>
            <a:ext cx="1463040" cy="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80107" y="4248023"/>
            <a:ext cx="155448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80107" y="5147238"/>
            <a:ext cx="24688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80107" y="5444894"/>
            <a:ext cx="329184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11096" y="5747848"/>
            <a:ext cx="356616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211096" y="6048099"/>
            <a:ext cx="402336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179687" y="6348350"/>
            <a:ext cx="13716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676066" y="1697374"/>
            <a:ext cx="5700534" cy="4296495"/>
            <a:chOff x="676066" y="1697374"/>
            <a:chExt cx="5700534" cy="4296495"/>
          </a:xfrm>
        </p:grpSpPr>
        <p:pic>
          <p:nvPicPr>
            <p:cNvPr id="5" name="Picture 2" descr="E:\dad\Student Gray\7. Upper limb\F66122-007-f05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2" r="35852" b="56732"/>
            <a:stretch>
              <a:fillRect/>
            </a:stretch>
          </p:blipFill>
          <p:spPr bwMode="auto">
            <a:xfrm>
              <a:off x="676066" y="1697374"/>
              <a:ext cx="5700534" cy="429649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2252099" y="2380658"/>
              <a:ext cx="1234440" cy="147917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3950" y="2380658"/>
              <a:ext cx="1371600" cy="147917"/>
            </a:xfrm>
            <a:prstGeom prst="rect">
              <a:avLst/>
            </a:prstGeom>
            <a:noFill/>
            <a:ln w="285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097280" y="3038622"/>
              <a:ext cx="393895" cy="253218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1861435" y="3316046"/>
              <a:ext cx="457200" cy="147917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19043" y="3809261"/>
              <a:ext cx="457200" cy="147917"/>
            </a:xfrm>
            <a:prstGeom prst="rect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86796" y="4543910"/>
              <a:ext cx="1188720" cy="91440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15395" y="4391233"/>
              <a:ext cx="914400" cy="9144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57839" y="4153897"/>
              <a:ext cx="671956" cy="183473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42838" y="4813958"/>
              <a:ext cx="365760" cy="147917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663237" y="5341121"/>
              <a:ext cx="848940" cy="106368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74096" y="5517982"/>
              <a:ext cx="1645920" cy="106368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90952" y="5740622"/>
              <a:ext cx="1828800" cy="106368"/>
            </a:xfrm>
            <a:prstGeom prst="rect">
              <a:avLst/>
            </a:prstGeom>
            <a:no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1294227" y="4337370"/>
              <a:ext cx="329116" cy="177736"/>
            </a:xfrm>
            <a:prstGeom prst="straightConnector1">
              <a:avLst/>
            </a:prstGeom>
            <a:ln w="5715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9607249" y="938233"/>
            <a:ext cx="170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ucy </a:t>
            </a:r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oves </a:t>
            </a:r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oney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81709" y="4541439"/>
            <a:ext cx="1898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oney </a:t>
            </a:r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akes </a:t>
            </a:r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any </a:t>
            </a:r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en </a:t>
            </a:r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U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nhappy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2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" id="{6C3A8FFE-7141-47B9-9213-9895C7E1A432}" vid="{088974C7-7BA9-4A38-9875-23F266899E6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</Template>
  <TotalTime>4811</TotalTime>
  <Words>2486</Words>
  <Application>Microsoft Office PowerPoint</Application>
  <PresentationFormat>Widescreen</PresentationFormat>
  <Paragraphs>465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Verdana</vt:lpstr>
      <vt:lpstr>Times New Roman</vt:lpstr>
      <vt:lpstr>Calibri Light</vt:lpstr>
      <vt:lpstr>Arial</vt:lpstr>
      <vt:lpstr>Wingdings</vt:lpstr>
      <vt:lpstr>Courier New</vt:lpstr>
      <vt:lpstr>Office Theme</vt:lpstr>
      <vt:lpstr>Brachial Plexus and Lumbosacral Plexus</vt:lpstr>
      <vt:lpstr>Objectives</vt:lpstr>
      <vt:lpstr>Brachial Plexus 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Lumbosacral Plexus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</dc:title>
  <dc:creator>Jawaher AbdulMohsen</dc:creator>
  <cp:lastModifiedBy>Jawaher AbdulMohsen</cp:lastModifiedBy>
  <cp:revision>105</cp:revision>
  <dcterms:created xsi:type="dcterms:W3CDTF">2017-04-30T17:35:08Z</dcterms:created>
  <dcterms:modified xsi:type="dcterms:W3CDTF">2017-09-23T10:52:36Z</dcterms:modified>
</cp:coreProperties>
</file>