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5" r:id="rId1"/>
  </p:sldMasterIdLst>
  <p:notesMasterIdLst>
    <p:notesMasterId r:id="rId25"/>
  </p:notesMasterIdLst>
  <p:sldIdLst>
    <p:sldId id="273" r:id="rId2"/>
    <p:sldId id="297" r:id="rId3"/>
    <p:sldId id="298" r:id="rId4"/>
    <p:sldId id="314" r:id="rId5"/>
    <p:sldId id="326" r:id="rId6"/>
    <p:sldId id="315" r:id="rId7"/>
    <p:sldId id="316" r:id="rId8"/>
    <p:sldId id="317" r:id="rId9"/>
    <p:sldId id="318" r:id="rId10"/>
    <p:sldId id="319" r:id="rId11"/>
    <p:sldId id="306" r:id="rId12"/>
    <p:sldId id="320" r:id="rId13"/>
    <p:sldId id="321" r:id="rId14"/>
    <p:sldId id="322" r:id="rId15"/>
    <p:sldId id="323" r:id="rId16"/>
    <p:sldId id="324" r:id="rId17"/>
    <p:sldId id="312" r:id="rId18"/>
    <p:sldId id="325" r:id="rId19"/>
    <p:sldId id="332" r:id="rId20"/>
    <p:sldId id="327" r:id="rId21"/>
    <p:sldId id="329" r:id="rId22"/>
    <p:sldId id="330" r:id="rId23"/>
    <p:sldId id="270" r:id="rId24"/>
  </p:sldIdLst>
  <p:sldSz cx="12192000" cy="6858000"/>
  <p:notesSz cx="6858000" cy="9144000"/>
  <p:embeddedFontLs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274"/>
    <a:srgbClr val="568D11"/>
    <a:srgbClr val="990099"/>
    <a:srgbClr val="BB889D"/>
    <a:srgbClr val="FF66CC"/>
    <a:srgbClr val="CC3399"/>
    <a:srgbClr val="FFFF99"/>
    <a:srgbClr val="00CC00"/>
    <a:srgbClr val="72BED3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4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086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A14EE-1895-A04A-98D6-D7F0D02BD5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44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hyperlink" Target="https://docs.google.com/presentation/d/1zHrbVvovKY0lGbOycITFqoig6qjfsi2AoJUTEhHuXw0/edit?usp=shari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channel/UCXm7p9EPl93gEqwDzVguKVA/playlists?view_as=subscriber" TargetMode="External"/><Relationship Id="rId5" Type="http://schemas.openxmlformats.org/officeDocument/2006/relationships/hyperlink" Target="https://docs.google.com/forms/d/e/1FAIpQLSe5fXv00313pt-bu_7cteBdzQAoHkhw6R86sJUYg-L2qalpWA/viewform?usp=sf_link" TargetMode="Externa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www.youtube.com/watch?v=T2zjlB4ctu4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455965" y="5457511"/>
            <a:ext cx="7758953" cy="9153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GB" sz="400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Anatomy of the Brain Stem</a:t>
            </a:r>
            <a:br>
              <a:rPr lang="en-GB" sz="400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GB" sz="400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(External Features)</a:t>
            </a:r>
            <a:endParaRPr lang="en-GB" sz="4800" kern="12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27112"/>
            <a:ext cx="12192000" cy="5212320"/>
            <a:chOff x="0" y="127112"/>
            <a:chExt cx="12192000" cy="5212320"/>
          </a:xfrm>
        </p:grpSpPr>
        <p:pic>
          <p:nvPicPr>
            <p:cNvPr id="85" name="Shape 85" descr="Image result for ‫بسم الله الرحمن الرحيم‬‎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91554" y="127112"/>
              <a:ext cx="3669927" cy="361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6" b="33122"/>
            <a:stretch/>
          </p:blipFill>
          <p:spPr>
            <a:xfrm>
              <a:off x="0" y="562574"/>
              <a:ext cx="12192000" cy="469329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866744" y="377261"/>
              <a:ext cx="2946400" cy="4962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 descr="#Med436 - KSU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8"/>
            <a:stretch/>
          </p:blipFill>
          <p:spPr bwMode="auto">
            <a:xfrm>
              <a:off x="8308002" y="2103341"/>
              <a:ext cx="1920882" cy="175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4" t="11343" r="9894" b="25826"/>
            <a:stretch/>
          </p:blipFill>
          <p:spPr>
            <a:xfrm>
              <a:off x="8379502" y="377261"/>
              <a:ext cx="1835935" cy="186235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948773" y="6460974"/>
            <a:ext cx="6944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Please view our </a:t>
            </a:r>
            <a:r>
              <a:rPr lang="en-US" sz="1600" dirty="0">
                <a:latin typeface="+mn-lt"/>
                <a:hlinkClick r:id="rId7"/>
              </a:rPr>
              <a:t>Editing File</a:t>
            </a:r>
            <a:r>
              <a:rPr lang="en-US" sz="1600" dirty="0">
                <a:latin typeface="+mn-lt"/>
              </a:rPr>
              <a:t> before studying this lecture to check for any changes.</a:t>
            </a:r>
            <a:endParaRPr lang="en-GB" sz="1600" dirty="0">
              <a:latin typeface="+mn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36534" y="5392689"/>
            <a:ext cx="2766400" cy="1272143"/>
            <a:chOff x="8563428" y="5284999"/>
            <a:chExt cx="2766400" cy="1272143"/>
          </a:xfrm>
        </p:grpSpPr>
        <p:sp>
          <p:nvSpPr>
            <p:cNvPr id="17" name="TextBox 16"/>
            <p:cNvSpPr txBox="1"/>
            <p:nvPr/>
          </p:nvSpPr>
          <p:spPr>
            <a:xfrm>
              <a:off x="8563428" y="5284999"/>
              <a:ext cx="2766400" cy="1272143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C00000"/>
                  </a:solidFill>
                </a:rPr>
                <a:t>Important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010F389-A87E-4810-90CD-9D6110985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98" y="3780381"/>
            <a:ext cx="1564729" cy="13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71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497305"/>
            <a:ext cx="10515600" cy="984835"/>
          </a:xfrm>
        </p:spPr>
        <p:txBody>
          <a:bodyPr>
            <a:normAutofit/>
          </a:bodyPr>
          <a:lstStyle/>
          <a:p>
            <a:r>
              <a:rPr lang="en-US" sz="3600" b="1" dirty="0"/>
              <a:t>Pons </a:t>
            </a:r>
            <a:r>
              <a:rPr lang="en-US" sz="3600" dirty="0"/>
              <a:t>– </a:t>
            </a:r>
            <a:r>
              <a:rPr lang="en-US" sz="3200" dirty="0"/>
              <a:t>Ventral Surface</a:t>
            </a:r>
            <a:endParaRPr lang="en-GB" sz="3200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60937"/>
            <a:ext cx="5028198" cy="4891083"/>
          </a:xfrm>
          <a:ln>
            <a:noFill/>
          </a:ln>
        </p:spPr>
        <p:txBody>
          <a:bodyPr rtlCol="0">
            <a:normAutofit/>
          </a:bodyPr>
          <a:lstStyle/>
          <a:p>
            <a:pPr marL="341313" indent="-341313">
              <a:buFont typeface="Courier New" panose="02070309020205020404" pitchFamily="49" charset="0"/>
              <a:buChar char="o"/>
              <a:defRPr/>
            </a:pPr>
            <a:r>
              <a:rPr lang="en-US" sz="2400" b="1" dirty="0"/>
              <a:t>Basilar </a:t>
            </a:r>
            <a:r>
              <a:rPr lang="en-US" sz="2400" b="1" dirty="0" err="1"/>
              <a:t>sulcus</a:t>
            </a:r>
            <a:r>
              <a:rPr lang="en-US" sz="2400" dirty="0"/>
              <a:t>:</a:t>
            </a:r>
          </a:p>
          <a:p>
            <a:pPr marL="609600" indent="-268288">
              <a:buFont typeface="Arial" charset="0"/>
              <a:buChar char="•"/>
              <a:defRPr/>
            </a:pPr>
            <a:r>
              <a:rPr lang="en-US" sz="2400" dirty="0"/>
              <a:t>Divides the pons into 2 halves, occupied by </a:t>
            </a:r>
            <a:r>
              <a:rPr lang="en-US" sz="2400" b="1" dirty="0"/>
              <a:t>basilar artery</a:t>
            </a:r>
            <a:r>
              <a:rPr lang="en-US" sz="2400" dirty="0"/>
              <a:t>.</a:t>
            </a:r>
          </a:p>
          <a:p>
            <a:pPr marL="341313" indent="-341313">
              <a:buFont typeface="Courier New" panose="02070309020205020404" pitchFamily="49" charset="0"/>
              <a:buChar char="o"/>
              <a:defRPr/>
            </a:pPr>
            <a:r>
              <a:rPr lang="en-US" sz="2400" b="1" dirty="0"/>
              <a:t>Transverse </a:t>
            </a:r>
            <a:r>
              <a:rPr lang="en-US" sz="2400" b="1" dirty="0" err="1"/>
              <a:t>pontine</a:t>
            </a:r>
            <a:r>
              <a:rPr lang="en-US" sz="2400" b="1" dirty="0"/>
              <a:t> (</a:t>
            </a:r>
            <a:r>
              <a:rPr lang="en-US" sz="2400" b="1" dirty="0" err="1"/>
              <a:t>pontocerebellar</a:t>
            </a:r>
            <a:r>
              <a:rPr lang="en-US" sz="2400" b="1" dirty="0"/>
              <a:t>) fibers</a:t>
            </a:r>
            <a:r>
              <a:rPr lang="en-US" sz="2400" dirty="0"/>
              <a:t>: </a:t>
            </a:r>
          </a:p>
          <a:p>
            <a:pPr marL="609600" indent="-268288">
              <a:buFont typeface="Arial" charset="0"/>
              <a:buChar char="•"/>
              <a:defRPr/>
            </a:pPr>
            <a:r>
              <a:rPr lang="en-US" sz="2400" dirty="0"/>
              <a:t>Originate from </a:t>
            </a:r>
            <a:r>
              <a:rPr lang="en-US" sz="2400" b="1" dirty="0"/>
              <a:t>pontine nuclei</a:t>
            </a:r>
            <a:r>
              <a:rPr lang="en-US" sz="2400" dirty="0"/>
              <a:t>, </a:t>
            </a:r>
          </a:p>
          <a:p>
            <a:pPr marL="609600" indent="-268288">
              <a:buFont typeface="Arial" charset="0"/>
              <a:buChar char="•"/>
              <a:defRPr/>
            </a:pPr>
            <a:r>
              <a:rPr lang="en-US" sz="2400" dirty="0"/>
              <a:t>They </a:t>
            </a:r>
            <a:r>
              <a:rPr lang="en-US" sz="2400" u="sng" dirty="0"/>
              <a:t>cross</a:t>
            </a:r>
            <a:r>
              <a:rPr lang="en-US" sz="2400" dirty="0"/>
              <a:t> the midline &amp; pass through the </a:t>
            </a:r>
            <a:r>
              <a:rPr lang="en-US" sz="2400" u="sng" dirty="0"/>
              <a:t>contralateral</a:t>
            </a:r>
            <a:r>
              <a:rPr lang="en-US" sz="2400" i="1" dirty="0"/>
              <a:t> middle cerebellar peduncle </a:t>
            </a:r>
            <a:r>
              <a:rPr lang="en-US" sz="2400" dirty="0"/>
              <a:t>to enter the opposite cerebellar hemisphere.</a:t>
            </a:r>
          </a:p>
          <a:p>
            <a:pPr marL="0" indent="0">
              <a:buNone/>
              <a:defRPr/>
            </a:pPr>
            <a:endParaRPr lang="en-US" sz="2400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281986" y="1879195"/>
            <a:ext cx="17373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390474" y="3460102"/>
            <a:ext cx="2011680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181329" y="407176"/>
            <a:ext cx="5172471" cy="3297722"/>
            <a:chOff x="4971047" y="3159208"/>
            <a:chExt cx="4038600" cy="4432384"/>
          </a:xfrm>
        </p:grpSpPr>
        <p:pic>
          <p:nvPicPr>
            <p:cNvPr id="14" name="Picture 13" descr="C:\Documents and Settings\Free User\My Documents\My Pictures\asxc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6"/>
            <a:stretch/>
          </p:blipFill>
          <p:spPr>
            <a:xfrm>
              <a:off x="4971047" y="3159208"/>
              <a:ext cx="4038600" cy="4432384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6306979" y="5546722"/>
              <a:ext cx="34496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CC3399"/>
                  </a:solidFill>
                  <a:latin typeface="Arial" charset="0"/>
                  <a:cs typeface="Arial" charset="0"/>
                </a:rPr>
                <a:t>*</a:t>
              </a:r>
              <a:endParaRPr lang="en-US" sz="3200" dirty="0">
                <a:solidFill>
                  <a:srgbClr val="CC33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43659" y="5220654"/>
              <a:ext cx="34496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cs typeface="Arial" charset="0"/>
                </a:rPr>
                <a:t>*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807434" y="3901049"/>
            <a:ext cx="3145859" cy="2797463"/>
            <a:chOff x="6961410" y="4006478"/>
            <a:chExt cx="3612307" cy="2797463"/>
          </a:xfrm>
        </p:grpSpPr>
        <p:grpSp>
          <p:nvGrpSpPr>
            <p:cNvPr id="3" name="Group 2"/>
            <p:cNvGrpSpPr/>
            <p:nvPr/>
          </p:nvGrpSpPr>
          <p:grpSpPr>
            <a:xfrm>
              <a:off x="6961410" y="4006478"/>
              <a:ext cx="3612307" cy="2797463"/>
              <a:chOff x="6961410" y="4006478"/>
              <a:chExt cx="3612307" cy="2797463"/>
            </a:xfrm>
          </p:grpSpPr>
          <p:pic>
            <p:nvPicPr>
              <p:cNvPr id="2050" name="Picture 2" descr="Image result for pontine nucleu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1410" y="4006478"/>
                <a:ext cx="3612307" cy="27092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9749431" y="6496164"/>
                <a:ext cx="6939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</a:rPr>
                  <a:t>Extra</a:t>
                </a:r>
                <a:endPara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9879319" y="5578654"/>
              <a:ext cx="596937" cy="135668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3416222" y="3910136"/>
            <a:ext cx="18288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875421" y="3934725"/>
            <a:ext cx="2982075" cy="2753347"/>
            <a:chOff x="5732008" y="4023360"/>
            <a:chExt cx="2982075" cy="2753347"/>
          </a:xfrm>
        </p:grpSpPr>
        <p:pic>
          <p:nvPicPr>
            <p:cNvPr id="2052" name="Picture 4" descr="Image result for transverse pontocerebellar fiber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2008" y="4023360"/>
              <a:ext cx="2982075" cy="26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8074225" y="5032506"/>
              <a:ext cx="519856" cy="135668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708900" y="6264154"/>
              <a:ext cx="822960" cy="135668"/>
            </a:xfrm>
            <a:prstGeom prst="rect">
              <a:avLst/>
            </a:prstGeom>
            <a:noFill/>
            <a:ln w="28575"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072349" y="6468930"/>
              <a:ext cx="604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2235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89152"/>
            <a:ext cx="5345624" cy="5375860"/>
          </a:xfrm>
          <a:ln>
            <a:noFill/>
          </a:ln>
        </p:spPr>
        <p:txBody>
          <a:bodyPr rtlCol="0">
            <a:normAutofit lnSpcReduction="10000"/>
          </a:bodyPr>
          <a:lstStyle/>
          <a:p>
            <a:pPr marL="341313" indent="-341313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b="1" dirty="0"/>
              <a:t>Nerves emerging from Pons </a:t>
            </a:r>
            <a:r>
              <a:rPr lang="en-US" sz="2200" dirty="0"/>
              <a:t>(4 nerves):</a:t>
            </a:r>
          </a:p>
          <a:p>
            <a:pPr marL="609600" indent="-268288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200" b="1" dirty="0"/>
              <a:t>Trigeminal</a:t>
            </a:r>
            <a:r>
              <a:rPr lang="en-US" sz="2200" dirty="0"/>
              <a:t> (</a:t>
            </a:r>
            <a:r>
              <a:rPr lang="en-US" sz="2200" i="1" dirty="0"/>
              <a:t>5th</a:t>
            </a:r>
            <a:r>
              <a:rPr lang="en-US" sz="2200" dirty="0"/>
              <a:t>): from the middle of ventrolateral aspect of pons, as 2 roots: a small medial motor root &amp;                    a large lateral sensory root*.</a:t>
            </a:r>
          </a:p>
          <a:p>
            <a:pPr marL="609600" indent="-268288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200" b="1" dirty="0"/>
              <a:t>Abducent</a:t>
            </a:r>
            <a:r>
              <a:rPr lang="en-US" sz="2200" dirty="0"/>
              <a:t> (</a:t>
            </a:r>
            <a:r>
              <a:rPr lang="en-US" sz="2200" i="1" dirty="0"/>
              <a:t>6th</a:t>
            </a:r>
            <a:r>
              <a:rPr lang="en-US" sz="2200" dirty="0"/>
              <a:t>): from sulcus/junction  between pons &amp; pyramid.</a:t>
            </a:r>
          </a:p>
          <a:p>
            <a:pPr marL="609600" indent="-268288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</a:rPr>
              <a:t>Facial</a:t>
            </a:r>
            <a:r>
              <a:rPr lang="en-US" sz="2200" dirty="0">
                <a:solidFill>
                  <a:srgbClr val="C00000"/>
                </a:solidFill>
              </a:rPr>
              <a:t> (</a:t>
            </a:r>
            <a:r>
              <a:rPr lang="en-US" sz="2200" i="1" dirty="0">
                <a:solidFill>
                  <a:srgbClr val="C00000"/>
                </a:solidFill>
              </a:rPr>
              <a:t>7th</a:t>
            </a:r>
            <a:r>
              <a:rPr lang="en-US" sz="2200" dirty="0">
                <a:solidFill>
                  <a:srgbClr val="C00000"/>
                </a:solidFill>
              </a:rPr>
              <a:t>) &amp; </a:t>
            </a:r>
            <a:r>
              <a:rPr lang="en-US" sz="2200" b="1" dirty="0">
                <a:solidFill>
                  <a:srgbClr val="C00000"/>
                </a:solidFill>
              </a:rPr>
              <a:t>Vestibulocochlear</a:t>
            </a:r>
            <a:r>
              <a:rPr lang="en-US" sz="2200" dirty="0">
                <a:solidFill>
                  <a:srgbClr val="C00000"/>
                </a:solidFill>
              </a:rPr>
              <a:t> (</a:t>
            </a:r>
            <a:r>
              <a:rPr lang="en-US" sz="2200" i="1" dirty="0">
                <a:solidFill>
                  <a:srgbClr val="C00000"/>
                </a:solidFill>
              </a:rPr>
              <a:t>8th</a:t>
            </a:r>
            <a:r>
              <a:rPr lang="en-US" sz="2200" dirty="0">
                <a:solidFill>
                  <a:srgbClr val="C00000"/>
                </a:solidFill>
              </a:rPr>
              <a:t>): at </a:t>
            </a:r>
            <a:r>
              <a:rPr lang="en-US" sz="2200" u="sng" dirty="0">
                <a:solidFill>
                  <a:srgbClr val="C00000"/>
                </a:solidFill>
              </a:rPr>
              <a:t>cerebellopontine angle</a:t>
            </a:r>
            <a:r>
              <a:rPr lang="en-US" sz="2200" dirty="0">
                <a:solidFill>
                  <a:srgbClr val="C00000"/>
                </a:solidFill>
              </a:rPr>
              <a:t> (</a:t>
            </a:r>
            <a:r>
              <a:rPr lang="en-US" sz="2200" i="1" dirty="0">
                <a:solidFill>
                  <a:srgbClr val="C00000"/>
                </a:solidFill>
              </a:rPr>
              <a:t>junction between medulla, pons &amp; cerebellum</a:t>
            </a:r>
            <a:r>
              <a:rPr lang="en-US" sz="2200" dirty="0">
                <a:solidFill>
                  <a:srgbClr val="C00000"/>
                </a:solidFill>
              </a:rPr>
              <a:t>). Both nerves emerge as 2 roots: from </a:t>
            </a:r>
            <a:r>
              <a:rPr lang="en-US" sz="2200" i="1" dirty="0">
                <a:solidFill>
                  <a:srgbClr val="C00000"/>
                </a:solidFill>
              </a:rPr>
              <a:t>medial to lateral</a:t>
            </a:r>
            <a:r>
              <a:rPr lang="en-US" sz="2200" dirty="0">
                <a:solidFill>
                  <a:srgbClr val="C00000"/>
                </a:solidFill>
              </a:rPr>
              <a:t>: </a:t>
            </a:r>
          </a:p>
          <a:p>
            <a:pPr marL="71755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2200" dirty="0">
                <a:solidFill>
                  <a:srgbClr val="C00000"/>
                </a:solidFill>
              </a:rPr>
              <a:t>motor root of 7th, sensory root of 7th  </a:t>
            </a:r>
          </a:p>
          <a:p>
            <a:pPr marL="71755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2200" dirty="0">
                <a:solidFill>
                  <a:srgbClr val="C00000"/>
                </a:solidFill>
              </a:rPr>
              <a:t>vestibular part of 8th  &amp; cochlear part of 8</a:t>
            </a:r>
            <a:r>
              <a:rPr lang="en-US" sz="2200" baseline="30000" dirty="0">
                <a:solidFill>
                  <a:srgbClr val="C00000"/>
                </a:solidFill>
              </a:rPr>
              <a:t>th</a:t>
            </a:r>
            <a:r>
              <a:rPr lang="en-US" sz="2200" dirty="0">
                <a:solidFill>
                  <a:srgbClr val="C00000"/>
                </a:solidFill>
              </a:rPr>
              <a:t>. </a:t>
            </a:r>
            <a:endParaRPr lang="en-US" sz="2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450811"/>
            <a:ext cx="10515600" cy="984835"/>
          </a:xfrm>
        </p:spPr>
        <p:txBody>
          <a:bodyPr>
            <a:normAutofit/>
          </a:bodyPr>
          <a:lstStyle/>
          <a:p>
            <a:r>
              <a:rPr lang="en-US" sz="3600" b="1" dirty="0"/>
              <a:t>Pons </a:t>
            </a:r>
            <a:r>
              <a:rPr lang="en-US" sz="3600" dirty="0"/>
              <a:t>– </a:t>
            </a:r>
            <a:r>
              <a:rPr lang="en-US" sz="3200" dirty="0"/>
              <a:t>Ventral Surface</a:t>
            </a:r>
            <a:endParaRPr lang="en-GB" sz="32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564659" y="2076420"/>
            <a:ext cx="1188720" cy="0"/>
          </a:xfrm>
          <a:prstGeom prst="line">
            <a:avLst/>
          </a:prstGeom>
          <a:ln w="28575">
            <a:solidFill>
              <a:srgbClr val="72B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554827" y="4015601"/>
            <a:ext cx="64008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165683" y="4025433"/>
            <a:ext cx="201168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544995" y="3347017"/>
            <a:ext cx="118872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52" y="3826412"/>
            <a:ext cx="3835246" cy="284296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851086" y="259911"/>
            <a:ext cx="4502714" cy="3566501"/>
            <a:chOff x="6554492" y="989722"/>
            <a:chExt cx="4799308" cy="5278756"/>
          </a:xfrm>
        </p:grpSpPr>
        <p:pic>
          <p:nvPicPr>
            <p:cNvPr id="20" name="Picture 7" descr="C:\Documents and Settings\Free User\My Documents\My Pictures\asxc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0"/>
            <a:stretch/>
          </p:blipFill>
          <p:spPr>
            <a:xfrm>
              <a:off x="6554492" y="989722"/>
              <a:ext cx="4799308" cy="5278756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0470524" y="3953814"/>
              <a:ext cx="631065" cy="122349"/>
            </a:xfrm>
            <a:prstGeom prst="rect">
              <a:avLst/>
            </a:prstGeom>
            <a:noFill/>
            <a:ln w="2857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573555" y="4159877"/>
              <a:ext cx="534473" cy="10303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650826" y="4353060"/>
              <a:ext cx="476519" cy="173864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573552" y="3649221"/>
              <a:ext cx="360611" cy="195123"/>
            </a:xfrm>
            <a:prstGeom prst="rect">
              <a:avLst/>
            </a:prstGeom>
            <a:noFill/>
            <a:ln w="28575">
              <a:solidFill>
                <a:srgbClr val="72BE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838697B-5DA4-4F99-B6E7-1F869E9315FC}"/>
              </a:ext>
            </a:extLst>
          </p:cNvPr>
          <p:cNvSpPr txBox="1"/>
          <p:nvPr/>
        </p:nvSpPr>
        <p:spPr>
          <a:xfrm>
            <a:off x="4898894" y="423026"/>
            <a:ext cx="25698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to remember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small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edial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otor root &amp; a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arge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ateral sensory root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59BADD-F8C7-46E3-9DAE-DE0F419055DB}"/>
              </a:ext>
            </a:extLst>
          </p:cNvPr>
          <p:cNvSpPr/>
          <p:nvPr/>
        </p:nvSpPr>
        <p:spPr>
          <a:xfrm>
            <a:off x="2360703" y="6241792"/>
            <a:ext cx="2300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Vestibulo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1</a:t>
            </a:r>
            <a:r>
              <a:rPr lang="en-US" baseline="30000" dirty="0">
                <a:solidFill>
                  <a:schemeClr val="accent3">
                    <a:lumMod val="75000"/>
                  </a:schemeClr>
                </a:solidFill>
              </a:rPr>
              <a:t>st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since its first in the name then cochlear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631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5EBE46B-8AD1-4445-ACB1-95624F031E81}"/>
              </a:ext>
            </a:extLst>
          </p:cNvPr>
          <p:cNvGrpSpPr/>
          <p:nvPr/>
        </p:nvGrpSpPr>
        <p:grpSpPr>
          <a:xfrm>
            <a:off x="5664200" y="3860461"/>
            <a:ext cx="2604738" cy="2146620"/>
            <a:chOff x="3050300" y="4287358"/>
            <a:chExt cx="4318874" cy="281209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2C09921-A567-47A6-A65C-786C357DA8B7}"/>
                </a:ext>
              </a:extLst>
            </p:cNvPr>
            <p:cNvGrpSpPr/>
            <p:nvPr/>
          </p:nvGrpSpPr>
          <p:grpSpPr>
            <a:xfrm>
              <a:off x="3050300" y="4287358"/>
              <a:ext cx="4318874" cy="2805593"/>
              <a:chOff x="6154540" y="393638"/>
              <a:chExt cx="4318874" cy="3179824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FB4C84EB-D9D3-4450-A858-E32346F2BE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06" t="49745"/>
              <a:stretch>
                <a:fillRect/>
              </a:stretch>
            </p:blipFill>
            <p:spPr bwMode="auto">
              <a:xfrm>
                <a:off x="6154540" y="393638"/>
                <a:ext cx="4298268" cy="3179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5FEFE42-12A3-4930-B4BC-0DB8B6F28B35}"/>
                  </a:ext>
                </a:extLst>
              </p:cNvPr>
              <p:cNvSpPr/>
              <p:nvPr/>
            </p:nvSpPr>
            <p:spPr>
              <a:xfrm>
                <a:off x="10086734" y="2512817"/>
                <a:ext cx="386680" cy="289800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0D9620-9E93-4386-99F6-649CDBEB9B41}"/>
                </a:ext>
              </a:extLst>
            </p:cNvPr>
            <p:cNvSpPr txBox="1"/>
            <p:nvPr/>
          </p:nvSpPr>
          <p:spPr>
            <a:xfrm>
              <a:off x="3128355" y="6791673"/>
              <a:ext cx="601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Midbrain </a:t>
            </a:r>
            <a:r>
              <a:rPr lang="en-US" sz="3600" dirty="0"/>
              <a:t>– </a:t>
            </a:r>
            <a:r>
              <a:rPr lang="en-US" sz="3200" dirty="0"/>
              <a:t>Ventral Surface</a:t>
            </a:r>
            <a:endParaRPr lang="en-GB" sz="32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25500" y="1690688"/>
            <a:ext cx="4838700" cy="4076700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100" indent="-292100">
              <a:buClr>
                <a:schemeClr val="tx1"/>
              </a:buClr>
              <a:buFont typeface="Courier New" panose="02070309020205020404" pitchFamily="49" charset="0"/>
              <a:buChar char="o"/>
              <a:defRPr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It is formed of </a:t>
            </a:r>
            <a:r>
              <a:rPr lang="en-GB" sz="2400" dirty="0"/>
              <a:t>a large </a:t>
            </a:r>
            <a:r>
              <a:rPr lang="en-US" sz="2400" dirty="0"/>
              <a:t> column of descending fibers (</a:t>
            </a:r>
            <a:r>
              <a:rPr lang="en-US" sz="2400" b="1" dirty="0"/>
              <a:t>crus </a:t>
            </a:r>
            <a:r>
              <a:rPr lang="en-US" sz="2400" b="1" dirty="0" err="1"/>
              <a:t>cerebri</a:t>
            </a:r>
            <a:r>
              <a:rPr lang="en-US" sz="2400" b="1" dirty="0"/>
              <a:t> or basis </a:t>
            </a:r>
            <a:r>
              <a:rPr lang="en-US" sz="2400" b="1" dirty="0" err="1"/>
              <a:t>pedunculi</a:t>
            </a:r>
            <a:r>
              <a:rPr lang="en-US" sz="2400" dirty="0"/>
              <a:t>), on either side.</a:t>
            </a:r>
          </a:p>
          <a:p>
            <a:pPr marL="292100" indent="-292100"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The 2 </a:t>
            </a:r>
            <a:r>
              <a:rPr lang="en-US" sz="2400" dirty="0" err="1"/>
              <a:t>crura</a:t>
            </a:r>
            <a:r>
              <a:rPr lang="en-US" sz="2400" dirty="0"/>
              <a:t> </a:t>
            </a:r>
            <a:r>
              <a:rPr lang="en-US" sz="2400" dirty="0" err="1"/>
              <a:t>cerebri</a:t>
            </a:r>
            <a:r>
              <a:rPr lang="en-US" sz="2400" dirty="0"/>
              <a:t> are separated by a depression called the  </a:t>
            </a:r>
            <a:r>
              <a:rPr lang="en-US" sz="2400" b="1" dirty="0"/>
              <a:t>interpeduncular fossa</a:t>
            </a:r>
            <a:r>
              <a:rPr lang="en-US" sz="2400" dirty="0"/>
              <a:t>.</a:t>
            </a:r>
          </a:p>
          <a:p>
            <a:pPr marL="292100" indent="-292100"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Nerve emerging from Midbrain (one):</a:t>
            </a:r>
          </a:p>
          <a:p>
            <a:pPr marL="609600" indent="-317500">
              <a:defRPr/>
            </a:pPr>
            <a:r>
              <a:rPr lang="en-US" sz="2400" b="1" dirty="0" err="1"/>
              <a:t>Occulomotor</a:t>
            </a:r>
            <a:r>
              <a:rPr lang="en-US" sz="2400" dirty="0"/>
              <a:t> (</a:t>
            </a:r>
            <a:r>
              <a:rPr lang="en-US" sz="2400" i="1" dirty="0"/>
              <a:t>3rd</a:t>
            </a:r>
            <a:r>
              <a:rPr lang="en-US" sz="2400" dirty="0"/>
              <a:t>): from medial aspect of crus </a:t>
            </a:r>
            <a:r>
              <a:rPr lang="en-US" sz="2400" dirty="0" err="1"/>
              <a:t>cerebri</a:t>
            </a:r>
            <a:r>
              <a:rPr lang="en-US" sz="2400" dirty="0"/>
              <a:t>.</a:t>
            </a:r>
          </a:p>
          <a:p>
            <a:pPr marL="292100" indent="0">
              <a:buNone/>
              <a:defRPr/>
            </a:pPr>
            <a:endParaRPr lang="en-US" sz="24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1884" y="3788074"/>
            <a:ext cx="277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36423" y="2342089"/>
            <a:ext cx="146304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04335" y="5024284"/>
            <a:ext cx="1645920" cy="0"/>
          </a:xfrm>
          <a:prstGeom prst="line">
            <a:avLst/>
          </a:prstGeom>
          <a:ln w="28575">
            <a:solidFill>
              <a:srgbClr val="BB8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759574" y="240178"/>
            <a:ext cx="4606926" cy="3644900"/>
            <a:chOff x="6746874" y="977900"/>
            <a:chExt cx="4606926" cy="5054600"/>
          </a:xfrm>
        </p:grpSpPr>
        <p:grpSp>
          <p:nvGrpSpPr>
            <p:cNvPr id="23" name="Group 22"/>
            <p:cNvGrpSpPr/>
            <p:nvPr/>
          </p:nvGrpSpPr>
          <p:grpSpPr>
            <a:xfrm>
              <a:off x="6746874" y="977900"/>
              <a:ext cx="4606926" cy="5054600"/>
              <a:chOff x="5867400" y="1270000"/>
              <a:chExt cx="4606926" cy="5054600"/>
            </a:xfrm>
          </p:grpSpPr>
          <p:pic>
            <p:nvPicPr>
              <p:cNvPr id="25" name="Picture 7" descr="C:\Documents and Settings\Free User\My Documents\My Pictures\asxc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6"/>
              <a:stretch/>
            </p:blipFill>
            <p:spPr>
              <a:xfrm>
                <a:off x="5867401" y="1270000"/>
                <a:ext cx="4606925" cy="5054600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7988300" y="3358006"/>
                <a:ext cx="344966" cy="584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3200" b="1" dirty="0">
                    <a:solidFill>
                      <a:schemeClr val="accent2"/>
                    </a:solidFill>
                    <a:latin typeface="Arial" charset="0"/>
                    <a:cs typeface="Arial" charset="0"/>
                  </a:rPr>
                  <a:t>*</a:t>
                </a:r>
                <a:endParaRPr lang="en-US" sz="3200" dirty="0">
                  <a:solidFill>
                    <a:schemeClr val="accent2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TextBox 6"/>
              <p:cNvSpPr txBox="1">
                <a:spLocks noChangeArrowheads="1"/>
              </p:cNvSpPr>
              <p:nvPr/>
            </p:nvSpPr>
            <p:spPr bwMode="auto">
              <a:xfrm>
                <a:off x="5867400" y="3505200"/>
                <a:ext cx="609600" cy="50722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FF00"/>
                </a:solidFill>
                <a:miter lim="800000"/>
                <a:headEnd/>
                <a:tailEnd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900" b="1" dirty="0"/>
                  <a:t>Crus </a:t>
                </a:r>
                <a:r>
                  <a:rPr lang="en-US" altLang="en-US" sz="900" b="1" dirty="0" err="1"/>
                  <a:t>Cerebri</a:t>
                </a:r>
                <a:endParaRPr lang="en-US" altLang="en-US" sz="900" b="1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0687852" y="2607821"/>
              <a:ext cx="411948" cy="186179"/>
            </a:xfrm>
            <a:prstGeom prst="rect">
              <a:avLst/>
            </a:prstGeom>
            <a:noFill/>
            <a:ln w="28575">
              <a:solidFill>
                <a:srgbClr val="BB88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23755" y="3940241"/>
            <a:ext cx="5307537" cy="2721940"/>
            <a:chOff x="4962938" y="4010025"/>
            <a:chExt cx="6304416" cy="27219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720" y="4010025"/>
              <a:ext cx="4408634" cy="2721940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>
              <a:cxnSpLocks/>
            </p:cNvCxnSpPr>
            <p:nvPr/>
          </p:nvCxnSpPr>
          <p:spPr>
            <a:xfrm flipV="1">
              <a:off x="4962938" y="5605577"/>
              <a:ext cx="0" cy="561802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6548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Medulla </a:t>
            </a:r>
            <a:r>
              <a:rPr lang="en-US" sz="3600" dirty="0"/>
              <a:t>– </a:t>
            </a:r>
            <a:r>
              <a:rPr lang="en-US" sz="3200" dirty="0"/>
              <a:t>Dorsal Surface</a:t>
            </a:r>
            <a:endParaRPr lang="en-GB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899114" y="1404978"/>
            <a:ext cx="6019800" cy="4757738"/>
            <a:chOff x="4800600" y="1690688"/>
            <a:chExt cx="6019800" cy="4757738"/>
          </a:xfrm>
        </p:grpSpPr>
        <p:pic>
          <p:nvPicPr>
            <p:cNvPr id="4" name="Content Placeholder 6" descr="Brain stem 0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800600" y="1690688"/>
              <a:ext cx="6019800" cy="4267200"/>
            </a:xfrm>
            <a:prstGeom prst="rect">
              <a:avLst/>
            </a:prstGeom>
            <a:ln w="38100" cap="sq">
              <a:noFill/>
            </a:ln>
            <a:effectLst/>
          </p:spPr>
        </p:pic>
        <p:sp>
          <p:nvSpPr>
            <p:cNvPr id="5" name="Rectangle 4"/>
            <p:cNvSpPr/>
            <p:nvPr/>
          </p:nvSpPr>
          <p:spPr>
            <a:xfrm>
              <a:off x="6324600" y="6110288"/>
              <a:ext cx="1506538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open medulla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8001001" y="6110288"/>
              <a:ext cx="1666875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closed medulla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8229600" y="4891088"/>
              <a:ext cx="53340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7315200" y="4891088"/>
              <a:ext cx="1143000" cy="129540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8534400" y="5195888"/>
              <a:ext cx="76200" cy="914400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838200" y="1519278"/>
            <a:ext cx="5518114" cy="3733800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100" indent="-292100">
              <a:buFont typeface="Courier New" panose="02070309020205020404" pitchFamily="49" charset="0"/>
              <a:buChar char="o"/>
            </a:pPr>
            <a:r>
              <a:rPr lang="en-US" altLang="en-US" dirty="0"/>
              <a:t>The features differ in the       </a:t>
            </a:r>
            <a:r>
              <a:rPr lang="en-US" altLang="en-US" i="1" dirty="0"/>
              <a:t>caudal part </a:t>
            </a:r>
            <a:r>
              <a:rPr lang="en-US" altLang="en-US" dirty="0"/>
              <a:t>(</a:t>
            </a:r>
            <a:r>
              <a:rPr lang="en-US" altLang="en-US" b="1" dirty="0"/>
              <a:t>closed medulla</a:t>
            </a:r>
            <a:r>
              <a:rPr lang="en-US" altLang="en-US" dirty="0"/>
              <a:t>) and the </a:t>
            </a:r>
            <a:r>
              <a:rPr lang="en-US" altLang="en-US" i="1" dirty="0"/>
              <a:t>cranial part </a:t>
            </a:r>
            <a:r>
              <a:rPr lang="en-US" altLang="en-US" dirty="0"/>
              <a:t>(</a:t>
            </a:r>
            <a:r>
              <a:rPr lang="en-US" altLang="en-US" b="1" dirty="0"/>
              <a:t>open medulla</a:t>
            </a:r>
            <a:r>
              <a:rPr lang="en-US" altLang="en-US" dirty="0"/>
              <a:t>).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645593" y="3972231"/>
            <a:ext cx="3795060" cy="2620943"/>
            <a:chOff x="1302403" y="3604584"/>
            <a:chExt cx="3795060" cy="3224375"/>
          </a:xfrm>
        </p:grpSpPr>
        <p:pic>
          <p:nvPicPr>
            <p:cNvPr id="12" name="Picture 2" descr="Fig 3 - The posterolateral surface of the brainstem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2403" y="3604584"/>
              <a:ext cx="3795060" cy="322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627094" y="6490405"/>
              <a:ext cx="612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19C8CCA-8D9D-4D2C-8CCA-AC4A3A85D8BB}"/>
              </a:ext>
            </a:extLst>
          </p:cNvPr>
          <p:cNvSpPr txBox="1"/>
          <p:nvPr/>
        </p:nvSpPr>
        <p:spPr>
          <a:xfrm>
            <a:off x="1156955" y="3037919"/>
            <a:ext cx="477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caudal part closes around the fourth ventricle forming the central canal so it is called closed medulla.</a:t>
            </a:r>
          </a:p>
        </p:txBody>
      </p:sp>
    </p:spTree>
    <p:extLst>
      <p:ext uri="{BB962C8B-B14F-4D97-AF65-F5344CB8AC3E}">
        <p14:creationId xmlns:p14="http://schemas.microsoft.com/office/powerpoint/2010/main" val="3837714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755" y="1465586"/>
            <a:ext cx="61449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92100">
              <a:buFont typeface="Courier New" panose="02070309020205020404" pitchFamily="49" charset="0"/>
              <a:buChar char="o"/>
              <a:defRPr/>
            </a:pPr>
            <a:r>
              <a:rPr lang="en-US" sz="2200" i="1" dirty="0">
                <a:latin typeface="+mn-lt"/>
              </a:rPr>
              <a:t>Cavity</a:t>
            </a:r>
            <a:r>
              <a:rPr lang="en-US" sz="2200" dirty="0">
                <a:latin typeface="+mn-lt"/>
              </a:rPr>
              <a:t>: central canal.</a:t>
            </a:r>
          </a:p>
          <a:p>
            <a:pPr marL="292100" indent="-292100">
              <a:buFont typeface="Courier New" panose="02070309020205020404" pitchFamily="49" charset="0"/>
              <a:buChar char="o"/>
              <a:defRPr/>
            </a:pPr>
            <a:r>
              <a:rPr lang="en-US" sz="2200" i="1" dirty="0">
                <a:latin typeface="+mn-lt"/>
              </a:rPr>
              <a:t>Composed of</a:t>
            </a:r>
            <a:r>
              <a:rPr lang="en-US" sz="2200" dirty="0">
                <a:latin typeface="+mn-lt"/>
              </a:rPr>
              <a:t>:</a:t>
            </a:r>
          </a:p>
          <a:p>
            <a:pPr marL="571500" indent="-279400">
              <a:buFont typeface="Arial" charset="0"/>
              <a:buChar char="•"/>
              <a:defRPr/>
            </a:pPr>
            <a:r>
              <a:rPr lang="en-US" sz="2200" b="1" dirty="0">
                <a:latin typeface="+mn-lt"/>
              </a:rPr>
              <a:t>Dorsal median sulcus</a:t>
            </a:r>
            <a:r>
              <a:rPr lang="en-US" sz="2200" dirty="0">
                <a:latin typeface="+mn-lt"/>
              </a:rPr>
              <a:t>: divides the closed medulla into 2 halves.</a:t>
            </a:r>
          </a:p>
          <a:p>
            <a:pPr marL="571500" indent="-279400">
              <a:buFont typeface="Arial" charset="0"/>
              <a:buChar char="•"/>
              <a:defRPr/>
            </a:pPr>
            <a:r>
              <a:rPr lang="en-US" sz="2200" b="1" dirty="0">
                <a:latin typeface="+mn-lt"/>
              </a:rPr>
              <a:t>Fasciculus </a:t>
            </a:r>
            <a:r>
              <a:rPr lang="en-US" sz="2200" b="1" dirty="0" err="1">
                <a:latin typeface="+mn-lt"/>
              </a:rPr>
              <a:t>gracilis</a:t>
            </a:r>
            <a:r>
              <a:rPr lang="en-US" sz="2200" dirty="0">
                <a:latin typeface="+mn-lt"/>
              </a:rPr>
              <a:t>: on either side of dorsal median sulcus.</a:t>
            </a:r>
          </a:p>
          <a:p>
            <a:pPr marL="571500" indent="-279400">
              <a:buFont typeface="Arial" charset="0"/>
              <a:buChar char="•"/>
              <a:defRPr/>
            </a:pPr>
            <a:r>
              <a:rPr lang="en-US" sz="2200" b="1" dirty="0">
                <a:latin typeface="+mn-lt"/>
              </a:rPr>
              <a:t>Gracile tubercle</a:t>
            </a:r>
            <a:r>
              <a:rPr lang="en-US" sz="2200" dirty="0">
                <a:latin typeface="+mn-lt"/>
              </a:rPr>
              <a:t>: an elevation produced at the upper part of fasciculus </a:t>
            </a:r>
            <a:r>
              <a:rPr lang="en-US" sz="2200" dirty="0" err="1">
                <a:latin typeface="+mn-lt"/>
              </a:rPr>
              <a:t>gracilis</a:t>
            </a:r>
            <a:r>
              <a:rPr lang="en-US" sz="2200" dirty="0">
                <a:latin typeface="+mn-lt"/>
              </a:rPr>
              <a:t>, marks the site of </a:t>
            </a:r>
            <a:r>
              <a:rPr lang="en-US" sz="2200" i="1" dirty="0">
                <a:latin typeface="+mn-lt"/>
              </a:rPr>
              <a:t>gracile nucleus</a:t>
            </a:r>
            <a:r>
              <a:rPr lang="en-US" sz="2200" dirty="0">
                <a:latin typeface="+mn-lt"/>
              </a:rPr>
              <a:t>.</a:t>
            </a:r>
          </a:p>
          <a:p>
            <a:pPr marL="571500" indent="-279400">
              <a:buFont typeface="Arial" charset="0"/>
              <a:buChar char="•"/>
              <a:defRPr/>
            </a:pPr>
            <a:r>
              <a:rPr lang="en-US" sz="2200" b="1" dirty="0">
                <a:latin typeface="+mn-lt"/>
              </a:rPr>
              <a:t>Fasciculus </a:t>
            </a:r>
            <a:r>
              <a:rPr lang="en-US" sz="2200" b="1" dirty="0" err="1">
                <a:latin typeface="+mn-lt"/>
              </a:rPr>
              <a:t>cuneatus</a:t>
            </a:r>
            <a:r>
              <a:rPr lang="en-US" sz="2200" dirty="0">
                <a:latin typeface="+mn-lt"/>
              </a:rPr>
              <a:t>: on either side of fasciculus </a:t>
            </a:r>
            <a:r>
              <a:rPr lang="en-US" sz="2200" dirty="0" err="1">
                <a:latin typeface="+mn-lt"/>
              </a:rPr>
              <a:t>gracilis</a:t>
            </a:r>
            <a:r>
              <a:rPr lang="en-US" sz="2200" dirty="0">
                <a:latin typeface="+mn-lt"/>
              </a:rPr>
              <a:t>.</a:t>
            </a:r>
          </a:p>
          <a:p>
            <a:pPr marL="571500" indent="-279400">
              <a:buFont typeface="Arial" charset="0"/>
              <a:buChar char="•"/>
              <a:defRPr/>
            </a:pPr>
            <a:r>
              <a:rPr lang="en-US" sz="2200" b="1" dirty="0">
                <a:latin typeface="+mn-lt"/>
              </a:rPr>
              <a:t>Cuneate tubercle</a:t>
            </a:r>
            <a:r>
              <a:rPr lang="en-US" sz="2200" dirty="0">
                <a:latin typeface="+mn-lt"/>
              </a:rPr>
              <a:t>: an elevation produced at the upper part of fasciculus </a:t>
            </a:r>
            <a:r>
              <a:rPr lang="en-US" sz="2200" dirty="0" err="1">
                <a:latin typeface="+mn-lt"/>
              </a:rPr>
              <a:t>cuneatus</a:t>
            </a:r>
            <a:r>
              <a:rPr lang="en-US" sz="2200" dirty="0">
                <a:latin typeface="+mn-lt"/>
              </a:rPr>
              <a:t>, marks the site of </a:t>
            </a:r>
            <a:r>
              <a:rPr lang="en-US" sz="2200" i="1" dirty="0">
                <a:latin typeface="+mn-lt"/>
              </a:rPr>
              <a:t>cuneate nucleus</a:t>
            </a:r>
            <a:r>
              <a:rPr lang="en-US" sz="2200" dirty="0">
                <a:latin typeface="+mn-lt"/>
              </a:rPr>
              <a:t>.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482646" y="2475672"/>
            <a:ext cx="246888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482646" y="3138951"/>
            <a:ext cx="2011680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482646" y="3811292"/>
            <a:ext cx="1920240" cy="0"/>
          </a:xfrm>
          <a:prstGeom prst="line">
            <a:avLst/>
          </a:prstGeom>
          <a:ln w="28575">
            <a:solidFill>
              <a:srgbClr val="EA7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486210" y="4820187"/>
            <a:ext cx="228600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488184" y="5485183"/>
            <a:ext cx="201168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7200330" y="599045"/>
            <a:ext cx="4449103" cy="4221142"/>
            <a:chOff x="7073900" y="1638300"/>
            <a:chExt cx="4648200" cy="3627438"/>
          </a:xfrm>
        </p:grpSpPr>
        <p:pic>
          <p:nvPicPr>
            <p:cNvPr id="4" name="Picture 14" descr="C:\Documents and Settings\Free User\My Documents\My Pictures\fgrt5.png"/>
            <p:cNvPicPr>
              <a:picLocks noChangeAspect="1" noChangeArrowheads="1"/>
            </p:cNvPicPr>
            <p:nvPr/>
          </p:nvPicPr>
          <p:blipFill rotWithShape="1">
            <a:blip r:embed="rId2"/>
            <a:srcRect l="1549" t="695" r="5517"/>
            <a:stretch/>
          </p:blipFill>
          <p:spPr bwMode="auto">
            <a:xfrm>
              <a:off x="7150100" y="1638300"/>
              <a:ext cx="4572000" cy="3627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Left Brace 4"/>
            <p:cNvSpPr/>
            <p:nvPr/>
          </p:nvSpPr>
          <p:spPr>
            <a:xfrm>
              <a:off x="7073900" y="3975100"/>
              <a:ext cx="381000" cy="12192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709952" y="4728721"/>
              <a:ext cx="1148548" cy="173479"/>
            </a:xfrm>
            <a:prstGeom prst="rect">
              <a:avLst/>
            </a:prstGeom>
            <a:noFill/>
            <a:ln w="28575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23474" y="4986606"/>
              <a:ext cx="1320526" cy="182880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54900" y="4507328"/>
              <a:ext cx="1320526" cy="182880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66891" y="4017304"/>
              <a:ext cx="1057871" cy="182880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24020" y="4379251"/>
              <a:ext cx="1005840" cy="173479"/>
            </a:xfrm>
            <a:prstGeom prst="rect">
              <a:avLst/>
            </a:prstGeom>
            <a:noFill/>
            <a:ln w="28575">
              <a:solidFill>
                <a:srgbClr val="EA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814755" y="20497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Medulla </a:t>
            </a:r>
            <a:r>
              <a:rPr lang="en-US" sz="3600" dirty="0"/>
              <a:t>– </a:t>
            </a:r>
            <a:r>
              <a:rPr lang="en-US" sz="3200" dirty="0"/>
              <a:t>Dorsal Surface</a:t>
            </a:r>
            <a:br>
              <a:rPr lang="en-US" sz="3200" dirty="0"/>
            </a:br>
            <a:r>
              <a:rPr lang="en-US" sz="2800" dirty="0"/>
              <a:t>Closed Medulla</a:t>
            </a:r>
            <a:endParaRPr lang="en-GB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200330" y="5299690"/>
            <a:ext cx="4543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Recall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: Fasciculus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gracilis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and fasciculus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cuneatus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are ascending tracts in the dorsal white column which terminate on their respective nuclei: gracile nucleus and cuneate nucleus.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3159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2275" y="1662532"/>
            <a:ext cx="505801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92100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i="1" dirty="0">
                <a:latin typeface="+mn-lt"/>
              </a:rPr>
              <a:t>Cavity: </a:t>
            </a:r>
            <a:r>
              <a:rPr lang="en-US" sz="2200" dirty="0">
                <a:latin typeface="+mn-lt"/>
              </a:rPr>
              <a:t>4th ventricle</a:t>
            </a:r>
          </a:p>
          <a:p>
            <a:pPr marL="292100" indent="-292100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n-lt"/>
              </a:rPr>
              <a:t>On either side, an inverted V-shaped sulcus divides the area into </a:t>
            </a:r>
            <a:r>
              <a:rPr lang="en-US" sz="2200" i="1" dirty="0">
                <a:latin typeface="+mn-lt"/>
              </a:rPr>
              <a:t>3 parts (from medial to lateral)</a:t>
            </a:r>
            <a:r>
              <a:rPr lang="en-US" sz="2200" dirty="0">
                <a:latin typeface="+mn-lt"/>
              </a:rPr>
              <a:t>:</a:t>
            </a:r>
          </a:p>
          <a:p>
            <a:pPr marL="576263" indent="-350838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2200" b="1" dirty="0">
                <a:latin typeface="+mn-lt"/>
              </a:rPr>
              <a:t>Hypoglossal triangle</a:t>
            </a:r>
            <a:r>
              <a:rPr lang="en-US" sz="2200" dirty="0">
                <a:latin typeface="+mn-lt"/>
              </a:rPr>
              <a:t>: overlies hypoglossal nucleus.</a:t>
            </a:r>
          </a:p>
          <a:p>
            <a:pPr marL="576263" indent="-350838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2200" b="1" dirty="0">
                <a:latin typeface="+mn-lt"/>
              </a:rPr>
              <a:t>Vagal triangle</a:t>
            </a:r>
            <a:r>
              <a:rPr lang="en-US" sz="2200" dirty="0">
                <a:latin typeface="+mn-lt"/>
              </a:rPr>
              <a:t>: overlies dorsal vagal nucleus.</a:t>
            </a:r>
          </a:p>
          <a:p>
            <a:pPr marL="576263" indent="-350838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2200" b="1" dirty="0">
                <a:latin typeface="+mn-lt"/>
              </a:rPr>
              <a:t>Vestibular area</a:t>
            </a:r>
            <a:r>
              <a:rPr lang="en-US" sz="2200" dirty="0">
                <a:latin typeface="+mn-lt"/>
              </a:rPr>
              <a:t>: overlies vestibular nuclei.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96714" y="3642480"/>
            <a:ext cx="2286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510781" y="4468237"/>
            <a:ext cx="155448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524850" y="5278855"/>
            <a:ext cx="1737360" cy="0"/>
          </a:xfrm>
          <a:prstGeom prst="line">
            <a:avLst/>
          </a:prstGeom>
          <a:ln w="28575">
            <a:solidFill>
              <a:srgbClr val="EA7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5815562" y="271954"/>
            <a:ext cx="3114103" cy="3383598"/>
            <a:chOff x="6778283" y="589584"/>
            <a:chExt cx="4724400" cy="4678680"/>
          </a:xfrm>
        </p:grpSpPr>
        <p:pic>
          <p:nvPicPr>
            <p:cNvPr id="8" name="Content Placeholder 14" descr="C:\Documents and Settings\Free User\My Documents\My Pictures\fgrt5.png"/>
            <p:cNvPicPr>
              <a:picLocks noChangeAspect="1" noChangeArrowheads="1"/>
            </p:cNvPicPr>
            <p:nvPr/>
          </p:nvPicPr>
          <p:blipFill rotWithShape="1">
            <a:blip r:embed="rId2"/>
            <a:srcRect l="1549" t="2540" r="5517"/>
            <a:stretch/>
          </p:blipFill>
          <p:spPr bwMode="auto">
            <a:xfrm>
              <a:off x="6778283" y="589584"/>
              <a:ext cx="4724400" cy="467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9500575" y="3446584"/>
              <a:ext cx="1317480" cy="195895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82462" y="3213759"/>
              <a:ext cx="914400" cy="195895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876759" y="2835009"/>
              <a:ext cx="1005840" cy="195895"/>
            </a:xfrm>
            <a:prstGeom prst="rect">
              <a:avLst/>
            </a:prstGeom>
            <a:noFill/>
            <a:ln w="28575">
              <a:solidFill>
                <a:srgbClr val="EA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14755" y="25310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Medulla </a:t>
            </a:r>
            <a:r>
              <a:rPr lang="en-US" sz="3600" dirty="0"/>
              <a:t>– </a:t>
            </a:r>
            <a:r>
              <a:rPr lang="en-US" sz="3200" dirty="0"/>
              <a:t>Dorsal Surface</a:t>
            </a:r>
            <a:br>
              <a:rPr lang="en-US" sz="3200" dirty="0"/>
            </a:br>
            <a:r>
              <a:rPr lang="en-US" sz="2800" dirty="0"/>
              <a:t>Open Medulla</a:t>
            </a:r>
            <a:endParaRPr lang="en-GB" sz="2800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510781" y="3968806"/>
            <a:ext cx="2286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177530" y="4471216"/>
            <a:ext cx="1371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335195" y="5298519"/>
            <a:ext cx="10972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496714" y="4796129"/>
            <a:ext cx="914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484014" y="5619200"/>
            <a:ext cx="731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9133240" y="705241"/>
            <a:ext cx="2824286" cy="2780713"/>
            <a:chOff x="5726272" y="4680113"/>
            <a:chExt cx="4175905" cy="2150427"/>
          </a:xfrm>
        </p:grpSpPr>
        <p:grpSp>
          <p:nvGrpSpPr>
            <p:cNvPr id="2" name="Group 1"/>
            <p:cNvGrpSpPr/>
            <p:nvPr/>
          </p:nvGrpSpPr>
          <p:grpSpPr>
            <a:xfrm>
              <a:off x="5726272" y="4680113"/>
              <a:ext cx="4175905" cy="2047733"/>
              <a:chOff x="-393191" y="-4038808"/>
              <a:chExt cx="9753600" cy="6143626"/>
            </a:xfrm>
          </p:grpSpPr>
          <p:pic>
            <p:nvPicPr>
              <p:cNvPr id="3076" name="Picture 4" descr="Figure 6: Cross-section of the Medulla at the level of the Olive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93191" y="-4038808"/>
                <a:ext cx="9753600" cy="6143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6830976" y="-2188015"/>
                <a:ext cx="1655297" cy="400179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205904" y="-3808921"/>
                <a:ext cx="1157550" cy="426926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393530" y="-3210376"/>
                <a:ext cx="1151775" cy="435092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8619173" y="6491986"/>
              <a:ext cx="612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7F754E-1756-4C94-8844-D6D76D518F5E}"/>
              </a:ext>
            </a:extLst>
          </p:cNvPr>
          <p:cNvGrpSpPr/>
          <p:nvPr/>
        </p:nvGrpSpPr>
        <p:grpSpPr>
          <a:xfrm>
            <a:off x="6845813" y="3642479"/>
            <a:ext cx="4779471" cy="3118029"/>
            <a:chOff x="74908" y="-454972"/>
            <a:chExt cx="6184778" cy="6751427"/>
          </a:xfrm>
        </p:grpSpPr>
        <p:pic>
          <p:nvPicPr>
            <p:cNvPr id="7" name="Picture 9" descr="http://www.neuroanatomy.wisc.edu/virtualbrain/Images/18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8" y="-454972"/>
              <a:ext cx="6184778" cy="6751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AF5DFB4-9C39-49BD-BBD9-454D463E8070}"/>
                </a:ext>
              </a:extLst>
            </p:cNvPr>
            <p:cNvCxnSpPr/>
            <p:nvPr/>
          </p:nvCxnSpPr>
          <p:spPr>
            <a:xfrm flipH="1">
              <a:off x="2646606" y="3594855"/>
              <a:ext cx="125622" cy="49274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90A27BA-B55D-4F63-8287-859085B7B5DA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75" y="3505022"/>
              <a:ext cx="209709" cy="912038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4B661C54-4045-418A-9C17-79ED581E1012}"/>
                </a:ext>
              </a:extLst>
            </p:cNvPr>
            <p:cNvSpPr/>
            <p:nvPr/>
          </p:nvSpPr>
          <p:spPr>
            <a:xfrm>
              <a:off x="2401508" y="3644862"/>
              <a:ext cx="245098" cy="196361"/>
            </a:xfrm>
            <a:prstGeom prst="star5">
              <a:avLst/>
            </a:prstGeom>
            <a:solidFill>
              <a:srgbClr val="EA7274"/>
            </a:solidFill>
            <a:ln>
              <a:solidFill>
                <a:srgbClr val="EA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Star: 5 Points 30">
              <a:extLst>
                <a:ext uri="{FF2B5EF4-FFF2-40B4-BE49-F238E27FC236}">
                  <a16:creationId xmlns:a16="http://schemas.microsoft.com/office/drawing/2014/main" id="{F8DE3595-12F0-4FDA-B1A7-5C0BCAF037CE}"/>
                </a:ext>
              </a:extLst>
            </p:cNvPr>
            <p:cNvSpPr/>
            <p:nvPr/>
          </p:nvSpPr>
          <p:spPr>
            <a:xfrm>
              <a:off x="2717752" y="4042077"/>
              <a:ext cx="122748" cy="235349"/>
            </a:xfrm>
            <a:prstGeom prst="star5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Star: 5 Points 31">
              <a:extLst>
                <a:ext uri="{FF2B5EF4-FFF2-40B4-BE49-F238E27FC236}">
                  <a16:creationId xmlns:a16="http://schemas.microsoft.com/office/drawing/2014/main" id="{7AC9D2FA-C447-4414-A29A-4A25B735CD43}"/>
                </a:ext>
              </a:extLst>
            </p:cNvPr>
            <p:cNvSpPr/>
            <p:nvPr/>
          </p:nvSpPr>
          <p:spPr>
            <a:xfrm>
              <a:off x="2876329" y="3607769"/>
              <a:ext cx="179023" cy="217427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41080F-E471-4F0B-8255-61905A0CA686}"/>
              </a:ext>
            </a:extLst>
          </p:cNvPr>
          <p:cNvCxnSpPr/>
          <p:nvPr/>
        </p:nvCxnSpPr>
        <p:spPr>
          <a:xfrm flipV="1">
            <a:off x="3262210" y="2479792"/>
            <a:ext cx="2088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857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6C8CE9B5-0588-49D5-8A65-E069A782A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874" y="3850190"/>
            <a:ext cx="2668826" cy="25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21327" y="36118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/>
              <a:t>Pons </a:t>
            </a:r>
            <a:r>
              <a:rPr lang="en-US" sz="3600" dirty="0"/>
              <a:t>– </a:t>
            </a:r>
            <a:r>
              <a:rPr lang="en-US" sz="3200" dirty="0"/>
              <a:t>Dorsal Surface</a:t>
            </a:r>
            <a:endParaRPr lang="en-GB" sz="3200" dirty="0"/>
          </a:p>
        </p:txBody>
      </p:sp>
      <p:sp>
        <p:nvSpPr>
          <p:cNvPr id="5" name="Rectangle 4"/>
          <p:cNvSpPr/>
          <p:nvPr/>
        </p:nvSpPr>
        <p:spPr>
          <a:xfrm>
            <a:off x="838199" y="1649588"/>
            <a:ext cx="57514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>
                <a:latin typeface="+mn-lt"/>
              </a:rPr>
              <a:t>Separated from open medulla by an </a:t>
            </a:r>
            <a:r>
              <a:rPr lang="en-GB" sz="2400" i="1" dirty="0">
                <a:latin typeface="+mn-lt"/>
              </a:rPr>
              <a:t>imaginary line </a:t>
            </a:r>
            <a:r>
              <a:rPr lang="en-GB" sz="2400" dirty="0">
                <a:latin typeface="+mn-lt"/>
              </a:rPr>
              <a:t>passing between the caudal margins of </a:t>
            </a:r>
            <a:r>
              <a:rPr lang="en-GB" sz="2400" b="1" dirty="0">
                <a:latin typeface="+mn-lt"/>
              </a:rPr>
              <a:t>middle cerebellar peduncle</a:t>
            </a:r>
            <a:r>
              <a:rPr lang="en-GB" sz="2400" dirty="0">
                <a:latin typeface="+mn-lt"/>
              </a:rPr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>
                <a:latin typeface="+mn-lt"/>
              </a:rPr>
              <a:t>On either side of </a:t>
            </a:r>
            <a:r>
              <a:rPr lang="en-GB" sz="2400" b="1" dirty="0">
                <a:latin typeface="+mn-lt"/>
              </a:rPr>
              <a:t>median sulcus</a:t>
            </a:r>
            <a:r>
              <a:rPr lang="en-GB" sz="2400" dirty="0">
                <a:latin typeface="+mn-lt"/>
              </a:rPr>
              <a:t>, it divides into</a:t>
            </a:r>
            <a:r>
              <a:rPr lang="en-GB" sz="2400" i="1" dirty="0">
                <a:latin typeface="+mn-lt"/>
              </a:rPr>
              <a:t> 2 parts (from medial to lateral)</a:t>
            </a:r>
            <a:r>
              <a:rPr lang="en-GB" sz="2400" dirty="0">
                <a:latin typeface="+mn-lt"/>
              </a:rPr>
              <a:t>:</a:t>
            </a:r>
          </a:p>
          <a:p>
            <a:pPr marL="568325" indent="-222250">
              <a:buFont typeface="Arial" panose="020B0604020202020204" pitchFamily="34" charset="0"/>
              <a:buChar char="•"/>
            </a:pPr>
            <a:r>
              <a:rPr lang="en-GB" sz="2400" b="1" dirty="0">
                <a:latin typeface="+mn-lt"/>
              </a:rPr>
              <a:t>Medial eminence</a:t>
            </a:r>
            <a:r>
              <a:rPr lang="en-GB" sz="2400" dirty="0">
                <a:latin typeface="+mn-lt"/>
              </a:rPr>
              <a:t> &amp; </a:t>
            </a:r>
            <a:r>
              <a:rPr lang="en-GB" sz="2400" b="1" dirty="0">
                <a:latin typeface="+mn-lt"/>
              </a:rPr>
              <a:t>facial colliculus</a:t>
            </a:r>
            <a:r>
              <a:rPr lang="en-GB" sz="2400" dirty="0">
                <a:latin typeface="+mn-lt"/>
              </a:rPr>
              <a:t>: overlies abducent nucleus </a:t>
            </a:r>
          </a:p>
          <a:p>
            <a:pPr marL="541338"/>
            <a:r>
              <a:rPr lang="en-GB" sz="1600" dirty="0">
                <a:solidFill>
                  <a:srgbClr val="92D050"/>
                </a:solidFill>
                <a:latin typeface="+mn-lt"/>
              </a:rPr>
              <a:t>The abducent nucleus lies medially, and below it is the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fiber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of the facial nerve which goes above and around it and forms the facial colliculus.</a:t>
            </a:r>
          </a:p>
          <a:p>
            <a:pPr marL="568325" indent="-222250">
              <a:buFont typeface="Arial" panose="020B0604020202020204" pitchFamily="34" charset="0"/>
              <a:buChar char="•"/>
            </a:pPr>
            <a:r>
              <a:rPr lang="en-GB" sz="2400" b="1" dirty="0">
                <a:latin typeface="+mn-lt"/>
              </a:rPr>
              <a:t>Vestibular area</a:t>
            </a:r>
            <a:r>
              <a:rPr lang="en-GB" sz="2400" dirty="0">
                <a:latin typeface="+mn-lt"/>
              </a:rPr>
              <a:t>: overlies vestibular nuclei.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589659" y="361182"/>
            <a:ext cx="4731484" cy="3163759"/>
            <a:chOff x="6681787" y="1690688"/>
            <a:chExt cx="4672013" cy="3678382"/>
          </a:xfrm>
        </p:grpSpPr>
        <p:pic>
          <p:nvPicPr>
            <p:cNvPr id="6" name="Picture 14" descr="C:\Documents and Settings\Free User\My Documents\My Pictures\fgrt5.png"/>
            <p:cNvPicPr>
              <a:picLocks noChangeAspect="1" noChangeArrowheads="1"/>
            </p:cNvPicPr>
            <p:nvPr/>
          </p:nvPicPr>
          <p:blipFill rotWithShape="1">
            <a:blip r:embed="rId3"/>
            <a:srcRect l="1549" t="1484" r="5517"/>
            <a:stretch/>
          </p:blipFill>
          <p:spPr>
            <a:xfrm>
              <a:off x="6681787" y="1690688"/>
              <a:ext cx="4672013" cy="3678382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8537527" y="3193546"/>
              <a:ext cx="457199" cy="608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rgbClr val="568D1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*</a:t>
              </a:r>
              <a:endParaRPr lang="en-US" sz="2800" dirty="0">
                <a:solidFill>
                  <a:srgbClr val="568D1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417966" y="3404747"/>
              <a:ext cx="228600" cy="5238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*</a:t>
              </a:r>
              <a:endParaRPr lang="en-US" sz="2800" dirty="0">
                <a:latin typeface="Arial" charset="0"/>
                <a:cs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927274" y="3231870"/>
              <a:ext cx="1084548" cy="186561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81801" y="3476192"/>
              <a:ext cx="1005840" cy="173616"/>
            </a:xfrm>
            <a:prstGeom prst="rect">
              <a:avLst/>
            </a:prstGeom>
            <a:noFill/>
            <a:ln w="28575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245367" y="2996850"/>
              <a:ext cx="924074" cy="174943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1562730" y="5665574"/>
            <a:ext cx="1920240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500732" y="4187491"/>
            <a:ext cx="219456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r="4777"/>
          <a:stretch/>
        </p:blipFill>
        <p:spPr>
          <a:xfrm>
            <a:off x="9173497" y="3663112"/>
            <a:ext cx="2939845" cy="289048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3512466" y="2735601"/>
            <a:ext cx="2232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19F345-7A2A-450E-8103-47BA36376762}"/>
              </a:ext>
            </a:extLst>
          </p:cNvPr>
          <p:cNvCxnSpPr>
            <a:cxnSpLocks/>
          </p:cNvCxnSpPr>
          <p:nvPr/>
        </p:nvCxnSpPr>
        <p:spPr>
          <a:xfrm flipV="1">
            <a:off x="6096000" y="4809067"/>
            <a:ext cx="1384300" cy="14393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4A5C4AC-DDAF-4742-8455-79C316660029}"/>
              </a:ext>
            </a:extLst>
          </p:cNvPr>
          <p:cNvSpPr txBox="1"/>
          <p:nvPr/>
        </p:nvSpPr>
        <p:spPr>
          <a:xfrm>
            <a:off x="8417974" y="6129867"/>
            <a:ext cx="683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823116-EFF5-4BC8-9E93-29CB1AB10A85}"/>
              </a:ext>
            </a:extLst>
          </p:cNvPr>
          <p:cNvCxnSpPr/>
          <p:nvPr/>
        </p:nvCxnSpPr>
        <p:spPr>
          <a:xfrm flipV="1">
            <a:off x="1280544" y="3109227"/>
            <a:ext cx="118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36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sz="half" idx="4294967295"/>
          </p:nvPr>
        </p:nvSpPr>
        <p:spPr>
          <a:xfrm>
            <a:off x="1309681" y="854433"/>
            <a:ext cx="9517764" cy="951165"/>
          </a:xfrm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38138" indent="-338138" eaLnBrk="1" hangingPunct="1">
              <a:buFont typeface="Courier New" panose="02070309020205020404" pitchFamily="49" charset="0"/>
              <a:buChar char="o"/>
            </a:pPr>
            <a:r>
              <a:rPr lang="en-US" altLang="en-US" sz="2400" dirty="0"/>
              <a:t>The dorsal surfaces of </a:t>
            </a:r>
            <a:r>
              <a:rPr lang="en-US" altLang="en-US" sz="2400" b="1" dirty="0"/>
              <a:t>open medulla </a:t>
            </a:r>
            <a:r>
              <a:rPr lang="en-US" altLang="en-US" sz="2400" dirty="0"/>
              <a:t>and </a:t>
            </a:r>
            <a:r>
              <a:rPr lang="en-US" altLang="en-US" sz="2400" b="1" dirty="0"/>
              <a:t>pons</a:t>
            </a:r>
            <a:r>
              <a:rPr lang="en-US" altLang="en-US" sz="2400" dirty="0"/>
              <a:t> lie in the </a:t>
            </a:r>
            <a:r>
              <a:rPr lang="en-US" altLang="en-US" sz="2400" b="1" dirty="0"/>
              <a:t>caudal 1/3rd </a:t>
            </a:r>
            <a:r>
              <a:rPr lang="en-US" altLang="en-US" sz="2400" dirty="0"/>
              <a:t>and the </a:t>
            </a:r>
            <a:r>
              <a:rPr lang="en-US" altLang="en-US" sz="2400" b="1" dirty="0"/>
              <a:t>rostral 2/3rd </a:t>
            </a:r>
            <a:r>
              <a:rPr lang="en-US" altLang="en-US" sz="2400" dirty="0"/>
              <a:t>of the floor of the </a:t>
            </a:r>
            <a:r>
              <a:rPr lang="en-US" altLang="en-US" sz="2400" b="1" dirty="0"/>
              <a:t>4th ventricle </a:t>
            </a:r>
            <a:r>
              <a:rPr lang="en-US" altLang="en-US" sz="2400" dirty="0"/>
              <a:t>respectively.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19668" y="2749245"/>
            <a:ext cx="3895725" cy="3657600"/>
            <a:chOff x="6400801" y="2971800"/>
            <a:chExt cx="3895725" cy="3657600"/>
          </a:xfrm>
        </p:grpSpPr>
        <p:pic>
          <p:nvPicPr>
            <p:cNvPr id="17415" name="Picture 4" descr="Untitled-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91"/>
            <a:stretch>
              <a:fillRect/>
            </a:stretch>
          </p:blipFill>
          <p:spPr bwMode="auto">
            <a:xfrm>
              <a:off x="6400801" y="2971800"/>
              <a:ext cx="3895725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7772400" y="5105400"/>
              <a:ext cx="1143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8001000" y="5181600"/>
              <a:ext cx="685800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MO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53400" y="4572000"/>
              <a:ext cx="685800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P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23981" y="2749245"/>
            <a:ext cx="5372486" cy="3450311"/>
            <a:chOff x="6400800" y="457201"/>
            <a:chExt cx="3962400" cy="2390775"/>
          </a:xfrm>
        </p:grpSpPr>
        <p:pic>
          <p:nvPicPr>
            <p:cNvPr id="11" name="Content Placeholder 6" descr="Brain stem 011"/>
            <p:cNvPicPr>
              <a:picLocks noChangeAspect="1" noChangeArrowheads="1"/>
            </p:cNvPicPr>
            <p:nvPr/>
          </p:nvPicPr>
          <p:blipFill>
            <a:blip r:embed="rId3"/>
            <a:srcRect l="42944" t="45309"/>
            <a:stretch>
              <a:fillRect/>
            </a:stretch>
          </p:blipFill>
          <p:spPr>
            <a:xfrm>
              <a:off x="6400800" y="457201"/>
              <a:ext cx="3962400" cy="2390775"/>
            </a:xfrm>
            <a:prstGeom prst="rect">
              <a:avLst/>
            </a:prstGeom>
            <a:ln w="38100" cap="sq">
              <a:noFill/>
            </a:ln>
            <a:effectLst/>
          </p:spPr>
        </p:pic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6858000" y="1371601"/>
              <a:ext cx="6096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latin typeface="Calibri" panose="020F0502020204030204" pitchFamily="34" charset="0"/>
                </a:rPr>
                <a:t>pons</a:t>
              </a:r>
            </a:p>
          </p:txBody>
        </p:sp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 rot="-2226533">
              <a:off x="7170738" y="1898651"/>
              <a:ext cx="8382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latin typeface="Calibri" panose="020F0502020204030204" pitchFamily="34" charset="0"/>
                </a:rPr>
                <a:t>Open M</a:t>
              </a:r>
            </a:p>
          </p:txBody>
        </p:sp>
        <p:sp>
          <p:nvSpPr>
            <p:cNvPr id="16" name="TextBox 7"/>
            <p:cNvSpPr txBox="1">
              <a:spLocks noChangeArrowheads="1"/>
            </p:cNvSpPr>
            <p:nvPr/>
          </p:nvSpPr>
          <p:spPr bwMode="auto">
            <a:xfrm rot="-2226533">
              <a:off x="7388225" y="2387601"/>
              <a:ext cx="94773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latin typeface="Calibri" panose="020F0502020204030204" pitchFamily="34" charset="0"/>
                </a:rPr>
                <a:t>closed M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567531" y="274637"/>
            <a:ext cx="235032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Only on the girls’ slides</a:t>
            </a:r>
            <a:endParaRPr lang="en-GB" sz="1800" dirty="0">
              <a:latin typeface="+mn-lt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224928" y="1701087"/>
            <a:ext cx="9517764" cy="724329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Dorsal surface of pons  rostral or cranial 2/3</a:t>
            </a:r>
            <a:r>
              <a:rPr lang="en-US" altLang="en-US" sz="1800" baseline="30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rd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 of 4</a:t>
            </a:r>
            <a:r>
              <a:rPr lang="en-US" altLang="en-US" sz="1800" baseline="30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th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ventricle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</a:rPr>
              <a:t>Dorsal surface of open medulla 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caudal 1/3</a:t>
            </a:r>
            <a:r>
              <a:rPr lang="en-US" altLang="en-US" sz="1800" baseline="30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rd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of 4</a:t>
            </a:r>
            <a:r>
              <a:rPr lang="en-US" altLang="en-US" sz="1800" baseline="30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th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ventricle</a:t>
            </a:r>
            <a:endParaRPr lang="en-US" alt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780734" y="4259609"/>
            <a:ext cx="912886" cy="57756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805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/>
              <a:t>Midbrain </a:t>
            </a:r>
            <a:r>
              <a:rPr lang="en-US" sz="3600" dirty="0"/>
              <a:t>– </a:t>
            </a:r>
            <a:r>
              <a:rPr lang="en-US" sz="3200" dirty="0"/>
              <a:t>Dorsal Surface</a:t>
            </a:r>
            <a:endParaRPr lang="en-GB" sz="3200" dirty="0"/>
          </a:p>
        </p:txBody>
      </p:sp>
      <p:sp>
        <p:nvSpPr>
          <p:cNvPr id="5" name="Rectangle 4"/>
          <p:cNvSpPr/>
          <p:nvPr/>
        </p:nvSpPr>
        <p:spPr>
          <a:xfrm>
            <a:off x="838200" y="1443115"/>
            <a:ext cx="534092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i="1" dirty="0">
                <a:latin typeface="+mn-lt"/>
              </a:rPr>
              <a:t>Marked by 4 elevations/</a:t>
            </a:r>
            <a:r>
              <a:rPr lang="en-GB" sz="2400" i="1" dirty="0">
                <a:solidFill>
                  <a:srgbClr val="92D050"/>
                </a:solidFill>
                <a:latin typeface="+mn-lt"/>
              </a:rPr>
              <a:t>colliculi</a:t>
            </a:r>
            <a:r>
              <a:rPr lang="en-GB" sz="2400" dirty="0">
                <a:latin typeface="+mn-lt"/>
              </a:rPr>
              <a:t>:</a:t>
            </a:r>
          </a:p>
          <a:p>
            <a:pPr marL="463550" indent="-238125">
              <a:buFont typeface="Arial" panose="020B0604020202020204" pitchFamily="34" charset="0"/>
              <a:buChar char="•"/>
            </a:pPr>
            <a:r>
              <a:rPr lang="en-GB" sz="2400" b="1" dirty="0">
                <a:latin typeface="+mn-lt"/>
              </a:rPr>
              <a:t>Two superior colliculi</a:t>
            </a:r>
            <a:r>
              <a:rPr lang="en-GB" sz="2400" dirty="0">
                <a:latin typeface="+mn-lt"/>
              </a:rPr>
              <a:t>: concerned with </a:t>
            </a:r>
            <a:r>
              <a:rPr lang="en-GB" sz="2400" i="1" dirty="0">
                <a:latin typeface="+mn-lt"/>
              </a:rPr>
              <a:t>visual</a:t>
            </a:r>
            <a:r>
              <a:rPr lang="en-GB" sz="2400" dirty="0">
                <a:latin typeface="+mn-lt"/>
              </a:rPr>
              <a:t> reflexes*.</a:t>
            </a:r>
          </a:p>
          <a:p>
            <a:pPr marL="463550" indent="-238125">
              <a:buFont typeface="Arial" panose="020B0604020202020204" pitchFamily="34" charset="0"/>
              <a:buChar char="•"/>
            </a:pPr>
            <a:r>
              <a:rPr lang="en-GB" sz="2400" b="1" dirty="0">
                <a:latin typeface="+mn-lt"/>
              </a:rPr>
              <a:t>Two inferior colliculi</a:t>
            </a:r>
            <a:r>
              <a:rPr lang="en-GB" sz="2400" dirty="0">
                <a:latin typeface="+mn-lt"/>
              </a:rPr>
              <a:t>: forms part of </a:t>
            </a:r>
            <a:r>
              <a:rPr lang="en-GB" sz="2400" i="1" dirty="0">
                <a:latin typeface="+mn-lt"/>
              </a:rPr>
              <a:t>auditory</a:t>
            </a:r>
            <a:r>
              <a:rPr lang="en-GB" sz="2400" dirty="0">
                <a:latin typeface="+mn-lt"/>
              </a:rPr>
              <a:t> pathway.</a:t>
            </a:r>
          </a:p>
          <a:p>
            <a:pPr marL="463550" indent="-238125">
              <a:buFont typeface="Arial" panose="020B0604020202020204" pitchFamily="34" charset="0"/>
              <a:buChar char="•"/>
            </a:pPr>
            <a:endParaRPr lang="en-GB" sz="240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i="1" dirty="0">
                <a:latin typeface="+mn-lt"/>
              </a:rPr>
              <a:t>Nerve emerging from Midbrain (one)</a:t>
            </a:r>
            <a:r>
              <a:rPr lang="en-GB" sz="2400" dirty="0">
                <a:latin typeface="+mn-lt"/>
              </a:rPr>
              <a:t>:</a:t>
            </a:r>
          </a:p>
          <a:p>
            <a:pPr marL="463550" indent="-238125">
              <a:buFont typeface="Arial" panose="020B0604020202020204" pitchFamily="34" charset="0"/>
              <a:buChar char="•"/>
            </a:pPr>
            <a:r>
              <a:rPr lang="en-GB" sz="2400" b="1" dirty="0">
                <a:latin typeface="+mn-lt"/>
              </a:rPr>
              <a:t>Trochlear</a:t>
            </a:r>
            <a:r>
              <a:rPr lang="en-GB" sz="2400" dirty="0">
                <a:latin typeface="+mn-lt"/>
              </a:rPr>
              <a:t> (</a:t>
            </a:r>
            <a:r>
              <a:rPr lang="en-GB" sz="2400" i="1" dirty="0">
                <a:latin typeface="+mn-lt"/>
              </a:rPr>
              <a:t>4th</a:t>
            </a:r>
            <a:r>
              <a:rPr lang="en-GB" sz="2400" dirty="0">
                <a:latin typeface="+mn-lt"/>
              </a:rPr>
              <a:t>): just caudal to inferior colliculus (The </a:t>
            </a:r>
            <a:r>
              <a:rPr lang="en-GB" sz="2400" b="1" dirty="0">
                <a:latin typeface="+mn-lt"/>
              </a:rPr>
              <a:t>only cranial nerve</a:t>
            </a:r>
            <a:r>
              <a:rPr lang="en-GB" sz="2400" dirty="0">
                <a:latin typeface="+mn-lt"/>
              </a:rPr>
              <a:t> emerging from </a:t>
            </a:r>
            <a:r>
              <a:rPr lang="en-GB" sz="2400" b="1" dirty="0">
                <a:latin typeface="+mn-lt"/>
              </a:rPr>
              <a:t>dorsal</a:t>
            </a:r>
            <a:r>
              <a:rPr lang="en-GB" sz="2400" dirty="0">
                <a:latin typeface="+mn-lt"/>
              </a:rPr>
              <a:t> surface of brain stem,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rest were from the ventral</a:t>
            </a:r>
            <a:r>
              <a:rPr lang="en-GB" sz="2400" dirty="0">
                <a:latin typeface="+mn-lt"/>
              </a:rPr>
              <a:t>).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410425" y="936971"/>
            <a:ext cx="5121539" cy="3244113"/>
            <a:chOff x="6610350" y="1981200"/>
            <a:chExt cx="4743450" cy="3678382"/>
          </a:xfrm>
        </p:grpSpPr>
        <p:pic>
          <p:nvPicPr>
            <p:cNvPr id="11" name="Picture 6" descr="C:\Documents and Settings\Free User\My Documents\My Pictures\fgrt5.png"/>
            <p:cNvPicPr>
              <a:picLocks noChangeAspect="1" noChangeArrowheads="1"/>
            </p:cNvPicPr>
            <p:nvPr/>
          </p:nvPicPr>
          <p:blipFill rotWithShape="1">
            <a:blip r:embed="rId2"/>
            <a:srcRect l="1887" t="1484" r="3774"/>
            <a:stretch/>
          </p:blipFill>
          <p:spPr>
            <a:xfrm>
              <a:off x="6610350" y="1981200"/>
              <a:ext cx="4743450" cy="3678382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9587346" y="3186333"/>
              <a:ext cx="997527" cy="166254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13818" y="2718696"/>
              <a:ext cx="1133303" cy="166254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027919" y="2994877"/>
              <a:ext cx="1061259" cy="166254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1440228" y="2160085"/>
            <a:ext cx="265176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426160" y="2901573"/>
            <a:ext cx="256032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410248" y="4360377"/>
            <a:ext cx="118872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013" y="4131392"/>
            <a:ext cx="4501951" cy="27063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132AF7-9896-488B-A3CF-B563335B04CA}"/>
              </a:ext>
            </a:extLst>
          </p:cNvPr>
          <p:cNvSpPr txBox="1"/>
          <p:nvPr/>
        </p:nvSpPr>
        <p:spPr>
          <a:xfrm>
            <a:off x="6179127" y="243176"/>
            <a:ext cx="541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*To remember: he superior colliculi is concerned with the eyes (auditory) &amp; the eyes are at the top of the face (superior).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FEC392-B899-4D78-AC0B-90DFDA420A53}"/>
              </a:ext>
            </a:extLst>
          </p:cNvPr>
          <p:cNvSpPr txBox="1"/>
          <p:nvPr/>
        </p:nvSpPr>
        <p:spPr>
          <a:xfrm>
            <a:off x="1625460" y="5549394"/>
            <a:ext cx="417557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To remember: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trochlear is the only cranial nerve that emerges from the dorsal / posterior surface. </a:t>
            </a:r>
          </a:p>
          <a:p>
            <a:pPr algn="ctr" rtl="1">
              <a:lnSpc>
                <a:spcPct val="90000"/>
              </a:lnSpc>
            </a:pP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تركوه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وراء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54941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1E5FEEC-3263-4FC3-B488-2C8C6046B53E}"/>
              </a:ext>
            </a:extLst>
          </p:cNvPr>
          <p:cNvGrpSpPr/>
          <p:nvPr/>
        </p:nvGrpSpPr>
        <p:grpSpPr>
          <a:xfrm>
            <a:off x="141891" y="0"/>
            <a:ext cx="12050110" cy="6742368"/>
            <a:chOff x="141891" y="0"/>
            <a:chExt cx="12050110" cy="67423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4" b="-1"/>
            <a:stretch/>
          </p:blipFill>
          <p:spPr>
            <a:xfrm>
              <a:off x="141891" y="0"/>
              <a:ext cx="12050110" cy="671611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5D9D565-812F-49D0-970B-D36CFE27216F}"/>
                </a:ext>
              </a:extLst>
            </p:cNvPr>
            <p:cNvSpPr txBox="1"/>
            <p:nvPr/>
          </p:nvSpPr>
          <p:spPr>
            <a:xfrm rot="20955874">
              <a:off x="2747439" y="2772697"/>
              <a:ext cx="3802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8</a:t>
              </a:r>
              <a:r>
                <a:rPr lang="en-US" sz="1100" baseline="30000" dirty="0"/>
                <a:t>th</a:t>
              </a:r>
              <a:r>
                <a:rPr lang="en-US" sz="1100" dirty="0"/>
                <a:t> </a:t>
              </a:r>
              <a:endParaRPr lang="en-GB" sz="11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AB9EA3-694C-4C71-A239-7958144DEB6C}"/>
                </a:ext>
              </a:extLst>
            </p:cNvPr>
            <p:cNvSpPr txBox="1"/>
            <p:nvPr/>
          </p:nvSpPr>
          <p:spPr>
            <a:xfrm>
              <a:off x="1715051" y="3913238"/>
              <a:ext cx="59343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closed</a:t>
              </a:r>
              <a:endParaRPr lang="en-GB" sz="11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1C2DB8-E45C-4829-883F-D107DEB872A7}"/>
                </a:ext>
              </a:extLst>
            </p:cNvPr>
            <p:cNvSpPr txBox="1"/>
            <p:nvPr/>
          </p:nvSpPr>
          <p:spPr>
            <a:xfrm>
              <a:off x="1809628" y="4257367"/>
              <a:ext cx="49885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open</a:t>
              </a:r>
              <a:endParaRPr lang="en-GB" sz="11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259098-25CF-4049-9480-701E314C74E9}"/>
                </a:ext>
              </a:extLst>
            </p:cNvPr>
            <p:cNvSpPr txBox="1"/>
            <p:nvPr/>
          </p:nvSpPr>
          <p:spPr>
            <a:xfrm>
              <a:off x="1426747" y="6034482"/>
              <a:ext cx="120829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Dorsal surface of pons lies in rostral 2/3rd  of 4th ventricle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F84F17E-1E01-42B3-81B3-DC84B16701F3}"/>
                </a:ext>
              </a:extLst>
            </p:cNvPr>
            <p:cNvCxnSpPr/>
            <p:nvPr/>
          </p:nvCxnSpPr>
          <p:spPr>
            <a:xfrm>
              <a:off x="1421006" y="6677459"/>
              <a:ext cx="126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E042F0-3C75-4B94-9067-50A89876134F}"/>
                </a:ext>
              </a:extLst>
            </p:cNvPr>
            <p:cNvSpPr/>
            <p:nvPr/>
          </p:nvSpPr>
          <p:spPr>
            <a:xfrm>
              <a:off x="2765728" y="6154994"/>
              <a:ext cx="537910" cy="983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2781E2-7AC3-48A7-A5AE-86632AF98235}"/>
                </a:ext>
              </a:extLst>
            </p:cNvPr>
            <p:cNvSpPr txBox="1"/>
            <p:nvPr/>
          </p:nvSpPr>
          <p:spPr>
            <a:xfrm>
              <a:off x="2774798" y="6077655"/>
              <a:ext cx="9941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visual reflexes</a:t>
              </a:r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6782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24784"/>
            <a:ext cx="10515600" cy="1325563"/>
          </a:xfrm>
        </p:spPr>
        <p:txBody>
          <a:bodyPr/>
          <a:lstStyle/>
          <a:p>
            <a:r>
              <a:rPr lang="en-US" i="1" dirty="0"/>
              <a:t>Objectives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12235"/>
            <a:ext cx="10515600" cy="4750453"/>
          </a:xfrm>
        </p:spPr>
        <p:txBody>
          <a:bodyPr>
            <a:noAutofit/>
          </a:bodyPr>
          <a:lstStyle/>
          <a:p>
            <a:pPr algn="l" rtl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2400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199" y="1650347"/>
            <a:ext cx="103766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+mn-lt"/>
              </a:rPr>
              <a:t>At the end of the lecture, students should: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dirty="0">
                <a:latin typeface="+mn-lt"/>
              </a:rPr>
              <a:t>List the </a:t>
            </a:r>
            <a:r>
              <a:rPr lang="en-GB" sz="2800" u="sng" dirty="0">
                <a:latin typeface="+mn-lt"/>
              </a:rPr>
              <a:t>components</a:t>
            </a:r>
            <a:r>
              <a:rPr lang="en-GB" sz="2800" dirty="0">
                <a:latin typeface="+mn-lt"/>
              </a:rPr>
              <a:t> of brain stem.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dirty="0">
                <a:latin typeface="+mn-lt"/>
              </a:rPr>
              <a:t>Describe the </a:t>
            </a:r>
            <a:r>
              <a:rPr lang="en-GB" sz="2800" u="sng" dirty="0">
                <a:latin typeface="+mn-lt"/>
              </a:rPr>
              <a:t>site</a:t>
            </a:r>
            <a:r>
              <a:rPr lang="en-GB" sz="2800" dirty="0">
                <a:latin typeface="+mn-lt"/>
              </a:rPr>
              <a:t> of brain stem.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dirty="0">
                <a:latin typeface="+mn-lt"/>
              </a:rPr>
              <a:t>Describe the </a:t>
            </a:r>
            <a:r>
              <a:rPr lang="en-GB" sz="2800" u="sng" dirty="0">
                <a:latin typeface="+mn-lt"/>
              </a:rPr>
              <a:t>relations between components</a:t>
            </a:r>
            <a:r>
              <a:rPr lang="en-GB" sz="2800" dirty="0">
                <a:latin typeface="+mn-lt"/>
              </a:rPr>
              <a:t> of brain stem &amp; their </a:t>
            </a:r>
            <a:r>
              <a:rPr lang="en-GB" sz="2800" u="sng" dirty="0">
                <a:latin typeface="+mn-lt"/>
              </a:rPr>
              <a:t>relations</a:t>
            </a:r>
            <a:r>
              <a:rPr lang="en-GB" sz="2800" dirty="0">
                <a:latin typeface="+mn-lt"/>
              </a:rPr>
              <a:t> to cerebellum.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dirty="0">
                <a:latin typeface="+mn-lt"/>
              </a:rPr>
              <a:t>Describe the external features of both </a:t>
            </a:r>
            <a:r>
              <a:rPr lang="en-GB" sz="2800" u="sng" dirty="0">
                <a:latin typeface="+mn-lt"/>
              </a:rPr>
              <a:t>ventral</a:t>
            </a:r>
            <a:r>
              <a:rPr lang="en-GB" sz="2800" dirty="0">
                <a:latin typeface="+mn-lt"/>
              </a:rPr>
              <a:t> &amp; </a:t>
            </a:r>
            <a:r>
              <a:rPr lang="en-GB" sz="2800" u="sng" dirty="0">
                <a:latin typeface="+mn-lt"/>
              </a:rPr>
              <a:t>dorsal</a:t>
            </a:r>
            <a:r>
              <a:rPr lang="en-GB" sz="2800" dirty="0">
                <a:latin typeface="+mn-lt"/>
              </a:rPr>
              <a:t> surfaces of brain stem.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dirty="0">
                <a:latin typeface="+mn-lt"/>
              </a:rPr>
              <a:t>List </a:t>
            </a:r>
            <a:r>
              <a:rPr lang="en-GB" sz="2800" u="sng" dirty="0">
                <a:latin typeface="+mn-lt"/>
              </a:rPr>
              <a:t>cranial nerves</a:t>
            </a:r>
            <a:r>
              <a:rPr lang="en-GB" sz="2800" dirty="0">
                <a:latin typeface="+mn-lt"/>
              </a:rPr>
              <a:t> emerging from brain stem.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dirty="0">
                <a:latin typeface="+mn-lt"/>
              </a:rPr>
              <a:t>Describe the </a:t>
            </a:r>
            <a:r>
              <a:rPr lang="en-GB" sz="2800" u="sng" dirty="0">
                <a:latin typeface="+mn-lt"/>
              </a:rPr>
              <a:t>site of emergence</a:t>
            </a:r>
            <a:r>
              <a:rPr lang="en-GB" sz="2800" dirty="0">
                <a:latin typeface="+mn-lt"/>
              </a:rPr>
              <a:t> of each cranial nerve.</a:t>
            </a:r>
          </a:p>
        </p:txBody>
      </p:sp>
    </p:spTree>
    <p:extLst>
      <p:ext uri="{BB962C8B-B14F-4D97-AF65-F5344CB8AC3E}">
        <p14:creationId xmlns:p14="http://schemas.microsoft.com/office/powerpoint/2010/main" val="2896251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95661"/>
            <a:ext cx="9834797" cy="1020762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SUMMARY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234D24-7815-4DD6-9D96-52BD04D10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6423"/>
            <a:ext cx="10578353" cy="4043083"/>
          </a:xfrm>
          <a:noFill/>
          <a:ln>
            <a:noFill/>
          </a:ln>
        </p:spPr>
        <p:txBody>
          <a:bodyPr>
            <a:normAutofit/>
          </a:bodyPr>
          <a:lstStyle/>
          <a:p>
            <a:pPr marL="403225" indent="-403225">
              <a:buFont typeface="Courier New" panose="02070309020205020404" pitchFamily="49" charset="0"/>
              <a:buChar char="o"/>
            </a:pPr>
            <a:r>
              <a:rPr lang="en-US" sz="2400" dirty="0"/>
              <a:t>The brain stem is composed  (from above downwards) of: </a:t>
            </a:r>
            <a:r>
              <a:rPr lang="en-US" sz="2400" u="sng" dirty="0"/>
              <a:t>midbrain</a:t>
            </a:r>
            <a:r>
              <a:rPr lang="en-US" sz="2400" dirty="0"/>
              <a:t>, </a:t>
            </a:r>
            <a:r>
              <a:rPr lang="en-US" sz="2400" u="sng" dirty="0"/>
              <a:t>pons</a:t>
            </a:r>
            <a:r>
              <a:rPr lang="en-US" sz="2400" dirty="0"/>
              <a:t> &amp; </a:t>
            </a:r>
            <a:r>
              <a:rPr lang="en-US" sz="2400" u="sng" dirty="0"/>
              <a:t>medulla oblongata</a:t>
            </a:r>
            <a:r>
              <a:rPr lang="en-US" sz="2400" dirty="0"/>
              <a:t> which are continuous with each other, and with </a:t>
            </a:r>
            <a:r>
              <a:rPr lang="en-US" sz="2400" b="1" dirty="0"/>
              <a:t>diencephalon</a:t>
            </a:r>
            <a:r>
              <a:rPr lang="en-US" sz="2400" dirty="0"/>
              <a:t> </a:t>
            </a:r>
            <a:r>
              <a:rPr lang="en-US" sz="2400" i="1" dirty="0"/>
              <a:t>above</a:t>
            </a:r>
            <a:r>
              <a:rPr lang="en-US" sz="2400" dirty="0"/>
              <a:t> &amp; with </a:t>
            </a:r>
            <a:r>
              <a:rPr lang="en-US" sz="2400" b="1" dirty="0"/>
              <a:t>spinal cord </a:t>
            </a:r>
            <a:r>
              <a:rPr lang="en-US" sz="2400" i="1" dirty="0"/>
              <a:t>below</a:t>
            </a:r>
            <a:r>
              <a:rPr lang="en-US" sz="2400" dirty="0"/>
              <a:t>.</a:t>
            </a:r>
          </a:p>
          <a:p>
            <a:pPr marL="403225" indent="-403225">
              <a:buFont typeface="Courier New" panose="02070309020205020404" pitchFamily="49" charset="0"/>
              <a:buChar char="o"/>
            </a:pPr>
            <a:r>
              <a:rPr lang="en-US" sz="2400" dirty="0"/>
              <a:t>The brain stem is connected with cerebellum through three pair of </a:t>
            </a:r>
            <a:r>
              <a:rPr lang="en-US" sz="2400" b="1" dirty="0"/>
              <a:t>cerebellar peduncles</a:t>
            </a:r>
            <a:r>
              <a:rPr lang="en-US" sz="2400" dirty="0"/>
              <a:t>.</a:t>
            </a:r>
          </a:p>
          <a:p>
            <a:pPr marL="403225" indent="-403225">
              <a:buFont typeface="Courier New" panose="02070309020205020404" pitchFamily="49" charset="0"/>
              <a:buChar char="o"/>
            </a:pPr>
            <a:r>
              <a:rPr lang="en-US" sz="2400" dirty="0"/>
              <a:t>The brain stem is the site of (1) cranial nuclei, (2) the pathway of important ascending &amp; descending tracts &amp; (3) the site of emergence of  cranial nerves (from </a:t>
            </a:r>
            <a:r>
              <a:rPr lang="en-US" sz="2400" b="1" dirty="0"/>
              <a:t>3</a:t>
            </a:r>
            <a:r>
              <a:rPr lang="en-US" sz="2400" b="1" baseline="30000" dirty="0"/>
              <a:t>rd</a:t>
            </a:r>
            <a:r>
              <a:rPr lang="en-US" sz="2400" dirty="0"/>
              <a:t> to </a:t>
            </a:r>
            <a:r>
              <a:rPr lang="en-US" sz="2400" b="1" dirty="0"/>
              <a:t>12</a:t>
            </a:r>
            <a:r>
              <a:rPr lang="en-US" sz="2400" b="1" baseline="30000" dirty="0"/>
              <a:t>th</a:t>
            </a:r>
            <a:r>
              <a:rPr lang="en-US" sz="2400" dirty="0"/>
              <a:t>).</a:t>
            </a:r>
          </a:p>
          <a:p>
            <a:pPr marL="403225" indent="-403225">
              <a:buFont typeface="Courier New" panose="02070309020205020404" pitchFamily="49" charset="0"/>
              <a:buChar char="o"/>
            </a:pPr>
            <a:r>
              <a:rPr lang="en-US" sz="2400" dirty="0"/>
              <a:t>Cranial nerves (</a:t>
            </a:r>
            <a:r>
              <a:rPr lang="en-US" sz="2400" b="1" dirty="0"/>
              <a:t>with the exception of 4</a:t>
            </a:r>
            <a:r>
              <a:rPr lang="en-US" sz="2400" b="1" baseline="30000" dirty="0"/>
              <a:t>th</a:t>
            </a:r>
            <a:r>
              <a:rPr lang="en-US" sz="2400" dirty="0"/>
              <a:t>) emerge from </a:t>
            </a:r>
            <a:r>
              <a:rPr lang="en-US" sz="2400" u="sng" dirty="0"/>
              <a:t>ventral</a:t>
            </a:r>
            <a:r>
              <a:rPr lang="en-US" sz="2400" dirty="0"/>
              <a:t> surface of brain stem.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55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530" y="461664"/>
            <a:ext cx="561252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The trigeminal nerve emerge from the </a:t>
            </a:r>
            <a:r>
              <a:rPr lang="is-IS" dirty="0"/>
              <a:t>…......</a:t>
            </a:r>
            <a:r>
              <a:rPr lang="en-US" dirty="0"/>
              <a:t> a</a:t>
            </a:r>
            <a:r>
              <a:rPr lang="is-IS" dirty="0"/>
              <a:t>spect of pons.</a:t>
            </a:r>
          </a:p>
          <a:p>
            <a:r>
              <a:rPr lang="en-US" dirty="0"/>
              <a:t>A- Ventrolateral</a:t>
            </a:r>
          </a:p>
          <a:p>
            <a:r>
              <a:rPr lang="en-US" dirty="0"/>
              <a:t>B- Ventromedial</a:t>
            </a:r>
          </a:p>
          <a:p>
            <a:r>
              <a:rPr lang="en-US" dirty="0"/>
              <a:t>C- Dorsolateral</a:t>
            </a:r>
          </a:p>
          <a:p>
            <a:r>
              <a:rPr lang="en-US" dirty="0"/>
              <a:t>D- Dorsomedial</a:t>
            </a:r>
          </a:p>
          <a:p>
            <a:r>
              <a:rPr lang="en-US" dirty="0"/>
              <a:t>Answer: A</a:t>
            </a:r>
          </a:p>
          <a:p>
            <a:endParaRPr lang="en-US" dirty="0"/>
          </a:p>
          <a:p>
            <a:r>
              <a:rPr lang="en-US" dirty="0"/>
              <a:t>2. This cranial nerve exits from the dorsal side of the brain:</a:t>
            </a:r>
          </a:p>
          <a:p>
            <a:r>
              <a:rPr lang="en-US" dirty="0"/>
              <a:t>A- CN 1</a:t>
            </a:r>
          </a:p>
          <a:p>
            <a:r>
              <a:rPr lang="en-US" dirty="0"/>
              <a:t>B- CN 2</a:t>
            </a:r>
          </a:p>
          <a:p>
            <a:r>
              <a:rPr lang="en-US" dirty="0"/>
              <a:t>C- CN 3</a:t>
            </a:r>
          </a:p>
          <a:p>
            <a:r>
              <a:rPr lang="en-US" dirty="0"/>
              <a:t>D- CN 4</a:t>
            </a:r>
          </a:p>
          <a:p>
            <a:r>
              <a:rPr lang="en-US" dirty="0"/>
              <a:t>Answer: D</a:t>
            </a:r>
          </a:p>
          <a:p>
            <a:endParaRPr lang="en-US" dirty="0"/>
          </a:p>
          <a:p>
            <a:r>
              <a:rPr lang="en-US" dirty="0"/>
              <a:t>3. The brainstem is the site of origin and emergence of the following cranial nerves:</a:t>
            </a:r>
          </a:p>
          <a:p>
            <a:r>
              <a:rPr lang="en-US" dirty="0"/>
              <a:t>A- All cranial nerves</a:t>
            </a:r>
          </a:p>
          <a:p>
            <a:r>
              <a:rPr lang="en-US" dirty="0"/>
              <a:t>B- From 3</a:t>
            </a:r>
            <a:r>
              <a:rPr lang="en-US" baseline="30000" dirty="0"/>
              <a:t>rd</a:t>
            </a:r>
            <a:r>
              <a:rPr lang="en-US" dirty="0"/>
              <a:t> to 12</a:t>
            </a:r>
            <a:r>
              <a:rPr lang="en-US" baseline="30000" dirty="0"/>
              <a:t>th</a:t>
            </a:r>
          </a:p>
          <a:p>
            <a:r>
              <a:rPr lang="en-US" dirty="0"/>
              <a:t>C- From 1</a:t>
            </a:r>
            <a:r>
              <a:rPr lang="en-US" baseline="30000" dirty="0"/>
              <a:t>st</a:t>
            </a:r>
            <a:r>
              <a:rPr lang="en-US" dirty="0"/>
              <a:t> to 10</a:t>
            </a:r>
            <a:r>
              <a:rPr lang="en-US" baseline="30000" dirty="0"/>
              <a:t>th</a:t>
            </a:r>
          </a:p>
          <a:p>
            <a:r>
              <a:rPr lang="en-US" dirty="0"/>
              <a:t>D- 7</a:t>
            </a:r>
            <a:r>
              <a:rPr lang="en-US" baseline="30000" dirty="0"/>
              <a:t>th</a:t>
            </a:r>
            <a:r>
              <a:rPr lang="en-US" dirty="0"/>
              <a:t> nerve only</a:t>
            </a:r>
          </a:p>
          <a:p>
            <a:r>
              <a:rPr lang="en-US" dirty="0"/>
              <a:t>Answer: B</a:t>
            </a:r>
          </a:p>
          <a:p>
            <a:endParaRPr lang="en-US" dirty="0"/>
          </a:p>
          <a:p>
            <a:r>
              <a:rPr lang="en-US" dirty="0"/>
              <a:t>4. Nucleus of cranial nerve 3 is located in:</a:t>
            </a:r>
          </a:p>
          <a:p>
            <a:r>
              <a:rPr lang="en-US" dirty="0"/>
              <a:t>A- Intramedullary fossa</a:t>
            </a:r>
          </a:p>
          <a:p>
            <a:r>
              <a:rPr lang="en-US" dirty="0"/>
              <a:t>B- Pons </a:t>
            </a:r>
          </a:p>
          <a:p>
            <a:r>
              <a:rPr lang="en-US" dirty="0"/>
              <a:t>C- Midbrain</a:t>
            </a:r>
          </a:p>
          <a:p>
            <a:r>
              <a:rPr lang="en-US" dirty="0"/>
              <a:t>D- Spinal coed</a:t>
            </a:r>
          </a:p>
          <a:p>
            <a:r>
              <a:rPr lang="en-US" dirty="0"/>
              <a:t>Answer: C</a:t>
            </a:r>
          </a:p>
          <a:p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222125" y="461664"/>
            <a:ext cx="561694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5. The </a:t>
            </a:r>
            <a:r>
              <a:rPr lang="is-IS" sz="1400" dirty="0"/>
              <a:t>….........</a:t>
            </a:r>
            <a:r>
              <a:rPr lang="en-US" sz="1400" dirty="0"/>
              <a:t> part of medulla is marked by decussation of most of </a:t>
            </a:r>
            <a:r>
              <a:rPr lang="is-IS" sz="1400" dirty="0"/>
              <a:t>….......</a:t>
            </a:r>
            <a:r>
              <a:rPr lang="en-US" sz="1400" dirty="0"/>
              <a:t> fibers.</a:t>
            </a:r>
          </a:p>
          <a:p>
            <a:r>
              <a:rPr lang="en-US" sz="1400" dirty="0"/>
              <a:t>A- Middle, corticobulbar</a:t>
            </a:r>
          </a:p>
          <a:p>
            <a:r>
              <a:rPr lang="en-US" sz="1400" dirty="0"/>
              <a:t>B- Lower, corticospinal</a:t>
            </a:r>
          </a:p>
          <a:p>
            <a:r>
              <a:rPr lang="en-US" sz="1400" dirty="0"/>
              <a:t>C- Upper, corticospinal</a:t>
            </a:r>
          </a:p>
          <a:p>
            <a:r>
              <a:rPr lang="en-US" sz="1400" dirty="0"/>
              <a:t>D- Lower, corticobulbar</a:t>
            </a:r>
          </a:p>
          <a:p>
            <a:r>
              <a:rPr lang="en-US" sz="1400" dirty="0"/>
              <a:t>Answer: B</a:t>
            </a:r>
          </a:p>
          <a:p>
            <a:endParaRPr lang="en-US" sz="1400" dirty="0"/>
          </a:p>
          <a:p>
            <a:r>
              <a:rPr lang="en-US" sz="1400" dirty="0"/>
              <a:t>6. The cranial nerves originating from the cerebellopontine angle are:</a:t>
            </a:r>
          </a:p>
          <a:p>
            <a:r>
              <a:rPr lang="en-US" sz="1400" dirty="0"/>
              <a:t>A- 6</a:t>
            </a:r>
            <a:r>
              <a:rPr lang="en-US" sz="1400" baseline="30000" dirty="0"/>
              <a:t>th</a:t>
            </a:r>
            <a:r>
              <a:rPr lang="en-US" sz="1400" dirty="0"/>
              <a:t> and 3</a:t>
            </a:r>
            <a:r>
              <a:rPr lang="en-US" sz="1400" baseline="30000" dirty="0"/>
              <a:t>rd</a:t>
            </a:r>
            <a:r>
              <a:rPr lang="en-US" sz="1400" dirty="0"/>
              <a:t> </a:t>
            </a:r>
          </a:p>
          <a:p>
            <a:r>
              <a:rPr lang="en-US" sz="1400" dirty="0"/>
              <a:t>B- Trochlear nerve</a:t>
            </a:r>
          </a:p>
          <a:p>
            <a:r>
              <a:rPr lang="en-US" sz="1400" dirty="0"/>
              <a:t>C- 7</a:t>
            </a:r>
            <a:r>
              <a:rPr lang="en-US" sz="1400" baseline="30000" dirty="0"/>
              <a:t>th</a:t>
            </a:r>
            <a:r>
              <a:rPr lang="en-US" sz="1400" dirty="0"/>
              <a:t> and 8</a:t>
            </a:r>
            <a:r>
              <a:rPr lang="en-US" sz="1400" baseline="30000" dirty="0"/>
              <a:t>th</a:t>
            </a:r>
            <a:r>
              <a:rPr lang="en-US" sz="1400" dirty="0"/>
              <a:t> </a:t>
            </a:r>
          </a:p>
          <a:p>
            <a:r>
              <a:rPr lang="en-US" sz="1400" dirty="0"/>
              <a:t>D- None of the above</a:t>
            </a:r>
          </a:p>
          <a:p>
            <a:r>
              <a:rPr lang="en-US" sz="1400" dirty="0"/>
              <a:t> Answer: C</a:t>
            </a:r>
          </a:p>
          <a:p>
            <a:endParaRPr lang="en-US" sz="1400" dirty="0"/>
          </a:p>
          <a:p>
            <a:r>
              <a:rPr lang="en-US" sz="1400" dirty="0"/>
              <a:t>7. Basilar sulcus of the pons is occupied by:</a:t>
            </a:r>
          </a:p>
          <a:p>
            <a:r>
              <a:rPr lang="en-US" sz="1400" dirty="0"/>
              <a:t>A- Basilar vein</a:t>
            </a:r>
          </a:p>
          <a:p>
            <a:r>
              <a:rPr lang="en-US" sz="1400" dirty="0"/>
              <a:t>B- Basilar artery</a:t>
            </a:r>
          </a:p>
          <a:p>
            <a:r>
              <a:rPr lang="en-US" sz="1400" dirty="0"/>
              <a:t>C- Basilar nerve</a:t>
            </a:r>
          </a:p>
          <a:p>
            <a:r>
              <a:rPr lang="en-US" sz="1400" dirty="0"/>
              <a:t>D- Basilar nucleus</a:t>
            </a:r>
          </a:p>
          <a:p>
            <a:r>
              <a:rPr lang="en-US" sz="1400" dirty="0"/>
              <a:t>Answer: B</a:t>
            </a:r>
          </a:p>
          <a:p>
            <a:endParaRPr lang="en-US" sz="1400" dirty="0"/>
          </a:p>
          <a:p>
            <a:r>
              <a:rPr lang="en-US" sz="1400" dirty="0"/>
              <a:t>8. Cranial nerve 4 is located inferior to what landmark?</a:t>
            </a:r>
          </a:p>
          <a:p>
            <a:r>
              <a:rPr lang="en-US" sz="1400" dirty="0"/>
              <a:t>A- Lateral colliculus </a:t>
            </a:r>
          </a:p>
          <a:p>
            <a:r>
              <a:rPr lang="en-US" sz="1400" dirty="0"/>
              <a:t>B- Medial colliculus </a:t>
            </a:r>
          </a:p>
          <a:p>
            <a:r>
              <a:rPr lang="en-US" sz="1400" dirty="0"/>
              <a:t>C- Superior colliculus </a:t>
            </a:r>
          </a:p>
          <a:p>
            <a:r>
              <a:rPr lang="en-US" sz="1400" dirty="0"/>
              <a:t>D- Inferior colliculus</a:t>
            </a:r>
          </a:p>
          <a:p>
            <a:r>
              <a:rPr lang="en-US" sz="1400" dirty="0"/>
              <a:t>Answer: 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D4DA3C-FACF-45F0-A1D3-D28AE78EA3B9}"/>
              </a:ext>
            </a:extLst>
          </p:cNvPr>
          <p:cNvSpPr/>
          <p:nvPr/>
        </p:nvSpPr>
        <p:spPr>
          <a:xfrm>
            <a:off x="5056818" y="0"/>
            <a:ext cx="12073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latin typeface="+mn-lt"/>
              </a:rPr>
              <a:t>MCQs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8080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7890" y="250257"/>
            <a:ext cx="1096317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SAQs</a:t>
            </a:r>
          </a:p>
          <a:p>
            <a:pPr algn="ctr"/>
            <a:endParaRPr lang="en-US" sz="2800" dirty="0"/>
          </a:p>
          <a:p>
            <a:endParaRPr lang="en-US" dirty="0"/>
          </a:p>
          <a:p>
            <a:r>
              <a:rPr lang="en-US" sz="1800" dirty="0"/>
              <a:t>1. Describe the pathway of the pontocerebellar fibers:</a:t>
            </a:r>
          </a:p>
          <a:p>
            <a:endParaRPr lang="en-US" sz="1800" dirty="0"/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Originate from pontine nuclei → cross the midline and pass through the contralateral middle cerebellar peduncle → enter the opposite cerebellar hemisphere.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2. Mention the cavities located in the following structures: forebrain, midbrain, and hindbrain:</a:t>
            </a:r>
          </a:p>
          <a:p>
            <a:endParaRPr lang="en-US" sz="1800" dirty="0"/>
          </a:p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</a:rPr>
              <a:t>Forebrain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: cerebral hemispheres → 2 lateral ventricles, Diencephalon → 3</a:t>
            </a:r>
            <a:r>
              <a:rPr lang="en-US" sz="1800" baseline="30000" dirty="0">
                <a:solidFill>
                  <a:schemeClr val="bg1">
                    <a:lumMod val="65000"/>
                  </a:schemeClr>
                </a:solidFill>
              </a:rPr>
              <a:t>rd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ventricle</a:t>
            </a:r>
          </a:p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</a:rPr>
              <a:t>Midbrain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: cerebral aqueduct </a:t>
            </a:r>
          </a:p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</a:rPr>
              <a:t>Hindbrain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: 4</a:t>
            </a:r>
            <a:r>
              <a:rPr lang="en-US" sz="1800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ventricle</a:t>
            </a:r>
          </a:p>
        </p:txBody>
      </p:sp>
    </p:spTree>
    <p:extLst>
      <p:ext uri="{BB962C8B-B14F-4D97-AF65-F5344CB8AC3E}">
        <p14:creationId xmlns:p14="http://schemas.microsoft.com/office/powerpoint/2010/main" val="1444052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611846"/>
            <a:ext cx="5181600" cy="4485808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</a:rPr>
              <a:t>Nawaf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</a:rPr>
              <a:t>AlKhudairy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177800" indent="0">
              <a:buNone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Jawaher Abanumy</a:t>
            </a:r>
          </a:p>
          <a:p>
            <a:pPr marL="177800" indent="0">
              <a:buNone/>
            </a:pPr>
            <a:b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grpSp>
        <p:nvGrpSpPr>
          <p:cNvPr id="21" name="Group 20"/>
          <p:cNvGrpSpPr/>
          <p:nvPr/>
        </p:nvGrpSpPr>
        <p:grpSpPr>
          <a:xfrm>
            <a:off x="3960824" y="4605659"/>
            <a:ext cx="3926752" cy="2034312"/>
            <a:chOff x="3960824" y="4605659"/>
            <a:chExt cx="3926752" cy="2034312"/>
          </a:xfrm>
        </p:grpSpPr>
        <p:grpSp>
          <p:nvGrpSpPr>
            <p:cNvPr id="22" name="Group 21"/>
            <p:cNvGrpSpPr/>
            <p:nvPr/>
          </p:nvGrpSpPr>
          <p:grpSpPr>
            <a:xfrm>
              <a:off x="4003978" y="4770823"/>
              <a:ext cx="3883598" cy="1869148"/>
              <a:chOff x="4030873" y="4109520"/>
              <a:chExt cx="3883598" cy="1869148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4030873" y="4109520"/>
                <a:ext cx="3883598" cy="1372855"/>
                <a:chOff x="2927787" y="3661466"/>
                <a:chExt cx="3883598" cy="1372855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3446711" y="4153307"/>
                  <a:ext cx="3364674" cy="3847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900" i="1" dirty="0">
                      <a:solidFill>
                        <a:srgbClr val="7BBF26"/>
                      </a:solidFill>
                      <a:latin typeface="+mn-lt"/>
                    </a:rPr>
                    <a:t>anatomyteam436@gmail.com</a:t>
                  </a:r>
                  <a:endParaRPr lang="en-GB" sz="1900" i="1" dirty="0">
                    <a:solidFill>
                      <a:srgbClr val="7BBF26"/>
                    </a:solidFill>
                    <a:latin typeface="+mn-lt"/>
                  </a:endParaRPr>
                </a:p>
              </p:txBody>
            </p:sp>
            <p:pic>
              <p:nvPicPr>
                <p:cNvPr id="28" name="Picture 2" descr="https://d30y9cdsu7xlg0.cloudfront.net/png/12462-200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7787" y="4113946"/>
                  <a:ext cx="448054" cy="4480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8" descr="Image result for twitter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2501" y="4623295"/>
                  <a:ext cx="393116" cy="393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TextBox 29"/>
                <p:cNvSpPr txBox="1"/>
                <p:nvPr/>
              </p:nvSpPr>
              <p:spPr>
                <a:xfrm>
                  <a:off x="3446711" y="4649600"/>
                  <a:ext cx="3364674" cy="3847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900" i="1" dirty="0">
                      <a:solidFill>
                        <a:srgbClr val="55ACEE"/>
                      </a:solidFill>
                      <a:latin typeface="+mn-lt"/>
                    </a:rPr>
                    <a:t>@anatomy436</a:t>
                  </a:r>
                  <a:endParaRPr lang="en-GB" sz="1900" i="1" dirty="0">
                    <a:solidFill>
                      <a:srgbClr val="55ACEE"/>
                    </a:solidFill>
                    <a:latin typeface="+mn-lt"/>
                  </a:endParaRPr>
                </a:p>
              </p:txBody>
            </p:sp>
            <p:sp>
              <p:nvSpPr>
                <p:cNvPr id="31" name="TextBox 30">
                  <a:hlinkClick r:id="rId5"/>
                </p:cNvPr>
                <p:cNvSpPr txBox="1"/>
                <p:nvPr/>
              </p:nvSpPr>
              <p:spPr>
                <a:xfrm>
                  <a:off x="3446711" y="3661466"/>
                  <a:ext cx="3364674" cy="3847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900" i="1" dirty="0">
                      <a:solidFill>
                        <a:srgbClr val="4D0082"/>
                      </a:solidFill>
                      <a:latin typeface="+mn-lt"/>
                    </a:rPr>
                    <a:t>Feedback</a:t>
                  </a:r>
                  <a:endParaRPr lang="en-GB" sz="1900" i="1" dirty="0">
                    <a:solidFill>
                      <a:srgbClr val="4D0082"/>
                    </a:solidFill>
                    <a:latin typeface="+mn-lt"/>
                  </a:endParaRPr>
                </a:p>
              </p:txBody>
            </p:sp>
          </p:grpSp>
          <p:pic>
            <p:nvPicPr>
              <p:cNvPr id="25" name="Picture 2" descr="Image result for youtube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5587" y="5627698"/>
                <a:ext cx="423340" cy="2980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Rectangle 25">
                <a:hlinkClick r:id="rId6"/>
              </p:cNvPr>
              <p:cNvSpPr/>
              <p:nvPr/>
            </p:nvSpPr>
            <p:spPr>
              <a:xfrm>
                <a:off x="4549797" y="5593947"/>
                <a:ext cx="1798625" cy="3847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900" i="1" dirty="0">
                    <a:solidFill>
                      <a:srgbClr val="CC1F20"/>
                    </a:solidFill>
                    <a:latin typeface="+mn-lt"/>
                    <a:cs typeface="Arial" panose="020B0604020202020204" pitchFamily="34" charset="0"/>
                  </a:rPr>
                  <a:t>Anatomy Team</a:t>
                </a:r>
                <a:endParaRPr lang="en-GB" sz="1900" i="1" dirty="0">
                  <a:solidFill>
                    <a:srgbClr val="CC1F20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Picture 2" descr="Image result for google form icon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824" y="4605659"/>
              <a:ext cx="559076" cy="561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9BE22F9-B06D-4C16-87F7-9AAA479835A4}"/>
              </a:ext>
            </a:extLst>
          </p:cNvPr>
          <p:cNvSpPr txBox="1">
            <a:spLocks/>
          </p:cNvSpPr>
          <p:nvPr/>
        </p:nvSpPr>
        <p:spPr>
          <a:xfrm>
            <a:off x="7988670" y="5301508"/>
            <a:ext cx="3969657" cy="133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Calibri" panose="020F0502020204030204" pitchFamily="34" charset="0"/>
              </a:rPr>
              <a:t>References:</a:t>
            </a:r>
            <a:endParaRPr lang="en-GB" sz="1800" i="1" dirty="0">
              <a:latin typeface="Calibri" panose="020F0502020204030204" pitchFamily="34" charset="0"/>
            </a:endParaRP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800" dirty="0">
                <a:latin typeface="Calibri" panose="020F0502020204030204" pitchFamily="34" charset="0"/>
              </a:rPr>
              <a:t>1- Girls’ &amp; Boys’ Slides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2- Greys Anatomy for Students 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3- TeachMeAnatomy.com</a:t>
            </a:r>
            <a:endParaRPr lang="en-GB" sz="1800" dirty="0">
              <a:latin typeface="Calibri" panose="020F0502020204030204" pitchFamily="34" charset="0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07028E0-7714-46C6-B8C0-3DF688CB5B4F}"/>
              </a:ext>
            </a:extLst>
          </p:cNvPr>
          <p:cNvSpPr txBox="1">
            <a:spLocks/>
          </p:cNvSpPr>
          <p:nvPr/>
        </p:nvSpPr>
        <p:spPr>
          <a:xfrm>
            <a:off x="7714343" y="611846"/>
            <a:ext cx="44776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i="1" dirty="0">
                <a:latin typeface="Calibri" panose="020F0502020204030204" pitchFamily="34" charset="0"/>
              </a:rPr>
              <a:t>Members: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600" dirty="0" err="1"/>
              <a:t>Allulu</a:t>
            </a:r>
            <a:r>
              <a:rPr lang="en-GB" sz="2600" dirty="0"/>
              <a:t> </a:t>
            </a:r>
            <a:r>
              <a:rPr lang="en-GB" sz="2600" dirty="0" err="1"/>
              <a:t>Alsulayhim</a:t>
            </a:r>
            <a:r>
              <a:rPr lang="en-GB" sz="2600" dirty="0"/>
              <a:t> </a:t>
            </a:r>
          </a:p>
          <a:p>
            <a:pPr marL="0" indent="0" fontAlgn="t">
              <a:buNone/>
            </a:pPr>
            <a:r>
              <a:rPr lang="en-GB" sz="2600" dirty="0"/>
              <a:t>Deena </a:t>
            </a:r>
            <a:r>
              <a:rPr lang="en-GB" sz="2600" dirty="0" err="1"/>
              <a:t>AlNowiser</a:t>
            </a:r>
            <a:endParaRPr lang="en-GB" sz="2600" dirty="0"/>
          </a:p>
          <a:p>
            <a:pPr marL="0" indent="0" fontAlgn="t">
              <a:buNone/>
            </a:pPr>
            <a:r>
              <a:rPr lang="en-GB" sz="2600" dirty="0"/>
              <a:t>Lama </a:t>
            </a:r>
            <a:r>
              <a:rPr lang="en-GB" sz="2600" dirty="0" err="1"/>
              <a:t>AlTamimi</a:t>
            </a:r>
            <a:endParaRPr lang="en-GB" sz="2600" dirty="0"/>
          </a:p>
          <a:p>
            <a:pPr marL="0" indent="0" fontAlgn="t">
              <a:buNone/>
            </a:pPr>
            <a:r>
              <a:rPr lang="en-GB" sz="2600" dirty="0" err="1"/>
              <a:t>Reema</a:t>
            </a:r>
            <a:r>
              <a:rPr lang="en-GB" sz="2600" dirty="0"/>
              <a:t> </a:t>
            </a:r>
            <a:r>
              <a:rPr lang="en-GB" sz="2600" dirty="0" err="1"/>
              <a:t>Alshayie</a:t>
            </a:r>
            <a:r>
              <a:rPr lang="en-US" sz="2600" i="1" dirty="0"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2692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2687"/>
          </a:xfrm>
        </p:spPr>
        <p:txBody>
          <a:bodyPr>
            <a:normAutofit/>
          </a:bodyPr>
          <a:lstStyle/>
          <a:p>
            <a:r>
              <a:rPr lang="en-US" sz="3600" b="1" dirty="0"/>
              <a:t>Development of the Brain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9551"/>
            <a:ext cx="5936453" cy="120443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400" dirty="0"/>
              <a:t>The </a:t>
            </a:r>
            <a:r>
              <a:rPr lang="en-GB" sz="2400" b="1" dirty="0"/>
              <a:t>brain</a:t>
            </a:r>
            <a:r>
              <a:rPr lang="en-GB" sz="2400" dirty="0"/>
              <a:t> develops from the </a:t>
            </a:r>
            <a:r>
              <a:rPr lang="en-GB" sz="2400" b="1" dirty="0"/>
              <a:t>cranial</a:t>
            </a:r>
            <a:r>
              <a:rPr lang="en-GB" sz="2400" dirty="0"/>
              <a:t> part of </a:t>
            </a:r>
            <a:r>
              <a:rPr lang="en-GB" sz="2400" b="1" dirty="0"/>
              <a:t>neural</a:t>
            </a:r>
            <a:r>
              <a:rPr lang="en-GB" sz="2400" dirty="0"/>
              <a:t> </a:t>
            </a:r>
            <a:r>
              <a:rPr lang="en-GB" sz="2400" b="1" dirty="0"/>
              <a:t>tube*</a:t>
            </a:r>
            <a:r>
              <a:rPr lang="en-GB" sz="2400" dirty="0"/>
              <a:t>.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The cranial part is divided into 3 parts:</a:t>
            </a:r>
            <a:endParaRPr lang="en-GB" sz="2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7555835" y="2252775"/>
            <a:ext cx="4269232" cy="4152345"/>
            <a:chOff x="6954229" y="1884642"/>
            <a:chExt cx="4576763" cy="2590800"/>
          </a:xfrm>
        </p:grpSpPr>
        <p:pic>
          <p:nvPicPr>
            <p:cNvPr id="5" name="Picture 2" descr="C:\Users\user\Pictures\Picture1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" t="4829" r="926" b="3767"/>
            <a:stretch>
              <a:fillRect/>
            </a:stretch>
          </p:blipFill>
          <p:spPr>
            <a:xfrm>
              <a:off x="6954229" y="1884642"/>
              <a:ext cx="4576763" cy="2590800"/>
            </a:xfrm>
            <a:prstGeom prst="rect">
              <a:avLst/>
            </a:prstGeom>
            <a:ln>
              <a:noFill/>
              <a:miter lim="800000"/>
              <a:headEnd/>
              <a:tailEnd/>
            </a:ln>
          </p:spPr>
        </p:pic>
        <p:sp>
          <p:nvSpPr>
            <p:cNvPr id="10" name="Donut 9"/>
            <p:cNvSpPr/>
            <p:nvPr/>
          </p:nvSpPr>
          <p:spPr>
            <a:xfrm>
              <a:off x="8630628" y="3180042"/>
              <a:ext cx="762000" cy="228600"/>
            </a:xfrm>
            <a:prstGeom prst="donut">
              <a:avLst/>
            </a:prstGeom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786468" y="2693963"/>
              <a:ext cx="633046" cy="274320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86468" y="3180042"/>
              <a:ext cx="633046" cy="228600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86467" y="3684406"/>
              <a:ext cx="689317" cy="228600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119066" y="1456524"/>
            <a:ext cx="4974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  <a:latin typeface="+mn-lt"/>
              </a:rPr>
              <a:t>*recall from embryology the caudal 2/3 forms the spinal cord and the cranial or upper 1/3 forms the brain</a:t>
            </a:r>
            <a:endParaRPr lang="en-GB" sz="1600" dirty="0">
              <a:solidFill>
                <a:srgbClr val="92D050"/>
              </a:solidFill>
              <a:latin typeface="+mn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474084"/>
              </p:ext>
            </p:extLst>
          </p:nvPr>
        </p:nvGraphicFramePr>
        <p:xfrm>
          <a:off x="838200" y="2650344"/>
          <a:ext cx="6523045" cy="29056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77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38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4174">
                <a:tc>
                  <a:txBody>
                    <a:bodyPr/>
                    <a:lstStyle/>
                    <a:p>
                      <a:pPr algn="ctr"/>
                      <a:endParaRPr lang="en-GB" b="1" i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FOREBRAIN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MIDBRAIN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HINDBRAIN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803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Cavity</a:t>
                      </a:r>
                      <a:endParaRPr lang="en-GB" i="1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2 </a:t>
                      </a:r>
                      <a:r>
                        <a:rPr lang="en-GB" sz="1800" b="1" dirty="0"/>
                        <a:t>lateral</a:t>
                      </a:r>
                      <a:r>
                        <a:rPr lang="en-GB" sz="1800" dirty="0"/>
                        <a:t> ventricles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3rd</a:t>
                      </a:r>
                      <a:r>
                        <a:rPr lang="en-GB" dirty="0"/>
                        <a:t> ventricle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cerebral aqueduct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4th</a:t>
                      </a:r>
                      <a:r>
                        <a:rPr lang="en-GB" sz="1800" dirty="0"/>
                        <a:t> ventricle</a:t>
                      </a:r>
                      <a:endParaRPr lang="en-GB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1666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Subdivided into</a:t>
                      </a:r>
                      <a:endParaRPr lang="en-GB" i="1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Two cerebral hemispheres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Diencephalon: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1. thalamus,       2.</a:t>
                      </a:r>
                      <a:r>
                        <a:rPr lang="en-GB" baseline="0" dirty="0"/>
                        <a:t> </a:t>
                      </a:r>
                      <a:r>
                        <a:rPr lang="en-GB" dirty="0"/>
                        <a:t>hypothalamus, 3. </a:t>
                      </a:r>
                      <a:r>
                        <a:rPr lang="en-GB" dirty="0" err="1"/>
                        <a:t>epithalamus</a:t>
                      </a:r>
                      <a:r>
                        <a:rPr lang="en-GB" dirty="0"/>
                        <a:t> &amp; 4. subthalamus</a:t>
                      </a:r>
                      <a:r>
                        <a:rPr lang="en-GB" sz="1800" dirty="0"/>
                        <a:t> 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The midbrain is also called mesencephalon</a:t>
                      </a:r>
                      <a:endParaRPr lang="en-GB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1- Pons.</a:t>
                      </a:r>
                    </a:p>
                    <a:p>
                      <a:r>
                        <a:rPr lang="pt-BR" dirty="0"/>
                        <a:t>2- Cerebellum.</a:t>
                      </a:r>
                    </a:p>
                    <a:p>
                      <a:r>
                        <a:rPr lang="pt-BR" dirty="0"/>
                        <a:t>3- Medulla oblongata.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F8C96F4-E174-4B92-A3D1-8380AA5E7433}"/>
              </a:ext>
            </a:extLst>
          </p:cNvPr>
          <p:cNvSpPr txBox="1"/>
          <p:nvPr/>
        </p:nvSpPr>
        <p:spPr>
          <a:xfrm>
            <a:off x="1711323" y="5746349"/>
            <a:ext cx="5221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Note: the brain stem develops from 2 different parts. The pons and medulla oblongata develop from the hindbrain where as the midbrain develops from the midbrain.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885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0981"/>
          </a:xfrm>
        </p:spPr>
        <p:txBody>
          <a:bodyPr>
            <a:normAutofit/>
          </a:bodyPr>
          <a:lstStyle/>
          <a:p>
            <a:r>
              <a:rPr lang="en-US" sz="3600" b="1" dirty="0"/>
              <a:t>Brain Stem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5047"/>
            <a:ext cx="5508812" cy="4791916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200" dirty="0"/>
              <a:t>The brainstem is the region of the brain that </a:t>
            </a:r>
            <a:r>
              <a:rPr lang="en-GB" sz="2200" u="sng" dirty="0"/>
              <a:t>connects</a:t>
            </a:r>
            <a:r>
              <a:rPr lang="en-GB" sz="2200" dirty="0"/>
              <a:t> the </a:t>
            </a:r>
            <a:r>
              <a:rPr lang="en-GB" sz="2200" b="1" dirty="0"/>
              <a:t>cerebrum</a:t>
            </a:r>
            <a:r>
              <a:rPr lang="en-GB" sz="2200" dirty="0"/>
              <a:t> with the </a:t>
            </a:r>
            <a:r>
              <a:rPr lang="en-GB" sz="2200" b="1" dirty="0"/>
              <a:t>spinal</a:t>
            </a:r>
            <a:r>
              <a:rPr lang="en-GB" sz="2200" dirty="0"/>
              <a:t> </a:t>
            </a:r>
            <a:r>
              <a:rPr lang="en-GB" sz="2200" b="1" dirty="0"/>
              <a:t>cord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/>
              <a:t> SITE:</a:t>
            </a:r>
          </a:p>
          <a:p>
            <a:pPr marL="349250" indent="0">
              <a:buNone/>
            </a:pPr>
            <a:r>
              <a:rPr lang="en-GB" sz="2200" dirty="0"/>
              <a:t>It lies on the basilar part of occipital bone (</a:t>
            </a:r>
            <a:r>
              <a:rPr lang="en-GB" sz="2200" b="1" dirty="0" err="1"/>
              <a:t>clivus</a:t>
            </a:r>
            <a:r>
              <a:rPr lang="en-GB" sz="2200" dirty="0"/>
              <a:t>).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/>
              <a:t> PARTS: From above downwards:</a:t>
            </a:r>
          </a:p>
          <a:p>
            <a:pPr marL="349250" indent="0">
              <a:buNone/>
            </a:pPr>
            <a:r>
              <a:rPr lang="en-GB" sz="2200" dirty="0"/>
              <a:t>Mid brain, pons &amp; medulla oblongata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/>
              <a:t> CONNECTIONS WITH CEREBELLUM:</a:t>
            </a:r>
          </a:p>
          <a:p>
            <a:pPr marL="349250" indent="0">
              <a:buNone/>
            </a:pPr>
            <a:r>
              <a:rPr lang="en-GB" sz="2200" dirty="0"/>
              <a:t>Each part of brain stem is connected to cerebellum by cerebellar peduncles (superior, middle &amp; inferior).</a:t>
            </a:r>
          </a:p>
        </p:txBody>
      </p:sp>
      <p:pic>
        <p:nvPicPr>
          <p:cNvPr id="4" name="Picture 23" descr="C:\Documents and Settings\Free User\My Documents\My Pictures\untitle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b="4968"/>
          <a:stretch>
            <a:fillRect/>
          </a:stretch>
        </p:blipFill>
        <p:spPr bwMode="auto">
          <a:xfrm>
            <a:off x="6413835" y="4380807"/>
            <a:ext cx="2968749" cy="234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1361877" y="3158004"/>
            <a:ext cx="640080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9599865" y="260690"/>
            <a:ext cx="2057400" cy="2743200"/>
            <a:chOff x="6600693" y="3144557"/>
            <a:chExt cx="2057400" cy="2743200"/>
          </a:xfrm>
        </p:grpSpPr>
        <p:grpSp>
          <p:nvGrpSpPr>
            <p:cNvPr id="12" name="Group 11"/>
            <p:cNvGrpSpPr/>
            <p:nvPr/>
          </p:nvGrpSpPr>
          <p:grpSpPr>
            <a:xfrm>
              <a:off x="6600693" y="3144557"/>
              <a:ext cx="2057400" cy="2743200"/>
              <a:chOff x="5943600" y="3733800"/>
              <a:chExt cx="2057400" cy="2743200"/>
            </a:xfrm>
          </p:grpSpPr>
          <p:pic>
            <p:nvPicPr>
              <p:cNvPr id="10" name="Picture 16" descr="http://classconnection.s3.amazonaws.com/242/flashcards/1063242/png/picture181326042252368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31" t="5051" r="11765" b="7401"/>
              <a:stretch>
                <a:fillRect/>
              </a:stretch>
            </p:blipFill>
            <p:spPr>
              <a:xfrm>
                <a:off x="5943600" y="3733800"/>
                <a:ext cx="2057400" cy="2743200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705600" y="5105400"/>
                <a:ext cx="548640" cy="23018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9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rPr>
                  <a:t>Clivus</a:t>
                </a:r>
                <a:endParaRPr lang="en-US" sz="9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7395843" y="4558981"/>
              <a:ext cx="476270" cy="144540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395050" y="3407708"/>
            <a:ext cx="2635927" cy="3032406"/>
            <a:chOff x="9016253" y="3099570"/>
            <a:chExt cx="2841811" cy="3032406"/>
          </a:xfrm>
        </p:grpSpPr>
        <p:grpSp>
          <p:nvGrpSpPr>
            <p:cNvPr id="5" name="Group 4"/>
            <p:cNvGrpSpPr/>
            <p:nvPr/>
          </p:nvGrpSpPr>
          <p:grpSpPr>
            <a:xfrm>
              <a:off x="9016253" y="3099570"/>
              <a:ext cx="2841811" cy="3032406"/>
              <a:chOff x="8153400" y="4038600"/>
              <a:chExt cx="2260600" cy="2133600"/>
            </a:xfrm>
          </p:grpSpPr>
          <p:pic>
            <p:nvPicPr>
              <p:cNvPr id="6" name="Picture 25" descr="C:\Documents and Settings\Free User\My Documents\My Pictures\1612_Cerebellar_Peduncles-02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49"/>
              <a:stretch>
                <a:fillRect/>
              </a:stretch>
            </p:blipFill>
            <p:spPr bwMode="auto">
              <a:xfrm>
                <a:off x="8153400" y="4038600"/>
                <a:ext cx="2260600" cy="2133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5-Point Star 6"/>
              <p:cNvSpPr/>
              <p:nvPr/>
            </p:nvSpPr>
            <p:spPr>
              <a:xfrm>
                <a:off x="9067800" y="4800600"/>
                <a:ext cx="46038" cy="46038"/>
              </a:xfrm>
              <a:prstGeom prst="star5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" name="5-Point Star 7"/>
              <p:cNvSpPr/>
              <p:nvPr/>
            </p:nvSpPr>
            <p:spPr>
              <a:xfrm>
                <a:off x="9220200" y="4953000"/>
                <a:ext cx="76200" cy="76200"/>
              </a:xfrm>
              <a:prstGeom prst="star5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" name="5-Point Star 8"/>
              <p:cNvSpPr/>
              <p:nvPr/>
            </p:nvSpPr>
            <p:spPr>
              <a:xfrm>
                <a:off x="9067800" y="5105400"/>
                <a:ext cx="76200" cy="76200"/>
              </a:xfrm>
              <a:prstGeom prst="star5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9507088" y="3480029"/>
              <a:ext cx="606578" cy="202134"/>
            </a:xfrm>
            <a:prstGeom prst="rect">
              <a:avLst/>
            </a:prstGeom>
            <a:noFill/>
            <a:ln w="28575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192532" y="3924346"/>
              <a:ext cx="386183" cy="1483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395671" y="5028161"/>
              <a:ext cx="265819" cy="148324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V="1">
            <a:off x="1283819" y="4003086"/>
            <a:ext cx="1097280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499301" y="4003086"/>
            <a:ext cx="54864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367571" y="4003086"/>
            <a:ext cx="210312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5119753" y="487797"/>
            <a:ext cx="682625" cy="734036"/>
            <a:chOff x="6597319" y="353560"/>
            <a:chExt cx="682625" cy="734036"/>
          </a:xfrm>
        </p:grpSpPr>
        <p:pic>
          <p:nvPicPr>
            <p:cNvPr id="35" name="Picture 2" descr="Image result for youtube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01:58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032632" y="5631235"/>
            <a:ext cx="4935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+mn-lt"/>
              </a:rPr>
              <a:t>Superior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peduncle connects </a:t>
            </a:r>
            <a:r>
              <a:rPr lang="en-GB" sz="1600" b="1" dirty="0">
                <a:solidFill>
                  <a:srgbClr val="92D050"/>
                </a:solidFill>
                <a:latin typeface="+mn-lt"/>
              </a:rPr>
              <a:t>midbrain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with cerebellum</a:t>
            </a:r>
          </a:p>
          <a:p>
            <a:r>
              <a:rPr lang="en-GB" sz="1600" b="1" dirty="0">
                <a:solidFill>
                  <a:srgbClr val="92D050"/>
                </a:solidFill>
                <a:latin typeface="+mn-lt"/>
              </a:rPr>
              <a:t>Middle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peduncle connects </a:t>
            </a:r>
            <a:r>
              <a:rPr lang="en-GB" sz="1600" b="1" dirty="0">
                <a:solidFill>
                  <a:srgbClr val="92D050"/>
                </a:solidFill>
                <a:latin typeface="+mn-lt"/>
              </a:rPr>
              <a:t>pons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with cerebellum</a:t>
            </a:r>
          </a:p>
          <a:p>
            <a:r>
              <a:rPr lang="en-GB" sz="1600" b="1" dirty="0">
                <a:solidFill>
                  <a:srgbClr val="92D050"/>
                </a:solidFill>
                <a:latin typeface="+mn-lt"/>
              </a:rPr>
              <a:t>Inferior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peduncle connects </a:t>
            </a:r>
            <a:r>
              <a:rPr lang="en-GB" sz="1600" b="1" dirty="0">
                <a:solidFill>
                  <a:srgbClr val="92D050"/>
                </a:solidFill>
                <a:latin typeface="+mn-lt"/>
              </a:rPr>
              <a:t>medulla oblongata 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with cerebellum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0689" y="448054"/>
            <a:ext cx="2614820" cy="2743200"/>
          </a:xfrm>
          <a:prstGeom prst="rect">
            <a:avLst/>
          </a:prstGeom>
        </p:spPr>
      </p:pic>
      <p:pic>
        <p:nvPicPr>
          <p:cNvPr id="38" name="Picture 37" descr="Pictureon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095978" y="2676380"/>
            <a:ext cx="1938467" cy="1704427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718903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600" dirty="0"/>
              <a:t>Sagittal Section Of Brain</a:t>
            </a:r>
          </a:p>
        </p:txBody>
      </p:sp>
      <p:pic>
        <p:nvPicPr>
          <p:cNvPr id="7" name="Content Placeholder 6" descr="Brain stem 0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1371600"/>
            <a:ext cx="8686800" cy="5181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9220201" y="3276600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Cerebellum</a:t>
            </a:r>
          </a:p>
        </p:txBody>
      </p:sp>
      <p:cxnSp>
        <p:nvCxnSpPr>
          <p:cNvPr id="10" name="Straight Connector 9"/>
          <p:cNvCxnSpPr>
            <a:stCxn id="8" idx="2"/>
          </p:cNvCxnSpPr>
          <p:nvPr/>
        </p:nvCxnSpPr>
        <p:spPr>
          <a:xfrm flipH="1">
            <a:off x="8001002" y="3615155"/>
            <a:ext cx="1870179" cy="8044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562600"/>
            <a:ext cx="1098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 brain</a:t>
            </a:r>
          </a:p>
        </p:txBody>
      </p:sp>
      <p:cxnSp>
        <p:nvCxnSpPr>
          <p:cNvPr id="13" name="Straight Connector 12"/>
          <p:cNvCxnSpPr>
            <a:stCxn id="11" idx="3"/>
          </p:cNvCxnSpPr>
          <p:nvPr/>
        </p:nvCxnSpPr>
        <p:spPr>
          <a:xfrm flipV="1">
            <a:off x="3384378" y="4343401"/>
            <a:ext cx="3092622" cy="13884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62601" y="5715000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Pons</a:t>
            </a:r>
          </a:p>
        </p:txBody>
      </p:sp>
      <p:cxnSp>
        <p:nvCxnSpPr>
          <p:cNvPr id="16" name="Straight Connector 15"/>
          <p:cNvCxnSpPr>
            <a:stCxn id="14" idx="0"/>
          </p:cNvCxnSpPr>
          <p:nvPr/>
        </p:nvCxnSpPr>
        <p:spPr>
          <a:xfrm flipV="1">
            <a:off x="5905002" y="5181600"/>
            <a:ext cx="495798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1" y="6096000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Medulla</a:t>
            </a:r>
          </a:p>
        </p:txBody>
      </p:sp>
      <p:cxnSp>
        <p:nvCxnSpPr>
          <p:cNvPr id="19" name="Straight Connector 18"/>
          <p:cNvCxnSpPr>
            <a:stCxn id="17" idx="3"/>
          </p:cNvCxnSpPr>
          <p:nvPr/>
        </p:nvCxnSpPr>
        <p:spPr>
          <a:xfrm flipV="1">
            <a:off x="6511900" y="5638801"/>
            <a:ext cx="650901" cy="6264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372601" y="3886201"/>
            <a:ext cx="1154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</a:t>
            </a:r>
          </a:p>
          <a:p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cerebellar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peduncle</a:t>
            </a:r>
          </a:p>
        </p:txBody>
      </p:sp>
      <p:cxnSp>
        <p:nvCxnSpPr>
          <p:cNvPr id="22" name="Straight Connector 21"/>
          <p:cNvCxnSpPr>
            <a:stCxn id="20" idx="1"/>
          </p:cNvCxnSpPr>
          <p:nvPr/>
        </p:nvCxnSpPr>
        <p:spPr>
          <a:xfrm flipH="1">
            <a:off x="7086600" y="4301699"/>
            <a:ext cx="2286000" cy="346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own Arrow 22"/>
          <p:cNvSpPr/>
          <p:nvPr/>
        </p:nvSpPr>
        <p:spPr>
          <a:xfrm>
            <a:off x="9525000" y="2133600"/>
            <a:ext cx="304800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Up Arrow 23"/>
          <p:cNvSpPr/>
          <p:nvPr/>
        </p:nvSpPr>
        <p:spPr>
          <a:xfrm>
            <a:off x="9677400" y="5029200"/>
            <a:ext cx="304800" cy="3810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05001" y="3200400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Thalamus</a:t>
            </a:r>
          </a:p>
        </p:txBody>
      </p:sp>
      <p:cxnSp>
        <p:nvCxnSpPr>
          <p:cNvPr id="27" name="Straight Connector 26"/>
          <p:cNvCxnSpPr>
            <a:stCxn id="25" idx="2"/>
          </p:cNvCxnSpPr>
          <p:nvPr/>
        </p:nvCxnSpPr>
        <p:spPr>
          <a:xfrm>
            <a:off x="2475830" y="3538954"/>
            <a:ext cx="3467770" cy="3472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567531" y="274637"/>
            <a:ext cx="240322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Only on the boys’ slides</a:t>
            </a:r>
            <a:endParaRPr lang="en-GB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0263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7305"/>
            <a:ext cx="10515600" cy="828258"/>
          </a:xfrm>
        </p:spPr>
        <p:txBody>
          <a:bodyPr>
            <a:normAutofit/>
          </a:bodyPr>
          <a:lstStyle/>
          <a:p>
            <a:r>
              <a:rPr lang="en-US" sz="3600" dirty="0"/>
              <a:t>Functions of the Brain Stem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7958"/>
            <a:ext cx="5779416" cy="485813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/>
              <a:t>Pathway of tracts </a:t>
            </a:r>
            <a:r>
              <a:rPr lang="en-GB" sz="2400" dirty="0"/>
              <a:t>between </a:t>
            </a:r>
            <a:r>
              <a:rPr lang="en-GB" sz="2400" i="1" dirty="0"/>
              <a:t>cerebral cortex </a:t>
            </a:r>
            <a:r>
              <a:rPr lang="en-GB" sz="2400" dirty="0"/>
              <a:t>&amp; </a:t>
            </a:r>
            <a:r>
              <a:rPr lang="en-GB" sz="2400" i="1" dirty="0"/>
              <a:t>spinal cord </a:t>
            </a:r>
            <a:r>
              <a:rPr lang="en-GB" sz="1800" dirty="0">
                <a:solidFill>
                  <a:srgbClr val="92D050"/>
                </a:solidFill>
              </a:rPr>
              <a:t>(ascending and descending tracts)</a:t>
            </a:r>
            <a:r>
              <a:rPr lang="en-GB" sz="24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/>
              <a:t>Site of origin of nuclei of cranial nerves </a:t>
            </a:r>
            <a:r>
              <a:rPr lang="en-GB" sz="2400" dirty="0"/>
              <a:t>(from 3rd to 12th).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/>
              <a:t>Site of emergence of cranial nerves </a:t>
            </a:r>
            <a:r>
              <a:rPr lang="en-GB" sz="2400" dirty="0"/>
              <a:t>(from 3rd to 12th).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/>
              <a:t>Contains</a:t>
            </a:r>
            <a:r>
              <a:rPr lang="en-GB" sz="2400" dirty="0"/>
              <a:t> groups of nuclei &amp; related </a:t>
            </a:r>
            <a:r>
              <a:rPr lang="en-GB" sz="2400" dirty="0" err="1"/>
              <a:t>fibers</a:t>
            </a:r>
            <a:r>
              <a:rPr lang="en-GB" sz="2400" dirty="0"/>
              <a:t> known as </a:t>
            </a:r>
            <a:r>
              <a:rPr lang="en-GB" sz="2400" b="1" dirty="0"/>
              <a:t>reticular formation* </a:t>
            </a:r>
            <a:r>
              <a:rPr lang="en-GB" sz="2400" dirty="0"/>
              <a:t>responsible for: control of level of </a:t>
            </a:r>
            <a:r>
              <a:rPr lang="en-GB" sz="2400" i="1" dirty="0"/>
              <a:t>consciousness</a:t>
            </a:r>
            <a:r>
              <a:rPr lang="en-GB" sz="2400" dirty="0"/>
              <a:t>, </a:t>
            </a:r>
            <a:r>
              <a:rPr lang="en-GB" sz="2400" i="1" dirty="0"/>
              <a:t>perception of pain</a:t>
            </a:r>
            <a:r>
              <a:rPr lang="en-GB" sz="2400" dirty="0"/>
              <a:t>, </a:t>
            </a:r>
            <a:r>
              <a:rPr lang="en-GB" sz="2400" i="1" dirty="0"/>
              <a:t>regulation of </a:t>
            </a:r>
            <a:r>
              <a:rPr lang="en-GB" sz="2400" i="1" u="sng" dirty="0"/>
              <a:t>cardiovascular</a:t>
            </a:r>
            <a:r>
              <a:rPr lang="en-GB" sz="2400" i="1" dirty="0"/>
              <a:t> </a:t>
            </a:r>
            <a:r>
              <a:rPr lang="en-GB" sz="2400" dirty="0"/>
              <a:t>&amp; </a:t>
            </a:r>
            <a:r>
              <a:rPr lang="en-GB" sz="2400" i="1" u="sng" dirty="0"/>
              <a:t>respiratory</a:t>
            </a:r>
            <a:r>
              <a:rPr lang="en-GB" sz="2400" i="1" dirty="0"/>
              <a:t> systems</a:t>
            </a:r>
            <a:r>
              <a:rPr lang="en-GB" sz="2400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GB" sz="2400" dirty="0"/>
          </a:p>
        </p:txBody>
      </p:sp>
      <p:pic>
        <p:nvPicPr>
          <p:cNvPr id="6" name="Picture 4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37650" y="497305"/>
            <a:ext cx="2726735" cy="3012658"/>
          </a:xfrm>
          <a:prstGeom prst="rect">
            <a:avLst/>
          </a:prstGeom>
          <a:ln>
            <a:noFill/>
            <a:miter lim="800000"/>
            <a:headEnd/>
            <a:tailEnd/>
          </a:ln>
        </p:spPr>
      </p:pic>
      <p:pic>
        <p:nvPicPr>
          <p:cNvPr id="7" name="Picture 4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9067" r="4779" b="8881"/>
          <a:stretch>
            <a:fillRect/>
          </a:stretch>
        </p:blipFill>
        <p:spPr bwMode="auto">
          <a:xfrm>
            <a:off x="6994358" y="3738563"/>
            <a:ext cx="487002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Untitle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58" y="491060"/>
            <a:ext cx="2014955" cy="301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34572" y="275499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</a:t>
            </a:r>
            <a:endParaRPr lang="en-GB" sz="3600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77842" y="2847992"/>
            <a:ext cx="118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2 &amp; 3</a:t>
            </a:r>
            <a:endParaRPr lang="en-GB" sz="3600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7745" y="571976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4</a:t>
            </a:r>
            <a:endParaRPr lang="en-GB" sz="3600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94357" y="5554528"/>
            <a:ext cx="1375451" cy="165235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455211" y="4843365"/>
            <a:ext cx="23774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50F70D-83A9-42AE-A74A-A01325854D40}"/>
              </a:ext>
            </a:extLst>
          </p:cNvPr>
          <p:cNvSpPr txBox="1"/>
          <p:nvPr/>
        </p:nvSpPr>
        <p:spPr>
          <a:xfrm>
            <a:off x="4445581" y="6073706"/>
            <a:ext cx="2360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  <a:latin typeface="+mn-lt"/>
              </a:rPr>
              <a:t>*Complex matrix of nuclei and related fibers/axons</a:t>
            </a:r>
            <a:endParaRPr lang="en-GB" sz="1600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9216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9842"/>
            <a:ext cx="10515600" cy="849526"/>
          </a:xfrm>
        </p:spPr>
        <p:txBody>
          <a:bodyPr>
            <a:normAutofit/>
          </a:bodyPr>
          <a:lstStyle/>
          <a:p>
            <a:r>
              <a:rPr lang="en-US" sz="3600" b="1" dirty="0"/>
              <a:t>Brain Stem</a:t>
            </a:r>
            <a:r>
              <a:rPr lang="en-US" sz="3600" dirty="0"/>
              <a:t> – </a:t>
            </a:r>
            <a:r>
              <a:rPr lang="en-US" sz="3200" dirty="0"/>
              <a:t>Ventral Surface</a:t>
            </a:r>
            <a:endParaRPr lang="en-GB" sz="3200" dirty="0"/>
          </a:p>
        </p:txBody>
      </p:sp>
      <p:pic>
        <p:nvPicPr>
          <p:cNvPr id="4" name="Picture 7" descr="C:\Documents and Settings\Free User\My Documents\My Pictures\asx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"/>
          <a:stretch/>
        </p:blipFill>
        <p:spPr bwMode="auto">
          <a:xfrm>
            <a:off x="7156878" y="1105459"/>
            <a:ext cx="4604446" cy="506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85847" y="6330856"/>
            <a:ext cx="4109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Note: the numbers refer to the cranial nerves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Picture 5" descr="Brain stem 00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772702" y="1281393"/>
            <a:ext cx="3384176" cy="404475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7" name="Picture 6" descr="Picture two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376" y="1281393"/>
            <a:ext cx="3138477" cy="411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6DDC94-0DC7-4BDE-AC4A-C2CDAC2EC7CE}"/>
              </a:ext>
            </a:extLst>
          </p:cNvPr>
          <p:cNvSpPr txBox="1"/>
          <p:nvPr/>
        </p:nvSpPr>
        <p:spPr>
          <a:xfrm>
            <a:off x="838200" y="5392132"/>
            <a:ext cx="6839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  <a:latin typeface="+mn-lt"/>
              </a:rPr>
              <a:t>Outline of the lecture</a:t>
            </a:r>
          </a:p>
          <a:p>
            <a:r>
              <a:rPr lang="en-US" sz="1600" dirty="0">
                <a:solidFill>
                  <a:srgbClr val="92D050"/>
                </a:solidFill>
                <a:latin typeface="+mn-lt"/>
              </a:rPr>
              <a:t>We will discuss the ventral surface of each part (medulla, pons, midbrain) then we will discuss the dorsal. </a:t>
            </a:r>
          </a:p>
          <a:p>
            <a:r>
              <a:rPr lang="en-US" sz="1600" dirty="0">
                <a:solidFill>
                  <a:srgbClr val="92D050"/>
                </a:solidFill>
                <a:latin typeface="+mn-lt"/>
              </a:rPr>
              <a:t>In each side (ventral/dorsal) 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we will see the general feature and the nerves coming out.</a:t>
            </a:r>
          </a:p>
        </p:txBody>
      </p:sp>
    </p:spTree>
    <p:extLst>
      <p:ext uri="{BB962C8B-B14F-4D97-AF65-F5344CB8AC3E}">
        <p14:creationId xmlns:p14="http://schemas.microsoft.com/office/powerpoint/2010/main" val="2953455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450376"/>
            <a:ext cx="10515600" cy="1090187"/>
          </a:xfrm>
        </p:spPr>
        <p:txBody>
          <a:bodyPr>
            <a:normAutofit/>
          </a:bodyPr>
          <a:lstStyle/>
          <a:p>
            <a:r>
              <a:rPr lang="en-US" sz="3600" b="1" dirty="0"/>
              <a:t>Medulla </a:t>
            </a:r>
            <a:r>
              <a:rPr lang="en-US" sz="3600" dirty="0"/>
              <a:t>– </a:t>
            </a:r>
            <a:r>
              <a:rPr lang="en-US" sz="3200" dirty="0"/>
              <a:t>Ventral Surface</a:t>
            </a:r>
            <a:endParaRPr lang="en-GB" sz="3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59370" y="1540563"/>
            <a:ext cx="5212830" cy="45154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b="1" dirty="0"/>
              <a:t>Ventral median fissure: </a:t>
            </a:r>
          </a:p>
          <a:p>
            <a:pPr marL="533400" indent="-249238">
              <a:defRPr/>
            </a:pPr>
            <a:r>
              <a:rPr lang="en-US" sz="2200" dirty="0"/>
              <a:t>Continuation of ventral median fissure of spinal cord.</a:t>
            </a:r>
          </a:p>
          <a:p>
            <a:pPr marL="533400" indent="-249238">
              <a:defRPr/>
            </a:pPr>
            <a:r>
              <a:rPr lang="en-US" sz="2200" dirty="0"/>
              <a:t>Divides the medulla into 2 halves </a:t>
            </a:r>
          </a:p>
          <a:p>
            <a:pPr marL="533400" indent="-249238">
              <a:defRPr/>
            </a:pPr>
            <a:r>
              <a:rPr lang="en-US" sz="2200" dirty="0"/>
              <a:t>Its lower part is marked by </a:t>
            </a:r>
            <a:r>
              <a:rPr lang="en-US" sz="2200" b="1" dirty="0"/>
              <a:t>decussation of most of pyramidal</a:t>
            </a:r>
            <a:r>
              <a:rPr lang="en-US" sz="2200" dirty="0"/>
              <a:t> (corticospinal) fibers (75%-90%).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b="1" dirty="0"/>
              <a:t>Pyramid</a:t>
            </a:r>
            <a:r>
              <a:rPr lang="en-US" sz="2200" dirty="0"/>
              <a:t>: </a:t>
            </a:r>
          </a:p>
          <a:p>
            <a:pPr marL="533400" indent="-249238">
              <a:buFont typeface="Arial" charset="0"/>
              <a:buChar char="•"/>
              <a:defRPr/>
            </a:pPr>
            <a:r>
              <a:rPr lang="en-US" sz="2200" dirty="0"/>
              <a:t>An elevation, lies on either </a:t>
            </a:r>
            <a:r>
              <a:rPr lang="en-US" sz="1800" dirty="0">
                <a:solidFill>
                  <a:srgbClr val="92D050"/>
                </a:solidFill>
              </a:rPr>
              <a:t>(lateral)</a:t>
            </a:r>
            <a:r>
              <a:rPr lang="en-US" sz="2200" dirty="0"/>
              <a:t> side of ventral median fissure </a:t>
            </a:r>
          </a:p>
          <a:p>
            <a:pPr marL="533400" indent="-249238">
              <a:buFont typeface="Arial" charset="0"/>
              <a:buChar char="•"/>
              <a:defRPr/>
            </a:pPr>
            <a:r>
              <a:rPr lang="en-US" sz="2200" dirty="0"/>
              <a:t>Produced by </a:t>
            </a:r>
            <a:r>
              <a:rPr lang="en-US" sz="2200" b="1" dirty="0"/>
              <a:t>corticospinal tract</a:t>
            </a:r>
            <a:r>
              <a:rPr lang="en-US" sz="2200" dirty="0"/>
              <a:t>.</a:t>
            </a:r>
          </a:p>
          <a:p>
            <a:pPr>
              <a:defRPr/>
            </a:pPr>
            <a:endParaRPr lang="en-US" sz="2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804204" y="351545"/>
            <a:ext cx="4519881" cy="3526075"/>
            <a:chOff x="6324601" y="1173706"/>
            <a:chExt cx="4124325" cy="4541293"/>
          </a:xfrm>
        </p:grpSpPr>
        <p:pic>
          <p:nvPicPr>
            <p:cNvPr id="6" name="Picture 7" descr="C:\Documents and Settings\Free User\My Documents\My Pictures\asxc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"/>
            <a:stretch/>
          </p:blipFill>
          <p:spPr bwMode="auto">
            <a:xfrm>
              <a:off x="6324601" y="1173706"/>
              <a:ext cx="4124325" cy="4541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5-Point Star 7"/>
            <p:cNvSpPr/>
            <p:nvPr/>
          </p:nvSpPr>
          <p:spPr>
            <a:xfrm>
              <a:off x="8225480" y="4784124"/>
              <a:ext cx="102973" cy="100914"/>
            </a:xfrm>
            <a:prstGeom prst="star5">
              <a:avLst/>
            </a:prstGeom>
            <a:solidFill>
              <a:srgbClr val="FF66CC"/>
            </a:solidFill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5-Point Star 8"/>
            <p:cNvSpPr/>
            <p:nvPr/>
          </p:nvSpPr>
          <p:spPr>
            <a:xfrm flipV="1">
              <a:off x="8369643" y="4678363"/>
              <a:ext cx="88557" cy="71793"/>
            </a:xfrm>
            <a:prstGeom prst="star5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78096" y="4551720"/>
              <a:ext cx="431442" cy="198437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" name="Straight Connector 13"/>
          <p:cNvCxnSpPr/>
          <p:nvPr/>
        </p:nvCxnSpPr>
        <p:spPr>
          <a:xfrm flipV="1">
            <a:off x="1326930" y="1838277"/>
            <a:ext cx="25603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269919" y="4462421"/>
            <a:ext cx="100584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78"/>
          <a:stretch/>
        </p:blipFill>
        <p:spPr>
          <a:xfrm>
            <a:off x="7441809" y="3976451"/>
            <a:ext cx="3882276" cy="271222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1573659" y="3720357"/>
            <a:ext cx="237744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655521" y="3418098"/>
            <a:ext cx="1371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66CDA1F-4DB9-4FD5-979A-E64510A9558A}"/>
              </a:ext>
            </a:extLst>
          </p:cNvPr>
          <p:cNvSpPr/>
          <p:nvPr/>
        </p:nvSpPr>
        <p:spPr>
          <a:xfrm>
            <a:off x="7422145" y="6174796"/>
            <a:ext cx="472821" cy="15407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080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781D788-0D76-4A19-B4BB-3F149567E3D6}"/>
              </a:ext>
            </a:extLst>
          </p:cNvPr>
          <p:cNvGrpSpPr/>
          <p:nvPr/>
        </p:nvGrpSpPr>
        <p:grpSpPr>
          <a:xfrm>
            <a:off x="6335431" y="4457333"/>
            <a:ext cx="2659622" cy="2312904"/>
            <a:chOff x="6333417" y="4668949"/>
            <a:chExt cx="2659622" cy="2039822"/>
          </a:xfrm>
        </p:grpSpPr>
        <p:pic>
          <p:nvPicPr>
            <p:cNvPr id="15" name="Picture 2" descr="Image result for lateral brainstem">
              <a:extLst>
                <a:ext uri="{FF2B5EF4-FFF2-40B4-BE49-F238E27FC236}">
                  <a16:creationId xmlns:a16="http://schemas.microsoft.com/office/drawing/2014/main" id="{64E009B1-9559-4B49-A9FA-774504AF9B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72" t="8864"/>
            <a:stretch/>
          </p:blipFill>
          <p:spPr bwMode="auto">
            <a:xfrm>
              <a:off x="6333417" y="4668949"/>
              <a:ext cx="2659622" cy="2039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Arrow Connector 15"/>
            <p:cNvCxnSpPr>
              <a:cxnSpLocks/>
            </p:cNvCxnSpPr>
            <p:nvPr/>
          </p:nvCxnSpPr>
          <p:spPr>
            <a:xfrm flipV="1">
              <a:off x="7364430" y="6288726"/>
              <a:ext cx="401544" cy="294107"/>
            </a:xfrm>
            <a:prstGeom prst="straightConnector1">
              <a:avLst/>
            </a:prstGeom>
            <a:ln w="38100">
              <a:solidFill>
                <a:srgbClr val="99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/>
            </p:cNvCxnSpPr>
            <p:nvPr/>
          </p:nvCxnSpPr>
          <p:spPr>
            <a:xfrm flipV="1">
              <a:off x="6921500" y="6123517"/>
              <a:ext cx="800100" cy="8255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 flipV="1">
              <a:off x="7342675" y="6300788"/>
              <a:ext cx="144123" cy="167054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cxnSpLocks/>
            </p:cNvCxnSpPr>
            <p:nvPr/>
          </p:nvCxnSpPr>
          <p:spPr>
            <a:xfrm>
              <a:off x="6945573" y="6029959"/>
              <a:ext cx="744277" cy="18861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0538"/>
          </a:xfrm>
        </p:spPr>
        <p:txBody>
          <a:bodyPr>
            <a:normAutofit/>
          </a:bodyPr>
          <a:lstStyle/>
          <a:p>
            <a:r>
              <a:rPr lang="en-US" sz="3600" b="1" dirty="0"/>
              <a:t>Medulla </a:t>
            </a:r>
            <a:r>
              <a:rPr lang="en-US" sz="3600" dirty="0"/>
              <a:t>– </a:t>
            </a:r>
            <a:r>
              <a:rPr lang="en-US" sz="3200" dirty="0"/>
              <a:t>Ventral Surface</a:t>
            </a:r>
            <a:endParaRPr lang="en-GB" sz="3200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24000"/>
            <a:ext cx="5181600" cy="4876800"/>
          </a:xfrm>
          <a:ln>
            <a:noFill/>
          </a:ln>
        </p:spPr>
        <p:txBody>
          <a:bodyPr rtlCol="0">
            <a:normAutofit/>
          </a:bodyPr>
          <a:lstStyle/>
          <a:p>
            <a:pPr marL="288925" indent="-288925">
              <a:buFont typeface="Courier New" panose="02070309020205020404" pitchFamily="49" charset="0"/>
              <a:buChar char="o"/>
              <a:defRPr/>
            </a:pPr>
            <a:r>
              <a:rPr lang="en-US" sz="2200" b="1" dirty="0"/>
              <a:t>Olive</a:t>
            </a:r>
            <a:r>
              <a:rPr lang="en-US" sz="2200" dirty="0"/>
              <a:t>: </a:t>
            </a:r>
          </a:p>
          <a:p>
            <a:pPr marL="512763" indent="-223838">
              <a:buFont typeface="Arial" charset="0"/>
              <a:buChar char="•"/>
              <a:defRPr/>
            </a:pPr>
            <a:r>
              <a:rPr lang="en-US" sz="2200" dirty="0"/>
              <a:t>An elevation, lies lateral to the pyramid.</a:t>
            </a:r>
          </a:p>
          <a:p>
            <a:pPr marL="512763" indent="-223838">
              <a:buFont typeface="Arial" charset="0"/>
              <a:buChar char="•"/>
              <a:defRPr/>
            </a:pPr>
            <a:r>
              <a:rPr lang="en-US" sz="2200" dirty="0"/>
              <a:t>Produced by inferior olivary nucleus* (important in control of movement).</a:t>
            </a:r>
          </a:p>
          <a:p>
            <a:pPr marL="288925" indent="-288925">
              <a:buFont typeface="Courier New" panose="02070309020205020404" pitchFamily="49" charset="0"/>
              <a:buChar char="o"/>
              <a:defRPr/>
            </a:pPr>
            <a:r>
              <a:rPr lang="en-US" sz="2200" i="1" dirty="0"/>
              <a:t>Nerves emerging from Medulla (4 nerves):</a:t>
            </a:r>
          </a:p>
          <a:p>
            <a:pPr marL="512763" indent="-223838">
              <a:buFont typeface="Arial" charset="0"/>
              <a:buChar char="•"/>
              <a:defRPr/>
            </a:pPr>
            <a:r>
              <a:rPr lang="en-US" sz="2200" b="1" dirty="0"/>
              <a:t>Hypoglossal</a:t>
            </a:r>
            <a:r>
              <a:rPr lang="en-US" sz="2200" dirty="0"/>
              <a:t> (12th): from </a:t>
            </a:r>
            <a:r>
              <a:rPr lang="en-US" sz="2200" dirty="0" err="1"/>
              <a:t>sulcus</a:t>
            </a:r>
            <a:r>
              <a:rPr lang="en-US" sz="2200" dirty="0"/>
              <a:t> between pyramid &amp; olive</a:t>
            </a:r>
          </a:p>
          <a:p>
            <a:pPr marL="512763" indent="-223838">
              <a:buFont typeface="Arial" charset="0"/>
              <a:buChar char="•"/>
              <a:defRPr/>
            </a:pPr>
            <a:r>
              <a:rPr lang="en-US" sz="2200" b="1" dirty="0" err="1"/>
              <a:t>Glossopharyngeal</a:t>
            </a:r>
            <a:r>
              <a:rPr lang="en-US" sz="2200" dirty="0"/>
              <a:t> (9th), </a:t>
            </a:r>
            <a:r>
              <a:rPr lang="en-US" sz="2200" b="1" dirty="0" err="1"/>
              <a:t>vagus</a:t>
            </a:r>
            <a:r>
              <a:rPr lang="en-US" sz="2200" dirty="0"/>
              <a:t> (10th) &amp; cranial part of </a:t>
            </a:r>
            <a:r>
              <a:rPr lang="en-US" sz="2200" b="1" dirty="0"/>
              <a:t>accessory</a:t>
            </a:r>
            <a:r>
              <a:rPr lang="en-US" sz="2200" dirty="0"/>
              <a:t> (11th): from </a:t>
            </a:r>
            <a:r>
              <a:rPr lang="en-US" sz="2200" dirty="0" err="1"/>
              <a:t>sulcus</a:t>
            </a:r>
            <a:r>
              <a:rPr lang="en-US" sz="2200" dirty="0"/>
              <a:t> </a:t>
            </a:r>
            <a:r>
              <a:rPr lang="en-US" sz="2200" dirty="0" err="1"/>
              <a:t>dorsolateral</a:t>
            </a:r>
            <a:r>
              <a:rPr lang="en-US" sz="2200" dirty="0"/>
              <a:t> to olive (from above downwards)</a:t>
            </a:r>
          </a:p>
          <a:p>
            <a:pPr marL="0" indent="0">
              <a:buNone/>
              <a:defRPr/>
            </a:pPr>
            <a:endParaRPr lang="en-US" sz="22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235491" y="1825198"/>
            <a:ext cx="640080" cy="0"/>
          </a:xfrm>
          <a:prstGeom prst="line">
            <a:avLst/>
          </a:prstGeom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868245" y="518879"/>
            <a:ext cx="3237106" cy="3876988"/>
            <a:chOff x="6359047" y="789140"/>
            <a:chExt cx="5227528" cy="5387823"/>
          </a:xfrm>
        </p:grpSpPr>
        <p:grpSp>
          <p:nvGrpSpPr>
            <p:cNvPr id="5" name="Group 4"/>
            <p:cNvGrpSpPr/>
            <p:nvPr/>
          </p:nvGrpSpPr>
          <p:grpSpPr>
            <a:xfrm>
              <a:off x="6359047" y="789140"/>
              <a:ext cx="5227528" cy="5387823"/>
              <a:chOff x="6096000" y="1191313"/>
              <a:chExt cx="4400550" cy="4828487"/>
            </a:xfrm>
          </p:grpSpPr>
          <p:pic>
            <p:nvPicPr>
              <p:cNvPr id="6" name="Picture 7" descr="C:\Documents and Settings\Free User\My Documents\My Pictures\asxc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1"/>
              <a:stretch/>
            </p:blipFill>
            <p:spPr bwMode="auto">
              <a:xfrm>
                <a:off x="6096000" y="1191313"/>
                <a:ext cx="4400550" cy="4828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5-Point Star 6"/>
              <p:cNvSpPr/>
              <p:nvPr/>
            </p:nvSpPr>
            <p:spPr>
              <a:xfrm flipH="1">
                <a:off x="7848600" y="4572000"/>
                <a:ext cx="76200" cy="76200"/>
              </a:xfrm>
              <a:prstGeom prst="star5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6844553" y="5177118"/>
              <a:ext cx="268941" cy="121023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953794" y="4356847"/>
            <a:ext cx="2976250" cy="2602635"/>
            <a:chOff x="7094478" y="4994705"/>
            <a:chExt cx="4002741" cy="19860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4478" y="4994705"/>
              <a:ext cx="4002741" cy="179474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041544" y="6672993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076074" y="4560130"/>
            <a:ext cx="623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459424" y="4447745"/>
            <a:ext cx="13716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459424" y="5187565"/>
            <a:ext cx="201168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295931" y="5187565"/>
            <a:ext cx="64008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054782" y="5466895"/>
            <a:ext cx="1188720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/>
          <a:srcRect l="2126"/>
          <a:stretch/>
        </p:blipFill>
        <p:spPr>
          <a:xfrm>
            <a:off x="9179897" y="518879"/>
            <a:ext cx="2675602" cy="3746135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9161795" y="2871225"/>
            <a:ext cx="166540" cy="8708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294A16-7D1E-48F7-9763-9CFFF9326798}"/>
              </a:ext>
            </a:extLst>
          </p:cNvPr>
          <p:cNvSpPr txBox="1"/>
          <p:nvPr/>
        </p:nvSpPr>
        <p:spPr>
          <a:xfrm>
            <a:off x="2122482" y="6286925"/>
            <a:ext cx="3396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  <a:latin typeface="+mn-lt"/>
              </a:rPr>
              <a:t>*Convoluted mass of grey matter</a:t>
            </a:r>
            <a:endParaRPr lang="en-GB" sz="1600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9461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tomy" id="{6C3A8FFE-7141-47B9-9213-9895C7E1A432}" vid="{088974C7-7BA9-4A38-9875-23F266899E6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</Template>
  <TotalTime>5519</TotalTime>
  <Words>1836</Words>
  <Application>Microsoft Office PowerPoint</Application>
  <PresentationFormat>Widescreen</PresentationFormat>
  <Paragraphs>266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 Light</vt:lpstr>
      <vt:lpstr>Calibri</vt:lpstr>
      <vt:lpstr>Courier New</vt:lpstr>
      <vt:lpstr>Arial</vt:lpstr>
      <vt:lpstr>Wingdings</vt:lpstr>
      <vt:lpstr>Times New Roman</vt:lpstr>
      <vt:lpstr>Office Theme</vt:lpstr>
      <vt:lpstr>Anatomy of the Brain Stem (External Features)</vt:lpstr>
      <vt:lpstr>Objectives</vt:lpstr>
      <vt:lpstr>Development of the Brain</vt:lpstr>
      <vt:lpstr>Brain Stem</vt:lpstr>
      <vt:lpstr>Sagittal Section Of Brain</vt:lpstr>
      <vt:lpstr>Functions of the Brain Stem</vt:lpstr>
      <vt:lpstr>Brain Stem – Ventral Surface</vt:lpstr>
      <vt:lpstr>Medulla – Ventral Surface</vt:lpstr>
      <vt:lpstr>Medulla – Ventral Surface</vt:lpstr>
      <vt:lpstr>Pons – Ventral Surface</vt:lpstr>
      <vt:lpstr>Pons – Ventral Surface</vt:lpstr>
      <vt:lpstr>Midbrain – Ventral Surface</vt:lpstr>
      <vt:lpstr>Medulla – Dorsal Surface</vt:lpstr>
      <vt:lpstr>Medulla – Dorsal Surface Closed Medulla</vt:lpstr>
      <vt:lpstr>Medulla – Dorsal Surface Open Medulla</vt:lpstr>
      <vt:lpstr>Pons – Dorsal Surface</vt:lpstr>
      <vt:lpstr>PowerPoint Presentation</vt:lpstr>
      <vt:lpstr>Midbrain – Dorsal Surface</vt:lpstr>
      <vt:lpstr>PowerPoint Presentation</vt:lpstr>
      <vt:lpstr>SUMMARY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</dc:title>
  <dc:creator>Jawaher AbdulMohsen</dc:creator>
  <cp:lastModifiedBy>Jawaher</cp:lastModifiedBy>
  <cp:revision>111</cp:revision>
  <dcterms:created xsi:type="dcterms:W3CDTF">2017-04-30T17:35:08Z</dcterms:created>
  <dcterms:modified xsi:type="dcterms:W3CDTF">2017-09-27T18:23:54Z</dcterms:modified>
</cp:coreProperties>
</file>