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8"/>
  </p:notesMasterIdLst>
  <p:sldIdLst>
    <p:sldId id="273" r:id="rId2"/>
    <p:sldId id="297" r:id="rId3"/>
    <p:sldId id="298" r:id="rId4"/>
    <p:sldId id="302" r:id="rId5"/>
    <p:sldId id="303" r:id="rId6"/>
    <p:sldId id="304" r:id="rId7"/>
    <p:sldId id="307" r:id="rId8"/>
    <p:sldId id="351" r:id="rId9"/>
    <p:sldId id="313" r:id="rId10"/>
    <p:sldId id="314" r:id="rId11"/>
    <p:sldId id="315" r:id="rId12"/>
    <p:sldId id="333" r:id="rId13"/>
    <p:sldId id="334" r:id="rId14"/>
    <p:sldId id="337" r:id="rId15"/>
    <p:sldId id="339" r:id="rId16"/>
    <p:sldId id="341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2" r:id="rId25"/>
    <p:sldId id="354" r:id="rId26"/>
    <p:sldId id="350" r:id="rId27"/>
  </p:sldIdLst>
  <p:sldSz cx="12192000" cy="6858000"/>
  <p:notesSz cx="6858000" cy="9144000"/>
  <p:embeddedFontLst>
    <p:embeddedFont>
      <p:font typeface="Book Antiqua" panose="02040602050305030304" pitchFamily="18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Wingdings 2" panose="05020102010507070707" pitchFamily="18" charset="2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Habib" initials="MH" lastIdx="1" clrIdx="0">
    <p:extLst>
      <p:ext uri="{19B8F6BF-5375-455C-9EA6-DF929625EA0E}">
        <p15:presenceInfo xmlns:p15="http://schemas.microsoft.com/office/powerpoint/2012/main" userId="1eb3e044256ef4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66FF"/>
    <a:srgbClr val="990099"/>
    <a:srgbClr val="FF66CC"/>
    <a:srgbClr val="F9B3A7"/>
    <a:srgbClr val="FFFF00"/>
    <a:srgbClr val="00FF00"/>
    <a:srgbClr val="CC6600"/>
    <a:srgbClr val="D60093"/>
    <a:srgbClr val="EA7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1203" autoAdjust="0"/>
  </p:normalViewPr>
  <p:slideViewPr>
    <p:cSldViewPr snapToGrid="0">
      <p:cViewPr varScale="1">
        <p:scale>
          <a:sx n="77" d="100"/>
          <a:sy n="77" d="100"/>
        </p:scale>
        <p:origin x="2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28T12:50:25.48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zHrbVvovKY0lGbOycITFqoig6qjfsi2AoJUTEhHuXw0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watch?v=VIEUEV9wly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channel/UCXm7p9EPl93gEqwDzVguKVA/playlists?view_as=subscriber" TargetMode="External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441182"/>
            <a:ext cx="7758953" cy="9989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Internal Structures of the </a:t>
            </a:r>
            <a:br>
              <a:rPr lang="en-GB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GB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Brain Stem</a:t>
            </a:r>
            <a:endParaRPr lang="en-GB" sz="54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7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17" name="TextBox 16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5C5CC07-825C-47EC-9F4F-4F2D9F5F5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77" y="3639524"/>
            <a:ext cx="1768907" cy="15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6689" y="1617834"/>
            <a:ext cx="6835219" cy="5240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Beneath the floor of </a:t>
            </a:r>
            <a:r>
              <a:rPr lang="en-GB" sz="2400" i="1" dirty="0"/>
              <a:t>4th ventricle </a:t>
            </a:r>
            <a:r>
              <a:rPr lang="en-GB" sz="2400" dirty="0"/>
              <a:t>lie :</a:t>
            </a:r>
          </a:p>
          <a:p>
            <a:pPr indent="0">
              <a:lnSpc>
                <a:spcPct val="100000"/>
              </a:lnSpc>
              <a:buNone/>
            </a:pPr>
            <a:r>
              <a:rPr lang="en-GB" sz="2000" b="1" dirty="0"/>
              <a:t>1. Hypoglossal Nucleus</a:t>
            </a:r>
            <a:r>
              <a:rPr lang="en-GB" sz="2000" dirty="0"/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en-GB" sz="2000" b="1" dirty="0"/>
              <a:t>2. Dorsal Nucleus of </a:t>
            </a:r>
            <a:r>
              <a:rPr lang="en-GB" sz="2000" b="1" dirty="0" err="1"/>
              <a:t>Vagus</a:t>
            </a:r>
            <a:r>
              <a:rPr lang="en-GB" sz="2000" b="1" dirty="0"/>
              <a:t> </a:t>
            </a:r>
          </a:p>
          <a:p>
            <a:pPr marL="452438" indent="0">
              <a:lnSpc>
                <a:spcPct val="100000"/>
              </a:lnSpc>
              <a:buNone/>
            </a:pPr>
            <a:r>
              <a:rPr lang="en-GB" sz="2000" u="sng" dirty="0"/>
              <a:t>lateral</a:t>
            </a:r>
            <a:r>
              <a:rPr lang="en-GB" sz="2000" dirty="0"/>
              <a:t> to the hypoglossal nucleus, contains preganglionic parasympathetic </a:t>
            </a:r>
            <a:r>
              <a:rPr lang="en-GB" sz="2000" dirty="0" err="1"/>
              <a:t>fibers</a:t>
            </a:r>
            <a:r>
              <a:rPr lang="en-GB" sz="2000" dirty="0"/>
              <a:t>. </a:t>
            </a:r>
          </a:p>
          <a:p>
            <a:pPr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/>
              <a:t>3. Medial longitudinal fasciculus</a:t>
            </a:r>
            <a:r>
              <a:rPr lang="en-GB" sz="2000" dirty="0"/>
              <a:t>, </a:t>
            </a:r>
          </a:p>
          <a:p>
            <a:pPr marL="452438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dirty="0"/>
              <a:t>it is </a:t>
            </a:r>
            <a:r>
              <a:rPr lang="en-GB" sz="2000" b="1" i="1" dirty="0"/>
              <a:t>important</a:t>
            </a:r>
            <a:r>
              <a:rPr lang="en-GB" sz="2000" dirty="0"/>
              <a:t> </a:t>
            </a:r>
            <a:r>
              <a:rPr lang="en-GB" sz="2000" i="1" dirty="0"/>
              <a:t>association tract</a:t>
            </a:r>
            <a:r>
              <a:rPr lang="en-GB" sz="2000" dirty="0"/>
              <a:t>, lies close to the midline, ventromedial to the hypoglossal nucleus. </a:t>
            </a:r>
            <a:r>
              <a:rPr lang="en-GB" sz="2000" i="1" dirty="0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825819" y="1087702"/>
            <a:ext cx="3985181" cy="3486150"/>
            <a:chOff x="7990821" y="2005479"/>
            <a:chExt cx="4976812" cy="34861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21" y="2005479"/>
              <a:ext cx="4976812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668407" y="2326408"/>
              <a:ext cx="955354" cy="12787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7990822" y="2686518"/>
              <a:ext cx="1057275" cy="307777"/>
            </a:xfrm>
            <a:prstGeom prst="rect">
              <a:avLst/>
            </a:prstGeom>
            <a:noFill/>
            <a:ln w="2857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39319" y="2156394"/>
              <a:ext cx="955354" cy="127873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515446" y="2392556"/>
            <a:ext cx="219456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15830" y="2809708"/>
            <a:ext cx="25146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15446" y="3928987"/>
            <a:ext cx="32004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990600" y="3023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1. Medulla Oblongata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Rostral </a:t>
            </a:r>
            <a:r>
              <a:rPr lang="en-US" sz="2400" dirty="0"/>
              <a:t>(open) </a:t>
            </a:r>
            <a:r>
              <a:rPr lang="en-US" sz="3200" b="1" dirty="0"/>
              <a:t>Medulla</a:t>
            </a:r>
            <a:endParaRPr lang="en-GB" sz="4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81D3DE-7E3A-473D-9E0E-180BCADBD30E}"/>
              </a:ext>
            </a:extLst>
          </p:cNvPr>
          <p:cNvSpPr/>
          <p:nvPr/>
        </p:nvSpPr>
        <p:spPr>
          <a:xfrm>
            <a:off x="1042218" y="4644446"/>
            <a:ext cx="44736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Upwards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228600" lvl="0">
              <a:lnSpc>
                <a:spcPct val="90000"/>
              </a:lnSpc>
            </a:pP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It links the </a:t>
            </a:r>
            <a:r>
              <a:rPr lang="en-GB" sz="2000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vestibular nuclei 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with </a:t>
            </a:r>
            <a:r>
              <a:rPr lang="en-GB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nuclei of extraocular muscles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GB" sz="2000" b="1" kern="120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in CN</a:t>
            </a:r>
            <a:r>
              <a:rPr lang="en-GB" sz="2000" b="1" kern="1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3,4&amp;6) 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as (</a:t>
            </a:r>
            <a:r>
              <a:rPr lang="en-GB" sz="2000" i="1" u="sng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vestibulo</a:t>
            </a:r>
            <a:r>
              <a:rPr lang="en-GB" sz="2000" i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-ocular tract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to help coordination of eye movements with head movements.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02F2BA-F09C-4345-A097-58BE7B7D0320}"/>
              </a:ext>
            </a:extLst>
          </p:cNvPr>
          <p:cNvSpPr/>
          <p:nvPr/>
        </p:nvSpPr>
        <p:spPr>
          <a:xfrm>
            <a:off x="5214454" y="4665155"/>
            <a:ext cx="4348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Downwards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228600" lvl="0">
              <a:lnSpc>
                <a:spcPct val="90000"/>
              </a:lnSpc>
            </a:pP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It links </a:t>
            </a:r>
            <a:r>
              <a:rPr lang="en-GB" sz="2000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vestibular nuclei 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with </a:t>
            </a:r>
            <a:r>
              <a:rPr lang="en-GB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anterior horn cells 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 spinal cord </a:t>
            </a:r>
            <a:r>
              <a:rPr lang="en-GB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(cervical &amp; upper thoracic segments)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as (</a:t>
            </a:r>
            <a:r>
              <a:rPr lang="en-GB" sz="2000" i="1" u="sng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vestibulo</a:t>
            </a:r>
            <a:r>
              <a:rPr lang="en-GB" sz="2000" i="1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-spinal tract</a:t>
            </a:r>
            <a:r>
              <a:rPr lang="en-GB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)---so, the neck &amp; trunk move with head movements.</a:t>
            </a:r>
          </a:p>
        </p:txBody>
      </p:sp>
    </p:spTree>
    <p:extLst>
      <p:ext uri="{BB962C8B-B14F-4D97-AF65-F5344CB8AC3E}">
        <p14:creationId xmlns:p14="http://schemas.microsoft.com/office/powerpoint/2010/main" val="224253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7069" y="1744031"/>
            <a:ext cx="628980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dirty="0">
                <a:latin typeface="+mn-lt"/>
              </a:rPr>
              <a:t>4. Vestibular nuclei complex </a:t>
            </a:r>
            <a:r>
              <a:rPr lang="en-US" altLang="en-US" sz="2000" dirty="0">
                <a:latin typeface="+mn-lt"/>
              </a:rPr>
              <a:t>: </a:t>
            </a:r>
          </a:p>
          <a:p>
            <a:pPr marL="265113" eaLnBrk="1" hangingPunct="1"/>
            <a:r>
              <a:rPr lang="en-US" altLang="en-US" sz="2000" dirty="0">
                <a:latin typeface="+mn-lt"/>
              </a:rPr>
              <a:t>concerned with </a:t>
            </a:r>
            <a:r>
              <a:rPr lang="en-US" altLang="en-US" sz="2000" i="1" dirty="0">
                <a:latin typeface="+mn-lt"/>
              </a:rPr>
              <a:t>equilibrium.</a:t>
            </a: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en-US" altLang="en-US" sz="2000" b="1" dirty="0">
                <a:latin typeface="+mn-lt"/>
              </a:rPr>
              <a:t>5. Nucleus </a:t>
            </a:r>
            <a:r>
              <a:rPr lang="en-US" altLang="en-US" sz="2000" b="1" dirty="0" err="1">
                <a:latin typeface="+mn-lt"/>
              </a:rPr>
              <a:t>Ambiguus</a:t>
            </a:r>
            <a:r>
              <a:rPr lang="en-US" altLang="en-US" sz="2000" dirty="0">
                <a:latin typeface="+mn-lt"/>
              </a:rPr>
              <a:t>: (motor nucleus) : </a:t>
            </a:r>
          </a:p>
          <a:p>
            <a:pPr marL="265113" eaLnBrk="1" hangingPunct="1"/>
            <a:r>
              <a:rPr lang="en-US" altLang="en-US" sz="2000" dirty="0">
                <a:latin typeface="+mn-lt"/>
              </a:rPr>
              <a:t>lies </a:t>
            </a:r>
            <a:r>
              <a:rPr lang="en-US" altLang="en-US" sz="2000" u="sng" dirty="0">
                <a:latin typeface="+mn-lt"/>
              </a:rPr>
              <a:t>dorsal</a:t>
            </a:r>
            <a:r>
              <a:rPr lang="en-US" altLang="en-US" sz="2000" i="1" dirty="0">
                <a:latin typeface="+mn-lt"/>
              </a:rPr>
              <a:t> to </a:t>
            </a:r>
            <a:r>
              <a:rPr lang="en-US" altLang="en-US" sz="2000" b="1" dirty="0">
                <a:latin typeface="+mn-lt"/>
              </a:rPr>
              <a:t>olivary nucleus </a:t>
            </a:r>
            <a:r>
              <a:rPr lang="en-US" altLang="en-US" sz="2000" dirty="0">
                <a:latin typeface="+mn-lt"/>
              </a:rPr>
              <a:t>gives motor fibers along </a:t>
            </a:r>
            <a:r>
              <a:rPr lang="en-US" altLang="en-US" sz="2000" i="1" dirty="0">
                <a:latin typeface="+mn-lt"/>
              </a:rPr>
              <a:t>glossopharyngeal N</a:t>
            </a:r>
            <a:r>
              <a:rPr lang="en-US" altLang="en-US" sz="2000" dirty="0">
                <a:latin typeface="+mn-lt"/>
              </a:rPr>
              <a:t>. &amp; </a:t>
            </a:r>
            <a:r>
              <a:rPr lang="en-US" altLang="en-US" sz="2000" i="1" dirty="0" err="1">
                <a:latin typeface="+mn-lt"/>
              </a:rPr>
              <a:t>vagus</a:t>
            </a:r>
            <a:r>
              <a:rPr lang="en-US" altLang="en-US" sz="2000" i="1" dirty="0">
                <a:latin typeface="+mn-lt"/>
              </a:rPr>
              <a:t> N</a:t>
            </a:r>
            <a:r>
              <a:rPr lang="en-US" altLang="en-US" sz="2000" dirty="0">
                <a:latin typeface="+mn-lt"/>
              </a:rPr>
              <a:t>. to motor supply of the constrictors of the pharynx, intrinsic muscles of the larynx &amp; palate.</a:t>
            </a: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en-US" altLang="en-US" sz="2000" b="1" dirty="0">
                <a:latin typeface="+mn-lt"/>
              </a:rPr>
              <a:t>6. Solitary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nucleus 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(sensory nucleus) : </a:t>
            </a:r>
          </a:p>
          <a:p>
            <a:pPr marL="265113" eaLnBrk="1" hangingPunct="1"/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lies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ventrolateral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dorsal nucleus of </a:t>
            </a:r>
            <a:r>
              <a:rPr lang="en-US" altLang="en-US" sz="2000" i="1" dirty="0" err="1">
                <a:solidFill>
                  <a:schemeClr val="tx1"/>
                </a:solidFill>
                <a:latin typeface="+mn-lt"/>
              </a:rPr>
              <a:t>vagus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, receive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taste sensation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 from the tongue along the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facial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(VII),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glossopharyngeal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(IX) and </a:t>
            </a:r>
            <a:r>
              <a:rPr lang="en-US" altLang="en-US" sz="2000" i="1" dirty="0" err="1">
                <a:solidFill>
                  <a:schemeClr val="tx1"/>
                </a:solidFill>
                <a:latin typeface="+mn-lt"/>
              </a:rPr>
              <a:t>vagus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(X).</a:t>
            </a:r>
          </a:p>
          <a:p>
            <a:pPr eaLnBrk="1" hangingPunct="1"/>
            <a:endParaRPr lang="en-US" altLang="en-US" sz="800" dirty="0">
              <a:solidFill>
                <a:schemeClr val="tx1"/>
              </a:solidFill>
              <a:latin typeface="+mn-lt"/>
            </a:endParaRPr>
          </a:p>
          <a:p>
            <a:pPr eaLnBrk="1" hangingPunct="1"/>
            <a:r>
              <a:rPr lang="en-US" altLang="en-US" sz="2000" b="1" dirty="0">
                <a:latin typeface="+mn-lt"/>
              </a:rPr>
              <a:t>7. </a:t>
            </a:r>
            <a:r>
              <a:rPr lang="en-US" altLang="en-US" sz="2000" b="1" dirty="0" err="1">
                <a:latin typeface="+mn-lt"/>
              </a:rPr>
              <a:t>Tectospinal</a:t>
            </a:r>
            <a:r>
              <a:rPr lang="en-US" altLang="en-US" sz="2000" b="1" dirty="0">
                <a:latin typeface="+mn-lt"/>
              </a:rPr>
              <a:t> tract </a:t>
            </a:r>
            <a:r>
              <a:rPr lang="en-US" altLang="en-US" sz="2000" dirty="0">
                <a:latin typeface="+mn-lt"/>
              </a:rPr>
              <a:t>: </a:t>
            </a:r>
          </a:p>
          <a:p>
            <a:pPr marL="265113" eaLnBrk="1" hangingPunct="1"/>
            <a:r>
              <a:rPr lang="en-US" altLang="en-US" sz="2000" dirty="0">
                <a:latin typeface="+mn-lt"/>
              </a:rPr>
              <a:t>between tectum of midbrain and spinal cord </a:t>
            </a:r>
            <a:r>
              <a:rPr lang="en-US" altLang="en-US" sz="1800" dirty="0">
                <a:latin typeface="+mn-lt"/>
              </a:rPr>
              <a:t>(involved in head movements during visual and auditory tracking)</a:t>
            </a:r>
            <a:r>
              <a:rPr lang="en-US" altLang="en-US" sz="2000" dirty="0">
                <a:latin typeface="+mn-lt"/>
              </a:rPr>
              <a:t>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C16F9-CCD8-4A2F-82F8-EB92CD0C0778}"/>
              </a:ext>
            </a:extLst>
          </p:cNvPr>
          <p:cNvGrpSpPr/>
          <p:nvPr/>
        </p:nvGrpSpPr>
        <p:grpSpPr>
          <a:xfrm>
            <a:off x="8382482" y="1236944"/>
            <a:ext cx="3703972" cy="2572641"/>
            <a:chOff x="6445587" y="785814"/>
            <a:chExt cx="4934864" cy="3049587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238" y="785814"/>
              <a:ext cx="4881562" cy="30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445587" y="2123646"/>
              <a:ext cx="828558" cy="146005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137195" y="930969"/>
              <a:ext cx="1243256" cy="29271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368906-C6E3-4187-BF54-1170DBCE4DC2}"/>
              </a:ext>
            </a:extLst>
          </p:cNvPr>
          <p:cNvGrpSpPr/>
          <p:nvPr/>
        </p:nvGrpSpPr>
        <p:grpSpPr>
          <a:xfrm>
            <a:off x="7506087" y="4011561"/>
            <a:ext cx="4016375" cy="2549235"/>
            <a:chOff x="6873876" y="3887788"/>
            <a:chExt cx="4016375" cy="256381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876" y="3887788"/>
              <a:ext cx="4016375" cy="256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065872" y="5721531"/>
              <a:ext cx="630017" cy="150308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3660" y="4237430"/>
              <a:ext cx="701662" cy="2114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271231" y="2789790"/>
            <a:ext cx="20116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71231" y="5770691"/>
            <a:ext cx="17373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600" dirty="0"/>
              <a:t>1. Medulla Oblongata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Rostral </a:t>
            </a:r>
            <a:r>
              <a:rPr lang="en-US" sz="2400" dirty="0"/>
              <a:t>(open) </a:t>
            </a:r>
            <a:r>
              <a:rPr lang="en-US" sz="3200" b="1" dirty="0"/>
              <a:t>Medulla</a:t>
            </a:r>
            <a:endParaRPr lang="en-GB" sz="4000" b="1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3699A6-2CAF-4D71-8A5F-4142C6914545}"/>
              </a:ext>
            </a:extLst>
          </p:cNvPr>
          <p:cNvCxnSpPr/>
          <p:nvPr/>
        </p:nvCxnSpPr>
        <p:spPr>
          <a:xfrm>
            <a:off x="1299367" y="2042417"/>
            <a:ext cx="277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F3214A-B092-4211-AC80-77A81A801014}"/>
              </a:ext>
            </a:extLst>
          </p:cNvPr>
          <p:cNvCxnSpPr/>
          <p:nvPr/>
        </p:nvCxnSpPr>
        <p:spPr>
          <a:xfrm>
            <a:off x="1251567" y="4429172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9927D4D-16E8-43FC-96A8-205CDF4502FC}"/>
              </a:ext>
            </a:extLst>
          </p:cNvPr>
          <p:cNvGrpSpPr/>
          <p:nvPr/>
        </p:nvGrpSpPr>
        <p:grpSpPr>
          <a:xfrm>
            <a:off x="5049291" y="403603"/>
            <a:ext cx="3220154" cy="2215255"/>
            <a:chOff x="5049291" y="403603"/>
            <a:chExt cx="3220154" cy="2215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2A2630-FA2F-44A8-B72F-BE537C34C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72" t="27596" r="52250" b="19608"/>
            <a:stretch/>
          </p:blipFill>
          <p:spPr>
            <a:xfrm>
              <a:off x="5049291" y="403603"/>
              <a:ext cx="3220154" cy="22152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BACD42-BBCF-490C-91BC-845268F3FBBC}"/>
                </a:ext>
              </a:extLst>
            </p:cNvPr>
            <p:cNvSpPr txBox="1"/>
            <p:nvPr/>
          </p:nvSpPr>
          <p:spPr>
            <a:xfrm>
              <a:off x="5534628" y="2119351"/>
              <a:ext cx="561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72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05611" y="4001729"/>
            <a:ext cx="4521563" cy="2610784"/>
            <a:chOff x="3343789" y="3016251"/>
            <a:chExt cx="6137275" cy="374997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789" y="3016251"/>
              <a:ext cx="6137275" cy="3729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360289" y="4333876"/>
              <a:ext cx="992187" cy="357187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7001" y="6305551"/>
              <a:ext cx="993775" cy="21272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77450" y="6567474"/>
              <a:ext cx="782424" cy="19875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7996750" y="5530851"/>
              <a:ext cx="1403350" cy="30777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2. Pons</a:t>
            </a:r>
          </a:p>
          <a:p>
            <a:r>
              <a:rPr lang="en-US" sz="3200" b="1" dirty="0"/>
              <a:t>Caudal Part of Pons</a:t>
            </a:r>
            <a:endParaRPr lang="en-GB" sz="40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18920" y="1484494"/>
            <a:ext cx="10655104" cy="21638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/>
              <a:t>Divided into an </a:t>
            </a:r>
            <a:r>
              <a:rPr lang="en-US" altLang="en-US" sz="2000" u="sng" dirty="0"/>
              <a:t>anterior</a:t>
            </a:r>
            <a:r>
              <a:rPr lang="en-US" altLang="en-US" sz="2000" dirty="0"/>
              <a:t> part (</a:t>
            </a:r>
            <a:r>
              <a:rPr lang="en-US" altLang="en-US" sz="2000" b="1" dirty="0"/>
              <a:t>Basis </a:t>
            </a:r>
            <a:r>
              <a:rPr lang="en-US" altLang="en-US" sz="2000" b="1" dirty="0" err="1"/>
              <a:t>Pontis</a:t>
            </a:r>
            <a:r>
              <a:rPr lang="en-US" altLang="en-US" sz="2000" dirty="0"/>
              <a:t>) &amp; a </a:t>
            </a:r>
            <a:r>
              <a:rPr lang="en-US" altLang="en-US" sz="2000" u="sng" dirty="0"/>
              <a:t>posterior</a:t>
            </a:r>
            <a:r>
              <a:rPr lang="en-US" altLang="en-US" sz="2000" dirty="0"/>
              <a:t> part (</a:t>
            </a:r>
            <a:r>
              <a:rPr lang="en-US" altLang="en-US" sz="2000" b="1" dirty="0"/>
              <a:t>Tegmentum</a:t>
            </a:r>
            <a:r>
              <a:rPr lang="en-US" altLang="en-US" sz="2000" dirty="0"/>
              <a:t>) by the </a:t>
            </a:r>
            <a:r>
              <a:rPr lang="en-US" altLang="en-US" sz="2000" b="1" dirty="0"/>
              <a:t>Trapezoid Body.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altLang="en-US" sz="2000" dirty="0"/>
              <a:t>The trapezoid body </a:t>
            </a:r>
            <a:r>
              <a:rPr lang="en-US" altLang="en-US" sz="2000" dirty="0"/>
              <a:t>consists of acoustic </a:t>
            </a:r>
            <a:r>
              <a:rPr lang="en-US" altLang="en-US" sz="2000" dirty="0" err="1" smtClean="0"/>
              <a:t>fibres</a:t>
            </a:r>
            <a:r>
              <a:rPr lang="en-US" altLang="en-US" sz="2000" dirty="0"/>
              <a:t> </a:t>
            </a:r>
            <a:r>
              <a:rPr lang="en-US" altLang="en-US" sz="2000" dirty="0" smtClean="0">
                <a:solidFill>
                  <a:schemeClr val="accent3"/>
                </a:solidFill>
              </a:rPr>
              <a:t>(hearing fibers)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from </a:t>
            </a:r>
            <a:r>
              <a:rPr lang="en-US" altLang="en-US" sz="2000" b="1" dirty="0"/>
              <a:t>cochlear nuclei </a:t>
            </a:r>
            <a:r>
              <a:rPr lang="en-US" altLang="en-US" sz="2000" dirty="0"/>
              <a:t>to ascend into midbrain as </a:t>
            </a:r>
            <a:r>
              <a:rPr lang="en-US" altLang="en-US" sz="2000" i="1" dirty="0"/>
              <a:t>lateral lemniscus </a:t>
            </a:r>
            <a:r>
              <a:rPr lang="en-US" altLang="en-US" sz="2000" dirty="0"/>
              <a:t>and terminate in </a:t>
            </a:r>
            <a:r>
              <a:rPr lang="en-US" altLang="en-US" sz="2000" i="1" dirty="0"/>
              <a:t>inferior colliculus</a:t>
            </a:r>
            <a:r>
              <a:rPr lang="en-US" altLang="en-US" sz="2000" dirty="0"/>
              <a:t>.</a:t>
            </a:r>
            <a:endParaRPr lang="en-US" altLang="en-US" sz="2000" dirty="0">
              <a:solidFill>
                <a:srgbClr val="990099"/>
              </a:solidFill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/>
              <a:t>The ventral</a:t>
            </a:r>
            <a:r>
              <a:rPr lang="en-US" altLang="en-US" sz="1200" dirty="0"/>
              <a:t>(anterior)</a:t>
            </a:r>
            <a:r>
              <a:rPr lang="en-US" altLang="en-US" sz="2000" dirty="0"/>
              <a:t> portion is marked by numerous </a:t>
            </a:r>
            <a:r>
              <a:rPr lang="en-US" altLang="en-US" sz="2000" i="1" dirty="0"/>
              <a:t>transversely </a:t>
            </a:r>
            <a:r>
              <a:rPr lang="en-US" altLang="en-US" sz="2000" dirty="0"/>
              <a:t>oriented fascicles of </a:t>
            </a:r>
            <a:r>
              <a:rPr lang="en-US" altLang="en-US" sz="2000" b="1" dirty="0"/>
              <a:t>pontocerebellar </a:t>
            </a:r>
            <a:r>
              <a:rPr lang="en-US" altLang="en-US" sz="2000" b="1" dirty="0" err="1"/>
              <a:t>fibres</a:t>
            </a:r>
            <a:r>
              <a:rPr lang="en-US" altLang="en-US" sz="2000" b="1" dirty="0">
                <a:solidFill>
                  <a:srgbClr val="B60AAA"/>
                </a:solidFill>
              </a:rPr>
              <a:t> </a:t>
            </a:r>
            <a:r>
              <a:rPr lang="en-US" altLang="en-US" sz="2000" dirty="0"/>
              <a:t>that originate from scattered cell groups, the </a:t>
            </a:r>
            <a:r>
              <a:rPr lang="en-US" altLang="en-US" sz="2000" b="1" dirty="0"/>
              <a:t>pontine nuclei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</a:rPr>
              <a:t>black dots) </a:t>
            </a:r>
            <a:r>
              <a:rPr lang="en-US" altLang="en-US" sz="2000" dirty="0"/>
              <a:t>and that pass to the </a:t>
            </a:r>
            <a:r>
              <a:rPr lang="en-US" altLang="en-US" sz="2000" i="1" dirty="0"/>
              <a:t>contralateral side </a:t>
            </a:r>
            <a:r>
              <a:rPr lang="en-US" altLang="en-US" sz="2000" dirty="0"/>
              <a:t>of the </a:t>
            </a:r>
            <a:r>
              <a:rPr lang="en-US" altLang="en-US" sz="2000" u="sng" dirty="0"/>
              <a:t>cerebellum</a:t>
            </a:r>
            <a:r>
              <a:rPr lang="en-US" altLang="en-US" sz="2000" dirty="0"/>
              <a:t> through the massive </a:t>
            </a:r>
            <a:r>
              <a:rPr lang="en-US" altLang="en-US" sz="2000" b="1" dirty="0"/>
              <a:t>middle cerebellar peduncle.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692567" y="1795806"/>
            <a:ext cx="15544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56998" y="3261060"/>
            <a:ext cx="15544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47842" y="3582607"/>
            <a:ext cx="292608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1C5C3F-AC8B-45B4-85B9-73D012D5E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27062"/>
              </p:ext>
            </p:extLst>
          </p:nvPr>
        </p:nvGraphicFramePr>
        <p:xfrm>
          <a:off x="7389123" y="4653313"/>
          <a:ext cx="3844586" cy="1563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2293">
                  <a:extLst>
                    <a:ext uri="{9D8B030D-6E8A-4147-A177-3AD203B41FA5}">
                      <a16:colId xmlns:a16="http://schemas.microsoft.com/office/drawing/2014/main" val="1154765305"/>
                    </a:ext>
                  </a:extLst>
                </a:gridCol>
                <a:gridCol w="1922293">
                  <a:extLst>
                    <a:ext uri="{9D8B030D-6E8A-4147-A177-3AD203B41FA5}">
                      <a16:colId xmlns:a16="http://schemas.microsoft.com/office/drawing/2014/main" val="3746386323"/>
                    </a:ext>
                  </a:extLst>
                </a:gridCol>
              </a:tblGrid>
              <a:tr h="358866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Medial lemniscus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Lateral lemniscus </a:t>
                      </a:r>
                      <a:endParaRPr lang="en-GB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4913"/>
                  </a:ext>
                </a:extLst>
              </a:tr>
              <a:tr h="602408">
                <a:tc>
                  <a:txBody>
                    <a:bodyPr/>
                    <a:lstStyle/>
                    <a:p>
                      <a:r>
                        <a:rPr lang="en-GB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Ascending </a:t>
                      </a:r>
                      <a:r>
                        <a:rPr lang="en-GB" sz="1600" i="1" u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 arcuate </a:t>
                      </a:r>
                      <a:r>
                        <a:rPr lang="en-GB" sz="1600" i="1" u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fibers</a:t>
                      </a:r>
                      <a:r>
                        <a:rPr lang="en-GB" sz="1600" i="1" u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Acoustic </a:t>
                      </a:r>
                      <a:r>
                        <a:rPr lang="en-US" altLang="en-US" sz="16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fibres</a:t>
                      </a:r>
                      <a:r>
                        <a:rPr lang="en-US" altLang="en-US" sz="16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from cochlear nuclei </a:t>
                      </a:r>
                      <a:endParaRPr lang="en-GB" sz="16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160952"/>
                  </a:ext>
                </a:extLst>
              </a:tr>
              <a:tr h="60240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Terminates in </a:t>
                      </a:r>
                      <a:r>
                        <a:rPr lang="en-GB" sz="160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thalamus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Terminate in </a:t>
                      </a:r>
                      <a:r>
                        <a:rPr lang="en-US" altLang="en-US" sz="1600" u="sng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inferior colliculus</a:t>
                      </a:r>
                      <a:endParaRPr lang="en-GB" sz="1600" u="sng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91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C4FEAB-44FD-4E66-BA6B-72EA78B67253}"/>
              </a:ext>
            </a:extLst>
          </p:cNvPr>
          <p:cNvSpPr txBox="1"/>
          <p:nvPr/>
        </p:nvSpPr>
        <p:spPr>
          <a:xfrm>
            <a:off x="8795088" y="428398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Compare: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08AEE1-75C7-4260-A8F1-8B81A90BF16B}"/>
              </a:ext>
            </a:extLst>
          </p:cNvPr>
          <p:cNvCxnSpPr/>
          <p:nvPr/>
        </p:nvCxnSpPr>
        <p:spPr>
          <a:xfrm>
            <a:off x="9591047" y="2966092"/>
            <a:ext cx="1656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1904A7-294D-470E-AA5A-6BDF632AEEEB}"/>
              </a:ext>
            </a:extLst>
          </p:cNvPr>
          <p:cNvCxnSpPr/>
          <p:nvPr/>
        </p:nvCxnSpPr>
        <p:spPr>
          <a:xfrm>
            <a:off x="1099731" y="3261060"/>
            <a:ext cx="64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59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2. Pons</a:t>
            </a:r>
          </a:p>
          <a:p>
            <a:r>
              <a:rPr lang="en-US" sz="3200" b="1" dirty="0"/>
              <a:t>Caudal Part of Pons</a:t>
            </a:r>
            <a:endParaRPr lang="en-GB" sz="4000" b="1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10E0DB1-DD24-49ED-9E8C-873C65164479}"/>
              </a:ext>
            </a:extLst>
          </p:cNvPr>
          <p:cNvGrpSpPr/>
          <p:nvPr/>
        </p:nvGrpSpPr>
        <p:grpSpPr>
          <a:xfrm>
            <a:off x="517756" y="1427365"/>
            <a:ext cx="11512813" cy="5186310"/>
            <a:chOff x="557085" y="1673171"/>
            <a:chExt cx="11512813" cy="518631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6176" y="1673171"/>
              <a:ext cx="5821678" cy="370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45A2C5-61F6-4FAE-96B1-2E9488709D2B}"/>
                </a:ext>
              </a:extLst>
            </p:cNvPr>
            <p:cNvSpPr/>
            <p:nvPr/>
          </p:nvSpPr>
          <p:spPr>
            <a:xfrm>
              <a:off x="8548321" y="4405363"/>
              <a:ext cx="3000913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295275" lvl="1" indent="-295275">
                <a:spcBef>
                  <a:spcPts val="600"/>
                </a:spcBef>
              </a:pPr>
              <a:r>
                <a:rPr lang="en-US" altLang="en-US" sz="1800" dirty="0">
                  <a:latin typeface="+mn-lt"/>
                </a:rPr>
                <a:t>2. </a:t>
              </a:r>
              <a:r>
                <a:rPr lang="en-US" altLang="en-US" sz="1800" b="1" dirty="0">
                  <a:latin typeface="+mn-lt"/>
                </a:rPr>
                <a:t>Bundles of corticospinal </a:t>
              </a:r>
              <a:r>
                <a:rPr lang="en-US" altLang="en-US" sz="1800" dirty="0">
                  <a:latin typeface="+mn-lt"/>
                </a:rPr>
                <a:t>&amp; </a:t>
              </a:r>
              <a:r>
                <a:rPr lang="en-US" altLang="en-US" sz="1800" b="1" dirty="0" err="1">
                  <a:latin typeface="+mn-lt"/>
                </a:rPr>
                <a:t>corticonuclear</a:t>
              </a:r>
              <a:r>
                <a:rPr lang="en-US" altLang="en-US" sz="1800" b="1" dirty="0">
                  <a:latin typeface="+mn-lt"/>
                </a:rPr>
                <a:t> </a:t>
              </a:r>
              <a:r>
                <a:rPr lang="en-US" altLang="en-US" sz="1800" b="1" dirty="0" err="1">
                  <a:latin typeface="+mn-lt"/>
                </a:rPr>
                <a:t>fibres</a:t>
              </a:r>
              <a:r>
                <a:rPr lang="en-US" altLang="en-US" sz="1800" b="1" dirty="0">
                  <a:latin typeface="+mn-lt"/>
                </a:rPr>
                <a:t> </a:t>
              </a:r>
              <a:r>
                <a:rPr lang="en-US" altLang="en-US" sz="1800" dirty="0">
                  <a:latin typeface="+mn-lt"/>
                </a:rPr>
                <a:t>(Pyramidal </a:t>
              </a:r>
              <a:r>
                <a:rPr lang="en-US" altLang="en-US" sz="1800" dirty="0" err="1">
                  <a:latin typeface="+mn-lt"/>
                </a:rPr>
                <a:t>fibres</a:t>
              </a:r>
              <a:r>
                <a:rPr lang="en-US" altLang="en-US" sz="1800" dirty="0">
                  <a:latin typeface="+mn-lt"/>
                </a:rPr>
                <a:t>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D218558-0F14-4BC8-BEB4-9B0A8BE0EF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7978" y="4525089"/>
              <a:ext cx="362081" cy="1152292"/>
            </a:xfrm>
            <a:prstGeom prst="straightConnector1">
              <a:avLst/>
            </a:prstGeom>
            <a:ln w="3810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86136D-1FE8-46C3-8E00-5869D2B08C8F}"/>
                </a:ext>
              </a:extLst>
            </p:cNvPr>
            <p:cNvGrpSpPr/>
            <p:nvPr/>
          </p:nvGrpSpPr>
          <p:grpSpPr>
            <a:xfrm>
              <a:off x="6608309" y="4089636"/>
              <a:ext cx="1940010" cy="697100"/>
              <a:chOff x="6600338" y="3731186"/>
              <a:chExt cx="1933077" cy="890939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CC54E37-97A4-4354-9D97-CCA336124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00338" y="3875231"/>
                <a:ext cx="1933077" cy="74689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C2F1A2D-CC59-4F3C-95D4-563B1BDDC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77504" y="3731186"/>
                <a:ext cx="918696" cy="57093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A55644-8AEA-4C1A-AC0B-985350403183}"/>
                </a:ext>
              </a:extLst>
            </p:cNvPr>
            <p:cNvCxnSpPr>
              <a:cxnSpLocks/>
            </p:cNvCxnSpPr>
            <p:nvPr/>
          </p:nvCxnSpPr>
          <p:spPr>
            <a:xfrm>
              <a:off x="3193355" y="3447936"/>
              <a:ext cx="2902645" cy="1503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A2356B-8181-4015-BCE9-9689BF44069E}"/>
                </a:ext>
              </a:extLst>
            </p:cNvPr>
            <p:cNvSpPr/>
            <p:nvPr/>
          </p:nvSpPr>
          <p:spPr>
            <a:xfrm>
              <a:off x="557085" y="2074144"/>
              <a:ext cx="3031563" cy="24622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  <a:buClr>
                  <a:prstClr val="black">
                    <a:shade val="95000"/>
                  </a:prstClr>
                </a:buClr>
                <a:defRPr/>
              </a:pPr>
              <a:r>
                <a:rPr lang="en-US" sz="1800" dirty="0">
                  <a:latin typeface="+mn-lt"/>
                </a:rPr>
                <a:t>3. The </a:t>
              </a:r>
              <a:r>
                <a:rPr lang="en-US" sz="1800" i="1" dirty="0">
                  <a:latin typeface="+mn-lt"/>
                </a:rPr>
                <a:t>ascending </a:t>
              </a:r>
              <a:r>
                <a:rPr lang="en-US" sz="1800" i="1" dirty="0" err="1">
                  <a:latin typeface="+mn-lt"/>
                </a:rPr>
                <a:t>fibres</a:t>
              </a:r>
              <a:r>
                <a:rPr lang="en-US" sz="1800" dirty="0">
                  <a:latin typeface="+mn-lt"/>
                </a:rPr>
                <a:t> of the </a:t>
              </a:r>
              <a:r>
                <a:rPr lang="en-US" sz="1800" b="1" dirty="0">
                  <a:latin typeface="+mn-lt"/>
                </a:rPr>
                <a:t>medial lemniscus </a:t>
              </a:r>
            </a:p>
            <a:p>
              <a:pPr marL="355600" lvl="0" indent="-192088">
                <a:spcBef>
                  <a:spcPts val="600"/>
                </a:spcBef>
                <a:buClr>
                  <a:prstClr val="black">
                    <a:shade val="95000"/>
                  </a:prst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latin typeface="+mn-lt"/>
                </a:rPr>
                <a:t>become separated from the pyramid and displaced </a:t>
              </a:r>
              <a:r>
                <a:rPr lang="en-US" sz="1800" i="1" dirty="0">
                  <a:latin typeface="+mn-lt"/>
                </a:rPr>
                <a:t>dorsally</a:t>
              </a:r>
              <a:r>
                <a:rPr lang="en-US" sz="1800" dirty="0">
                  <a:latin typeface="+mn-lt"/>
                </a:rPr>
                <a:t>.</a:t>
              </a:r>
            </a:p>
            <a:p>
              <a:pPr marL="355600" lvl="1" indent="-192088">
                <a:spcBef>
                  <a:spcPts val="600"/>
                </a:spcBef>
                <a:buClr>
                  <a:prstClr val="black">
                    <a:shade val="95000"/>
                  </a:prstClr>
                </a:buClr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1800" dirty="0">
                  <a:latin typeface="+mn-lt"/>
                </a:rPr>
                <a:t>The Medial Lemniscus rotates 90 degrees and lies almost horizontally.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AD5D1CC-DD92-430F-85D0-B040048444CA}"/>
                </a:ext>
              </a:extLst>
            </p:cNvPr>
            <p:cNvGrpSpPr/>
            <p:nvPr/>
          </p:nvGrpSpPr>
          <p:grpSpPr>
            <a:xfrm>
              <a:off x="7080248" y="3264203"/>
              <a:ext cx="2305572" cy="524359"/>
              <a:chOff x="6236082" y="3951960"/>
              <a:chExt cx="2297333" cy="670165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9080E4-1C4B-49F1-AE21-CB0192C26D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36082" y="4058667"/>
                <a:ext cx="2297333" cy="563458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E6D2239-45DB-4C46-B901-4E780F6171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6230" y="3951960"/>
                <a:ext cx="1299825" cy="469645"/>
              </a:xfrm>
              <a:prstGeom prst="straightConnector1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095CF6-C68B-48EC-8640-67015C3E7423}"/>
                </a:ext>
              </a:extLst>
            </p:cNvPr>
            <p:cNvSpPr/>
            <p:nvPr/>
          </p:nvSpPr>
          <p:spPr>
            <a:xfrm>
              <a:off x="8938848" y="3275167"/>
              <a:ext cx="3131050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137160" lvl="0">
                <a:spcBef>
                  <a:spcPts val="600"/>
                </a:spcBef>
                <a:buClr>
                  <a:prstClr val="black">
                    <a:shade val="95000"/>
                  </a:prstClr>
                </a:buClr>
                <a:defRPr/>
              </a:pPr>
              <a:r>
                <a:rPr lang="en-US" sz="1800" b="1" dirty="0">
                  <a:latin typeface="+mn-lt"/>
                </a:rPr>
                <a:t>4.  Spinal tract &amp; nucleus of Trigeminal. </a:t>
              </a:r>
              <a:r>
                <a:rPr lang="en-US" sz="1800" dirty="0" smtClean="0">
                  <a:solidFill>
                    <a:schemeClr val="accent3"/>
                  </a:solidFill>
                  <a:latin typeface="+mn-lt"/>
                </a:rPr>
                <a:t>(they become smaller)</a:t>
              </a:r>
              <a:endParaRPr lang="en-US" sz="1800" dirty="0">
                <a:solidFill>
                  <a:schemeClr val="accent3"/>
                </a:solidFill>
                <a:latin typeface="+mn-lt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F7E829-F765-4191-81D0-227B43CA0962}"/>
                </a:ext>
              </a:extLst>
            </p:cNvPr>
            <p:cNvGrpSpPr/>
            <p:nvPr/>
          </p:nvGrpSpPr>
          <p:grpSpPr>
            <a:xfrm rot="10641613">
              <a:off x="6026280" y="2292092"/>
              <a:ext cx="2795636" cy="1115633"/>
              <a:chOff x="2522337" y="3289239"/>
              <a:chExt cx="2785646" cy="1425853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8614694-B002-481D-B03C-B459A0644CA9}"/>
                  </a:ext>
                </a:extLst>
              </p:cNvPr>
              <p:cNvCxnSpPr>
                <a:cxnSpLocks/>
              </p:cNvCxnSpPr>
              <p:nvPr/>
            </p:nvCxnSpPr>
            <p:spPr>
              <a:xfrm rot="10958387" flipH="1">
                <a:off x="2788609" y="3643676"/>
                <a:ext cx="2284149" cy="1071416"/>
              </a:xfrm>
              <a:prstGeom prst="straightConnector1">
                <a:avLst/>
              </a:prstGeom>
              <a:ln w="38100">
                <a:solidFill>
                  <a:srgbClr val="CC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B9EAF8D-CFCA-4C6A-9438-DDF131F76738}"/>
                  </a:ext>
                </a:extLst>
              </p:cNvPr>
              <p:cNvCxnSpPr>
                <a:cxnSpLocks/>
              </p:cNvCxnSpPr>
              <p:nvPr/>
            </p:nvCxnSpPr>
            <p:spPr>
              <a:xfrm rot="10958387" flipH="1">
                <a:off x="2522337" y="3289239"/>
                <a:ext cx="2785646" cy="1012450"/>
              </a:xfrm>
              <a:prstGeom prst="straightConnector1">
                <a:avLst/>
              </a:prstGeom>
              <a:ln w="38100">
                <a:solidFill>
                  <a:srgbClr val="CC66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 Placeholder 3"/>
            <p:cNvSpPr txBox="1">
              <a:spLocks/>
            </p:cNvSpPr>
            <p:nvPr/>
          </p:nvSpPr>
          <p:spPr>
            <a:xfrm>
              <a:off x="8228557" y="1855780"/>
              <a:ext cx="3787229" cy="10781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C66FF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buFont typeface="Wingdings 2" panose="05020102010507070707" pitchFamily="18" charset="2"/>
                <a:buNone/>
              </a:pPr>
              <a:r>
                <a:rPr lang="en-US" sz="1800" dirty="0">
                  <a:solidFill>
                    <a:srgbClr val="C00000"/>
                  </a:solidFill>
                </a:rPr>
                <a:t>5. Deep origin of cranial nerve nuclei :</a:t>
              </a:r>
            </a:p>
            <a:p>
              <a:pPr marL="452438" lvl="1" indent="-285750">
                <a:spcBef>
                  <a:spcPts val="600"/>
                </a:spcBef>
                <a:defRPr/>
              </a:pPr>
              <a:r>
                <a:rPr lang="en-US" sz="1800" b="1" dirty="0">
                  <a:solidFill>
                    <a:srgbClr val="C00000"/>
                  </a:solidFill>
                </a:rPr>
                <a:t>Abducent nucleus</a:t>
              </a:r>
            </a:p>
            <a:p>
              <a:pPr marL="452438" lvl="1" indent="-285750">
                <a:spcBef>
                  <a:spcPts val="600"/>
                </a:spcBef>
                <a:defRPr/>
              </a:pPr>
              <a:r>
                <a:rPr lang="en-US" sz="1800" b="1" dirty="0">
                  <a:solidFill>
                    <a:srgbClr val="C00000"/>
                  </a:solidFill>
                </a:rPr>
                <a:t>Facial motor nucleus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9CCAE2-5763-45EE-ACFB-72C0853C69D0}"/>
                </a:ext>
              </a:extLst>
            </p:cNvPr>
            <p:cNvSpPr/>
            <p:nvPr/>
          </p:nvSpPr>
          <p:spPr>
            <a:xfrm>
              <a:off x="3452446" y="5505264"/>
              <a:ext cx="8096788" cy="13542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CC"/>
              </a:solidFill>
            </a:ln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lang="en-US" altLang="en-US" sz="1800" b="1" dirty="0">
                  <a:latin typeface="+mn-lt"/>
                </a:rPr>
                <a:t>1. Pontine Nuclei: </a:t>
              </a:r>
            </a:p>
            <a:p>
              <a:pPr marL="174625" lvl="1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800" dirty="0">
                  <a:latin typeface="+mn-lt"/>
                </a:rPr>
                <a:t>Are small masses of nerve cells, receive corticopontine fibers </a:t>
              </a:r>
              <a:r>
                <a:rPr lang="en-US" altLang="en-US" dirty="0">
                  <a:latin typeface="+mn-lt"/>
                </a:rPr>
                <a:t>(involved in motor activity)</a:t>
              </a:r>
              <a:r>
                <a:rPr lang="en-US" altLang="en-US" sz="1800" dirty="0">
                  <a:latin typeface="+mn-lt"/>
                </a:rPr>
                <a:t>. </a:t>
              </a:r>
            </a:p>
            <a:p>
              <a:pPr marL="174625" lvl="1" indent="-174625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800" dirty="0">
                  <a:latin typeface="+mn-lt"/>
                </a:rPr>
                <a:t>Their axons form the </a:t>
              </a:r>
              <a:r>
                <a:rPr lang="en-US" altLang="en-US" sz="1800" b="1" dirty="0">
                  <a:latin typeface="+mn-lt"/>
                </a:rPr>
                <a:t>transverse pontocerebellar fibers </a:t>
              </a:r>
              <a:r>
                <a:rPr lang="en-US" altLang="en-US" sz="1800" dirty="0">
                  <a:latin typeface="+mn-lt"/>
                </a:rPr>
                <a:t>which pass to the contralateral side of the  cerebellum through </a:t>
              </a:r>
              <a:r>
                <a:rPr lang="en-US" altLang="en-US" sz="1800" b="1" dirty="0">
                  <a:latin typeface="+mn-lt"/>
                </a:rPr>
                <a:t>Middle Cerebellar peduncles</a:t>
              </a:r>
              <a:r>
                <a:rPr lang="en-US" altLang="en-US" sz="1800" dirty="0">
                  <a:latin typeface="+mn-lt"/>
                </a:rPr>
                <a:t>.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3B07516B-65E3-41FC-BC64-EF48721B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72" y="4330934"/>
            <a:ext cx="2306674" cy="22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774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2. Pons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771207" y="949823"/>
            <a:ext cx="5445288" cy="3295095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kern="0" dirty="0">
                <a:solidFill>
                  <a:srgbClr val="000000"/>
                </a:solidFill>
                <a:latin typeface="+mj-lt"/>
                <a:cs typeface="Arial"/>
              </a:rPr>
              <a:t>Level of Trigeminal Nerve </a:t>
            </a:r>
            <a:r>
              <a:rPr lang="en-US" sz="1600" b="1" kern="0" dirty="0">
                <a:solidFill>
                  <a:srgbClr val="92D050"/>
                </a:solidFill>
                <a:latin typeface="+mj-lt"/>
                <a:cs typeface="Arial"/>
              </a:rPr>
              <a:t>(Mid Pons)</a:t>
            </a:r>
            <a:endParaRPr lang="en-US" altLang="en-US" sz="1600" b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Motor nucleus </a:t>
            </a:r>
            <a:r>
              <a:rPr lang="en-US" altLang="en-US" sz="2000" dirty="0"/>
              <a:t>of the trigeminal nerve: Lies in the </a:t>
            </a:r>
            <a:r>
              <a:rPr lang="en-US" altLang="en-US" sz="2000" u="sng" dirty="0"/>
              <a:t>lateral part of the floor</a:t>
            </a:r>
            <a:r>
              <a:rPr lang="en-US" altLang="en-US" sz="2000" dirty="0"/>
              <a:t> of the </a:t>
            </a:r>
            <a:r>
              <a:rPr lang="en-US" altLang="en-US" sz="2000" i="1" dirty="0"/>
              <a:t>4</a:t>
            </a:r>
            <a:r>
              <a:rPr lang="en-US" altLang="en-US" sz="2000" i="1" baseline="30000" dirty="0"/>
              <a:t>th</a:t>
            </a:r>
            <a:r>
              <a:rPr lang="en-US" altLang="en-US" sz="2000" i="1" dirty="0"/>
              <a:t> ventricle</a:t>
            </a:r>
            <a:r>
              <a:rPr lang="en-US" altLang="en-US" sz="2000" dirty="0"/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Main sensory nucleus </a:t>
            </a:r>
            <a:r>
              <a:rPr lang="en-US" altLang="en-US" sz="2000" dirty="0"/>
              <a:t>of the trigeminal nerve:  Reaches its maximum extent in the pons and it lies </a:t>
            </a:r>
            <a:r>
              <a:rPr lang="en-US" altLang="en-US" sz="2000" u="sng" dirty="0"/>
              <a:t>lateral</a:t>
            </a:r>
            <a:r>
              <a:rPr lang="en-US" altLang="en-US" sz="2000" i="1" dirty="0"/>
              <a:t> </a:t>
            </a:r>
            <a:r>
              <a:rPr lang="en-US" altLang="en-US" sz="2000" dirty="0"/>
              <a:t>to the </a:t>
            </a:r>
            <a:r>
              <a:rPr lang="en-US" altLang="en-US" sz="2000" i="1" dirty="0"/>
              <a:t>motor nucleus</a:t>
            </a:r>
            <a:r>
              <a:rPr lang="en-US" altLang="en-US" sz="2000" dirty="0"/>
              <a:t>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Superior cerebellar peduncles </a:t>
            </a:r>
            <a:r>
              <a:rPr lang="en-US" altLang="en-US" sz="2000" dirty="0"/>
              <a:t>form the </a:t>
            </a:r>
            <a:r>
              <a:rPr lang="en-US" altLang="en-US" sz="2000" u="sng" dirty="0"/>
              <a:t>lateral boundary</a:t>
            </a:r>
            <a:r>
              <a:rPr lang="en-US" altLang="en-US" sz="2000" dirty="0"/>
              <a:t> of the </a:t>
            </a:r>
            <a:r>
              <a:rPr lang="en-US" altLang="en-US" sz="2000" i="1" dirty="0"/>
              <a:t>4</a:t>
            </a:r>
            <a:r>
              <a:rPr lang="en-US" altLang="en-US" sz="2000" i="1" baseline="30000" dirty="0"/>
              <a:t>th</a:t>
            </a:r>
            <a:r>
              <a:rPr lang="en-US" altLang="en-US" sz="2000" i="1" dirty="0"/>
              <a:t> ventricle.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87248" y="1837902"/>
            <a:ext cx="151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77416" y="2506483"/>
            <a:ext cx="230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77416" y="3472232"/>
            <a:ext cx="3168000" cy="0"/>
          </a:xfrm>
          <a:prstGeom prst="line">
            <a:avLst/>
          </a:prstGeom>
          <a:ln w="28575">
            <a:solidFill>
              <a:srgbClr val="BB8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221228" y="3979959"/>
            <a:ext cx="4545246" cy="2701942"/>
            <a:chOff x="6484844" y="2165538"/>
            <a:chExt cx="4554538" cy="33242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844" y="2165538"/>
              <a:ext cx="4554538" cy="332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256517" y="2381250"/>
              <a:ext cx="1188720" cy="153988"/>
            </a:xfrm>
            <a:prstGeom prst="rect">
              <a:avLst/>
            </a:prstGeom>
            <a:noFill/>
            <a:ln w="28575">
              <a:solidFill>
                <a:srgbClr val="BB8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470368" y="2750950"/>
              <a:ext cx="728141" cy="24439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647349" y="3024836"/>
              <a:ext cx="941993" cy="19359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080F024-D21F-4219-8430-409B07EFB42B}"/>
              </a:ext>
            </a:extLst>
          </p:cNvPr>
          <p:cNvSpPr txBox="1">
            <a:spLocks/>
          </p:cNvSpPr>
          <p:nvPr/>
        </p:nvSpPr>
        <p:spPr>
          <a:xfrm>
            <a:off x="6749600" y="945632"/>
            <a:ext cx="5442400" cy="28025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kern="0" dirty="0">
                <a:solidFill>
                  <a:srgbClr val="000000"/>
                </a:solidFill>
                <a:latin typeface="+mj-lt"/>
                <a:cs typeface="Arial"/>
              </a:rPr>
              <a:t>Rostral Pons</a:t>
            </a:r>
            <a:endParaRPr lang="en-US" altLang="en-US" sz="2400" b="1" dirty="0">
              <a:latin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Superior Medullary Velum</a:t>
            </a:r>
            <a:r>
              <a:rPr lang="en-US" altLang="en-US" sz="2000" dirty="0"/>
              <a:t>: </a:t>
            </a:r>
          </a:p>
          <a:p>
            <a:pPr lvl="1"/>
            <a:r>
              <a:rPr lang="en-US" altLang="en-US" sz="2000" dirty="0"/>
              <a:t>Passes </a:t>
            </a:r>
            <a:r>
              <a:rPr lang="en-US" altLang="en-US" sz="2000" i="1" dirty="0"/>
              <a:t>between </a:t>
            </a:r>
            <a:r>
              <a:rPr lang="en-US" altLang="en-US" sz="2000" dirty="0"/>
              <a:t>the two peduncles &amp; forms the </a:t>
            </a:r>
            <a:r>
              <a:rPr lang="en-US" altLang="en-US" sz="2000" i="1" dirty="0"/>
              <a:t>roof of the 4</a:t>
            </a:r>
            <a:r>
              <a:rPr lang="en-US" altLang="en-US" sz="2000" i="1" baseline="30000" dirty="0"/>
              <a:t>th</a:t>
            </a:r>
            <a:r>
              <a:rPr lang="en-US" altLang="en-US" sz="2000" i="1" dirty="0"/>
              <a:t> ventricle.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Medial longitudinal fasciculus</a:t>
            </a:r>
            <a:r>
              <a:rPr lang="en-US" altLang="en-US" sz="2000" dirty="0"/>
              <a:t>: </a:t>
            </a:r>
          </a:p>
          <a:p>
            <a:pPr lvl="1"/>
            <a:r>
              <a:rPr lang="en-US" altLang="en-US" sz="2000" dirty="0"/>
              <a:t>Lies close to the midline </a:t>
            </a:r>
            <a:r>
              <a:rPr lang="en-US" altLang="en-US" sz="2000" i="1" dirty="0"/>
              <a:t>beneath</a:t>
            </a:r>
            <a:r>
              <a:rPr lang="en-US" altLang="en-US" sz="2000" dirty="0"/>
              <a:t> the floor of the 4</a:t>
            </a:r>
            <a:r>
              <a:rPr lang="en-US" altLang="en-US" sz="2000" baseline="30000" dirty="0"/>
              <a:t>th</a:t>
            </a:r>
            <a:r>
              <a:rPr lang="en-US" altLang="en-US" sz="2000" dirty="0"/>
              <a:t> ventricle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99E491-4B4E-40EA-B9DF-56D17C831A7B}"/>
              </a:ext>
            </a:extLst>
          </p:cNvPr>
          <p:cNvGrpSpPr/>
          <p:nvPr/>
        </p:nvGrpSpPr>
        <p:grpSpPr>
          <a:xfrm>
            <a:off x="7110113" y="3786718"/>
            <a:ext cx="4491952" cy="2879553"/>
            <a:chOff x="6468806" y="1827381"/>
            <a:chExt cx="4554537" cy="31208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9E2A47D1-F0D3-455A-90C8-6117366C4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1"/>
            <a:stretch>
              <a:fillRect/>
            </a:stretch>
          </p:blipFill>
          <p:spPr bwMode="auto">
            <a:xfrm>
              <a:off x="6468806" y="1844675"/>
              <a:ext cx="4554537" cy="310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FF4A62-FB6E-49E0-B3E1-D91D9951A772}"/>
                </a:ext>
              </a:extLst>
            </p:cNvPr>
            <p:cNvSpPr/>
            <p:nvPr/>
          </p:nvSpPr>
          <p:spPr>
            <a:xfrm>
              <a:off x="8620746" y="1889929"/>
              <a:ext cx="1134299" cy="146886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DC27B97-E3A2-491E-A2C5-D2EC9781EDC9}"/>
                </a:ext>
              </a:extLst>
            </p:cNvPr>
            <p:cNvSpPr/>
            <p:nvPr/>
          </p:nvSpPr>
          <p:spPr>
            <a:xfrm>
              <a:off x="6846948" y="1827381"/>
              <a:ext cx="1280160" cy="153988"/>
            </a:xfrm>
            <a:prstGeom prst="rect">
              <a:avLst/>
            </a:prstGeom>
            <a:noFill/>
            <a:ln w="28575">
              <a:solidFill>
                <a:srgbClr val="99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92D5A3-1ADC-46E5-B0C8-F32BB18A38AC}"/>
              </a:ext>
            </a:extLst>
          </p:cNvPr>
          <p:cNvCxnSpPr/>
          <p:nvPr/>
        </p:nvCxnSpPr>
        <p:spPr>
          <a:xfrm>
            <a:off x="7076952" y="1847003"/>
            <a:ext cx="2808000" cy="0"/>
          </a:xfrm>
          <a:prstGeom prst="line">
            <a:avLst/>
          </a:prstGeom>
          <a:ln w="28575">
            <a:solidFill>
              <a:srgbClr val="FED1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AA4542-C998-4B55-AE84-317994648686}"/>
              </a:ext>
            </a:extLst>
          </p:cNvPr>
          <p:cNvCxnSpPr/>
          <p:nvPr/>
        </p:nvCxnSpPr>
        <p:spPr>
          <a:xfrm>
            <a:off x="7076952" y="2853184"/>
            <a:ext cx="3168000" cy="0"/>
          </a:xfrm>
          <a:prstGeom prst="line">
            <a:avLst/>
          </a:prstGeom>
          <a:ln w="28575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683C6D-7107-4499-B5DA-0DC9144D4968}"/>
              </a:ext>
            </a:extLst>
          </p:cNvPr>
          <p:cNvCxnSpPr/>
          <p:nvPr/>
        </p:nvCxnSpPr>
        <p:spPr>
          <a:xfrm>
            <a:off x="6371303" y="1094601"/>
            <a:ext cx="0" cy="5436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962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368817" y="4112923"/>
            <a:ext cx="3596937" cy="2500665"/>
            <a:chOff x="8148575" y="3773549"/>
            <a:chExt cx="6096000" cy="3971925"/>
          </a:xfrm>
        </p:grpSpPr>
        <p:pic>
          <p:nvPicPr>
            <p:cNvPr id="5124" name="Picture 4" descr="Image result for midbra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575" y="3773549"/>
              <a:ext cx="6096000" cy="3971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2397631" y="4469122"/>
              <a:ext cx="365760" cy="1539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70785" y="3961781"/>
              <a:ext cx="457200" cy="153988"/>
            </a:xfrm>
            <a:prstGeom prst="rect">
              <a:avLst/>
            </a:prstGeom>
            <a:noFill/>
            <a:ln w="28575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61363" y="4373677"/>
              <a:ext cx="731520" cy="15398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039795" y="6994876"/>
              <a:ext cx="766145" cy="200403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F68664-1E58-4985-B990-8958D8B86B6A}"/>
                </a:ext>
              </a:extLst>
            </p:cNvPr>
            <p:cNvSpPr/>
            <p:nvPr/>
          </p:nvSpPr>
          <p:spPr>
            <a:xfrm>
              <a:off x="11239135" y="3884786"/>
              <a:ext cx="612324" cy="348977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" name="Title 1"/>
          <p:cNvSpPr txBox="1">
            <a:spLocks/>
          </p:cNvSpPr>
          <p:nvPr/>
        </p:nvSpPr>
        <p:spPr>
          <a:xfrm>
            <a:off x="789214" y="5937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  <a:endParaRPr lang="en-GB" sz="4000" b="1" dirty="0"/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789214" y="1436915"/>
            <a:ext cx="4942115" cy="463391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is divided at the </a:t>
            </a:r>
            <a:r>
              <a:rPr lang="en-US" sz="2400" i="1" dirty="0"/>
              <a:t>level of the cerebral aqueduct</a:t>
            </a:r>
            <a:r>
              <a:rPr lang="en-US" sz="2400" dirty="0"/>
              <a:t> into :</a:t>
            </a:r>
          </a:p>
          <a:p>
            <a:pPr marL="806450" indent="-254000"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a </a:t>
            </a:r>
            <a:r>
              <a:rPr lang="en-US" sz="2400" u="sng" dirty="0"/>
              <a:t>dorsal</a:t>
            </a:r>
            <a:r>
              <a:rPr lang="en-US" sz="2400" dirty="0"/>
              <a:t> part (</a:t>
            </a:r>
            <a:r>
              <a:rPr lang="en-US" sz="2400" b="1" dirty="0"/>
              <a:t>Tectum</a:t>
            </a:r>
            <a:r>
              <a:rPr lang="en-US" sz="2400" dirty="0"/>
              <a:t>) and </a:t>
            </a:r>
          </a:p>
          <a:p>
            <a:pPr marL="806450" indent="-254000">
              <a:buClr>
                <a:schemeClr val="tx1">
                  <a:shade val="95000"/>
                </a:schemeClr>
              </a:buClr>
              <a:defRPr/>
            </a:pPr>
            <a:r>
              <a:rPr lang="en-US" sz="2400" dirty="0"/>
              <a:t>a </a:t>
            </a:r>
            <a:r>
              <a:rPr lang="en-US" sz="2400" u="sng" dirty="0"/>
              <a:t>ventral</a:t>
            </a:r>
            <a:r>
              <a:rPr lang="en-US" sz="2400" dirty="0"/>
              <a:t> part (</a:t>
            </a:r>
            <a:r>
              <a:rPr lang="en-US" sz="2400" b="1" dirty="0"/>
              <a:t>Tegmentum</a:t>
            </a:r>
            <a:r>
              <a:rPr lang="en-US" sz="2400" dirty="0" smtClean="0"/>
              <a:t>)</a:t>
            </a:r>
          </a:p>
          <a:p>
            <a:pPr marL="552450" indent="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GB" sz="2400" dirty="0" smtClean="0">
                <a:solidFill>
                  <a:schemeClr val="accent3"/>
                </a:solidFill>
              </a:rPr>
              <a:t>In pons it will be the opposite.</a:t>
            </a:r>
            <a:endParaRPr lang="en-US" sz="2400" dirty="0">
              <a:solidFill>
                <a:schemeClr val="accent3"/>
              </a:solidFill>
            </a:endParaRP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The </a:t>
            </a:r>
            <a:r>
              <a:rPr lang="en-US" sz="2400" b="1" dirty="0"/>
              <a:t>cerebral aqueduct </a:t>
            </a:r>
            <a:r>
              <a:rPr lang="en-US" sz="2400" dirty="0"/>
              <a:t>is surrounded by a pear shaped  periaqueductal (central) gray matter.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The </a:t>
            </a:r>
            <a:r>
              <a:rPr lang="en-US" sz="2400" i="1" dirty="0"/>
              <a:t>most </a:t>
            </a:r>
            <a:r>
              <a:rPr lang="en-US" sz="2400" i="1" u="sng" dirty="0"/>
              <a:t>ventral</a:t>
            </a:r>
            <a:r>
              <a:rPr lang="en-US" sz="2400" i="1" dirty="0"/>
              <a:t> part </a:t>
            </a:r>
            <a:r>
              <a:rPr lang="en-US" sz="2400" dirty="0"/>
              <a:t>of the tegmentum is the massive fibrous mass (</a:t>
            </a:r>
            <a:r>
              <a:rPr lang="en-US" sz="2400" b="1" dirty="0"/>
              <a:t>Crus </a:t>
            </a:r>
            <a:r>
              <a:rPr lang="en-US" sz="2400" b="1" dirty="0" err="1"/>
              <a:t>Cerebri</a:t>
            </a:r>
            <a:r>
              <a:rPr lang="en-US" sz="2400" dirty="0"/>
              <a:t>).</a:t>
            </a:r>
          </a:p>
          <a:p>
            <a:pPr marL="480060" indent="-3429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en-US" sz="2400" dirty="0"/>
          </a:p>
        </p:txBody>
      </p:sp>
      <p:pic>
        <p:nvPicPr>
          <p:cNvPr id="6" name="Picture 8" descr="http://upload.wikimedia.org/wikipedia/commons/2/22/Gray7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35" y="3249736"/>
            <a:ext cx="2664382" cy="301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34055" y="4321530"/>
            <a:ext cx="3566160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578406" y="481893"/>
            <a:ext cx="4318874" cy="2805593"/>
            <a:chOff x="6154540" y="393638"/>
            <a:chExt cx="4318874" cy="317982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6" t="49745"/>
            <a:stretch>
              <a:fillRect/>
            </a:stretch>
          </p:blipFill>
          <p:spPr bwMode="auto">
            <a:xfrm>
              <a:off x="6154540" y="393638"/>
              <a:ext cx="4298268" cy="3179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958572" y="439737"/>
              <a:ext cx="944846" cy="1539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086734" y="2512817"/>
              <a:ext cx="386680" cy="28980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398750" y="2455971"/>
            <a:ext cx="914400" cy="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04382" y="632511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34392" y="3732535"/>
            <a:ext cx="2304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1403" y="5633402"/>
            <a:ext cx="16459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2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3361" y="4507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Inferior Colliculus Level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2847" y="488356"/>
            <a:ext cx="2968044" cy="2553111"/>
            <a:chOff x="6259514" y="1943100"/>
            <a:chExt cx="4264025" cy="32766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514" y="1943100"/>
              <a:ext cx="4264025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24357" y="1943100"/>
              <a:ext cx="1048043" cy="131886"/>
            </a:xfrm>
            <a:prstGeom prst="rect">
              <a:avLst/>
            </a:prstGeom>
            <a:noFill/>
            <a:ln w="28575">
              <a:solidFill>
                <a:srgbClr val="CC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63362" y="1637076"/>
            <a:ext cx="4969167" cy="22958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Inferior colliculus </a:t>
            </a:r>
            <a:r>
              <a:rPr lang="en-US" altLang="en-US" sz="2000" dirty="0"/>
              <a:t>is a large nucleus of gray matter that lies beneath a corresponding surface elevation.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It is part of the </a:t>
            </a:r>
            <a:r>
              <a:rPr lang="en-US" altLang="en-US" sz="2000" i="1" dirty="0"/>
              <a:t>auditory</a:t>
            </a:r>
            <a:r>
              <a:rPr lang="en-US" altLang="en-US" sz="2000" dirty="0"/>
              <a:t> pathway.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It receives fibers from the </a:t>
            </a:r>
            <a:r>
              <a:rPr lang="en-US" altLang="en-US" sz="2000" i="1" dirty="0"/>
              <a:t>lateral lemniscus</a:t>
            </a:r>
            <a:r>
              <a:rPr lang="en-US" altLang="en-US" sz="2000" dirty="0"/>
              <a:t>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2000" dirty="0"/>
              <a:t>Its efferent fibers pass to the </a:t>
            </a:r>
            <a:r>
              <a:rPr lang="en-US" altLang="en-US" sz="2000" i="1" dirty="0"/>
              <a:t>thalamus.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7984" y="1918194"/>
            <a:ext cx="18360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54404-D674-4851-B29A-13AB2965D56E}"/>
              </a:ext>
            </a:extLst>
          </p:cNvPr>
          <p:cNvGrpSpPr/>
          <p:nvPr/>
        </p:nvGrpSpPr>
        <p:grpSpPr>
          <a:xfrm>
            <a:off x="7095762" y="3136901"/>
            <a:ext cx="4575129" cy="3479762"/>
            <a:chOff x="6068218" y="1919288"/>
            <a:chExt cx="4941888" cy="302736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AC267EA-9F86-4F39-AF5D-59F4BDEB6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18" y="1919288"/>
              <a:ext cx="4941887" cy="302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0B7570-0A93-446F-A7B4-BE3C98BFFD16}"/>
                </a:ext>
              </a:extLst>
            </p:cNvPr>
            <p:cNvSpPr/>
            <p:nvPr/>
          </p:nvSpPr>
          <p:spPr>
            <a:xfrm>
              <a:off x="9349579" y="2146300"/>
              <a:ext cx="742950" cy="1143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C013DD-50A5-4D46-8714-51124E4EC79D}"/>
                </a:ext>
              </a:extLst>
            </p:cNvPr>
            <p:cNvSpPr/>
            <p:nvPr/>
          </p:nvSpPr>
          <p:spPr>
            <a:xfrm>
              <a:off x="9794411" y="3056682"/>
              <a:ext cx="1121647" cy="1143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D82579-8799-4EE6-87EB-B2246DFD7B7A}"/>
                </a:ext>
              </a:extLst>
            </p:cNvPr>
            <p:cNvSpPr/>
            <p:nvPr/>
          </p:nvSpPr>
          <p:spPr>
            <a:xfrm>
              <a:off x="9285800" y="2008560"/>
              <a:ext cx="688195" cy="1143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A9F766-17DE-4122-8879-8480CBC1C8D5}"/>
                </a:ext>
              </a:extLst>
            </p:cNvPr>
            <p:cNvSpPr/>
            <p:nvPr/>
          </p:nvSpPr>
          <p:spPr>
            <a:xfrm>
              <a:off x="9863604" y="4690387"/>
              <a:ext cx="1004617" cy="2458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946912-39B6-48FA-B7F1-EA2989532359}"/>
                </a:ext>
              </a:extLst>
            </p:cNvPr>
            <p:cNvSpPr/>
            <p:nvPr/>
          </p:nvSpPr>
          <p:spPr>
            <a:xfrm>
              <a:off x="10177877" y="3974418"/>
              <a:ext cx="832229" cy="260119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172C56-3814-40FC-96B8-2B44C60A6C32}"/>
              </a:ext>
            </a:extLst>
          </p:cNvPr>
          <p:cNvGrpSpPr/>
          <p:nvPr/>
        </p:nvGrpSpPr>
        <p:grpSpPr>
          <a:xfrm>
            <a:off x="763361" y="3791728"/>
            <a:ext cx="6472190" cy="2950864"/>
            <a:chOff x="763361" y="3791728"/>
            <a:chExt cx="6472190" cy="2950864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B2125917-5A6A-4134-BD44-96E1961867BE}"/>
                </a:ext>
              </a:extLst>
            </p:cNvPr>
            <p:cNvSpPr txBox="1">
              <a:spLocks/>
            </p:cNvSpPr>
            <p:nvPr/>
          </p:nvSpPr>
          <p:spPr>
            <a:xfrm>
              <a:off x="763361" y="3791728"/>
              <a:ext cx="6472190" cy="295086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  <a:buFont typeface="Wingdings 2" panose="05020102010507070707" pitchFamily="18" charset="2"/>
                <a:buNone/>
              </a:pPr>
              <a:r>
                <a:rPr lang="en-US" altLang="en-US" sz="2000" i="1" dirty="0">
                  <a:solidFill>
                    <a:schemeClr val="bg1">
                      <a:lumMod val="50000"/>
                    </a:schemeClr>
                  </a:solidFill>
                </a:rPr>
                <a:t>Structures:</a:t>
              </a:r>
            </a:p>
            <a:p>
              <a:pPr>
                <a:spcBef>
                  <a:spcPts val="600"/>
                </a:spcBef>
                <a:buFont typeface="Wingdings 2" panose="05020102010507070707" pitchFamily="18" charset="2"/>
                <a:buNone/>
              </a:pPr>
              <a:r>
                <a:rPr lang="en-US" altLang="en-US" sz="2000" dirty="0"/>
                <a:t>1. </a:t>
              </a:r>
              <a:r>
                <a:rPr lang="en-US" altLang="en-US" sz="2000" b="1" dirty="0"/>
                <a:t>Trochlear nucleus</a:t>
              </a:r>
              <a:r>
                <a:rPr lang="en-US" altLang="en-US" sz="2000" dirty="0"/>
                <a:t>:  </a:t>
              </a:r>
            </a:p>
            <a:p>
              <a:pPr lvl="1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en-US" altLang="en-US" sz="2000" dirty="0"/>
                <a:t>lies in the central gray matter close to the median plane just posterior to the medial longitudinal bundle. </a:t>
              </a:r>
            </a:p>
            <a:p>
              <a:pPr lvl="1">
                <a:spcBef>
                  <a:spcPts val="600"/>
                </a:spcBef>
                <a:buFont typeface="Courier New" panose="02070309020205020404" pitchFamily="49" charset="0"/>
                <a:buChar char="o"/>
              </a:pPr>
              <a:r>
                <a:rPr lang="en-US" altLang="en-US" sz="2000" dirty="0"/>
                <a:t>The fibers of the trochlear nerve decussate in the </a:t>
              </a:r>
              <a:r>
                <a:rPr lang="en-US" altLang="en-US" sz="2000" i="1" dirty="0">
                  <a:solidFill>
                    <a:srgbClr val="FF0000"/>
                  </a:solidFill>
                </a:rPr>
                <a:t>superior medullary velum</a:t>
              </a:r>
              <a:r>
                <a:rPr lang="en-US" altLang="en-US" sz="2000" dirty="0"/>
                <a:t>.</a:t>
              </a:r>
            </a:p>
            <a:p>
              <a:pPr marL="290513" indent="-290513">
                <a:spcBef>
                  <a:spcPts val="600"/>
                </a:spcBef>
                <a:buFont typeface="Wingdings 2" panose="05020102010507070707" pitchFamily="18" charset="2"/>
                <a:buNone/>
              </a:pPr>
              <a:r>
                <a:rPr lang="en-US" altLang="en-US" sz="2000" dirty="0"/>
                <a:t>2. </a:t>
              </a:r>
              <a:r>
                <a:rPr lang="en-US" altLang="en-US" sz="2000" b="1" dirty="0"/>
                <a:t>Decussation of the superior cerebellar peduncles </a:t>
              </a:r>
              <a:r>
                <a:rPr lang="en-US" altLang="en-US" sz="2000" dirty="0"/>
                <a:t>in the mid line. </a:t>
              </a:r>
              <a:r>
                <a:rPr lang="en-US" altLang="en-US" sz="2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B40049-C1D5-410E-9806-353EE5684E6C}"/>
                </a:ext>
              </a:extLst>
            </p:cNvPr>
            <p:cNvCxnSpPr/>
            <p:nvPr/>
          </p:nvCxnSpPr>
          <p:spPr>
            <a:xfrm>
              <a:off x="1102178" y="4418009"/>
              <a:ext cx="1908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38E66C-B8AB-4993-92F1-E78BAC105399}"/>
                </a:ext>
              </a:extLst>
            </p:cNvPr>
            <p:cNvCxnSpPr/>
            <p:nvPr/>
          </p:nvCxnSpPr>
          <p:spPr>
            <a:xfrm>
              <a:off x="3297769" y="5390667"/>
              <a:ext cx="1584000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EBAF2B-D569-4CF4-AFB6-36483A6503B6}"/>
                </a:ext>
              </a:extLst>
            </p:cNvPr>
            <p:cNvCxnSpPr/>
            <p:nvPr/>
          </p:nvCxnSpPr>
          <p:spPr>
            <a:xfrm>
              <a:off x="1086585" y="6013538"/>
              <a:ext cx="5148000" cy="0"/>
            </a:xfrm>
            <a:prstGeom prst="line">
              <a:avLst/>
            </a:prstGeom>
            <a:ln w="28575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68F93E-7BE4-499D-BA5F-A9D4F85C6E0B}"/>
                </a:ext>
              </a:extLst>
            </p:cNvPr>
            <p:cNvCxnSpPr/>
            <p:nvPr/>
          </p:nvCxnSpPr>
          <p:spPr>
            <a:xfrm>
              <a:off x="4280624" y="5040212"/>
              <a:ext cx="277200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9E03B-CF06-4037-81A3-4EAABAE86CD6}"/>
              </a:ext>
            </a:extLst>
          </p:cNvPr>
          <p:cNvGrpSpPr/>
          <p:nvPr/>
        </p:nvGrpSpPr>
        <p:grpSpPr>
          <a:xfrm>
            <a:off x="5673213" y="488356"/>
            <a:ext cx="2894741" cy="2930013"/>
            <a:chOff x="5673213" y="488356"/>
            <a:chExt cx="2894741" cy="2930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5F988B-5817-49F9-97D1-A2867391D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681" t="30789" r="46433" b="12437"/>
            <a:stretch/>
          </p:blipFill>
          <p:spPr>
            <a:xfrm>
              <a:off x="5732530" y="488356"/>
              <a:ext cx="2835424" cy="293001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851472-2CCC-4ED9-A3A8-BE43B66969E9}"/>
                </a:ext>
              </a:extLst>
            </p:cNvPr>
            <p:cNvSpPr txBox="1"/>
            <p:nvPr/>
          </p:nvSpPr>
          <p:spPr>
            <a:xfrm>
              <a:off x="5673213" y="3110555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888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4671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Inferior Colliculus Level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789214" y="1819664"/>
            <a:ext cx="6294858" cy="41978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lnSpc>
                <a:spcPct val="80000"/>
              </a:lnSpc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200" dirty="0"/>
              <a:t>3. </a:t>
            </a:r>
            <a:r>
              <a:rPr lang="en-US" sz="2200" b="1" dirty="0"/>
              <a:t>Substantia </a:t>
            </a:r>
            <a:r>
              <a:rPr lang="en-US" sz="2200" b="1" dirty="0" err="1"/>
              <a:t>nigra</a:t>
            </a:r>
            <a:r>
              <a:rPr lang="en-US" sz="2200" b="1" dirty="0"/>
              <a:t> </a:t>
            </a:r>
            <a:r>
              <a:rPr lang="en-US" sz="2200" dirty="0"/>
              <a:t>:</a:t>
            </a:r>
          </a:p>
          <a:p>
            <a:pPr marL="547688" indent="-265113">
              <a:lnSpc>
                <a:spcPct val="80000"/>
              </a:lnSpc>
              <a:spcBef>
                <a:spcPts val="60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Occupies the most </a:t>
            </a:r>
            <a:r>
              <a:rPr lang="en-US" sz="2200" u="sng" dirty="0"/>
              <a:t>ventral</a:t>
            </a:r>
            <a:r>
              <a:rPr lang="en-US" sz="2200" dirty="0"/>
              <a:t> part of the tegmentum. </a:t>
            </a:r>
          </a:p>
          <a:p>
            <a:pPr marL="547688" indent="-265113">
              <a:lnSpc>
                <a:spcPct val="80000"/>
              </a:lnSpc>
              <a:spcBef>
                <a:spcPts val="60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It consists  of pigmented,  melanin containing </a:t>
            </a:r>
            <a:r>
              <a:rPr lang="en-US" sz="2200" dirty="0" err="1"/>
              <a:t>neurones</a:t>
            </a:r>
            <a:r>
              <a:rPr lang="en-US" sz="2200" dirty="0"/>
              <a:t>.</a:t>
            </a:r>
          </a:p>
          <a:p>
            <a:pPr marL="547688" indent="-265113">
              <a:lnSpc>
                <a:spcPct val="80000"/>
              </a:lnSpc>
              <a:spcBef>
                <a:spcPts val="600"/>
              </a:spcBef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It projects to the basal ganglia. Its degeneration is associated with </a:t>
            </a:r>
            <a:r>
              <a:rPr lang="en-US" sz="2200" i="1" dirty="0"/>
              <a:t>Parkinson’s disease</a:t>
            </a:r>
            <a:r>
              <a:rPr lang="en-US" sz="2200" dirty="0"/>
              <a:t>*.</a:t>
            </a:r>
          </a:p>
          <a:p>
            <a:pPr marL="282575" indent="0">
              <a:lnSpc>
                <a:spcPct val="80000"/>
              </a:lnSpc>
              <a:spcBef>
                <a:spcPts val="60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GB" sz="1800" dirty="0" smtClean="0">
                <a:solidFill>
                  <a:schemeClr val="accent3"/>
                </a:solidFill>
              </a:rPr>
              <a:t>      Tone of the muscle will be lost.</a:t>
            </a:r>
            <a:endParaRPr lang="en-US" sz="1800" dirty="0">
              <a:solidFill>
                <a:schemeClr val="accent3"/>
              </a:solidFill>
            </a:endParaRPr>
          </a:p>
          <a:p>
            <a:pPr marL="109537" indent="0">
              <a:lnSpc>
                <a:spcPct val="80000"/>
              </a:lnSpc>
              <a:spcBef>
                <a:spcPts val="600"/>
              </a:spcBef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2200" dirty="0"/>
              <a:t>4. </a:t>
            </a:r>
            <a:r>
              <a:rPr lang="en-US" sz="2200" b="1" dirty="0"/>
              <a:t>Ascending </a:t>
            </a:r>
            <a:r>
              <a:rPr lang="en-US" sz="2200" b="1" dirty="0" err="1"/>
              <a:t>Leminisci</a:t>
            </a:r>
            <a:r>
              <a:rPr lang="en-US" sz="2200" dirty="0"/>
              <a:t>: </a:t>
            </a:r>
          </a:p>
          <a:p>
            <a:pPr marL="687388" indent="-34290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/>
              <a:t>Composed Of: </a:t>
            </a:r>
          </a:p>
          <a:p>
            <a:pPr marL="804863" lvl="1">
              <a:lnSpc>
                <a:spcPct val="80000"/>
              </a:lnSpc>
            </a:pPr>
            <a:r>
              <a:rPr lang="en-US" altLang="en-US" sz="2200" dirty="0"/>
              <a:t>Medial lemniscus.</a:t>
            </a:r>
          </a:p>
          <a:p>
            <a:pPr marL="804863" lvl="1">
              <a:lnSpc>
                <a:spcPct val="80000"/>
              </a:lnSpc>
            </a:pPr>
            <a:r>
              <a:rPr lang="en-US" altLang="en-US" sz="2200" dirty="0"/>
              <a:t>Spinal (Lateral &amp; anterior spinothalamic tracts)</a:t>
            </a:r>
          </a:p>
          <a:p>
            <a:pPr marL="804863" lvl="1">
              <a:lnSpc>
                <a:spcPct val="80000"/>
              </a:lnSpc>
            </a:pPr>
            <a:r>
              <a:rPr lang="en-US" altLang="en-US" sz="2200" dirty="0"/>
              <a:t>Trigeminal (Lateral &amp; medial).</a:t>
            </a:r>
          </a:p>
          <a:p>
            <a:pPr marL="804863" lvl="1">
              <a:lnSpc>
                <a:spcPct val="80000"/>
              </a:lnSpc>
            </a:pPr>
            <a:r>
              <a:rPr lang="en-US" altLang="en-US" sz="2200" dirty="0"/>
              <a:t>Lateral lemniscus.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00761" y="2101938"/>
            <a:ext cx="187452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972568" y="1957659"/>
            <a:ext cx="3081514" cy="2098901"/>
            <a:chOff x="1524000" y="914401"/>
            <a:chExt cx="4730750" cy="318452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4000" y="914401"/>
              <a:ext cx="4730750" cy="3184525"/>
            </a:xfrm>
            <a:prstGeom prst="rect">
              <a:avLst/>
            </a:prstGeom>
          </p:spPr>
        </p:pic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4848369" y="3859083"/>
              <a:ext cx="684919" cy="133571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4230689" y="3113089"/>
              <a:ext cx="60325" cy="58737"/>
            </a:xfrm>
            <a:prstGeom prst="star5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080637" y="866008"/>
            <a:ext cx="2111363" cy="3129968"/>
            <a:chOff x="4583113" y="4132265"/>
            <a:chExt cx="2868613" cy="2767011"/>
          </a:xfrm>
        </p:grpSpPr>
        <p:grpSp>
          <p:nvGrpSpPr>
            <p:cNvPr id="25" name="Group 24"/>
            <p:cNvGrpSpPr/>
            <p:nvPr/>
          </p:nvGrpSpPr>
          <p:grpSpPr>
            <a:xfrm>
              <a:off x="4583113" y="4132265"/>
              <a:ext cx="2506662" cy="2767011"/>
              <a:chOff x="4583113" y="4132265"/>
              <a:chExt cx="2506662" cy="2767011"/>
            </a:xfrm>
          </p:grpSpPr>
          <p:pic>
            <p:nvPicPr>
              <p:cNvPr id="27" name="Picture 8" descr="http://www.thecamreport.com/images/parkinson-patient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3113" y="4132265"/>
                <a:ext cx="2381250" cy="2725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7"/>
              <p:cNvSpPr txBox="1">
                <a:spLocks noChangeArrowheads="1"/>
              </p:cNvSpPr>
              <p:nvPr/>
            </p:nvSpPr>
            <p:spPr bwMode="auto">
              <a:xfrm>
                <a:off x="6473824" y="4383089"/>
                <a:ext cx="615950" cy="299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 dirty="0"/>
                  <a:t>Mask Face</a:t>
                </a:r>
              </a:p>
            </p:txBody>
          </p:sp>
          <p:sp>
            <p:nvSpPr>
              <p:cNvPr id="29" name="TextBox 10"/>
              <p:cNvSpPr txBox="1">
                <a:spLocks noChangeArrowheads="1"/>
              </p:cNvSpPr>
              <p:nvPr/>
            </p:nvSpPr>
            <p:spPr bwMode="auto">
              <a:xfrm>
                <a:off x="4645026" y="4729164"/>
                <a:ext cx="804863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/>
                  <a:t>Flexion of the Trunk</a:t>
                </a:r>
              </a:p>
            </p:txBody>
          </p:sp>
          <p:sp>
            <p:nvSpPr>
              <p:cNvPr id="30" name="TextBox 11"/>
              <p:cNvSpPr txBox="1">
                <a:spLocks noChangeArrowheads="1"/>
              </p:cNvSpPr>
              <p:nvPr/>
            </p:nvSpPr>
            <p:spPr bwMode="auto">
              <a:xfrm>
                <a:off x="5795963" y="6559551"/>
                <a:ext cx="1293812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800" b="1"/>
                  <a:t>Slow Shuffling Feet movement</a:t>
                </a:r>
              </a:p>
            </p:txBody>
          </p:sp>
        </p:grpSp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5970589" y="5124451"/>
              <a:ext cx="1481137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800" b="1" dirty="0"/>
                <a:t>Pill-Rolling Tremors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093213" y="611502"/>
            <a:ext cx="682625" cy="734036"/>
            <a:chOff x="6597319" y="353560"/>
            <a:chExt cx="682625" cy="734036"/>
          </a:xfrm>
        </p:grpSpPr>
        <p:pic>
          <p:nvPicPr>
            <p:cNvPr id="32" name="Picture 2" descr="Image result for youtub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08:59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84072" y="4182985"/>
            <a:ext cx="4246790" cy="2387824"/>
            <a:chOff x="1524001" y="1290638"/>
            <a:chExt cx="5199063" cy="3186112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24001" y="1290638"/>
              <a:ext cx="5199063" cy="318611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653756" y="2623106"/>
              <a:ext cx="951832" cy="116084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37472" y="2356937"/>
              <a:ext cx="847880" cy="133067"/>
            </a:xfrm>
            <a:prstGeom prst="rect">
              <a:avLst/>
            </a:prstGeom>
            <a:noFill/>
            <a:ln w="28575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44879" y="2796131"/>
              <a:ext cx="793750" cy="138112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4809356" y="2681147"/>
              <a:ext cx="46037" cy="46037"/>
            </a:xfrm>
            <a:prstGeom prst="star5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899369" y="2988719"/>
              <a:ext cx="793750" cy="138112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694656" y="5290640"/>
            <a:ext cx="20116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90061" y="5626426"/>
            <a:ext cx="73152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17631" y="5954622"/>
            <a:ext cx="11887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699816" y="6292293"/>
            <a:ext cx="1920240" cy="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133747" y="3533340"/>
            <a:ext cx="324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*</a:t>
            </a:r>
            <a:endParaRPr lang="en-GB" sz="28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1272034" y="4560371"/>
            <a:ext cx="23317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58A85-AB15-451F-B002-6D369B1DEFC3}"/>
              </a:ext>
            </a:extLst>
          </p:cNvPr>
          <p:cNvGrpSpPr/>
          <p:nvPr/>
        </p:nvGrpSpPr>
        <p:grpSpPr>
          <a:xfrm>
            <a:off x="6455602" y="277445"/>
            <a:ext cx="3205338" cy="1472175"/>
            <a:chOff x="6455602" y="277445"/>
            <a:chExt cx="3205338" cy="14721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B12EA7-9DA8-45EA-800B-ED073946B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24" t="37005" r="51319" b="16005"/>
            <a:stretch/>
          </p:blipFill>
          <p:spPr>
            <a:xfrm>
              <a:off x="6455602" y="277445"/>
              <a:ext cx="3205338" cy="147217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8AD4108-B558-40E9-BBE5-9B137370404C}"/>
                </a:ext>
              </a:extLst>
            </p:cNvPr>
            <p:cNvSpPr/>
            <p:nvPr/>
          </p:nvSpPr>
          <p:spPr>
            <a:xfrm>
              <a:off x="6782322" y="1364262"/>
              <a:ext cx="8126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26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4671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Crus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</a:rPr>
              <a:t>Cerebri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9" name="Text Placeholder 3"/>
          <p:cNvSpPr txBox="1">
            <a:spLocks/>
          </p:cNvSpPr>
          <p:nvPr/>
        </p:nvSpPr>
        <p:spPr>
          <a:xfrm>
            <a:off x="764598" y="1722943"/>
            <a:ext cx="4931353" cy="3662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20675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is a massive mass </a:t>
            </a:r>
            <a:r>
              <a:rPr lang="en-US" sz="2400" u="sng" dirty="0"/>
              <a:t>ventral</a:t>
            </a:r>
            <a:r>
              <a:rPr lang="en-US" sz="2400" i="1" dirty="0"/>
              <a:t> </a:t>
            </a:r>
            <a:r>
              <a:rPr lang="en-US" sz="2400" dirty="0"/>
              <a:t>to the </a:t>
            </a:r>
            <a:r>
              <a:rPr lang="en-US" sz="2400" b="1" dirty="0"/>
              <a:t>substantia </a:t>
            </a:r>
            <a:r>
              <a:rPr lang="en-US" sz="2400" b="1" dirty="0" err="1"/>
              <a:t>nigra</a:t>
            </a:r>
            <a:r>
              <a:rPr lang="en-US" sz="2400" dirty="0"/>
              <a:t>.</a:t>
            </a:r>
          </a:p>
          <a:p>
            <a:pPr marL="457200" indent="-320675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consists entirely of </a:t>
            </a:r>
            <a:r>
              <a:rPr lang="en-US" sz="2400" b="1" dirty="0"/>
              <a:t>descending cortical efferent fibers </a:t>
            </a:r>
            <a:r>
              <a:rPr lang="en-US" sz="2400" dirty="0"/>
              <a:t>(</a:t>
            </a:r>
            <a:r>
              <a:rPr lang="en-US" sz="2400" dirty="0" err="1"/>
              <a:t>Frontopontine</a:t>
            </a:r>
            <a:r>
              <a:rPr lang="en-US" sz="2400" dirty="0"/>
              <a:t>, Corticospinal &amp; corticobulbar and </a:t>
            </a:r>
            <a:r>
              <a:rPr lang="en-US" sz="2400" dirty="0" err="1"/>
              <a:t>Temporopontine</a:t>
            </a:r>
            <a:r>
              <a:rPr lang="en-US" sz="2400" dirty="0"/>
              <a:t> </a:t>
            </a:r>
            <a:r>
              <a:rPr lang="en-US" sz="2400" dirty="0" err="1"/>
              <a:t>Fibres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dirty="0"/>
              <a:t>to the </a:t>
            </a:r>
            <a:r>
              <a:rPr lang="en-US" sz="2400" i="1" dirty="0"/>
              <a:t>motor cranial nerve nuclei </a:t>
            </a:r>
            <a:r>
              <a:rPr lang="en-US" sz="2400" dirty="0"/>
              <a:t>and to </a:t>
            </a:r>
            <a:r>
              <a:rPr lang="en-US" sz="2400" i="1" dirty="0"/>
              <a:t>anterior horn cells.</a:t>
            </a:r>
          </a:p>
          <a:p>
            <a:pPr marL="457200" indent="-320675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 Involved in the </a:t>
            </a:r>
            <a:r>
              <a:rPr lang="en-US" sz="2400" b="1" dirty="0"/>
              <a:t>coordination of movement.</a:t>
            </a:r>
          </a:p>
          <a:p>
            <a:pPr marL="457200" indent="-320675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Present in both levels of colliculi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(inferior and superior).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endParaRPr lang="ar-SA" sz="2400" dirty="0">
              <a:solidFill>
                <a:srgbClr val="FF0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411597" y="3497224"/>
            <a:ext cx="1828800" cy="0"/>
          </a:xfrm>
          <a:prstGeom prst="line">
            <a:avLst/>
          </a:prstGeom>
          <a:ln w="28575">
            <a:solidFill>
              <a:srgbClr val="F9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336953" y="3487838"/>
            <a:ext cx="1920240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328472" y="3829733"/>
            <a:ext cx="1554480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314831" y="4162241"/>
            <a:ext cx="29260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328899" y="2386324"/>
            <a:ext cx="20116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456652" y="715674"/>
            <a:ext cx="4692217" cy="5676900"/>
            <a:chOff x="6456652" y="715674"/>
            <a:chExt cx="4692217" cy="56769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6652" y="715674"/>
              <a:ext cx="4678362" cy="5676900"/>
            </a:xfrm>
            <a:prstGeom prst="rect">
              <a:avLst/>
            </a:prstGeom>
          </p:spPr>
        </p:pic>
        <p:sp>
          <p:nvSpPr>
            <p:cNvPr id="46" name="Left Arrow 45"/>
            <p:cNvSpPr/>
            <p:nvPr/>
          </p:nvSpPr>
          <p:spPr>
            <a:xfrm>
              <a:off x="9866604" y="2477800"/>
              <a:ext cx="510452" cy="265400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78837" y="5436269"/>
              <a:ext cx="370032" cy="2732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695655" y="5133132"/>
              <a:ext cx="770707" cy="273248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695654" y="5482937"/>
              <a:ext cx="913383" cy="273248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695653" y="5832742"/>
              <a:ext cx="913384" cy="170697"/>
            </a:xfrm>
            <a:prstGeom prst="rect">
              <a:avLst/>
            </a:prstGeom>
            <a:noFill/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9704179" y="6180719"/>
              <a:ext cx="731520" cy="170697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11627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546100"/>
            <a:ext cx="10515600" cy="124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Superior Colliculus Level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665775" y="1839147"/>
            <a:ext cx="5731328" cy="44774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A large </a:t>
            </a:r>
            <a:r>
              <a:rPr lang="en-US" sz="2400" i="1" dirty="0"/>
              <a:t>nucleus of gray matter </a:t>
            </a:r>
            <a:r>
              <a:rPr lang="en-US" sz="2400" dirty="0"/>
              <a:t>that lies beneath corresponding elevation.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forms part of the </a:t>
            </a:r>
            <a:r>
              <a:rPr lang="en-US" sz="2400" i="1" dirty="0"/>
              <a:t>visual reflexes*</a:t>
            </a:r>
            <a:r>
              <a:rPr lang="en-US" sz="2400" dirty="0"/>
              <a:t>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Its </a:t>
            </a:r>
            <a:r>
              <a:rPr lang="en-US" sz="2400" i="1" dirty="0"/>
              <a:t>efferent fibers </a:t>
            </a:r>
            <a:r>
              <a:rPr lang="en-US" sz="2400" dirty="0"/>
              <a:t>go to the </a:t>
            </a:r>
            <a:r>
              <a:rPr lang="en-US" sz="2400" b="1" dirty="0"/>
              <a:t>anterior horn cells </a:t>
            </a:r>
            <a:r>
              <a:rPr lang="en-US" sz="2400" dirty="0"/>
              <a:t>&amp; to </a:t>
            </a:r>
            <a:r>
              <a:rPr lang="en-US" sz="2400" b="1" dirty="0"/>
              <a:t>cranial nuclei 3</a:t>
            </a:r>
            <a:r>
              <a:rPr lang="en-US" sz="2400" dirty="0"/>
              <a:t>, </a:t>
            </a:r>
            <a:r>
              <a:rPr lang="en-US" sz="2400" b="1" dirty="0"/>
              <a:t>4</a:t>
            </a:r>
            <a:r>
              <a:rPr lang="en-US" sz="2400" dirty="0"/>
              <a:t>, </a:t>
            </a:r>
            <a:r>
              <a:rPr lang="en-US" sz="2400" b="1" dirty="0"/>
              <a:t>6</a:t>
            </a:r>
            <a:r>
              <a:rPr lang="en-US" sz="2400" dirty="0"/>
              <a:t>, </a:t>
            </a:r>
            <a:r>
              <a:rPr lang="en-US" sz="2400" b="1" dirty="0"/>
              <a:t>7</a:t>
            </a:r>
            <a:r>
              <a:rPr lang="en-US" sz="2400" dirty="0"/>
              <a:t> &amp; </a:t>
            </a:r>
            <a:r>
              <a:rPr lang="en-US" sz="2400" b="1" dirty="0"/>
              <a:t>11</a:t>
            </a:r>
            <a:r>
              <a:rPr lang="en-US" sz="2400" dirty="0"/>
              <a:t>. 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is responsible for the reflex movements of the eyes, head and neck in response to visual stimuli, as in following a moving object or altering the direction of the gaze.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79026" y="1542305"/>
            <a:ext cx="4678363" cy="2051795"/>
            <a:chOff x="7255330" y="1923305"/>
            <a:chExt cx="4678363" cy="294163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70"/>
            <a:stretch>
              <a:fillRect/>
            </a:stretch>
          </p:blipFill>
          <p:spPr>
            <a:xfrm>
              <a:off x="7255330" y="1923305"/>
              <a:ext cx="4678363" cy="294163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474811" y="2328055"/>
              <a:ext cx="885256" cy="17386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9285743" y="2658316"/>
              <a:ext cx="344487" cy="8413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680905" y="2623391"/>
              <a:ext cx="474663" cy="9525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F8C6A6-BFD3-474D-BB77-98E85875E6CC}"/>
              </a:ext>
            </a:extLst>
          </p:cNvPr>
          <p:cNvSpPr txBox="1"/>
          <p:nvPr/>
        </p:nvSpPr>
        <p:spPr>
          <a:xfrm>
            <a:off x="6899355" y="584613"/>
            <a:ext cx="4758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*to remember: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eyes are on top so the superior colliculus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 visual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4" descr="Image result for Inferior AND SUPERIOR colliculus">
            <a:extLst>
              <a:ext uri="{FF2B5EF4-FFF2-40B4-BE49-F238E27FC236}">
                <a16:creationId xmlns:a16="http://schemas.microsoft.com/office/drawing/2014/main" id="{6FE888E9-ED98-4CAD-9F6C-27B5D726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55" y="3717740"/>
            <a:ext cx="4250103" cy="283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B4294A-77B0-494A-9610-5CD261D1B253}"/>
              </a:ext>
            </a:extLst>
          </p:cNvPr>
          <p:cNvSpPr/>
          <p:nvPr/>
        </p:nvSpPr>
        <p:spPr>
          <a:xfrm>
            <a:off x="8987521" y="4514151"/>
            <a:ext cx="534611" cy="18198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2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838200" y="1512235"/>
            <a:ext cx="10515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anose="05020102010507070707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en-US" b="1" dirty="0"/>
              <a:t>By the end of the lecture, students will be able to :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dirty="0"/>
              <a:t>Distinguish the </a:t>
            </a:r>
            <a:r>
              <a:rPr lang="en-US" u="sng" dirty="0"/>
              <a:t>internal structure of </a:t>
            </a:r>
            <a:r>
              <a:rPr lang="en-US" dirty="0"/>
              <a:t>the components of the </a:t>
            </a:r>
            <a:r>
              <a:rPr lang="en-US" u="sng" dirty="0"/>
              <a:t>brain stem</a:t>
            </a:r>
            <a:r>
              <a:rPr lang="en-US" dirty="0"/>
              <a:t> in different levels and the </a:t>
            </a:r>
            <a:r>
              <a:rPr lang="en-US" u="sng" dirty="0"/>
              <a:t>specific  criteria of each level.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1. Medulla oblongata (closed, mid and open medulla)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2. Pons (caudal, mid “Trigeminal level” and rostral).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3. Mid brain ( superior and inferior </a:t>
            </a:r>
            <a:r>
              <a:rPr lang="en-US" dirty="0" err="1"/>
              <a:t>colliculi</a:t>
            </a:r>
            <a:r>
              <a:rPr lang="en-US" dirty="0"/>
              <a:t>).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</a:t>
            </a:r>
            <a:r>
              <a:rPr lang="en-US" u="sng" dirty="0"/>
              <a:t>Reticular formation </a:t>
            </a:r>
            <a:r>
              <a:rPr lang="en-US" dirty="0"/>
              <a:t>(structure, function and pathway) being an important  content of the </a:t>
            </a:r>
            <a:r>
              <a:rPr lang="en-US" u="sng" dirty="0"/>
              <a:t>brain stem. 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4671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3. Midbrain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Superior Colliculus Level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85681" y="2175651"/>
            <a:ext cx="4087386" cy="3133917"/>
            <a:chOff x="7130127" y="1646451"/>
            <a:chExt cx="4791075" cy="254476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30127" y="1646451"/>
              <a:ext cx="4791075" cy="254476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895676" y="2401173"/>
              <a:ext cx="985111" cy="23588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6127" y="3227610"/>
              <a:ext cx="574661" cy="1254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Text Placeholder 4"/>
          <p:cNvSpPr txBox="1">
            <a:spLocks/>
          </p:cNvSpPr>
          <p:nvPr/>
        </p:nvSpPr>
        <p:spPr>
          <a:xfrm>
            <a:off x="789213" y="1792677"/>
            <a:ext cx="6340914" cy="2233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None/>
              <a:defRPr/>
            </a:pPr>
            <a:r>
              <a:rPr lang="en-US" sz="2100" dirty="0"/>
              <a:t>1. </a:t>
            </a:r>
            <a:r>
              <a:rPr lang="en-US" sz="2100" b="1" dirty="0"/>
              <a:t>Oculomotor nucleus: </a:t>
            </a:r>
          </a:p>
          <a:p>
            <a:pPr marL="547688" indent="-26035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100" dirty="0"/>
              <a:t>Situated in the </a:t>
            </a:r>
            <a:r>
              <a:rPr lang="en-US" sz="2100" i="1" dirty="0"/>
              <a:t>central gray matter </a:t>
            </a:r>
            <a:r>
              <a:rPr lang="en-US" sz="2100" dirty="0"/>
              <a:t>close to the median plane.</a:t>
            </a:r>
          </a:p>
          <a:p>
            <a:pPr marL="547688" indent="-26035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100" dirty="0"/>
              <a:t> </a:t>
            </a:r>
            <a:r>
              <a:rPr lang="en-US" sz="2100" dirty="0">
                <a:solidFill>
                  <a:srgbClr val="C00000"/>
                </a:solidFill>
              </a:rPr>
              <a:t>The fibers of the oculomotor nerve passes </a:t>
            </a:r>
            <a:r>
              <a:rPr lang="en-US" sz="2100" i="1" dirty="0">
                <a:solidFill>
                  <a:srgbClr val="C00000"/>
                </a:solidFill>
              </a:rPr>
              <a:t>anteriorly</a:t>
            </a:r>
            <a:r>
              <a:rPr lang="en-US" sz="2100" dirty="0">
                <a:solidFill>
                  <a:srgbClr val="C00000"/>
                </a:solidFill>
              </a:rPr>
              <a:t> through the red nucleus to emerge on the </a:t>
            </a:r>
            <a:r>
              <a:rPr lang="en-US" sz="2100" b="1" dirty="0">
                <a:solidFill>
                  <a:srgbClr val="C00000"/>
                </a:solidFill>
              </a:rPr>
              <a:t>medial side of the crus </a:t>
            </a:r>
            <a:r>
              <a:rPr lang="en-US" sz="2100" b="1" dirty="0" err="1">
                <a:solidFill>
                  <a:srgbClr val="C00000"/>
                </a:solidFill>
              </a:rPr>
              <a:t>cerebri</a:t>
            </a:r>
            <a:r>
              <a:rPr lang="en-US" sz="21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89212" y="4026091"/>
            <a:ext cx="6471397" cy="2656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100" dirty="0"/>
              <a:t>2. </a:t>
            </a:r>
            <a:r>
              <a:rPr lang="en-US" altLang="en-US" sz="2100" b="1" dirty="0"/>
              <a:t>Red nucleus : </a:t>
            </a:r>
          </a:p>
          <a:p>
            <a:pPr marL="519113" indent="-231775">
              <a:buFont typeface="Courier New" panose="02070309020205020404" pitchFamily="49" charset="0"/>
              <a:buChar char="o"/>
            </a:pPr>
            <a:r>
              <a:rPr lang="en-US" altLang="en-US" sz="2100" dirty="0"/>
              <a:t>A rounded mass of gray matter that lies in the </a:t>
            </a:r>
            <a:r>
              <a:rPr lang="en-US" altLang="en-US" sz="2100" i="1" dirty="0"/>
              <a:t>central portion of the tegmentum</a:t>
            </a:r>
            <a:r>
              <a:rPr lang="en-US" altLang="en-US" sz="2100" dirty="0"/>
              <a:t>.</a:t>
            </a:r>
          </a:p>
          <a:p>
            <a:pPr marL="519113" indent="-231775">
              <a:buFont typeface="Courier New" panose="02070309020205020404" pitchFamily="49" charset="0"/>
              <a:buChar char="o"/>
            </a:pPr>
            <a:r>
              <a:rPr lang="en-US" altLang="en-US" sz="2100" dirty="0"/>
              <a:t> Its </a:t>
            </a:r>
            <a:r>
              <a:rPr lang="en-US" altLang="en-US" sz="2100" dirty="0">
                <a:solidFill>
                  <a:srgbClr val="FF0000"/>
                </a:solidFill>
              </a:rPr>
              <a:t>red coloration is due to its </a:t>
            </a:r>
            <a:r>
              <a:rPr lang="en-US" altLang="en-US" sz="2100" i="1" u="sng" dirty="0">
                <a:solidFill>
                  <a:srgbClr val="FF0000"/>
                </a:solidFill>
              </a:rPr>
              <a:t>vascularity</a:t>
            </a:r>
            <a:r>
              <a:rPr lang="en-US" altLang="en-US" sz="2100" dirty="0">
                <a:solidFill>
                  <a:srgbClr val="FF0000"/>
                </a:solidFill>
              </a:rPr>
              <a:t> and the presence of an </a:t>
            </a:r>
            <a:r>
              <a:rPr lang="en-US" altLang="en-US" sz="2100" u="sng" dirty="0">
                <a:solidFill>
                  <a:srgbClr val="FF0000"/>
                </a:solidFill>
              </a:rPr>
              <a:t>iron containing pigment </a:t>
            </a:r>
            <a:r>
              <a:rPr lang="en-US" altLang="en-US" sz="2100" dirty="0">
                <a:solidFill>
                  <a:srgbClr val="FF0000"/>
                </a:solidFill>
              </a:rPr>
              <a:t>in the cytoplasm of its neurons. </a:t>
            </a:r>
            <a:r>
              <a:rPr lang="en-US" altLang="en-US" sz="2100" dirty="0" smtClean="0">
                <a:solidFill>
                  <a:srgbClr val="FF0000"/>
                </a:solidFill>
              </a:rPr>
              <a:t>(Important)</a:t>
            </a:r>
            <a:endParaRPr lang="en-US" altLang="en-US" sz="2100" dirty="0">
              <a:solidFill>
                <a:srgbClr val="FF0000"/>
              </a:solidFill>
            </a:endParaRPr>
          </a:p>
          <a:p>
            <a:pPr marL="519113" indent="-231775">
              <a:buFont typeface="Courier New" panose="02070309020205020404" pitchFamily="49" charset="0"/>
              <a:buChar char="o"/>
            </a:pPr>
            <a:r>
              <a:rPr lang="en-US" altLang="en-US" sz="2100" dirty="0"/>
              <a:t>It is involved in </a:t>
            </a:r>
            <a:r>
              <a:rPr lang="en-US" altLang="en-US" sz="2100" b="1" dirty="0"/>
              <a:t>motor</a:t>
            </a:r>
            <a:r>
              <a:rPr lang="en-US" altLang="en-US" sz="2100" dirty="0"/>
              <a:t> </a:t>
            </a:r>
            <a:r>
              <a:rPr lang="en-US" altLang="en-US" sz="2100" b="1" dirty="0"/>
              <a:t>control</a:t>
            </a:r>
            <a:r>
              <a:rPr lang="en-US" altLang="en-US" sz="2100" dirty="0"/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1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287956" y="2083344"/>
            <a:ext cx="2286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51479" y="4321025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2FB3AC-D629-434C-9525-37F2CB0530C9}"/>
              </a:ext>
            </a:extLst>
          </p:cNvPr>
          <p:cNvSpPr txBox="1"/>
          <p:nvPr/>
        </p:nvSpPr>
        <p:spPr>
          <a:xfrm>
            <a:off x="9045991" y="5498666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Interpeduncular fossa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889CB9-C579-45F0-8FFF-313EE6814AFC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576933" y="4463846"/>
            <a:ext cx="495141" cy="10348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186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591805"/>
            <a:ext cx="10515600" cy="6273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Reticular </a:t>
            </a:r>
            <a:r>
              <a:rPr lang="en-US" sz="3600" dirty="0" smtClean="0"/>
              <a:t>Formation </a:t>
            </a:r>
            <a:r>
              <a:rPr lang="en-US" sz="1800" dirty="0" smtClean="0">
                <a:solidFill>
                  <a:schemeClr val="accent3"/>
                </a:solidFill>
              </a:rPr>
              <a:t>(these are important fibers and mostly unnamed)</a:t>
            </a:r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753091" y="1664897"/>
            <a:ext cx="10714528" cy="4669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is a complex matrix of nerve fibers &amp; small groups of nerve cells that extends </a:t>
            </a:r>
            <a:r>
              <a:rPr lang="en-US" sz="2400" i="1" dirty="0"/>
              <a:t>throughout the brain stem</a:t>
            </a:r>
            <a:r>
              <a:rPr lang="en-US" sz="2400" dirty="0"/>
              <a:t>.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dirty="0"/>
              <a:t>It has a number of important functions i.e. </a:t>
            </a:r>
            <a:r>
              <a:rPr lang="en-US" sz="2400" b="1" dirty="0"/>
              <a:t>Respiratory </a:t>
            </a:r>
            <a:r>
              <a:rPr lang="en-US" sz="2400" dirty="0"/>
              <a:t>and </a:t>
            </a:r>
            <a:r>
              <a:rPr lang="en-US" sz="2400" b="1" dirty="0"/>
              <a:t>Cardio- vascular centers </a:t>
            </a:r>
            <a:r>
              <a:rPr lang="en-US" sz="2400" dirty="0"/>
              <a:t>are located in the </a:t>
            </a:r>
            <a:r>
              <a:rPr lang="en-US" sz="2400" i="1" dirty="0"/>
              <a:t>medullary</a:t>
            </a:r>
            <a:r>
              <a:rPr lang="en-US" sz="2400" dirty="0"/>
              <a:t> and </a:t>
            </a:r>
            <a:r>
              <a:rPr lang="en-US" sz="2400" i="1" dirty="0"/>
              <a:t>caudal pontine </a:t>
            </a:r>
            <a:r>
              <a:rPr lang="en-US" sz="2400" dirty="0"/>
              <a:t>reticular formation.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67002-B347-4F5F-9E5F-220375869808}"/>
              </a:ext>
            </a:extLst>
          </p:cNvPr>
          <p:cNvGrpSpPr/>
          <p:nvPr/>
        </p:nvGrpSpPr>
        <p:grpSpPr>
          <a:xfrm>
            <a:off x="548843" y="3237780"/>
            <a:ext cx="3741737" cy="2496303"/>
            <a:chOff x="634133" y="4190370"/>
            <a:chExt cx="3741737" cy="20716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33" y="4190370"/>
              <a:ext cx="3741737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ame 6"/>
            <p:cNvSpPr/>
            <p:nvPr/>
          </p:nvSpPr>
          <p:spPr>
            <a:xfrm>
              <a:off x="3710707" y="5253996"/>
              <a:ext cx="665162" cy="188913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843933" y="5050795"/>
              <a:ext cx="46037" cy="7143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21366" y="3259909"/>
            <a:ext cx="3678737" cy="2595245"/>
            <a:chOff x="6710941" y="2518643"/>
            <a:chExt cx="3455987" cy="187642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941" y="2518643"/>
              <a:ext cx="3455987" cy="187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ame 7"/>
            <p:cNvSpPr/>
            <p:nvPr/>
          </p:nvSpPr>
          <p:spPr>
            <a:xfrm>
              <a:off x="6888741" y="2578968"/>
              <a:ext cx="725487" cy="201613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7982527" y="3196505"/>
              <a:ext cx="44450" cy="8255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BA27F-F0B8-43AB-BDD3-D518F3B000B2}"/>
              </a:ext>
            </a:extLst>
          </p:cNvPr>
          <p:cNvGrpSpPr/>
          <p:nvPr/>
        </p:nvGrpSpPr>
        <p:grpSpPr>
          <a:xfrm>
            <a:off x="8242429" y="3097161"/>
            <a:ext cx="3615274" cy="2802194"/>
            <a:chOff x="8597319" y="3276423"/>
            <a:chExt cx="4056062" cy="21018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614781" y="3276423"/>
              <a:ext cx="4038600" cy="2101850"/>
            </a:xfrm>
            <a:prstGeom prst="rect">
              <a:avLst/>
            </a:prstGeom>
            <a:noFill/>
          </p:spPr>
        </p:pic>
        <p:sp>
          <p:nvSpPr>
            <p:cNvPr id="9" name="Frame 8"/>
            <p:cNvSpPr/>
            <p:nvPr/>
          </p:nvSpPr>
          <p:spPr>
            <a:xfrm>
              <a:off x="8597319" y="3731880"/>
              <a:ext cx="783181" cy="144618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 flipV="1">
              <a:off x="10332457" y="3947936"/>
              <a:ext cx="46037" cy="6985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57135" y="581095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MIDBRAIN</a:t>
            </a:r>
            <a:endParaRPr lang="en-GB" sz="2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3233" y="5855154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PONS</a:t>
            </a:r>
            <a:endParaRPr lang="en-GB" sz="2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39182" y="5810829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MEDULLA</a:t>
            </a:r>
            <a:endParaRPr lang="en-GB" sz="2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299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58040" y="61459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Reticular Formation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Reticular Tract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703416" y="2035277"/>
            <a:ext cx="5181600" cy="41963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4572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b="1" dirty="0" err="1"/>
              <a:t>Reticulo</a:t>
            </a:r>
            <a:r>
              <a:rPr lang="en-US" sz="2400" b="1" dirty="0"/>
              <a:t> spinal tracts</a:t>
            </a:r>
            <a:r>
              <a:rPr lang="en-US" sz="2400" dirty="0"/>
              <a:t>:</a:t>
            </a:r>
          </a:p>
          <a:p>
            <a:pPr marL="928116" lvl="1" indent="-342900">
              <a:defRPr/>
            </a:pPr>
            <a:r>
              <a:rPr lang="en-US" dirty="0"/>
              <a:t>Influence a muscle tone &amp; posture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400" b="1" dirty="0"/>
              <a:t>Reticular Activating system</a:t>
            </a:r>
            <a:r>
              <a:rPr lang="en-US" sz="2400" dirty="0"/>
              <a:t>: </a:t>
            </a:r>
          </a:p>
          <a:p>
            <a:pPr marL="928116" lvl="1" indent="-342900">
              <a:defRPr/>
            </a:pPr>
            <a:r>
              <a:rPr lang="en-US" dirty="0"/>
              <a:t>Formed of some of the ascending fibers of the reticular formation. </a:t>
            </a:r>
          </a:p>
          <a:p>
            <a:pPr marL="928116" lvl="1" indent="-342900">
              <a:defRPr/>
            </a:pPr>
            <a:r>
              <a:rPr lang="en-US" dirty="0"/>
              <a:t>They activate the cerebral cortex through the thalamus.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</p:txBody>
      </p:sp>
      <p:pic>
        <p:nvPicPr>
          <p:cNvPr id="4" name="Picture 3" descr="C3169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t="2681" r="33519" b="41888"/>
          <a:stretch>
            <a:fillRect/>
          </a:stretch>
        </p:blipFill>
        <p:spPr>
          <a:xfrm>
            <a:off x="6293492" y="477329"/>
            <a:ext cx="4246690" cy="2925661"/>
          </a:xfrm>
          <a:prstGeom prst="rect">
            <a:avLst/>
          </a:prstGeom>
        </p:spPr>
      </p:pic>
      <p:pic>
        <p:nvPicPr>
          <p:cNvPr id="7170" name="Picture 2" descr="Image result for Reticular Activating system">
            <a:extLst>
              <a:ext uri="{FF2B5EF4-FFF2-40B4-BE49-F238E27FC236}">
                <a16:creationId xmlns:a16="http://schemas.microsoft.com/office/drawing/2014/main" id="{6BBDDFB6-74DE-4194-94FA-457399D60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80" y="3599050"/>
            <a:ext cx="4128702" cy="28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37AC31-0100-4534-A456-210F2A23BF43}"/>
              </a:ext>
            </a:extLst>
          </p:cNvPr>
          <p:cNvSpPr txBox="1"/>
          <p:nvPr/>
        </p:nvSpPr>
        <p:spPr>
          <a:xfrm>
            <a:off x="8475831" y="6276206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845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89214" y="4671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Reticular Formation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b="1" kern="0" dirty="0">
                <a:solidFill>
                  <a:srgbClr val="000000"/>
                </a:solidFill>
                <a:cs typeface="Arial"/>
              </a:rPr>
              <a:t>Reticular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</a:rPr>
              <a:t>Neurones</a:t>
            </a:r>
            <a:endParaRPr lang="en-GB" sz="4000" b="1" kern="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59207" y="2962169"/>
            <a:ext cx="4487836" cy="3795252"/>
            <a:chOff x="5719764" y="1976626"/>
            <a:chExt cx="4852987" cy="3795252"/>
          </a:xfrm>
        </p:grpSpPr>
        <p:pic>
          <p:nvPicPr>
            <p:cNvPr id="4" name="Picture 6" descr="Untitled-4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91" b="14825"/>
            <a:stretch/>
          </p:blipFill>
          <p:spPr bwMode="auto">
            <a:xfrm>
              <a:off x="5719764" y="1976626"/>
              <a:ext cx="4852987" cy="379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918575" y="4280306"/>
              <a:ext cx="371476" cy="291695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907090" y="3996937"/>
              <a:ext cx="573086" cy="31908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17970" y="1634720"/>
            <a:ext cx="6272239" cy="4669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100" b="1" dirty="0"/>
              <a:t>Raphe Nuclei</a:t>
            </a:r>
            <a:r>
              <a:rPr lang="en-US" sz="2100" dirty="0"/>
              <a:t>: </a:t>
            </a:r>
          </a:p>
          <a:p>
            <a:pPr marL="928116" lvl="1" indent="-342900">
              <a:defRPr/>
            </a:pPr>
            <a:r>
              <a:rPr lang="en-US" sz="2100" dirty="0"/>
              <a:t>Midline reticular nuclei.</a:t>
            </a:r>
          </a:p>
          <a:p>
            <a:pPr marL="928116" lvl="1" indent="-342900">
              <a:defRPr/>
            </a:pPr>
            <a:r>
              <a:rPr lang="en-US" sz="2100" dirty="0"/>
              <a:t>They are serotonergic* </a:t>
            </a:r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(serotonin producing) </a:t>
            </a:r>
          </a:p>
          <a:p>
            <a:pPr marL="928116" lvl="1" indent="-342900">
              <a:defRPr/>
            </a:pPr>
            <a:r>
              <a:rPr lang="en-US" sz="2100" dirty="0"/>
              <a:t>Its </a:t>
            </a:r>
            <a:r>
              <a:rPr lang="en-US" sz="2100" u="sng" dirty="0"/>
              <a:t>ascending fibers</a:t>
            </a:r>
            <a:r>
              <a:rPr lang="en-US" sz="2100" dirty="0"/>
              <a:t> to the cerebral cortex are involved in the mechanisms of </a:t>
            </a:r>
            <a:r>
              <a:rPr lang="en-US" sz="2100" b="1" dirty="0"/>
              <a:t>sleep</a:t>
            </a:r>
            <a:r>
              <a:rPr lang="en-US" sz="2100" dirty="0"/>
              <a:t>. </a:t>
            </a:r>
          </a:p>
          <a:p>
            <a:pPr marL="928116" lvl="1" indent="-342900">
              <a:defRPr/>
            </a:pPr>
            <a:r>
              <a:rPr lang="en-US" sz="2100" dirty="0"/>
              <a:t>Its </a:t>
            </a:r>
            <a:r>
              <a:rPr lang="en-US" sz="2100" u="sng" dirty="0"/>
              <a:t>descending fibers</a:t>
            </a:r>
            <a:r>
              <a:rPr lang="en-US" sz="2100" dirty="0"/>
              <a:t> to the spinal cord are involved in the modulation of </a:t>
            </a:r>
            <a:r>
              <a:rPr lang="en-US" sz="2100" b="1" dirty="0"/>
              <a:t>Pain</a:t>
            </a:r>
            <a:r>
              <a:rPr lang="en-US" sz="2100" dirty="0"/>
              <a:t>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sz="2100" b="1" dirty="0"/>
              <a:t>Locus </a:t>
            </a:r>
            <a:r>
              <a:rPr lang="en-US" sz="2100" b="1" dirty="0" err="1"/>
              <a:t>Ceruleus</a:t>
            </a:r>
            <a:r>
              <a:rPr lang="en-US" sz="2100" dirty="0"/>
              <a:t>: </a:t>
            </a:r>
          </a:p>
          <a:p>
            <a:pPr marL="928116" lvl="1" indent="-342900">
              <a:defRPr/>
            </a:pPr>
            <a:r>
              <a:rPr lang="en-US" sz="2100" dirty="0"/>
              <a:t>Pigmented neurons that lie in the tegmentum of the </a:t>
            </a:r>
            <a:r>
              <a:rPr lang="en-US" sz="2100" u="sng" dirty="0"/>
              <a:t>caudal midbrain</a:t>
            </a:r>
            <a:r>
              <a:rPr lang="en-US" sz="2100" dirty="0"/>
              <a:t> &amp; </a:t>
            </a:r>
            <a:r>
              <a:rPr lang="en-US" sz="2100" u="sng" dirty="0"/>
              <a:t>rostral pons</a:t>
            </a:r>
          </a:p>
          <a:p>
            <a:pPr marL="928116" lvl="1" indent="-342900">
              <a:defRPr/>
            </a:pPr>
            <a:r>
              <a:rPr lang="en-US" sz="2100" dirty="0"/>
              <a:t>It is the main noradrenergic cell group of the brain.</a:t>
            </a:r>
          </a:p>
          <a:p>
            <a:pPr marL="928116" lvl="1" indent="-342900">
              <a:defRPr/>
            </a:pPr>
            <a:r>
              <a:rPr lang="en-US" sz="2100" dirty="0"/>
              <a:t>Helps in </a:t>
            </a:r>
            <a:r>
              <a:rPr lang="en-US" sz="2100" b="1" dirty="0"/>
              <a:t>arousal</a:t>
            </a:r>
            <a:r>
              <a:rPr lang="en-US" sz="2100" dirty="0"/>
              <a:t> and </a:t>
            </a:r>
            <a:r>
              <a:rPr lang="en-US" sz="2100" b="1" dirty="0"/>
              <a:t>sleep-wake cycles</a:t>
            </a:r>
            <a:r>
              <a:rPr lang="en-US" sz="2100" dirty="0"/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67059" y="1922581"/>
            <a:ext cx="146304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7059" y="4312786"/>
            <a:ext cx="16459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BB2DEFC-905F-41DB-89ED-3E6B391C2901}"/>
              </a:ext>
            </a:extLst>
          </p:cNvPr>
          <p:cNvSpPr/>
          <p:nvPr/>
        </p:nvSpPr>
        <p:spPr>
          <a:xfrm>
            <a:off x="1263207" y="61726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*A serotonergic or serotonergic agent is any chemical that modifies the effects of serotonin in the body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9D354E-FA47-4587-8C45-B3E944F8E916}"/>
              </a:ext>
            </a:extLst>
          </p:cNvPr>
          <p:cNvGrpSpPr/>
          <p:nvPr/>
        </p:nvGrpSpPr>
        <p:grpSpPr>
          <a:xfrm>
            <a:off x="7119049" y="513777"/>
            <a:ext cx="4751108" cy="2316849"/>
            <a:chOff x="7119049" y="513777"/>
            <a:chExt cx="4751108" cy="23168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33E5B7-3FC4-4149-A979-0BD364282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85" t="44159" r="42582" b="26778"/>
            <a:stretch/>
          </p:blipFill>
          <p:spPr>
            <a:xfrm>
              <a:off x="7119049" y="513777"/>
              <a:ext cx="4751108" cy="231684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899C64-CA3D-41CF-A33A-1AED61E05C9A}"/>
                </a:ext>
              </a:extLst>
            </p:cNvPr>
            <p:cNvSpPr/>
            <p:nvPr/>
          </p:nvSpPr>
          <p:spPr>
            <a:xfrm>
              <a:off x="9348541" y="2492072"/>
              <a:ext cx="8126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634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B2D540-5785-4B78-88F8-7458C562C450}"/>
              </a:ext>
            </a:extLst>
          </p:cNvPr>
          <p:cNvSpPr txBox="1"/>
          <p:nvPr/>
        </p:nvSpPr>
        <p:spPr>
          <a:xfrm>
            <a:off x="273545" y="492145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latin typeface="+mj-lt"/>
              </a:rPr>
              <a:t>Summary of levels and structures: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751F9F-3A06-4033-BBBF-C0F2F5ED9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47406"/>
              </p:ext>
            </p:extLst>
          </p:nvPr>
        </p:nvGraphicFramePr>
        <p:xfrm>
          <a:off x="273545" y="1422378"/>
          <a:ext cx="5259558" cy="466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250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017142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3829166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Medulla</a:t>
                      </a:r>
                      <a:endParaRPr lang="en-GB" sz="1600" b="1" dirty="0"/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Caudal / Closed</a:t>
                      </a:r>
                      <a:endParaRPr lang="en-GB" sz="1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Traversed by central canal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Motor decussation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 err="1"/>
                        <a:t>Trigmenial</a:t>
                      </a:r>
                      <a:r>
                        <a:rPr lang="en-US" sz="1600" dirty="0"/>
                        <a:t> sensory nucleus</a:t>
                      </a:r>
                      <a:endParaRPr lang="en-GB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 </a:t>
                      </a:r>
                      <a:endParaRPr lang="en-GB" sz="1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Traversed by central canal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racile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cuneate nuclei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nternal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arcuate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fibers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ensory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decussation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edial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leminiscus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38102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Rostral / Open</a:t>
                      </a:r>
                      <a:endParaRPr lang="en-GB" sz="16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Dorsal surface forms lower part of floor of 4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ventricle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Cochlear nuclei (dorsal and ventral)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H</a:t>
                      </a:r>
                      <a:r>
                        <a:rPr lang="en-GB" sz="1600" dirty="0" err="1"/>
                        <a:t>ypoglossal</a:t>
                      </a:r>
                      <a:r>
                        <a:rPr lang="en-GB" sz="1600" dirty="0"/>
                        <a:t>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D</a:t>
                      </a:r>
                      <a:r>
                        <a:rPr lang="en-GB" sz="1600" dirty="0" err="1"/>
                        <a:t>orsal</a:t>
                      </a:r>
                      <a:r>
                        <a:rPr lang="en-GB" sz="1600" dirty="0"/>
                        <a:t> nucleus of </a:t>
                      </a:r>
                      <a:r>
                        <a:rPr lang="en-GB" sz="1600" dirty="0" err="1"/>
                        <a:t>vagus</a:t>
                      </a:r>
                      <a:endParaRPr lang="en-GB" sz="160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dirty="0"/>
                        <a:t>Medial longitudinal fasciculus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Vestibular nuclei complex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Nucleus </a:t>
                      </a:r>
                      <a:r>
                        <a:rPr lang="en-US" sz="1600" dirty="0" err="1"/>
                        <a:t>ambiguus</a:t>
                      </a:r>
                      <a:endParaRPr lang="en-US" sz="1600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Solitary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 err="1"/>
                        <a:t>Tectospinal</a:t>
                      </a:r>
                      <a:r>
                        <a:rPr lang="en-US" sz="1600" dirty="0"/>
                        <a:t> tract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1C3A36-4FA1-429A-8925-E6248A7F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70028"/>
              </p:ext>
            </p:extLst>
          </p:nvPr>
        </p:nvGraphicFramePr>
        <p:xfrm>
          <a:off x="5683258" y="227985"/>
          <a:ext cx="6075647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588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094354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4570705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Pons</a:t>
                      </a:r>
                      <a:endParaRPr lang="en-GB" sz="1600" b="1" dirty="0"/>
                    </a:p>
                  </a:txBody>
                  <a:tcPr vert="vert27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Caudal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Trapezoid body (divides it into basis </a:t>
                      </a:r>
                      <a:r>
                        <a:rPr lang="en-US" sz="1600" dirty="0" err="1"/>
                        <a:t>pontis</a:t>
                      </a:r>
                      <a:r>
                        <a:rPr lang="en-US" sz="1600" dirty="0"/>
                        <a:t> and tegmentum)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Transverse pontocerebellar fibers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Pontine nuclei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Bundles of corticospinal &amp; </a:t>
                      </a:r>
                      <a:r>
                        <a:rPr lang="en-US" sz="1600" dirty="0" err="1"/>
                        <a:t>corticonuclear</a:t>
                      </a:r>
                      <a:r>
                        <a:rPr lang="en-US" sz="1600" dirty="0"/>
                        <a:t> fibers.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Medial lemniscus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Spinal tract &amp; nucleus of trigeminal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Deep origin of CN 6 &amp; 7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Mid </a:t>
                      </a:r>
                    </a:p>
                    <a:p>
                      <a:r>
                        <a:rPr lang="en-US" sz="1600" dirty="0"/>
                        <a:t>(level of trigeminal) 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Motor nucleus of trigeminal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Main sensory nucleus of the trigeminal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Superior cerebellar peduncle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(forms lateral boundary of 4</a:t>
                      </a:r>
                      <a:r>
                        <a:rPr kumimoji="0" 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ventricle)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Rostral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Superior medullary velum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Medial longitudinal fasciculus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027D52-CC99-419C-9031-007DC2DF8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744948"/>
              </p:ext>
            </p:extLst>
          </p:nvPr>
        </p:nvGraphicFramePr>
        <p:xfrm>
          <a:off x="5683259" y="4024590"/>
          <a:ext cx="6075647" cy="271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641">
                  <a:extLst>
                    <a:ext uri="{9D8B030D-6E8A-4147-A177-3AD203B41FA5}">
                      <a16:colId xmlns:a16="http://schemas.microsoft.com/office/drawing/2014/main" val="1085834037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540879470"/>
                    </a:ext>
                  </a:extLst>
                </a:gridCol>
                <a:gridCol w="4583406">
                  <a:extLst>
                    <a:ext uri="{9D8B030D-6E8A-4147-A177-3AD203B41FA5}">
                      <a16:colId xmlns:a16="http://schemas.microsoft.com/office/drawing/2014/main" val="3382536427"/>
                    </a:ext>
                  </a:extLst>
                </a:gridCol>
              </a:tblGrid>
              <a:tr h="1092978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Midbrain</a:t>
                      </a:r>
                      <a:endParaRPr lang="en-GB" sz="1600" b="1" dirty="0"/>
                    </a:p>
                  </a:txBody>
                  <a:tcPr vert="vert27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Inferior colliculi (auditory)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Trochlear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Decussation of cerebellar peduncle sin the midline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Substantia </a:t>
                      </a:r>
                      <a:r>
                        <a:rPr lang="en-US" sz="1600" dirty="0" err="1"/>
                        <a:t>nigra</a:t>
                      </a:r>
                      <a:r>
                        <a:rPr lang="en-US" sz="1600" dirty="0"/>
                        <a:t> 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parkinsons</a:t>
                      </a:r>
                      <a:r>
                        <a:rPr lang="en-US" sz="1200" dirty="0"/>
                        <a:t>) </a:t>
                      </a:r>
                      <a:endParaRPr lang="en-US" sz="1600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Ascending lemnisci 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47323"/>
                  </a:ext>
                </a:extLst>
              </a:tr>
              <a:tr h="478178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Crus </a:t>
                      </a:r>
                      <a:r>
                        <a:rPr lang="en-US" sz="1600" dirty="0" err="1"/>
                        <a:t>cerebri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Descending cortical efferent fibers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(present in superior and inferior colliculi)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98496"/>
                  </a:ext>
                </a:extLst>
              </a:tr>
              <a:tr h="683111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Superior colliculi (visual)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 err="1"/>
                        <a:t>Occulomotor</a:t>
                      </a:r>
                      <a:r>
                        <a:rPr lang="en-US" sz="1600" dirty="0"/>
                        <a:t> nucleus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600" dirty="0"/>
                        <a:t>Red nucleus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18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936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738" y="630000"/>
            <a:ext cx="5792275" cy="622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600" dirty="0"/>
              <a:t>1. Most axons of cochlear nuclei cross the midline of pons forming:</a:t>
            </a:r>
          </a:p>
          <a:p>
            <a:pPr marL="0" algn="l" defTabSz="914400" rtl="0" eaLnBrk="1" latinLnBrk="0" hangingPunct="1"/>
            <a:r>
              <a:rPr lang="en-US" sz="1600" dirty="0"/>
              <a:t>A- the medial lemniscus</a:t>
            </a:r>
          </a:p>
          <a:p>
            <a:pPr marL="0" algn="l" defTabSz="914400" rtl="0" eaLnBrk="1" latinLnBrk="0" hangingPunct="1"/>
            <a:r>
              <a:rPr lang="en-US" sz="1600" dirty="0"/>
              <a:t>B- the red nucleus</a:t>
            </a:r>
          </a:p>
          <a:p>
            <a:pPr marL="0" algn="l" defTabSz="914400" rtl="0" eaLnBrk="1" latinLnBrk="0" hangingPunct="1"/>
            <a:r>
              <a:rPr lang="en-US" sz="1600" dirty="0"/>
              <a:t>C- trapezoid body</a:t>
            </a:r>
          </a:p>
          <a:p>
            <a:pPr marL="0" algn="l" defTabSz="914400" rtl="0" eaLnBrk="1" latinLnBrk="0" hangingPunct="1"/>
            <a:r>
              <a:rPr lang="en-US" sz="1600" dirty="0"/>
              <a:t>D- the medial longitudinal fasciculus</a:t>
            </a:r>
          </a:p>
          <a:p>
            <a:pPr marL="0" algn="l" defTabSz="914400" rtl="0" eaLnBrk="1" latinLnBrk="0" hangingPunct="1"/>
            <a:r>
              <a:rPr lang="en-US" dirty="0"/>
              <a:t>Answer: C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2. The axons of the cochlear nuclei are represented in:</a:t>
            </a:r>
          </a:p>
          <a:p>
            <a:pPr marL="0" algn="l" defTabSz="914400" rtl="0" eaLnBrk="1" latinLnBrk="0" hangingPunct="1"/>
            <a:r>
              <a:rPr lang="en-US" sz="1600" dirty="0"/>
              <a:t>A- trapezoid body</a:t>
            </a:r>
          </a:p>
          <a:p>
            <a:r>
              <a:rPr lang="en-US" sz="1600" dirty="0"/>
              <a:t>B- medial longitudinal bundle</a:t>
            </a:r>
          </a:p>
          <a:p>
            <a:r>
              <a:rPr lang="en-US" sz="1600" dirty="0"/>
              <a:t>C- </a:t>
            </a:r>
            <a:r>
              <a:rPr lang="en-US" sz="1600" dirty="0" err="1"/>
              <a:t>tectospinal</a:t>
            </a:r>
            <a:r>
              <a:rPr lang="en-US" sz="1600" dirty="0"/>
              <a:t> tract</a:t>
            </a:r>
          </a:p>
          <a:p>
            <a:r>
              <a:rPr lang="en-US" sz="1600" dirty="0"/>
              <a:t>D- spinal lemniscus</a:t>
            </a:r>
          </a:p>
          <a:p>
            <a:pPr marL="0" algn="l" defTabSz="914400" rtl="0" eaLnBrk="1" latinLnBrk="0" hangingPunct="1"/>
            <a:r>
              <a:rPr lang="en-US" dirty="0"/>
              <a:t>Answer: A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3. Which of the following lies in the tegmentum of the midbrain:</a:t>
            </a:r>
          </a:p>
          <a:p>
            <a:pPr marL="0" algn="l" defTabSz="914400" rtl="0" eaLnBrk="1" latinLnBrk="0" hangingPunct="1"/>
            <a:r>
              <a:rPr lang="en-US" sz="1600" dirty="0"/>
              <a:t>A- oculomotor nuclei</a:t>
            </a:r>
          </a:p>
          <a:p>
            <a:r>
              <a:rPr lang="en-US" sz="1600" dirty="0"/>
              <a:t>B- trochlear nucleus</a:t>
            </a:r>
          </a:p>
          <a:p>
            <a:r>
              <a:rPr lang="en-US" sz="1600" dirty="0"/>
              <a:t>C- red nucleus</a:t>
            </a:r>
          </a:p>
          <a:p>
            <a:r>
              <a:rPr lang="en-US" sz="1600" dirty="0"/>
              <a:t>D- fascial nucleus</a:t>
            </a:r>
          </a:p>
          <a:p>
            <a:pPr marL="0" algn="l" defTabSz="914400" rtl="0" eaLnBrk="1" latinLnBrk="0" hangingPunct="1"/>
            <a:r>
              <a:rPr lang="en-US" dirty="0"/>
              <a:t>Answer: C</a:t>
            </a:r>
          </a:p>
          <a:p>
            <a:pPr marL="0" algn="l" defTabSz="914400" rtl="0" eaLnBrk="1" latinLnBrk="0" hangingPunct="1"/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4. </a:t>
            </a:r>
            <a:r>
              <a:rPr lang="en-US" sz="1600" dirty="0" err="1"/>
              <a:t>Parkinsons</a:t>
            </a:r>
            <a:r>
              <a:rPr lang="en-US" sz="1600" dirty="0"/>
              <a:t> disease results from degeneration of:</a:t>
            </a:r>
          </a:p>
          <a:p>
            <a:pPr marL="0" algn="l" defTabSz="914400" rtl="0" eaLnBrk="1" latinLnBrk="0" hangingPunct="1"/>
            <a:r>
              <a:rPr lang="en-US" sz="1600" dirty="0"/>
              <a:t>A- red nucleus</a:t>
            </a:r>
          </a:p>
          <a:p>
            <a:r>
              <a:rPr lang="en-US" sz="1600" dirty="0"/>
              <a:t>B- substantia </a:t>
            </a:r>
            <a:r>
              <a:rPr lang="en-US" sz="1600" dirty="0" err="1"/>
              <a:t>nigra</a:t>
            </a:r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C- inferior olivary nucleus</a:t>
            </a:r>
          </a:p>
          <a:p>
            <a:r>
              <a:rPr lang="en-US" dirty="0">
                <a:effectLst/>
              </a:rPr>
              <a:t>Answer: </a:t>
            </a:r>
            <a:r>
              <a:rPr lang="en-US" dirty="0"/>
              <a:t>B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3543" y="630000"/>
            <a:ext cx="5629275" cy="63094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5. Solitary nucleus is responsible for which of the following?</a:t>
            </a:r>
          </a:p>
          <a:p>
            <a:r>
              <a:rPr lang="en-US" sz="1600" dirty="0"/>
              <a:t>A- hearing</a:t>
            </a:r>
          </a:p>
          <a:p>
            <a:r>
              <a:rPr lang="en-US" sz="1600" dirty="0"/>
              <a:t>B- taste sensation</a:t>
            </a:r>
          </a:p>
          <a:p>
            <a:r>
              <a:rPr lang="en-US" sz="1600" dirty="0"/>
              <a:t>C- vision</a:t>
            </a:r>
          </a:p>
          <a:p>
            <a:r>
              <a:rPr lang="en-US" sz="1600" dirty="0"/>
              <a:t>D- fine touch</a:t>
            </a:r>
          </a:p>
          <a:p>
            <a:pPr marL="0" algn="l" defTabSz="914400" rtl="0" eaLnBrk="1" latinLnBrk="0" hangingPunct="1"/>
            <a:r>
              <a:rPr lang="en-US" dirty="0"/>
              <a:t>Answer: B</a:t>
            </a:r>
          </a:p>
          <a:p>
            <a:pPr marL="0" algn="l" defTabSz="914400" rtl="0" eaLnBrk="1" latinLnBrk="0" hangingPunct="1"/>
            <a:endParaRPr lang="en-US" sz="1600" dirty="0"/>
          </a:p>
          <a:p>
            <a:pPr marL="0" algn="l" defTabSz="914400" rtl="0" eaLnBrk="1" latinLnBrk="0" hangingPunct="1"/>
            <a:r>
              <a:rPr lang="en-US" sz="1600" dirty="0"/>
              <a:t>6. The caudal pons give have deep nuclei of which nerve?</a:t>
            </a:r>
          </a:p>
          <a:p>
            <a:r>
              <a:rPr lang="en-US" sz="1600" dirty="0"/>
              <a:t>A- </a:t>
            </a:r>
            <a:r>
              <a:rPr lang="en-US" sz="1600" dirty="0" err="1"/>
              <a:t>vagus</a:t>
            </a:r>
            <a:endParaRPr lang="en-US" sz="1600" dirty="0"/>
          </a:p>
          <a:p>
            <a:r>
              <a:rPr lang="en-US" sz="1600" dirty="0"/>
              <a:t>B- facial</a:t>
            </a:r>
          </a:p>
          <a:p>
            <a:r>
              <a:rPr lang="en-US" sz="1600" dirty="0"/>
              <a:t>C- trigeminal</a:t>
            </a:r>
          </a:p>
          <a:p>
            <a:pPr marL="0" algn="l" defTabSz="914400" rtl="0" eaLnBrk="1" latinLnBrk="0" hangingPunct="1"/>
            <a:r>
              <a:rPr lang="en-US" dirty="0"/>
              <a:t>Answer: B</a:t>
            </a:r>
          </a:p>
          <a:p>
            <a:pPr marL="0" algn="l" defTabSz="914400" rtl="0" eaLnBrk="1" latinLnBrk="0" hangingPunct="1"/>
            <a:endParaRPr lang="en-US" dirty="0"/>
          </a:p>
          <a:p>
            <a:r>
              <a:rPr lang="en-US" sz="1600" dirty="0"/>
              <a:t>7. The reticular formation is found in:</a:t>
            </a:r>
          </a:p>
          <a:p>
            <a:pPr marL="0" algn="l" defTabSz="914400" rtl="0" eaLnBrk="1" latinLnBrk="0" hangingPunct="1"/>
            <a:r>
              <a:rPr lang="en-US" sz="1600" dirty="0"/>
              <a:t>A- midbrain</a:t>
            </a:r>
          </a:p>
          <a:p>
            <a:r>
              <a:rPr lang="en-US" sz="1600" dirty="0"/>
              <a:t>B- pons</a:t>
            </a:r>
          </a:p>
          <a:p>
            <a:r>
              <a:rPr lang="en-US" sz="1600" dirty="0"/>
              <a:t>C- medulla oblongata</a:t>
            </a:r>
          </a:p>
          <a:p>
            <a:r>
              <a:rPr lang="en-US" sz="1600" dirty="0"/>
              <a:t>D- all of the above</a:t>
            </a:r>
          </a:p>
          <a:p>
            <a:r>
              <a:rPr lang="en-US" dirty="0"/>
              <a:t>Answer: D</a:t>
            </a:r>
          </a:p>
          <a:p>
            <a:endParaRPr lang="en-US" dirty="0"/>
          </a:p>
          <a:p>
            <a:pPr marL="0" algn="l" defTabSz="914400" rtl="0" eaLnBrk="1" latinLnBrk="0" hangingPunct="1"/>
            <a:r>
              <a:rPr lang="en-US" sz="1600" dirty="0"/>
              <a:t>8. Which nerve fibers emerge on the medial side of the crus </a:t>
            </a:r>
            <a:r>
              <a:rPr lang="en-US" sz="1600" dirty="0" err="1"/>
              <a:t>cerebri</a:t>
            </a:r>
            <a:r>
              <a:rPr lang="en-US" sz="1600" dirty="0"/>
              <a:t>:</a:t>
            </a:r>
          </a:p>
          <a:p>
            <a:r>
              <a:rPr lang="en-US" sz="1600" dirty="0"/>
              <a:t>A- </a:t>
            </a:r>
            <a:r>
              <a:rPr lang="en-US" sz="1600" dirty="0" err="1"/>
              <a:t>occulomotor</a:t>
            </a:r>
            <a:endParaRPr lang="en-US" sz="1600" dirty="0"/>
          </a:p>
          <a:p>
            <a:r>
              <a:rPr lang="en-US" sz="1600" dirty="0"/>
              <a:t>B- </a:t>
            </a:r>
            <a:r>
              <a:rPr lang="en-US" sz="1600" dirty="0" err="1"/>
              <a:t>opthalmic</a:t>
            </a:r>
            <a:endParaRPr lang="en-US" sz="1600" dirty="0"/>
          </a:p>
          <a:p>
            <a:r>
              <a:rPr lang="en-US" sz="1600" dirty="0"/>
              <a:t>C- vestibulocochlear </a:t>
            </a:r>
          </a:p>
          <a:p>
            <a:r>
              <a:rPr lang="en-US" dirty="0">
                <a:effectLst/>
              </a:rPr>
              <a:t>Answer: 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84664" y="64529"/>
            <a:ext cx="3050962" cy="593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/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259768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grpSp>
        <p:nvGrpSpPr>
          <p:cNvPr id="21" name="Group 20"/>
          <p:cNvGrpSpPr/>
          <p:nvPr/>
        </p:nvGrpSpPr>
        <p:grpSpPr>
          <a:xfrm>
            <a:off x="3960824" y="4605659"/>
            <a:ext cx="3926752" cy="2034312"/>
            <a:chOff x="3960824" y="4605659"/>
            <a:chExt cx="3926752" cy="2034312"/>
          </a:xfrm>
        </p:grpSpPr>
        <p:grpSp>
          <p:nvGrpSpPr>
            <p:cNvPr id="22" name="Group 21"/>
            <p:cNvGrpSpPr/>
            <p:nvPr/>
          </p:nvGrpSpPr>
          <p:grpSpPr>
            <a:xfrm>
              <a:off x="4003978" y="4770823"/>
              <a:ext cx="3883598" cy="1869148"/>
              <a:chOff x="4030873" y="4109520"/>
              <a:chExt cx="3883598" cy="186914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4030873" y="4109520"/>
                <a:ext cx="3883598" cy="1372855"/>
                <a:chOff x="2927787" y="3661466"/>
                <a:chExt cx="3883598" cy="1372855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3446711" y="4153307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7BBF26"/>
                      </a:solidFill>
                      <a:latin typeface="+mn-lt"/>
                    </a:rPr>
                    <a:t>anatomyteam436@gmail.com</a:t>
                  </a:r>
                  <a:endParaRPr lang="en-GB" sz="1900" i="1" dirty="0">
                    <a:solidFill>
                      <a:srgbClr val="7BBF26"/>
                    </a:solidFill>
                    <a:latin typeface="+mn-lt"/>
                  </a:endParaRPr>
                </a:p>
              </p:txBody>
            </p:sp>
            <p:pic>
              <p:nvPicPr>
                <p:cNvPr id="28" name="Picture 2" descr="https://d30y9cdsu7xlg0.cloudfront.net/png/12462-200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7787" y="4113946"/>
                  <a:ext cx="448054" cy="4480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8" descr="Image result for twitter ico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52501" y="4623295"/>
                  <a:ext cx="393116" cy="3931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446711" y="4649600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55ACEE"/>
                      </a:solidFill>
                      <a:latin typeface="+mn-lt"/>
                    </a:rPr>
                    <a:t>@anatomy436</a:t>
                  </a:r>
                  <a:endParaRPr lang="en-GB" sz="1900" i="1" dirty="0">
                    <a:solidFill>
                      <a:srgbClr val="55ACEE"/>
                    </a:solidFill>
                    <a:latin typeface="+mn-lt"/>
                  </a:endParaRPr>
                </a:p>
              </p:txBody>
            </p:sp>
            <p:sp>
              <p:nvSpPr>
                <p:cNvPr id="31" name="TextBox 30">
                  <a:hlinkClick r:id="rId5"/>
                </p:cNvPr>
                <p:cNvSpPr txBox="1"/>
                <p:nvPr/>
              </p:nvSpPr>
              <p:spPr>
                <a:xfrm>
                  <a:off x="3446711" y="3661466"/>
                  <a:ext cx="3364674" cy="3847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900" i="1" dirty="0">
                      <a:solidFill>
                        <a:srgbClr val="4D0082"/>
                      </a:solidFill>
                      <a:latin typeface="+mn-lt"/>
                    </a:rPr>
                    <a:t>Feedback</a:t>
                  </a:r>
                  <a:endParaRPr lang="en-GB" sz="1900" i="1" dirty="0">
                    <a:solidFill>
                      <a:srgbClr val="4D0082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25" name="Picture 2" descr="Image result for youtube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5587" y="5627698"/>
                <a:ext cx="423340" cy="2980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>
                <a:hlinkClick r:id="rId6"/>
              </p:cNvPr>
              <p:cNvSpPr/>
              <p:nvPr/>
            </p:nvSpPr>
            <p:spPr>
              <a:xfrm>
                <a:off x="4549797" y="5593947"/>
                <a:ext cx="1798625" cy="3847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900" i="1" dirty="0">
                    <a:solidFill>
                      <a:srgbClr val="CC1F20"/>
                    </a:solidFill>
                    <a:latin typeface="+mn-lt"/>
                    <a:cs typeface="Arial" panose="020B0604020202020204" pitchFamily="34" charset="0"/>
                  </a:rPr>
                  <a:t>Anatomy Team</a:t>
                </a:r>
                <a:endParaRPr lang="en-GB" sz="1900" i="1" dirty="0">
                  <a:solidFill>
                    <a:srgbClr val="CC1F2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59316F5-E527-4D77-9F8B-1F4B37325A8F}"/>
              </a:ext>
            </a:extLst>
          </p:cNvPr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C9A1BC-18E4-4D42-8FBE-0FA9886FCDCC}"/>
              </a:ext>
            </a:extLst>
          </p:cNvPr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 </a:t>
            </a:r>
          </a:p>
          <a:p>
            <a:pPr marL="0" indent="0" fontAlgn="t">
              <a:buNone/>
            </a:pPr>
            <a:r>
              <a:rPr lang="en-GB" dirty="0" err="1"/>
              <a:t>Alanoud</a:t>
            </a:r>
            <a:r>
              <a:rPr lang="en-GB" dirty="0"/>
              <a:t> </a:t>
            </a:r>
            <a:r>
              <a:rPr lang="en-GB" dirty="0" err="1"/>
              <a:t>Abuhaimed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82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1. Medulla Oblongata</a:t>
            </a:r>
            <a:br>
              <a:rPr lang="en-US" sz="3600" dirty="0"/>
            </a:br>
            <a:r>
              <a:rPr lang="en-US" sz="3200" b="1" dirty="0"/>
              <a:t>Caudal </a:t>
            </a:r>
            <a:r>
              <a:rPr lang="en-US" sz="2400" b="1" dirty="0"/>
              <a:t>(closed) </a:t>
            </a:r>
            <a:r>
              <a:rPr lang="en-US" sz="3200" b="1" dirty="0"/>
              <a:t>Medulla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79168" cy="2832639"/>
          </a:xfrm>
        </p:spPr>
        <p:txBody>
          <a:bodyPr>
            <a:normAutofit/>
          </a:bodyPr>
          <a:lstStyle/>
          <a:p>
            <a:pPr marL="288925" indent="-288925">
              <a:buFont typeface="Courier New" panose="02070309020205020404" pitchFamily="49" charset="0"/>
              <a:buChar char="o"/>
            </a:pPr>
            <a:r>
              <a:rPr lang="en-GB" sz="2000" dirty="0"/>
              <a:t>Traversed* by the Central Canal.</a:t>
            </a:r>
          </a:p>
          <a:p>
            <a:pPr marL="288925" indent="-288925">
              <a:buFont typeface="Courier New" panose="02070309020205020404" pitchFamily="49" charset="0"/>
              <a:buChar char="o"/>
            </a:pPr>
            <a:r>
              <a:rPr lang="en-GB" sz="2000" dirty="0"/>
              <a:t>Motor Decussation</a:t>
            </a:r>
            <a:r>
              <a:rPr lang="en-GB" sz="2000" dirty="0" smtClean="0"/>
              <a:t>**.</a:t>
            </a:r>
            <a:endParaRPr lang="en-GB" sz="2000" dirty="0"/>
          </a:p>
          <a:p>
            <a:pPr marL="288925" indent="-288925">
              <a:buFont typeface="Courier New" panose="02070309020205020404" pitchFamily="49" charset="0"/>
              <a:buChar char="o"/>
            </a:pPr>
            <a:r>
              <a:rPr lang="en-GB" sz="2000" dirty="0"/>
              <a:t>Spinal Nucleus of Trigeminal nerve (Trigeminal sensory nucleus):</a:t>
            </a:r>
          </a:p>
          <a:p>
            <a:pPr marL="512763"/>
            <a:r>
              <a:rPr lang="en-GB" sz="2000" dirty="0"/>
              <a:t> It is a larger sensory nucleus.  </a:t>
            </a:r>
          </a:p>
          <a:p>
            <a:pPr marL="512763"/>
            <a:r>
              <a:rPr lang="en-GB" sz="2000" dirty="0"/>
              <a:t> It is the brain stem continuation of the Substantia </a:t>
            </a:r>
            <a:r>
              <a:rPr lang="en-GB" sz="2000" dirty="0" err="1"/>
              <a:t>Gelatinosa</a:t>
            </a:r>
            <a:r>
              <a:rPr lang="en-GB" sz="2000" dirty="0"/>
              <a:t> of spinal cord.</a:t>
            </a:r>
          </a:p>
          <a:p>
            <a:endParaRPr lang="en-GB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7760441" y="3945565"/>
            <a:ext cx="3640490" cy="2538570"/>
            <a:chOff x="6871787" y="365125"/>
            <a:chExt cx="3282950" cy="2547937"/>
          </a:xfrm>
        </p:grpSpPr>
        <p:pic>
          <p:nvPicPr>
            <p:cNvPr id="5" name="Picture 9" descr="Untitled-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787" y="365125"/>
              <a:ext cx="3282950" cy="250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26876" y="2570150"/>
              <a:ext cx="682173" cy="26025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96262" y="1403548"/>
              <a:ext cx="712786" cy="182880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8" name="TextBox 25"/>
            <p:cNvSpPr txBox="1">
              <a:spLocks noChangeArrowheads="1"/>
            </p:cNvSpPr>
            <p:nvPr/>
          </p:nvSpPr>
          <p:spPr bwMode="auto">
            <a:xfrm>
              <a:off x="8008437" y="2667000"/>
              <a:ext cx="18907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000" b="1"/>
                <a:t>T.S of Caudal part of M.O.</a:t>
              </a: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8003674" y="1489076"/>
              <a:ext cx="58738" cy="58737"/>
            </a:xfrm>
            <a:prstGeom prst="star5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CC00CC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727574" y="1998663"/>
              <a:ext cx="95250" cy="142875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229639" y="2504402"/>
            <a:ext cx="1943867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13572" y="2913062"/>
            <a:ext cx="100584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29639" y="3175506"/>
            <a:ext cx="1645920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43631" y="4822193"/>
            <a:ext cx="373852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 </a:t>
            </a:r>
            <a:r>
              <a:rPr lang="en-US" altLang="en-US" sz="18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Traversed = 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travel across or through</a:t>
            </a:r>
          </a:p>
          <a:p>
            <a:pPr eaLnBrk="1" hangingPunct="1"/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**</a:t>
            </a:r>
            <a:r>
              <a:rPr lang="en-US" altLang="en-US" sz="18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Decuss</a:t>
            </a:r>
            <a:r>
              <a:rPr lang="en-US" alt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 = crossing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455727" y="4260295"/>
            <a:ext cx="219456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142288" y="477614"/>
            <a:ext cx="4378325" cy="3268663"/>
            <a:chOff x="6657475" y="3119438"/>
            <a:chExt cx="4378325" cy="3268663"/>
          </a:xfrm>
        </p:grpSpPr>
        <p:pic>
          <p:nvPicPr>
            <p:cNvPr id="4" name="Picture 4" descr="Untitled-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475" y="3119438"/>
              <a:ext cx="4378325" cy="326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837405" y="4987956"/>
              <a:ext cx="716555" cy="26025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590546" y="4917226"/>
              <a:ext cx="505327" cy="33098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34" y="4803102"/>
            <a:ext cx="2987299" cy="2036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31" y="5573098"/>
            <a:ext cx="3519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Doctor</a:t>
            </a:r>
            <a:r>
              <a:rPr lang="en-GB" dirty="0" smtClean="0">
                <a:solidFill>
                  <a:schemeClr val="accent3"/>
                </a:solidFill>
              </a:rPr>
              <a:t>’s note: the major thing we see in the closed Medulla is The Motor Decussation.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8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22909" y="2439848"/>
            <a:ext cx="3550119" cy="2742296"/>
            <a:chOff x="6842703" y="365125"/>
            <a:chExt cx="3743325" cy="3382963"/>
          </a:xfrm>
        </p:grpSpPr>
        <p:pic>
          <p:nvPicPr>
            <p:cNvPr id="4" name="Picture 7" descr="Untitled-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703" y="365125"/>
              <a:ext cx="3743325" cy="3382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14"/>
            <p:cNvSpPr>
              <a:spLocks noChangeArrowheads="1"/>
            </p:cNvSpPr>
            <p:nvPr/>
          </p:nvSpPr>
          <p:spPr bwMode="auto">
            <a:xfrm>
              <a:off x="6965004" y="1775298"/>
              <a:ext cx="831715" cy="266552"/>
            </a:xfrm>
            <a:prstGeom prst="rect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8" name="Freeform 15"/>
            <p:cNvSpPr>
              <a:spLocks/>
            </p:cNvSpPr>
            <p:nvPr/>
          </p:nvSpPr>
          <p:spPr bwMode="auto">
            <a:xfrm>
              <a:off x="7922202" y="1660525"/>
              <a:ext cx="546100" cy="544513"/>
            </a:xfrm>
            <a:custGeom>
              <a:avLst/>
              <a:gdLst>
                <a:gd name="T0" fmla="*/ 2147483647 w 344"/>
                <a:gd name="T1" fmla="*/ 2147483647 h 343"/>
                <a:gd name="T2" fmla="*/ 2147483647 w 344"/>
                <a:gd name="T3" fmla="*/ 2147483647 h 343"/>
                <a:gd name="T4" fmla="*/ 2147483647 w 344"/>
                <a:gd name="T5" fmla="*/ 2147483647 h 343"/>
                <a:gd name="T6" fmla="*/ 2147483647 w 344"/>
                <a:gd name="T7" fmla="*/ 2147483647 h 343"/>
                <a:gd name="T8" fmla="*/ 2147483647 w 344"/>
                <a:gd name="T9" fmla="*/ 2147483647 h 343"/>
                <a:gd name="T10" fmla="*/ 2147483647 w 344"/>
                <a:gd name="T11" fmla="*/ 2147483647 h 343"/>
                <a:gd name="T12" fmla="*/ 2147483647 w 344"/>
                <a:gd name="T13" fmla="*/ 2147483647 h 343"/>
                <a:gd name="T14" fmla="*/ 0 w 344"/>
                <a:gd name="T15" fmla="*/ 2147483647 h 343"/>
                <a:gd name="T16" fmla="*/ 2147483647 w 344"/>
                <a:gd name="T17" fmla="*/ 2147483647 h 343"/>
                <a:gd name="T18" fmla="*/ 2147483647 w 344"/>
                <a:gd name="T19" fmla="*/ 2147483647 h 343"/>
                <a:gd name="T20" fmla="*/ 2147483647 w 344"/>
                <a:gd name="T21" fmla="*/ 2147483647 h 343"/>
                <a:gd name="T22" fmla="*/ 2147483647 w 344"/>
                <a:gd name="T23" fmla="*/ 2147483647 h 343"/>
                <a:gd name="T24" fmla="*/ 2147483647 w 344"/>
                <a:gd name="T25" fmla="*/ 2147483647 h 343"/>
                <a:gd name="T26" fmla="*/ 2147483647 w 344"/>
                <a:gd name="T27" fmla="*/ 2147483647 h 343"/>
                <a:gd name="T28" fmla="*/ 2147483647 w 344"/>
                <a:gd name="T29" fmla="*/ 2147483647 h 343"/>
                <a:gd name="T30" fmla="*/ 2147483647 w 344"/>
                <a:gd name="T31" fmla="*/ 2147483647 h 343"/>
                <a:gd name="T32" fmla="*/ 2147483647 w 344"/>
                <a:gd name="T33" fmla="*/ 2147483647 h 343"/>
                <a:gd name="T34" fmla="*/ 2147483647 w 344"/>
                <a:gd name="T35" fmla="*/ 2147483647 h 343"/>
                <a:gd name="T36" fmla="*/ 2147483647 w 344"/>
                <a:gd name="T37" fmla="*/ 2147483647 h 343"/>
                <a:gd name="T38" fmla="*/ 2147483647 w 344"/>
                <a:gd name="T39" fmla="*/ 2147483647 h 343"/>
                <a:gd name="T40" fmla="*/ 2147483647 w 344"/>
                <a:gd name="T41" fmla="*/ 0 h 3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4"/>
                <a:gd name="T64" fmla="*/ 0 h 343"/>
                <a:gd name="T65" fmla="*/ 344 w 344"/>
                <a:gd name="T66" fmla="*/ 343 h 3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4" h="343">
                  <a:moveTo>
                    <a:pt x="256" y="22"/>
                  </a:moveTo>
                  <a:cubicBezTo>
                    <a:pt x="217" y="9"/>
                    <a:pt x="171" y="18"/>
                    <a:pt x="132" y="30"/>
                  </a:cubicBezTo>
                  <a:cubicBezTo>
                    <a:pt x="102" y="39"/>
                    <a:pt x="112" y="36"/>
                    <a:pt x="84" y="54"/>
                  </a:cubicBezTo>
                  <a:cubicBezTo>
                    <a:pt x="80" y="57"/>
                    <a:pt x="72" y="62"/>
                    <a:pt x="72" y="62"/>
                  </a:cubicBezTo>
                  <a:cubicBezTo>
                    <a:pt x="53" y="90"/>
                    <a:pt x="64" y="81"/>
                    <a:pt x="44" y="94"/>
                  </a:cubicBezTo>
                  <a:cubicBezTo>
                    <a:pt x="37" y="116"/>
                    <a:pt x="19" y="133"/>
                    <a:pt x="12" y="154"/>
                  </a:cubicBezTo>
                  <a:cubicBezTo>
                    <a:pt x="9" y="162"/>
                    <a:pt x="7" y="170"/>
                    <a:pt x="4" y="178"/>
                  </a:cubicBezTo>
                  <a:cubicBezTo>
                    <a:pt x="3" y="182"/>
                    <a:pt x="0" y="190"/>
                    <a:pt x="0" y="190"/>
                  </a:cubicBezTo>
                  <a:cubicBezTo>
                    <a:pt x="11" y="223"/>
                    <a:pt x="7" y="284"/>
                    <a:pt x="48" y="298"/>
                  </a:cubicBezTo>
                  <a:cubicBezTo>
                    <a:pt x="73" y="323"/>
                    <a:pt x="125" y="333"/>
                    <a:pt x="160" y="342"/>
                  </a:cubicBezTo>
                  <a:cubicBezTo>
                    <a:pt x="186" y="335"/>
                    <a:pt x="209" y="343"/>
                    <a:pt x="236" y="334"/>
                  </a:cubicBezTo>
                  <a:cubicBezTo>
                    <a:pt x="253" y="317"/>
                    <a:pt x="241" y="318"/>
                    <a:pt x="248" y="298"/>
                  </a:cubicBezTo>
                  <a:cubicBezTo>
                    <a:pt x="243" y="284"/>
                    <a:pt x="258" y="226"/>
                    <a:pt x="272" y="214"/>
                  </a:cubicBezTo>
                  <a:cubicBezTo>
                    <a:pt x="283" y="205"/>
                    <a:pt x="296" y="198"/>
                    <a:pt x="308" y="190"/>
                  </a:cubicBezTo>
                  <a:cubicBezTo>
                    <a:pt x="312" y="187"/>
                    <a:pt x="320" y="182"/>
                    <a:pt x="320" y="182"/>
                  </a:cubicBezTo>
                  <a:cubicBezTo>
                    <a:pt x="330" y="152"/>
                    <a:pt x="315" y="188"/>
                    <a:pt x="336" y="162"/>
                  </a:cubicBezTo>
                  <a:cubicBezTo>
                    <a:pt x="338" y="159"/>
                    <a:pt x="344" y="135"/>
                    <a:pt x="344" y="134"/>
                  </a:cubicBezTo>
                  <a:cubicBezTo>
                    <a:pt x="336" y="81"/>
                    <a:pt x="328" y="74"/>
                    <a:pt x="284" y="50"/>
                  </a:cubicBezTo>
                  <a:cubicBezTo>
                    <a:pt x="237" y="24"/>
                    <a:pt x="283" y="42"/>
                    <a:pt x="236" y="26"/>
                  </a:cubicBezTo>
                  <a:cubicBezTo>
                    <a:pt x="232" y="25"/>
                    <a:pt x="224" y="22"/>
                    <a:pt x="224" y="22"/>
                  </a:cubicBezTo>
                  <a:lnTo>
                    <a:pt x="174" y="0"/>
                  </a:ln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530555" y="392690"/>
            <a:ext cx="3467498" cy="2637593"/>
            <a:chOff x="7220961" y="4128366"/>
            <a:chExt cx="3679825" cy="3165475"/>
          </a:xfrm>
        </p:grpSpPr>
        <p:sp>
          <p:nvSpPr>
            <p:cNvPr id="5" name="Line 10"/>
            <p:cNvSpPr>
              <a:spLocks noChangeShapeType="1"/>
            </p:cNvSpPr>
            <p:nvPr/>
          </p:nvSpPr>
          <p:spPr bwMode="auto">
            <a:xfrm flipV="1">
              <a:off x="7460672" y="6322291"/>
              <a:ext cx="908050" cy="111125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 flipV="1">
              <a:off x="7384473" y="5455515"/>
              <a:ext cx="695325" cy="635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9" name="Picture 6" descr="Untitled-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961" y="4128366"/>
              <a:ext cx="3679825" cy="316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8186160" y="5176115"/>
              <a:ext cx="450850" cy="685800"/>
            </a:xfrm>
            <a:custGeom>
              <a:avLst/>
              <a:gdLst>
                <a:gd name="T0" fmla="*/ 2147483647 w 284"/>
                <a:gd name="T1" fmla="*/ 2147483647 h 432"/>
                <a:gd name="T2" fmla="*/ 2147483647 w 284"/>
                <a:gd name="T3" fmla="*/ 2147483647 h 432"/>
                <a:gd name="T4" fmla="*/ 2147483647 w 284"/>
                <a:gd name="T5" fmla="*/ 2147483647 h 432"/>
                <a:gd name="T6" fmla="*/ 2147483647 w 284"/>
                <a:gd name="T7" fmla="*/ 2147483647 h 432"/>
                <a:gd name="T8" fmla="*/ 2147483647 w 284"/>
                <a:gd name="T9" fmla="*/ 2147483647 h 432"/>
                <a:gd name="T10" fmla="*/ 2147483647 w 284"/>
                <a:gd name="T11" fmla="*/ 2147483647 h 432"/>
                <a:gd name="T12" fmla="*/ 2147483647 w 284"/>
                <a:gd name="T13" fmla="*/ 0 h 432"/>
                <a:gd name="T14" fmla="*/ 2147483647 w 284"/>
                <a:gd name="T15" fmla="*/ 2147483647 h 432"/>
                <a:gd name="T16" fmla="*/ 2147483647 w 284"/>
                <a:gd name="T17" fmla="*/ 2147483647 h 432"/>
                <a:gd name="T18" fmla="*/ 2147483647 w 284"/>
                <a:gd name="T19" fmla="*/ 2147483647 h 432"/>
                <a:gd name="T20" fmla="*/ 2147483647 w 284"/>
                <a:gd name="T21" fmla="*/ 2147483647 h 432"/>
                <a:gd name="T22" fmla="*/ 2147483647 w 284"/>
                <a:gd name="T23" fmla="*/ 2147483647 h 432"/>
                <a:gd name="T24" fmla="*/ 2147483647 w 284"/>
                <a:gd name="T25" fmla="*/ 2147483647 h 432"/>
                <a:gd name="T26" fmla="*/ 2147483647 w 284"/>
                <a:gd name="T27" fmla="*/ 2147483647 h 432"/>
                <a:gd name="T28" fmla="*/ 2147483647 w 284"/>
                <a:gd name="T29" fmla="*/ 2147483647 h 432"/>
                <a:gd name="T30" fmla="*/ 2147483647 w 284"/>
                <a:gd name="T31" fmla="*/ 2147483647 h 432"/>
                <a:gd name="T32" fmla="*/ 2147483647 w 284"/>
                <a:gd name="T33" fmla="*/ 2147483647 h 432"/>
                <a:gd name="T34" fmla="*/ 2147483647 w 284"/>
                <a:gd name="T35" fmla="*/ 2147483647 h 432"/>
                <a:gd name="T36" fmla="*/ 2147483647 w 284"/>
                <a:gd name="T37" fmla="*/ 2147483647 h 432"/>
                <a:gd name="T38" fmla="*/ 2147483647 w 284"/>
                <a:gd name="T39" fmla="*/ 2147483647 h 432"/>
                <a:gd name="T40" fmla="*/ 2147483647 w 284"/>
                <a:gd name="T41" fmla="*/ 2147483647 h 432"/>
                <a:gd name="T42" fmla="*/ 2147483647 w 284"/>
                <a:gd name="T43" fmla="*/ 2147483647 h 432"/>
                <a:gd name="T44" fmla="*/ 2147483647 w 284"/>
                <a:gd name="T45" fmla="*/ 2147483647 h 432"/>
                <a:gd name="T46" fmla="*/ 2147483647 w 284"/>
                <a:gd name="T47" fmla="*/ 2147483647 h 432"/>
                <a:gd name="T48" fmla="*/ 2147483647 w 284"/>
                <a:gd name="T49" fmla="*/ 2147483647 h 432"/>
                <a:gd name="T50" fmla="*/ 2147483647 w 284"/>
                <a:gd name="T51" fmla="*/ 2147483647 h 432"/>
                <a:gd name="T52" fmla="*/ 2147483647 w 284"/>
                <a:gd name="T53" fmla="*/ 2147483647 h 432"/>
                <a:gd name="T54" fmla="*/ 2147483647 w 284"/>
                <a:gd name="T55" fmla="*/ 2147483647 h 432"/>
                <a:gd name="T56" fmla="*/ 2147483647 w 284"/>
                <a:gd name="T57" fmla="*/ 2147483647 h 432"/>
                <a:gd name="T58" fmla="*/ 2147483647 w 284"/>
                <a:gd name="T59" fmla="*/ 2147483647 h 432"/>
                <a:gd name="T60" fmla="*/ 2147483647 w 284"/>
                <a:gd name="T61" fmla="*/ 2147483647 h 432"/>
                <a:gd name="T62" fmla="*/ 2147483647 w 284"/>
                <a:gd name="T63" fmla="*/ 2147483647 h 432"/>
                <a:gd name="T64" fmla="*/ 2147483647 w 284"/>
                <a:gd name="T65" fmla="*/ 2147483647 h 4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4"/>
                <a:gd name="T100" fmla="*/ 0 h 432"/>
                <a:gd name="T101" fmla="*/ 284 w 284"/>
                <a:gd name="T102" fmla="*/ 432 h 4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4" h="432">
                  <a:moveTo>
                    <a:pt x="284" y="99"/>
                  </a:moveTo>
                  <a:cubicBezTo>
                    <a:pt x="273" y="95"/>
                    <a:pt x="270" y="88"/>
                    <a:pt x="260" y="81"/>
                  </a:cubicBezTo>
                  <a:cubicBezTo>
                    <a:pt x="250" y="66"/>
                    <a:pt x="257" y="74"/>
                    <a:pt x="236" y="60"/>
                  </a:cubicBezTo>
                  <a:cubicBezTo>
                    <a:pt x="225" y="52"/>
                    <a:pt x="225" y="42"/>
                    <a:pt x="218" y="33"/>
                  </a:cubicBezTo>
                  <a:cubicBezTo>
                    <a:pt x="212" y="25"/>
                    <a:pt x="208" y="28"/>
                    <a:pt x="200" y="24"/>
                  </a:cubicBezTo>
                  <a:cubicBezTo>
                    <a:pt x="191" y="19"/>
                    <a:pt x="183" y="9"/>
                    <a:pt x="173" y="6"/>
                  </a:cubicBezTo>
                  <a:cubicBezTo>
                    <a:pt x="167" y="4"/>
                    <a:pt x="155" y="0"/>
                    <a:pt x="155" y="0"/>
                  </a:cubicBezTo>
                  <a:cubicBezTo>
                    <a:pt x="139" y="5"/>
                    <a:pt x="128" y="23"/>
                    <a:pt x="113" y="33"/>
                  </a:cubicBezTo>
                  <a:cubicBezTo>
                    <a:pt x="88" y="70"/>
                    <a:pt x="61" y="107"/>
                    <a:pt x="47" y="150"/>
                  </a:cubicBezTo>
                  <a:cubicBezTo>
                    <a:pt x="45" y="157"/>
                    <a:pt x="26" y="177"/>
                    <a:pt x="20" y="186"/>
                  </a:cubicBezTo>
                  <a:cubicBezTo>
                    <a:pt x="12" y="199"/>
                    <a:pt x="5" y="223"/>
                    <a:pt x="2" y="237"/>
                  </a:cubicBezTo>
                  <a:cubicBezTo>
                    <a:pt x="7" y="252"/>
                    <a:pt x="0" y="264"/>
                    <a:pt x="5" y="279"/>
                  </a:cubicBezTo>
                  <a:cubicBezTo>
                    <a:pt x="7" y="293"/>
                    <a:pt x="4" y="308"/>
                    <a:pt x="8" y="321"/>
                  </a:cubicBezTo>
                  <a:cubicBezTo>
                    <a:pt x="10" y="348"/>
                    <a:pt x="4" y="384"/>
                    <a:pt x="20" y="408"/>
                  </a:cubicBezTo>
                  <a:cubicBezTo>
                    <a:pt x="34" y="404"/>
                    <a:pt x="45" y="398"/>
                    <a:pt x="59" y="393"/>
                  </a:cubicBezTo>
                  <a:cubicBezTo>
                    <a:pt x="104" y="397"/>
                    <a:pt x="138" y="418"/>
                    <a:pt x="182" y="423"/>
                  </a:cubicBezTo>
                  <a:cubicBezTo>
                    <a:pt x="198" y="428"/>
                    <a:pt x="213" y="430"/>
                    <a:pt x="230" y="432"/>
                  </a:cubicBezTo>
                  <a:cubicBezTo>
                    <a:pt x="237" y="431"/>
                    <a:pt x="244" y="431"/>
                    <a:pt x="251" y="429"/>
                  </a:cubicBezTo>
                  <a:cubicBezTo>
                    <a:pt x="257" y="428"/>
                    <a:pt x="269" y="423"/>
                    <a:pt x="269" y="423"/>
                  </a:cubicBezTo>
                  <a:cubicBezTo>
                    <a:pt x="275" y="405"/>
                    <a:pt x="267" y="405"/>
                    <a:pt x="251" y="408"/>
                  </a:cubicBezTo>
                  <a:cubicBezTo>
                    <a:pt x="236" y="403"/>
                    <a:pt x="211" y="407"/>
                    <a:pt x="197" y="405"/>
                  </a:cubicBezTo>
                  <a:cubicBezTo>
                    <a:pt x="178" y="403"/>
                    <a:pt x="161" y="396"/>
                    <a:pt x="143" y="390"/>
                  </a:cubicBezTo>
                  <a:cubicBezTo>
                    <a:pt x="130" y="386"/>
                    <a:pt x="118" y="381"/>
                    <a:pt x="107" y="375"/>
                  </a:cubicBezTo>
                  <a:cubicBezTo>
                    <a:pt x="101" y="371"/>
                    <a:pt x="89" y="363"/>
                    <a:pt x="89" y="363"/>
                  </a:cubicBezTo>
                  <a:cubicBezTo>
                    <a:pt x="81" y="340"/>
                    <a:pt x="61" y="323"/>
                    <a:pt x="53" y="300"/>
                  </a:cubicBezTo>
                  <a:cubicBezTo>
                    <a:pt x="61" y="276"/>
                    <a:pt x="53" y="306"/>
                    <a:pt x="53" y="282"/>
                  </a:cubicBezTo>
                  <a:cubicBezTo>
                    <a:pt x="53" y="253"/>
                    <a:pt x="57" y="225"/>
                    <a:pt x="65" y="198"/>
                  </a:cubicBezTo>
                  <a:cubicBezTo>
                    <a:pt x="68" y="186"/>
                    <a:pt x="70" y="168"/>
                    <a:pt x="80" y="159"/>
                  </a:cubicBezTo>
                  <a:cubicBezTo>
                    <a:pt x="99" y="142"/>
                    <a:pt x="121" y="131"/>
                    <a:pt x="143" y="120"/>
                  </a:cubicBezTo>
                  <a:cubicBezTo>
                    <a:pt x="172" y="106"/>
                    <a:pt x="124" y="123"/>
                    <a:pt x="170" y="108"/>
                  </a:cubicBezTo>
                  <a:cubicBezTo>
                    <a:pt x="173" y="107"/>
                    <a:pt x="179" y="105"/>
                    <a:pt x="179" y="105"/>
                  </a:cubicBezTo>
                  <a:cubicBezTo>
                    <a:pt x="199" y="109"/>
                    <a:pt x="218" y="102"/>
                    <a:pt x="239" y="99"/>
                  </a:cubicBezTo>
                  <a:cubicBezTo>
                    <a:pt x="257" y="105"/>
                    <a:pt x="269" y="109"/>
                    <a:pt x="284" y="99"/>
                  </a:cubicBezTo>
                  <a:close/>
                </a:path>
              </a:pathLst>
            </a:cu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7577847" y="5661498"/>
              <a:ext cx="559340" cy="349948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5DA3F64-59FC-437E-A43C-A56E3C4A72D3}"/>
              </a:ext>
            </a:extLst>
          </p:cNvPr>
          <p:cNvSpPr/>
          <p:nvPr/>
        </p:nvSpPr>
        <p:spPr>
          <a:xfrm>
            <a:off x="952107" y="1642504"/>
            <a:ext cx="5019202" cy="497251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082" y="1753386"/>
            <a:ext cx="4933373" cy="486163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2400" b="1" dirty="0"/>
              <a:t>Trigeminal Sensory Nucleus &amp; Tract</a:t>
            </a:r>
            <a:endParaRPr lang="en-GB" sz="2200" dirty="0"/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200" dirty="0"/>
              <a:t>The Nucleus Extends : </a:t>
            </a:r>
          </a:p>
          <a:p>
            <a:pPr marL="401638">
              <a:spcBef>
                <a:spcPts val="600"/>
              </a:spcBef>
            </a:pPr>
            <a:r>
              <a:rPr lang="en-GB" sz="2200" i="1" dirty="0"/>
              <a:t>Through the </a:t>
            </a:r>
            <a:r>
              <a:rPr lang="en-GB" sz="2200" i="1" u="sng" dirty="0"/>
              <a:t>whole length</a:t>
            </a:r>
            <a:r>
              <a:rPr lang="en-GB" sz="2200" i="1" dirty="0"/>
              <a:t> of the brain stem and into </a:t>
            </a:r>
            <a:r>
              <a:rPr lang="en-GB" sz="2200" i="1" u="sng" dirty="0"/>
              <a:t>upper segments</a:t>
            </a:r>
            <a:r>
              <a:rPr lang="en-GB" sz="2200" i="1" dirty="0"/>
              <a:t> of spinal cord</a:t>
            </a:r>
            <a:r>
              <a:rPr lang="en-GB" sz="2200" dirty="0"/>
              <a:t>. 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200" dirty="0"/>
              <a:t>It lies in all levels of medulla oblongata, </a:t>
            </a:r>
            <a:r>
              <a:rPr lang="en-GB" sz="2200" b="1" dirty="0"/>
              <a:t>medial</a:t>
            </a:r>
            <a:r>
              <a:rPr lang="en-GB" sz="2200" dirty="0"/>
              <a:t> to the spinal tract of the trigeminal.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200" dirty="0"/>
              <a:t>It receives </a:t>
            </a:r>
            <a:r>
              <a:rPr lang="en-GB" sz="2200" b="1" dirty="0"/>
              <a:t>pain</a:t>
            </a:r>
            <a:r>
              <a:rPr lang="en-GB" sz="2200" dirty="0"/>
              <a:t> and </a:t>
            </a:r>
            <a:r>
              <a:rPr lang="en-GB" sz="2200" b="1" dirty="0"/>
              <a:t>temperature </a:t>
            </a:r>
            <a:r>
              <a:rPr lang="en-GB" sz="2200" dirty="0"/>
              <a:t>from face and forehead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</a:rPr>
              <a:t>(recall this was the function of substantia </a:t>
            </a:r>
            <a:r>
              <a:rPr lang="en-GB" sz="2200" dirty="0" err="1">
                <a:solidFill>
                  <a:schemeClr val="bg1">
                    <a:lumMod val="50000"/>
                  </a:schemeClr>
                </a:solidFill>
              </a:rPr>
              <a:t>gelatinosa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200" dirty="0"/>
              <a:t>Its tract present in all levels of M.O. is </a:t>
            </a:r>
            <a:r>
              <a:rPr lang="en-GB" sz="2200" i="1" dirty="0"/>
              <a:t>formed of descending </a:t>
            </a:r>
            <a:r>
              <a:rPr lang="en-GB" sz="2200" i="1" dirty="0" err="1"/>
              <a:t>fibers</a:t>
            </a:r>
            <a:r>
              <a:rPr lang="en-GB" sz="2200" i="1" dirty="0"/>
              <a:t> </a:t>
            </a:r>
            <a:r>
              <a:rPr lang="en-GB" sz="2200" dirty="0"/>
              <a:t>that terminate in the trigeminal nucleus.</a:t>
            </a:r>
          </a:p>
          <a:p>
            <a:pPr marL="0" indent="0">
              <a:spcBef>
                <a:spcPts val="600"/>
              </a:spcBef>
              <a:buNone/>
            </a:pPr>
            <a:endParaRPr lang="en-GB" sz="2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25912" y="5773060"/>
            <a:ext cx="5486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D48B86-0ACA-4A7F-A4AA-B6B2CBF693A9}"/>
              </a:ext>
            </a:extLst>
          </p:cNvPr>
          <p:cNvGrpSpPr/>
          <p:nvPr/>
        </p:nvGrpSpPr>
        <p:grpSpPr>
          <a:xfrm>
            <a:off x="9193161" y="4493342"/>
            <a:ext cx="2777925" cy="2121678"/>
            <a:chOff x="457200" y="3810000"/>
            <a:chExt cx="3576638" cy="2890838"/>
          </a:xfrm>
        </p:grpSpPr>
        <p:pic>
          <p:nvPicPr>
            <p:cNvPr id="19" name="Picture 3" descr="Untitled-20">
              <a:extLst>
                <a:ext uri="{FF2B5EF4-FFF2-40B4-BE49-F238E27FC236}">
                  <a16:creationId xmlns:a16="http://schemas.microsoft.com/office/drawing/2014/main" id="{8A89CB12-F48D-4BAA-84AA-FECFE5245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88" y="3810000"/>
              <a:ext cx="3384550" cy="289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FFDD04C6-8755-49C6-AA6F-DE164B4348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400" y="5756275"/>
              <a:ext cx="908050" cy="111125"/>
            </a:xfrm>
            <a:prstGeom prst="line">
              <a:avLst/>
            </a:prstGeom>
            <a:noFill/>
            <a:ln w="63500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317DB958-A7EC-4F44-99AA-920139844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4889500"/>
              <a:ext cx="695325" cy="63500"/>
            </a:xfrm>
            <a:prstGeom prst="line">
              <a:avLst/>
            </a:prstGeom>
            <a:noFill/>
            <a:ln w="63500">
              <a:solidFill>
                <a:schemeClr val="accent5">
                  <a:lumMod val="75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32C5697A-BA3B-4B5F-AB97-4B04225B63D9}"/>
              </a:ext>
            </a:extLst>
          </p:cNvPr>
          <p:cNvSpPr txBox="1">
            <a:spLocks/>
          </p:cNvSpPr>
          <p:nvPr/>
        </p:nvSpPr>
        <p:spPr>
          <a:xfrm>
            <a:off x="952107" y="3169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/>
              <a:t>1. Medulla Oblongata</a:t>
            </a:r>
            <a:br>
              <a:rPr lang="en-US" sz="3600" dirty="0"/>
            </a:br>
            <a:r>
              <a:rPr lang="en-US" sz="3200" b="1" dirty="0"/>
              <a:t>Caudal </a:t>
            </a:r>
            <a:r>
              <a:rPr lang="en-US" sz="2400" b="1" dirty="0"/>
              <a:t>(closed) </a:t>
            </a:r>
            <a:r>
              <a:rPr lang="en-US" sz="3200" b="1" dirty="0"/>
              <a:t>Medulla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0336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CF18B06-9352-432F-BCE0-831F569BAC89}"/>
              </a:ext>
            </a:extLst>
          </p:cNvPr>
          <p:cNvSpPr/>
          <p:nvPr/>
        </p:nvSpPr>
        <p:spPr>
          <a:xfrm>
            <a:off x="884026" y="1832923"/>
            <a:ext cx="4683787" cy="4521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882" y="1939153"/>
            <a:ext cx="4645199" cy="4326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Pyramidal Decussation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Pyramidal decussation is Motor Decussation*.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Formed by </a:t>
            </a:r>
            <a:r>
              <a:rPr lang="en-GB" sz="2200" b="1" dirty="0"/>
              <a:t>pyramidal </a:t>
            </a:r>
            <a:r>
              <a:rPr lang="en-GB" sz="2200" b="1" dirty="0" err="1"/>
              <a:t>fibers</a:t>
            </a:r>
            <a:r>
              <a:rPr lang="en-GB" sz="2200" dirty="0"/>
              <a:t>, (75-90%) cross to the opposite side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They descend in the lateral white column of the spinal cord as the </a:t>
            </a:r>
            <a:r>
              <a:rPr lang="en-GB" sz="2200" b="1" dirty="0"/>
              <a:t>lateral corticospinal tract</a:t>
            </a:r>
            <a:r>
              <a:rPr lang="en-GB" sz="22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 uncrossed </a:t>
            </a:r>
            <a:r>
              <a:rPr lang="en-GB" sz="2200" dirty="0" err="1"/>
              <a:t>fibers</a:t>
            </a:r>
            <a:r>
              <a:rPr lang="en-GB" sz="2200" dirty="0"/>
              <a:t>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</a:rPr>
              <a:t>(the remaining 10-25%) </a:t>
            </a:r>
            <a:r>
              <a:rPr lang="en-GB" sz="2200" dirty="0"/>
              <a:t>form the </a:t>
            </a:r>
            <a:r>
              <a:rPr lang="en-GB" sz="2200" b="1" dirty="0"/>
              <a:t>ventral corticospinal tract</a:t>
            </a:r>
            <a:r>
              <a:rPr lang="en-GB" sz="22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2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37767" y="5919943"/>
            <a:ext cx="220124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i="1" dirty="0">
                <a:latin typeface="+mn-lt"/>
              </a:rPr>
              <a:t>*</a:t>
            </a:r>
            <a:r>
              <a:rPr lang="en-US" altLang="en-US" sz="2000" i="1" dirty="0" err="1">
                <a:latin typeface="+mn-lt"/>
              </a:rPr>
              <a:t>Decuss</a:t>
            </a:r>
            <a:r>
              <a:rPr lang="en-US" altLang="en-US" sz="2000" i="1" dirty="0">
                <a:latin typeface="+mn-lt"/>
              </a:rPr>
              <a:t>-</a:t>
            </a:r>
            <a:r>
              <a:rPr lang="en-US" altLang="en-US" sz="2000" dirty="0">
                <a:latin typeface="+mn-lt"/>
              </a:rPr>
              <a:t> = crossing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38817" y="4266873"/>
            <a:ext cx="3565525" cy="2251075"/>
            <a:chOff x="6615970" y="4388259"/>
            <a:chExt cx="3565525" cy="2251075"/>
          </a:xfrm>
        </p:grpSpPr>
        <p:pic>
          <p:nvPicPr>
            <p:cNvPr id="6" name="Picture 9" descr="Untitled-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970" y="4388259"/>
              <a:ext cx="3565525" cy="225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7077918" y="6134145"/>
              <a:ext cx="452452" cy="116620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6806612" y="6359933"/>
              <a:ext cx="695181" cy="279400"/>
            </a:xfrm>
            <a:prstGeom prst="roundRect">
              <a:avLst>
                <a:gd name="adj" fmla="val 16667"/>
              </a:avLst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7978045" y="6075772"/>
              <a:ext cx="712787" cy="344487"/>
            </a:xfrm>
            <a:custGeom>
              <a:avLst/>
              <a:gdLst>
                <a:gd name="T0" fmla="*/ 2147483647 w 501"/>
                <a:gd name="T1" fmla="*/ 2147483647 h 315"/>
                <a:gd name="T2" fmla="*/ 2147483647 w 501"/>
                <a:gd name="T3" fmla="*/ 2147483647 h 315"/>
                <a:gd name="T4" fmla="*/ 2147483647 w 501"/>
                <a:gd name="T5" fmla="*/ 2147483647 h 315"/>
                <a:gd name="T6" fmla="*/ 2147483647 w 501"/>
                <a:gd name="T7" fmla="*/ 2147483647 h 315"/>
                <a:gd name="T8" fmla="*/ 0 w 501"/>
                <a:gd name="T9" fmla="*/ 2147483647 h 315"/>
                <a:gd name="T10" fmla="*/ 2147483647 w 501"/>
                <a:gd name="T11" fmla="*/ 2147483647 h 315"/>
                <a:gd name="T12" fmla="*/ 2147483647 w 501"/>
                <a:gd name="T13" fmla="*/ 2147483647 h 315"/>
                <a:gd name="T14" fmla="*/ 2147483647 w 501"/>
                <a:gd name="T15" fmla="*/ 2147483647 h 315"/>
                <a:gd name="T16" fmla="*/ 2147483647 w 501"/>
                <a:gd name="T17" fmla="*/ 2147483647 h 315"/>
                <a:gd name="T18" fmla="*/ 2147483647 w 501"/>
                <a:gd name="T19" fmla="*/ 2147483647 h 315"/>
                <a:gd name="T20" fmla="*/ 2147483647 w 501"/>
                <a:gd name="T21" fmla="*/ 2147483647 h 315"/>
                <a:gd name="T22" fmla="*/ 2147483647 w 501"/>
                <a:gd name="T23" fmla="*/ 2147483647 h 315"/>
                <a:gd name="T24" fmla="*/ 2147483647 w 501"/>
                <a:gd name="T25" fmla="*/ 2147483647 h 315"/>
                <a:gd name="T26" fmla="*/ 2147483647 w 501"/>
                <a:gd name="T27" fmla="*/ 2147483647 h 315"/>
                <a:gd name="T28" fmla="*/ 2147483647 w 501"/>
                <a:gd name="T29" fmla="*/ 2147483647 h 315"/>
                <a:gd name="T30" fmla="*/ 2147483647 w 501"/>
                <a:gd name="T31" fmla="*/ 2147483647 h 315"/>
                <a:gd name="T32" fmla="*/ 2147483647 w 501"/>
                <a:gd name="T33" fmla="*/ 2147483647 h 315"/>
                <a:gd name="T34" fmla="*/ 2147483647 w 501"/>
                <a:gd name="T35" fmla="*/ 2147483647 h 315"/>
                <a:gd name="T36" fmla="*/ 2147483647 w 501"/>
                <a:gd name="T37" fmla="*/ 2147483647 h 315"/>
                <a:gd name="T38" fmla="*/ 2147483647 w 501"/>
                <a:gd name="T39" fmla="*/ 2147483647 h 315"/>
                <a:gd name="T40" fmla="*/ 2147483647 w 501"/>
                <a:gd name="T41" fmla="*/ 2147483647 h 315"/>
                <a:gd name="T42" fmla="*/ 2147483647 w 501"/>
                <a:gd name="T43" fmla="*/ 0 h 315"/>
                <a:gd name="T44" fmla="*/ 2147483647 w 501"/>
                <a:gd name="T45" fmla="*/ 2147483647 h 315"/>
                <a:gd name="T46" fmla="*/ 2147483647 w 501"/>
                <a:gd name="T47" fmla="*/ 2147483647 h 315"/>
                <a:gd name="T48" fmla="*/ 2147483647 w 501"/>
                <a:gd name="T49" fmla="*/ 2147483647 h 3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01"/>
                <a:gd name="T76" fmla="*/ 0 h 315"/>
                <a:gd name="T77" fmla="*/ 501 w 501"/>
                <a:gd name="T78" fmla="*/ 315 h 3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01" h="315">
                  <a:moveTo>
                    <a:pt x="124" y="4"/>
                  </a:moveTo>
                  <a:cubicBezTo>
                    <a:pt x="116" y="7"/>
                    <a:pt x="108" y="9"/>
                    <a:pt x="100" y="12"/>
                  </a:cubicBezTo>
                  <a:cubicBezTo>
                    <a:pt x="96" y="13"/>
                    <a:pt x="88" y="16"/>
                    <a:pt x="88" y="16"/>
                  </a:cubicBezTo>
                  <a:cubicBezTo>
                    <a:pt x="83" y="34"/>
                    <a:pt x="84" y="41"/>
                    <a:pt x="68" y="52"/>
                  </a:cubicBezTo>
                  <a:cubicBezTo>
                    <a:pt x="50" y="79"/>
                    <a:pt x="25" y="83"/>
                    <a:pt x="0" y="100"/>
                  </a:cubicBezTo>
                  <a:cubicBezTo>
                    <a:pt x="38" y="138"/>
                    <a:pt x="66" y="165"/>
                    <a:pt x="112" y="196"/>
                  </a:cubicBezTo>
                  <a:cubicBezTo>
                    <a:pt x="128" y="207"/>
                    <a:pt x="143" y="213"/>
                    <a:pt x="160" y="224"/>
                  </a:cubicBezTo>
                  <a:cubicBezTo>
                    <a:pt x="164" y="227"/>
                    <a:pt x="172" y="232"/>
                    <a:pt x="172" y="232"/>
                  </a:cubicBezTo>
                  <a:cubicBezTo>
                    <a:pt x="190" y="259"/>
                    <a:pt x="246" y="273"/>
                    <a:pt x="276" y="288"/>
                  </a:cubicBezTo>
                  <a:cubicBezTo>
                    <a:pt x="292" y="296"/>
                    <a:pt x="307" y="302"/>
                    <a:pt x="324" y="308"/>
                  </a:cubicBezTo>
                  <a:cubicBezTo>
                    <a:pt x="328" y="309"/>
                    <a:pt x="336" y="312"/>
                    <a:pt x="336" y="312"/>
                  </a:cubicBezTo>
                  <a:cubicBezTo>
                    <a:pt x="356" y="305"/>
                    <a:pt x="414" y="309"/>
                    <a:pt x="424" y="308"/>
                  </a:cubicBezTo>
                  <a:cubicBezTo>
                    <a:pt x="464" y="295"/>
                    <a:pt x="402" y="315"/>
                    <a:pt x="452" y="300"/>
                  </a:cubicBezTo>
                  <a:cubicBezTo>
                    <a:pt x="460" y="298"/>
                    <a:pt x="476" y="292"/>
                    <a:pt x="476" y="292"/>
                  </a:cubicBezTo>
                  <a:cubicBezTo>
                    <a:pt x="480" y="280"/>
                    <a:pt x="484" y="268"/>
                    <a:pt x="488" y="256"/>
                  </a:cubicBezTo>
                  <a:cubicBezTo>
                    <a:pt x="491" y="248"/>
                    <a:pt x="496" y="232"/>
                    <a:pt x="496" y="232"/>
                  </a:cubicBezTo>
                  <a:cubicBezTo>
                    <a:pt x="493" y="188"/>
                    <a:pt x="501" y="166"/>
                    <a:pt x="460" y="152"/>
                  </a:cubicBezTo>
                  <a:cubicBezTo>
                    <a:pt x="437" y="118"/>
                    <a:pt x="468" y="158"/>
                    <a:pt x="440" y="136"/>
                  </a:cubicBezTo>
                  <a:cubicBezTo>
                    <a:pt x="427" y="125"/>
                    <a:pt x="431" y="114"/>
                    <a:pt x="416" y="104"/>
                  </a:cubicBezTo>
                  <a:cubicBezTo>
                    <a:pt x="403" y="84"/>
                    <a:pt x="412" y="95"/>
                    <a:pt x="384" y="76"/>
                  </a:cubicBezTo>
                  <a:cubicBezTo>
                    <a:pt x="376" y="71"/>
                    <a:pt x="360" y="60"/>
                    <a:pt x="360" y="60"/>
                  </a:cubicBezTo>
                  <a:cubicBezTo>
                    <a:pt x="338" y="27"/>
                    <a:pt x="288" y="21"/>
                    <a:pt x="256" y="0"/>
                  </a:cubicBezTo>
                  <a:cubicBezTo>
                    <a:pt x="239" y="17"/>
                    <a:pt x="217" y="9"/>
                    <a:pt x="192" y="12"/>
                  </a:cubicBezTo>
                  <a:cubicBezTo>
                    <a:pt x="179" y="10"/>
                    <a:pt x="142" y="3"/>
                    <a:pt x="132" y="4"/>
                  </a:cubicBezTo>
                  <a:cubicBezTo>
                    <a:pt x="121" y="5"/>
                    <a:pt x="88" y="22"/>
                    <a:pt x="124" y="4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8351106" y="5623333"/>
              <a:ext cx="869950" cy="712788"/>
            </a:xfrm>
            <a:custGeom>
              <a:avLst/>
              <a:gdLst>
                <a:gd name="T0" fmla="*/ 2147483647 w 548"/>
                <a:gd name="T1" fmla="*/ 2147483647 h 527"/>
                <a:gd name="T2" fmla="*/ 2147483647 w 548"/>
                <a:gd name="T3" fmla="*/ 2147483647 h 527"/>
                <a:gd name="T4" fmla="*/ 2147483647 w 548"/>
                <a:gd name="T5" fmla="*/ 2147483647 h 527"/>
                <a:gd name="T6" fmla="*/ 2147483647 w 548"/>
                <a:gd name="T7" fmla="*/ 2147483647 h 527"/>
                <a:gd name="T8" fmla="*/ 2147483647 w 548"/>
                <a:gd name="T9" fmla="*/ 2147483647 h 527"/>
                <a:gd name="T10" fmla="*/ 2147483647 w 548"/>
                <a:gd name="T11" fmla="*/ 2147483647 h 527"/>
                <a:gd name="T12" fmla="*/ 2147483647 w 548"/>
                <a:gd name="T13" fmla="*/ 2147483647 h 527"/>
                <a:gd name="T14" fmla="*/ 2147483647 w 548"/>
                <a:gd name="T15" fmla="*/ 2147483647 h 527"/>
                <a:gd name="T16" fmla="*/ 2147483647 w 548"/>
                <a:gd name="T17" fmla="*/ 2147483647 h 527"/>
                <a:gd name="T18" fmla="*/ 2147483647 w 548"/>
                <a:gd name="T19" fmla="*/ 2147483647 h 527"/>
                <a:gd name="T20" fmla="*/ 2147483647 w 548"/>
                <a:gd name="T21" fmla="*/ 2147483647 h 527"/>
                <a:gd name="T22" fmla="*/ 2147483647 w 548"/>
                <a:gd name="T23" fmla="*/ 2147483647 h 527"/>
                <a:gd name="T24" fmla="*/ 2147483647 w 548"/>
                <a:gd name="T25" fmla="*/ 2147483647 h 527"/>
                <a:gd name="T26" fmla="*/ 2147483647 w 548"/>
                <a:gd name="T27" fmla="*/ 2147483647 h 527"/>
                <a:gd name="T28" fmla="*/ 2147483647 w 548"/>
                <a:gd name="T29" fmla="*/ 2147483647 h 527"/>
                <a:gd name="T30" fmla="*/ 2147483647 w 548"/>
                <a:gd name="T31" fmla="*/ 2147483647 h 527"/>
                <a:gd name="T32" fmla="*/ 2147483647 w 548"/>
                <a:gd name="T33" fmla="*/ 2147483647 h 527"/>
                <a:gd name="T34" fmla="*/ 2147483647 w 548"/>
                <a:gd name="T35" fmla="*/ 2147483647 h 527"/>
                <a:gd name="T36" fmla="*/ 2147483647 w 548"/>
                <a:gd name="T37" fmla="*/ 0 h 527"/>
                <a:gd name="T38" fmla="*/ 2147483647 w 548"/>
                <a:gd name="T39" fmla="*/ 0 h 527"/>
                <a:gd name="T40" fmla="*/ 2147483647 w 548"/>
                <a:gd name="T41" fmla="*/ 2147483647 h 527"/>
                <a:gd name="T42" fmla="*/ 2147483647 w 548"/>
                <a:gd name="T43" fmla="*/ 2147483647 h 527"/>
                <a:gd name="T44" fmla="*/ 2147483647 w 548"/>
                <a:gd name="T45" fmla="*/ 2147483647 h 527"/>
                <a:gd name="T46" fmla="*/ 2147483647 w 548"/>
                <a:gd name="T47" fmla="*/ 2147483647 h 527"/>
                <a:gd name="T48" fmla="*/ 2147483647 w 548"/>
                <a:gd name="T49" fmla="*/ 2147483647 h 527"/>
                <a:gd name="T50" fmla="*/ 2147483647 w 548"/>
                <a:gd name="T51" fmla="*/ 2147483647 h 527"/>
                <a:gd name="T52" fmla="*/ 0 w 548"/>
                <a:gd name="T53" fmla="*/ 2147483647 h 527"/>
                <a:gd name="T54" fmla="*/ 2147483647 w 548"/>
                <a:gd name="T55" fmla="*/ 2147483647 h 527"/>
                <a:gd name="T56" fmla="*/ 2147483647 w 548"/>
                <a:gd name="T57" fmla="*/ 2147483647 h 527"/>
                <a:gd name="T58" fmla="*/ 2147483647 w 548"/>
                <a:gd name="T59" fmla="*/ 2147483647 h 527"/>
                <a:gd name="T60" fmla="*/ 2147483647 w 548"/>
                <a:gd name="T61" fmla="*/ 2147483647 h 527"/>
                <a:gd name="T62" fmla="*/ 2147483647 w 548"/>
                <a:gd name="T63" fmla="*/ 2147483647 h 527"/>
                <a:gd name="T64" fmla="*/ 2147483647 w 548"/>
                <a:gd name="T65" fmla="*/ 2147483647 h 527"/>
                <a:gd name="T66" fmla="*/ 2147483647 w 548"/>
                <a:gd name="T67" fmla="*/ 2147483647 h 5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48"/>
                <a:gd name="T103" fmla="*/ 0 h 527"/>
                <a:gd name="T104" fmla="*/ 548 w 548"/>
                <a:gd name="T105" fmla="*/ 527 h 5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48" h="527">
                  <a:moveTo>
                    <a:pt x="260" y="508"/>
                  </a:moveTo>
                  <a:cubicBezTo>
                    <a:pt x="276" y="497"/>
                    <a:pt x="291" y="491"/>
                    <a:pt x="308" y="480"/>
                  </a:cubicBezTo>
                  <a:cubicBezTo>
                    <a:pt x="325" y="469"/>
                    <a:pt x="336" y="455"/>
                    <a:pt x="356" y="448"/>
                  </a:cubicBezTo>
                  <a:cubicBezTo>
                    <a:pt x="375" y="429"/>
                    <a:pt x="363" y="439"/>
                    <a:pt x="392" y="420"/>
                  </a:cubicBezTo>
                  <a:cubicBezTo>
                    <a:pt x="396" y="417"/>
                    <a:pt x="404" y="412"/>
                    <a:pt x="404" y="412"/>
                  </a:cubicBezTo>
                  <a:cubicBezTo>
                    <a:pt x="412" y="400"/>
                    <a:pt x="424" y="389"/>
                    <a:pt x="436" y="380"/>
                  </a:cubicBezTo>
                  <a:cubicBezTo>
                    <a:pt x="444" y="374"/>
                    <a:pt x="460" y="364"/>
                    <a:pt x="460" y="364"/>
                  </a:cubicBezTo>
                  <a:cubicBezTo>
                    <a:pt x="469" y="350"/>
                    <a:pt x="476" y="345"/>
                    <a:pt x="492" y="340"/>
                  </a:cubicBezTo>
                  <a:cubicBezTo>
                    <a:pt x="495" y="336"/>
                    <a:pt x="497" y="331"/>
                    <a:pt x="500" y="328"/>
                  </a:cubicBezTo>
                  <a:cubicBezTo>
                    <a:pt x="503" y="325"/>
                    <a:pt x="509" y="324"/>
                    <a:pt x="512" y="320"/>
                  </a:cubicBezTo>
                  <a:cubicBezTo>
                    <a:pt x="526" y="304"/>
                    <a:pt x="529" y="289"/>
                    <a:pt x="540" y="272"/>
                  </a:cubicBezTo>
                  <a:cubicBezTo>
                    <a:pt x="533" y="252"/>
                    <a:pt x="535" y="264"/>
                    <a:pt x="544" y="236"/>
                  </a:cubicBezTo>
                  <a:cubicBezTo>
                    <a:pt x="545" y="232"/>
                    <a:pt x="548" y="224"/>
                    <a:pt x="548" y="224"/>
                  </a:cubicBezTo>
                  <a:cubicBezTo>
                    <a:pt x="541" y="194"/>
                    <a:pt x="548" y="148"/>
                    <a:pt x="524" y="124"/>
                  </a:cubicBezTo>
                  <a:cubicBezTo>
                    <a:pt x="511" y="111"/>
                    <a:pt x="515" y="120"/>
                    <a:pt x="500" y="112"/>
                  </a:cubicBezTo>
                  <a:cubicBezTo>
                    <a:pt x="492" y="107"/>
                    <a:pt x="476" y="96"/>
                    <a:pt x="476" y="96"/>
                  </a:cubicBezTo>
                  <a:cubicBezTo>
                    <a:pt x="471" y="80"/>
                    <a:pt x="466" y="73"/>
                    <a:pt x="452" y="64"/>
                  </a:cubicBezTo>
                  <a:cubicBezTo>
                    <a:pt x="440" y="46"/>
                    <a:pt x="417" y="39"/>
                    <a:pt x="396" y="32"/>
                  </a:cubicBezTo>
                  <a:cubicBezTo>
                    <a:pt x="359" y="20"/>
                    <a:pt x="322" y="8"/>
                    <a:pt x="284" y="0"/>
                  </a:cubicBezTo>
                  <a:cubicBezTo>
                    <a:pt x="252" y="11"/>
                    <a:pt x="292" y="0"/>
                    <a:pt x="260" y="0"/>
                  </a:cubicBezTo>
                  <a:cubicBezTo>
                    <a:pt x="225" y="0"/>
                    <a:pt x="167" y="16"/>
                    <a:pt x="132" y="28"/>
                  </a:cubicBezTo>
                  <a:cubicBezTo>
                    <a:pt x="101" y="59"/>
                    <a:pt x="78" y="94"/>
                    <a:pt x="64" y="136"/>
                  </a:cubicBezTo>
                  <a:cubicBezTo>
                    <a:pt x="60" y="148"/>
                    <a:pt x="56" y="160"/>
                    <a:pt x="52" y="172"/>
                  </a:cubicBezTo>
                  <a:cubicBezTo>
                    <a:pt x="51" y="176"/>
                    <a:pt x="48" y="184"/>
                    <a:pt x="48" y="184"/>
                  </a:cubicBezTo>
                  <a:cubicBezTo>
                    <a:pt x="45" y="203"/>
                    <a:pt x="43" y="235"/>
                    <a:pt x="32" y="252"/>
                  </a:cubicBezTo>
                  <a:cubicBezTo>
                    <a:pt x="24" y="264"/>
                    <a:pt x="16" y="276"/>
                    <a:pt x="8" y="288"/>
                  </a:cubicBezTo>
                  <a:cubicBezTo>
                    <a:pt x="5" y="292"/>
                    <a:pt x="0" y="300"/>
                    <a:pt x="0" y="300"/>
                  </a:cubicBezTo>
                  <a:cubicBezTo>
                    <a:pt x="2" y="306"/>
                    <a:pt x="9" y="338"/>
                    <a:pt x="12" y="340"/>
                  </a:cubicBezTo>
                  <a:cubicBezTo>
                    <a:pt x="34" y="355"/>
                    <a:pt x="64" y="359"/>
                    <a:pt x="84" y="372"/>
                  </a:cubicBezTo>
                  <a:cubicBezTo>
                    <a:pt x="114" y="392"/>
                    <a:pt x="146" y="421"/>
                    <a:pt x="180" y="432"/>
                  </a:cubicBezTo>
                  <a:cubicBezTo>
                    <a:pt x="188" y="444"/>
                    <a:pt x="212" y="460"/>
                    <a:pt x="212" y="460"/>
                  </a:cubicBezTo>
                  <a:cubicBezTo>
                    <a:pt x="220" y="472"/>
                    <a:pt x="244" y="519"/>
                    <a:pt x="248" y="520"/>
                  </a:cubicBezTo>
                  <a:cubicBezTo>
                    <a:pt x="252" y="521"/>
                    <a:pt x="257" y="527"/>
                    <a:pt x="260" y="524"/>
                  </a:cubicBezTo>
                  <a:cubicBezTo>
                    <a:pt x="264" y="520"/>
                    <a:pt x="260" y="513"/>
                    <a:pt x="260" y="508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206247" y="5802988"/>
            <a:ext cx="2088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06247" y="4764658"/>
            <a:ext cx="295200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76856" y="5487576"/>
            <a:ext cx="792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590903" y="593525"/>
            <a:ext cx="4144628" cy="3500398"/>
            <a:chOff x="6856704" y="364904"/>
            <a:chExt cx="4475059" cy="3500398"/>
          </a:xfrm>
        </p:grpSpPr>
        <p:grpSp>
          <p:nvGrpSpPr>
            <p:cNvPr id="24" name="Group 23"/>
            <p:cNvGrpSpPr/>
            <p:nvPr/>
          </p:nvGrpSpPr>
          <p:grpSpPr>
            <a:xfrm>
              <a:off x="6856704" y="364904"/>
              <a:ext cx="4475059" cy="3500398"/>
              <a:chOff x="5958095" y="-50267"/>
              <a:chExt cx="5183187" cy="4240213"/>
            </a:xfrm>
          </p:grpSpPr>
          <p:pic>
            <p:nvPicPr>
              <p:cNvPr id="11" name="Picture 4" descr="Untitled-2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8095" y="-50267"/>
                <a:ext cx="5183187" cy="4240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AutoShape 8"/>
              <p:cNvSpPr>
                <a:spLocks noChangeArrowheads="1"/>
              </p:cNvSpPr>
              <p:nvPr/>
            </p:nvSpPr>
            <p:spPr bwMode="auto">
              <a:xfrm>
                <a:off x="6147435" y="2387668"/>
                <a:ext cx="890588" cy="317211"/>
              </a:xfrm>
              <a:prstGeom prst="rect">
                <a:avLst/>
              </a:prstGeom>
              <a:noFill/>
              <a:ln w="28575">
                <a:solidFill>
                  <a:schemeClr val="accent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>
                <a:off x="6173151" y="3118769"/>
                <a:ext cx="1612189" cy="164499"/>
              </a:xfrm>
              <a:prstGeom prst="rect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  <p:sp>
            <p:nvSpPr>
              <p:cNvPr id="19" name="AutoShape 8"/>
              <p:cNvSpPr>
                <a:spLocks noChangeArrowheads="1"/>
              </p:cNvSpPr>
              <p:nvPr/>
            </p:nvSpPr>
            <p:spPr bwMode="auto">
              <a:xfrm>
                <a:off x="6173151" y="3447096"/>
                <a:ext cx="1632195" cy="164499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Book Antiqua" panose="02040602050305030304" pitchFamily="18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858238" y="2308358"/>
              <a:ext cx="505327" cy="33098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50522" y="1543981"/>
            <a:ext cx="2305103" cy="3542531"/>
            <a:chOff x="11706839" y="0"/>
            <a:chExt cx="2717612" cy="3810000"/>
          </a:xfrm>
        </p:grpSpPr>
        <p:pic>
          <p:nvPicPr>
            <p:cNvPr id="3074" name="Picture 2" descr="Image result for Pyramidal Decuss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8876" y="0"/>
              <a:ext cx="26955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706839" y="3502223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5" name="AutoShape 8">
            <a:extLst>
              <a:ext uri="{FF2B5EF4-FFF2-40B4-BE49-F238E27FC236}">
                <a16:creationId xmlns:a16="http://schemas.microsoft.com/office/drawing/2014/main" id="{5083AD10-B647-49A3-9828-3B2427C28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8741" y="3701187"/>
            <a:ext cx="1751755" cy="286351"/>
          </a:xfrm>
          <a:prstGeom prst="rect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Book Antiqua" panose="0204060205030503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2614BB-2D1D-4174-9473-F68E76CC6D93}"/>
              </a:ext>
            </a:extLst>
          </p:cNvPr>
          <p:cNvCxnSpPr/>
          <p:nvPr/>
        </p:nvCxnSpPr>
        <p:spPr>
          <a:xfrm>
            <a:off x="2465668" y="3435721"/>
            <a:ext cx="1908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EFA76D23-E5D6-4579-9733-CBA8981E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1. Medulla Oblongata</a:t>
            </a:r>
            <a:br>
              <a:rPr lang="en-US" sz="3600" dirty="0"/>
            </a:br>
            <a:r>
              <a:rPr lang="en-US" sz="3200" b="1" dirty="0"/>
              <a:t>Caudal </a:t>
            </a:r>
            <a:r>
              <a:rPr lang="en-US" sz="2400" b="1" dirty="0"/>
              <a:t>(closed) </a:t>
            </a:r>
            <a:r>
              <a:rPr lang="en-US" sz="3200" b="1" dirty="0"/>
              <a:t>Medulla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7816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3231"/>
            <a:ext cx="10515600" cy="1616589"/>
          </a:xfrm>
        </p:spPr>
        <p:txBody>
          <a:bodyPr>
            <a:normAutofit/>
          </a:bodyPr>
          <a:lstStyle/>
          <a:p>
            <a:r>
              <a:rPr lang="en-US" sz="3600" dirty="0"/>
              <a:t>1. Medulla Oblongata</a:t>
            </a:r>
            <a:br>
              <a:rPr lang="en-US" sz="3600" dirty="0"/>
            </a:br>
            <a:r>
              <a:rPr lang="en-US" sz="3200" b="1" dirty="0"/>
              <a:t>Mid Medulla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3842"/>
            <a:ext cx="5457669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Traversed by </a:t>
            </a:r>
            <a:r>
              <a:rPr lang="en-GB" sz="2400" b="1" dirty="0"/>
              <a:t>Central Canal</a:t>
            </a:r>
            <a:r>
              <a:rPr lang="en-GB" sz="24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Larger size </a:t>
            </a:r>
            <a:r>
              <a:rPr lang="en-GB" sz="2400" b="1" dirty="0"/>
              <a:t>Gracile</a:t>
            </a:r>
            <a:r>
              <a:rPr lang="en-GB" sz="2400" dirty="0"/>
              <a:t> &amp; </a:t>
            </a:r>
            <a:r>
              <a:rPr lang="en-GB" sz="2400" b="1" dirty="0"/>
              <a:t>Cuneate nuclei</a:t>
            </a:r>
            <a:r>
              <a:rPr lang="en-GB" sz="2400" dirty="0"/>
              <a:t>, concerned with </a:t>
            </a:r>
            <a:r>
              <a:rPr lang="en-GB" sz="2400" i="1" dirty="0"/>
              <a:t>proprioceptive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</a:rPr>
              <a:t>(knowing the normal body position) </a:t>
            </a:r>
            <a:r>
              <a:rPr lang="en-GB" sz="2400" i="1" dirty="0"/>
              <a:t>deep sensations of the body</a:t>
            </a:r>
            <a:r>
              <a:rPr lang="en-GB" sz="24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Axons of Gracile &amp; Cuneate nuclei  form the </a:t>
            </a:r>
            <a:r>
              <a:rPr lang="en-GB" sz="2400" b="1" dirty="0"/>
              <a:t>internal arcuate </a:t>
            </a:r>
            <a:r>
              <a:rPr lang="en-GB" sz="2400" b="1" dirty="0" err="1" smtClean="0"/>
              <a:t>fibers</a:t>
            </a:r>
            <a:r>
              <a:rPr lang="en-GB" sz="2400" dirty="0" smtClean="0"/>
              <a:t>; </a:t>
            </a:r>
            <a:r>
              <a:rPr lang="en-GB" sz="2000" dirty="0" smtClean="0">
                <a:solidFill>
                  <a:schemeClr val="accent3"/>
                </a:solidFill>
              </a:rPr>
              <a:t>(they form arch like structure) </a:t>
            </a:r>
            <a:r>
              <a:rPr lang="en-GB" sz="2400" dirty="0"/>
              <a:t>Sensory Decussation</a:t>
            </a:r>
            <a:r>
              <a:rPr lang="en-GB" sz="2400" dirty="0" smtClean="0"/>
              <a:t>.*</a:t>
            </a:r>
            <a:endParaRPr lang="en-GB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b="1" dirty="0"/>
              <a:t>Pyramids</a:t>
            </a:r>
            <a:r>
              <a:rPr lang="en-GB" sz="2400" dirty="0"/>
              <a:t> are prominent </a:t>
            </a:r>
            <a:r>
              <a:rPr lang="en-GB" sz="2400" i="1" dirty="0"/>
              <a:t>ventrally</a:t>
            </a:r>
            <a:r>
              <a:rPr lang="en-GB" sz="24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295869" y="472200"/>
            <a:ext cx="5493008" cy="3755670"/>
            <a:chOff x="6529387" y="1282804"/>
            <a:chExt cx="4824413" cy="4121150"/>
          </a:xfrm>
        </p:grpSpPr>
        <p:pic>
          <p:nvPicPr>
            <p:cNvPr id="4" name="Picture 4" descr="Untitled-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7" y="1282804"/>
              <a:ext cx="4824413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8729661" y="3865667"/>
              <a:ext cx="971550" cy="819150"/>
            </a:xfrm>
            <a:custGeom>
              <a:avLst/>
              <a:gdLst>
                <a:gd name="T0" fmla="*/ 2147483647 w 612"/>
                <a:gd name="T1" fmla="*/ 2147483647 h 505"/>
                <a:gd name="T2" fmla="*/ 2147483647 w 612"/>
                <a:gd name="T3" fmla="*/ 2147483647 h 505"/>
                <a:gd name="T4" fmla="*/ 2147483647 w 612"/>
                <a:gd name="T5" fmla="*/ 2147483647 h 505"/>
                <a:gd name="T6" fmla="*/ 2147483647 w 612"/>
                <a:gd name="T7" fmla="*/ 0 h 505"/>
                <a:gd name="T8" fmla="*/ 2147483647 w 612"/>
                <a:gd name="T9" fmla="*/ 2147483647 h 505"/>
                <a:gd name="T10" fmla="*/ 2147483647 w 612"/>
                <a:gd name="T11" fmla="*/ 2147483647 h 505"/>
                <a:gd name="T12" fmla="*/ 2147483647 w 612"/>
                <a:gd name="T13" fmla="*/ 2147483647 h 505"/>
                <a:gd name="T14" fmla="*/ 2147483647 w 612"/>
                <a:gd name="T15" fmla="*/ 2147483647 h 505"/>
                <a:gd name="T16" fmla="*/ 2147483647 w 612"/>
                <a:gd name="T17" fmla="*/ 2147483647 h 505"/>
                <a:gd name="T18" fmla="*/ 2147483647 w 612"/>
                <a:gd name="T19" fmla="*/ 2147483647 h 505"/>
                <a:gd name="T20" fmla="*/ 0 w 612"/>
                <a:gd name="T21" fmla="*/ 2147483647 h 505"/>
                <a:gd name="T22" fmla="*/ 2147483647 w 612"/>
                <a:gd name="T23" fmla="*/ 2147483647 h 505"/>
                <a:gd name="T24" fmla="*/ 2147483647 w 612"/>
                <a:gd name="T25" fmla="*/ 2147483647 h 505"/>
                <a:gd name="T26" fmla="*/ 2147483647 w 612"/>
                <a:gd name="T27" fmla="*/ 2147483647 h 505"/>
                <a:gd name="T28" fmla="*/ 2147483647 w 612"/>
                <a:gd name="T29" fmla="*/ 2147483647 h 505"/>
                <a:gd name="T30" fmla="*/ 2147483647 w 612"/>
                <a:gd name="T31" fmla="*/ 2147483647 h 505"/>
                <a:gd name="T32" fmla="*/ 2147483647 w 612"/>
                <a:gd name="T33" fmla="*/ 2147483647 h 505"/>
                <a:gd name="T34" fmla="*/ 2147483647 w 612"/>
                <a:gd name="T35" fmla="*/ 2147483647 h 505"/>
                <a:gd name="T36" fmla="*/ 2147483647 w 612"/>
                <a:gd name="T37" fmla="*/ 2147483647 h 505"/>
                <a:gd name="T38" fmla="*/ 2147483647 w 612"/>
                <a:gd name="T39" fmla="*/ 2147483647 h 505"/>
                <a:gd name="T40" fmla="*/ 2147483647 w 612"/>
                <a:gd name="T41" fmla="*/ 2147483647 h 505"/>
                <a:gd name="T42" fmla="*/ 2147483647 w 612"/>
                <a:gd name="T43" fmla="*/ 2147483647 h 505"/>
                <a:gd name="T44" fmla="*/ 2147483647 w 612"/>
                <a:gd name="T45" fmla="*/ 2147483647 h 505"/>
                <a:gd name="T46" fmla="*/ 2147483647 w 612"/>
                <a:gd name="T47" fmla="*/ 2147483647 h 505"/>
                <a:gd name="T48" fmla="*/ 2147483647 w 612"/>
                <a:gd name="T49" fmla="*/ 2147483647 h 5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2"/>
                <a:gd name="T76" fmla="*/ 0 h 505"/>
                <a:gd name="T77" fmla="*/ 612 w 612"/>
                <a:gd name="T78" fmla="*/ 505 h 50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2" h="505">
                  <a:moveTo>
                    <a:pt x="519" y="28"/>
                  </a:moveTo>
                  <a:cubicBezTo>
                    <a:pt x="512" y="26"/>
                    <a:pt x="504" y="23"/>
                    <a:pt x="497" y="21"/>
                  </a:cubicBezTo>
                  <a:cubicBezTo>
                    <a:pt x="488" y="18"/>
                    <a:pt x="478" y="17"/>
                    <a:pt x="469" y="14"/>
                  </a:cubicBezTo>
                  <a:cubicBezTo>
                    <a:pt x="455" y="10"/>
                    <a:pt x="426" y="0"/>
                    <a:pt x="426" y="0"/>
                  </a:cubicBezTo>
                  <a:cubicBezTo>
                    <a:pt x="360" y="7"/>
                    <a:pt x="299" y="25"/>
                    <a:pt x="234" y="36"/>
                  </a:cubicBezTo>
                  <a:cubicBezTo>
                    <a:pt x="174" y="47"/>
                    <a:pt x="208" y="37"/>
                    <a:pt x="149" y="57"/>
                  </a:cubicBezTo>
                  <a:cubicBezTo>
                    <a:pt x="142" y="59"/>
                    <a:pt x="128" y="64"/>
                    <a:pt x="128" y="64"/>
                  </a:cubicBezTo>
                  <a:cubicBezTo>
                    <a:pt x="113" y="78"/>
                    <a:pt x="71" y="92"/>
                    <a:pt x="71" y="92"/>
                  </a:cubicBezTo>
                  <a:cubicBezTo>
                    <a:pt x="52" y="111"/>
                    <a:pt x="32" y="109"/>
                    <a:pt x="21" y="135"/>
                  </a:cubicBezTo>
                  <a:cubicBezTo>
                    <a:pt x="15" y="149"/>
                    <a:pt x="12" y="164"/>
                    <a:pt x="7" y="178"/>
                  </a:cubicBezTo>
                  <a:cubicBezTo>
                    <a:pt x="5" y="185"/>
                    <a:pt x="0" y="199"/>
                    <a:pt x="0" y="199"/>
                  </a:cubicBezTo>
                  <a:cubicBezTo>
                    <a:pt x="29" y="286"/>
                    <a:pt x="111" y="377"/>
                    <a:pt x="199" y="405"/>
                  </a:cubicBezTo>
                  <a:cubicBezTo>
                    <a:pt x="217" y="424"/>
                    <a:pt x="231" y="433"/>
                    <a:pt x="256" y="441"/>
                  </a:cubicBezTo>
                  <a:cubicBezTo>
                    <a:pt x="270" y="450"/>
                    <a:pt x="284" y="460"/>
                    <a:pt x="298" y="469"/>
                  </a:cubicBezTo>
                  <a:cubicBezTo>
                    <a:pt x="304" y="473"/>
                    <a:pt x="306" y="481"/>
                    <a:pt x="312" y="484"/>
                  </a:cubicBezTo>
                  <a:cubicBezTo>
                    <a:pt x="335" y="494"/>
                    <a:pt x="380" y="500"/>
                    <a:pt x="405" y="505"/>
                  </a:cubicBezTo>
                  <a:cubicBezTo>
                    <a:pt x="455" y="499"/>
                    <a:pt x="484" y="505"/>
                    <a:pt x="533" y="498"/>
                  </a:cubicBezTo>
                  <a:cubicBezTo>
                    <a:pt x="569" y="486"/>
                    <a:pt x="585" y="470"/>
                    <a:pt x="597" y="434"/>
                  </a:cubicBezTo>
                  <a:cubicBezTo>
                    <a:pt x="588" y="404"/>
                    <a:pt x="598" y="387"/>
                    <a:pt x="604" y="356"/>
                  </a:cubicBezTo>
                  <a:cubicBezTo>
                    <a:pt x="584" y="294"/>
                    <a:pt x="612" y="390"/>
                    <a:pt x="604" y="249"/>
                  </a:cubicBezTo>
                  <a:cubicBezTo>
                    <a:pt x="603" y="234"/>
                    <a:pt x="595" y="220"/>
                    <a:pt x="590" y="206"/>
                  </a:cubicBezTo>
                  <a:cubicBezTo>
                    <a:pt x="582" y="181"/>
                    <a:pt x="586" y="136"/>
                    <a:pt x="568" y="114"/>
                  </a:cubicBezTo>
                  <a:cubicBezTo>
                    <a:pt x="558" y="102"/>
                    <a:pt x="543" y="96"/>
                    <a:pt x="533" y="85"/>
                  </a:cubicBezTo>
                  <a:cubicBezTo>
                    <a:pt x="531" y="78"/>
                    <a:pt x="531" y="69"/>
                    <a:pt x="526" y="64"/>
                  </a:cubicBezTo>
                  <a:cubicBezTo>
                    <a:pt x="487" y="26"/>
                    <a:pt x="456" y="42"/>
                    <a:pt x="519" y="28"/>
                  </a:cubicBez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7085806" y="3438827"/>
              <a:ext cx="884487" cy="307777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5-Point Star 9"/>
            <p:cNvSpPr/>
            <p:nvPr/>
          </p:nvSpPr>
          <p:spPr>
            <a:xfrm flipV="1">
              <a:off x="9553575" y="3564042"/>
              <a:ext cx="261937" cy="182562"/>
            </a:xfrm>
            <a:prstGeom prst="star5">
              <a:avLst/>
            </a:prstGeom>
            <a:solidFill>
              <a:srgbClr val="990099"/>
            </a:solidFill>
            <a:ln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9312800" y="2025755"/>
              <a:ext cx="110599" cy="134382"/>
            </a:xfrm>
            <a:prstGeom prst="star5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8734424" y="2465493"/>
              <a:ext cx="82550" cy="130175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9126537" y="3403704"/>
              <a:ext cx="130175" cy="1651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7461913" y="4306480"/>
              <a:ext cx="525440" cy="175116"/>
            </a:xfrm>
            <a:prstGeom prst="rect">
              <a:avLst/>
            </a:prstGeom>
            <a:noFill/>
            <a:ln w="28575">
              <a:solidFill>
                <a:srgbClr val="F9B3A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6960358" y="2340619"/>
              <a:ext cx="1009935" cy="167158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7049069" y="1460436"/>
              <a:ext cx="921224" cy="167158"/>
            </a:xfrm>
            <a:prstGeom prst="rect">
              <a:avLst/>
            </a:prstGeom>
            <a:noFill/>
            <a:ln w="28575">
              <a:solidFill>
                <a:srgbClr val="8AB8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BFA9D7B8-F231-4B3A-9449-CDA137064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9644" y="5041472"/>
              <a:ext cx="1327709" cy="362482"/>
            </a:xfrm>
            <a:prstGeom prst="rect">
              <a:avLst/>
            </a:prstGeom>
            <a:noFill/>
            <a:ln w="28575">
              <a:solidFill>
                <a:srgbClr val="99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2527385" y="2800726"/>
            <a:ext cx="914400" cy="0"/>
          </a:xfrm>
          <a:prstGeom prst="line">
            <a:avLst/>
          </a:prstGeom>
          <a:ln w="28575">
            <a:solidFill>
              <a:srgbClr val="8A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07606" y="4590071"/>
            <a:ext cx="283464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64515" y="2803885"/>
            <a:ext cx="1828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53622" y="5366523"/>
            <a:ext cx="1188720" cy="0"/>
          </a:xfrm>
          <a:prstGeom prst="line">
            <a:avLst/>
          </a:prstGeom>
          <a:ln w="28575">
            <a:solidFill>
              <a:srgbClr val="F9B3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Untitled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63" y="4389749"/>
            <a:ext cx="4218037" cy="215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2F1DFA7-4E70-405D-BCC0-49B8F5F19BB1}"/>
              </a:ext>
            </a:extLst>
          </p:cNvPr>
          <p:cNvSpPr/>
          <p:nvPr/>
        </p:nvSpPr>
        <p:spPr>
          <a:xfrm>
            <a:off x="991958" y="5800405"/>
            <a:ext cx="5150151" cy="584775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Motor decussation (pyramids): Closed/Caudal Medulla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Sensory decussation (internal arcuate fibers): Mid Medulla</a:t>
            </a: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8BC78A-D327-44EE-B535-6CC272641A88}"/>
              </a:ext>
            </a:extLst>
          </p:cNvPr>
          <p:cNvCxnSpPr/>
          <p:nvPr/>
        </p:nvCxnSpPr>
        <p:spPr>
          <a:xfrm>
            <a:off x="2665622" y="4914535"/>
            <a:ext cx="91440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2158C26-59D9-4E6B-A09C-C3E072814B98}"/>
              </a:ext>
            </a:extLst>
          </p:cNvPr>
          <p:cNvCxnSpPr/>
          <p:nvPr/>
        </p:nvCxnSpPr>
        <p:spPr>
          <a:xfrm>
            <a:off x="3580022" y="4914535"/>
            <a:ext cx="151200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68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DA14592-7F72-42DF-8B05-43EB18CB658A}"/>
              </a:ext>
            </a:extLst>
          </p:cNvPr>
          <p:cNvSpPr/>
          <p:nvPr/>
        </p:nvSpPr>
        <p:spPr>
          <a:xfrm>
            <a:off x="884026" y="1832923"/>
            <a:ext cx="4683787" cy="4521999"/>
          </a:xfrm>
          <a:prstGeom prst="rect">
            <a:avLst/>
          </a:prstGeom>
          <a:solidFill>
            <a:schemeClr val="bg1"/>
          </a:solidFill>
          <a:ln w="28575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DF5164-C55D-4DEE-A995-42155C350898}"/>
              </a:ext>
            </a:extLst>
          </p:cNvPr>
          <p:cNvGrpSpPr/>
          <p:nvPr/>
        </p:nvGrpSpPr>
        <p:grpSpPr>
          <a:xfrm>
            <a:off x="9526317" y="1169998"/>
            <a:ext cx="2641595" cy="4958608"/>
            <a:chOff x="8888116" y="1024382"/>
            <a:chExt cx="3303884" cy="5316217"/>
          </a:xfrm>
        </p:grpSpPr>
        <p:pic>
          <p:nvPicPr>
            <p:cNvPr id="4" name="Picture 9" descr="Untitled-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116" y="1024382"/>
              <a:ext cx="3303884" cy="528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>
              <a:off x="10665188" y="5887298"/>
              <a:ext cx="1377223" cy="2415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 dirty="0"/>
                <a:t>Medial Lemniscus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0707390" y="5905818"/>
              <a:ext cx="1096035" cy="434781"/>
            </a:xfrm>
            <a:prstGeom prst="rect">
              <a:avLst/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1251340" y="2494552"/>
              <a:ext cx="481116" cy="149444"/>
            </a:xfrm>
            <a:prstGeom prst="rect">
              <a:avLst/>
            </a:prstGeom>
            <a:noFill/>
            <a:ln w="222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016" y="1912415"/>
            <a:ext cx="4728882" cy="48018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/>
              <a:t>Sensory Decussation</a:t>
            </a:r>
            <a:endParaRPr lang="en-GB" sz="2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dirty="0"/>
              <a:t>Formed by the crossed </a:t>
            </a:r>
            <a:r>
              <a:rPr lang="en-GB" sz="2400" b="1" dirty="0"/>
              <a:t>internal arcuate </a:t>
            </a:r>
            <a:r>
              <a:rPr lang="en-GB" sz="2400" b="1" dirty="0" err="1"/>
              <a:t>fibers</a:t>
            </a:r>
            <a:r>
              <a:rPr lang="en-GB" sz="2400" b="1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400" b="1" dirty="0"/>
              <a:t>Medial Leminiscus</a:t>
            </a:r>
            <a:r>
              <a:rPr lang="en-GB" sz="2400" dirty="0"/>
              <a:t>*:</a:t>
            </a:r>
          </a:p>
          <a:p>
            <a:pPr marL="457200"/>
            <a:r>
              <a:rPr lang="en-GB" sz="2400" dirty="0"/>
              <a:t>Composed of the ascending </a:t>
            </a:r>
            <a:r>
              <a:rPr lang="en-GB" sz="2400" i="1" dirty="0"/>
              <a:t>internal arcuate </a:t>
            </a:r>
            <a:r>
              <a:rPr lang="en-GB" sz="2400" i="1" dirty="0" err="1"/>
              <a:t>fibers</a:t>
            </a:r>
            <a:r>
              <a:rPr lang="en-GB" sz="2400" i="1" dirty="0"/>
              <a:t> </a:t>
            </a:r>
            <a:r>
              <a:rPr lang="en-GB" sz="2400" b="1" u="sng" dirty="0"/>
              <a:t>after</a:t>
            </a:r>
            <a:r>
              <a:rPr lang="en-GB" sz="2400" dirty="0"/>
              <a:t>  their crossing. </a:t>
            </a:r>
          </a:p>
          <a:p>
            <a:pPr marL="457200"/>
            <a:r>
              <a:rPr lang="en-GB" sz="2400" dirty="0"/>
              <a:t>Lies adjacent to the middle line ventral to the central canal </a:t>
            </a:r>
          </a:p>
          <a:p>
            <a:pPr marL="457200"/>
            <a:r>
              <a:rPr lang="en-GB" sz="2400" dirty="0"/>
              <a:t>Terminates in thalamus</a:t>
            </a:r>
            <a:r>
              <a:rPr lang="en-GB" dirty="0"/>
              <a:t>.</a:t>
            </a:r>
          </a:p>
          <a:p>
            <a:pPr marL="457200"/>
            <a:r>
              <a:rPr lang="en-US" sz="2400" dirty="0"/>
              <a:t>C</a:t>
            </a:r>
            <a:r>
              <a:rPr lang="en-GB" sz="2400" dirty="0" err="1"/>
              <a:t>oncerned</a:t>
            </a:r>
            <a:r>
              <a:rPr lang="en-GB" sz="2400" dirty="0"/>
              <a:t> with proprioceptive deep sensation.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30083" y="6399453"/>
            <a:ext cx="19800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*lemniscus</a:t>
            </a:r>
            <a:r>
              <a:rPr lang="en-US" altLang="en-US" sz="1600" dirty="0"/>
              <a:t> = ribbon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50514" y="3598544"/>
            <a:ext cx="3481938" cy="2934372"/>
            <a:chOff x="7204073" y="0"/>
            <a:chExt cx="4510752" cy="4121150"/>
          </a:xfrm>
        </p:grpSpPr>
        <p:pic>
          <p:nvPicPr>
            <p:cNvPr id="7" name="Picture 4" descr="Untitled-2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3508"/>
            <a:stretch/>
          </p:blipFill>
          <p:spPr bwMode="auto">
            <a:xfrm>
              <a:off x="7204073" y="0"/>
              <a:ext cx="4510752" cy="412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609888" y="2132155"/>
              <a:ext cx="871064" cy="312023"/>
            </a:xfrm>
            <a:prstGeom prst="rect">
              <a:avLst/>
            </a:prstGeom>
            <a:noFill/>
            <a:ln w="22225">
              <a:solidFill>
                <a:srgbClr val="EA727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7501547" y="3416485"/>
              <a:ext cx="1018471" cy="171331"/>
            </a:xfrm>
            <a:prstGeom prst="rect">
              <a:avLst/>
            </a:prstGeom>
            <a:noFill/>
            <a:ln w="222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9866312" y="1839914"/>
              <a:ext cx="328612" cy="873125"/>
            </a:xfrm>
            <a:custGeom>
              <a:avLst/>
              <a:gdLst>
                <a:gd name="T0" fmla="*/ 2147483647 w 207"/>
                <a:gd name="T1" fmla="*/ 0 h 550"/>
                <a:gd name="T2" fmla="*/ 2147483647 w 207"/>
                <a:gd name="T3" fmla="*/ 2147483647 h 550"/>
                <a:gd name="T4" fmla="*/ 2147483647 w 207"/>
                <a:gd name="T5" fmla="*/ 2147483647 h 550"/>
                <a:gd name="T6" fmla="*/ 2147483647 w 207"/>
                <a:gd name="T7" fmla="*/ 2147483647 h 550"/>
                <a:gd name="T8" fmla="*/ 2147483647 w 207"/>
                <a:gd name="T9" fmla="*/ 2147483647 h 550"/>
                <a:gd name="T10" fmla="*/ 2147483647 w 207"/>
                <a:gd name="T11" fmla="*/ 2147483647 h 550"/>
                <a:gd name="T12" fmla="*/ 2147483647 w 207"/>
                <a:gd name="T13" fmla="*/ 2147483647 h 550"/>
                <a:gd name="T14" fmla="*/ 2147483647 w 207"/>
                <a:gd name="T15" fmla="*/ 2147483647 h 550"/>
                <a:gd name="T16" fmla="*/ 0 w 207"/>
                <a:gd name="T17" fmla="*/ 2147483647 h 550"/>
                <a:gd name="T18" fmla="*/ 2147483647 w 207"/>
                <a:gd name="T19" fmla="*/ 2147483647 h 550"/>
                <a:gd name="T20" fmla="*/ 2147483647 w 207"/>
                <a:gd name="T21" fmla="*/ 2147483647 h 550"/>
                <a:gd name="T22" fmla="*/ 2147483647 w 207"/>
                <a:gd name="T23" fmla="*/ 2147483647 h 550"/>
                <a:gd name="T24" fmla="*/ 2147483647 w 207"/>
                <a:gd name="T25" fmla="*/ 2147483647 h 550"/>
                <a:gd name="T26" fmla="*/ 2147483647 w 207"/>
                <a:gd name="T27" fmla="*/ 2147483647 h 550"/>
                <a:gd name="T28" fmla="*/ 2147483647 w 207"/>
                <a:gd name="T29" fmla="*/ 2147483647 h 550"/>
                <a:gd name="T30" fmla="*/ 2147483647 w 207"/>
                <a:gd name="T31" fmla="*/ 2147483647 h 550"/>
                <a:gd name="T32" fmla="*/ 2147483647 w 207"/>
                <a:gd name="T33" fmla="*/ 2147483647 h 550"/>
                <a:gd name="T34" fmla="*/ 2147483647 w 207"/>
                <a:gd name="T35" fmla="*/ 2147483647 h 550"/>
                <a:gd name="T36" fmla="*/ 2147483647 w 207"/>
                <a:gd name="T37" fmla="*/ 2147483647 h 550"/>
                <a:gd name="T38" fmla="*/ 2147483647 w 207"/>
                <a:gd name="T39" fmla="*/ 2147483647 h 550"/>
                <a:gd name="T40" fmla="*/ 2147483647 w 207"/>
                <a:gd name="T41" fmla="*/ 2147483647 h 550"/>
                <a:gd name="T42" fmla="*/ 2147483647 w 207"/>
                <a:gd name="T43" fmla="*/ 2147483647 h 550"/>
                <a:gd name="T44" fmla="*/ 2147483647 w 207"/>
                <a:gd name="T45" fmla="*/ 2147483647 h 550"/>
                <a:gd name="T46" fmla="*/ 2147483647 w 207"/>
                <a:gd name="T47" fmla="*/ 2147483647 h 550"/>
                <a:gd name="T48" fmla="*/ 2147483647 w 207"/>
                <a:gd name="T49" fmla="*/ 2147483647 h 550"/>
                <a:gd name="T50" fmla="*/ 2147483647 w 207"/>
                <a:gd name="T51" fmla="*/ 2147483647 h 550"/>
                <a:gd name="T52" fmla="*/ 2147483647 w 207"/>
                <a:gd name="T53" fmla="*/ 2147483647 h 550"/>
                <a:gd name="T54" fmla="*/ 2147483647 w 207"/>
                <a:gd name="T55" fmla="*/ 2147483647 h 550"/>
                <a:gd name="T56" fmla="*/ 2147483647 w 207"/>
                <a:gd name="T57" fmla="*/ 2147483647 h 550"/>
                <a:gd name="T58" fmla="*/ 2147483647 w 207"/>
                <a:gd name="T59" fmla="*/ 0 h 5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7"/>
                <a:gd name="T91" fmla="*/ 0 h 550"/>
                <a:gd name="T92" fmla="*/ 207 w 207"/>
                <a:gd name="T93" fmla="*/ 550 h 5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7" h="550">
                  <a:moveTo>
                    <a:pt x="204" y="0"/>
                  </a:moveTo>
                  <a:cubicBezTo>
                    <a:pt x="203" y="0"/>
                    <a:pt x="183" y="4"/>
                    <a:pt x="180" y="6"/>
                  </a:cubicBezTo>
                  <a:cubicBezTo>
                    <a:pt x="174" y="11"/>
                    <a:pt x="170" y="27"/>
                    <a:pt x="168" y="33"/>
                  </a:cubicBezTo>
                  <a:cubicBezTo>
                    <a:pt x="160" y="57"/>
                    <a:pt x="149" y="80"/>
                    <a:pt x="141" y="105"/>
                  </a:cubicBezTo>
                  <a:cubicBezTo>
                    <a:pt x="125" y="153"/>
                    <a:pt x="97" y="199"/>
                    <a:pt x="87" y="249"/>
                  </a:cubicBezTo>
                  <a:cubicBezTo>
                    <a:pt x="82" y="273"/>
                    <a:pt x="66" y="342"/>
                    <a:pt x="54" y="360"/>
                  </a:cubicBezTo>
                  <a:cubicBezTo>
                    <a:pt x="46" y="371"/>
                    <a:pt x="43" y="383"/>
                    <a:pt x="39" y="396"/>
                  </a:cubicBezTo>
                  <a:cubicBezTo>
                    <a:pt x="37" y="403"/>
                    <a:pt x="31" y="408"/>
                    <a:pt x="27" y="414"/>
                  </a:cubicBezTo>
                  <a:cubicBezTo>
                    <a:pt x="16" y="431"/>
                    <a:pt x="7" y="457"/>
                    <a:pt x="0" y="477"/>
                  </a:cubicBezTo>
                  <a:cubicBezTo>
                    <a:pt x="4" y="489"/>
                    <a:pt x="15" y="484"/>
                    <a:pt x="30" y="489"/>
                  </a:cubicBezTo>
                  <a:cubicBezTo>
                    <a:pt x="52" y="496"/>
                    <a:pt x="76" y="496"/>
                    <a:pt x="99" y="504"/>
                  </a:cubicBezTo>
                  <a:cubicBezTo>
                    <a:pt x="113" y="509"/>
                    <a:pt x="122" y="513"/>
                    <a:pt x="135" y="519"/>
                  </a:cubicBezTo>
                  <a:cubicBezTo>
                    <a:pt x="144" y="523"/>
                    <a:pt x="162" y="528"/>
                    <a:pt x="162" y="528"/>
                  </a:cubicBezTo>
                  <a:cubicBezTo>
                    <a:pt x="177" y="550"/>
                    <a:pt x="161" y="529"/>
                    <a:pt x="165" y="525"/>
                  </a:cubicBezTo>
                  <a:cubicBezTo>
                    <a:pt x="169" y="520"/>
                    <a:pt x="183" y="519"/>
                    <a:pt x="183" y="519"/>
                  </a:cubicBezTo>
                  <a:cubicBezTo>
                    <a:pt x="180" y="506"/>
                    <a:pt x="183" y="499"/>
                    <a:pt x="180" y="486"/>
                  </a:cubicBezTo>
                  <a:cubicBezTo>
                    <a:pt x="184" y="474"/>
                    <a:pt x="179" y="468"/>
                    <a:pt x="183" y="456"/>
                  </a:cubicBezTo>
                  <a:cubicBezTo>
                    <a:pt x="178" y="442"/>
                    <a:pt x="186" y="430"/>
                    <a:pt x="189" y="417"/>
                  </a:cubicBezTo>
                  <a:cubicBezTo>
                    <a:pt x="188" y="414"/>
                    <a:pt x="186" y="411"/>
                    <a:pt x="186" y="408"/>
                  </a:cubicBezTo>
                  <a:cubicBezTo>
                    <a:pt x="186" y="405"/>
                    <a:pt x="189" y="402"/>
                    <a:pt x="189" y="399"/>
                  </a:cubicBezTo>
                  <a:cubicBezTo>
                    <a:pt x="188" y="393"/>
                    <a:pt x="183" y="381"/>
                    <a:pt x="183" y="381"/>
                  </a:cubicBezTo>
                  <a:cubicBezTo>
                    <a:pt x="187" y="368"/>
                    <a:pt x="184" y="353"/>
                    <a:pt x="186" y="339"/>
                  </a:cubicBezTo>
                  <a:cubicBezTo>
                    <a:pt x="188" y="293"/>
                    <a:pt x="193" y="249"/>
                    <a:pt x="189" y="204"/>
                  </a:cubicBezTo>
                  <a:cubicBezTo>
                    <a:pt x="194" y="188"/>
                    <a:pt x="197" y="172"/>
                    <a:pt x="192" y="156"/>
                  </a:cubicBezTo>
                  <a:cubicBezTo>
                    <a:pt x="195" y="147"/>
                    <a:pt x="189" y="129"/>
                    <a:pt x="189" y="129"/>
                  </a:cubicBezTo>
                  <a:cubicBezTo>
                    <a:pt x="194" y="113"/>
                    <a:pt x="198" y="98"/>
                    <a:pt x="207" y="84"/>
                  </a:cubicBezTo>
                  <a:cubicBezTo>
                    <a:pt x="205" y="78"/>
                    <a:pt x="203" y="72"/>
                    <a:pt x="201" y="66"/>
                  </a:cubicBezTo>
                  <a:cubicBezTo>
                    <a:pt x="200" y="63"/>
                    <a:pt x="198" y="57"/>
                    <a:pt x="198" y="57"/>
                  </a:cubicBezTo>
                  <a:cubicBezTo>
                    <a:pt x="202" y="46"/>
                    <a:pt x="197" y="41"/>
                    <a:pt x="201" y="30"/>
                  </a:cubicBezTo>
                  <a:cubicBezTo>
                    <a:pt x="198" y="14"/>
                    <a:pt x="190" y="9"/>
                    <a:pt x="204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B90CE9-43D2-4767-9447-B91A1184A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6548" y="3778847"/>
              <a:ext cx="1285212" cy="312023"/>
            </a:xfrm>
            <a:prstGeom prst="rect">
              <a:avLst/>
            </a:prstGeom>
            <a:noFill/>
            <a:ln w="22225">
              <a:solidFill>
                <a:srgbClr val="99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269781" y="2919297"/>
            <a:ext cx="173736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35264" y="2618078"/>
            <a:ext cx="100584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69781" y="3331418"/>
            <a:ext cx="23774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61472" y="5500806"/>
            <a:ext cx="10972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E1DACA-C2C1-4E7A-A652-DD242E23D5AC}"/>
              </a:ext>
            </a:extLst>
          </p:cNvPr>
          <p:cNvGrpSpPr/>
          <p:nvPr/>
        </p:nvGrpSpPr>
        <p:grpSpPr>
          <a:xfrm>
            <a:off x="5789367" y="1169998"/>
            <a:ext cx="4259779" cy="2032251"/>
            <a:chOff x="7187223" y="4624159"/>
            <a:chExt cx="4259779" cy="203225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0289D1-1F0A-4BF3-A5EA-5F7AF5CE9EE5}"/>
                </a:ext>
              </a:extLst>
            </p:cNvPr>
            <p:cNvGrpSpPr/>
            <p:nvPr/>
          </p:nvGrpSpPr>
          <p:grpSpPr>
            <a:xfrm>
              <a:off x="7187223" y="4624159"/>
              <a:ext cx="1025667" cy="2032251"/>
              <a:chOff x="7187223" y="4624159"/>
              <a:chExt cx="1025667" cy="203225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F0E4F2-965D-4084-AC1E-E4FA62EBBC08}"/>
                  </a:ext>
                </a:extLst>
              </p:cNvPr>
              <p:cNvSpPr/>
              <p:nvPr/>
            </p:nvSpPr>
            <p:spPr>
              <a:xfrm>
                <a:off x="7187223" y="5899326"/>
                <a:ext cx="327576" cy="75708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B14944-B1D6-4686-8D92-D7CEB33E169B}"/>
                  </a:ext>
                </a:extLst>
              </p:cNvPr>
              <p:cNvSpPr/>
              <p:nvPr/>
            </p:nvSpPr>
            <p:spPr>
              <a:xfrm>
                <a:off x="7885314" y="5899326"/>
                <a:ext cx="327576" cy="7570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E23739-1108-4FCC-9BC2-48A8FA00AC24}"/>
                  </a:ext>
                </a:extLst>
              </p:cNvPr>
              <p:cNvSpPr/>
              <p:nvPr/>
            </p:nvSpPr>
            <p:spPr>
              <a:xfrm>
                <a:off x="7187223" y="4624159"/>
                <a:ext cx="327576" cy="7570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09DC3AF-6077-4D4B-8427-D2E636F3795F}"/>
                  </a:ext>
                </a:extLst>
              </p:cNvPr>
              <p:cNvSpPr/>
              <p:nvPr/>
            </p:nvSpPr>
            <p:spPr>
              <a:xfrm>
                <a:off x="7885314" y="4624159"/>
                <a:ext cx="327576" cy="75708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0474FA2-2701-44DD-9F60-1E024ECDB12A}"/>
                  </a:ext>
                </a:extLst>
              </p:cNvPr>
              <p:cNvSpPr/>
              <p:nvPr/>
            </p:nvSpPr>
            <p:spPr>
              <a:xfrm rot="2595397">
                <a:off x="7503388" y="5099928"/>
                <a:ext cx="393334" cy="107871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02D37A-9816-4EDD-9AF4-89F6D38F3935}"/>
                  </a:ext>
                </a:extLst>
              </p:cNvPr>
              <p:cNvSpPr/>
              <p:nvPr/>
            </p:nvSpPr>
            <p:spPr>
              <a:xfrm rot="19056255">
                <a:off x="7506260" y="5066508"/>
                <a:ext cx="379414" cy="1093501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rgbClr val="FFFF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05A82728-91B5-48AA-9208-E7B20FB7C991}"/>
                </a:ext>
              </a:extLst>
            </p:cNvPr>
            <p:cNvSpPr/>
            <p:nvPr/>
          </p:nvSpPr>
          <p:spPr>
            <a:xfrm>
              <a:off x="8300002" y="5899326"/>
              <a:ext cx="244757" cy="744904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847B8E-EAAD-42D5-BCC5-7BD9AFE1EB5D}"/>
                </a:ext>
              </a:extLst>
            </p:cNvPr>
            <p:cNvSpPr/>
            <p:nvPr/>
          </p:nvSpPr>
          <p:spPr>
            <a:xfrm>
              <a:off x="8544759" y="5899326"/>
              <a:ext cx="290224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Before</a:t>
              </a:r>
              <a:r>
                <a:rPr lang="en-GB" dirty="0">
                  <a:solidFill>
                    <a:srgbClr val="92D050"/>
                  </a:solidFill>
                </a:rPr>
                <a:t> they cross they are the </a:t>
              </a:r>
              <a:r>
                <a:rPr lang="en-GB" b="1" dirty="0">
                  <a:solidFill>
                    <a:srgbClr val="92D050"/>
                  </a:solidFill>
                </a:rPr>
                <a:t>internal arcuate </a:t>
              </a:r>
              <a:r>
                <a:rPr lang="en-GB" b="1" dirty="0" err="1">
                  <a:solidFill>
                    <a:srgbClr val="92D050"/>
                  </a:solidFill>
                </a:rPr>
                <a:t>fibers</a:t>
              </a:r>
              <a:r>
                <a:rPr lang="en-GB" b="1" dirty="0">
                  <a:solidFill>
                    <a:srgbClr val="92D050"/>
                  </a:solidFill>
                </a:rPr>
                <a:t> </a:t>
              </a:r>
              <a:r>
                <a:rPr lang="en-GB" dirty="0">
                  <a:solidFill>
                    <a:srgbClr val="92D050"/>
                  </a:solidFill>
                </a:rPr>
                <a:t>from gracile and cuneate nuclei</a:t>
              </a: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4A871B55-3D86-4F95-BE40-40AD017F60ED}"/>
                </a:ext>
              </a:extLst>
            </p:cNvPr>
            <p:cNvSpPr/>
            <p:nvPr/>
          </p:nvSpPr>
          <p:spPr>
            <a:xfrm>
              <a:off x="8275660" y="5389769"/>
              <a:ext cx="260985" cy="410636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86DC317-5603-4787-A08D-64E65D611984}"/>
                </a:ext>
              </a:extLst>
            </p:cNvPr>
            <p:cNvSpPr/>
            <p:nvPr/>
          </p:nvSpPr>
          <p:spPr>
            <a:xfrm>
              <a:off x="8536645" y="5359022"/>
              <a:ext cx="26266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At the level </a:t>
              </a:r>
              <a:r>
                <a:rPr lang="en-GB" dirty="0">
                  <a:solidFill>
                    <a:srgbClr val="92D050"/>
                  </a:solidFill>
                </a:rPr>
                <a:t>of the crossing it is called </a:t>
              </a:r>
              <a:r>
                <a:rPr lang="en-GB" b="1" dirty="0">
                  <a:solidFill>
                    <a:srgbClr val="92D050"/>
                  </a:solidFill>
                </a:rPr>
                <a:t>sensory decussation</a:t>
              </a:r>
              <a:endParaRPr lang="en-GB" b="1" dirty="0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E5D7D54E-9ACF-4E9E-A97B-4E807973F37F}"/>
                </a:ext>
              </a:extLst>
            </p:cNvPr>
            <p:cNvSpPr/>
            <p:nvPr/>
          </p:nvSpPr>
          <p:spPr>
            <a:xfrm>
              <a:off x="8291888" y="4636338"/>
              <a:ext cx="244758" cy="705599"/>
            </a:xfrm>
            <a:prstGeom prst="rightBrac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51CEDAD-5A8B-4A7C-A630-D0F47CDC5EEA}"/>
                </a:ext>
              </a:extLst>
            </p:cNvPr>
            <p:cNvSpPr/>
            <p:nvPr/>
          </p:nvSpPr>
          <p:spPr>
            <a:xfrm>
              <a:off x="8544759" y="4727527"/>
              <a:ext cx="28817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u="sng" dirty="0">
                  <a:solidFill>
                    <a:srgbClr val="92D050"/>
                  </a:solidFill>
                </a:rPr>
                <a:t>After</a:t>
              </a:r>
              <a:r>
                <a:rPr lang="en-GB" dirty="0">
                  <a:solidFill>
                    <a:srgbClr val="92D050"/>
                  </a:solidFill>
                </a:rPr>
                <a:t> crossing and they ascend and form the </a:t>
              </a:r>
              <a:r>
                <a:rPr lang="en-GB" b="1" dirty="0">
                  <a:solidFill>
                    <a:srgbClr val="92D050"/>
                  </a:solidFill>
                </a:rPr>
                <a:t>medial </a:t>
              </a:r>
              <a:r>
                <a:rPr lang="en-GB" b="1" dirty="0" err="1">
                  <a:solidFill>
                    <a:srgbClr val="92D050"/>
                  </a:solidFill>
                </a:rPr>
                <a:t>leminsicus</a:t>
              </a:r>
              <a:r>
                <a:rPr lang="en-GB" dirty="0">
                  <a:solidFill>
                    <a:srgbClr val="92D050"/>
                  </a:solidFill>
                </a:rPr>
                <a:t>.</a:t>
              </a: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F62D693B-75E6-4359-B14A-B51CBBD4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32"/>
            <a:ext cx="10515600" cy="1355576"/>
          </a:xfrm>
        </p:spPr>
        <p:txBody>
          <a:bodyPr>
            <a:normAutofit/>
          </a:bodyPr>
          <a:lstStyle/>
          <a:p>
            <a:r>
              <a:rPr lang="en-US" sz="3600" dirty="0"/>
              <a:t>1. Medulla Oblongata</a:t>
            </a:r>
            <a:br>
              <a:rPr lang="en-US" sz="3600" dirty="0"/>
            </a:br>
            <a:r>
              <a:rPr lang="en-US" sz="3200" b="1" dirty="0"/>
              <a:t>Mid Medulla</a:t>
            </a:r>
            <a:endParaRPr lang="en-GB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784799" y="216036"/>
            <a:ext cx="56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Doctor’s note: don’t be confused about Tracts , Fasciculus , </a:t>
            </a:r>
            <a:r>
              <a:rPr lang="en-GB" dirty="0">
                <a:solidFill>
                  <a:schemeClr val="accent3"/>
                </a:solidFill>
              </a:rPr>
              <a:t>L</a:t>
            </a:r>
            <a:r>
              <a:rPr lang="en-GB" dirty="0" smtClean="0">
                <a:solidFill>
                  <a:schemeClr val="accent3"/>
                </a:solidFill>
              </a:rPr>
              <a:t>eminiscus . They are all tracts with different locations and shapes</a:t>
            </a:r>
            <a:r>
              <a:rPr lang="en-GB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0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C43D34-FF1E-47A0-BA42-14BE12AD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600" dirty="0"/>
              <a:t>1. Medulla Oblongata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200" b="1" dirty="0"/>
              <a:t>Rostral </a:t>
            </a:r>
            <a:r>
              <a:rPr lang="en-US" sz="2400" dirty="0"/>
              <a:t>(open) </a:t>
            </a:r>
            <a:r>
              <a:rPr lang="en-US" sz="3200" b="1" dirty="0"/>
              <a:t>Medulla</a:t>
            </a:r>
            <a:endParaRPr lang="en-GB" sz="40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8464D3-5CDA-40A9-BE23-4DF104E2977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1911299"/>
            <a:ext cx="4943168" cy="37717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u="sng" dirty="0"/>
              <a:t>On the </a:t>
            </a:r>
            <a:r>
              <a:rPr lang="en-US" sz="2200" b="1" u="sng" dirty="0"/>
              <a:t>ventral</a:t>
            </a:r>
            <a:r>
              <a:rPr lang="en-US" sz="2200" u="sng" dirty="0"/>
              <a:t> aspect :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dirty="0"/>
              <a:t>The pyramid is clear, with </a:t>
            </a:r>
            <a:r>
              <a:rPr lang="en-US" sz="2200" b="1" dirty="0"/>
              <a:t>medial lemniscus</a:t>
            </a:r>
            <a:r>
              <a:rPr lang="en-US" sz="2200" dirty="0"/>
              <a:t> on either sides of middle line </a:t>
            </a:r>
            <a:r>
              <a:rPr lang="en-US" sz="2200" u="sng" dirty="0"/>
              <a:t>dorsal</a:t>
            </a:r>
            <a:r>
              <a:rPr lang="en-US" sz="2200" dirty="0"/>
              <a:t> to the pyramid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/>
              <a:t>Inferior Olivary Nucleus</a:t>
            </a:r>
            <a:r>
              <a:rPr lang="en-US" sz="2200" dirty="0"/>
              <a:t>:</a:t>
            </a:r>
          </a:p>
          <a:p>
            <a:pPr lvl="1">
              <a:defRPr/>
            </a:pPr>
            <a:r>
              <a:rPr lang="en-US" sz="2200" dirty="0"/>
              <a:t> A convoluted mass of gray matter., lies </a:t>
            </a:r>
            <a:r>
              <a:rPr lang="en-US" sz="2200" u="sng" dirty="0"/>
              <a:t>posterolateral</a:t>
            </a:r>
            <a:r>
              <a:rPr lang="en-US" sz="2200" dirty="0"/>
              <a:t> to the pyramids &amp; </a:t>
            </a:r>
            <a:r>
              <a:rPr lang="en-US" sz="2200" u="sng" dirty="0"/>
              <a:t>lateral </a:t>
            </a:r>
            <a:r>
              <a:rPr lang="en-US" sz="2200" dirty="0"/>
              <a:t>to the medial </a:t>
            </a:r>
            <a:r>
              <a:rPr lang="en-US" sz="2200" dirty="0" err="1"/>
              <a:t>leminiscus</a:t>
            </a:r>
            <a:r>
              <a:rPr lang="en-US" sz="2200" dirty="0"/>
              <a:t>. </a:t>
            </a:r>
          </a:p>
          <a:p>
            <a:pPr lvl="1">
              <a:defRPr/>
            </a:pPr>
            <a:r>
              <a:rPr lang="en-US" sz="2200" dirty="0"/>
              <a:t>It is concerned with the </a:t>
            </a:r>
            <a:r>
              <a:rPr lang="en-US" sz="2200" i="1" dirty="0"/>
              <a:t>control of movement</a:t>
            </a:r>
            <a:r>
              <a:rPr lang="en-US" sz="2200" i="1" dirty="0" smtClean="0"/>
              <a:t>. </a:t>
            </a:r>
            <a:r>
              <a:rPr lang="en-US" sz="2000" dirty="0" smtClean="0">
                <a:solidFill>
                  <a:schemeClr val="accent3"/>
                </a:solidFill>
              </a:rPr>
              <a:t>The fibers in here will come from the cerebellum.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44CF3B6-04BD-4354-915C-796F0AD6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284" y="1911299"/>
            <a:ext cx="4805516" cy="36144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u="sng" dirty="0"/>
              <a:t>Its </a:t>
            </a:r>
            <a:r>
              <a:rPr lang="en-GB" sz="2200" b="1" u="sng" dirty="0"/>
              <a:t>dorsal</a:t>
            </a:r>
            <a:r>
              <a:rPr lang="en-GB" sz="2200" u="sng" dirty="0"/>
              <a:t> surface forms: </a:t>
            </a:r>
          </a:p>
          <a:p>
            <a:pPr marL="457200"/>
            <a:r>
              <a:rPr lang="en-GB" sz="2200" dirty="0"/>
              <a:t>Lower part of the floor of the </a:t>
            </a:r>
            <a:r>
              <a:rPr lang="en-GB" sz="2200" b="1" dirty="0"/>
              <a:t>4th ventricle</a:t>
            </a:r>
            <a:r>
              <a:rPr lang="en-GB" sz="22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/>
              <a:t>The </a:t>
            </a:r>
            <a:r>
              <a:rPr lang="en-GB" sz="2200" b="1" dirty="0"/>
              <a:t>Inferior</a:t>
            </a:r>
            <a:r>
              <a:rPr lang="en-GB" sz="2200" dirty="0"/>
              <a:t> Cerebellar Peduncle is, </a:t>
            </a:r>
            <a:r>
              <a:rPr lang="en-GB" sz="2200" i="1" dirty="0"/>
              <a:t>connecting Medulla Oblongata with cerebellum</a:t>
            </a:r>
            <a:r>
              <a:rPr lang="en-GB" sz="22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u="sng" dirty="0"/>
              <a:t>Dorsal</a:t>
            </a:r>
            <a:r>
              <a:rPr lang="en-GB" sz="2200" dirty="0"/>
              <a:t> and </a:t>
            </a:r>
            <a:r>
              <a:rPr lang="en-GB" sz="2200" u="sng" dirty="0"/>
              <a:t>lateral</a:t>
            </a:r>
            <a:r>
              <a:rPr lang="en-GB" sz="2200" dirty="0"/>
              <a:t> to the Inferior cerebellar peduncle lie the </a:t>
            </a:r>
            <a:r>
              <a:rPr lang="en-GB" sz="2200" b="1" dirty="0"/>
              <a:t>Cochlear nuclei</a:t>
            </a:r>
            <a:r>
              <a:rPr lang="en-GB" sz="2200" dirty="0"/>
              <a:t> (</a:t>
            </a:r>
            <a:r>
              <a:rPr lang="en-GB" sz="2200" i="1" dirty="0"/>
              <a:t>dorsal and ventral</a:t>
            </a:r>
            <a:r>
              <a:rPr lang="en-GB" sz="2200" dirty="0"/>
              <a:t>).</a:t>
            </a:r>
          </a:p>
          <a:p>
            <a:endParaRPr lang="en-GB" sz="22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7C2B605-143F-4CF2-9708-05D2CACF0B78}"/>
              </a:ext>
            </a:extLst>
          </p:cNvPr>
          <p:cNvCxnSpPr/>
          <p:nvPr/>
        </p:nvCxnSpPr>
        <p:spPr>
          <a:xfrm>
            <a:off x="5978013" y="1659584"/>
            <a:ext cx="0" cy="4284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A833A1-0943-4628-9E58-B79A644197A8}"/>
              </a:ext>
            </a:extLst>
          </p:cNvPr>
          <p:cNvCxnSpPr/>
          <p:nvPr/>
        </p:nvCxnSpPr>
        <p:spPr>
          <a:xfrm>
            <a:off x="1633575" y="2634162"/>
            <a:ext cx="936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007196-4FFD-40C6-872A-7E14E2EEACFD}"/>
              </a:ext>
            </a:extLst>
          </p:cNvPr>
          <p:cNvCxnSpPr/>
          <p:nvPr/>
        </p:nvCxnSpPr>
        <p:spPr>
          <a:xfrm>
            <a:off x="4101473" y="2634162"/>
            <a:ext cx="82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685A68-2E46-4531-9E0E-4A6C1A557D48}"/>
              </a:ext>
            </a:extLst>
          </p:cNvPr>
          <p:cNvCxnSpPr/>
          <p:nvPr/>
        </p:nvCxnSpPr>
        <p:spPr>
          <a:xfrm>
            <a:off x="1150751" y="2929130"/>
            <a:ext cx="115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BA6CBA-8190-4CC0-BB8E-B85CDB7D5C70}"/>
              </a:ext>
            </a:extLst>
          </p:cNvPr>
          <p:cNvCxnSpPr/>
          <p:nvPr/>
        </p:nvCxnSpPr>
        <p:spPr>
          <a:xfrm>
            <a:off x="1160583" y="3676382"/>
            <a:ext cx="2772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B0326AA-D2A4-4BB7-A39B-2D6DE0EF3155}"/>
              </a:ext>
            </a:extLst>
          </p:cNvPr>
          <p:cNvCxnSpPr/>
          <p:nvPr/>
        </p:nvCxnSpPr>
        <p:spPr>
          <a:xfrm>
            <a:off x="7354905" y="3361749"/>
            <a:ext cx="3204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E0A8F6-2497-4E6E-8457-1A9611898E30}"/>
              </a:ext>
            </a:extLst>
          </p:cNvPr>
          <p:cNvCxnSpPr/>
          <p:nvPr/>
        </p:nvCxnSpPr>
        <p:spPr>
          <a:xfrm>
            <a:off x="9095215" y="2634162"/>
            <a:ext cx="1764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4D0829-31E5-43E3-B9A5-C2CD849DF692}"/>
              </a:ext>
            </a:extLst>
          </p:cNvPr>
          <p:cNvCxnSpPr/>
          <p:nvPr/>
        </p:nvCxnSpPr>
        <p:spPr>
          <a:xfrm>
            <a:off x="7138220" y="2929130"/>
            <a:ext cx="972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4A2853-4226-4993-8C41-EC36EA9E21EB}"/>
              </a:ext>
            </a:extLst>
          </p:cNvPr>
          <p:cNvCxnSpPr/>
          <p:nvPr/>
        </p:nvCxnSpPr>
        <p:spPr>
          <a:xfrm>
            <a:off x="9930957" y="4698937"/>
            <a:ext cx="1008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7B482F-347E-4EBD-9FC5-B65E71410E73}"/>
              </a:ext>
            </a:extLst>
          </p:cNvPr>
          <p:cNvCxnSpPr/>
          <p:nvPr/>
        </p:nvCxnSpPr>
        <p:spPr>
          <a:xfrm>
            <a:off x="6850905" y="5003737"/>
            <a:ext cx="720000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71941" y="5795060"/>
            <a:ext cx="507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3"/>
                </a:solidFill>
              </a:rPr>
              <a:t>Doctor’s Note:</a:t>
            </a:r>
            <a:r>
              <a:rPr lang="en-US" dirty="0" smtClean="0">
                <a:solidFill>
                  <a:schemeClr val="accent3"/>
                </a:solidFill>
              </a:rPr>
              <a:t> we call it open medulla because the central canal will open at this level into the 4</a:t>
            </a:r>
            <a:r>
              <a:rPr lang="en-US" baseline="30000" dirty="0" smtClean="0">
                <a:solidFill>
                  <a:schemeClr val="accent3"/>
                </a:solidFill>
              </a:rPr>
              <a:t>th</a:t>
            </a:r>
            <a:r>
              <a:rPr lang="en-US" dirty="0" smtClean="0">
                <a:solidFill>
                  <a:schemeClr val="accent3"/>
                </a:solidFill>
              </a:rPr>
              <a:t> ventricle.</a:t>
            </a:r>
            <a:endParaRPr lang="en-GB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03240A2-0088-4097-8D56-7F17E0943805}"/>
              </a:ext>
            </a:extLst>
          </p:cNvPr>
          <p:cNvGrpSpPr/>
          <p:nvPr/>
        </p:nvGrpSpPr>
        <p:grpSpPr>
          <a:xfrm>
            <a:off x="702968" y="3087329"/>
            <a:ext cx="4692380" cy="3205330"/>
            <a:chOff x="5911645" y="529431"/>
            <a:chExt cx="4876800" cy="2322513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82D7B05-0B34-4710-A782-AE80896B5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645" y="529431"/>
              <a:ext cx="4876800" cy="232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7">
              <a:extLst>
                <a:ext uri="{FF2B5EF4-FFF2-40B4-BE49-F238E27FC236}">
                  <a16:creationId xmlns:a16="http://schemas.microsoft.com/office/drawing/2014/main" id="{70FDC64F-C051-435C-B833-690D3186B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5983" y="2418556"/>
              <a:ext cx="576262" cy="2159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id="{26CC73AF-4A3D-4991-A5A5-53FC9A02B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1644" y="1868758"/>
              <a:ext cx="848063" cy="24499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BE708A59-F968-453A-A259-2C201C1BE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820" y="2043906"/>
              <a:ext cx="781050" cy="28575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3EF199AF-ED9C-4921-922D-35652BDAA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5945" y="1234281"/>
              <a:ext cx="781050" cy="28575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A59BA-73DB-424B-82C8-FB129C4602AF}"/>
              </a:ext>
            </a:extLst>
          </p:cNvPr>
          <p:cNvGrpSpPr/>
          <p:nvPr/>
        </p:nvGrpSpPr>
        <p:grpSpPr>
          <a:xfrm>
            <a:off x="510299" y="489067"/>
            <a:ext cx="4716959" cy="2475569"/>
            <a:chOff x="5905295" y="2953544"/>
            <a:chExt cx="4679950" cy="3302000"/>
          </a:xfrm>
        </p:grpSpPr>
        <p:pic>
          <p:nvPicPr>
            <p:cNvPr id="31" name="Picture 3" descr="Untitled-29">
              <a:extLst>
                <a:ext uri="{FF2B5EF4-FFF2-40B4-BE49-F238E27FC236}">
                  <a16:creationId xmlns:a16="http://schemas.microsoft.com/office/drawing/2014/main" id="{43DE1860-48E7-439D-A2C2-5538637E8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295" y="2953544"/>
              <a:ext cx="4679950" cy="330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BBBE5FC7-6210-4549-A7A6-C5F5D1B0A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24670" y="3117056"/>
              <a:ext cx="342900" cy="277813"/>
            </a:xfrm>
            <a:prstGeom prst="line">
              <a:avLst/>
            </a:prstGeom>
            <a:noFill/>
            <a:ln w="76200">
              <a:solidFill>
                <a:srgbClr val="FF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E3AD1984-AF7C-4EC0-8C04-61271295A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81558" y="5241131"/>
              <a:ext cx="431800" cy="215900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11">
              <a:extLst>
                <a:ext uri="{FF2B5EF4-FFF2-40B4-BE49-F238E27FC236}">
                  <a16:creationId xmlns:a16="http://schemas.microsoft.com/office/drawing/2014/main" id="{D770C889-2A5B-4B13-B2B9-810A1DE4D7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9933" y="4177506"/>
              <a:ext cx="431800" cy="21590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8B1C03F4-04BB-4017-BE64-8D8097A4F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73758" y="5785644"/>
              <a:ext cx="254000" cy="3270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11">
              <a:extLst>
                <a:ext uri="{FF2B5EF4-FFF2-40B4-BE49-F238E27FC236}">
                  <a16:creationId xmlns:a16="http://schemas.microsoft.com/office/drawing/2014/main" id="{FD28B71A-84AE-4017-9DC9-978EF15A0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72270" y="4914106"/>
              <a:ext cx="447675" cy="396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02749D-7AA0-40C4-96BA-6E8042E00CBD}"/>
              </a:ext>
            </a:extLst>
          </p:cNvPr>
          <p:cNvGrpSpPr/>
          <p:nvPr/>
        </p:nvGrpSpPr>
        <p:grpSpPr>
          <a:xfrm>
            <a:off x="5533494" y="1356957"/>
            <a:ext cx="6169279" cy="4635544"/>
            <a:chOff x="5510015" y="2945458"/>
            <a:chExt cx="6169279" cy="3686034"/>
          </a:xfrm>
        </p:grpSpPr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7D73383F-1763-4ADF-B0D5-2B1E80086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10015" y="2945458"/>
              <a:ext cx="6122806" cy="3686034"/>
            </a:xfrm>
            <a:prstGeom prst="rect">
              <a:avLst/>
            </a:prstGeom>
            <a:noFill/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E95CDA-4FDF-430F-8A40-39E9C410B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7380" y="3966819"/>
              <a:ext cx="1008874" cy="27323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429CE9-E448-4916-A5B9-00E1C6A02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374" y="4332449"/>
              <a:ext cx="938920" cy="273230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E0DF14-ECD6-4880-8197-27A269784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37385" y="3533496"/>
              <a:ext cx="1478868" cy="120750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Book Antiqua" panose="0204060205030503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F077BC-0AF9-467A-8310-CC384F79AA66}"/>
                </a:ext>
              </a:extLst>
            </p:cNvPr>
            <p:cNvSpPr/>
            <p:nvPr/>
          </p:nvSpPr>
          <p:spPr>
            <a:xfrm>
              <a:off x="9586452" y="6331987"/>
              <a:ext cx="550933" cy="2162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BDCF02B-34C7-44FE-B9F3-C187145EA6D3}"/>
                </a:ext>
              </a:extLst>
            </p:cNvPr>
            <p:cNvSpPr/>
            <p:nvPr/>
          </p:nvSpPr>
          <p:spPr>
            <a:xfrm>
              <a:off x="5820533" y="5868586"/>
              <a:ext cx="1104430" cy="178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D79EDA0-51D5-45E0-A0B2-FDAC2A1202F6}"/>
                </a:ext>
              </a:extLst>
            </p:cNvPr>
            <p:cNvSpPr/>
            <p:nvPr/>
          </p:nvSpPr>
          <p:spPr>
            <a:xfrm>
              <a:off x="10511823" y="5479844"/>
              <a:ext cx="1021416" cy="31135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3679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4026</TotalTime>
  <Words>2440</Words>
  <Application>Microsoft Office PowerPoint</Application>
  <PresentationFormat>Widescreen</PresentationFormat>
  <Paragraphs>364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Times New Roman</vt:lpstr>
      <vt:lpstr>Courier New</vt:lpstr>
      <vt:lpstr>Book Antiqua</vt:lpstr>
      <vt:lpstr>Calibri Light</vt:lpstr>
      <vt:lpstr>Calibri</vt:lpstr>
      <vt:lpstr>Wingdings 2</vt:lpstr>
      <vt:lpstr>Wingdings</vt:lpstr>
      <vt:lpstr>Office Theme</vt:lpstr>
      <vt:lpstr>Internal Structures of the  Brain Stem</vt:lpstr>
      <vt:lpstr>Objectives</vt:lpstr>
      <vt:lpstr>1. Medulla Oblongata Caudal (closed) Medulla</vt:lpstr>
      <vt:lpstr>PowerPoint Presentation</vt:lpstr>
      <vt:lpstr>1. Medulla Oblongata Caudal (closed) Medulla</vt:lpstr>
      <vt:lpstr>1. Medulla Oblongata Mid Medulla</vt:lpstr>
      <vt:lpstr>1. Medulla Oblongata Mid Medulla</vt:lpstr>
      <vt:lpstr>1. Medulla Oblongata Rostral (open) Medulla</vt:lpstr>
      <vt:lpstr>PowerPoint Presentation</vt:lpstr>
      <vt:lpstr>PowerPoint Presentation</vt:lpstr>
      <vt:lpstr>1. Medulla Oblongata Rostral (open) Medulla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creator>Jawaher AbdulMohsen</dc:creator>
  <cp:lastModifiedBy>abdulaziz abdullah</cp:lastModifiedBy>
  <cp:revision>142</cp:revision>
  <dcterms:created xsi:type="dcterms:W3CDTF">2017-04-30T17:35:08Z</dcterms:created>
  <dcterms:modified xsi:type="dcterms:W3CDTF">2017-09-30T16:57:33Z</dcterms:modified>
</cp:coreProperties>
</file>