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5" r:id="rId1"/>
  </p:sldMasterIdLst>
  <p:notesMasterIdLst>
    <p:notesMasterId r:id="rId27"/>
  </p:notesMasterIdLst>
  <p:sldIdLst>
    <p:sldId id="273" r:id="rId2"/>
    <p:sldId id="297" r:id="rId3"/>
    <p:sldId id="321" r:id="rId4"/>
    <p:sldId id="322" r:id="rId5"/>
    <p:sldId id="323" r:id="rId6"/>
    <p:sldId id="324" r:id="rId7"/>
    <p:sldId id="325" r:id="rId8"/>
    <p:sldId id="303" r:id="rId9"/>
    <p:sldId id="326" r:id="rId10"/>
    <p:sldId id="327" r:id="rId11"/>
    <p:sldId id="328" r:id="rId12"/>
    <p:sldId id="329" r:id="rId13"/>
    <p:sldId id="330" r:id="rId14"/>
    <p:sldId id="331" r:id="rId15"/>
    <p:sldId id="332" r:id="rId16"/>
    <p:sldId id="333" r:id="rId17"/>
    <p:sldId id="334" r:id="rId18"/>
    <p:sldId id="335" r:id="rId19"/>
    <p:sldId id="316" r:id="rId20"/>
    <p:sldId id="336" r:id="rId21"/>
    <p:sldId id="338" r:id="rId22"/>
    <p:sldId id="337" r:id="rId23"/>
    <p:sldId id="341" r:id="rId24"/>
    <p:sldId id="343" r:id="rId25"/>
    <p:sldId id="340" r:id="rId26"/>
  </p:sldIdLst>
  <p:sldSz cx="12192000" cy="6858000"/>
  <p:notesSz cx="6858000" cy="9144000"/>
  <p:embeddedFontLst>
    <p:embeddedFont>
      <p:font typeface="Calibri Light" panose="020F0302020204030204" pitchFamily="34" charset="0"/>
      <p:regular r:id="rId28"/>
      <p:italic r:id="rId29"/>
    </p:embeddedFont>
    <p:embeddedFont>
      <p:font typeface="Calibri" panose="020F0502020204030204" pitchFamily="34" charset="0"/>
      <p:regular r:id="rId30"/>
      <p:bold r:id="rId31"/>
      <p:italic r:id="rId32"/>
      <p:boldItalic r:id="rId33"/>
    </p:embeddedFont>
    <p:embeddedFont>
      <p:font typeface="Comic Sans MS" panose="030F0702030302020204" pitchFamily="66" charset="0"/>
      <p:regular r:id="rId34"/>
      <p:bold r:id="rId35"/>
      <p:italic r:id="rId36"/>
      <p:boldItalic r:id="rId37"/>
    </p:embeddedFont>
    <p:embeddedFont>
      <p:font typeface="宋体" panose="02010600030101010101" pitchFamily="2" charset="-122"/>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9F6"/>
    <a:srgbClr val="E4C9FF"/>
    <a:srgbClr val="CCCCFF"/>
    <a:srgbClr val="FFFFCC"/>
    <a:srgbClr val="990099"/>
    <a:srgbClr val="FF66CC"/>
    <a:srgbClr val="FFC9FF"/>
    <a:srgbClr val="CC3399"/>
    <a:srgbClr val="99FF33"/>
    <a:srgbClr val="EA7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5" d="100"/>
          <a:sy n="65" d="100"/>
        </p:scale>
        <p:origin x="65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4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607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48066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7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docs.google.com/presentation/d/1zHrbVvovKY0lGbOycITFqoig6qjfsi2AoJUTEhHuXw0/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hyperlink" Target="https://www.youtube.com/channel/UCXm7p9EPl93gEqwDzVguKVA/playlists?view_as=subscriber" TargetMode="External"/><Relationship Id="rId5" Type="http://schemas.openxmlformats.org/officeDocument/2006/relationships/hyperlink" Target="https://docs.google.com/forms/d/e/1FAIpQLSe5fXv00313pt-bu_7cteBdzQAoHkhw6R86sJUYg-L2qalpWA/viewform?usp=sf_link"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youtube.com/watch?v=-lh2qFh8mkk"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455965" y="5430617"/>
            <a:ext cx="7758953" cy="915339"/>
          </a:xfrm>
          <a:prstGeom prst="rect">
            <a:avLst/>
          </a:prstGeom>
          <a:noFill/>
          <a:ln>
            <a:noFill/>
          </a:ln>
        </p:spPr>
        <p:txBody>
          <a:bodyPr lIns="91425" tIns="45700" rIns="91425" bIns="45700" anchor="ctr" anchorCtr="0">
            <a:noAutofit/>
          </a:bodyPr>
          <a:lstStyle/>
          <a:p>
            <a:pPr lvl="0">
              <a:buSzPct val="25000"/>
            </a:pPr>
            <a:r>
              <a:rPr lang="en-US" sz="3800" dirty="0">
                <a:ln w="0"/>
                <a:solidFill>
                  <a:srgbClr val="8D9EDB"/>
                </a:solidFill>
                <a:effectLst>
                  <a:outerShdw blurRad="38100" dist="25400" dir="5400000" algn="ctr" rotWithShape="0">
                    <a:srgbClr val="6E747A">
                      <a:alpha val="43000"/>
                    </a:srgbClr>
                  </a:outerShdw>
                </a:effectLst>
                <a:latin typeface="+mn-lt"/>
                <a:ea typeface="+mn-ea"/>
                <a:cs typeface="+mn-cs"/>
              </a:rPr>
              <a:t>Cranial Nerves IX-X </a:t>
            </a:r>
            <a:br>
              <a:rPr lang="en-US" sz="3800" dirty="0">
                <a:ln w="0"/>
                <a:solidFill>
                  <a:srgbClr val="8D9EDB"/>
                </a:solidFill>
                <a:effectLst>
                  <a:outerShdw blurRad="38100" dist="25400" dir="5400000" algn="ctr" rotWithShape="0">
                    <a:srgbClr val="6E747A">
                      <a:alpha val="43000"/>
                    </a:srgbClr>
                  </a:outerShdw>
                </a:effectLst>
                <a:latin typeface="+mn-lt"/>
                <a:ea typeface="+mn-ea"/>
                <a:cs typeface="+mn-cs"/>
              </a:rPr>
            </a:br>
            <a:r>
              <a:rPr lang="en-US" sz="3800" dirty="0">
                <a:ln w="0"/>
                <a:solidFill>
                  <a:srgbClr val="8D9EDB"/>
                </a:solidFill>
                <a:effectLst>
                  <a:outerShdw blurRad="38100" dist="25400" dir="5400000" algn="ctr" rotWithShape="0">
                    <a:srgbClr val="6E747A">
                      <a:alpha val="43000"/>
                    </a:srgbClr>
                  </a:outerShdw>
                </a:effectLst>
                <a:latin typeface="+mn-lt"/>
                <a:ea typeface="+mn-ea"/>
                <a:cs typeface="+mn-cs"/>
              </a:rPr>
              <a:t>(Glossopharyngeal &amp; Vagus Nerves)</a:t>
            </a:r>
            <a:endParaRPr lang="en-GB" sz="3800" kern="12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grpSp>
        <p:nvGrpSpPr>
          <p:cNvPr id="4" name="Group 3"/>
          <p:cNvGrpSpPr/>
          <p:nvPr/>
        </p:nvGrpSpPr>
        <p:grpSpPr>
          <a:xfrm>
            <a:off x="0" y="127112"/>
            <a:ext cx="12192000" cy="5212320"/>
            <a:chOff x="0" y="127112"/>
            <a:chExt cx="12192000" cy="5212320"/>
          </a:xfrm>
        </p:grpSpPr>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377261"/>
              <a:ext cx="2946400" cy="4962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08002" y="2103341"/>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379502" y="377261"/>
              <a:ext cx="1835935" cy="1862353"/>
            </a:xfrm>
            <a:prstGeom prst="rect">
              <a:avLst/>
            </a:prstGeom>
            <a:ln>
              <a:noFill/>
            </a:ln>
          </p:spPr>
        </p:pic>
      </p:grpSp>
      <p:sp>
        <p:nvSpPr>
          <p:cNvPr id="6" name="TextBox 5"/>
          <p:cNvSpPr txBox="1"/>
          <p:nvPr/>
        </p:nvSpPr>
        <p:spPr>
          <a:xfrm>
            <a:off x="948773" y="6460974"/>
            <a:ext cx="6944530" cy="338554"/>
          </a:xfrm>
          <a:prstGeom prst="rect">
            <a:avLst/>
          </a:prstGeom>
          <a:noFill/>
        </p:spPr>
        <p:txBody>
          <a:bodyPr wrap="none" rtlCol="0">
            <a:spAutoFit/>
          </a:bodyPr>
          <a:lstStyle/>
          <a:p>
            <a:r>
              <a:rPr lang="en-US" sz="1600" dirty="0">
                <a:latin typeface="+mn-lt"/>
              </a:rPr>
              <a:t>Please view our </a:t>
            </a:r>
            <a:r>
              <a:rPr lang="en-US" sz="1600" dirty="0">
                <a:latin typeface="+mn-lt"/>
                <a:hlinkClick r:id="rId7"/>
              </a:rPr>
              <a:t>Editing File</a:t>
            </a:r>
            <a:r>
              <a:rPr lang="en-US" sz="1600" dirty="0">
                <a:latin typeface="+mn-lt"/>
              </a:rPr>
              <a:t> before studying this lecture to check for any changes.</a:t>
            </a:r>
            <a:endParaRPr lang="en-GB" sz="1600" dirty="0">
              <a:latin typeface="+mn-lt"/>
            </a:endParaRPr>
          </a:p>
        </p:txBody>
      </p:sp>
      <p:grpSp>
        <p:nvGrpSpPr>
          <p:cNvPr id="16" name="Group 15"/>
          <p:cNvGrpSpPr/>
          <p:nvPr/>
        </p:nvGrpSpPr>
        <p:grpSpPr>
          <a:xfrm>
            <a:off x="8536534" y="5392689"/>
            <a:ext cx="2766400" cy="1272143"/>
            <a:chOff x="8563428" y="5284999"/>
            <a:chExt cx="2766400" cy="1272143"/>
          </a:xfrm>
        </p:grpSpPr>
        <p:sp>
          <p:nvSpPr>
            <p:cNvPr id="17" name="TextBox 16"/>
            <p:cNvSpPr txBox="1"/>
            <p:nvPr/>
          </p:nvSpPr>
          <p:spPr>
            <a:xfrm>
              <a:off x="8563428" y="5284999"/>
              <a:ext cx="2766400" cy="1272143"/>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C00000"/>
                  </a:solidFill>
                </a:rPr>
                <a:t>Important</a:t>
              </a:r>
              <a:r>
                <a:rPr lang="en-US" sz="1600" b="1" dirty="0">
                  <a:solidFill>
                    <a:srgbClr val="FF0000"/>
                  </a:solidFill>
                </a:rPr>
                <a: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50000"/>
                    </a:schemeClr>
                  </a:solidFill>
                </a:rPr>
                <a:t>Notes/Extra explanation</a:t>
              </a:r>
            </a:p>
          </p:txBody>
        </p:sp>
        <p:sp>
          <p:nvSpPr>
            <p:cNvPr id="18" name="Oval 17"/>
            <p:cNvSpPr/>
            <p:nvPr/>
          </p:nvSpPr>
          <p:spPr>
            <a:xfrm>
              <a:off x="8772178" y="5700560"/>
              <a:ext cx="123372" cy="12577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772178" y="6274585"/>
              <a:ext cx="123372" cy="12577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2E2E788F-637A-4E5E-8681-794AA464E6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9398" y="3780381"/>
            <a:ext cx="1564729" cy="1386881"/>
          </a:xfrm>
          <a:prstGeom prst="rect">
            <a:avLst/>
          </a:prstGeom>
        </p:spPr>
      </p:pic>
    </p:spTree>
    <p:extLst>
      <p:ext uri="{BB962C8B-B14F-4D97-AF65-F5344CB8AC3E}">
        <p14:creationId xmlns:p14="http://schemas.microsoft.com/office/powerpoint/2010/main" val="333997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197556" y="1090780"/>
            <a:ext cx="4148194" cy="2277876"/>
            <a:chOff x="8095222" y="352771"/>
            <a:chExt cx="3936994" cy="4263390"/>
          </a:xfrm>
        </p:grpSpPr>
        <p:grpSp>
          <p:nvGrpSpPr>
            <p:cNvPr id="10" name="Group 9"/>
            <p:cNvGrpSpPr/>
            <p:nvPr/>
          </p:nvGrpSpPr>
          <p:grpSpPr>
            <a:xfrm>
              <a:off x="8095222" y="352771"/>
              <a:ext cx="3936994" cy="4263390"/>
              <a:chOff x="9193889" y="797729"/>
              <a:chExt cx="4227539" cy="5377625"/>
            </a:xfrm>
          </p:grpSpPr>
          <p:pic>
            <p:nvPicPr>
              <p:cNvPr id="3074" name="Picture 2" descr="http://teachmeanatomy.info/wp-content/uploads/Overview-of-the-Branches-of-the-Glossopharyngeal-Nerve.jpg"/>
              <p:cNvPicPr>
                <a:picLocks noChangeAspect="1" noChangeArrowheads="1"/>
              </p:cNvPicPr>
              <p:nvPr/>
            </p:nvPicPr>
            <p:blipFill rotWithShape="1">
              <a:blip r:embed="rId2">
                <a:extLst>
                  <a:ext uri="{28A0092B-C50C-407E-A947-70E740481C1C}">
                    <a14:useLocalDpi xmlns:a14="http://schemas.microsoft.com/office/drawing/2010/main" val="0"/>
                  </a:ext>
                </a:extLst>
              </a:blip>
              <a:srcRect t="1076" b="6881"/>
              <a:stretch/>
            </p:blipFill>
            <p:spPr bwMode="auto">
              <a:xfrm>
                <a:off x="9193889" y="797729"/>
                <a:ext cx="4227539" cy="53776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639659" y="5092168"/>
                <a:ext cx="713232" cy="15613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12146651" y="3734424"/>
                <a:ext cx="987898" cy="156131"/>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Rectangle 13"/>
              <p:cNvSpPr/>
              <p:nvPr/>
            </p:nvSpPr>
            <p:spPr>
              <a:xfrm>
                <a:off x="12146651" y="4212323"/>
                <a:ext cx="822960" cy="1561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11696760" y="3310251"/>
                <a:ext cx="1280160" cy="156131"/>
              </a:xfrm>
              <a:prstGeom prst="rect">
                <a:avLst/>
              </a:prstGeom>
              <a:noFill/>
              <a:ln w="28575">
                <a:solidFill>
                  <a:srgbClr val="EA727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Rectangle 18"/>
              <p:cNvSpPr/>
              <p:nvPr/>
            </p:nvSpPr>
            <p:spPr>
              <a:xfrm>
                <a:off x="11743825" y="2628499"/>
                <a:ext cx="548640" cy="253246"/>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1" name="Rectangle 20"/>
              <p:cNvSpPr/>
              <p:nvPr/>
            </p:nvSpPr>
            <p:spPr>
              <a:xfrm>
                <a:off x="12439049" y="1839976"/>
                <a:ext cx="640080" cy="253246"/>
              </a:xfrm>
              <a:prstGeom prst="rect">
                <a:avLst/>
              </a:prstGeom>
              <a:noFill/>
              <a:ln w="28575">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2" name="TextBox 11"/>
            <p:cNvSpPr txBox="1"/>
            <p:nvPr/>
          </p:nvSpPr>
          <p:spPr>
            <a:xfrm>
              <a:off x="9191270" y="2186247"/>
              <a:ext cx="539299" cy="316911"/>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grpSp>
      <p:grpSp>
        <p:nvGrpSpPr>
          <p:cNvPr id="9" name="Group 8"/>
          <p:cNvGrpSpPr/>
          <p:nvPr/>
        </p:nvGrpSpPr>
        <p:grpSpPr>
          <a:xfrm>
            <a:off x="7448929" y="3418083"/>
            <a:ext cx="4356044" cy="3121921"/>
            <a:chOff x="6636327" y="1230111"/>
            <a:chExt cx="4697288" cy="5184353"/>
          </a:xfrm>
        </p:grpSpPr>
        <p:pic>
          <p:nvPicPr>
            <p:cNvPr id="3" name="Picture 10"/>
            <p:cNvPicPr>
              <a:picLocks noChangeAspect="1" noChangeArrowheads="1"/>
            </p:cNvPicPr>
            <p:nvPr/>
          </p:nvPicPr>
          <p:blipFill>
            <a:blip r:embed="rId3" cstate="print"/>
            <a:srcRect l="24887" t="708" b="11803"/>
            <a:stretch>
              <a:fillRect/>
            </a:stretch>
          </p:blipFill>
          <p:spPr>
            <a:xfrm>
              <a:off x="6636327" y="1230111"/>
              <a:ext cx="4697288" cy="5184353"/>
            </a:xfrm>
            <a:prstGeom prst="rect">
              <a:avLst/>
            </a:prstGeom>
            <a:noFill/>
            <a:ln w="38100">
              <a:noFill/>
            </a:ln>
          </p:spPr>
        </p:pic>
        <p:sp>
          <p:nvSpPr>
            <p:cNvPr id="6" name="Rectangle 5"/>
            <p:cNvSpPr/>
            <p:nvPr/>
          </p:nvSpPr>
          <p:spPr>
            <a:xfrm>
              <a:off x="9665312" y="4471446"/>
              <a:ext cx="628615" cy="322227"/>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7102221" y="4928647"/>
              <a:ext cx="794870" cy="19753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br>
              <a:rPr lang="en-GB" sz="3600" b="1" dirty="0"/>
            </a:br>
            <a:r>
              <a:rPr lang="en-US" sz="3200" b="1" dirty="0"/>
              <a:t>Branches</a:t>
            </a:r>
            <a:endParaRPr lang="en-GB" sz="3200" b="1" dirty="0"/>
          </a:p>
        </p:txBody>
      </p:sp>
      <p:sp>
        <p:nvSpPr>
          <p:cNvPr id="4" name="Rectangle 3"/>
          <p:cNvSpPr/>
          <p:nvPr/>
        </p:nvSpPr>
        <p:spPr>
          <a:xfrm>
            <a:off x="926588" y="1793897"/>
            <a:ext cx="5766569" cy="4154984"/>
          </a:xfrm>
          <a:prstGeom prst="rect">
            <a:avLst/>
          </a:prstGeom>
        </p:spPr>
        <p:txBody>
          <a:bodyPr wrap="square">
            <a:spAutoFit/>
          </a:bodyPr>
          <a:lstStyle/>
          <a:p>
            <a:pPr marL="354013" indent="-354013">
              <a:buFont typeface="+mj-lt"/>
              <a:buAutoNum type="arabicPeriod"/>
            </a:pPr>
            <a:r>
              <a:rPr lang="en-US" sz="2200" b="1" dirty="0">
                <a:latin typeface="+mn-lt"/>
              </a:rPr>
              <a:t>Tympanic: </a:t>
            </a:r>
          </a:p>
          <a:p>
            <a:pPr marL="346075"/>
            <a:r>
              <a:rPr lang="en-US" sz="2200" dirty="0">
                <a:latin typeface="+mn-lt"/>
              </a:rPr>
              <a:t>relays in the </a:t>
            </a:r>
            <a:r>
              <a:rPr lang="en-US" sz="2200" dirty="0" err="1">
                <a:latin typeface="+mn-lt"/>
              </a:rPr>
              <a:t>otic</a:t>
            </a:r>
            <a:r>
              <a:rPr lang="en-US" sz="2200" dirty="0">
                <a:latin typeface="+mn-lt"/>
              </a:rPr>
              <a:t> ganglion and  gives </a:t>
            </a:r>
            <a:r>
              <a:rPr lang="en-US" sz="2200" dirty="0" err="1">
                <a:latin typeface="+mn-lt"/>
              </a:rPr>
              <a:t>secretomotor</a:t>
            </a:r>
            <a:r>
              <a:rPr lang="en-US" sz="2200" dirty="0">
                <a:latin typeface="+mn-lt"/>
              </a:rPr>
              <a:t> to </a:t>
            </a:r>
            <a:r>
              <a:rPr lang="en-US" sz="2200" dirty="0">
                <a:solidFill>
                  <a:schemeClr val="tx1"/>
                </a:solidFill>
                <a:latin typeface="+mn-lt"/>
              </a:rPr>
              <a:t>the</a:t>
            </a:r>
            <a:r>
              <a:rPr lang="en-US" sz="2200" b="1" dirty="0">
                <a:solidFill>
                  <a:schemeClr val="tx1"/>
                </a:solidFill>
                <a:latin typeface="+mn-lt"/>
              </a:rPr>
              <a:t> </a:t>
            </a:r>
            <a:r>
              <a:rPr lang="en-US" sz="2200" i="1" dirty="0">
                <a:solidFill>
                  <a:schemeClr val="tx1"/>
                </a:solidFill>
                <a:latin typeface="+mn-lt"/>
              </a:rPr>
              <a:t>parotid gland </a:t>
            </a:r>
          </a:p>
          <a:p>
            <a:pPr marL="354013" indent="-354013">
              <a:buFont typeface="+mj-lt"/>
              <a:buAutoNum type="arabicPeriod" startAt="2"/>
            </a:pPr>
            <a:r>
              <a:rPr lang="en-US" sz="2200" b="1" dirty="0">
                <a:latin typeface="+mn-lt"/>
              </a:rPr>
              <a:t>Nerve to </a:t>
            </a:r>
            <a:r>
              <a:rPr lang="en-US" sz="2200" b="1" dirty="0" err="1">
                <a:latin typeface="+mn-lt"/>
              </a:rPr>
              <a:t>Stylopharyngeus</a:t>
            </a:r>
            <a:r>
              <a:rPr lang="en-US" sz="2200" b="1" dirty="0">
                <a:latin typeface="+mn-lt"/>
              </a:rPr>
              <a:t> </a:t>
            </a:r>
            <a:r>
              <a:rPr lang="en-US" sz="2200" dirty="0">
                <a:latin typeface="+mn-lt"/>
              </a:rPr>
              <a:t>muscle. </a:t>
            </a:r>
            <a:r>
              <a:rPr lang="en-US" sz="1600" dirty="0">
                <a:solidFill>
                  <a:srgbClr val="92D050"/>
                </a:solidFill>
                <a:latin typeface="+mn-lt"/>
              </a:rPr>
              <a:t>(SVE fiber)</a:t>
            </a:r>
          </a:p>
          <a:p>
            <a:pPr marL="354013" indent="-354013">
              <a:buFont typeface="+mj-lt"/>
              <a:buAutoNum type="arabicPeriod" startAt="2"/>
            </a:pPr>
            <a:r>
              <a:rPr lang="en-US" sz="2200" b="1" dirty="0">
                <a:latin typeface="+mn-lt"/>
              </a:rPr>
              <a:t>Pharyngeal: </a:t>
            </a:r>
            <a:r>
              <a:rPr lang="en-US" sz="2200" dirty="0">
                <a:latin typeface="+mn-lt"/>
              </a:rPr>
              <a:t> to the mucosa of pharynx .</a:t>
            </a:r>
            <a:endParaRPr lang="en-US" sz="2200" b="1" dirty="0">
              <a:latin typeface="+mn-lt"/>
            </a:endParaRPr>
          </a:p>
          <a:p>
            <a:pPr marL="354013" indent="-354013">
              <a:buFont typeface="+mj-lt"/>
              <a:buAutoNum type="arabicPeriod" startAt="2"/>
            </a:pPr>
            <a:r>
              <a:rPr lang="en-US" sz="2200" b="1" dirty="0">
                <a:latin typeface="+mn-lt"/>
              </a:rPr>
              <a:t>Tonsillar.</a:t>
            </a:r>
          </a:p>
          <a:p>
            <a:pPr marL="354013" indent="-354013">
              <a:buFont typeface="+mj-lt"/>
              <a:buAutoNum type="arabicPeriod" startAt="2"/>
            </a:pPr>
            <a:r>
              <a:rPr lang="en-US" sz="2200" b="1" dirty="0">
                <a:latin typeface="+mn-lt"/>
              </a:rPr>
              <a:t>Lingual</a:t>
            </a:r>
            <a:r>
              <a:rPr lang="en-US" sz="2200" dirty="0">
                <a:latin typeface="+mn-lt"/>
              </a:rPr>
              <a:t> : </a:t>
            </a:r>
          </a:p>
          <a:p>
            <a:pPr marL="354013" lvl="0" indent="-354013">
              <a:buFont typeface="+mj-lt"/>
              <a:buAutoNum type="arabicPeriod" startAt="2"/>
            </a:pPr>
            <a:r>
              <a:rPr lang="en-US" sz="2200" dirty="0">
                <a:latin typeface="+mn-lt"/>
              </a:rPr>
              <a:t>carries sensory branches, general and special ( taste) from the posterior third of the tongue. </a:t>
            </a:r>
            <a:r>
              <a:rPr lang="en-US" sz="1600" dirty="0">
                <a:solidFill>
                  <a:srgbClr val="92D050"/>
                </a:solidFill>
                <a:latin typeface="Calibri" panose="020F0502020204030204"/>
              </a:rPr>
              <a:t>(SVA fiber)</a:t>
            </a:r>
            <a:endParaRPr lang="en-US" sz="2200" dirty="0">
              <a:latin typeface="+mn-lt"/>
            </a:endParaRPr>
          </a:p>
          <a:p>
            <a:pPr marL="342900" indent="-342900">
              <a:buFont typeface="Courier New" panose="02070309020205020404" pitchFamily="49" charset="0"/>
              <a:buChar char="o"/>
            </a:pPr>
            <a:r>
              <a:rPr lang="en-US" sz="2200" b="1" i="1" u="sng" dirty="0">
                <a:solidFill>
                  <a:schemeClr val="tx1"/>
                </a:solidFill>
                <a:latin typeface="+mn-lt"/>
              </a:rPr>
              <a:t>Sensory branches</a:t>
            </a:r>
            <a:r>
              <a:rPr lang="en-US" sz="2200" i="1" u="sng" dirty="0">
                <a:solidFill>
                  <a:schemeClr val="tx1"/>
                </a:solidFill>
                <a:latin typeface="+mn-lt"/>
              </a:rPr>
              <a:t> </a:t>
            </a:r>
            <a:r>
              <a:rPr lang="en-US" sz="2200" dirty="0">
                <a:latin typeface="+mn-lt"/>
              </a:rPr>
              <a:t>from the carotid sinus and body (</a:t>
            </a:r>
            <a:r>
              <a:rPr lang="en-US" sz="2200" b="1" dirty="0" err="1">
                <a:latin typeface="+mn-lt"/>
              </a:rPr>
              <a:t>pressoreceptors</a:t>
            </a:r>
            <a:r>
              <a:rPr lang="en-US" sz="2200" b="1" dirty="0">
                <a:latin typeface="+mn-lt"/>
              </a:rPr>
              <a:t> and chemoreceptors</a:t>
            </a:r>
            <a:r>
              <a:rPr lang="en-US" sz="2200" dirty="0">
                <a:latin typeface="+mn-lt"/>
              </a:rPr>
              <a:t>).</a:t>
            </a:r>
            <a:endParaRPr lang="en-US" sz="2200" b="1" dirty="0">
              <a:latin typeface="+mn-lt"/>
            </a:endParaRPr>
          </a:p>
        </p:txBody>
      </p:sp>
      <p:cxnSp>
        <p:nvCxnSpPr>
          <p:cNvPr id="5" name="Straight Connector 4"/>
          <p:cNvCxnSpPr/>
          <p:nvPr/>
        </p:nvCxnSpPr>
        <p:spPr>
          <a:xfrm>
            <a:off x="1376691" y="3481335"/>
            <a:ext cx="128016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62837" y="4146353"/>
            <a:ext cx="82296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18257" y="3811272"/>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62837" y="3134973"/>
            <a:ext cx="3017520" cy="0"/>
          </a:xfrm>
          <a:prstGeom prst="line">
            <a:avLst/>
          </a:prstGeom>
          <a:ln w="28575">
            <a:solidFill>
              <a:srgbClr val="EA727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12263" y="2137444"/>
            <a:ext cx="109728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53137" y="2466088"/>
            <a:ext cx="1371600" cy="0"/>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2CB84D2-A347-402A-8AE4-4C733F09C37A}"/>
              </a:ext>
            </a:extLst>
          </p:cNvPr>
          <p:cNvSpPr/>
          <p:nvPr/>
        </p:nvSpPr>
        <p:spPr>
          <a:xfrm>
            <a:off x="5964744" y="3515741"/>
            <a:ext cx="1080745" cy="307777"/>
          </a:xfrm>
          <a:prstGeom prst="rect">
            <a:avLst/>
          </a:prstGeom>
        </p:spPr>
        <p:txBody>
          <a:bodyPr wrap="none">
            <a:spAutoFit/>
          </a:bodyPr>
          <a:lstStyle/>
          <a:p>
            <a:r>
              <a:rPr lang="en-US" dirty="0">
                <a:solidFill>
                  <a:srgbClr val="92D050"/>
                </a:solidFill>
              </a:rPr>
              <a:t>(GVE fiber)</a:t>
            </a:r>
          </a:p>
        </p:txBody>
      </p:sp>
      <p:sp>
        <p:nvSpPr>
          <p:cNvPr id="24" name="Right Brace 23">
            <a:extLst>
              <a:ext uri="{FF2B5EF4-FFF2-40B4-BE49-F238E27FC236}">
                <a16:creationId xmlns:a16="http://schemas.microsoft.com/office/drawing/2014/main" id="{014E9524-D91A-489D-BFC0-EB57CB8CA28E}"/>
              </a:ext>
            </a:extLst>
          </p:cNvPr>
          <p:cNvSpPr/>
          <p:nvPr/>
        </p:nvSpPr>
        <p:spPr>
          <a:xfrm>
            <a:off x="5817884" y="3234813"/>
            <a:ext cx="176980" cy="911540"/>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3849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br>
              <a:rPr lang="en-GB" sz="3600" b="1" dirty="0"/>
            </a:br>
            <a:r>
              <a:rPr lang="en-US" sz="3200" b="1" dirty="0"/>
              <a:t>Nerve Lesions</a:t>
            </a:r>
            <a:endParaRPr lang="en-GB" sz="3200" b="1" dirty="0"/>
          </a:p>
        </p:txBody>
      </p:sp>
      <p:pic>
        <p:nvPicPr>
          <p:cNvPr id="3" name="Picture 2" descr="C:\Documents and Settings\Jamila\Desktop\img013.jpg"/>
          <p:cNvPicPr>
            <a:picLocks noChangeAspect="1" noChangeArrowheads="1"/>
          </p:cNvPicPr>
          <p:nvPr/>
        </p:nvPicPr>
        <p:blipFill>
          <a:blip r:embed="rId2" cstate="print"/>
          <a:srcRect l="5660" t="13024" r="49057" b="8988"/>
          <a:stretch>
            <a:fillRect/>
          </a:stretch>
        </p:blipFill>
        <p:spPr bwMode="auto">
          <a:xfrm>
            <a:off x="2084439" y="3545305"/>
            <a:ext cx="3324425" cy="3025833"/>
          </a:xfrm>
          <a:prstGeom prst="rect">
            <a:avLst/>
          </a:prstGeom>
          <a:noFill/>
          <a:ln>
            <a:noFill/>
          </a:ln>
        </p:spPr>
      </p:pic>
      <p:sp>
        <p:nvSpPr>
          <p:cNvPr id="4" name="Rectangle 3"/>
          <p:cNvSpPr/>
          <p:nvPr/>
        </p:nvSpPr>
        <p:spPr>
          <a:xfrm>
            <a:off x="926588" y="1606313"/>
            <a:ext cx="5490254" cy="1938992"/>
          </a:xfrm>
          <a:prstGeom prst="rect">
            <a:avLst/>
          </a:prstGeom>
        </p:spPr>
        <p:txBody>
          <a:bodyPr wrap="square">
            <a:spAutoFit/>
          </a:bodyPr>
          <a:lstStyle/>
          <a:p>
            <a:r>
              <a:rPr lang="en-US" sz="2000" b="1" dirty="0">
                <a:latin typeface="+mn-lt"/>
              </a:rPr>
              <a:t>It produces: </a:t>
            </a:r>
          </a:p>
          <a:p>
            <a:pPr marL="342900" indent="-342900">
              <a:buFont typeface="Courier New" panose="02070309020205020404" pitchFamily="49" charset="0"/>
              <a:buChar char="o"/>
            </a:pPr>
            <a:r>
              <a:rPr lang="en-US" sz="2000" dirty="0">
                <a:latin typeface="+mn-lt"/>
              </a:rPr>
              <a:t>Difficulty of swallowing; Impairment of </a:t>
            </a:r>
            <a:r>
              <a:rPr lang="en-US" sz="2000" b="1" dirty="0">
                <a:latin typeface="+mn-lt"/>
              </a:rPr>
              <a:t>taste </a:t>
            </a:r>
            <a:r>
              <a:rPr lang="en-US" sz="2000" dirty="0">
                <a:latin typeface="+mn-lt"/>
              </a:rPr>
              <a:t>and </a:t>
            </a:r>
            <a:r>
              <a:rPr lang="en-US" sz="2000" b="1" dirty="0">
                <a:latin typeface="+mn-lt"/>
              </a:rPr>
              <a:t>sensation</a:t>
            </a:r>
            <a:r>
              <a:rPr lang="en-US" sz="2000" dirty="0">
                <a:latin typeface="+mn-lt"/>
              </a:rPr>
              <a:t> over the </a:t>
            </a:r>
            <a:r>
              <a:rPr lang="en-US" sz="2000" i="1" dirty="0">
                <a:latin typeface="+mn-lt"/>
              </a:rPr>
              <a:t>posterior one-third </a:t>
            </a:r>
            <a:r>
              <a:rPr lang="en-US" sz="2000" dirty="0">
                <a:latin typeface="+mn-lt"/>
              </a:rPr>
              <a:t>of the tongue ,palate and pharynx.</a:t>
            </a:r>
          </a:p>
          <a:p>
            <a:pPr marL="342900" indent="-342900">
              <a:buFont typeface="Courier New" panose="02070309020205020404" pitchFamily="49" charset="0"/>
              <a:buChar char="o"/>
            </a:pPr>
            <a:r>
              <a:rPr lang="en-US" sz="2000" b="1" dirty="0">
                <a:latin typeface="+mn-lt"/>
              </a:rPr>
              <a:t>Absent gag reflex</a:t>
            </a:r>
            <a:r>
              <a:rPr lang="en-US" sz="2000" dirty="0">
                <a:latin typeface="+mn-lt"/>
              </a:rPr>
              <a:t>. Dysfunction of the parotid gland </a:t>
            </a:r>
            <a:r>
              <a:rPr lang="en-US" dirty="0">
                <a:solidFill>
                  <a:srgbClr val="92D050"/>
                </a:solidFill>
                <a:latin typeface="+mn-lt"/>
              </a:rPr>
              <a:t>(it is salivary gland, dysfunction will lead to dry mouth).</a:t>
            </a:r>
            <a:endParaRPr lang="en-US" sz="2000" dirty="0">
              <a:solidFill>
                <a:srgbClr val="92D050"/>
              </a:solidFill>
              <a:latin typeface="+mn-lt"/>
            </a:endParaRPr>
          </a:p>
        </p:txBody>
      </p:sp>
      <p:sp>
        <p:nvSpPr>
          <p:cNvPr id="5" name="Rectangle 4"/>
          <p:cNvSpPr/>
          <p:nvPr/>
        </p:nvSpPr>
        <p:spPr>
          <a:xfrm>
            <a:off x="6524516" y="1606313"/>
            <a:ext cx="3661454" cy="400110"/>
          </a:xfrm>
          <a:prstGeom prst="rect">
            <a:avLst/>
          </a:prstGeom>
        </p:spPr>
        <p:txBody>
          <a:bodyPr wrap="square">
            <a:spAutoFit/>
          </a:bodyPr>
          <a:lstStyle/>
          <a:p>
            <a:r>
              <a:rPr lang="en-US" sz="2000" b="1" dirty="0">
                <a:latin typeface="+mn-lt"/>
              </a:rPr>
              <a:t>How to test for IX injury?</a:t>
            </a:r>
            <a:endParaRPr lang="en-US" sz="2000" dirty="0">
              <a:latin typeface="+mn-lt"/>
            </a:endParaRPr>
          </a:p>
        </p:txBody>
      </p:sp>
      <p:sp>
        <p:nvSpPr>
          <p:cNvPr id="6" name="Rectangle 5"/>
          <p:cNvSpPr/>
          <p:nvPr/>
        </p:nvSpPr>
        <p:spPr>
          <a:xfrm>
            <a:off x="6524516" y="2046823"/>
            <a:ext cx="5435255" cy="4524315"/>
          </a:xfrm>
          <a:prstGeom prst="rect">
            <a:avLst/>
          </a:prstGeom>
        </p:spPr>
        <p:txBody>
          <a:bodyPr wrap="square">
            <a:spAutoFit/>
          </a:bodyPr>
          <a:lstStyle/>
          <a:p>
            <a:pPr marL="285750" indent="-285750">
              <a:buFont typeface="Courier New" panose="02070309020205020404" pitchFamily="49" charset="0"/>
              <a:buChar char="o"/>
            </a:pPr>
            <a:r>
              <a:rPr lang="en-US" sz="1800" dirty="0">
                <a:latin typeface="+mn-lt"/>
              </a:rPr>
              <a:t>Have the patient open the mouth and inspect the palatal arch on each side for asymmetry. </a:t>
            </a:r>
          </a:p>
          <a:p>
            <a:pPr marL="285750" indent="-285750">
              <a:buFont typeface="Courier New" panose="02070309020205020404" pitchFamily="49" charset="0"/>
              <a:buChar char="o"/>
            </a:pPr>
            <a:r>
              <a:rPr lang="en-US" sz="1800" dirty="0">
                <a:latin typeface="+mn-lt"/>
              </a:rPr>
              <a:t>Use a tongue blade to depress the base of the tongue gently if necessary. </a:t>
            </a:r>
          </a:p>
          <a:p>
            <a:pPr marL="285750" indent="-285750">
              <a:buFont typeface="Courier New" panose="02070309020205020404" pitchFamily="49" charset="0"/>
              <a:buChar char="o"/>
            </a:pPr>
            <a:r>
              <a:rPr lang="en-US" sz="1800" dirty="0">
                <a:latin typeface="+mn-lt"/>
              </a:rPr>
              <a:t>Ask the patient to say "</a:t>
            </a:r>
            <a:r>
              <a:rPr lang="en-US" sz="1800" b="1" dirty="0" err="1">
                <a:latin typeface="+mn-lt"/>
              </a:rPr>
              <a:t>ahhh</a:t>
            </a:r>
            <a:r>
              <a:rPr lang="en-US" sz="1800" dirty="0">
                <a:latin typeface="+mn-lt"/>
              </a:rPr>
              <a:t>" as long as possible. Observe the palatal arches as they contract and the soft palate as it swings up and back in order to close off the nasopharynx from the oropharynx. </a:t>
            </a:r>
          </a:p>
          <a:p>
            <a:pPr marL="285750" indent="-285750">
              <a:buFont typeface="Courier New" panose="02070309020205020404" pitchFamily="49" charset="0"/>
              <a:buChar char="o"/>
            </a:pPr>
            <a:r>
              <a:rPr lang="en-US" sz="1800" dirty="0">
                <a:latin typeface="+mn-lt"/>
              </a:rPr>
              <a:t>Normal palatal arches will constrict and elevate, and the uvula will remain in the midline as it is elevated. With paralysis there is no elevation or constriction of the affected side.</a:t>
            </a:r>
          </a:p>
          <a:p>
            <a:pPr marL="285750" indent="-285750">
              <a:buFont typeface="Courier New" panose="02070309020205020404" pitchFamily="49" charset="0"/>
              <a:buChar char="o"/>
            </a:pPr>
            <a:r>
              <a:rPr lang="en-US" sz="1800" dirty="0">
                <a:latin typeface="+mn-lt"/>
              </a:rPr>
              <a:t>warn the patient that you are going to test the gag reflex. Gently touch first one and then the other palatal arch with a tongue blade, waiting each time for gagging.</a:t>
            </a:r>
          </a:p>
        </p:txBody>
      </p:sp>
      <p:pic>
        <p:nvPicPr>
          <p:cNvPr id="7" name="Picture 6" descr="9"/>
          <p:cNvPicPr>
            <a:picLocks noChangeAspect="1" noChangeArrowheads="1"/>
          </p:cNvPicPr>
          <p:nvPr/>
        </p:nvPicPr>
        <p:blipFill>
          <a:blip r:embed="rId3" cstate="print"/>
          <a:srcRect t="4444" b="6667"/>
          <a:stretch>
            <a:fillRect/>
          </a:stretch>
        </p:blipFill>
        <p:spPr>
          <a:xfrm>
            <a:off x="9451041" y="450446"/>
            <a:ext cx="2508730" cy="1576177"/>
          </a:xfrm>
          <a:prstGeom prst="rect">
            <a:avLst/>
          </a:prstGeom>
          <a:ln>
            <a:noFill/>
          </a:ln>
        </p:spPr>
      </p:pic>
    </p:spTree>
    <p:extLst>
      <p:ext uri="{BB962C8B-B14F-4D97-AF65-F5344CB8AC3E}">
        <p14:creationId xmlns:p14="http://schemas.microsoft.com/office/powerpoint/2010/main" val="85463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br>
              <a:rPr lang="en-GB" sz="3600" b="1" dirty="0"/>
            </a:br>
            <a:r>
              <a:rPr lang="en-US" sz="3200" b="1" dirty="0"/>
              <a:t>Summary</a:t>
            </a:r>
            <a:endParaRPr lang="en-GB" sz="3200" b="1" dirty="0"/>
          </a:p>
        </p:txBody>
      </p:sp>
      <p:pic>
        <p:nvPicPr>
          <p:cNvPr id="3" name="Picture 2" descr="C:\Documents and Settings\Jamila\Desktop\img013.jpg"/>
          <p:cNvPicPr>
            <a:picLocks noChangeAspect="1" noChangeArrowheads="1"/>
          </p:cNvPicPr>
          <p:nvPr/>
        </p:nvPicPr>
        <p:blipFill>
          <a:blip r:embed="rId2" cstate="print"/>
          <a:srcRect/>
          <a:stretch>
            <a:fillRect/>
          </a:stretch>
        </p:blipFill>
        <p:spPr bwMode="auto">
          <a:xfrm>
            <a:off x="2818451" y="1106179"/>
            <a:ext cx="7791492" cy="5458000"/>
          </a:xfrm>
          <a:prstGeom prst="rect">
            <a:avLst/>
          </a:prstGeom>
          <a:noFill/>
          <a:ln>
            <a:noFill/>
          </a:ln>
        </p:spPr>
      </p:pic>
    </p:spTree>
    <p:extLst>
      <p:ext uri="{BB962C8B-B14F-4D97-AF65-F5344CB8AC3E}">
        <p14:creationId xmlns:p14="http://schemas.microsoft.com/office/powerpoint/2010/main" val="289139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6824" y="553026"/>
            <a:ext cx="10969576" cy="763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err="1"/>
              <a:t>Vagus</a:t>
            </a:r>
            <a:r>
              <a:rPr lang="en-GB" sz="3600" b="1" dirty="0"/>
              <a:t> (X) 10</a:t>
            </a:r>
            <a:r>
              <a:rPr lang="en-GB" sz="3600" b="1" baseline="30000" dirty="0"/>
              <a:t>th</a:t>
            </a:r>
            <a:r>
              <a:rPr lang="en-GB" sz="3600" b="1" dirty="0"/>
              <a:t> Cranial Nerve</a:t>
            </a:r>
          </a:p>
        </p:txBody>
      </p:sp>
      <p:sp>
        <p:nvSpPr>
          <p:cNvPr id="3" name="Content Placeholder 3"/>
          <p:cNvSpPr txBox="1">
            <a:spLocks/>
          </p:cNvSpPr>
          <p:nvPr/>
        </p:nvSpPr>
        <p:spPr>
          <a:xfrm>
            <a:off x="880059" y="1774372"/>
            <a:ext cx="4684485" cy="430677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90513" indent="-290513">
              <a:buFont typeface="Courier New" panose="02070309020205020404" pitchFamily="49" charset="0"/>
              <a:buChar char="o"/>
            </a:pPr>
            <a:r>
              <a:rPr lang="en-US" sz="2200" dirty="0">
                <a:solidFill>
                  <a:schemeClr val="tx1"/>
                </a:solidFill>
              </a:rPr>
              <a:t>It is a </a:t>
            </a:r>
            <a:r>
              <a:rPr lang="en-US" sz="2200" b="1" dirty="0">
                <a:solidFill>
                  <a:schemeClr val="tx1"/>
                </a:solidFill>
              </a:rPr>
              <a:t>Mixed</a:t>
            </a:r>
            <a:r>
              <a:rPr lang="en-US" sz="2200" dirty="0">
                <a:solidFill>
                  <a:schemeClr val="tx1"/>
                </a:solidFill>
              </a:rPr>
              <a:t> nerve.</a:t>
            </a:r>
          </a:p>
          <a:p>
            <a:pPr marL="290513" indent="-290513">
              <a:buFont typeface="Courier New" panose="02070309020205020404" pitchFamily="49" charset="0"/>
              <a:buChar char="o"/>
            </a:pPr>
            <a:r>
              <a:rPr lang="en-US" sz="2200" dirty="0"/>
              <a:t>Its name means wandering </a:t>
            </a:r>
            <a:r>
              <a:rPr lang="en-GB" sz="2200" dirty="0" err="1">
                <a:solidFill>
                  <a:srgbClr val="92D050"/>
                </a:solidFill>
              </a:rPr>
              <a:t>حائ</a:t>
            </a:r>
            <a:r>
              <a:rPr lang="ar-AE" sz="2200" dirty="0">
                <a:solidFill>
                  <a:srgbClr val="92D050"/>
                </a:solidFill>
              </a:rPr>
              <a:t>ر</a:t>
            </a:r>
            <a:r>
              <a:rPr lang="en-US" sz="2200" dirty="0">
                <a:solidFill>
                  <a:srgbClr val="92D050"/>
                </a:solidFill>
              </a:rPr>
              <a:t> </a:t>
            </a:r>
            <a:r>
              <a:rPr lang="en-US" sz="2200" dirty="0"/>
              <a:t>it goes all the way to the abdomen)</a:t>
            </a:r>
            <a:r>
              <a:rPr lang="en-US" sz="2200" b="1" dirty="0"/>
              <a:t> </a:t>
            </a:r>
          </a:p>
          <a:p>
            <a:pPr marL="290513" indent="-290513">
              <a:buFont typeface="Courier New" panose="02070309020205020404" pitchFamily="49" charset="0"/>
              <a:buChar char="o"/>
            </a:pPr>
            <a:r>
              <a:rPr lang="en-US" sz="2200" dirty="0"/>
              <a:t>So it is the </a:t>
            </a:r>
            <a:r>
              <a:rPr lang="en-US" sz="2200" i="1" dirty="0"/>
              <a:t>longest</a:t>
            </a:r>
            <a:r>
              <a:rPr lang="en-US" sz="2200" dirty="0"/>
              <a:t> and most </a:t>
            </a:r>
            <a:r>
              <a:rPr lang="en-US" sz="2200" i="1" dirty="0"/>
              <a:t>widely  distributed</a:t>
            </a:r>
            <a:r>
              <a:rPr lang="en-US" sz="2200" dirty="0"/>
              <a:t> cranial nerve.</a:t>
            </a:r>
          </a:p>
          <a:p>
            <a:pPr marL="290513" indent="-290513">
              <a:buFont typeface="Courier New" panose="02070309020205020404" pitchFamily="49" charset="0"/>
              <a:buChar char="o"/>
            </a:pPr>
            <a:r>
              <a:rPr lang="en-US" sz="2200" dirty="0"/>
              <a:t>The </a:t>
            </a:r>
            <a:r>
              <a:rPr lang="en-US" sz="2200" u="sng" dirty="0"/>
              <a:t>principal role</a:t>
            </a:r>
            <a:r>
              <a:rPr lang="en-US" sz="2200" dirty="0"/>
              <a:t> of the </a:t>
            </a:r>
            <a:r>
              <a:rPr lang="en-US" sz="2200" dirty="0" err="1"/>
              <a:t>vagus</a:t>
            </a:r>
            <a:r>
              <a:rPr lang="en-US" sz="2200" dirty="0"/>
              <a:t> is to provide parasympathetic supply to organs throughout the thorax and upper abdomen. </a:t>
            </a:r>
          </a:p>
          <a:p>
            <a:pPr marL="290513" indent="-290513">
              <a:buFont typeface="Courier New" panose="02070309020205020404" pitchFamily="49" charset="0"/>
              <a:buChar char="o"/>
            </a:pPr>
            <a:r>
              <a:rPr lang="en-US" sz="2200" dirty="0"/>
              <a:t>It also gives sensory and motor supply to the </a:t>
            </a:r>
            <a:r>
              <a:rPr lang="en-US" sz="2200" i="1" dirty="0"/>
              <a:t>pharynx </a:t>
            </a:r>
            <a:r>
              <a:rPr lang="en-US" sz="2200" dirty="0"/>
              <a:t>and </a:t>
            </a:r>
            <a:r>
              <a:rPr lang="en-US" sz="2200" i="1" dirty="0"/>
              <a:t>larynx</a:t>
            </a:r>
            <a:r>
              <a:rPr lang="en-US" sz="2200" dirty="0"/>
              <a:t>.</a:t>
            </a:r>
          </a:p>
        </p:txBody>
      </p:sp>
      <p:pic>
        <p:nvPicPr>
          <p:cNvPr id="4" name="Content Placeholder 4"/>
          <p:cNvPicPr>
            <a:picLocks noChangeAspect="1" noChangeArrowheads="1"/>
          </p:cNvPicPr>
          <p:nvPr/>
        </p:nvPicPr>
        <p:blipFill>
          <a:blip r:embed="rId2" cstate="print"/>
          <a:srcRect l="10599" t="708" r="21761" b="4721"/>
          <a:stretch>
            <a:fillRect/>
          </a:stretch>
        </p:blipFill>
        <p:spPr>
          <a:xfrm>
            <a:off x="6150429" y="553026"/>
            <a:ext cx="5185228" cy="5745596"/>
          </a:xfrm>
          <a:prstGeom prst="rect">
            <a:avLst/>
          </a:prstGeom>
          <a:noFill/>
          <a:ln w="38100">
            <a:noFill/>
          </a:ln>
        </p:spPr>
      </p:pic>
    </p:spTree>
    <p:extLst>
      <p:ext uri="{BB962C8B-B14F-4D97-AF65-F5344CB8AC3E}">
        <p14:creationId xmlns:p14="http://schemas.microsoft.com/office/powerpoint/2010/main" val="410670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3771" y="505329"/>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br>
              <a:rPr lang="en-GB" sz="3600" b="1" dirty="0"/>
            </a:br>
            <a:r>
              <a:rPr lang="en-GB" sz="3200" b="1" dirty="0"/>
              <a:t>Superficial Attachment &amp; Course</a:t>
            </a:r>
          </a:p>
        </p:txBody>
      </p:sp>
      <p:grpSp>
        <p:nvGrpSpPr>
          <p:cNvPr id="25" name="Group 24"/>
          <p:cNvGrpSpPr/>
          <p:nvPr/>
        </p:nvGrpSpPr>
        <p:grpSpPr>
          <a:xfrm>
            <a:off x="7675499" y="4338389"/>
            <a:ext cx="3617830" cy="2429398"/>
            <a:chOff x="7826829" y="4209143"/>
            <a:chExt cx="2971800" cy="1981200"/>
          </a:xfrm>
        </p:grpSpPr>
        <p:pic>
          <p:nvPicPr>
            <p:cNvPr id="4" name="Picture 7" descr="3998B754"/>
            <p:cNvPicPr>
              <a:picLocks noChangeAspect="1" noChangeArrowheads="1"/>
            </p:cNvPicPr>
            <p:nvPr/>
          </p:nvPicPr>
          <p:blipFill>
            <a:blip r:embed="rId2" cstate="print"/>
            <a:srcRect t="3143" b="4126"/>
            <a:stretch>
              <a:fillRect/>
            </a:stretch>
          </p:blipFill>
          <p:spPr>
            <a:xfrm>
              <a:off x="7826829" y="4209143"/>
              <a:ext cx="2971800" cy="1981200"/>
            </a:xfrm>
            <a:prstGeom prst="rect">
              <a:avLst/>
            </a:prstGeom>
            <a:noFill/>
            <a:ln w="38100">
              <a:noFill/>
            </a:ln>
          </p:spPr>
        </p:pic>
        <p:sp>
          <p:nvSpPr>
            <p:cNvPr id="7" name="Rectangle 6"/>
            <p:cNvSpPr/>
            <p:nvPr/>
          </p:nvSpPr>
          <p:spPr>
            <a:xfrm>
              <a:off x="10218212" y="4604735"/>
              <a:ext cx="530852" cy="21532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220528" y="4865761"/>
              <a:ext cx="533400" cy="228600"/>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978692" y="5197438"/>
              <a:ext cx="448470" cy="10622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1348166">
              <a:off x="10238622" y="5407349"/>
              <a:ext cx="348591" cy="10622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21348166">
              <a:off x="10223536" y="4414785"/>
              <a:ext cx="361803" cy="157604"/>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6"/>
          <p:cNvSpPr txBox="1">
            <a:spLocks noChangeArrowheads="1"/>
          </p:cNvSpPr>
          <p:nvPr/>
        </p:nvSpPr>
        <p:spPr>
          <a:xfrm>
            <a:off x="783771" y="1876224"/>
            <a:ext cx="5478484" cy="431411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Courier New" panose="02070309020205020404" pitchFamily="49" charset="0"/>
              <a:buChar char="o"/>
            </a:pPr>
            <a:r>
              <a:rPr lang="en-US" sz="2200" dirty="0"/>
              <a:t>Its rootlets exit from medulla between olive and inferior cerebellar peduncle. </a:t>
            </a:r>
          </a:p>
          <a:p>
            <a:pPr>
              <a:buFont typeface="Courier New" panose="02070309020205020404" pitchFamily="49" charset="0"/>
              <a:buChar char="o"/>
            </a:pPr>
            <a:r>
              <a:rPr lang="en-US" sz="2200" dirty="0"/>
              <a:t>Leaves the skull  through </a:t>
            </a:r>
            <a:r>
              <a:rPr lang="en-US" sz="2200" b="1" dirty="0"/>
              <a:t>jugular foramen.</a:t>
            </a:r>
          </a:p>
          <a:p>
            <a:pPr>
              <a:buFont typeface="Courier New" panose="02070309020205020404" pitchFamily="49" charset="0"/>
              <a:buChar char="o"/>
            </a:pPr>
            <a:r>
              <a:rPr lang="en-US" sz="2200" dirty="0"/>
              <a:t>It occupies the posterior aspect of the </a:t>
            </a:r>
            <a:r>
              <a:rPr lang="en-US" sz="2200" b="1" dirty="0"/>
              <a:t>carotid sheath </a:t>
            </a:r>
            <a:r>
              <a:rPr lang="en-US" sz="2200" dirty="0"/>
              <a:t>between the internal jugular vein laterally and the internal and common carotid arteries medially. </a:t>
            </a:r>
          </a:p>
          <a:p>
            <a:pPr>
              <a:buFont typeface="Courier New" panose="02070309020205020404" pitchFamily="49" charset="0"/>
              <a:buChar char="o"/>
            </a:pPr>
            <a:r>
              <a:rPr lang="en-US" sz="2200" dirty="0">
                <a:solidFill>
                  <a:schemeClr val="tx1"/>
                </a:solidFill>
              </a:rPr>
              <a:t>It has two ganglia: </a:t>
            </a:r>
          </a:p>
          <a:p>
            <a:pPr marL="457200"/>
            <a:r>
              <a:rPr lang="en-US" sz="2200" b="1" dirty="0"/>
              <a:t>Superior ganglion</a:t>
            </a:r>
            <a:r>
              <a:rPr lang="en-US" sz="2200" dirty="0"/>
              <a:t> in the jugular foramen </a:t>
            </a:r>
          </a:p>
          <a:p>
            <a:pPr marL="457200"/>
            <a:r>
              <a:rPr lang="en-US" sz="2200" b="1" dirty="0"/>
              <a:t>Inferior ganglion</a:t>
            </a:r>
            <a:r>
              <a:rPr lang="en-US" sz="2200" dirty="0"/>
              <a:t>, just below the jugular foramen</a:t>
            </a:r>
          </a:p>
          <a:p>
            <a:pPr>
              <a:buFont typeface="Courier New" panose="02070309020205020404" pitchFamily="49" charset="0"/>
              <a:buChar char="o"/>
            </a:pPr>
            <a:endParaRPr lang="en-US" sz="2200" dirty="0"/>
          </a:p>
        </p:txBody>
      </p:sp>
      <p:grpSp>
        <p:nvGrpSpPr>
          <p:cNvPr id="10" name="Group 9"/>
          <p:cNvGrpSpPr/>
          <p:nvPr/>
        </p:nvGrpSpPr>
        <p:grpSpPr>
          <a:xfrm>
            <a:off x="9426781" y="954397"/>
            <a:ext cx="2479048" cy="3223981"/>
            <a:chOff x="8797439" y="541351"/>
            <a:chExt cx="3180474" cy="2634644"/>
          </a:xfrm>
        </p:grpSpPr>
        <p:grpSp>
          <p:nvGrpSpPr>
            <p:cNvPr id="11" name="Group 10"/>
            <p:cNvGrpSpPr/>
            <p:nvPr/>
          </p:nvGrpSpPr>
          <p:grpSpPr>
            <a:xfrm>
              <a:off x="8797439" y="541351"/>
              <a:ext cx="3180473" cy="2634644"/>
              <a:chOff x="155575" y="-2522538"/>
              <a:chExt cx="5954939" cy="4786767"/>
            </a:xfrm>
          </p:grpSpPr>
          <p:pic>
            <p:nvPicPr>
              <p:cNvPr id="15" name="Picture 6" descr="Image result for medulla oblongata posterior view"/>
              <p:cNvPicPr>
                <a:picLocks noChangeAspect="1" noChangeArrowheads="1"/>
              </p:cNvPicPr>
              <p:nvPr/>
            </p:nvPicPr>
            <p:blipFill rotWithShape="1">
              <a:blip r:embed="rId3">
                <a:extLst>
                  <a:ext uri="{28A0092B-C50C-407E-A947-70E740481C1C}">
                    <a14:useLocalDpi xmlns:a14="http://schemas.microsoft.com/office/drawing/2010/main" val="0"/>
                  </a:ext>
                </a:extLst>
              </a:blip>
              <a:srcRect r="15056" b="9124"/>
              <a:stretch/>
            </p:blipFill>
            <p:spPr bwMode="auto">
              <a:xfrm>
                <a:off x="155575" y="-2522538"/>
                <a:ext cx="5954939" cy="478676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72795" y="1074734"/>
                <a:ext cx="1190604" cy="2057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4005440" y="261584"/>
                <a:ext cx="1974445" cy="14288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8" name="Rectangle 17"/>
              <p:cNvSpPr/>
              <p:nvPr/>
            </p:nvSpPr>
            <p:spPr>
              <a:xfrm>
                <a:off x="3924954" y="633524"/>
                <a:ext cx="407300" cy="16657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TextBox 18"/>
              <p:cNvSpPr txBox="1"/>
              <p:nvPr/>
            </p:nvSpPr>
            <p:spPr>
              <a:xfrm>
                <a:off x="3655304" y="1654422"/>
                <a:ext cx="539299" cy="26814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grpSp>
        <p:sp>
          <p:nvSpPr>
            <p:cNvPr id="12" name="Rectangle 11"/>
            <p:cNvSpPr/>
            <p:nvPr/>
          </p:nvSpPr>
          <p:spPr>
            <a:xfrm>
              <a:off x="11380878" y="2465064"/>
              <a:ext cx="597034" cy="710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028161" y="541351"/>
              <a:ext cx="949751" cy="508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515677" y="865008"/>
              <a:ext cx="462236" cy="508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Connector 20"/>
          <p:cNvCxnSpPr/>
          <p:nvPr/>
        </p:nvCxnSpPr>
        <p:spPr>
          <a:xfrm>
            <a:off x="1596757" y="2473946"/>
            <a:ext cx="315468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19056" y="2168966"/>
            <a:ext cx="5486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164681" y="1115896"/>
            <a:ext cx="3115635" cy="3293887"/>
            <a:chOff x="6164681" y="915256"/>
            <a:chExt cx="3406773" cy="3293887"/>
          </a:xfrm>
        </p:grpSpPr>
        <p:pic>
          <p:nvPicPr>
            <p:cNvPr id="5" name="Picture 5" descr="Brain stem"/>
            <p:cNvPicPr>
              <a:picLocks noChangeAspect="1" noChangeArrowheads="1"/>
            </p:cNvPicPr>
            <p:nvPr/>
          </p:nvPicPr>
          <p:blipFill rotWithShape="1">
            <a:blip r:embed="rId4" cstate="print"/>
            <a:srcRect r="970"/>
            <a:stretch/>
          </p:blipFill>
          <p:spPr>
            <a:xfrm>
              <a:off x="6164681" y="915256"/>
              <a:ext cx="3395738" cy="3293887"/>
            </a:xfrm>
            <a:prstGeom prst="rect">
              <a:avLst/>
            </a:prstGeom>
            <a:ln w="38100" cap="sq">
              <a:noFill/>
              <a:prstDash val="solid"/>
              <a:miter lim="800000"/>
            </a:ln>
            <a:effectLst/>
          </p:spPr>
        </p:pic>
        <p:sp>
          <p:nvSpPr>
            <p:cNvPr id="23" name="Rectangle 22"/>
            <p:cNvSpPr/>
            <p:nvPr/>
          </p:nvSpPr>
          <p:spPr>
            <a:xfrm>
              <a:off x="9197137" y="3222781"/>
              <a:ext cx="374317" cy="800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cxnSp>
        <p:nvCxnSpPr>
          <p:cNvPr id="26" name="Straight Connector 25"/>
          <p:cNvCxnSpPr/>
          <p:nvPr/>
        </p:nvCxnSpPr>
        <p:spPr>
          <a:xfrm>
            <a:off x="1321493" y="5090740"/>
            <a:ext cx="210312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39079" y="5525328"/>
            <a:ext cx="192024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42455" y="3638063"/>
            <a:ext cx="1645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31300" y="3928252"/>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0479" y="3628231"/>
            <a:ext cx="165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0479" y="4229821"/>
            <a:ext cx="173736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24114" y="3918420"/>
            <a:ext cx="914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74FE8C7-54B1-413E-8D23-B9FC22885E98}"/>
              </a:ext>
            </a:extLst>
          </p:cNvPr>
          <p:cNvSpPr txBox="1"/>
          <p:nvPr/>
        </p:nvSpPr>
        <p:spPr>
          <a:xfrm>
            <a:off x="1057802" y="5996309"/>
            <a:ext cx="7205819" cy="307777"/>
          </a:xfrm>
          <a:prstGeom prst="rect">
            <a:avLst/>
          </a:prstGeom>
          <a:noFill/>
        </p:spPr>
        <p:txBody>
          <a:bodyPr wrap="none" rtlCol="0">
            <a:spAutoFit/>
          </a:bodyPr>
          <a:lstStyle/>
          <a:p>
            <a:r>
              <a:rPr lang="en-GB" dirty="0">
                <a:solidFill>
                  <a:srgbClr val="92D050"/>
                </a:solidFill>
              </a:rPr>
              <a:t>The sensory </a:t>
            </a:r>
            <a:r>
              <a:rPr lang="en-GB" dirty="0" err="1">
                <a:solidFill>
                  <a:srgbClr val="92D050"/>
                </a:solidFill>
              </a:rPr>
              <a:t>fibers</a:t>
            </a:r>
            <a:r>
              <a:rPr lang="en-GB" dirty="0">
                <a:solidFill>
                  <a:srgbClr val="92D050"/>
                </a:solidFill>
              </a:rPr>
              <a:t> end in the ganglion before continuing just like the dorsal root ganglion</a:t>
            </a:r>
          </a:p>
        </p:txBody>
      </p:sp>
    </p:spTree>
    <p:extLst>
      <p:ext uri="{BB962C8B-B14F-4D97-AF65-F5344CB8AC3E}">
        <p14:creationId xmlns:p14="http://schemas.microsoft.com/office/powerpoint/2010/main" val="66727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3771" y="505329"/>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br>
              <a:rPr lang="en-GB" sz="3600" b="1" dirty="0"/>
            </a:br>
            <a:r>
              <a:rPr lang="en-GB" sz="3200" b="1" dirty="0"/>
              <a:t>Communications</a:t>
            </a:r>
          </a:p>
        </p:txBody>
      </p:sp>
      <p:pic>
        <p:nvPicPr>
          <p:cNvPr id="3" name="Picture 4" descr="X"/>
          <p:cNvPicPr>
            <a:picLocks noChangeAspect="1" noChangeArrowheads="1"/>
          </p:cNvPicPr>
          <p:nvPr/>
        </p:nvPicPr>
        <p:blipFill>
          <a:blip r:embed="rId2" cstate="print"/>
          <a:srcRect/>
          <a:stretch>
            <a:fillRect/>
          </a:stretch>
        </p:blipFill>
        <p:spPr>
          <a:xfrm>
            <a:off x="6865257" y="1115896"/>
            <a:ext cx="4650384" cy="5190545"/>
          </a:xfrm>
          <a:prstGeom prst="rect">
            <a:avLst/>
          </a:prstGeom>
          <a:noFill/>
          <a:ln/>
        </p:spPr>
      </p:pic>
      <p:sp>
        <p:nvSpPr>
          <p:cNvPr id="4" name="Rectangle 3"/>
          <p:cNvSpPr/>
          <p:nvPr/>
        </p:nvSpPr>
        <p:spPr>
          <a:xfrm>
            <a:off x="783770" y="1892925"/>
            <a:ext cx="5617029" cy="3816429"/>
          </a:xfrm>
          <a:prstGeom prst="rect">
            <a:avLst/>
          </a:prstGeom>
        </p:spPr>
        <p:txBody>
          <a:bodyPr wrap="square">
            <a:spAutoFit/>
          </a:bodyPr>
          <a:lstStyle/>
          <a:p>
            <a:pPr marL="342900" indent="-342900">
              <a:buFont typeface="Courier New" panose="02070309020205020404" pitchFamily="49" charset="0"/>
              <a:buChar char="o"/>
            </a:pPr>
            <a:r>
              <a:rPr lang="en-GB" sz="2200" b="1" dirty="0">
                <a:solidFill>
                  <a:schemeClr val="tx1"/>
                </a:solidFill>
                <a:latin typeface="+mn-lt"/>
              </a:rPr>
              <a:t>Superior ganglion with:</a:t>
            </a:r>
            <a:endParaRPr lang="en-GB" sz="2200" dirty="0">
              <a:solidFill>
                <a:schemeClr val="tx1"/>
              </a:solidFill>
              <a:latin typeface="+mn-lt"/>
            </a:endParaRPr>
          </a:p>
          <a:p>
            <a:pPr marL="566738" indent="-276225">
              <a:buFont typeface="Arial" panose="020B0604020202020204" pitchFamily="34" charset="0"/>
              <a:buChar char="•"/>
            </a:pPr>
            <a:r>
              <a:rPr lang="en-GB" sz="2200" dirty="0">
                <a:solidFill>
                  <a:schemeClr val="tx1"/>
                </a:solidFill>
                <a:latin typeface="+mn-lt"/>
              </a:rPr>
              <a:t>Inferior ganglion of glossopharyngeal nerve, </a:t>
            </a:r>
          </a:p>
          <a:p>
            <a:pPr marL="566738" indent="-276225">
              <a:buFont typeface="Arial" panose="020B0604020202020204" pitchFamily="34" charset="0"/>
              <a:buChar char="•"/>
            </a:pPr>
            <a:r>
              <a:rPr lang="en-GB" sz="2200" dirty="0">
                <a:solidFill>
                  <a:schemeClr val="tx1"/>
                </a:solidFill>
                <a:latin typeface="+mn-lt"/>
              </a:rPr>
              <a:t>Superior cervical sympathetic ganglion &amp; </a:t>
            </a:r>
          </a:p>
          <a:p>
            <a:pPr marL="566738" indent="-276225">
              <a:buFont typeface="Arial" panose="020B0604020202020204" pitchFamily="34" charset="0"/>
              <a:buChar char="•"/>
            </a:pPr>
            <a:r>
              <a:rPr lang="en-GB" sz="2200" dirty="0">
                <a:solidFill>
                  <a:schemeClr val="tx1"/>
                </a:solidFill>
                <a:latin typeface="+mn-lt"/>
              </a:rPr>
              <a:t>Facial nerve. </a:t>
            </a:r>
          </a:p>
          <a:p>
            <a:pPr marL="566738" indent="-276225">
              <a:buFont typeface="Arial" panose="020B0604020202020204" pitchFamily="34" charset="0"/>
              <a:buChar char="•"/>
            </a:pPr>
            <a:endParaRPr lang="en-GB" sz="2200" dirty="0">
              <a:solidFill>
                <a:schemeClr val="tx1"/>
              </a:solidFill>
              <a:latin typeface="+mn-lt"/>
            </a:endParaRPr>
          </a:p>
          <a:p>
            <a:pPr marL="342900" indent="-342900">
              <a:buFont typeface="Courier New" panose="02070309020205020404" pitchFamily="49" charset="0"/>
              <a:buChar char="o"/>
            </a:pPr>
            <a:r>
              <a:rPr lang="en-GB" sz="2200" b="1" dirty="0">
                <a:solidFill>
                  <a:schemeClr val="tx1"/>
                </a:solidFill>
                <a:latin typeface="+mn-lt"/>
              </a:rPr>
              <a:t>Inferior ganglion with:</a:t>
            </a:r>
            <a:endParaRPr lang="en-GB" sz="2200" dirty="0">
              <a:solidFill>
                <a:schemeClr val="tx1"/>
              </a:solidFill>
              <a:latin typeface="+mn-lt"/>
            </a:endParaRPr>
          </a:p>
          <a:p>
            <a:pPr marL="566738" indent="-285750">
              <a:buFont typeface="Arial" panose="020B0604020202020204" pitchFamily="34" charset="0"/>
              <a:buChar char="•"/>
            </a:pPr>
            <a:r>
              <a:rPr lang="en-GB" sz="2200" dirty="0">
                <a:solidFill>
                  <a:schemeClr val="tx1"/>
                </a:solidFill>
                <a:latin typeface="+mn-lt"/>
              </a:rPr>
              <a:t>Cranial part of accessory nerve, </a:t>
            </a:r>
          </a:p>
          <a:p>
            <a:pPr marL="566738" indent="-285750">
              <a:buFont typeface="Arial" panose="020B0604020202020204" pitchFamily="34" charset="0"/>
              <a:buChar char="•"/>
            </a:pPr>
            <a:r>
              <a:rPr lang="en-GB" sz="2200" dirty="0">
                <a:solidFill>
                  <a:schemeClr val="tx1"/>
                </a:solidFill>
                <a:latin typeface="+mn-lt"/>
              </a:rPr>
              <a:t>Hypoglossal nerve, </a:t>
            </a:r>
          </a:p>
          <a:p>
            <a:pPr marL="566738" indent="-285750">
              <a:buFont typeface="Arial" panose="020B0604020202020204" pitchFamily="34" charset="0"/>
              <a:buChar char="•"/>
            </a:pPr>
            <a:r>
              <a:rPr lang="en-GB" sz="2200" dirty="0">
                <a:solidFill>
                  <a:schemeClr val="tx1"/>
                </a:solidFill>
                <a:latin typeface="+mn-lt"/>
              </a:rPr>
              <a:t>Superior cervical sympathetic ganglion.</a:t>
            </a:r>
          </a:p>
          <a:p>
            <a:pPr marL="566738" indent="-285750">
              <a:buFont typeface="Arial" panose="020B0604020202020204" pitchFamily="34" charset="0"/>
              <a:buChar char="•"/>
            </a:pPr>
            <a:r>
              <a:rPr lang="en-GB" sz="2200" dirty="0">
                <a:solidFill>
                  <a:schemeClr val="tx1"/>
                </a:solidFill>
                <a:latin typeface="+mn-lt"/>
              </a:rPr>
              <a:t>1</a:t>
            </a:r>
            <a:r>
              <a:rPr lang="en-GB" sz="2200" baseline="30000" dirty="0">
                <a:solidFill>
                  <a:schemeClr val="tx1"/>
                </a:solidFill>
                <a:latin typeface="+mn-lt"/>
              </a:rPr>
              <a:t>st</a:t>
            </a:r>
            <a:r>
              <a:rPr lang="en-GB" sz="2200" dirty="0">
                <a:solidFill>
                  <a:schemeClr val="tx1"/>
                </a:solidFill>
                <a:latin typeface="+mn-lt"/>
              </a:rPr>
              <a:t> cervical nerve.  </a:t>
            </a:r>
            <a:endParaRPr lang="en-US" sz="2200" dirty="0">
              <a:solidFill>
                <a:schemeClr val="tx1"/>
              </a:solidFill>
              <a:latin typeface="+mn-lt"/>
            </a:endParaRPr>
          </a:p>
        </p:txBody>
      </p:sp>
      <p:sp>
        <p:nvSpPr>
          <p:cNvPr id="5" name="Rectangle 4"/>
          <p:cNvSpPr/>
          <p:nvPr/>
        </p:nvSpPr>
        <p:spPr>
          <a:xfrm>
            <a:off x="783770" y="1892925"/>
            <a:ext cx="5486401" cy="1793704"/>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783769" y="3915650"/>
            <a:ext cx="5486401" cy="179370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7" name="Straight Arrow Connector 6"/>
          <p:cNvCxnSpPr/>
          <p:nvPr/>
        </p:nvCxnSpPr>
        <p:spPr>
          <a:xfrm flipV="1">
            <a:off x="7199086" y="2288762"/>
            <a:ext cx="697773" cy="193181"/>
          </a:xfrm>
          <a:prstGeom prst="straightConnector1">
            <a:avLst/>
          </a:prstGeom>
          <a:ln w="57150">
            <a:solidFill>
              <a:srgbClr val="FF66CC"/>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flipH="1">
            <a:off x="8898345" y="1115896"/>
            <a:ext cx="292104" cy="610568"/>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71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3771" y="505329"/>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br>
              <a:rPr lang="en-GB" sz="3600" b="1" dirty="0"/>
            </a:br>
            <a:r>
              <a:rPr lang="en-GB" sz="3200" b="1" dirty="0"/>
              <a:t>Course (</a:t>
            </a:r>
            <a:r>
              <a:rPr lang="en-GB" sz="3200" b="1" dirty="0">
                <a:solidFill>
                  <a:srgbClr val="92D050"/>
                </a:solidFill>
              </a:rPr>
              <a:t>extracranial</a:t>
            </a:r>
            <a:r>
              <a:rPr lang="en-GB" sz="3200" b="1" dirty="0"/>
              <a:t>)</a:t>
            </a:r>
          </a:p>
        </p:txBody>
      </p:sp>
      <p:pic>
        <p:nvPicPr>
          <p:cNvPr id="10" name="Picture 2" descr="C:\Documents and Settings\Jamila\Desktop\Gray793.png"/>
          <p:cNvPicPr>
            <a:picLocks noChangeAspect="1" noChangeArrowheads="1"/>
          </p:cNvPicPr>
          <p:nvPr/>
        </p:nvPicPr>
        <p:blipFill>
          <a:blip r:embed="rId2" cstate="print"/>
          <a:srcRect/>
          <a:stretch>
            <a:fillRect/>
          </a:stretch>
        </p:blipFill>
        <p:spPr bwMode="auto">
          <a:xfrm>
            <a:off x="7237867" y="650473"/>
            <a:ext cx="4285539" cy="2761322"/>
          </a:xfrm>
          <a:prstGeom prst="rect">
            <a:avLst/>
          </a:prstGeom>
          <a:noFill/>
          <a:ln>
            <a:noFill/>
          </a:ln>
        </p:spPr>
      </p:pic>
      <p:sp>
        <p:nvSpPr>
          <p:cNvPr id="8" name="Rectangle 7"/>
          <p:cNvSpPr/>
          <p:nvPr/>
        </p:nvSpPr>
        <p:spPr>
          <a:xfrm>
            <a:off x="783771" y="1726463"/>
            <a:ext cx="6454096" cy="4893647"/>
          </a:xfrm>
          <a:prstGeom prst="rect">
            <a:avLst/>
          </a:prstGeom>
        </p:spPr>
        <p:txBody>
          <a:bodyPr wrap="square">
            <a:spAutoFit/>
          </a:bodyPr>
          <a:lstStyle/>
          <a:p>
            <a:pPr marL="342900" indent="-342900">
              <a:buFont typeface="Courier New" panose="02070309020205020404" pitchFamily="49" charset="0"/>
              <a:buChar char="o"/>
            </a:pPr>
            <a:r>
              <a:rPr lang="en-US" sz="2400" dirty="0">
                <a:latin typeface="+mn-lt"/>
              </a:rPr>
              <a:t>The </a:t>
            </a:r>
            <a:r>
              <a:rPr lang="en-US" sz="2400" dirty="0" err="1">
                <a:latin typeface="+mn-lt"/>
              </a:rPr>
              <a:t>vagus</a:t>
            </a:r>
            <a:r>
              <a:rPr lang="en-US" sz="2400" dirty="0">
                <a:latin typeface="+mn-lt"/>
              </a:rPr>
              <a:t> runs down the neck on the prevertebral muscles and fascia. </a:t>
            </a:r>
          </a:p>
          <a:p>
            <a:pPr marL="342900" indent="-342900">
              <a:buFont typeface="Courier New" panose="02070309020205020404" pitchFamily="49" charset="0"/>
              <a:buChar char="o"/>
            </a:pPr>
            <a:r>
              <a:rPr lang="en-US" sz="2400" dirty="0">
                <a:latin typeface="+mn-lt"/>
              </a:rPr>
              <a:t>The </a:t>
            </a:r>
            <a:r>
              <a:rPr lang="en-US" sz="2400" b="1" dirty="0">
                <a:latin typeface="+mn-lt"/>
              </a:rPr>
              <a:t>internal jugular vein </a:t>
            </a:r>
            <a:r>
              <a:rPr lang="en-US" sz="2400" dirty="0">
                <a:latin typeface="+mn-lt"/>
              </a:rPr>
              <a:t>lies </a:t>
            </a:r>
            <a:r>
              <a:rPr lang="en-US" sz="2400" u="sng" dirty="0">
                <a:latin typeface="+mn-lt"/>
              </a:rPr>
              <a:t>behind</a:t>
            </a:r>
            <a:r>
              <a:rPr lang="en-US" sz="2400" dirty="0">
                <a:latin typeface="+mn-lt"/>
              </a:rPr>
              <a:t> it, and the </a:t>
            </a:r>
            <a:r>
              <a:rPr lang="en-US" sz="2400" b="1" dirty="0">
                <a:latin typeface="+mn-lt"/>
              </a:rPr>
              <a:t>internal</a:t>
            </a:r>
            <a:r>
              <a:rPr lang="en-US" sz="2400" dirty="0">
                <a:latin typeface="+mn-lt"/>
              </a:rPr>
              <a:t> and </a:t>
            </a:r>
            <a:r>
              <a:rPr lang="en-US" sz="2400" b="1" dirty="0">
                <a:latin typeface="+mn-lt"/>
              </a:rPr>
              <a:t>common carotid </a:t>
            </a:r>
            <a:r>
              <a:rPr lang="en-US" sz="2400" dirty="0">
                <a:latin typeface="+mn-lt"/>
              </a:rPr>
              <a:t>arteries are in </a:t>
            </a:r>
            <a:r>
              <a:rPr lang="en-US" sz="2400" u="sng" dirty="0">
                <a:latin typeface="+mn-lt"/>
              </a:rPr>
              <a:t>front</a:t>
            </a:r>
            <a:r>
              <a:rPr lang="en-US" sz="2400" dirty="0">
                <a:latin typeface="+mn-lt"/>
              </a:rPr>
              <a:t> of it, all the way down to the superior thoracic aperture.</a:t>
            </a:r>
          </a:p>
          <a:p>
            <a:pPr marL="342900" indent="-342900">
              <a:buFont typeface="Courier New" panose="02070309020205020404" pitchFamily="49" charset="0"/>
              <a:buChar char="o"/>
            </a:pPr>
            <a:r>
              <a:rPr lang="en-GB" sz="2400" dirty="0">
                <a:latin typeface="+mn-lt"/>
              </a:rPr>
              <a:t>It lies on the prevertebral muscles and fascia.</a:t>
            </a:r>
          </a:p>
          <a:p>
            <a:pPr marL="342900" indent="-342900">
              <a:buFont typeface="Courier New" panose="02070309020205020404" pitchFamily="49" charset="0"/>
              <a:buChar char="o"/>
            </a:pPr>
            <a:r>
              <a:rPr lang="en-GB" sz="2400" dirty="0">
                <a:latin typeface="+mn-lt"/>
              </a:rPr>
              <a:t>Enters thorax through its </a:t>
            </a:r>
            <a:r>
              <a:rPr lang="en-GB" sz="2400" b="1" dirty="0">
                <a:latin typeface="+mn-lt"/>
              </a:rPr>
              <a:t>inlet</a:t>
            </a:r>
            <a:r>
              <a:rPr lang="en-GB" sz="2400" dirty="0">
                <a:latin typeface="+mn-lt"/>
              </a:rPr>
              <a:t>: </a:t>
            </a:r>
          </a:p>
          <a:p>
            <a:pPr marL="682625" indent="-342900">
              <a:buFont typeface="Arial" panose="020B0604020202020204" pitchFamily="34" charset="0"/>
              <a:buChar char="•"/>
            </a:pPr>
            <a:r>
              <a:rPr lang="en-GB" sz="2400" i="1" dirty="0">
                <a:latin typeface="+mn-lt"/>
              </a:rPr>
              <a:t>Right </a:t>
            </a:r>
            <a:r>
              <a:rPr lang="en-GB" sz="2400" i="1" dirty="0" err="1">
                <a:latin typeface="+mn-lt"/>
              </a:rPr>
              <a:t>Vagus</a:t>
            </a:r>
            <a:r>
              <a:rPr lang="en-GB" sz="2400" dirty="0">
                <a:latin typeface="+mn-lt"/>
              </a:rPr>
              <a:t> descends </a:t>
            </a:r>
            <a:r>
              <a:rPr lang="en-GB" sz="2400" u="sng" dirty="0">
                <a:latin typeface="+mn-lt"/>
              </a:rPr>
              <a:t>in front</a:t>
            </a:r>
            <a:r>
              <a:rPr lang="en-GB" sz="2400" dirty="0">
                <a:latin typeface="+mn-lt"/>
              </a:rPr>
              <a:t> of the </a:t>
            </a:r>
            <a:r>
              <a:rPr lang="en-GB" sz="2400" dirty="0">
                <a:solidFill>
                  <a:srgbClr val="92D050"/>
                </a:solidFill>
                <a:latin typeface="+mn-lt"/>
              </a:rPr>
              <a:t>right</a:t>
            </a:r>
            <a:r>
              <a:rPr lang="en-GB" sz="2400" dirty="0">
                <a:latin typeface="+mn-lt"/>
              </a:rPr>
              <a:t> </a:t>
            </a:r>
            <a:r>
              <a:rPr lang="en-GB" sz="2400" b="1" dirty="0">
                <a:latin typeface="+mn-lt"/>
              </a:rPr>
              <a:t>subclavian artery</a:t>
            </a:r>
            <a:r>
              <a:rPr lang="en-GB" sz="2400" dirty="0">
                <a:latin typeface="+mn-lt"/>
              </a:rPr>
              <a:t>.</a:t>
            </a:r>
          </a:p>
          <a:p>
            <a:pPr marL="682625" indent="-342900">
              <a:buFont typeface="Arial" panose="020B0604020202020204" pitchFamily="34" charset="0"/>
              <a:buChar char="•"/>
            </a:pPr>
            <a:r>
              <a:rPr lang="en-GB" sz="2400" i="1" dirty="0">
                <a:latin typeface="+mn-lt"/>
              </a:rPr>
              <a:t>Left </a:t>
            </a:r>
            <a:r>
              <a:rPr lang="en-GB" sz="2400" i="1" dirty="0" err="1">
                <a:latin typeface="+mn-lt"/>
              </a:rPr>
              <a:t>Vagus</a:t>
            </a:r>
            <a:r>
              <a:rPr lang="en-GB" sz="2400" i="1" dirty="0">
                <a:latin typeface="+mn-lt"/>
              </a:rPr>
              <a:t> </a:t>
            </a:r>
            <a:r>
              <a:rPr lang="en-GB" sz="2400" dirty="0">
                <a:latin typeface="+mn-lt"/>
              </a:rPr>
              <a:t>descends </a:t>
            </a:r>
            <a:r>
              <a:rPr lang="en-GB" sz="2400" u="sng" dirty="0">
                <a:latin typeface="+mn-lt"/>
              </a:rPr>
              <a:t>between</a:t>
            </a:r>
            <a:r>
              <a:rPr lang="en-GB" sz="2400" dirty="0">
                <a:latin typeface="+mn-lt"/>
              </a:rPr>
              <a:t> the </a:t>
            </a:r>
            <a:r>
              <a:rPr lang="en-GB" sz="2400" b="1" dirty="0">
                <a:latin typeface="+mn-lt"/>
              </a:rPr>
              <a:t>left common carotid</a:t>
            </a:r>
            <a:r>
              <a:rPr lang="en-GB" sz="2400" dirty="0">
                <a:latin typeface="+mn-lt"/>
              </a:rPr>
              <a:t> and </a:t>
            </a:r>
            <a:r>
              <a:rPr lang="en-GB" sz="2400" b="1" dirty="0">
                <a:latin typeface="+mn-lt"/>
              </a:rPr>
              <a:t>subclavian arteries</a:t>
            </a:r>
            <a:r>
              <a:rPr lang="en-GB" sz="2400" dirty="0">
                <a:latin typeface="+mn-lt"/>
              </a:rPr>
              <a:t>. </a:t>
            </a:r>
          </a:p>
          <a:p>
            <a:pPr marL="342900" indent="-342900">
              <a:buFont typeface="Courier New" panose="02070309020205020404" pitchFamily="49" charset="0"/>
              <a:buChar char="o"/>
            </a:pPr>
            <a:endParaRPr lang="en-US" sz="2400" dirty="0">
              <a:latin typeface="+mn-lt"/>
            </a:endParaRPr>
          </a:p>
        </p:txBody>
      </p:sp>
      <p:pic>
        <p:nvPicPr>
          <p:cNvPr id="11" name="Picture 9" descr="30313954"/>
          <p:cNvPicPr>
            <a:picLocks noChangeAspect="1" noChangeArrowheads="1"/>
          </p:cNvPicPr>
          <p:nvPr/>
        </p:nvPicPr>
        <p:blipFill>
          <a:blip r:embed="rId3" cstate="print"/>
          <a:srcRect l="15623" t="39742" r="15161" b="29147"/>
          <a:stretch>
            <a:fillRect/>
          </a:stretch>
        </p:blipFill>
        <p:spPr bwMode="auto">
          <a:xfrm>
            <a:off x="7649498" y="3556939"/>
            <a:ext cx="4126484" cy="2950625"/>
          </a:xfrm>
          <a:prstGeom prst="rect">
            <a:avLst/>
          </a:prstGeom>
          <a:noFill/>
          <a:ln w="38100">
            <a:noFill/>
            <a:miter lim="800000"/>
            <a:headEnd/>
            <a:tailEnd/>
          </a:ln>
        </p:spPr>
      </p:pic>
    </p:spTree>
    <p:extLst>
      <p:ext uri="{BB962C8B-B14F-4D97-AF65-F5344CB8AC3E}">
        <p14:creationId xmlns:p14="http://schemas.microsoft.com/office/powerpoint/2010/main" val="406997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4583513"/>
              </p:ext>
            </p:extLst>
          </p:nvPr>
        </p:nvGraphicFramePr>
        <p:xfrm>
          <a:off x="524256" y="1984828"/>
          <a:ext cx="7124773" cy="4175760"/>
        </p:xfrm>
        <a:graphic>
          <a:graphicData uri="http://schemas.openxmlformats.org/drawingml/2006/table">
            <a:tbl>
              <a:tblPr firstRow="1" bandRow="1">
                <a:tableStyleId>{ED083AE6-46FA-4A59-8FB0-9F97EB10719F}</a:tableStyleId>
              </a:tblPr>
              <a:tblGrid>
                <a:gridCol w="2154307">
                  <a:extLst>
                    <a:ext uri="{9D8B030D-6E8A-4147-A177-3AD203B41FA5}">
                      <a16:colId xmlns:a16="http://schemas.microsoft.com/office/drawing/2014/main" val="20000"/>
                    </a:ext>
                  </a:extLst>
                </a:gridCol>
                <a:gridCol w="2372408">
                  <a:extLst>
                    <a:ext uri="{9D8B030D-6E8A-4147-A177-3AD203B41FA5}">
                      <a16:colId xmlns:a16="http://schemas.microsoft.com/office/drawing/2014/main" val="20001"/>
                    </a:ext>
                  </a:extLst>
                </a:gridCol>
                <a:gridCol w="2598058">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altLang="zh-CN" sz="1800" b="1" i="0" u="sng" strike="noStrike" kern="0" cap="none" spc="0" normalizeH="0" baseline="0" noProof="0" dirty="0">
                          <a:ln>
                            <a:noFill/>
                          </a:ln>
                          <a:solidFill>
                            <a:prstClr val="black"/>
                          </a:solidFill>
                          <a:effectLst/>
                          <a:uLnTx/>
                          <a:uFillTx/>
                          <a:latin typeface="+mn-lt"/>
                          <a:cs typeface="Arial"/>
                          <a:sym typeface="Arial"/>
                        </a:rPr>
                        <a:t>SVE</a:t>
                      </a:r>
                      <a:r>
                        <a:rPr kumimoji="0" lang="en-US" altLang="zh-CN" sz="1800" b="0" i="0" u="sng" strike="noStrike" kern="0" cap="none" spc="0" normalizeH="0" baseline="0" noProof="0" dirty="0">
                          <a:ln>
                            <a:noFill/>
                          </a:ln>
                          <a:solidFill>
                            <a:prstClr val="black"/>
                          </a:solidFill>
                          <a:effectLst/>
                          <a:uLnTx/>
                          <a:uFillTx/>
                          <a:latin typeface="+mn-lt"/>
                          <a:cs typeface="Arial"/>
                          <a:sym typeface="Arial"/>
                        </a:rPr>
                        <a:t> fibers</a:t>
                      </a:r>
                      <a:r>
                        <a:rPr kumimoji="0" lang="en-US" altLang="zh-CN" sz="1800" b="0" i="0" u="sng" strike="noStrike" kern="0" cap="none" spc="0" normalizeH="0" baseline="0" noProof="0" dirty="0">
                          <a:ln>
                            <a:noFill/>
                          </a:ln>
                          <a:solidFill>
                            <a:srgbClr val="000000"/>
                          </a:solidFill>
                          <a:effectLst/>
                          <a:uLnTx/>
                          <a:uFillTx/>
                          <a:latin typeface="+mn-lt"/>
                          <a:cs typeface="Arial"/>
                          <a:sym typeface="Arial"/>
                        </a:rPr>
                        <a:t>:</a:t>
                      </a:r>
                      <a:r>
                        <a:rPr kumimoji="0" lang="en-US" altLang="zh-CN" sz="1800" b="0" i="0" u="none" strike="noStrike" kern="0" cap="none" spc="0" normalizeH="0" baseline="0" noProof="0" dirty="0">
                          <a:ln>
                            <a:noFill/>
                          </a:ln>
                          <a:solidFill>
                            <a:srgbClr val="000000"/>
                          </a:solidFill>
                          <a:effectLst/>
                          <a:uLnTx/>
                          <a:uFillTx/>
                          <a:latin typeface="+mn-lt"/>
                          <a:cs typeface="Arial"/>
                          <a:sym typeface="Arial"/>
                        </a:rPr>
                        <a:t>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GB" sz="1400" b="0" i="0" u="none" strike="noStrike" kern="0" cap="none" spc="0" normalizeH="0" baseline="0" noProof="0" dirty="0">
                          <a:ln>
                            <a:noFill/>
                          </a:ln>
                          <a:solidFill>
                            <a:prstClr val="white">
                              <a:lumMod val="65000"/>
                            </a:prstClr>
                          </a:solidFill>
                          <a:effectLst/>
                          <a:uLnTx/>
                          <a:uFillTx/>
                          <a:latin typeface="+mn-lt"/>
                          <a:cs typeface="Arial"/>
                          <a:sym typeface="Arial"/>
                        </a:rPr>
                        <a:t>Special Visceral Efferent</a:t>
                      </a:r>
                      <a:endParaRPr kumimoji="0" lang="en-GB" altLang="zh-CN" sz="1400" b="0" i="0" u="none" strike="noStrike" kern="0" cap="none" spc="0" normalizeH="0" baseline="0" noProof="0" dirty="0">
                        <a:ln>
                          <a:noFill/>
                        </a:ln>
                        <a:solidFill>
                          <a:srgbClr val="92D050"/>
                        </a:solidFill>
                        <a:effectLst/>
                        <a:uLnTx/>
                        <a:uFillTx/>
                        <a:latin typeface="+mn-lt"/>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GB" altLang="zh-CN" sz="1400" b="0" i="0" u="none" strike="noStrike" kern="0" cap="none" spc="0" normalizeH="0" baseline="0" noProof="0" dirty="0">
                          <a:ln>
                            <a:noFill/>
                          </a:ln>
                          <a:solidFill>
                            <a:srgbClr val="92D050"/>
                          </a:solidFill>
                          <a:effectLst/>
                          <a:uLnTx/>
                          <a:uFillTx/>
                          <a:latin typeface="+mn-lt"/>
                          <a:cs typeface="Arial"/>
                          <a:sym typeface="Arial"/>
                        </a:rPr>
                        <a:t>(Motor) </a:t>
                      </a:r>
                      <a:endParaRPr kumimoji="0" lang="en-US" altLang="zh-CN" sz="1400" b="1" i="0" u="sng" strike="noStrike" kern="0" cap="none" spc="0" normalizeH="0" baseline="0" noProof="0" dirty="0">
                        <a:ln>
                          <a:noFill/>
                        </a:ln>
                        <a:solidFill>
                          <a:srgbClr val="92D050"/>
                        </a:solidFill>
                        <a:effectLst/>
                        <a:uLnTx/>
                        <a:uFillTx/>
                        <a:latin typeface="+mn-lt"/>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altLang="zh-CN" b="0" dirty="0"/>
                        <a:t>originate from </a:t>
                      </a:r>
                      <a:r>
                        <a:rPr lang="en-US" altLang="zh-CN" b="1" dirty="0"/>
                        <a:t>Nucleus </a:t>
                      </a:r>
                      <a:r>
                        <a:rPr lang="en-US" altLang="zh-CN" b="1" dirty="0" err="1"/>
                        <a:t>Ambiguus</a:t>
                      </a:r>
                      <a:r>
                        <a:rPr lang="en-US" altLang="zh-CN" dirty="0"/>
                        <a:t>, </a:t>
                      </a:r>
                      <a:endParaRPr lang="en-GB" sz="1800" b="0" dirty="0">
                        <a:solidFill>
                          <a:srgbClr val="92D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altLang="zh-CN" b="0" dirty="0"/>
                        <a:t>to muscles of pharynx and larynx</a:t>
                      </a:r>
                      <a:endParaRPr lang="en-GB" sz="18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GVE</a:t>
                      </a:r>
                      <a:r>
                        <a:rPr lang="en-US" altLang="zh-CN" sz="1800" u="sng" dirty="0">
                          <a:solidFill>
                            <a:schemeClr val="tx1"/>
                          </a:solidFill>
                          <a:latin typeface="+mn-lt"/>
                        </a:rPr>
                        <a:t> 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lumMod val="65000"/>
                            </a:schemeClr>
                          </a:solidFill>
                          <a:latin typeface="+mn-lt"/>
                        </a:rPr>
                        <a:t>General Visceral Efferent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400" dirty="0">
                        <a:solidFill>
                          <a:schemeClr val="bg1">
                            <a:lumMod val="6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400" dirty="0">
                          <a:solidFill>
                            <a:srgbClr val="92D050"/>
                          </a:solidFill>
                          <a:latin typeface="+mn-lt"/>
                        </a:rPr>
                        <a:t>(Preganglionic parasympathetic)</a:t>
                      </a:r>
                      <a:endParaRPr lang="en-US" altLang="zh-CN" sz="1400" dirty="0">
                        <a:solidFill>
                          <a:srgbClr val="92D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C9FF">
                        <a:alpha val="20000"/>
                      </a:srgbClr>
                    </a:solidFill>
                  </a:tcPr>
                </a:tc>
                <a:tc>
                  <a:txBody>
                    <a:bodyPr/>
                    <a:lstStyle/>
                    <a:p>
                      <a:r>
                        <a:rPr lang="en-US" altLang="zh-CN" dirty="0"/>
                        <a:t>originate from </a:t>
                      </a:r>
                      <a:r>
                        <a:rPr lang="en-US" altLang="zh-CN" b="1" dirty="0"/>
                        <a:t>Dorsal Nucleus of </a:t>
                      </a:r>
                      <a:r>
                        <a:rPr lang="en-US" altLang="zh-CN" b="1" dirty="0" err="1"/>
                        <a:t>Vagus</a:t>
                      </a:r>
                      <a:r>
                        <a:rPr lang="en-US" altLang="zh-CN" b="1" dirty="0"/>
                        <a:t> </a:t>
                      </a:r>
                      <a:r>
                        <a:rPr lang="en-US" altLang="zh-CN" dirty="0"/>
                        <a:t>synapses in parasympathetic ganglia, </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C9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short postganglionic fibers innervate cardiac muscle, smooth muscles and glands of viscera.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C9FF">
                        <a:alpha val="20000"/>
                      </a:srgbClr>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SVA</a:t>
                      </a:r>
                      <a:r>
                        <a:rPr lang="en-US" altLang="zh-CN" sz="1800" u="sng" dirty="0">
                          <a:solidFill>
                            <a:schemeClr val="tx1"/>
                          </a:solidFill>
                          <a:latin typeface="+mn-lt"/>
                        </a:rPr>
                        <a:t> 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65000"/>
                            </a:prstClr>
                          </a:solidFill>
                          <a:latin typeface="+mn-lt"/>
                        </a:rPr>
                        <a:t>Special Visceral Afferent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a:t>
                      </a:r>
                      <a:r>
                        <a:rPr lang="en-US" altLang="zh-CN" b="1" dirty="0"/>
                        <a:t>Spinal Tract &amp; Nucleus of Trigeminal</a:t>
                      </a:r>
                      <a:endParaRPr lang="en-US" altLang="zh-CN"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altLang="zh-CN" dirty="0"/>
                        <a:t>sensation from auricle, external acoustic meatus and cerebral dura mater*, </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GVA </a:t>
                      </a:r>
                      <a:r>
                        <a:rPr lang="en-US" altLang="zh-CN" sz="1800" u="sng" dirty="0">
                          <a:solidFill>
                            <a:schemeClr val="tx1"/>
                          </a:solidFill>
                          <a:latin typeface="+mn-lt"/>
                        </a:rPr>
                        <a:t>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65000"/>
                            </a:prstClr>
                          </a:solidFill>
                          <a:latin typeface="+mn-lt"/>
                        </a:rPr>
                        <a:t>General Visceral Afferent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400" dirty="0">
                        <a:solidFill>
                          <a:srgbClr val="92D05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400" dirty="0">
                          <a:solidFill>
                            <a:srgbClr val="92D050"/>
                          </a:solidFill>
                          <a:latin typeface="+mn-lt"/>
                        </a:rPr>
                        <a:t>(sensory)</a:t>
                      </a:r>
                      <a:endParaRPr lang="en-US" altLang="zh-CN" sz="1400" dirty="0">
                        <a:solidFill>
                          <a:srgbClr val="92D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20000"/>
                      </a:schemeClr>
                    </a:solidFill>
                  </a:tcPr>
                </a:tc>
                <a:tc>
                  <a:txBody>
                    <a:bodyPr/>
                    <a:lstStyle/>
                    <a:p>
                      <a:r>
                        <a:rPr lang="en-US" altLang="zh-CN" dirty="0"/>
                        <a:t>to </a:t>
                      </a:r>
                      <a:r>
                        <a:rPr lang="en-US" altLang="zh-CN" b="1" dirty="0"/>
                        <a:t>Nucleus of Solitary Tract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20000"/>
                      </a:schemeClr>
                    </a:solidFill>
                  </a:tcPr>
                </a:tc>
                <a:tc>
                  <a:txBody>
                    <a:bodyPr/>
                    <a:lstStyle/>
                    <a:p>
                      <a:r>
                        <a:rPr lang="en-US" altLang="zh-CN" dirty="0"/>
                        <a:t>carry impulse from viscera in neck, thoracic and abdominal cavities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20000"/>
                      </a:schemeClr>
                    </a:solidFill>
                  </a:tcPr>
                </a:tc>
                <a:extLst>
                  <a:ext uri="{0D108BD9-81ED-4DB2-BD59-A6C34878D82A}">
                    <a16:rowId xmlns:a16="http://schemas.microsoft.com/office/drawing/2014/main" val="10003"/>
                  </a:ext>
                </a:extLst>
              </a:tr>
            </a:tbl>
          </a:graphicData>
        </a:graphic>
      </p:graphicFrame>
      <p:grpSp>
        <p:nvGrpSpPr>
          <p:cNvPr id="10" name="Group 9"/>
          <p:cNvGrpSpPr/>
          <p:nvPr/>
        </p:nvGrpSpPr>
        <p:grpSpPr>
          <a:xfrm>
            <a:off x="7961086" y="1800981"/>
            <a:ext cx="3780971" cy="4115767"/>
            <a:chOff x="8425543" y="918028"/>
            <a:chExt cx="5334000" cy="4953000"/>
          </a:xfrm>
        </p:grpSpPr>
        <p:pic>
          <p:nvPicPr>
            <p:cNvPr id="4" name="Picture 5" descr="D6CBBEB0"/>
            <p:cNvPicPr>
              <a:picLocks noChangeAspect="1" noChangeArrowheads="1"/>
            </p:cNvPicPr>
            <p:nvPr/>
          </p:nvPicPr>
          <p:blipFill>
            <a:blip r:embed="rId2" cstate="print"/>
            <a:srcRect r="5220" b="51764"/>
            <a:stretch>
              <a:fillRect/>
            </a:stretch>
          </p:blipFill>
          <p:spPr>
            <a:xfrm>
              <a:off x="8425543" y="918028"/>
              <a:ext cx="5334000" cy="4953000"/>
            </a:xfrm>
            <a:prstGeom prst="rect">
              <a:avLst/>
            </a:prstGeom>
            <a:noFill/>
            <a:ln w="38100">
              <a:noFill/>
            </a:ln>
          </p:spPr>
        </p:pic>
        <p:sp>
          <p:nvSpPr>
            <p:cNvPr id="5" name="Rectangle 4"/>
            <p:cNvSpPr/>
            <p:nvPr/>
          </p:nvSpPr>
          <p:spPr>
            <a:xfrm>
              <a:off x="8425543" y="3195597"/>
              <a:ext cx="838201" cy="18812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882743" y="1437998"/>
              <a:ext cx="1143000" cy="228599"/>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92277" y="1718126"/>
              <a:ext cx="928733" cy="309333"/>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25543" y="2495935"/>
              <a:ext cx="762000" cy="601325"/>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493486" y="537028"/>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br>
              <a:rPr lang="en-GB" sz="3600" b="1" dirty="0"/>
            </a:br>
            <a:r>
              <a:rPr lang="en-GB" sz="3200" b="1" dirty="0"/>
              <a:t>Components of </a:t>
            </a:r>
            <a:r>
              <a:rPr lang="en-GB" sz="3200" b="1" dirty="0" err="1"/>
              <a:t>fibers</a:t>
            </a:r>
            <a:r>
              <a:rPr lang="en-GB" sz="3200" b="1" dirty="0"/>
              <a:t>  &amp; Deep origin</a:t>
            </a:r>
          </a:p>
        </p:txBody>
      </p:sp>
      <p:sp>
        <p:nvSpPr>
          <p:cNvPr id="11" name="Rectangle 10">
            <a:extLst>
              <a:ext uri="{FF2B5EF4-FFF2-40B4-BE49-F238E27FC236}">
                <a16:creationId xmlns:a16="http://schemas.microsoft.com/office/drawing/2014/main" id="{6567ED9A-D513-4B19-BEE0-0FF84D4D518B}"/>
              </a:ext>
            </a:extLst>
          </p:cNvPr>
          <p:cNvSpPr/>
          <p:nvPr/>
        </p:nvSpPr>
        <p:spPr>
          <a:xfrm>
            <a:off x="9566480" y="743357"/>
            <a:ext cx="1642294" cy="642937"/>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lumMod val="50000"/>
                  </a:schemeClr>
                </a:solidFill>
              </a:rPr>
              <a:t>Recall: </a:t>
            </a:r>
            <a:r>
              <a:rPr lang="en-US" b="1" dirty="0">
                <a:solidFill>
                  <a:schemeClr val="bg1">
                    <a:lumMod val="50000"/>
                  </a:schemeClr>
                </a:solidFill>
              </a:rPr>
              <a:t>SAME</a:t>
            </a:r>
          </a:p>
          <a:p>
            <a:r>
              <a:rPr lang="en-US" b="1" u="sng" dirty="0">
                <a:solidFill>
                  <a:schemeClr val="bg1">
                    <a:lumMod val="50000"/>
                  </a:schemeClr>
                </a:solidFill>
              </a:rPr>
              <a:t>S</a:t>
            </a:r>
            <a:r>
              <a:rPr lang="en-US" dirty="0">
                <a:solidFill>
                  <a:schemeClr val="bg1">
                    <a:lumMod val="50000"/>
                  </a:schemeClr>
                </a:solidFill>
              </a:rPr>
              <a:t>ensory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A</a:t>
            </a:r>
            <a:r>
              <a:rPr lang="en-US" dirty="0">
                <a:solidFill>
                  <a:schemeClr val="bg1">
                    <a:lumMod val="50000"/>
                  </a:schemeClr>
                </a:solidFill>
              </a:rPr>
              <a:t>fferent </a:t>
            </a:r>
          </a:p>
          <a:p>
            <a:r>
              <a:rPr lang="en-US" b="1" u="sng" dirty="0">
                <a:solidFill>
                  <a:schemeClr val="bg1">
                    <a:lumMod val="50000"/>
                  </a:schemeClr>
                </a:solidFill>
              </a:rPr>
              <a:t>M</a:t>
            </a:r>
            <a:r>
              <a:rPr lang="en-US" dirty="0">
                <a:solidFill>
                  <a:schemeClr val="bg1">
                    <a:lumMod val="50000"/>
                  </a:schemeClr>
                </a:solidFill>
              </a:rPr>
              <a:t>otor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E</a:t>
            </a:r>
            <a:r>
              <a:rPr lang="en-US" dirty="0">
                <a:solidFill>
                  <a:schemeClr val="bg1">
                    <a:lumMod val="50000"/>
                  </a:schemeClr>
                </a:solidFill>
              </a:rPr>
              <a:t>fferent</a:t>
            </a:r>
            <a:endParaRPr lang="en-GB" dirty="0">
              <a:solidFill>
                <a:schemeClr val="bg1">
                  <a:lumMod val="50000"/>
                </a:schemeClr>
              </a:solidFill>
            </a:endParaRPr>
          </a:p>
        </p:txBody>
      </p:sp>
      <p:sp>
        <p:nvSpPr>
          <p:cNvPr id="12" name="Rectangle 11">
            <a:extLst>
              <a:ext uri="{FF2B5EF4-FFF2-40B4-BE49-F238E27FC236}">
                <a16:creationId xmlns:a16="http://schemas.microsoft.com/office/drawing/2014/main" id="{6B783FA2-DEDC-48D4-B778-3E61A2FB8B64}"/>
              </a:ext>
            </a:extLst>
          </p:cNvPr>
          <p:cNvSpPr/>
          <p:nvPr/>
        </p:nvSpPr>
        <p:spPr>
          <a:xfrm>
            <a:off x="8690273" y="5961039"/>
            <a:ext cx="2783972" cy="642937"/>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50000"/>
                  </a:schemeClr>
                </a:solidFill>
              </a:rPr>
              <a:t>When stretches causes headache*</a:t>
            </a:r>
          </a:p>
        </p:txBody>
      </p:sp>
    </p:spTree>
    <p:extLst>
      <p:ext uri="{BB962C8B-B14F-4D97-AF65-F5344CB8AC3E}">
        <p14:creationId xmlns:p14="http://schemas.microsoft.com/office/powerpoint/2010/main" val="182303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1829" y="433495"/>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br>
              <a:rPr lang="en-GB" sz="3600" b="1" dirty="0"/>
            </a:br>
            <a:r>
              <a:rPr lang="en-GB" sz="3200" b="1" dirty="0"/>
              <a:t>Branches</a:t>
            </a:r>
          </a:p>
        </p:txBody>
      </p:sp>
      <p:grpSp>
        <p:nvGrpSpPr>
          <p:cNvPr id="6" name="Group 5"/>
          <p:cNvGrpSpPr/>
          <p:nvPr/>
        </p:nvGrpSpPr>
        <p:grpSpPr>
          <a:xfrm>
            <a:off x="7894930" y="1654629"/>
            <a:ext cx="3847128" cy="4941307"/>
            <a:chOff x="7928429" y="1306286"/>
            <a:chExt cx="3631941" cy="4800600"/>
          </a:xfrm>
        </p:grpSpPr>
        <p:pic>
          <p:nvPicPr>
            <p:cNvPr id="4" name="Picture 2" descr="C:\Documents and Settings\Jamila\Desktop\79926-1412901-1875813-1875876.jpg"/>
            <p:cNvPicPr>
              <a:picLocks noChangeAspect="1" noChangeArrowheads="1"/>
            </p:cNvPicPr>
            <p:nvPr/>
          </p:nvPicPr>
          <p:blipFill>
            <a:blip r:embed="rId2" cstate="print"/>
            <a:srcRect/>
            <a:stretch>
              <a:fillRect/>
            </a:stretch>
          </p:blipFill>
          <p:spPr bwMode="auto">
            <a:xfrm>
              <a:off x="7928429" y="1306286"/>
              <a:ext cx="3631941" cy="4800600"/>
            </a:xfrm>
            <a:prstGeom prst="rect">
              <a:avLst/>
            </a:prstGeom>
            <a:noFill/>
            <a:ln>
              <a:noFill/>
            </a:ln>
          </p:spPr>
        </p:pic>
        <p:sp>
          <p:nvSpPr>
            <p:cNvPr id="5" name="Rectangle 4"/>
            <p:cNvSpPr/>
            <p:nvPr/>
          </p:nvSpPr>
          <p:spPr>
            <a:xfrm>
              <a:off x="7946572" y="1596572"/>
              <a:ext cx="1005840" cy="152400"/>
            </a:xfrm>
            <a:prstGeom prst="rect">
              <a:avLst/>
            </a:prstGeom>
            <a:noFill/>
            <a:ln w="28575">
              <a:solidFill>
                <a:srgbClr val="FFC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499722" y="1469663"/>
              <a:ext cx="776928" cy="152400"/>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 6"/>
          <p:cNvGraphicFramePr>
            <a:graphicFrameLocks noGrp="1"/>
          </p:cNvGraphicFramePr>
          <p:nvPr>
            <p:extLst>
              <p:ext uri="{D42A27DB-BD31-4B8C-83A1-F6EECF244321}">
                <p14:modId xmlns:p14="http://schemas.microsoft.com/office/powerpoint/2010/main" val="630983634"/>
              </p:ext>
            </p:extLst>
          </p:nvPr>
        </p:nvGraphicFramePr>
        <p:xfrm>
          <a:off x="841829" y="1901228"/>
          <a:ext cx="6821714" cy="4404360"/>
        </p:xfrm>
        <a:graphic>
          <a:graphicData uri="http://schemas.openxmlformats.org/drawingml/2006/table">
            <a:tbl>
              <a:tblPr firstRow="1" bandRow="1">
                <a:tableStyleId>{1108BE60-98E1-4CA7-AB5B-2BF94F43183B}</a:tableStyleId>
              </a:tblPr>
              <a:tblGrid>
                <a:gridCol w="2627085">
                  <a:extLst>
                    <a:ext uri="{9D8B030D-6E8A-4147-A177-3AD203B41FA5}">
                      <a16:colId xmlns:a16="http://schemas.microsoft.com/office/drawing/2014/main" val="20000"/>
                    </a:ext>
                  </a:extLst>
                </a:gridCol>
                <a:gridCol w="4194629">
                  <a:extLst>
                    <a:ext uri="{9D8B030D-6E8A-4147-A177-3AD203B41FA5}">
                      <a16:colId xmlns:a16="http://schemas.microsoft.com/office/drawing/2014/main" val="20001"/>
                    </a:ext>
                  </a:extLst>
                </a:gridCol>
              </a:tblGrid>
              <a:tr h="370840">
                <a:tc>
                  <a:txBody>
                    <a:bodyPr/>
                    <a:lstStyle/>
                    <a:p>
                      <a:r>
                        <a:rPr lang="en-US" b="0" dirty="0"/>
                        <a:t>1. </a:t>
                      </a:r>
                      <a:r>
                        <a:rPr lang="en-US" dirty="0"/>
                        <a:t>Meningeal</a:t>
                      </a: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b="0" dirty="0"/>
                        <a:t>Dura </a:t>
                      </a:r>
                      <a:r>
                        <a:rPr lang="en-US" b="0" dirty="0">
                          <a:solidFill>
                            <a:srgbClr val="92D050"/>
                          </a:solidFill>
                        </a:rPr>
                        <a:t>(SVA)</a:t>
                      </a:r>
                      <a:endParaRPr lang="en-GB" b="0" dirty="0">
                        <a:solidFill>
                          <a:srgbClr val="92D05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70840">
                <a:tc>
                  <a:txBody>
                    <a:bodyPr/>
                    <a:lstStyle/>
                    <a:p>
                      <a:r>
                        <a:rPr lang="en-US" dirty="0"/>
                        <a:t>2. </a:t>
                      </a:r>
                      <a:r>
                        <a:rPr lang="en-GB" sz="1800" b="1" i="0" kern="1200" dirty="0">
                          <a:solidFill>
                            <a:schemeClr val="dk1"/>
                          </a:solidFill>
                          <a:latin typeface="Calibri"/>
                          <a:ea typeface="Calibri"/>
                          <a:cs typeface="Calibri"/>
                        </a:rPr>
                        <a:t>Auricular</a:t>
                      </a:r>
                      <a:r>
                        <a:rPr lang="en-US" sz="1800" b="0" i="0" kern="1200" dirty="0">
                          <a:solidFill>
                            <a:schemeClr val="dk1"/>
                          </a:solidFill>
                          <a:latin typeface="Calibri"/>
                          <a:ea typeface="Calibri"/>
                          <a:cs typeface="Calibri"/>
                        </a:rPr>
                        <a:t> </a:t>
                      </a:r>
                      <a:r>
                        <a:rPr lang="en-US" sz="1800" b="1" i="0" kern="1200" dirty="0">
                          <a:solidFill>
                            <a:schemeClr val="dk1"/>
                          </a:solidFill>
                          <a:latin typeface="Calibri"/>
                          <a:ea typeface="Calibri"/>
                          <a:cs typeface="Calibri"/>
                        </a:rPr>
                        <a:t>nerve</a:t>
                      </a: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800" b="0" i="0" kern="1200" dirty="0">
                          <a:solidFill>
                            <a:schemeClr val="dk1"/>
                          </a:solidFill>
                          <a:latin typeface="Calibri"/>
                          <a:ea typeface="Calibri"/>
                          <a:cs typeface="Calibri"/>
                        </a:rPr>
                        <a:t>external acoustic meatus, and</a:t>
                      </a:r>
                    </a:p>
                    <a:p>
                      <a:r>
                        <a:rPr lang="en-US" sz="1800" b="0" i="0" kern="1200" dirty="0">
                          <a:solidFill>
                            <a:schemeClr val="dk1"/>
                          </a:solidFill>
                          <a:latin typeface="Calibri"/>
                          <a:ea typeface="Calibri"/>
                          <a:cs typeface="Calibri"/>
                        </a:rPr>
                        <a:t>tympanic membrane.</a:t>
                      </a: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r>
                        <a:rPr lang="en-US" dirty="0"/>
                        <a:t>3. </a:t>
                      </a:r>
                      <a:r>
                        <a:rPr lang="en-GB" sz="1800" b="1" i="0" kern="1200" dirty="0">
                          <a:solidFill>
                            <a:schemeClr val="dk1"/>
                          </a:solidFill>
                          <a:latin typeface="Calibri"/>
                          <a:ea typeface="Calibri"/>
                          <a:cs typeface="Calibri"/>
                        </a:rPr>
                        <a:t>Pharyngeal</a:t>
                      </a:r>
                      <a:r>
                        <a:rPr lang="en-US" sz="1800" b="0" i="0" kern="1200" dirty="0">
                          <a:solidFill>
                            <a:schemeClr val="dk1"/>
                          </a:solidFill>
                          <a:latin typeface="Calibri"/>
                          <a:ea typeface="Calibri"/>
                          <a:cs typeface="Calibri"/>
                        </a:rPr>
                        <a:t> (enters the wall of the pharynx)</a:t>
                      </a: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800" b="0" i="0" kern="1200" dirty="0">
                          <a:solidFill>
                            <a:schemeClr val="dk1"/>
                          </a:solidFill>
                          <a:latin typeface="Calibri"/>
                          <a:ea typeface="Calibri"/>
                          <a:cs typeface="Calibri"/>
                        </a:rPr>
                        <a:t>mucous membrane of the pharynx,</a:t>
                      </a:r>
                    </a:p>
                    <a:p>
                      <a:r>
                        <a:rPr lang="en-US" sz="1800" b="0" i="0" kern="1200" dirty="0">
                          <a:solidFill>
                            <a:schemeClr val="dk1"/>
                          </a:solidFill>
                          <a:latin typeface="Calibri"/>
                          <a:ea typeface="Calibri"/>
                          <a:cs typeface="Calibri"/>
                        </a:rPr>
                        <a:t>superior and middle constrictor muscles,</a:t>
                      </a:r>
                    </a:p>
                    <a:p>
                      <a:r>
                        <a:rPr lang="en-US" sz="1800" b="0" i="0" kern="1200" dirty="0">
                          <a:solidFill>
                            <a:schemeClr val="dk1"/>
                          </a:solidFill>
                          <a:latin typeface="Calibri"/>
                          <a:ea typeface="Calibri"/>
                          <a:cs typeface="Calibri"/>
                        </a:rPr>
                        <a:t>all the muscles of the palate except the </a:t>
                      </a:r>
                      <a:r>
                        <a:rPr lang="en-US" sz="1800" b="1" i="0" kern="1200" dirty="0">
                          <a:solidFill>
                            <a:schemeClr val="dk1"/>
                          </a:solidFill>
                          <a:latin typeface="Calibri"/>
                          <a:ea typeface="Calibri"/>
                          <a:cs typeface="Calibri"/>
                        </a:rPr>
                        <a:t>tensor palate.</a:t>
                      </a: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GB" sz="1800" b="1" i="0" kern="1200" dirty="0">
                          <a:solidFill>
                            <a:schemeClr val="dk1"/>
                          </a:solidFill>
                          <a:latin typeface="Calibri"/>
                          <a:ea typeface="Calibri"/>
                          <a:cs typeface="Calibri"/>
                        </a:rPr>
                        <a:t>To carotid body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370840">
                <a:tc>
                  <a:txBody>
                    <a:bodyPr/>
                    <a:lstStyle/>
                    <a:p>
                      <a:pPr marL="0" indent="0">
                        <a:lnSpc>
                          <a:spcPct val="90000"/>
                        </a:lnSpc>
                        <a:buFont typeface="+mj-lt"/>
                        <a:buNone/>
                      </a:pPr>
                      <a:r>
                        <a:rPr lang="en-GB" sz="1800" b="0" i="0" kern="1200" dirty="0">
                          <a:solidFill>
                            <a:schemeClr val="dk1"/>
                          </a:solidFill>
                          <a:latin typeface="Calibri"/>
                          <a:ea typeface="Calibri"/>
                          <a:cs typeface="Calibri"/>
                        </a:rPr>
                        <a:t>5.</a:t>
                      </a:r>
                      <a:r>
                        <a:rPr lang="en-GB" sz="1800" b="1" i="0" kern="1200" dirty="0">
                          <a:solidFill>
                            <a:schemeClr val="dk1"/>
                          </a:solidFill>
                          <a:latin typeface="Calibri"/>
                          <a:ea typeface="Calibri"/>
                          <a:cs typeface="Calibri"/>
                        </a:rPr>
                        <a:t> Superior Laryngeal:</a:t>
                      </a:r>
                      <a:r>
                        <a:rPr lang="en-US" sz="1800" b="0" i="0" kern="1200" dirty="0">
                          <a:solidFill>
                            <a:schemeClr val="dk1"/>
                          </a:solidFill>
                          <a:latin typeface="Calibri"/>
                          <a:ea typeface="Calibri"/>
                          <a:cs typeface="Calibri"/>
                        </a:rPr>
                        <a:t>     It divides into:</a:t>
                      </a:r>
                    </a:p>
                    <a:p>
                      <a:pPr marL="115888" indent="0">
                        <a:lnSpc>
                          <a:spcPct val="90000"/>
                        </a:lnSpc>
                        <a:buFont typeface="+mj-lt"/>
                        <a:buNone/>
                      </a:pPr>
                      <a:r>
                        <a:rPr lang="en-US" sz="1800" b="0" i="0" kern="1200" dirty="0">
                          <a:solidFill>
                            <a:schemeClr val="tx1"/>
                          </a:solidFill>
                          <a:latin typeface="Calibri"/>
                          <a:ea typeface="Calibri"/>
                          <a:cs typeface="Calibri"/>
                        </a:rPr>
                        <a:t>(1) </a:t>
                      </a:r>
                      <a:r>
                        <a:rPr lang="en-US" sz="1800" b="1" i="0" kern="1200" dirty="0">
                          <a:solidFill>
                            <a:schemeClr val="tx1"/>
                          </a:solidFill>
                          <a:latin typeface="Calibri"/>
                          <a:ea typeface="Calibri"/>
                          <a:cs typeface="Calibri"/>
                        </a:rPr>
                        <a:t>Internal</a:t>
                      </a:r>
                      <a:r>
                        <a:rPr lang="en-GB" sz="1800" b="1" i="0" kern="1200" dirty="0">
                          <a:solidFill>
                            <a:schemeClr val="tx1"/>
                          </a:solidFill>
                          <a:latin typeface="Calibri"/>
                          <a:ea typeface="Calibri"/>
                          <a:cs typeface="Calibri"/>
                        </a:rPr>
                        <a:t> Laryngeal </a:t>
                      </a:r>
                      <a:r>
                        <a:rPr lang="en-US" sz="1800" b="1" i="0" kern="1200" dirty="0">
                          <a:solidFill>
                            <a:schemeClr val="tx1"/>
                          </a:solidFill>
                          <a:latin typeface="Calibri"/>
                          <a:ea typeface="Calibri"/>
                          <a:cs typeface="Calibri"/>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ash"/>
                      <a:round/>
                      <a:headEnd type="none" w="med" len="med"/>
                      <a:tailEnd type="none" w="med" len="med"/>
                    </a:lnB>
                    <a:solidFill>
                      <a:srgbClr val="FFC9FF"/>
                    </a:solidFill>
                  </a:tcPr>
                </a:tc>
                <a:tc>
                  <a:txBody>
                    <a:bodyPr/>
                    <a:lstStyle/>
                    <a:p>
                      <a:r>
                        <a:rPr lang="en-US" sz="1800" b="0" i="0" kern="1200" dirty="0">
                          <a:solidFill>
                            <a:schemeClr val="tx1"/>
                          </a:solidFill>
                          <a:latin typeface="Calibri"/>
                          <a:ea typeface="Calibri"/>
                          <a:cs typeface="Calibri"/>
                        </a:rPr>
                        <a:t>provides sensation to the hypopharynx</a:t>
                      </a:r>
                      <a:r>
                        <a:rPr lang="en-US" sz="1800" b="0" i="0" kern="1200" dirty="0">
                          <a:solidFill>
                            <a:srgbClr val="92D050"/>
                          </a:solidFill>
                          <a:latin typeface="Calibri"/>
                          <a:ea typeface="Calibri"/>
                          <a:cs typeface="Calibri"/>
                        </a:rPr>
                        <a:t>(back),</a:t>
                      </a:r>
                    </a:p>
                    <a:p>
                      <a:r>
                        <a:rPr lang="en-US" sz="1800" b="0" i="0" kern="1200" dirty="0">
                          <a:solidFill>
                            <a:schemeClr val="tx1"/>
                          </a:solidFill>
                          <a:latin typeface="Calibri"/>
                          <a:ea typeface="Calibri"/>
                          <a:cs typeface="Calibri"/>
                        </a:rPr>
                        <a:t>the epiglottis, and</a:t>
                      </a:r>
                    </a:p>
                    <a:p>
                      <a:r>
                        <a:rPr lang="en-US" sz="1800" b="0" i="0" kern="1200" dirty="0">
                          <a:solidFill>
                            <a:schemeClr val="tx1"/>
                          </a:solidFill>
                          <a:latin typeface="Calibri"/>
                          <a:ea typeface="Calibri"/>
                          <a:cs typeface="Calibri"/>
                        </a:rPr>
                        <a:t>the part of the larynx that lies above the vocal folds</a:t>
                      </a:r>
                      <a:endParaRPr lang="en-GB" i="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ash"/>
                      <a:round/>
                      <a:headEnd type="none" w="med" len="med"/>
                      <a:tailEnd type="none" w="med" len="med"/>
                    </a:lnB>
                    <a:solidFill>
                      <a:srgbClr val="FFC9FF"/>
                    </a:solidFill>
                  </a:tcPr>
                </a:tc>
                <a:extLst>
                  <a:ext uri="{0D108BD9-81ED-4DB2-BD59-A6C34878D82A}">
                    <a16:rowId xmlns:a16="http://schemas.microsoft.com/office/drawing/2014/main" val="10004"/>
                  </a:ext>
                </a:extLst>
              </a:tr>
              <a:tr h="370840">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latin typeface="Calibri"/>
                          <a:ea typeface="Calibri"/>
                          <a:cs typeface="Calibri"/>
                        </a:rPr>
                        <a:t>(2) </a:t>
                      </a:r>
                      <a:r>
                        <a:rPr lang="en-US" sz="1800" b="1" i="0" kern="1200" dirty="0">
                          <a:solidFill>
                            <a:schemeClr val="tx1"/>
                          </a:solidFill>
                          <a:latin typeface="Calibri"/>
                          <a:ea typeface="Calibri"/>
                          <a:cs typeface="Calibri"/>
                        </a:rPr>
                        <a:t>External</a:t>
                      </a:r>
                      <a:r>
                        <a:rPr lang="en-GB" sz="1800" b="1" i="1" kern="1200" dirty="0">
                          <a:solidFill>
                            <a:schemeClr val="tx1"/>
                          </a:solidFill>
                          <a:latin typeface="Calibri"/>
                          <a:ea typeface="Calibri"/>
                          <a:cs typeface="Calibri"/>
                        </a:rPr>
                        <a:t> Laryngeal </a:t>
                      </a:r>
                      <a:r>
                        <a:rPr lang="en-US" sz="1800" b="1" i="0" kern="1200" dirty="0">
                          <a:solidFill>
                            <a:schemeClr val="tx1"/>
                          </a:solidFill>
                          <a:latin typeface="Calibri"/>
                          <a:ea typeface="Calibri"/>
                          <a:cs typeface="Calibri"/>
                        </a:rPr>
                        <a:t>:</a:t>
                      </a:r>
                      <a:endParaRPr lang="en-GB" sz="1800" b="1" i="0" kern="1200" dirty="0">
                        <a:solidFill>
                          <a:schemeClr val="tx1"/>
                        </a:solidFill>
                        <a:latin typeface="Calibri"/>
                        <a:ea typeface="Calibri"/>
                        <a:cs typeface="Calibri"/>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rgbClr val="FFC9FF"/>
                    </a:solidFill>
                  </a:tcPr>
                </a:tc>
                <a:tc>
                  <a:txBody>
                    <a:bodyPr/>
                    <a:lstStyle/>
                    <a:p>
                      <a:r>
                        <a:rPr lang="en-US" sz="1800" b="0" i="0" kern="1200" dirty="0">
                          <a:solidFill>
                            <a:schemeClr val="dk1"/>
                          </a:solidFill>
                          <a:latin typeface="Calibri"/>
                          <a:ea typeface="Calibri"/>
                          <a:cs typeface="Calibri"/>
                        </a:rPr>
                        <a:t>supplies the </a:t>
                      </a:r>
                      <a:r>
                        <a:rPr lang="en-US" sz="1800" b="1" i="0" kern="1200" dirty="0">
                          <a:solidFill>
                            <a:schemeClr val="dk1"/>
                          </a:solidFill>
                          <a:latin typeface="Calibri"/>
                          <a:ea typeface="Calibri"/>
                          <a:cs typeface="Calibri"/>
                        </a:rPr>
                        <a:t>cricothyroid</a:t>
                      </a:r>
                      <a:r>
                        <a:rPr lang="en-US" sz="1800" b="0" i="0" kern="1200" dirty="0">
                          <a:solidFill>
                            <a:schemeClr val="dk1"/>
                          </a:solidFill>
                          <a:latin typeface="Calibri"/>
                          <a:ea typeface="Calibri"/>
                          <a:cs typeface="Calibri"/>
                        </a:rPr>
                        <a:t> muscle</a:t>
                      </a: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rgbClr val="FFC9FF"/>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37D876C7-BF42-4DE8-8FF3-80DBA65323B9}"/>
              </a:ext>
            </a:extLst>
          </p:cNvPr>
          <p:cNvSpPr/>
          <p:nvPr/>
        </p:nvSpPr>
        <p:spPr>
          <a:xfrm>
            <a:off x="2547843" y="1044062"/>
            <a:ext cx="2783972" cy="321616"/>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50000"/>
                  </a:schemeClr>
                </a:solidFill>
              </a:rPr>
              <a:t>(The </a:t>
            </a:r>
            <a:r>
              <a:rPr lang="en-GB" dirty="0" err="1">
                <a:solidFill>
                  <a:schemeClr val="bg1">
                    <a:lumMod val="50000"/>
                  </a:schemeClr>
                </a:solidFill>
              </a:rPr>
              <a:t>fibers</a:t>
            </a:r>
            <a:r>
              <a:rPr lang="en-GB" dirty="0">
                <a:solidFill>
                  <a:schemeClr val="bg1">
                    <a:lumMod val="50000"/>
                  </a:schemeClr>
                </a:solidFill>
              </a:rPr>
              <a:t> will give branches)</a:t>
            </a:r>
          </a:p>
        </p:txBody>
      </p:sp>
      <p:sp>
        <p:nvSpPr>
          <p:cNvPr id="9" name="Rectangle 8">
            <a:extLst>
              <a:ext uri="{FF2B5EF4-FFF2-40B4-BE49-F238E27FC236}">
                <a16:creationId xmlns:a16="http://schemas.microsoft.com/office/drawing/2014/main" id="{6DF64481-3267-4098-81B3-872EC8ABC35F}"/>
              </a:ext>
            </a:extLst>
          </p:cNvPr>
          <p:cNvSpPr/>
          <p:nvPr/>
        </p:nvSpPr>
        <p:spPr>
          <a:xfrm>
            <a:off x="7914148" y="839621"/>
            <a:ext cx="3852957" cy="642937"/>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92D050"/>
                </a:solidFill>
              </a:rPr>
              <a:t>stimulation of auricular will also stimulate cardiac branch to heart so trauma to the ear may lead to tachycardia and cardiac arrest</a:t>
            </a:r>
          </a:p>
        </p:txBody>
      </p:sp>
    </p:spTree>
    <p:extLst>
      <p:ext uri="{BB962C8B-B14F-4D97-AF65-F5344CB8AC3E}">
        <p14:creationId xmlns:p14="http://schemas.microsoft.com/office/powerpoint/2010/main" val="3693764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Jamila\Desktop\79926-1412901-1875813-1875876.jpg"/>
          <p:cNvPicPr>
            <a:picLocks noGrp="1" noChangeAspect="1" noChangeArrowheads="1"/>
          </p:cNvPicPr>
          <p:nvPr>
            <p:ph sz="half" idx="2"/>
          </p:nvPr>
        </p:nvPicPr>
        <p:blipFill>
          <a:blip r:embed="rId2" cstate="print"/>
          <a:srcRect/>
          <a:stretch>
            <a:fillRect/>
          </a:stretch>
        </p:blipFill>
        <p:spPr bwMode="auto">
          <a:xfrm>
            <a:off x="7304314" y="1287489"/>
            <a:ext cx="4038600" cy="4454698"/>
          </a:xfrm>
          <a:prstGeom prst="rect">
            <a:avLst/>
          </a:prstGeom>
          <a:noFill/>
          <a:ln>
            <a:noFill/>
          </a:ln>
        </p:spPr>
      </p:pic>
      <p:sp>
        <p:nvSpPr>
          <p:cNvPr id="6" name="Rectangle 5"/>
          <p:cNvSpPr/>
          <p:nvPr/>
        </p:nvSpPr>
        <p:spPr>
          <a:xfrm>
            <a:off x="7347855" y="2385251"/>
            <a:ext cx="1371600" cy="152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41829" y="580571"/>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br>
              <a:rPr lang="en-GB" sz="3600" b="1" dirty="0"/>
            </a:br>
            <a:r>
              <a:rPr lang="en-GB" sz="3200" b="1" dirty="0"/>
              <a:t>Branches</a:t>
            </a:r>
          </a:p>
        </p:txBody>
      </p:sp>
      <p:graphicFrame>
        <p:nvGraphicFramePr>
          <p:cNvPr id="8" name="Table 7"/>
          <p:cNvGraphicFramePr>
            <a:graphicFrameLocks noGrp="1"/>
          </p:cNvGraphicFramePr>
          <p:nvPr>
            <p:extLst>
              <p:ext uri="{D42A27DB-BD31-4B8C-83A1-F6EECF244321}">
                <p14:modId xmlns:p14="http://schemas.microsoft.com/office/powerpoint/2010/main" val="1700551348"/>
              </p:ext>
            </p:extLst>
          </p:nvPr>
        </p:nvGraphicFramePr>
        <p:xfrm>
          <a:off x="841829" y="2080306"/>
          <a:ext cx="5805714" cy="3108960"/>
        </p:xfrm>
        <a:graphic>
          <a:graphicData uri="http://schemas.openxmlformats.org/drawingml/2006/table">
            <a:tbl>
              <a:tblPr firstRow="1" bandRow="1">
                <a:tableStyleId>{1108BE60-98E1-4CA7-AB5B-2BF94F43183B}</a:tableStyleId>
              </a:tblPr>
              <a:tblGrid>
                <a:gridCol w="3106057">
                  <a:extLst>
                    <a:ext uri="{9D8B030D-6E8A-4147-A177-3AD203B41FA5}">
                      <a16:colId xmlns:a16="http://schemas.microsoft.com/office/drawing/2014/main" val="20000"/>
                    </a:ext>
                  </a:extLst>
                </a:gridCol>
                <a:gridCol w="2699657">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6. </a:t>
                      </a:r>
                      <a:r>
                        <a:rPr lang="en-GB" sz="1800" b="1" i="0" kern="1200" dirty="0">
                          <a:solidFill>
                            <a:schemeClr val="dk1"/>
                          </a:solidFill>
                          <a:latin typeface="Calibri"/>
                          <a:ea typeface="Calibri"/>
                          <a:cs typeface="Calibri"/>
                        </a:rPr>
                        <a:t>Recurrent Laryngeal :</a:t>
                      </a:r>
                    </a:p>
                    <a:p>
                      <a:pPr marL="46513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latin typeface="Calibri"/>
                          <a:ea typeface="Calibri"/>
                          <a:cs typeface="Calibri"/>
                        </a:rPr>
                        <a:t>it goes round the subclavian artery on the right, and round the arch of the aorta on the left</a:t>
                      </a:r>
                      <a:endParaRPr lang="en-US" sz="1800" b="1" i="0" kern="1200" dirty="0">
                        <a:solidFill>
                          <a:schemeClr val="dk1"/>
                        </a:solidFill>
                        <a:latin typeface="Calibri"/>
                        <a:ea typeface="Calibri"/>
                        <a:cs typeface="Calibri"/>
                      </a:endParaRPr>
                    </a:p>
                    <a:p>
                      <a:pPr marL="46513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kern="1200" dirty="0">
                        <a:solidFill>
                          <a:schemeClr val="dk1"/>
                        </a:solidFill>
                        <a:latin typeface="Calibri"/>
                        <a:ea typeface="Calibri"/>
                        <a:cs typeface="Calibri"/>
                      </a:endParaRPr>
                    </a:p>
                    <a:p>
                      <a:pPr marL="46513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latin typeface="Calibri"/>
                          <a:ea typeface="Calibri"/>
                          <a:cs typeface="Calibri"/>
                        </a:rPr>
                        <a:t>It runs upwards and medially alongside the trachea, and passes behind the lower pole of the thyroid gland.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motor supply to </a:t>
                      </a:r>
                      <a:r>
                        <a:rPr lang="en-US" sz="1800" b="1" dirty="0"/>
                        <a:t>all the muscles of the larynx</a:t>
                      </a:r>
                      <a:r>
                        <a:rPr lang="en-US" sz="1800" b="0" dirty="0"/>
                        <a:t>, except the </a:t>
                      </a:r>
                      <a:r>
                        <a:rPr lang="en-US" sz="1800" b="1" u="sng" dirty="0"/>
                        <a:t>cricothyroid</a:t>
                      </a:r>
                      <a:r>
                        <a:rPr lang="en-US" sz="1800"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It also provides sensation </a:t>
                      </a:r>
                      <a:r>
                        <a:rPr lang="en-US" sz="1800" b="0" i="1" dirty="0"/>
                        <a:t>to the larynx below the vocal folds.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rgbClr val="92D050"/>
                          </a:solidFill>
                          <a:latin typeface="Calibri"/>
                          <a:ea typeface="Calibri"/>
                          <a:cs typeface="Calibri"/>
                        </a:rPr>
                        <a:t>Injury will in thyroidectomy will lead to hoarseness of voice or complete loss of voice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111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1976" y="432360"/>
            <a:ext cx="10331823" cy="1325563"/>
          </a:xfrm>
        </p:spPr>
        <p:txBody>
          <a:bodyPr/>
          <a:lstStyle/>
          <a:p>
            <a:r>
              <a:rPr lang="en-US" i="1"/>
              <a:t>Objectives</a:t>
            </a:r>
            <a:endParaRPr lang="en-GB" i="1" dirty="0"/>
          </a:p>
        </p:txBody>
      </p:sp>
      <p:sp>
        <p:nvSpPr>
          <p:cNvPr id="2" name="Rectangle 1"/>
          <p:cNvSpPr/>
          <p:nvPr/>
        </p:nvSpPr>
        <p:spPr>
          <a:xfrm>
            <a:off x="1021976" y="1727387"/>
            <a:ext cx="10331823" cy="3293209"/>
          </a:xfrm>
          <a:prstGeom prst="rect">
            <a:avLst/>
          </a:prstGeom>
        </p:spPr>
        <p:txBody>
          <a:bodyPr wrap="square">
            <a:spAutoFit/>
          </a:bodyPr>
          <a:lstStyle/>
          <a:p>
            <a:pPr>
              <a:spcBef>
                <a:spcPts val="1200"/>
              </a:spcBef>
              <a:defRPr/>
            </a:pPr>
            <a:r>
              <a:rPr lang="en-US" sz="2800" b="1" dirty="0">
                <a:latin typeface="+mn-lt"/>
              </a:rPr>
              <a:t>By the end of the lecture, the student will be able to:</a:t>
            </a:r>
          </a:p>
          <a:p>
            <a:pPr marL="457200" indent="-457200">
              <a:spcBef>
                <a:spcPts val="1200"/>
              </a:spcBef>
              <a:buFont typeface="Wingdings" panose="05000000000000000000" pitchFamily="2" charset="2"/>
              <a:buChar char="ü"/>
              <a:defRPr/>
            </a:pPr>
            <a:r>
              <a:rPr lang="en-US" sz="2800" dirty="0">
                <a:latin typeface="+mn-lt"/>
              </a:rPr>
              <a:t>Define the </a:t>
            </a:r>
            <a:r>
              <a:rPr lang="en-US" sz="2800" u="sng" dirty="0">
                <a:latin typeface="+mn-lt"/>
              </a:rPr>
              <a:t>deep origin</a:t>
            </a:r>
            <a:r>
              <a:rPr lang="en-US" sz="2800" dirty="0">
                <a:latin typeface="+mn-lt"/>
              </a:rPr>
              <a:t> of  both Glossopharyngeal and Vagus Nerves.</a:t>
            </a:r>
          </a:p>
          <a:p>
            <a:pPr marL="457200" indent="-457200">
              <a:spcBef>
                <a:spcPts val="1200"/>
              </a:spcBef>
              <a:buFont typeface="Wingdings" panose="05000000000000000000" pitchFamily="2" charset="2"/>
              <a:buChar char="ü"/>
              <a:defRPr/>
            </a:pPr>
            <a:r>
              <a:rPr lang="en-US" sz="2800" dirty="0">
                <a:latin typeface="+mn-lt"/>
              </a:rPr>
              <a:t>Locate the </a:t>
            </a:r>
            <a:r>
              <a:rPr lang="en-US" sz="2800" u="sng" dirty="0">
                <a:latin typeface="+mn-lt"/>
              </a:rPr>
              <a:t>exit</a:t>
            </a:r>
            <a:r>
              <a:rPr lang="en-US" sz="2800" i="1" dirty="0">
                <a:latin typeface="+mn-lt"/>
              </a:rPr>
              <a:t> </a:t>
            </a:r>
            <a:r>
              <a:rPr lang="en-US" sz="2800" dirty="0">
                <a:latin typeface="+mn-lt"/>
              </a:rPr>
              <a:t>of each nerve from the brain stem.</a:t>
            </a:r>
          </a:p>
          <a:p>
            <a:pPr marL="457200" indent="-457200">
              <a:spcBef>
                <a:spcPts val="1200"/>
              </a:spcBef>
              <a:buFont typeface="Wingdings" panose="05000000000000000000" pitchFamily="2" charset="2"/>
              <a:buChar char="ü"/>
              <a:defRPr/>
            </a:pPr>
            <a:r>
              <a:rPr lang="en-US" sz="2800" dirty="0">
                <a:latin typeface="+mn-lt"/>
              </a:rPr>
              <a:t>Describe the </a:t>
            </a:r>
            <a:r>
              <a:rPr lang="en-US" sz="2800" u="sng" dirty="0">
                <a:latin typeface="+mn-lt"/>
              </a:rPr>
              <a:t>course</a:t>
            </a:r>
            <a:r>
              <a:rPr lang="en-US" sz="2800" dirty="0">
                <a:latin typeface="+mn-lt"/>
              </a:rPr>
              <a:t> and </a:t>
            </a:r>
            <a:r>
              <a:rPr lang="en-US" sz="2800" u="sng" dirty="0">
                <a:latin typeface="+mn-lt"/>
              </a:rPr>
              <a:t>distribution</a:t>
            </a:r>
            <a:r>
              <a:rPr lang="en-US" sz="2800" dirty="0">
                <a:latin typeface="+mn-lt"/>
              </a:rPr>
              <a:t> of each nerve .</a:t>
            </a:r>
          </a:p>
          <a:p>
            <a:pPr marL="457200" indent="-457200">
              <a:spcBef>
                <a:spcPts val="1200"/>
              </a:spcBef>
              <a:buFont typeface="Wingdings" panose="05000000000000000000" pitchFamily="2" charset="2"/>
              <a:buChar char="ü"/>
              <a:defRPr/>
            </a:pPr>
            <a:r>
              <a:rPr lang="en-US" sz="2800" dirty="0">
                <a:latin typeface="+mn-lt"/>
              </a:rPr>
              <a:t>List the </a:t>
            </a:r>
            <a:r>
              <a:rPr lang="en-US" sz="2800" u="sng" dirty="0">
                <a:latin typeface="+mn-lt"/>
              </a:rPr>
              <a:t>branches</a:t>
            </a:r>
            <a:r>
              <a:rPr lang="en-US" sz="2800" dirty="0">
                <a:latin typeface="+mn-lt"/>
              </a:rPr>
              <a:t> of both nerves.</a:t>
            </a:r>
          </a:p>
        </p:txBody>
      </p:sp>
    </p:spTree>
    <p:extLst>
      <p:ext uri="{BB962C8B-B14F-4D97-AF65-F5344CB8AC3E}">
        <p14:creationId xmlns:p14="http://schemas.microsoft.com/office/powerpoint/2010/main" val="2896251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17600" y="580571"/>
            <a:ext cx="10093242"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br>
              <a:rPr lang="en-GB" sz="3600" b="1" dirty="0"/>
            </a:br>
            <a:r>
              <a:rPr lang="en-GB" sz="3200" b="1" dirty="0"/>
              <a:t>Lesions</a:t>
            </a:r>
          </a:p>
        </p:txBody>
      </p:sp>
      <p:sp>
        <p:nvSpPr>
          <p:cNvPr id="6" name="Rectangle 5"/>
          <p:cNvSpPr/>
          <p:nvPr/>
        </p:nvSpPr>
        <p:spPr>
          <a:xfrm>
            <a:off x="1117599" y="1726928"/>
            <a:ext cx="5341257" cy="1631216"/>
          </a:xfrm>
          <a:prstGeom prst="rect">
            <a:avLst/>
          </a:prstGeom>
        </p:spPr>
        <p:txBody>
          <a:bodyPr wrap="square">
            <a:spAutoFit/>
          </a:bodyPr>
          <a:lstStyle/>
          <a:p>
            <a:pPr marL="285750" indent="-285750">
              <a:buFont typeface="Courier New" panose="02070309020205020404" pitchFamily="49" charset="0"/>
              <a:buChar char="o"/>
            </a:pPr>
            <a:r>
              <a:rPr lang="en-US" sz="2000" dirty="0" err="1">
                <a:latin typeface="+mn-lt"/>
              </a:rPr>
              <a:t>Vagus</a:t>
            </a:r>
            <a:r>
              <a:rPr lang="en-US" sz="2000" dirty="0">
                <a:latin typeface="+mn-lt"/>
              </a:rPr>
              <a:t> nerve lesions produce palatal and pharyngeal and laryngeal paralysis.</a:t>
            </a:r>
          </a:p>
          <a:p>
            <a:pPr marL="285750" indent="-285750">
              <a:buFont typeface="Courier New" panose="02070309020205020404" pitchFamily="49" charset="0"/>
              <a:buChar char="o"/>
            </a:pPr>
            <a:r>
              <a:rPr lang="en-US" sz="2000" dirty="0">
                <a:latin typeface="+mn-lt"/>
              </a:rPr>
              <a:t>Abnormalities of esophageal motility, gastric acid secretion, gallbladder emptying, and heart rate; and other autonomic dysfunction.</a:t>
            </a:r>
          </a:p>
        </p:txBody>
      </p:sp>
      <p:pic>
        <p:nvPicPr>
          <p:cNvPr id="7" name="Content Placeholder 4"/>
          <p:cNvPicPr>
            <a:picLocks noChangeAspect="1" noChangeArrowheads="1"/>
          </p:cNvPicPr>
          <p:nvPr/>
        </p:nvPicPr>
        <p:blipFill>
          <a:blip r:embed="rId2" cstate="print"/>
          <a:srcRect l="10599" t="708" r="21761" b="4721"/>
          <a:stretch>
            <a:fillRect/>
          </a:stretch>
        </p:blipFill>
        <p:spPr>
          <a:xfrm>
            <a:off x="2015670" y="3474720"/>
            <a:ext cx="3545114" cy="3184492"/>
          </a:xfrm>
          <a:prstGeom prst="rect">
            <a:avLst/>
          </a:prstGeom>
          <a:noFill/>
          <a:ln w="38100">
            <a:noFill/>
          </a:ln>
        </p:spPr>
      </p:pic>
      <p:sp>
        <p:nvSpPr>
          <p:cNvPr id="8" name="Rectangle 7"/>
          <p:cNvSpPr/>
          <p:nvPr/>
        </p:nvSpPr>
        <p:spPr>
          <a:xfrm>
            <a:off x="6718986" y="1726928"/>
            <a:ext cx="3661454" cy="400110"/>
          </a:xfrm>
          <a:prstGeom prst="rect">
            <a:avLst/>
          </a:prstGeom>
        </p:spPr>
        <p:txBody>
          <a:bodyPr wrap="square">
            <a:spAutoFit/>
          </a:bodyPr>
          <a:lstStyle/>
          <a:p>
            <a:r>
              <a:rPr lang="en-GB" sz="2000" b="1" dirty="0">
                <a:latin typeface="+mn-lt"/>
              </a:rPr>
              <a:t>How to diagnose X nerve Injury?</a:t>
            </a:r>
            <a:endParaRPr lang="en-US" sz="2000" dirty="0">
              <a:latin typeface="+mn-lt"/>
            </a:endParaRPr>
          </a:p>
        </p:txBody>
      </p:sp>
      <p:sp>
        <p:nvSpPr>
          <p:cNvPr id="9" name="Rectangle 8"/>
          <p:cNvSpPr/>
          <p:nvPr/>
        </p:nvSpPr>
        <p:spPr>
          <a:xfrm>
            <a:off x="6779950" y="2127038"/>
            <a:ext cx="4746171" cy="4093428"/>
          </a:xfrm>
          <a:prstGeom prst="rect">
            <a:avLst/>
          </a:prstGeom>
        </p:spPr>
        <p:txBody>
          <a:bodyPr wrap="square">
            <a:spAutoFit/>
          </a:bodyPr>
          <a:lstStyle/>
          <a:p>
            <a:pPr marL="342900" indent="-342900">
              <a:buFont typeface="Courier New" panose="02070309020205020404" pitchFamily="49" charset="0"/>
              <a:buChar char="o"/>
            </a:pPr>
            <a:r>
              <a:rPr lang="en-US" sz="2000" dirty="0">
                <a:latin typeface="+mn-lt"/>
              </a:rPr>
              <a:t>Listen to the patient talk as you are taking the history. </a:t>
            </a:r>
          </a:p>
          <a:p>
            <a:pPr marL="342900" indent="-342900">
              <a:buFont typeface="Courier New" panose="02070309020205020404" pitchFamily="49" charset="0"/>
              <a:buChar char="o"/>
            </a:pPr>
            <a:r>
              <a:rPr lang="en-US" sz="2000" dirty="0">
                <a:latin typeface="+mn-lt"/>
              </a:rPr>
              <a:t>Hoarseness, whispering, nasal speech, or the complaint of aspiration or regurgitation of liquids through the nose </a:t>
            </a:r>
            <a:r>
              <a:rPr lang="en-US" sz="2000" dirty="0">
                <a:solidFill>
                  <a:srgbClr val="92D050"/>
                </a:solidFill>
                <a:latin typeface="+mn-lt"/>
              </a:rPr>
              <a:t>(since soft palate is not working) </a:t>
            </a:r>
            <a:r>
              <a:rPr lang="en-US" sz="2000" dirty="0">
                <a:latin typeface="+mn-lt"/>
              </a:rPr>
              <a:t>should make you especially mindful of abnormality. </a:t>
            </a:r>
          </a:p>
          <a:p>
            <a:pPr marL="342900" indent="-342900">
              <a:buFont typeface="Courier New" panose="02070309020205020404" pitchFamily="49" charset="0"/>
              <a:buChar char="o"/>
            </a:pPr>
            <a:r>
              <a:rPr lang="en-US" sz="2000" dirty="0">
                <a:latin typeface="+mn-lt"/>
              </a:rPr>
              <a:t>Give the patient a glass of water to see if there is choking or any complaints as it is swallowed.</a:t>
            </a:r>
          </a:p>
          <a:p>
            <a:pPr marL="342900" indent="-342900">
              <a:buFont typeface="Courier New" panose="02070309020205020404" pitchFamily="49" charset="0"/>
              <a:buChar char="o"/>
            </a:pPr>
            <a:r>
              <a:rPr lang="en-US" sz="2000" dirty="0">
                <a:latin typeface="+mn-lt"/>
              </a:rPr>
              <a:t>Laryngoscopy is necessary to evaluate the vocal cord </a:t>
            </a:r>
            <a:r>
              <a:rPr lang="en-US" sz="2000" dirty="0">
                <a:solidFill>
                  <a:srgbClr val="92D050"/>
                </a:solidFill>
                <a:latin typeface="+mn-lt"/>
              </a:rPr>
              <a:t>(to assess movement).</a:t>
            </a:r>
            <a:r>
              <a:rPr lang="en-US" sz="2000" dirty="0">
                <a:latin typeface="+mn-lt"/>
              </a:rPr>
              <a:t> </a:t>
            </a:r>
          </a:p>
        </p:txBody>
      </p:sp>
    </p:spTree>
    <p:extLst>
      <p:ext uri="{BB962C8B-B14F-4D97-AF65-F5344CB8AC3E}">
        <p14:creationId xmlns:p14="http://schemas.microsoft.com/office/powerpoint/2010/main" val="239281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noChangeArrowheads="1"/>
          </p:cNvPicPr>
          <p:nvPr/>
        </p:nvPicPr>
        <p:blipFill>
          <a:blip r:embed="rId2" cstate="print"/>
          <a:srcRect l="10599" t="708" r="21761" b="4721"/>
          <a:stretch>
            <a:fillRect/>
          </a:stretch>
        </p:blipFill>
        <p:spPr>
          <a:xfrm>
            <a:off x="8011885" y="1598506"/>
            <a:ext cx="4075008" cy="4657152"/>
          </a:xfrm>
          <a:prstGeom prst="rect">
            <a:avLst/>
          </a:prstGeom>
          <a:noFill/>
          <a:ln w="38100">
            <a:noFill/>
          </a:ln>
        </p:spPr>
      </p:pic>
      <p:sp>
        <p:nvSpPr>
          <p:cNvPr id="2" name="Title 1"/>
          <p:cNvSpPr txBox="1">
            <a:spLocks/>
          </p:cNvSpPr>
          <p:nvPr/>
        </p:nvSpPr>
        <p:spPr>
          <a:xfrm>
            <a:off x="856342" y="580571"/>
            <a:ext cx="10093242"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br>
              <a:rPr lang="en-GB" sz="3600" b="1" dirty="0"/>
            </a:br>
            <a:r>
              <a:rPr lang="en-GB" sz="3200" b="1" dirty="0"/>
              <a:t>Summary</a:t>
            </a:r>
          </a:p>
        </p:txBody>
      </p:sp>
      <p:sp>
        <p:nvSpPr>
          <p:cNvPr id="3" name="Content Placeholder 2"/>
          <p:cNvSpPr txBox="1">
            <a:spLocks/>
          </p:cNvSpPr>
          <p:nvPr/>
        </p:nvSpPr>
        <p:spPr>
          <a:xfrm>
            <a:off x="856342" y="1801705"/>
            <a:ext cx="7271657" cy="483132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spcBef>
                <a:spcPts val="600"/>
              </a:spcBef>
              <a:buFont typeface="Courier New" panose="02070309020205020404" pitchFamily="49" charset="0"/>
              <a:buChar char="o"/>
            </a:pPr>
            <a:r>
              <a:rPr lang="en-US" sz="2000" dirty="0">
                <a:solidFill>
                  <a:schemeClr val="tx1"/>
                </a:solidFill>
              </a:rPr>
              <a:t>X is a</a:t>
            </a:r>
            <a:r>
              <a:rPr lang="en-US" sz="2000" b="1" dirty="0">
                <a:solidFill>
                  <a:schemeClr val="tx1"/>
                </a:solidFill>
              </a:rPr>
              <a:t> mixed </a:t>
            </a:r>
            <a:r>
              <a:rPr lang="en-US" sz="2000" dirty="0">
                <a:solidFill>
                  <a:schemeClr val="tx1"/>
                </a:solidFill>
              </a:rPr>
              <a:t>nerve</a:t>
            </a:r>
            <a:r>
              <a:rPr lang="en-US" sz="2000" b="1" dirty="0">
                <a:solidFill>
                  <a:schemeClr val="tx1"/>
                </a:solidFill>
              </a:rPr>
              <a:t>. </a:t>
            </a:r>
          </a:p>
          <a:p>
            <a:pPr>
              <a:spcBef>
                <a:spcPts val="600"/>
              </a:spcBef>
              <a:buFont typeface="Courier New" panose="02070309020205020404" pitchFamily="49" charset="0"/>
              <a:buChar char="o"/>
            </a:pPr>
            <a:r>
              <a:rPr lang="en-US" sz="2000" dirty="0">
                <a:solidFill>
                  <a:schemeClr val="tx1"/>
                </a:solidFill>
              </a:rPr>
              <a:t>It contains afferent, motor , and parasympathetic fibers.</a:t>
            </a:r>
          </a:p>
          <a:p>
            <a:pPr>
              <a:spcBef>
                <a:spcPts val="600"/>
              </a:spcBef>
              <a:buFont typeface="Courier New" panose="02070309020205020404" pitchFamily="49" charset="0"/>
              <a:buChar char="o"/>
            </a:pPr>
            <a:r>
              <a:rPr lang="en-US" sz="2000" dirty="0">
                <a:solidFill>
                  <a:schemeClr val="tx1"/>
                </a:solidFill>
              </a:rPr>
              <a:t>The afferent fibers convey information from:</a:t>
            </a:r>
          </a:p>
          <a:p>
            <a:pPr marL="231775" indent="0">
              <a:spcBef>
                <a:spcPts val="600"/>
              </a:spcBef>
              <a:buNone/>
            </a:pPr>
            <a:r>
              <a:rPr lang="en-US" sz="2000" dirty="0">
                <a:solidFill>
                  <a:schemeClr val="tx1"/>
                </a:solidFill>
              </a:rPr>
              <a:t>esophagus, tympanic membrane , external auditory meatus and part of </a:t>
            </a:r>
            <a:r>
              <a:rPr lang="en-US" sz="2000" dirty="0" err="1">
                <a:solidFill>
                  <a:schemeClr val="tx1"/>
                </a:solidFill>
              </a:rPr>
              <a:t>chonca</a:t>
            </a:r>
            <a:r>
              <a:rPr lang="en-US" sz="2000" dirty="0">
                <a:solidFill>
                  <a:schemeClr val="tx1"/>
                </a:solidFill>
              </a:rPr>
              <a:t> of the middle ear. </a:t>
            </a:r>
          </a:p>
          <a:p>
            <a:pPr marL="231775" indent="0">
              <a:spcBef>
                <a:spcPts val="600"/>
              </a:spcBef>
              <a:buNone/>
            </a:pPr>
            <a:r>
              <a:rPr lang="en-US" sz="2000" dirty="0">
                <a:solidFill>
                  <a:schemeClr val="tx1"/>
                </a:solidFill>
              </a:rPr>
              <a:t>End in trigeminal sensory nucleus . </a:t>
            </a:r>
          </a:p>
          <a:p>
            <a:pPr>
              <a:spcBef>
                <a:spcPts val="600"/>
              </a:spcBef>
              <a:buFont typeface="Courier New" panose="02070309020205020404" pitchFamily="49" charset="0"/>
              <a:buChar char="o"/>
            </a:pPr>
            <a:r>
              <a:rPr lang="en-US" sz="2000" dirty="0" err="1">
                <a:solidFill>
                  <a:schemeClr val="tx1"/>
                </a:solidFill>
              </a:rPr>
              <a:t>Chemoreseptors</a:t>
            </a:r>
            <a:r>
              <a:rPr lang="en-US" sz="2000" dirty="0">
                <a:solidFill>
                  <a:schemeClr val="tx1"/>
                </a:solidFill>
              </a:rPr>
              <a:t> in aortic bodies and </a:t>
            </a:r>
            <a:r>
              <a:rPr lang="en-US" sz="2000" dirty="0" err="1">
                <a:solidFill>
                  <a:schemeClr val="tx1"/>
                </a:solidFill>
              </a:rPr>
              <a:t>baroreseptors</a:t>
            </a:r>
            <a:r>
              <a:rPr lang="en-US" sz="2000" dirty="0">
                <a:solidFill>
                  <a:schemeClr val="tx1"/>
                </a:solidFill>
              </a:rPr>
              <a:t> in aortic arch.</a:t>
            </a:r>
          </a:p>
          <a:p>
            <a:pPr>
              <a:spcBef>
                <a:spcPts val="600"/>
              </a:spcBef>
              <a:buFont typeface="Courier New" panose="02070309020205020404" pitchFamily="49" charset="0"/>
              <a:buChar char="o"/>
            </a:pPr>
            <a:r>
              <a:rPr lang="en-US" sz="2000" dirty="0">
                <a:solidFill>
                  <a:schemeClr val="tx1"/>
                </a:solidFill>
              </a:rPr>
              <a:t>Receptors from thoracic &amp; abdominal viscera, end in </a:t>
            </a:r>
            <a:r>
              <a:rPr lang="en-US" sz="2000" b="1" dirty="0">
                <a:solidFill>
                  <a:schemeClr val="tx1"/>
                </a:solidFill>
              </a:rPr>
              <a:t>nucleus </a:t>
            </a:r>
            <a:r>
              <a:rPr lang="en-US" sz="2000" b="1" dirty="0" err="1">
                <a:solidFill>
                  <a:schemeClr val="tx1"/>
                </a:solidFill>
              </a:rPr>
              <a:t>solitarius</a:t>
            </a:r>
            <a:r>
              <a:rPr lang="en-US" sz="2000" b="1" dirty="0">
                <a:solidFill>
                  <a:schemeClr val="tx1"/>
                </a:solidFill>
              </a:rPr>
              <a:t>.</a:t>
            </a:r>
          </a:p>
          <a:p>
            <a:pPr>
              <a:spcBef>
                <a:spcPts val="600"/>
              </a:spcBef>
              <a:buFont typeface="Courier New" panose="02070309020205020404" pitchFamily="49" charset="0"/>
              <a:buChar char="o"/>
            </a:pPr>
            <a:r>
              <a:rPr lang="en-US" sz="2000" dirty="0">
                <a:solidFill>
                  <a:schemeClr val="tx1"/>
                </a:solidFill>
              </a:rPr>
              <a:t>The motor fibers arise from </a:t>
            </a:r>
            <a:r>
              <a:rPr lang="en-US" sz="2000" b="1" dirty="0">
                <a:solidFill>
                  <a:schemeClr val="tx1"/>
                </a:solidFill>
              </a:rPr>
              <a:t>nucleus </a:t>
            </a:r>
            <a:r>
              <a:rPr lang="en-US" sz="2000" b="1" dirty="0" err="1">
                <a:solidFill>
                  <a:schemeClr val="tx1"/>
                </a:solidFill>
              </a:rPr>
              <a:t>ambiguus</a:t>
            </a:r>
            <a:r>
              <a:rPr lang="en-US" sz="2000" b="1" dirty="0">
                <a:solidFill>
                  <a:schemeClr val="tx1"/>
                </a:solidFill>
              </a:rPr>
              <a:t> </a:t>
            </a:r>
            <a:r>
              <a:rPr lang="en-US" sz="2000" dirty="0">
                <a:solidFill>
                  <a:schemeClr val="tx1"/>
                </a:solidFill>
              </a:rPr>
              <a:t>of medulla to innervate muscles of soft palate, pharynx, larynx, and upper part of esophagus.</a:t>
            </a:r>
          </a:p>
          <a:p>
            <a:pPr>
              <a:spcBef>
                <a:spcPts val="600"/>
              </a:spcBef>
              <a:buFont typeface="Courier New" panose="02070309020205020404" pitchFamily="49" charset="0"/>
              <a:buChar char="o"/>
            </a:pPr>
            <a:r>
              <a:rPr lang="en-US" sz="2000" dirty="0">
                <a:solidFill>
                  <a:schemeClr val="tx1"/>
                </a:solidFill>
              </a:rPr>
              <a:t>The parasympathetic fibers originate from dorsal motor nucleus of </a:t>
            </a:r>
            <a:r>
              <a:rPr lang="en-US" sz="2000" dirty="0" err="1">
                <a:solidFill>
                  <a:schemeClr val="tx1"/>
                </a:solidFill>
              </a:rPr>
              <a:t>vagus</a:t>
            </a:r>
            <a:r>
              <a:rPr lang="en-US" sz="2000" dirty="0">
                <a:solidFill>
                  <a:schemeClr val="tx1"/>
                </a:solidFill>
              </a:rPr>
              <a:t> in medulla distributed to cardiovascular, respiratory, and gastrointestinal systems </a:t>
            </a:r>
            <a:r>
              <a:rPr lang="en-US" sz="2000" dirty="0">
                <a:solidFill>
                  <a:srgbClr val="92D050"/>
                </a:solidFill>
              </a:rPr>
              <a:t>(up to right 2/3 the rest is from sacral fibers s2-s4)</a:t>
            </a:r>
            <a:r>
              <a:rPr lang="en-US" sz="2000" dirty="0">
                <a:solidFill>
                  <a:schemeClr val="tx1"/>
                </a:solidFill>
              </a:rPr>
              <a:t>.   </a:t>
            </a:r>
          </a:p>
          <a:p>
            <a:pPr>
              <a:spcBef>
                <a:spcPts val="600"/>
              </a:spcBef>
              <a:buFont typeface="Courier New" panose="02070309020205020404" pitchFamily="49" charset="0"/>
              <a:buChar char="o"/>
            </a:pPr>
            <a:endParaRPr lang="en-US" sz="2000" dirty="0">
              <a:solidFill>
                <a:schemeClr val="tx1"/>
              </a:solidFill>
            </a:endParaRPr>
          </a:p>
        </p:txBody>
      </p:sp>
    </p:spTree>
    <p:extLst>
      <p:ext uri="{BB962C8B-B14F-4D97-AF65-F5344CB8AC3E}">
        <p14:creationId xmlns:p14="http://schemas.microsoft.com/office/powerpoint/2010/main" val="43030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991" y="874640"/>
            <a:ext cx="5138058" cy="461665"/>
          </a:xfrm>
          <a:prstGeom prst="rect">
            <a:avLst/>
          </a:prstGeom>
        </p:spPr>
        <p:txBody>
          <a:bodyPr wrap="square">
            <a:spAutoFit/>
          </a:bodyPr>
          <a:lstStyle/>
          <a:p>
            <a:r>
              <a:rPr lang="en-GB" sz="2400" u="sng" dirty="0">
                <a:latin typeface="+mn-lt"/>
              </a:rPr>
              <a:t>Causes of </a:t>
            </a:r>
            <a:r>
              <a:rPr lang="en-GB" sz="2400" b="1" u="sng" dirty="0">
                <a:latin typeface="+mn-lt"/>
              </a:rPr>
              <a:t>both</a:t>
            </a:r>
            <a:r>
              <a:rPr lang="en-GB" sz="2400" u="sng" dirty="0">
                <a:latin typeface="+mn-lt"/>
              </a:rPr>
              <a:t> IX &amp; X nerve lesions: </a:t>
            </a:r>
          </a:p>
        </p:txBody>
      </p:sp>
      <p:sp>
        <p:nvSpPr>
          <p:cNvPr id="5" name="Rectangle 4"/>
          <p:cNvSpPr/>
          <p:nvPr/>
        </p:nvSpPr>
        <p:spPr>
          <a:xfrm>
            <a:off x="624991" y="1507204"/>
            <a:ext cx="5775809" cy="4031873"/>
          </a:xfrm>
          <a:prstGeom prst="rect">
            <a:avLst/>
          </a:prstGeom>
        </p:spPr>
        <p:txBody>
          <a:bodyPr wrap="square">
            <a:spAutoFit/>
          </a:bodyPr>
          <a:lstStyle/>
          <a:p>
            <a:r>
              <a:rPr lang="en-US" sz="2000" b="1" dirty="0">
                <a:solidFill>
                  <a:schemeClr val="tx1"/>
                </a:solidFill>
                <a:latin typeface="+mn-lt"/>
              </a:rPr>
              <a:t>1. Lateral medullary syndrome:</a:t>
            </a:r>
          </a:p>
          <a:p>
            <a:pPr marL="231775"/>
            <a:r>
              <a:rPr lang="en-US" sz="2000" dirty="0">
                <a:solidFill>
                  <a:schemeClr val="tx1"/>
                </a:solidFill>
                <a:latin typeface="+mn-lt"/>
              </a:rPr>
              <a:t>A degenerative disorder seen over age of 50 mostly due to </a:t>
            </a:r>
            <a:r>
              <a:rPr lang="en-US" sz="2000" b="1" i="1" dirty="0">
                <a:solidFill>
                  <a:schemeClr val="tx1"/>
                </a:solidFill>
                <a:latin typeface="+mn-lt"/>
              </a:rPr>
              <a:t>Thrombosis</a:t>
            </a:r>
            <a:r>
              <a:rPr lang="en-US" sz="2000" i="1" dirty="0">
                <a:solidFill>
                  <a:schemeClr val="tx1"/>
                </a:solidFill>
                <a:latin typeface="+mn-lt"/>
              </a:rPr>
              <a:t> </a:t>
            </a:r>
            <a:r>
              <a:rPr lang="en-US" sz="2000" b="1" i="1" dirty="0">
                <a:solidFill>
                  <a:schemeClr val="tx1"/>
                </a:solidFill>
                <a:latin typeface="+mn-lt"/>
              </a:rPr>
              <a:t>of the Inferior Cerebellar Artery.</a:t>
            </a:r>
          </a:p>
          <a:p>
            <a:pPr marL="290513" indent="-290513"/>
            <a:r>
              <a:rPr lang="en-US" sz="2000" b="1" dirty="0">
                <a:solidFill>
                  <a:schemeClr val="tx1"/>
                </a:solidFill>
                <a:latin typeface="+mn-lt"/>
              </a:rPr>
              <a:t>2. Tumors</a:t>
            </a:r>
            <a:r>
              <a:rPr lang="en-US" sz="2000" dirty="0">
                <a:solidFill>
                  <a:schemeClr val="tx1"/>
                </a:solidFill>
                <a:latin typeface="+mn-lt"/>
              </a:rPr>
              <a:t> compressing  the cranial nerves in their exiting foramina from the cranium via the skull base</a:t>
            </a:r>
            <a:endParaRPr lang="en-US" sz="2000" b="1" i="1" dirty="0">
              <a:solidFill>
                <a:schemeClr val="tx1"/>
              </a:solidFill>
              <a:latin typeface="+mn-lt"/>
            </a:endParaRPr>
          </a:p>
          <a:p>
            <a:pPr>
              <a:buFont typeface="Wingdings" pitchFamily="2" charset="2"/>
              <a:buChar char="q"/>
            </a:pPr>
            <a:endParaRPr lang="en-US" sz="2000" b="1" i="1" u="sng" dirty="0">
              <a:solidFill>
                <a:schemeClr val="tx1"/>
              </a:solidFill>
              <a:latin typeface="+mn-lt"/>
            </a:endParaRPr>
          </a:p>
          <a:p>
            <a:r>
              <a:rPr lang="en-US" sz="2000" b="1" i="1" u="sng" dirty="0">
                <a:solidFill>
                  <a:schemeClr val="tx1"/>
                </a:solidFill>
                <a:latin typeface="+mn-lt"/>
              </a:rPr>
              <a:t>Manifested by:</a:t>
            </a:r>
            <a:r>
              <a:rPr lang="en-US" sz="2000" b="1" u="sng" dirty="0">
                <a:solidFill>
                  <a:schemeClr val="tx1"/>
                </a:solidFill>
                <a:latin typeface="+mn-lt"/>
              </a:rPr>
              <a:t> </a:t>
            </a:r>
          </a:p>
          <a:p>
            <a:pPr marL="342900" indent="-342900">
              <a:lnSpc>
                <a:spcPct val="90000"/>
              </a:lnSpc>
              <a:buFont typeface="Arial" panose="020B0604020202020204" pitchFamily="34" charset="0"/>
              <a:buChar char="•"/>
            </a:pPr>
            <a:r>
              <a:rPr lang="en-US" sz="2000" dirty="0">
                <a:solidFill>
                  <a:schemeClr val="tx1"/>
                </a:solidFill>
                <a:latin typeface="+mn-lt"/>
              </a:rPr>
              <a:t>Ipsilateral* paralysis of the muscles of the Palate, Pharynx and Larynx.</a:t>
            </a:r>
          </a:p>
          <a:p>
            <a:pPr marL="342900" indent="-342900">
              <a:buFont typeface="Arial" panose="020B0604020202020204" pitchFamily="34" charset="0"/>
              <a:buChar char="•"/>
            </a:pPr>
            <a:r>
              <a:rPr lang="en-US" sz="2000" dirty="0">
                <a:solidFill>
                  <a:schemeClr val="tx1"/>
                </a:solidFill>
                <a:latin typeface="+mn-lt"/>
              </a:rPr>
              <a:t>Ipsilateral loss of Taste from the Posterior Third of tongue.</a:t>
            </a:r>
            <a:endParaRPr lang="en-GB" sz="2000" dirty="0">
              <a:solidFill>
                <a:schemeClr val="tx1"/>
              </a:solidFill>
              <a:latin typeface="+mn-lt"/>
            </a:endParaRPr>
          </a:p>
        </p:txBody>
      </p:sp>
      <p:sp>
        <p:nvSpPr>
          <p:cNvPr id="6" name="Rectangle 5"/>
          <p:cNvSpPr/>
          <p:nvPr/>
        </p:nvSpPr>
        <p:spPr>
          <a:xfrm>
            <a:off x="1994605" y="5680038"/>
            <a:ext cx="2165978" cy="307777"/>
          </a:xfrm>
          <a:prstGeom prst="rect">
            <a:avLst/>
          </a:prstGeom>
        </p:spPr>
        <p:txBody>
          <a:bodyPr wrap="none">
            <a:spAutoFit/>
          </a:bodyPr>
          <a:lstStyle/>
          <a:p>
            <a:r>
              <a:rPr lang="en-GB" dirty="0">
                <a:solidFill>
                  <a:schemeClr val="bg1">
                    <a:lumMod val="50000"/>
                  </a:schemeClr>
                </a:solidFill>
                <a:latin typeface="+mn-lt"/>
              </a:rPr>
              <a:t>*the same side of the body</a:t>
            </a:r>
          </a:p>
        </p:txBody>
      </p:sp>
      <p:grpSp>
        <p:nvGrpSpPr>
          <p:cNvPr id="14" name="Group 13"/>
          <p:cNvGrpSpPr/>
          <p:nvPr/>
        </p:nvGrpSpPr>
        <p:grpSpPr>
          <a:xfrm>
            <a:off x="6908800" y="3599543"/>
            <a:ext cx="4621695" cy="3116551"/>
            <a:chOff x="6908800" y="3281103"/>
            <a:chExt cx="4621695" cy="3434991"/>
          </a:xfrm>
        </p:grpSpPr>
        <p:pic>
          <p:nvPicPr>
            <p:cNvPr id="2050" name="Picture 2" descr="Image result for jugular foramen contents"/>
            <p:cNvPicPr>
              <a:picLocks noChangeAspect="1" noChangeArrowheads="1"/>
            </p:cNvPicPr>
            <p:nvPr/>
          </p:nvPicPr>
          <p:blipFill rotWithShape="1">
            <a:blip r:embed="rId2">
              <a:extLst>
                <a:ext uri="{28A0092B-C50C-407E-A947-70E740481C1C}">
                  <a14:useLocalDpi xmlns:a14="http://schemas.microsoft.com/office/drawing/2010/main" val="0"/>
                </a:ext>
              </a:extLst>
            </a:blip>
            <a:srcRect b="11164"/>
            <a:stretch/>
          </p:blipFill>
          <p:spPr bwMode="auto">
            <a:xfrm>
              <a:off x="6908800" y="3281103"/>
              <a:ext cx="4621695" cy="32512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250161" y="6377540"/>
              <a:ext cx="612668" cy="338554"/>
            </a:xfrm>
            <a:prstGeom prst="rect">
              <a:avLst/>
            </a:prstGeom>
          </p:spPr>
          <p:txBody>
            <a:bodyPr wrap="none">
              <a:spAutoFit/>
            </a:bodyPr>
            <a:lstStyle/>
            <a:p>
              <a:r>
                <a:rPr lang="en-GB" sz="1600" dirty="0">
                  <a:solidFill>
                    <a:schemeClr val="bg1">
                      <a:lumMod val="50000"/>
                    </a:schemeClr>
                  </a:solidFill>
                  <a:latin typeface="+mn-lt"/>
                </a:rPr>
                <a:t>Extra</a:t>
              </a:r>
            </a:p>
          </p:txBody>
        </p:sp>
      </p:grpSp>
      <p:cxnSp>
        <p:nvCxnSpPr>
          <p:cNvPr id="26" name="Straight Connector 25"/>
          <p:cNvCxnSpPr/>
          <p:nvPr/>
        </p:nvCxnSpPr>
        <p:spPr>
          <a:xfrm>
            <a:off x="3570045" y="2443390"/>
            <a:ext cx="191635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3589" y="2747170"/>
            <a:ext cx="7315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7329713" y="646877"/>
            <a:ext cx="4200782" cy="2819113"/>
            <a:chOff x="7329713" y="646877"/>
            <a:chExt cx="3714551" cy="2819113"/>
          </a:xfrm>
        </p:grpSpPr>
        <p:pic>
          <p:nvPicPr>
            <p:cNvPr id="2052" name="Picture 4" descr="Image result for Inferior Cerebellar Ar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13" y="646877"/>
              <a:ext cx="3714551" cy="278591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V="1">
              <a:off x="8556625" y="2386240"/>
              <a:ext cx="372283" cy="40708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8534400" y="2649765"/>
              <a:ext cx="913342" cy="14355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9637493" y="3158822"/>
              <a:ext cx="612668" cy="307168"/>
            </a:xfrm>
            <a:prstGeom prst="rect">
              <a:avLst/>
            </a:prstGeom>
          </p:spPr>
          <p:txBody>
            <a:bodyPr wrap="none">
              <a:spAutoFit/>
            </a:bodyPr>
            <a:lstStyle/>
            <a:p>
              <a:r>
                <a:rPr lang="en-GB" sz="1600" dirty="0">
                  <a:solidFill>
                    <a:schemeClr val="bg1">
                      <a:lumMod val="50000"/>
                    </a:schemeClr>
                  </a:solidFill>
                  <a:latin typeface="+mn-lt"/>
                </a:rPr>
                <a:t>Extra</a:t>
              </a:r>
            </a:p>
          </p:txBody>
        </p:sp>
      </p:grpSp>
    </p:spTree>
    <p:extLst>
      <p:ext uri="{BB962C8B-B14F-4D97-AF65-F5344CB8AC3E}">
        <p14:creationId xmlns:p14="http://schemas.microsoft.com/office/powerpoint/2010/main" val="286167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401F6B-80A5-4BBF-9255-5E84711A6C9E}"/>
              </a:ext>
            </a:extLst>
          </p:cNvPr>
          <p:cNvGraphicFramePr>
            <a:graphicFrameLocks noGrp="1"/>
          </p:cNvGraphicFramePr>
          <p:nvPr>
            <p:extLst>
              <p:ext uri="{D42A27DB-BD31-4B8C-83A1-F6EECF244321}">
                <p14:modId xmlns:p14="http://schemas.microsoft.com/office/powerpoint/2010/main" val="3818624629"/>
              </p:ext>
            </p:extLst>
          </p:nvPr>
        </p:nvGraphicFramePr>
        <p:xfrm>
          <a:off x="507999" y="218092"/>
          <a:ext cx="11044906" cy="6482080"/>
        </p:xfrm>
        <a:graphic>
          <a:graphicData uri="http://schemas.openxmlformats.org/drawingml/2006/table">
            <a:tbl>
              <a:tblPr firstRow="1" bandRow="1">
                <a:tableStyleId>{5940675A-B579-460E-94D1-54222C63F5DA}</a:tableStyleId>
              </a:tblPr>
              <a:tblGrid>
                <a:gridCol w="2766143">
                  <a:extLst>
                    <a:ext uri="{9D8B030D-6E8A-4147-A177-3AD203B41FA5}">
                      <a16:colId xmlns:a16="http://schemas.microsoft.com/office/drawing/2014/main" val="2495567567"/>
                    </a:ext>
                  </a:extLst>
                </a:gridCol>
                <a:gridCol w="4149214">
                  <a:extLst>
                    <a:ext uri="{9D8B030D-6E8A-4147-A177-3AD203B41FA5}">
                      <a16:colId xmlns:a16="http://schemas.microsoft.com/office/drawing/2014/main" val="4110114198"/>
                    </a:ext>
                  </a:extLst>
                </a:gridCol>
                <a:gridCol w="4129549">
                  <a:extLst>
                    <a:ext uri="{9D8B030D-6E8A-4147-A177-3AD203B41FA5}">
                      <a16:colId xmlns:a16="http://schemas.microsoft.com/office/drawing/2014/main" val="512122987"/>
                    </a:ext>
                  </a:extLst>
                </a:gridCol>
              </a:tblGrid>
              <a:tr h="370840">
                <a:tc>
                  <a:txBody>
                    <a:bodyPr/>
                    <a:lstStyle/>
                    <a:p>
                      <a:r>
                        <a:rPr lang="en-US" sz="1600" dirty="0"/>
                        <a:t>Nerve</a:t>
                      </a:r>
                      <a:endParaRPr lang="en-GB" sz="1600" dirty="0"/>
                    </a:p>
                  </a:txBody>
                  <a:tcPr/>
                </a:tc>
                <a:tc>
                  <a:txBody>
                    <a:bodyPr/>
                    <a:lstStyle/>
                    <a:p>
                      <a:pPr algn="ctr"/>
                      <a:r>
                        <a:rPr lang="en-US" sz="1600" b="1" dirty="0"/>
                        <a:t>Glossopharyngeal (9th)</a:t>
                      </a:r>
                      <a:endParaRPr lang="en-GB" sz="1600" b="1" dirty="0"/>
                    </a:p>
                  </a:txBody>
                  <a:tcPr>
                    <a:solidFill>
                      <a:schemeClr val="accent4">
                        <a:lumMod val="75000"/>
                      </a:schemeClr>
                    </a:solidFill>
                  </a:tcPr>
                </a:tc>
                <a:tc>
                  <a:txBody>
                    <a:bodyPr/>
                    <a:lstStyle/>
                    <a:p>
                      <a:pPr algn="ctr"/>
                      <a:r>
                        <a:rPr lang="en-US" sz="1600" b="1" dirty="0" err="1"/>
                        <a:t>Vagus</a:t>
                      </a:r>
                      <a:r>
                        <a:rPr lang="en-US" sz="1600" b="1" dirty="0"/>
                        <a:t> (10th) </a:t>
                      </a:r>
                      <a:r>
                        <a:rPr lang="en-US" sz="1600" b="1" baseline="30000" dirty="0"/>
                        <a:t> </a:t>
                      </a:r>
                      <a:endParaRPr lang="en-GB" sz="1600" b="1" dirty="0"/>
                    </a:p>
                  </a:txBody>
                  <a:tcPr>
                    <a:solidFill>
                      <a:schemeClr val="accent2">
                        <a:lumMod val="75000"/>
                      </a:schemeClr>
                    </a:solidFill>
                  </a:tcPr>
                </a:tc>
                <a:extLst>
                  <a:ext uri="{0D108BD9-81ED-4DB2-BD59-A6C34878D82A}">
                    <a16:rowId xmlns:a16="http://schemas.microsoft.com/office/drawing/2014/main" val="610042843"/>
                  </a:ext>
                </a:extLst>
              </a:tr>
              <a:tr h="370840">
                <a:tc>
                  <a:txBody>
                    <a:bodyPr/>
                    <a:lstStyle/>
                    <a:p>
                      <a:r>
                        <a:rPr lang="en-US" sz="1600" dirty="0"/>
                        <a:t>Type</a:t>
                      </a:r>
                      <a:endParaRPr lang="en-GB" sz="1600" dirty="0"/>
                    </a:p>
                  </a:txBody>
                  <a:tcPr/>
                </a:tc>
                <a:tc>
                  <a:txBody>
                    <a:bodyPr/>
                    <a:lstStyle/>
                    <a:p>
                      <a:r>
                        <a:rPr lang="en-US" sz="1600" dirty="0"/>
                        <a:t>Sensory (mainly)</a:t>
                      </a:r>
                      <a:endParaRPr lang="en-GB" sz="1600" dirty="0"/>
                    </a:p>
                  </a:txBody>
                  <a:tcPr>
                    <a:solidFill>
                      <a:schemeClr val="accent4">
                        <a:lumMod val="40000"/>
                        <a:lumOff val="60000"/>
                      </a:schemeClr>
                    </a:solidFill>
                  </a:tcPr>
                </a:tc>
                <a:tc>
                  <a:txBody>
                    <a:bodyPr/>
                    <a:lstStyle/>
                    <a:p>
                      <a:r>
                        <a:rPr lang="en-US" sz="1600" dirty="0"/>
                        <a:t>Mixed </a:t>
                      </a:r>
                      <a:endParaRPr lang="en-GB" sz="1600" dirty="0"/>
                    </a:p>
                  </a:txBody>
                  <a:tcPr>
                    <a:solidFill>
                      <a:schemeClr val="accent2">
                        <a:lumMod val="20000"/>
                        <a:lumOff val="80000"/>
                      </a:schemeClr>
                    </a:solidFill>
                  </a:tcPr>
                </a:tc>
                <a:extLst>
                  <a:ext uri="{0D108BD9-81ED-4DB2-BD59-A6C34878D82A}">
                    <a16:rowId xmlns:a16="http://schemas.microsoft.com/office/drawing/2014/main" val="2244548421"/>
                  </a:ext>
                </a:extLst>
              </a:tr>
              <a:tr h="370840">
                <a:tc>
                  <a:txBody>
                    <a:bodyPr/>
                    <a:lstStyle/>
                    <a:p>
                      <a:r>
                        <a:rPr lang="en-US" sz="1600" dirty="0"/>
                        <a:t>Exits from</a:t>
                      </a:r>
                      <a:endParaRPr lang="en-GB" sz="1600" dirty="0"/>
                    </a:p>
                  </a:txBody>
                  <a:tcPr/>
                </a:tc>
                <a:tc>
                  <a:txBody>
                    <a:bodyPr/>
                    <a:lstStyle/>
                    <a:p>
                      <a:r>
                        <a:rPr lang="en-US" sz="1600" dirty="0"/>
                        <a:t>Ventral medulla (b/w olive and inferior cerebellar peduncle)</a:t>
                      </a:r>
                      <a:endParaRPr lang="en-GB" sz="1600"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Ventral medulla (b/w olive and inferior cerebellar peduncle)</a:t>
                      </a:r>
                      <a:endParaRPr lang="en-GB" sz="1600" dirty="0"/>
                    </a:p>
                  </a:txBody>
                  <a:tcPr>
                    <a:solidFill>
                      <a:schemeClr val="accent2">
                        <a:lumMod val="60000"/>
                        <a:lumOff val="40000"/>
                      </a:schemeClr>
                    </a:solidFill>
                  </a:tcPr>
                </a:tc>
                <a:extLst>
                  <a:ext uri="{0D108BD9-81ED-4DB2-BD59-A6C34878D82A}">
                    <a16:rowId xmlns:a16="http://schemas.microsoft.com/office/drawing/2014/main" val="8240352"/>
                  </a:ext>
                </a:extLst>
              </a:tr>
              <a:tr h="370840">
                <a:tc>
                  <a:txBody>
                    <a:bodyPr/>
                    <a:lstStyle/>
                    <a:p>
                      <a:r>
                        <a:rPr lang="en-US" sz="1600" dirty="0"/>
                        <a:t>Leaves cranial cavity via</a:t>
                      </a:r>
                      <a:endParaRPr lang="en-GB" sz="1600" dirty="0"/>
                    </a:p>
                  </a:txBody>
                  <a:tcPr/>
                </a:tc>
                <a:tc>
                  <a:txBody>
                    <a:bodyPr/>
                    <a:lstStyle/>
                    <a:p>
                      <a:r>
                        <a:rPr lang="en-US" sz="1600" dirty="0"/>
                        <a:t>Jugular foramen</a:t>
                      </a:r>
                      <a:endParaRPr lang="en-GB" sz="1600" dirty="0"/>
                    </a:p>
                  </a:txBody>
                  <a:tcPr>
                    <a:solidFill>
                      <a:schemeClr val="accent4">
                        <a:lumMod val="40000"/>
                        <a:lumOff val="60000"/>
                      </a:schemeClr>
                    </a:solidFill>
                  </a:tcPr>
                </a:tc>
                <a:tc>
                  <a:txBody>
                    <a:bodyPr/>
                    <a:lstStyle/>
                    <a:p>
                      <a:r>
                        <a:rPr lang="en-US" sz="1600" dirty="0"/>
                        <a:t>Jugular foramen</a:t>
                      </a:r>
                      <a:endParaRPr lang="en-GB" sz="1600" dirty="0"/>
                    </a:p>
                  </a:txBody>
                  <a:tcPr>
                    <a:solidFill>
                      <a:schemeClr val="accent2">
                        <a:lumMod val="20000"/>
                        <a:lumOff val="80000"/>
                      </a:schemeClr>
                    </a:solidFill>
                  </a:tcPr>
                </a:tc>
                <a:extLst>
                  <a:ext uri="{0D108BD9-81ED-4DB2-BD59-A6C34878D82A}">
                    <a16:rowId xmlns:a16="http://schemas.microsoft.com/office/drawing/2014/main" val="3919979231"/>
                  </a:ext>
                </a:extLst>
              </a:tr>
              <a:tr h="370840">
                <a:tc>
                  <a:txBody>
                    <a:bodyPr/>
                    <a:lstStyle/>
                    <a:p>
                      <a:r>
                        <a:rPr lang="en-US" sz="1600" dirty="0"/>
                        <a:t>Nuclei </a:t>
                      </a:r>
                      <a:endParaRPr lang="en-GB" sz="1600" dirty="0"/>
                    </a:p>
                  </a:txBody>
                  <a:tcPr/>
                </a:tc>
                <a:tc>
                  <a:txBody>
                    <a:bodyPr/>
                    <a:lstStyle/>
                    <a:p>
                      <a:pPr marL="342900" indent="-342900">
                        <a:buAutoNum type="arabicPeriod"/>
                      </a:pPr>
                      <a:r>
                        <a:rPr lang="en-US" sz="1600" dirty="0"/>
                        <a:t>Nucleus ambiguous</a:t>
                      </a:r>
                    </a:p>
                    <a:p>
                      <a:pPr marL="342900" indent="-342900">
                        <a:buAutoNum type="arabicPeriod"/>
                      </a:pPr>
                      <a:r>
                        <a:rPr lang="en-US" sz="1600" dirty="0"/>
                        <a:t>Inferior </a:t>
                      </a:r>
                      <a:r>
                        <a:rPr lang="en-US" sz="1600" dirty="0" err="1"/>
                        <a:t>salivatory</a:t>
                      </a:r>
                      <a:r>
                        <a:rPr lang="en-US" sz="1600" dirty="0"/>
                        <a:t> nucleus</a:t>
                      </a:r>
                    </a:p>
                    <a:p>
                      <a:pPr marL="342900" indent="-342900">
                        <a:buAutoNum type="arabicPeriod"/>
                      </a:pPr>
                      <a:r>
                        <a:rPr lang="en-US" sz="1600" dirty="0"/>
                        <a:t>Nucleus of solitary tract</a:t>
                      </a:r>
                    </a:p>
                  </a:txBody>
                  <a:tcPr>
                    <a:solidFill>
                      <a:schemeClr val="accent4">
                        <a:lumMod val="60000"/>
                        <a:lumOff val="40000"/>
                      </a:schemeClr>
                    </a:solidFill>
                  </a:tcPr>
                </a:tc>
                <a:tc>
                  <a:txBody>
                    <a:bodyPr/>
                    <a:lstStyle/>
                    <a:p>
                      <a:pPr marL="342900" indent="-342900">
                        <a:buAutoNum type="arabicPeriod"/>
                      </a:pPr>
                      <a:r>
                        <a:rPr lang="en-US" sz="1600" dirty="0"/>
                        <a:t>Nucleus ambiguous</a:t>
                      </a:r>
                    </a:p>
                    <a:p>
                      <a:pPr marL="342900" indent="-342900">
                        <a:buAutoNum type="arabicPeriod"/>
                      </a:pPr>
                      <a:r>
                        <a:rPr lang="en-US" sz="1600" dirty="0"/>
                        <a:t>Dorsal nucleus of </a:t>
                      </a:r>
                      <a:r>
                        <a:rPr lang="en-US" sz="1600" dirty="0" err="1"/>
                        <a:t>vagus</a:t>
                      </a:r>
                      <a:endParaRPr lang="en-US" sz="1600" dirty="0"/>
                    </a:p>
                    <a:p>
                      <a:pPr marL="342900" indent="-342900">
                        <a:buAutoNum type="arabicPeriod"/>
                      </a:pPr>
                      <a:r>
                        <a:rPr lang="en-US" sz="1600" dirty="0"/>
                        <a:t>Spinal tract &amp; nucleus of trigeminal</a:t>
                      </a:r>
                    </a:p>
                    <a:p>
                      <a:pPr marL="342900" indent="-342900">
                        <a:buAutoNum type="arabicPeriod"/>
                      </a:pPr>
                      <a:r>
                        <a:rPr lang="en-US" sz="1600" dirty="0"/>
                        <a:t>Nucleus of solitary tract </a:t>
                      </a:r>
                      <a:endParaRPr lang="en-GB" sz="1600" dirty="0"/>
                    </a:p>
                  </a:txBody>
                  <a:tcPr>
                    <a:solidFill>
                      <a:schemeClr val="accent2">
                        <a:lumMod val="60000"/>
                        <a:lumOff val="40000"/>
                      </a:schemeClr>
                    </a:solidFill>
                  </a:tcPr>
                </a:tc>
                <a:extLst>
                  <a:ext uri="{0D108BD9-81ED-4DB2-BD59-A6C34878D82A}">
                    <a16:rowId xmlns:a16="http://schemas.microsoft.com/office/drawing/2014/main" val="2347585268"/>
                  </a:ext>
                </a:extLst>
              </a:tr>
              <a:tr h="370840">
                <a:tc>
                  <a:txBody>
                    <a:bodyPr/>
                    <a:lstStyle/>
                    <a:p>
                      <a:r>
                        <a:rPr lang="en-US" sz="1600" dirty="0"/>
                        <a:t>Branches</a:t>
                      </a:r>
                      <a:endParaRPr lang="en-GB" sz="1600" dirty="0"/>
                    </a:p>
                  </a:txBody>
                  <a:tcPr/>
                </a:tc>
                <a:tc>
                  <a:txBody>
                    <a:bodyPr/>
                    <a:lstStyle/>
                    <a:p>
                      <a:pPr marL="342900" indent="-342900">
                        <a:buAutoNum type="arabicPeriod"/>
                      </a:pPr>
                      <a:r>
                        <a:rPr lang="en-US" sz="1600" dirty="0"/>
                        <a:t>Tympanic </a:t>
                      </a:r>
                    </a:p>
                    <a:p>
                      <a:pPr marL="342900" indent="-342900">
                        <a:buAutoNum type="arabicPeriod"/>
                      </a:pPr>
                      <a:r>
                        <a:rPr lang="en-US" sz="1600" dirty="0"/>
                        <a:t>Nerve to </a:t>
                      </a:r>
                      <a:r>
                        <a:rPr lang="en-US" sz="1600" dirty="0" err="1"/>
                        <a:t>stylopharyngeus</a:t>
                      </a:r>
                      <a:r>
                        <a:rPr lang="en-US" sz="1600" dirty="0"/>
                        <a:t> muscle</a:t>
                      </a:r>
                    </a:p>
                    <a:p>
                      <a:pPr marL="342900" indent="-342900">
                        <a:buAutoNum type="arabicPeriod"/>
                      </a:pPr>
                      <a:r>
                        <a:rPr lang="en-US" sz="1600" dirty="0"/>
                        <a:t>Pharyngeal</a:t>
                      </a:r>
                    </a:p>
                    <a:p>
                      <a:pPr marL="342900" indent="-342900">
                        <a:buAutoNum type="arabicPeriod"/>
                      </a:pPr>
                      <a:r>
                        <a:rPr lang="en-US" sz="1600" dirty="0"/>
                        <a:t>Tonsillar</a:t>
                      </a:r>
                    </a:p>
                    <a:p>
                      <a:pPr marL="342900" indent="-342900">
                        <a:buAutoNum type="arabicPeriod"/>
                      </a:pPr>
                      <a:r>
                        <a:rPr lang="en-US" sz="1600" dirty="0"/>
                        <a:t>Lingual</a:t>
                      </a:r>
                    </a:p>
                    <a:p>
                      <a:pPr marL="342900" indent="-342900">
                        <a:buAutoNum type="arabicPeriod"/>
                      </a:pPr>
                      <a:r>
                        <a:rPr lang="en-US" sz="1600" dirty="0"/>
                        <a:t>Sensory (from carotid sinus and body)</a:t>
                      </a:r>
                      <a:endParaRPr lang="en-GB" sz="1600" dirty="0"/>
                    </a:p>
                  </a:txBody>
                  <a:tcPr>
                    <a:solidFill>
                      <a:schemeClr val="accent4">
                        <a:lumMod val="40000"/>
                        <a:lumOff val="60000"/>
                      </a:schemeClr>
                    </a:solidFill>
                  </a:tcPr>
                </a:tc>
                <a:tc>
                  <a:txBody>
                    <a:bodyPr/>
                    <a:lstStyle/>
                    <a:p>
                      <a:pPr marL="342900" indent="-342900">
                        <a:buAutoNum type="arabicPeriod"/>
                      </a:pPr>
                      <a:r>
                        <a:rPr lang="en-US" sz="1600" dirty="0"/>
                        <a:t>Meningeal </a:t>
                      </a:r>
                    </a:p>
                    <a:p>
                      <a:pPr marL="342900" indent="-342900">
                        <a:buAutoNum type="arabicPeriod"/>
                      </a:pPr>
                      <a:r>
                        <a:rPr lang="en-US" sz="1600" dirty="0"/>
                        <a:t>Auricular nerve</a:t>
                      </a:r>
                    </a:p>
                    <a:p>
                      <a:pPr marL="342900" indent="-342900">
                        <a:buAutoNum type="arabicPeriod"/>
                      </a:pPr>
                      <a:r>
                        <a:rPr lang="en-US" sz="1600" dirty="0"/>
                        <a:t>Pharyngeal</a:t>
                      </a:r>
                    </a:p>
                    <a:p>
                      <a:pPr marL="342900" indent="-342900">
                        <a:buAutoNum type="arabicPeriod"/>
                      </a:pPr>
                      <a:r>
                        <a:rPr lang="en-US" sz="1600" dirty="0"/>
                        <a:t>To carotid body</a:t>
                      </a:r>
                    </a:p>
                    <a:p>
                      <a:pPr marL="342900" indent="-342900">
                        <a:buAutoNum type="arabicPeriod"/>
                      </a:pPr>
                      <a:r>
                        <a:rPr lang="en-US" sz="1600" dirty="0"/>
                        <a:t>Superior laryngeal (internal and external laryngeal)</a:t>
                      </a:r>
                    </a:p>
                    <a:p>
                      <a:pPr marL="342900" indent="-342900">
                        <a:buAutoNum type="arabicPeriod"/>
                      </a:pPr>
                      <a:r>
                        <a:rPr lang="en-US" sz="1600" dirty="0"/>
                        <a:t>Recurrent laryngeal</a:t>
                      </a:r>
                      <a:endParaRPr lang="en-GB" sz="1600" dirty="0"/>
                    </a:p>
                  </a:txBody>
                  <a:tcPr>
                    <a:solidFill>
                      <a:schemeClr val="accent2">
                        <a:lumMod val="20000"/>
                        <a:lumOff val="80000"/>
                      </a:schemeClr>
                    </a:solidFill>
                  </a:tcPr>
                </a:tc>
                <a:extLst>
                  <a:ext uri="{0D108BD9-81ED-4DB2-BD59-A6C34878D82A}">
                    <a16:rowId xmlns:a16="http://schemas.microsoft.com/office/drawing/2014/main" val="3522535150"/>
                  </a:ext>
                </a:extLst>
              </a:tr>
              <a:tr h="370840">
                <a:tc>
                  <a:txBody>
                    <a:bodyPr/>
                    <a:lstStyle/>
                    <a:p>
                      <a:r>
                        <a:rPr lang="en-US" sz="1600" dirty="0"/>
                        <a:t>Nerve lesion manifestation </a:t>
                      </a:r>
                      <a:endParaRPr lang="en-GB" sz="1600" dirty="0"/>
                    </a:p>
                  </a:txBody>
                  <a:tcPr/>
                </a:tc>
                <a:tc>
                  <a:txBody>
                    <a:bodyPr/>
                    <a:lstStyle/>
                    <a:p>
                      <a:pPr marL="342900" indent="-342900">
                        <a:buAutoNum type="arabicPeriod"/>
                      </a:pPr>
                      <a:r>
                        <a:rPr lang="en-US" sz="1600" dirty="0"/>
                        <a:t>Difficulty swallowing</a:t>
                      </a:r>
                    </a:p>
                    <a:p>
                      <a:pPr marL="342900" indent="-342900">
                        <a:buAutoNum type="arabicPeriod"/>
                      </a:pPr>
                      <a:r>
                        <a:rPr lang="en-US" sz="1600" dirty="0"/>
                        <a:t>Impairment of taste and sensation of posterior 1/3 of the tongue, palate and pharynx.</a:t>
                      </a:r>
                    </a:p>
                    <a:p>
                      <a:pPr marL="342900" indent="-342900">
                        <a:buAutoNum type="arabicPeriod"/>
                      </a:pPr>
                      <a:r>
                        <a:rPr lang="en-US" sz="1600" dirty="0"/>
                        <a:t>Absent gag reflex</a:t>
                      </a:r>
                    </a:p>
                    <a:p>
                      <a:pPr marL="342900" indent="-342900">
                        <a:buAutoNum type="arabicPeriod"/>
                      </a:pPr>
                      <a:r>
                        <a:rPr lang="en-US" sz="1600" dirty="0"/>
                        <a:t>Dysfunction of parotid gland</a:t>
                      </a:r>
                    </a:p>
                  </a:txBody>
                  <a:tcPr>
                    <a:solidFill>
                      <a:schemeClr val="accent4">
                        <a:lumMod val="60000"/>
                        <a:lumOff val="40000"/>
                      </a:schemeClr>
                    </a:solidFill>
                  </a:tcPr>
                </a:tc>
                <a:tc>
                  <a:txBody>
                    <a:bodyPr/>
                    <a:lstStyle/>
                    <a:p>
                      <a:pPr marL="342900" indent="-342900">
                        <a:buAutoNum type="arabicPeriod"/>
                      </a:pPr>
                      <a:r>
                        <a:rPr lang="en-US" sz="1600" dirty="0"/>
                        <a:t>Palatal, pharyngeal, and laryngeal paralysis.</a:t>
                      </a:r>
                    </a:p>
                    <a:p>
                      <a:pPr marL="342900" indent="-342900">
                        <a:buAutoNum type="arabicPeriod"/>
                      </a:pPr>
                      <a:r>
                        <a:rPr lang="en-US" sz="1600" dirty="0"/>
                        <a:t>Abnormalities of:</a:t>
                      </a:r>
                    </a:p>
                    <a:p>
                      <a:pPr marL="342900" indent="-342900">
                        <a:buFont typeface="Arial" panose="020B0604020202020204" pitchFamily="34" charset="0"/>
                        <a:buChar char="•"/>
                      </a:pPr>
                      <a:r>
                        <a:rPr lang="en-US" sz="1600" dirty="0"/>
                        <a:t>esophageal motility</a:t>
                      </a:r>
                      <a:r>
                        <a:rPr lang="en-GB" sz="1600" dirty="0"/>
                        <a:t> gastric acid secretion </a:t>
                      </a:r>
                    </a:p>
                    <a:p>
                      <a:pPr marL="342900" indent="-342900">
                        <a:buFont typeface="Arial" panose="020B0604020202020204" pitchFamily="34" charset="0"/>
                        <a:buChar char="•"/>
                      </a:pPr>
                      <a:r>
                        <a:rPr lang="en-US" sz="1600" dirty="0"/>
                        <a:t>gall bladder emptying</a:t>
                      </a:r>
                    </a:p>
                    <a:p>
                      <a:pPr marL="342900" indent="-342900">
                        <a:buFont typeface="Arial" panose="020B0604020202020204" pitchFamily="34" charset="0"/>
                        <a:buChar char="•"/>
                      </a:pPr>
                      <a:r>
                        <a:rPr lang="en-US" sz="1600" dirty="0"/>
                        <a:t>heart rate</a:t>
                      </a:r>
                    </a:p>
                    <a:p>
                      <a:pPr marL="342900" indent="-342900">
                        <a:buFont typeface="+mj-lt"/>
                        <a:buAutoNum type="arabicPeriod" startAt="3"/>
                      </a:pPr>
                      <a:r>
                        <a:rPr lang="en-US" sz="1600" dirty="0"/>
                        <a:t>Other autonomic dysfunction</a:t>
                      </a:r>
                    </a:p>
                  </a:txBody>
                  <a:tcPr>
                    <a:solidFill>
                      <a:schemeClr val="accent2">
                        <a:lumMod val="60000"/>
                        <a:lumOff val="40000"/>
                      </a:schemeClr>
                    </a:solidFill>
                  </a:tcPr>
                </a:tc>
                <a:extLst>
                  <a:ext uri="{0D108BD9-81ED-4DB2-BD59-A6C34878D82A}">
                    <a16:rowId xmlns:a16="http://schemas.microsoft.com/office/drawing/2014/main" val="4203025643"/>
                  </a:ext>
                </a:extLst>
              </a:tr>
              <a:tr h="370840">
                <a:tc>
                  <a:txBody>
                    <a:bodyPr/>
                    <a:lstStyle/>
                    <a:p>
                      <a:r>
                        <a:rPr lang="en-US" sz="1600" b="0" dirty="0"/>
                        <a:t>Cause of nerve lesion</a:t>
                      </a:r>
                      <a:endParaRPr lang="en-GB" sz="1600" b="0" dirty="0"/>
                    </a:p>
                  </a:txBody>
                  <a:tcPr/>
                </a:tc>
                <a:tc gridSpan="2">
                  <a:txBody>
                    <a:bodyPr/>
                    <a:lstStyle/>
                    <a:p>
                      <a:pPr marL="342900" indent="-342900">
                        <a:buAutoNum type="arabicPeriod"/>
                      </a:pPr>
                      <a:r>
                        <a:rPr lang="en-US" sz="1600" b="0" dirty="0">
                          <a:solidFill>
                            <a:schemeClr val="tx1"/>
                          </a:solidFill>
                          <a:latin typeface="+mn-lt"/>
                        </a:rPr>
                        <a:t>Lateral medullary syndrome  2. Tumors compressing  the cranial nerves in their exit</a:t>
                      </a:r>
                      <a:endParaRPr lang="en-US" sz="1600" b="0" dirty="0"/>
                    </a:p>
                  </a:txBody>
                  <a:tcPr>
                    <a:solidFill>
                      <a:srgbClr val="EDF9F6"/>
                    </a:solidFill>
                  </a:tcPr>
                </a:tc>
                <a:tc hMerge="1">
                  <a:txBody>
                    <a:bodyPr/>
                    <a:lstStyle/>
                    <a:p>
                      <a:pPr marL="342900" indent="-342900">
                        <a:buFont typeface="+mj-lt"/>
                        <a:buAutoNum type="arabicPeriod" startAt="3"/>
                      </a:pPr>
                      <a:endParaRPr lang="en-US" sz="1600" dirty="0"/>
                    </a:p>
                  </a:txBody>
                  <a:tcPr>
                    <a:solidFill>
                      <a:schemeClr val="accent2">
                        <a:lumMod val="60000"/>
                        <a:lumOff val="40000"/>
                      </a:schemeClr>
                    </a:solidFill>
                  </a:tcPr>
                </a:tc>
                <a:extLst>
                  <a:ext uri="{0D108BD9-81ED-4DB2-BD59-A6C34878D82A}">
                    <a16:rowId xmlns:a16="http://schemas.microsoft.com/office/drawing/2014/main" val="1482193161"/>
                  </a:ext>
                </a:extLst>
              </a:tr>
            </a:tbl>
          </a:graphicData>
        </a:graphic>
      </p:graphicFrame>
    </p:spTree>
    <p:extLst>
      <p:ext uri="{BB962C8B-B14F-4D97-AF65-F5344CB8AC3E}">
        <p14:creationId xmlns:p14="http://schemas.microsoft.com/office/powerpoint/2010/main" val="264540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8" y="308233"/>
            <a:ext cx="5629275" cy="652486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algn="l" defTabSz="914400" rtl="0" eaLnBrk="1" latinLnBrk="0" hangingPunct="1"/>
            <a:r>
              <a:rPr lang="en-US" sz="1600" dirty="0"/>
              <a:t>1. Glossopharyngeal shares its nuclei with:</a:t>
            </a:r>
          </a:p>
          <a:p>
            <a:pPr marL="0" algn="l" defTabSz="914400" rtl="0" eaLnBrk="1" latinLnBrk="0" hangingPunct="1"/>
            <a:r>
              <a:rPr lang="en-US" sz="1600" dirty="0"/>
              <a:t>A- CN 7 &amp; 8</a:t>
            </a:r>
          </a:p>
          <a:p>
            <a:r>
              <a:rPr lang="en-US" sz="1600" dirty="0"/>
              <a:t>B- CN 7 &amp; 10</a:t>
            </a:r>
          </a:p>
          <a:p>
            <a:r>
              <a:rPr lang="en-US" sz="1600" dirty="0"/>
              <a:t>C- CN 8 &amp; 10</a:t>
            </a:r>
          </a:p>
          <a:p>
            <a:r>
              <a:rPr lang="en-US" sz="1600" dirty="0"/>
              <a:t>D- CN 11</a:t>
            </a:r>
          </a:p>
          <a:p>
            <a:pPr marL="0" algn="l" defTabSz="914400" rtl="0" eaLnBrk="1" latinLnBrk="0" hangingPunct="1"/>
            <a:r>
              <a:rPr lang="en-US" dirty="0"/>
              <a:t>Answer: B</a:t>
            </a:r>
          </a:p>
          <a:p>
            <a:pPr marL="0" algn="l" defTabSz="914400" rtl="0" eaLnBrk="1" latinLnBrk="0" hangingPunct="1"/>
            <a:endParaRPr lang="en-US" dirty="0"/>
          </a:p>
          <a:p>
            <a:pPr marL="0" algn="l" defTabSz="914400" rtl="0" eaLnBrk="1" latinLnBrk="0" hangingPunct="1"/>
            <a:r>
              <a:rPr lang="en-US" sz="1600" dirty="0"/>
              <a:t>2. Cranial nerves 9 and 10 exit the cranial cavity through:</a:t>
            </a:r>
          </a:p>
          <a:p>
            <a:pPr marL="0" algn="l" defTabSz="914400" rtl="0" eaLnBrk="1" latinLnBrk="0" hangingPunct="1"/>
            <a:r>
              <a:rPr lang="en-US" sz="1600" dirty="0"/>
              <a:t>A- foramen magnum</a:t>
            </a:r>
          </a:p>
          <a:p>
            <a:pPr marL="0" algn="l" defTabSz="914400" rtl="0" eaLnBrk="1" latinLnBrk="0" hangingPunct="1"/>
            <a:r>
              <a:rPr lang="en-US" sz="1600" dirty="0"/>
              <a:t>B-  foramen </a:t>
            </a:r>
            <a:r>
              <a:rPr lang="en-US" sz="1600" dirty="0" err="1"/>
              <a:t>ovale</a:t>
            </a:r>
            <a:endParaRPr lang="en-US" sz="1600" dirty="0"/>
          </a:p>
          <a:p>
            <a:pPr marL="0" algn="l" defTabSz="914400" rtl="0" eaLnBrk="1" latinLnBrk="0" hangingPunct="1"/>
            <a:r>
              <a:rPr lang="en-US" sz="1600" dirty="0"/>
              <a:t>C-  jugular foramen</a:t>
            </a:r>
          </a:p>
          <a:p>
            <a:pPr marL="0" algn="l" defTabSz="914400" rtl="0" eaLnBrk="1" latinLnBrk="0" hangingPunct="1"/>
            <a:r>
              <a:rPr lang="en-US" sz="1600" dirty="0"/>
              <a:t>D-  carotid foramen</a:t>
            </a:r>
          </a:p>
          <a:p>
            <a:pPr marL="0" algn="l" defTabSz="914400" rtl="0" eaLnBrk="1" latinLnBrk="0" hangingPunct="1"/>
            <a:r>
              <a:rPr lang="en-US" dirty="0"/>
              <a:t>Answer: C</a:t>
            </a:r>
          </a:p>
          <a:p>
            <a:pPr marL="0" algn="l" defTabSz="914400" rtl="0" eaLnBrk="1" latinLnBrk="0" hangingPunct="1"/>
            <a:endParaRPr lang="en-US" dirty="0"/>
          </a:p>
          <a:p>
            <a:pPr marL="0" algn="l" defTabSz="914400" rtl="0" eaLnBrk="1" latinLnBrk="0" hangingPunct="1"/>
            <a:r>
              <a:rPr lang="en-US" sz="1600" dirty="0"/>
              <a:t>3. The tympanic branch of glossopharyngeal supplies:</a:t>
            </a:r>
          </a:p>
          <a:p>
            <a:pPr marL="0" algn="l" defTabSz="914400" rtl="0" eaLnBrk="1" latinLnBrk="0" hangingPunct="1"/>
            <a:r>
              <a:rPr lang="en-US" sz="1600" dirty="0"/>
              <a:t>A- parotid gland</a:t>
            </a:r>
          </a:p>
          <a:p>
            <a:pPr marL="0" algn="l" defTabSz="914400" rtl="0" eaLnBrk="1" latinLnBrk="0" hangingPunct="1"/>
            <a:r>
              <a:rPr lang="en-US" sz="1600" dirty="0"/>
              <a:t>B- pineal gland</a:t>
            </a:r>
          </a:p>
          <a:p>
            <a:pPr marL="0" algn="l" defTabSz="914400" rtl="0" eaLnBrk="1" latinLnBrk="0" hangingPunct="1"/>
            <a:r>
              <a:rPr lang="en-US" sz="1600" dirty="0"/>
              <a:t>C- pituitary gland</a:t>
            </a:r>
          </a:p>
          <a:p>
            <a:pPr marL="0" algn="l" defTabSz="914400" rtl="0" eaLnBrk="1" latinLnBrk="0" hangingPunct="1"/>
            <a:r>
              <a:rPr lang="en-US" sz="1600" dirty="0"/>
              <a:t>D- sublingual gland</a:t>
            </a:r>
          </a:p>
          <a:p>
            <a:pPr marL="0" algn="l" defTabSz="914400" rtl="0" eaLnBrk="1" latinLnBrk="0" hangingPunct="1"/>
            <a:r>
              <a:rPr lang="en-US" dirty="0"/>
              <a:t>Answer: A</a:t>
            </a:r>
          </a:p>
          <a:p>
            <a:pPr marL="0" algn="l" defTabSz="914400" rtl="0" eaLnBrk="1" latinLnBrk="0" hangingPunct="1"/>
            <a:endParaRPr lang="en-US" dirty="0"/>
          </a:p>
          <a:p>
            <a:pPr marL="0" algn="l" defTabSz="914400" rtl="0" eaLnBrk="1" latinLnBrk="0" hangingPunct="1"/>
            <a:r>
              <a:rPr lang="en-US" sz="1600" dirty="0"/>
              <a:t>4. A patient was shown to have absent gag reflex. Which nerve is most likely affected:</a:t>
            </a:r>
          </a:p>
          <a:p>
            <a:pPr marL="0" algn="l" defTabSz="914400" rtl="0" eaLnBrk="1" latinLnBrk="0" hangingPunct="1"/>
            <a:r>
              <a:rPr lang="en-US" sz="1600" dirty="0"/>
              <a:t>A- facial</a:t>
            </a:r>
          </a:p>
          <a:p>
            <a:r>
              <a:rPr lang="en-US" sz="1600" dirty="0"/>
              <a:t>B- </a:t>
            </a:r>
            <a:r>
              <a:rPr lang="en-US" sz="1600" dirty="0" err="1"/>
              <a:t>vagus</a:t>
            </a:r>
            <a:endParaRPr lang="en-US" sz="1600" dirty="0"/>
          </a:p>
          <a:p>
            <a:pPr marL="0" algn="l" defTabSz="914400" rtl="0" eaLnBrk="1" latinLnBrk="0" hangingPunct="1"/>
            <a:r>
              <a:rPr lang="en-US" sz="1600" dirty="0"/>
              <a:t>C- glossopharyngeal</a:t>
            </a:r>
          </a:p>
          <a:p>
            <a:r>
              <a:rPr lang="en-US" dirty="0">
                <a:effectLst/>
              </a:rPr>
              <a:t>Answer: C</a:t>
            </a:r>
          </a:p>
        </p:txBody>
      </p:sp>
      <p:sp>
        <p:nvSpPr>
          <p:cNvPr id="5" name="TextBox 4"/>
          <p:cNvSpPr txBox="1"/>
          <p:nvPr/>
        </p:nvSpPr>
        <p:spPr>
          <a:xfrm>
            <a:off x="6141384" y="259911"/>
            <a:ext cx="5629275" cy="655564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t>5. The right </a:t>
            </a:r>
            <a:r>
              <a:rPr lang="en-US" sz="1600" dirty="0" err="1"/>
              <a:t>vagus</a:t>
            </a:r>
            <a:r>
              <a:rPr lang="en-US" sz="1600" dirty="0"/>
              <a:t> nerve descends:</a:t>
            </a:r>
          </a:p>
          <a:p>
            <a:r>
              <a:rPr lang="en-US" sz="1600" dirty="0"/>
              <a:t>A- in front right subclavian artery. </a:t>
            </a:r>
          </a:p>
          <a:p>
            <a:r>
              <a:rPr lang="en-US" sz="1600" dirty="0"/>
              <a:t>B- in front of right subclavian vein . </a:t>
            </a:r>
          </a:p>
          <a:p>
            <a:r>
              <a:rPr lang="en-US" sz="1600" dirty="0"/>
              <a:t>C- between left common carotid and subclavian arteries. </a:t>
            </a:r>
          </a:p>
          <a:p>
            <a:r>
              <a:rPr lang="en-US" sz="1600" dirty="0"/>
              <a:t>D- between right common carotid and subclavian arteries. </a:t>
            </a:r>
          </a:p>
          <a:p>
            <a:pPr marL="0" algn="l" defTabSz="914400" rtl="0" eaLnBrk="1" latinLnBrk="0" hangingPunct="1"/>
            <a:r>
              <a:rPr lang="en-US" dirty="0"/>
              <a:t>Answer: A</a:t>
            </a:r>
          </a:p>
          <a:p>
            <a:pPr marL="0" algn="l" defTabSz="914400" rtl="0" eaLnBrk="1" latinLnBrk="0" hangingPunct="1"/>
            <a:endParaRPr lang="en-US" sz="1600" dirty="0"/>
          </a:p>
          <a:p>
            <a:pPr marL="0" algn="l" defTabSz="914400" rtl="0" eaLnBrk="1" latinLnBrk="0" hangingPunct="1"/>
            <a:r>
              <a:rPr lang="en-US" sz="1600" dirty="0"/>
              <a:t>6. Which of the following nuclei give fibers to muscles of pharynx and larynx?</a:t>
            </a:r>
          </a:p>
          <a:p>
            <a:r>
              <a:rPr lang="en-US" sz="1600" dirty="0"/>
              <a:t>A- nucleus </a:t>
            </a:r>
            <a:r>
              <a:rPr lang="en-US" sz="1600" dirty="0" err="1"/>
              <a:t>solitarus</a:t>
            </a:r>
            <a:endParaRPr lang="en-US" sz="1600" dirty="0"/>
          </a:p>
          <a:p>
            <a:r>
              <a:rPr lang="en-US" sz="1600" dirty="0"/>
              <a:t>B- nucleus </a:t>
            </a:r>
            <a:r>
              <a:rPr lang="en-US" sz="1600" dirty="0" err="1"/>
              <a:t>ambiguus</a:t>
            </a:r>
            <a:endParaRPr lang="en-US" sz="1600" dirty="0"/>
          </a:p>
          <a:p>
            <a:pPr marL="0" algn="l" defTabSz="914400" rtl="0" eaLnBrk="1" latinLnBrk="0" hangingPunct="1"/>
            <a:r>
              <a:rPr lang="en-US" sz="1600" dirty="0"/>
              <a:t>C- nucleus of trigeminal</a:t>
            </a:r>
          </a:p>
          <a:p>
            <a:pPr marL="0" algn="l" defTabSz="914400" rtl="0" eaLnBrk="1" latinLnBrk="0" hangingPunct="1"/>
            <a:r>
              <a:rPr lang="en-US" dirty="0"/>
              <a:t>Answer: B</a:t>
            </a:r>
          </a:p>
          <a:p>
            <a:pPr marL="0" algn="l" defTabSz="914400" rtl="0" eaLnBrk="1" latinLnBrk="0" hangingPunct="1"/>
            <a:endParaRPr lang="en-US" dirty="0"/>
          </a:p>
          <a:p>
            <a:r>
              <a:rPr lang="en-US" sz="1600" dirty="0"/>
              <a:t>7. Cricothyroid is supplied by which branch of the </a:t>
            </a:r>
            <a:r>
              <a:rPr lang="en-US" sz="1600" dirty="0" err="1"/>
              <a:t>vagus</a:t>
            </a:r>
            <a:r>
              <a:rPr lang="en-US" sz="1600" dirty="0"/>
              <a:t> nerve:</a:t>
            </a:r>
          </a:p>
          <a:p>
            <a:pPr marL="0" algn="l" defTabSz="914400" rtl="0" eaLnBrk="1" latinLnBrk="0" hangingPunct="1"/>
            <a:r>
              <a:rPr lang="en-US" sz="1600" dirty="0"/>
              <a:t>A- internal laryngeal</a:t>
            </a:r>
          </a:p>
          <a:p>
            <a:pPr marL="0" algn="l" defTabSz="914400" rtl="0" eaLnBrk="1" latinLnBrk="0" hangingPunct="1"/>
            <a:r>
              <a:rPr lang="en-US" sz="1600" dirty="0"/>
              <a:t>B- external laryngeal</a:t>
            </a:r>
          </a:p>
          <a:p>
            <a:pPr marL="0" algn="l" defTabSz="914400" rtl="0" eaLnBrk="1" latinLnBrk="0" hangingPunct="1"/>
            <a:r>
              <a:rPr lang="en-US" sz="1600" dirty="0"/>
              <a:t>C- recurrent laryngeal</a:t>
            </a:r>
          </a:p>
          <a:p>
            <a:r>
              <a:rPr lang="en-US" dirty="0"/>
              <a:t>Answer: B</a:t>
            </a:r>
          </a:p>
          <a:p>
            <a:endParaRPr lang="en-US" dirty="0"/>
          </a:p>
          <a:p>
            <a:pPr marL="0" algn="l" defTabSz="914400" rtl="0" eaLnBrk="1" latinLnBrk="0" hangingPunct="1"/>
            <a:r>
              <a:rPr lang="en-US" sz="1600" dirty="0"/>
              <a:t>8. CN 9 &amp; 10 lesions can be caused by:</a:t>
            </a:r>
          </a:p>
          <a:p>
            <a:r>
              <a:rPr lang="en-US" sz="1600" dirty="0"/>
              <a:t>A-  lateral medullary syndrome</a:t>
            </a:r>
          </a:p>
          <a:p>
            <a:r>
              <a:rPr lang="en-US" sz="1600" dirty="0"/>
              <a:t>B-  medial medullary syndrome</a:t>
            </a:r>
          </a:p>
          <a:p>
            <a:pPr marL="0" algn="l" defTabSz="914400" rtl="0" eaLnBrk="1" latinLnBrk="0" hangingPunct="1"/>
            <a:r>
              <a:rPr lang="en-US" sz="1600" dirty="0"/>
              <a:t>C-  anterior medullary syndrome</a:t>
            </a:r>
          </a:p>
          <a:p>
            <a:r>
              <a:rPr lang="en-US" sz="1600" dirty="0"/>
              <a:t>D-  posterior medullary syndrome</a:t>
            </a:r>
          </a:p>
          <a:p>
            <a:r>
              <a:rPr lang="en-US" dirty="0">
                <a:effectLst/>
              </a:rPr>
              <a:t>Answer: A</a:t>
            </a:r>
          </a:p>
        </p:txBody>
      </p:sp>
      <p:sp>
        <p:nvSpPr>
          <p:cNvPr id="7" name="Title 1"/>
          <p:cNvSpPr txBox="1">
            <a:spLocks/>
          </p:cNvSpPr>
          <p:nvPr/>
        </p:nvSpPr>
        <p:spPr>
          <a:xfrm>
            <a:off x="3793592" y="105473"/>
            <a:ext cx="3050962" cy="5937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t>MCQs</a:t>
            </a:r>
          </a:p>
        </p:txBody>
      </p:sp>
    </p:spTree>
    <p:extLst>
      <p:ext uri="{BB962C8B-B14F-4D97-AF65-F5344CB8AC3E}">
        <p14:creationId xmlns:p14="http://schemas.microsoft.com/office/powerpoint/2010/main" val="1052794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746316"/>
            <a:ext cx="5181600" cy="4351338"/>
          </a:xfrm>
        </p:spPr>
        <p:txBody>
          <a:bodyPr>
            <a:normAutofit/>
          </a:bodyPr>
          <a:lstStyle/>
          <a:p>
            <a:pPr marL="177800" indent="0">
              <a:buNone/>
            </a:pPr>
            <a:r>
              <a:rPr lang="en-US" i="1" dirty="0">
                <a:solidFill>
                  <a:schemeClr val="tx1"/>
                </a:solidFill>
                <a:latin typeface="Calibri" panose="020F0502020204030204" pitchFamily="34" charset="0"/>
              </a:rPr>
              <a:t>Leaders:</a:t>
            </a:r>
            <a:endParaRPr lang="en-GB" i="1" dirty="0">
              <a:solidFill>
                <a:schemeClr val="tx1"/>
              </a:solidFill>
              <a:latin typeface="Calibri" panose="020F0502020204030204" pitchFamily="34" charset="0"/>
            </a:endParaRPr>
          </a:p>
          <a:p>
            <a:pPr marL="177800" indent="0">
              <a:buNone/>
            </a:pPr>
            <a:r>
              <a:rPr lang="en-GB" dirty="0" err="1">
                <a:solidFill>
                  <a:schemeClr val="tx1"/>
                </a:solidFill>
                <a:latin typeface="Calibri" panose="020F0502020204030204" pitchFamily="34" charset="0"/>
              </a:rPr>
              <a:t>Nawaf</a:t>
            </a:r>
            <a:r>
              <a:rPr lang="en-GB" dirty="0">
                <a:solidFill>
                  <a:schemeClr val="tx1"/>
                </a:solidFill>
                <a:latin typeface="Calibri" panose="020F0502020204030204" pitchFamily="34" charset="0"/>
              </a:rPr>
              <a:t> </a:t>
            </a:r>
            <a:r>
              <a:rPr lang="en-GB" dirty="0" err="1">
                <a:solidFill>
                  <a:schemeClr val="tx1"/>
                </a:solidFill>
                <a:latin typeface="Calibri" panose="020F0502020204030204" pitchFamily="34" charset="0"/>
              </a:rPr>
              <a:t>AlKhudairy</a:t>
            </a:r>
            <a:r>
              <a:rPr lang="en-GB" dirty="0">
                <a:solidFill>
                  <a:schemeClr val="tx1"/>
                </a:solidFill>
                <a:latin typeface="Calibri" panose="020F0502020204030204" pitchFamily="34" charset="0"/>
              </a:rPr>
              <a:t> </a:t>
            </a:r>
          </a:p>
          <a:p>
            <a:pPr marL="177800" indent="0">
              <a:buNone/>
            </a:pPr>
            <a:r>
              <a:rPr lang="en-GB" dirty="0">
                <a:solidFill>
                  <a:schemeClr val="tx1"/>
                </a:solidFill>
                <a:latin typeface="Calibri" panose="020F0502020204030204" pitchFamily="34" charset="0"/>
              </a:rPr>
              <a:t>Jawaher Abanumy</a:t>
            </a:r>
          </a:p>
          <a:p>
            <a:pPr marL="177800" indent="0">
              <a:buNone/>
            </a:pP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pic>
        <p:nvPicPr>
          <p:cNvPr id="10" name="Content Placeholder 9"/>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6317"/>
          <a:stretch/>
        </p:blipFill>
        <p:spPr>
          <a:xfrm>
            <a:off x="0" y="0"/>
            <a:ext cx="3744686" cy="6858000"/>
          </a:xfrm>
        </p:spPr>
      </p:pic>
      <p:grpSp>
        <p:nvGrpSpPr>
          <p:cNvPr id="21" name="Group 20"/>
          <p:cNvGrpSpPr/>
          <p:nvPr/>
        </p:nvGrpSpPr>
        <p:grpSpPr>
          <a:xfrm>
            <a:off x="3960824" y="4605659"/>
            <a:ext cx="3926752" cy="2034312"/>
            <a:chOff x="3960824" y="4605659"/>
            <a:chExt cx="3926752" cy="2034312"/>
          </a:xfrm>
        </p:grpSpPr>
        <p:grpSp>
          <p:nvGrpSpPr>
            <p:cNvPr id="22" name="Group 21"/>
            <p:cNvGrpSpPr/>
            <p:nvPr/>
          </p:nvGrpSpPr>
          <p:grpSpPr>
            <a:xfrm>
              <a:off x="4003978" y="4770823"/>
              <a:ext cx="3883598" cy="1869148"/>
              <a:chOff x="4030873" y="4109520"/>
              <a:chExt cx="3883598" cy="1869148"/>
            </a:xfrm>
          </p:grpSpPr>
          <p:grpSp>
            <p:nvGrpSpPr>
              <p:cNvPr id="24" name="Group 23"/>
              <p:cNvGrpSpPr/>
              <p:nvPr/>
            </p:nvGrpSpPr>
            <p:grpSpPr>
              <a:xfrm>
                <a:off x="4030873" y="4109520"/>
                <a:ext cx="3883598" cy="1372855"/>
                <a:chOff x="2927787" y="3661466"/>
                <a:chExt cx="3883598" cy="1372855"/>
              </a:xfrm>
            </p:grpSpPr>
            <p:sp>
              <p:nvSpPr>
                <p:cNvPr id="27" name="TextBox 26"/>
                <p:cNvSpPr txBox="1"/>
                <p:nvPr/>
              </p:nvSpPr>
              <p:spPr>
                <a:xfrm>
                  <a:off x="3446711" y="4153307"/>
                  <a:ext cx="3364674" cy="384721"/>
                </a:xfrm>
                <a:prstGeom prst="rect">
                  <a:avLst/>
                </a:prstGeom>
                <a:noFill/>
                <a:ln>
                  <a:noFill/>
                </a:ln>
              </p:spPr>
              <p:txBody>
                <a:bodyPr wrap="square" rtlCol="0">
                  <a:spAutoFit/>
                </a:bodyPr>
                <a:lstStyle/>
                <a:p>
                  <a:r>
                    <a:rPr lang="en-US" sz="1900" i="1" dirty="0">
                      <a:solidFill>
                        <a:srgbClr val="7BBF26"/>
                      </a:solidFill>
                      <a:latin typeface="+mn-lt"/>
                    </a:rPr>
                    <a:t>anatomyteam436@gmail.com</a:t>
                  </a:r>
                  <a:endParaRPr lang="en-GB" sz="1900" i="1" dirty="0">
                    <a:solidFill>
                      <a:srgbClr val="7BBF26"/>
                    </a:solidFill>
                    <a:latin typeface="+mn-lt"/>
                  </a:endParaRPr>
                </a:p>
              </p:txBody>
            </p:sp>
            <p:pic>
              <p:nvPicPr>
                <p:cNvPr id="28" name="Picture 2" descr="https://d30y9cdsu7xlg0.cloudfront.net/png/12462-200.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113946"/>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Image result for twit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446711" y="4649600"/>
                  <a:ext cx="3364674" cy="384721"/>
                </a:xfrm>
                <a:prstGeom prst="rect">
                  <a:avLst/>
                </a:prstGeom>
                <a:noFill/>
                <a:ln>
                  <a:noFill/>
                </a:ln>
              </p:spPr>
              <p:txBody>
                <a:bodyPr wrap="square" rtlCol="0">
                  <a:spAutoFit/>
                </a:bodyPr>
                <a:lstStyle/>
                <a:p>
                  <a:r>
                    <a:rPr lang="en-US" sz="1900" i="1" dirty="0">
                      <a:solidFill>
                        <a:srgbClr val="55ACEE"/>
                      </a:solidFill>
                      <a:latin typeface="+mn-lt"/>
                    </a:rPr>
                    <a:t>@anatomy436</a:t>
                  </a:r>
                  <a:endParaRPr lang="en-GB" sz="1900" i="1" dirty="0">
                    <a:solidFill>
                      <a:srgbClr val="55ACEE"/>
                    </a:solidFill>
                    <a:latin typeface="+mn-lt"/>
                  </a:endParaRPr>
                </a:p>
              </p:txBody>
            </p:sp>
            <p:sp>
              <p:nvSpPr>
                <p:cNvPr id="31" name="TextBox 30">
                  <a:hlinkClick r:id="rId5"/>
                </p:cNvPr>
                <p:cNvSpPr txBox="1"/>
                <p:nvPr/>
              </p:nvSpPr>
              <p:spPr>
                <a:xfrm>
                  <a:off x="3446711" y="3661466"/>
                  <a:ext cx="3364674" cy="384721"/>
                </a:xfrm>
                <a:prstGeom prst="rect">
                  <a:avLst/>
                </a:prstGeom>
                <a:noFill/>
                <a:ln>
                  <a:noFill/>
                </a:ln>
              </p:spPr>
              <p:txBody>
                <a:bodyPr wrap="square" rtlCol="0">
                  <a:spAutoFit/>
                </a:bodyPr>
                <a:lstStyle/>
                <a:p>
                  <a:r>
                    <a:rPr lang="en-US" sz="1900" i="1" dirty="0">
                      <a:solidFill>
                        <a:srgbClr val="4D0082"/>
                      </a:solidFill>
                      <a:latin typeface="+mn-lt"/>
                    </a:rPr>
                    <a:t>Feedback</a:t>
                  </a:r>
                  <a:endParaRPr lang="en-GB" sz="1900" i="1" dirty="0">
                    <a:solidFill>
                      <a:srgbClr val="4D0082"/>
                    </a:solidFill>
                    <a:latin typeface="+mn-lt"/>
                  </a:endParaRPr>
                </a:p>
              </p:txBody>
            </p:sp>
          </p:grpSp>
          <p:pic>
            <p:nvPicPr>
              <p:cNvPr id="25" name="Picture 2" descr="Image result for youtub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5587" y="5627698"/>
                <a:ext cx="423340" cy="29807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rId6"/>
              </p:cNvPr>
              <p:cNvSpPr/>
              <p:nvPr/>
            </p:nvSpPr>
            <p:spPr>
              <a:xfrm>
                <a:off x="4549797" y="5593947"/>
                <a:ext cx="1798625" cy="384721"/>
              </a:xfrm>
              <a:prstGeom prst="rect">
                <a:avLst/>
              </a:prstGeom>
            </p:spPr>
            <p:txBody>
              <a:bodyPr wrap="square">
                <a:spAutoFit/>
              </a:bodyPr>
              <a:lstStyle/>
              <a:p>
                <a:r>
                  <a:rPr lang="en-US" sz="1900" i="1" dirty="0">
                    <a:solidFill>
                      <a:srgbClr val="CC1F20"/>
                    </a:solidFill>
                    <a:latin typeface="+mn-lt"/>
                    <a:cs typeface="Arial" panose="020B0604020202020204" pitchFamily="34" charset="0"/>
                  </a:rPr>
                  <a:t>Anatomy Team</a:t>
                </a:r>
                <a:endParaRPr lang="en-GB" sz="1900" i="1" dirty="0">
                  <a:solidFill>
                    <a:srgbClr val="CC1F20"/>
                  </a:solidFill>
                  <a:latin typeface="+mn-lt"/>
                  <a:cs typeface="Arial" panose="020B0604020202020204" pitchFamily="34" charset="0"/>
                </a:endParaRPr>
              </a:p>
            </p:txBody>
          </p:sp>
        </p:grpSp>
        <p:pic>
          <p:nvPicPr>
            <p:cNvPr id="23" name="Picture 2" descr="Image result for google form icon">
              <a:hlinkClick r:id="rId5"/>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0824" y="4605659"/>
              <a:ext cx="559076" cy="56185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Placeholder 4">
            <a:extLst>
              <a:ext uri="{FF2B5EF4-FFF2-40B4-BE49-F238E27FC236}">
                <a16:creationId xmlns:a16="http://schemas.microsoft.com/office/drawing/2014/main" id="{9CEA752C-8B66-4EB3-B070-8336975B5391}"/>
              </a:ext>
            </a:extLst>
          </p:cNvPr>
          <p:cNvSpPr txBox="1">
            <a:spLocks/>
          </p:cNvSpPr>
          <p:nvPr/>
        </p:nvSpPr>
        <p:spPr>
          <a:xfrm>
            <a:off x="7988670" y="5301508"/>
            <a:ext cx="3969657" cy="1338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spcBef>
                <a:spcPts val="600"/>
              </a:spcBef>
              <a:buFont typeface="Arial" panose="020B0604020202020204" pitchFamily="34" charset="0"/>
              <a:buNone/>
            </a:pPr>
            <a:r>
              <a:rPr lang="en-US" sz="1800" i="1" dirty="0">
                <a:latin typeface="Calibri" panose="020F0502020204030204" pitchFamily="34" charset="0"/>
              </a:rPr>
              <a:t>References:</a:t>
            </a:r>
            <a:endParaRPr lang="en-GB" sz="1800" i="1" dirty="0">
              <a:latin typeface="Calibri" panose="020F0502020204030204" pitchFamily="34" charset="0"/>
            </a:endParaRPr>
          </a:p>
          <a:p>
            <a:pPr marL="177800" indent="0">
              <a:spcBef>
                <a:spcPts val="600"/>
              </a:spcBef>
              <a:buFont typeface="Arial" panose="020B0604020202020204" pitchFamily="34" charset="0"/>
              <a:buNone/>
            </a:pPr>
            <a:r>
              <a:rPr lang="en-GB" sz="1800" dirty="0">
                <a:latin typeface="Calibri" panose="020F0502020204030204" pitchFamily="34" charset="0"/>
              </a:rPr>
              <a:t>1- Girls’ &amp; Boys’ Slides</a:t>
            </a:r>
          </a:p>
          <a:p>
            <a:pPr marL="177800" indent="0">
              <a:spcBef>
                <a:spcPts val="600"/>
              </a:spcBef>
              <a:buFont typeface="Arial" panose="020B0604020202020204" pitchFamily="34" charset="0"/>
              <a:buNone/>
            </a:pPr>
            <a:r>
              <a:rPr lang="en-US" sz="1800" dirty="0">
                <a:latin typeface="Calibri" panose="020F0502020204030204" pitchFamily="34" charset="0"/>
              </a:rPr>
              <a:t>2- Greys Anatomy for Students </a:t>
            </a:r>
          </a:p>
          <a:p>
            <a:pPr marL="177800" indent="0">
              <a:spcBef>
                <a:spcPts val="600"/>
              </a:spcBef>
              <a:buFont typeface="Arial" panose="020B0604020202020204" pitchFamily="34" charset="0"/>
              <a:buNone/>
            </a:pPr>
            <a:r>
              <a:rPr lang="en-US" sz="1800" dirty="0">
                <a:latin typeface="Calibri" panose="020F0502020204030204" pitchFamily="34" charset="0"/>
              </a:rPr>
              <a:t>3- TeachMeAnatomy.com</a:t>
            </a:r>
            <a:endParaRPr lang="en-GB" sz="1800" dirty="0">
              <a:latin typeface="Calibri" panose="020F0502020204030204" pitchFamily="34" charset="0"/>
            </a:endParaRPr>
          </a:p>
        </p:txBody>
      </p:sp>
      <p:sp>
        <p:nvSpPr>
          <p:cNvPr id="16" name="TextBox 1">
            <a:extLst>
              <a:ext uri="{FF2B5EF4-FFF2-40B4-BE49-F238E27FC236}">
                <a16:creationId xmlns:a16="http://schemas.microsoft.com/office/drawing/2014/main" id="{90D7BAE3-53C4-41E8-92CB-7E23C34BE8F7}"/>
              </a:ext>
            </a:extLst>
          </p:cNvPr>
          <p:cNvSpPr txBox="1"/>
          <p:nvPr/>
        </p:nvSpPr>
        <p:spPr>
          <a:xfrm>
            <a:off x="7988670" y="746316"/>
            <a:ext cx="3135086" cy="151220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177800">
              <a:lnSpc>
                <a:spcPct val="90000"/>
              </a:lnSpc>
              <a:spcBef>
                <a:spcPts val="1000"/>
              </a:spcBef>
            </a:pPr>
            <a:r>
              <a:rPr lang="en-US" sz="2800" i="1" kern="1200" dirty="0">
                <a:solidFill>
                  <a:schemeClr val="tx1"/>
                </a:solidFill>
                <a:latin typeface="Calibri" panose="020F0502020204030204" pitchFamily="34" charset="0"/>
                <a:ea typeface="+mn-ea"/>
                <a:cs typeface="+mn-cs"/>
              </a:rPr>
              <a:t>Members:</a:t>
            </a:r>
          </a:p>
          <a:p>
            <a:pPr marL="177800">
              <a:lnSpc>
                <a:spcPct val="90000"/>
              </a:lnSpc>
              <a:spcBef>
                <a:spcPts val="1000"/>
              </a:spcBef>
            </a:pPr>
            <a:r>
              <a:rPr lang="en-US" sz="2800" kern="1200" dirty="0">
                <a:solidFill>
                  <a:schemeClr val="tx1"/>
                </a:solidFill>
                <a:latin typeface="Calibri" panose="020F0502020204030204" pitchFamily="34" charset="0"/>
                <a:ea typeface="+mn-ea"/>
                <a:cs typeface="+mn-cs"/>
              </a:rPr>
              <a:t>Hamad </a:t>
            </a:r>
            <a:r>
              <a:rPr lang="en-US" sz="2800" kern="1200" dirty="0" err="1">
                <a:solidFill>
                  <a:schemeClr val="tx1"/>
                </a:solidFill>
                <a:latin typeface="Calibri" panose="020F0502020204030204" pitchFamily="34" charset="0"/>
                <a:ea typeface="+mn-ea"/>
                <a:cs typeface="+mn-cs"/>
              </a:rPr>
              <a:t>alkhudairy</a:t>
            </a:r>
            <a:endParaRPr lang="en-US" sz="2800" kern="1200" dirty="0">
              <a:solidFill>
                <a:schemeClr val="tx1"/>
              </a:solidFill>
              <a:latin typeface="Calibri" panose="020F0502020204030204" pitchFamily="34" charset="0"/>
              <a:ea typeface="+mn-ea"/>
              <a:cs typeface="+mn-cs"/>
            </a:endParaRPr>
          </a:p>
          <a:p>
            <a:pPr marL="177800">
              <a:lnSpc>
                <a:spcPct val="90000"/>
              </a:lnSpc>
              <a:spcBef>
                <a:spcPts val="1000"/>
              </a:spcBef>
            </a:pPr>
            <a:r>
              <a:rPr lang="en-US" sz="2800" kern="1200" dirty="0" err="1">
                <a:solidFill>
                  <a:schemeClr val="tx1"/>
                </a:solidFill>
                <a:latin typeface="Calibri" panose="020F0502020204030204" pitchFamily="34" charset="0"/>
                <a:ea typeface="+mn-ea"/>
                <a:cs typeface="+mn-cs"/>
              </a:rPr>
              <a:t>Abdulaziz</a:t>
            </a:r>
            <a:r>
              <a:rPr lang="en-US" sz="2800" kern="1200" dirty="0">
                <a:solidFill>
                  <a:schemeClr val="tx1"/>
                </a:solidFill>
                <a:latin typeface="Calibri" panose="020F0502020204030204" pitchFamily="34" charset="0"/>
                <a:ea typeface="+mn-ea"/>
                <a:cs typeface="+mn-cs"/>
              </a:rPr>
              <a:t> </a:t>
            </a:r>
            <a:r>
              <a:rPr lang="en-US" sz="2800" kern="1200" dirty="0" err="1">
                <a:solidFill>
                  <a:schemeClr val="tx1"/>
                </a:solidFill>
                <a:latin typeface="Calibri" panose="020F0502020204030204" pitchFamily="34" charset="0"/>
                <a:ea typeface="+mn-ea"/>
                <a:cs typeface="+mn-cs"/>
              </a:rPr>
              <a:t>alsalman</a:t>
            </a:r>
            <a:endParaRPr lang="en-US" sz="2800" kern="1200" dirty="0">
              <a:solidFill>
                <a:schemeClr val="tx1"/>
              </a:solidFill>
              <a:latin typeface="Calibri" panose="020F0502020204030204" pitchFamily="34" charset="0"/>
              <a:ea typeface="+mn-ea"/>
              <a:cs typeface="+mn-cs"/>
            </a:endParaRPr>
          </a:p>
        </p:txBody>
      </p:sp>
    </p:spTree>
    <p:extLst>
      <p:ext uri="{BB962C8B-B14F-4D97-AF65-F5344CB8AC3E}">
        <p14:creationId xmlns:p14="http://schemas.microsoft.com/office/powerpoint/2010/main" val="279940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6" name="Group 5"/>
          <p:cNvGrpSpPr/>
          <p:nvPr/>
        </p:nvGrpSpPr>
        <p:grpSpPr>
          <a:xfrm>
            <a:off x="5574083" y="2458968"/>
            <a:ext cx="6029194" cy="4267061"/>
            <a:chOff x="7210798" y="2433916"/>
            <a:chExt cx="4981202" cy="4267061"/>
          </a:xfrm>
        </p:grpSpPr>
        <p:pic>
          <p:nvPicPr>
            <p:cNvPr id="1026" name="Picture 2" descr="Image result for cranial nerve mnemonics"/>
            <p:cNvPicPr>
              <a:picLocks noChangeAspect="1" noChangeArrowheads="1"/>
            </p:cNvPicPr>
            <p:nvPr/>
          </p:nvPicPr>
          <p:blipFill rotWithShape="1">
            <a:blip r:embed="rId3">
              <a:extLst>
                <a:ext uri="{28A0092B-C50C-407E-A947-70E740481C1C}">
                  <a14:useLocalDpi xmlns:a14="http://schemas.microsoft.com/office/drawing/2010/main" val="0"/>
                </a:ext>
              </a:extLst>
            </a:blip>
            <a:srcRect r="12448"/>
            <a:stretch/>
          </p:blipFill>
          <p:spPr bwMode="auto">
            <a:xfrm>
              <a:off x="7210798" y="2433916"/>
              <a:ext cx="4981202" cy="42670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321937" y="4428899"/>
              <a:ext cx="615140" cy="586446"/>
            </a:xfrm>
            <a:prstGeom prst="rect">
              <a:avLst/>
            </a:prstGeom>
            <a:solidFill>
              <a:schemeClr val="bg1"/>
            </a:solidFill>
          </p:spPr>
          <p:txBody>
            <a:bodyPr wrap="square" rtlCol="0">
              <a:spAutoFit/>
            </a:bodyPr>
            <a:lstStyle/>
            <a:p>
              <a:endParaRPr lang="en-GB" sz="1050" dirty="0">
                <a:latin typeface="Comic Sans MS" panose="030F0702030302020204" pitchFamily="66" charset="0"/>
              </a:endParaRPr>
            </a:p>
          </p:txBody>
        </p:sp>
        <p:sp>
          <p:nvSpPr>
            <p:cNvPr id="5" name="TextBox 4"/>
            <p:cNvSpPr txBox="1"/>
            <p:nvPr/>
          </p:nvSpPr>
          <p:spPr>
            <a:xfrm>
              <a:off x="11255432" y="4364561"/>
              <a:ext cx="520931" cy="246221"/>
            </a:xfrm>
            <a:prstGeom prst="rect">
              <a:avLst/>
            </a:prstGeom>
            <a:noFill/>
          </p:spPr>
          <p:txBody>
            <a:bodyPr wrap="square" rtlCol="0">
              <a:spAutoFit/>
            </a:bodyPr>
            <a:lstStyle/>
            <a:p>
              <a:r>
                <a:rPr lang="en-US" sz="1000" dirty="0">
                  <a:latin typeface="Comic Sans MS" panose="030F0702030302020204" pitchFamily="66" charset="0"/>
                </a:rPr>
                <a:t>Big</a:t>
              </a:r>
              <a:endParaRPr lang="en-GB" sz="1000" dirty="0">
                <a:latin typeface="Comic Sans MS" panose="030F0702030302020204" pitchFamily="66" charset="0"/>
              </a:endParaRPr>
            </a:p>
          </p:txBody>
        </p:sp>
        <p:sp>
          <p:nvSpPr>
            <p:cNvPr id="11" name="TextBox 10"/>
            <p:cNvSpPr txBox="1"/>
            <p:nvPr/>
          </p:nvSpPr>
          <p:spPr>
            <a:xfrm>
              <a:off x="11255432" y="4523076"/>
              <a:ext cx="587433" cy="246221"/>
            </a:xfrm>
            <a:prstGeom prst="rect">
              <a:avLst/>
            </a:prstGeom>
            <a:noFill/>
          </p:spPr>
          <p:txBody>
            <a:bodyPr wrap="square" rtlCol="0">
              <a:spAutoFit/>
            </a:bodyPr>
            <a:lstStyle/>
            <a:p>
              <a:r>
                <a:rPr lang="en-US" sz="1000" dirty="0">
                  <a:latin typeface="Comic Sans MS" panose="030F0702030302020204" pitchFamily="66" charset="0"/>
                </a:rPr>
                <a:t>Brains</a:t>
              </a:r>
              <a:endParaRPr lang="en-GB" sz="1000" dirty="0">
                <a:latin typeface="Comic Sans MS" panose="030F0702030302020204" pitchFamily="66" charset="0"/>
              </a:endParaRPr>
            </a:p>
          </p:txBody>
        </p:sp>
        <p:sp>
          <p:nvSpPr>
            <p:cNvPr id="12" name="TextBox 11"/>
            <p:cNvSpPr txBox="1"/>
            <p:nvPr/>
          </p:nvSpPr>
          <p:spPr>
            <a:xfrm>
              <a:off x="11249889" y="4666165"/>
              <a:ext cx="653939" cy="246221"/>
            </a:xfrm>
            <a:prstGeom prst="rect">
              <a:avLst/>
            </a:prstGeom>
            <a:noFill/>
          </p:spPr>
          <p:txBody>
            <a:bodyPr wrap="square" rtlCol="0">
              <a:spAutoFit/>
            </a:bodyPr>
            <a:lstStyle/>
            <a:p>
              <a:r>
                <a:rPr lang="en-US" sz="1000" dirty="0">
                  <a:latin typeface="Comic Sans MS" panose="030F0702030302020204" pitchFamily="66" charset="0"/>
                </a:rPr>
                <a:t>Matter</a:t>
              </a:r>
              <a:endParaRPr lang="en-GB" sz="1000" dirty="0">
                <a:latin typeface="Comic Sans MS" panose="030F0702030302020204" pitchFamily="66" charset="0"/>
              </a:endParaRPr>
            </a:p>
          </p:txBody>
        </p:sp>
        <p:sp>
          <p:nvSpPr>
            <p:cNvPr id="13" name="TextBox 12"/>
            <p:cNvSpPr txBox="1"/>
            <p:nvPr/>
          </p:nvSpPr>
          <p:spPr>
            <a:xfrm>
              <a:off x="11244348" y="4809254"/>
              <a:ext cx="653939" cy="246221"/>
            </a:xfrm>
            <a:prstGeom prst="rect">
              <a:avLst/>
            </a:prstGeom>
            <a:noFill/>
          </p:spPr>
          <p:txBody>
            <a:bodyPr wrap="square" rtlCol="0">
              <a:spAutoFit/>
            </a:bodyPr>
            <a:lstStyle/>
            <a:p>
              <a:r>
                <a:rPr lang="en-US" sz="1000" dirty="0">
                  <a:latin typeface="Comic Sans MS" panose="030F0702030302020204" pitchFamily="66" charset="0"/>
                </a:rPr>
                <a:t>More</a:t>
              </a:r>
              <a:endParaRPr lang="en-GB" sz="1000" dirty="0">
                <a:latin typeface="Comic Sans MS" panose="030F0702030302020204" pitchFamily="66" charset="0"/>
              </a:endParaRPr>
            </a:p>
          </p:txBody>
        </p:sp>
      </p:grpSp>
      <p:pic>
        <p:nvPicPr>
          <p:cNvPr id="1034" name="Picture 10" descr="Image result for cranial nerve mnemo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384" y="152897"/>
            <a:ext cx="5255814" cy="21419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5405024" y="1484614"/>
            <a:ext cx="682625" cy="734036"/>
            <a:chOff x="6597319" y="353560"/>
            <a:chExt cx="682625" cy="734036"/>
          </a:xfrm>
        </p:grpSpPr>
        <p:pic>
          <p:nvPicPr>
            <p:cNvPr id="19" name="Picture 2" descr="Image result for youtub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975" y="779819"/>
              <a:ext cx="598241" cy="307777"/>
            </a:xfrm>
            <a:prstGeom prst="rect">
              <a:avLst/>
            </a:prstGeom>
            <a:noFill/>
          </p:spPr>
          <p:txBody>
            <a:bodyPr wrap="none" rtlCol="0">
              <a:spAutoFit/>
            </a:bodyPr>
            <a:lstStyle/>
            <a:p>
              <a:r>
                <a:rPr lang="en-US" dirty="0">
                  <a:solidFill>
                    <a:schemeClr val="accent6">
                      <a:lumMod val="75000"/>
                    </a:schemeClr>
                  </a:solidFill>
                  <a:latin typeface="+mn-lt"/>
                </a:rPr>
                <a:t>04:07</a:t>
              </a:r>
              <a:endParaRPr lang="en-GB" dirty="0">
                <a:solidFill>
                  <a:schemeClr val="accent6">
                    <a:lumMod val="75000"/>
                  </a:schemeClr>
                </a:solidFill>
                <a:latin typeface="+mn-lt"/>
              </a:endParaRPr>
            </a:p>
          </p:txBody>
        </p:sp>
      </p:grpSp>
      <p:pic>
        <p:nvPicPr>
          <p:cNvPr id="1028" name="Picture 4"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531" y="2458969"/>
            <a:ext cx="5374118" cy="3984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8724" y="409130"/>
            <a:ext cx="5015359" cy="1384995"/>
          </a:xfrm>
          <a:prstGeom prst="rect">
            <a:avLst/>
          </a:prstGeom>
          <a:noFill/>
        </p:spPr>
        <p:txBody>
          <a:bodyPr wrap="square" rtlCol="0">
            <a:spAutoFit/>
          </a:bodyPr>
          <a:lstStyle/>
          <a:p>
            <a:r>
              <a:rPr lang="en-US" sz="2800" b="1" dirty="0">
                <a:solidFill>
                  <a:schemeClr val="bg1">
                    <a:lumMod val="50000"/>
                  </a:schemeClr>
                </a:solidFill>
                <a:latin typeface="+mj-lt"/>
              </a:rPr>
              <a:t>Extra Slide:</a:t>
            </a:r>
          </a:p>
          <a:p>
            <a:r>
              <a:rPr lang="en-US" sz="2800" dirty="0">
                <a:solidFill>
                  <a:schemeClr val="bg1">
                    <a:lumMod val="50000"/>
                  </a:schemeClr>
                </a:solidFill>
                <a:latin typeface="+mj-lt"/>
              </a:rPr>
              <a:t>Mnemonics And Pictures To Help </a:t>
            </a:r>
            <a:r>
              <a:rPr lang="en-US" sz="2800" dirty="0" err="1">
                <a:solidFill>
                  <a:schemeClr val="bg1">
                    <a:lumMod val="50000"/>
                  </a:schemeClr>
                </a:solidFill>
                <a:latin typeface="+mj-lt"/>
              </a:rPr>
              <a:t>Memorise</a:t>
            </a:r>
            <a:r>
              <a:rPr lang="en-US" sz="2800" dirty="0">
                <a:solidFill>
                  <a:schemeClr val="bg1">
                    <a:lumMod val="50000"/>
                  </a:schemeClr>
                </a:solidFill>
                <a:latin typeface="+mj-lt"/>
              </a:rPr>
              <a:t> The Cranial Nerves</a:t>
            </a:r>
            <a:endParaRPr lang="en-GB" sz="2800" dirty="0">
              <a:solidFill>
                <a:schemeClr val="bg1">
                  <a:lumMod val="50000"/>
                </a:schemeClr>
              </a:solidFill>
              <a:latin typeface="+mj-lt"/>
            </a:endParaRPr>
          </a:p>
        </p:txBody>
      </p:sp>
    </p:spTree>
    <p:extLst>
      <p:ext uri="{BB962C8B-B14F-4D97-AF65-F5344CB8AC3E}">
        <p14:creationId xmlns:p14="http://schemas.microsoft.com/office/powerpoint/2010/main" val="36130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24" y="771390"/>
            <a:ext cx="10969576" cy="763600"/>
          </a:xfrm>
        </p:spPr>
        <p:txBody>
          <a:bodyPr>
            <a:normAutofit/>
          </a:bodyPr>
          <a:lstStyle/>
          <a:p>
            <a:r>
              <a:rPr lang="en-GB" sz="3600" b="1" dirty="0"/>
              <a:t>Glossopharyngeal (IX) 9</a:t>
            </a:r>
            <a:r>
              <a:rPr lang="en-GB" sz="3600" b="1" baseline="30000" dirty="0"/>
              <a:t>th</a:t>
            </a:r>
            <a:r>
              <a:rPr lang="en-GB" sz="3600" b="1" dirty="0"/>
              <a:t> Cranial Nerve</a:t>
            </a:r>
          </a:p>
        </p:txBody>
      </p:sp>
      <p:sp>
        <p:nvSpPr>
          <p:cNvPr id="3" name="Text Placeholder 2"/>
          <p:cNvSpPr>
            <a:spLocks noGrp="1"/>
          </p:cNvSpPr>
          <p:nvPr>
            <p:ph type="body" idx="1"/>
          </p:nvPr>
        </p:nvSpPr>
        <p:spPr>
          <a:xfrm>
            <a:off x="806823" y="1774208"/>
            <a:ext cx="5033537" cy="4329405"/>
          </a:xfrm>
        </p:spPr>
        <p:txBody>
          <a:bodyPr>
            <a:normAutofit/>
          </a:bodyPr>
          <a:lstStyle/>
          <a:p>
            <a:pPr marL="349250" indent="-349250">
              <a:lnSpc>
                <a:spcPct val="100000"/>
              </a:lnSpc>
              <a:spcBef>
                <a:spcPts val="1200"/>
              </a:spcBef>
              <a:buFont typeface="Courier New" panose="02070309020205020404" pitchFamily="49" charset="0"/>
              <a:buChar char="o"/>
            </a:pPr>
            <a:r>
              <a:rPr lang="en-GB" sz="2400" dirty="0"/>
              <a:t>It is </a:t>
            </a:r>
            <a:r>
              <a:rPr lang="en-GB" sz="2400" u="sng" dirty="0"/>
              <a:t>principally</a:t>
            </a:r>
            <a:r>
              <a:rPr lang="en-GB" sz="2400" dirty="0"/>
              <a:t> a </a:t>
            </a:r>
            <a:r>
              <a:rPr lang="en-GB" sz="2400" b="1" dirty="0"/>
              <a:t>Sensory</a:t>
            </a:r>
            <a:r>
              <a:rPr lang="en-GB" sz="2400" dirty="0"/>
              <a:t> nerve with preganglionic parasympathetic and few motor </a:t>
            </a:r>
            <a:r>
              <a:rPr lang="en-GB" sz="2400" dirty="0" err="1"/>
              <a:t>fibers</a:t>
            </a:r>
            <a:r>
              <a:rPr lang="en-GB" sz="2400" dirty="0"/>
              <a:t> (</a:t>
            </a:r>
            <a:r>
              <a:rPr lang="en-GB" sz="2400" dirty="0">
                <a:solidFill>
                  <a:srgbClr val="92D050"/>
                </a:solidFill>
              </a:rPr>
              <a:t>it is a mixed nerve but </a:t>
            </a:r>
            <a:r>
              <a:rPr lang="en-GB" sz="2400" b="1" dirty="0">
                <a:solidFill>
                  <a:srgbClr val="92D050"/>
                </a:solidFill>
              </a:rPr>
              <a:t>most</a:t>
            </a:r>
            <a:r>
              <a:rPr lang="en-GB" sz="2400" dirty="0">
                <a:solidFill>
                  <a:srgbClr val="92D050"/>
                </a:solidFill>
              </a:rPr>
              <a:t> of the </a:t>
            </a:r>
            <a:r>
              <a:rPr lang="en-GB" sz="2400" dirty="0" err="1">
                <a:solidFill>
                  <a:srgbClr val="92D050"/>
                </a:solidFill>
              </a:rPr>
              <a:t>fibers</a:t>
            </a:r>
            <a:r>
              <a:rPr lang="en-GB" sz="2400" dirty="0">
                <a:solidFill>
                  <a:srgbClr val="92D050"/>
                </a:solidFill>
              </a:rPr>
              <a:t> are sensory</a:t>
            </a:r>
            <a:r>
              <a:rPr lang="en-GB" sz="2400" dirty="0"/>
              <a:t>).</a:t>
            </a:r>
          </a:p>
          <a:p>
            <a:pPr marL="349250" indent="-349250">
              <a:lnSpc>
                <a:spcPct val="100000"/>
              </a:lnSpc>
              <a:spcBef>
                <a:spcPts val="1200"/>
              </a:spcBef>
              <a:buFont typeface="Courier New" panose="02070309020205020404" pitchFamily="49" charset="0"/>
              <a:buChar char="o"/>
            </a:pPr>
            <a:r>
              <a:rPr lang="en-GB" sz="2400" dirty="0"/>
              <a:t>It has no real nucleus to itself. Instead it shares nuclei with VII </a:t>
            </a:r>
            <a:r>
              <a:rPr lang="en-GB" sz="1600" dirty="0">
                <a:solidFill>
                  <a:schemeClr val="bg1">
                    <a:lumMod val="65000"/>
                  </a:schemeClr>
                </a:solidFill>
              </a:rPr>
              <a:t>(facial) </a:t>
            </a:r>
            <a:r>
              <a:rPr lang="en-GB" sz="2400" dirty="0"/>
              <a:t>and X </a:t>
            </a:r>
            <a:r>
              <a:rPr lang="en-GB" sz="1600" dirty="0">
                <a:solidFill>
                  <a:schemeClr val="bg1">
                    <a:lumMod val="65000"/>
                  </a:schemeClr>
                </a:solidFill>
              </a:rPr>
              <a:t>(</a:t>
            </a:r>
            <a:r>
              <a:rPr lang="en-GB" sz="1600" dirty="0" err="1">
                <a:solidFill>
                  <a:schemeClr val="bg1">
                    <a:lumMod val="65000"/>
                  </a:schemeClr>
                </a:solidFill>
              </a:rPr>
              <a:t>vagus</a:t>
            </a:r>
            <a:r>
              <a:rPr lang="en-GB" sz="1600" dirty="0">
                <a:solidFill>
                  <a:schemeClr val="bg1">
                    <a:lumMod val="65000"/>
                  </a:schemeClr>
                </a:solidFill>
              </a:rPr>
              <a:t>)</a:t>
            </a:r>
            <a:r>
              <a:rPr lang="en-GB" sz="2400" dirty="0"/>
              <a:t>. </a:t>
            </a:r>
          </a:p>
          <a:p>
            <a:pPr>
              <a:lnSpc>
                <a:spcPct val="100000"/>
              </a:lnSpc>
              <a:spcBef>
                <a:spcPts val="1200"/>
              </a:spcBef>
              <a:buFont typeface="Courier New" panose="02070309020205020404" pitchFamily="49" charset="0"/>
              <a:buChar char="o"/>
            </a:pPr>
            <a:endParaRPr lang="en-GB" sz="2400" dirty="0"/>
          </a:p>
        </p:txBody>
      </p:sp>
      <p:pic>
        <p:nvPicPr>
          <p:cNvPr id="4" name="Picture 2" descr="C:\Documents and Settings\Jamila\Desktop\Gray791.png"/>
          <p:cNvPicPr>
            <a:picLocks noChangeAspect="1" noChangeArrowheads="1"/>
          </p:cNvPicPr>
          <p:nvPr/>
        </p:nvPicPr>
        <p:blipFill>
          <a:blip r:embed="rId2" cstate="print"/>
          <a:srcRect/>
          <a:stretch>
            <a:fillRect/>
          </a:stretch>
        </p:blipFill>
        <p:spPr bwMode="auto">
          <a:xfrm>
            <a:off x="6291612" y="1534990"/>
            <a:ext cx="5131564" cy="4212480"/>
          </a:xfrm>
          <a:prstGeom prst="rect">
            <a:avLst/>
          </a:prstGeom>
          <a:noFill/>
          <a:ln>
            <a:noFill/>
          </a:ln>
        </p:spPr>
      </p:pic>
    </p:spTree>
    <p:extLst>
      <p:ext uri="{BB962C8B-B14F-4D97-AF65-F5344CB8AC3E}">
        <p14:creationId xmlns:p14="http://schemas.microsoft.com/office/powerpoint/2010/main" val="363501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789" y="1816059"/>
            <a:ext cx="8589946" cy="4555200"/>
          </a:xfrm>
        </p:spPr>
        <p:txBody>
          <a:bodyPr>
            <a:normAutofit/>
          </a:bodyPr>
          <a:lstStyle/>
          <a:p>
            <a:pPr marL="349250" indent="-349250">
              <a:buFont typeface="Courier New" panose="02070309020205020404" pitchFamily="49" charset="0"/>
              <a:buChar char="o"/>
            </a:pPr>
            <a:r>
              <a:rPr lang="en-US" sz="2000" dirty="0"/>
              <a:t>It arises from the ventral aspect of the medulla by a linear series of small rootlets, in groove between olive and inferior cerebellar peduncle. </a:t>
            </a:r>
          </a:p>
          <a:p>
            <a:pPr marL="349250" indent="-349250">
              <a:buFont typeface="Courier New" panose="02070309020205020404" pitchFamily="49" charset="0"/>
              <a:buChar char="o"/>
            </a:pPr>
            <a:endParaRPr lang="en-US" sz="1400" dirty="0"/>
          </a:p>
          <a:p>
            <a:pPr marL="349250" indent="-349250">
              <a:buFont typeface="Courier New" panose="02070309020205020404" pitchFamily="49" charset="0"/>
              <a:buChar char="o"/>
            </a:pPr>
            <a:r>
              <a:rPr lang="en-US" sz="2000" dirty="0"/>
              <a:t>It </a:t>
            </a:r>
            <a:r>
              <a:rPr lang="en-US" sz="2000" dirty="0">
                <a:solidFill>
                  <a:srgbClr val="C00000"/>
                </a:solidFill>
              </a:rPr>
              <a:t>leaves the cranial cavity by passing through the </a:t>
            </a:r>
            <a:r>
              <a:rPr lang="en-US" sz="2000" b="1" dirty="0">
                <a:solidFill>
                  <a:srgbClr val="C00000"/>
                </a:solidFill>
              </a:rPr>
              <a:t>jugular foramen </a:t>
            </a:r>
            <a:r>
              <a:rPr lang="en-US" sz="2000" dirty="0"/>
              <a:t>in company with the </a:t>
            </a:r>
            <a:r>
              <a:rPr lang="en-US" sz="2000" b="1" dirty="0" err="1"/>
              <a:t>Vagus</a:t>
            </a:r>
            <a:r>
              <a:rPr lang="en-US" sz="2000" b="1" dirty="0"/>
              <a:t> </a:t>
            </a:r>
            <a:r>
              <a:rPr lang="en-US" sz="1400" dirty="0">
                <a:solidFill>
                  <a:schemeClr val="bg1">
                    <a:lumMod val="65000"/>
                  </a:schemeClr>
                </a:solidFill>
              </a:rPr>
              <a:t>(10)</a:t>
            </a:r>
            <a:r>
              <a:rPr lang="en-US" sz="2000" b="1" dirty="0"/>
              <a:t>, </a:t>
            </a:r>
            <a:r>
              <a:rPr lang="en-US" sz="2000" b="1" dirty="0" err="1"/>
              <a:t>Acessory</a:t>
            </a:r>
            <a:r>
              <a:rPr lang="en-US" sz="2000" b="1" dirty="0"/>
              <a:t> </a:t>
            </a:r>
            <a:r>
              <a:rPr lang="en-US" sz="1400" dirty="0">
                <a:solidFill>
                  <a:schemeClr val="bg1">
                    <a:lumMod val="65000"/>
                  </a:schemeClr>
                </a:solidFill>
              </a:rPr>
              <a:t>(11) </a:t>
            </a:r>
            <a:r>
              <a:rPr lang="en-US" sz="2000" b="1" dirty="0"/>
              <a:t>nerves </a:t>
            </a:r>
            <a:r>
              <a:rPr lang="en-US" sz="2000" dirty="0"/>
              <a:t>and the </a:t>
            </a:r>
            <a:r>
              <a:rPr lang="en-US" sz="2000" b="1" dirty="0"/>
              <a:t>Internal jugular vein</a:t>
            </a:r>
            <a:r>
              <a:rPr lang="en-US" sz="2000" dirty="0"/>
              <a:t>. </a:t>
            </a:r>
          </a:p>
        </p:txBody>
      </p:sp>
      <p:sp>
        <p:nvSpPr>
          <p:cNvPr id="4" name="Title 1"/>
          <p:cNvSpPr>
            <a:spLocks noGrp="1"/>
          </p:cNvSpPr>
          <p:nvPr>
            <p:ph type="title"/>
          </p:nvPr>
        </p:nvSpPr>
        <p:spPr>
          <a:xfrm>
            <a:off x="532831" y="505329"/>
            <a:ext cx="10619953" cy="1221134"/>
          </a:xfrm>
        </p:spPr>
        <p:txBody>
          <a:bodyPr>
            <a:normAutofit/>
          </a:bodyPr>
          <a:lstStyle/>
          <a:p>
            <a:r>
              <a:rPr lang="en-GB" sz="3600" dirty="0"/>
              <a:t>Glossopharyngeal (IX) 9</a:t>
            </a:r>
            <a:r>
              <a:rPr lang="en-GB" sz="3600" baseline="30000" dirty="0"/>
              <a:t>th</a:t>
            </a:r>
            <a:r>
              <a:rPr lang="en-GB" sz="3600" dirty="0"/>
              <a:t> Cranial Nerve</a:t>
            </a:r>
            <a:br>
              <a:rPr lang="en-GB" sz="3600" b="1" dirty="0"/>
            </a:br>
            <a:r>
              <a:rPr lang="en-GB" sz="3200" b="1" dirty="0"/>
              <a:t>Superficial Attachment </a:t>
            </a:r>
          </a:p>
        </p:txBody>
      </p:sp>
      <p:grpSp>
        <p:nvGrpSpPr>
          <p:cNvPr id="20" name="Group 19"/>
          <p:cNvGrpSpPr/>
          <p:nvPr/>
        </p:nvGrpSpPr>
        <p:grpSpPr>
          <a:xfrm>
            <a:off x="3044348" y="3736615"/>
            <a:ext cx="2795763" cy="2634644"/>
            <a:chOff x="4441988" y="4078857"/>
            <a:chExt cx="3517029" cy="2609882"/>
          </a:xfrm>
        </p:grpSpPr>
        <p:pic>
          <p:nvPicPr>
            <p:cNvPr id="5" name="Picture 5" descr="DA10DDD0"/>
            <p:cNvPicPr>
              <a:picLocks noChangeAspect="1" noChangeArrowheads="1"/>
            </p:cNvPicPr>
            <p:nvPr/>
          </p:nvPicPr>
          <p:blipFill>
            <a:blip r:embed="rId2" cstate="print"/>
            <a:srcRect/>
            <a:stretch>
              <a:fillRect/>
            </a:stretch>
          </p:blipFill>
          <p:spPr bwMode="auto">
            <a:xfrm>
              <a:off x="4441988" y="4078857"/>
              <a:ext cx="3517029" cy="2609882"/>
            </a:xfrm>
            <a:prstGeom prst="rect">
              <a:avLst/>
            </a:prstGeom>
            <a:noFill/>
            <a:ln w="57150">
              <a:noFill/>
            </a:ln>
          </p:spPr>
        </p:pic>
        <p:sp>
          <p:nvSpPr>
            <p:cNvPr id="6" name="Rectangle 5"/>
            <p:cNvSpPr/>
            <p:nvPr/>
          </p:nvSpPr>
          <p:spPr>
            <a:xfrm>
              <a:off x="7205335" y="5634603"/>
              <a:ext cx="465333" cy="164881"/>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7227928" y="6214775"/>
              <a:ext cx="465333" cy="164881"/>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Rectangle 13"/>
            <p:cNvSpPr/>
            <p:nvPr/>
          </p:nvSpPr>
          <p:spPr>
            <a:xfrm>
              <a:off x="4540051" y="5634603"/>
              <a:ext cx="448870" cy="140708"/>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4581939" y="6301504"/>
              <a:ext cx="406981" cy="23099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7" name="Picture 2" descr="C:\Documents and Settings\Jamila\Desktop\cranial-nerves1.png"/>
          <p:cNvPicPr>
            <a:picLocks noChangeAspect="1" noChangeArrowheads="1"/>
          </p:cNvPicPr>
          <p:nvPr/>
        </p:nvPicPr>
        <p:blipFill>
          <a:blip r:embed="rId3" cstate="print"/>
          <a:srcRect/>
          <a:stretch>
            <a:fillRect/>
          </a:stretch>
        </p:blipFill>
        <p:spPr bwMode="auto">
          <a:xfrm>
            <a:off x="532831" y="3825895"/>
            <a:ext cx="2345818" cy="2456524"/>
          </a:xfrm>
          <a:prstGeom prst="rect">
            <a:avLst/>
          </a:prstGeom>
          <a:noFill/>
          <a:ln>
            <a:noFill/>
          </a:ln>
        </p:spPr>
      </p:pic>
      <p:cxnSp>
        <p:nvCxnSpPr>
          <p:cNvPr id="10" name="Straight Connector 9"/>
          <p:cNvCxnSpPr/>
          <p:nvPr/>
        </p:nvCxnSpPr>
        <p:spPr>
          <a:xfrm>
            <a:off x="1844743" y="3162552"/>
            <a:ext cx="64008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45200" y="3161010"/>
            <a:ext cx="9144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65504" y="3161010"/>
            <a:ext cx="219456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050061" y="3666796"/>
            <a:ext cx="2851346" cy="2869082"/>
            <a:chOff x="7959018" y="2859458"/>
            <a:chExt cx="3077994" cy="3171156"/>
          </a:xfrm>
        </p:grpSpPr>
        <p:sp>
          <p:nvSpPr>
            <p:cNvPr id="21" name="TextBox 20"/>
            <p:cNvSpPr txBox="1"/>
            <p:nvPr/>
          </p:nvSpPr>
          <p:spPr>
            <a:xfrm>
              <a:off x="10425065" y="5722837"/>
              <a:ext cx="561372" cy="30777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pic>
          <p:nvPicPr>
            <p:cNvPr id="19" name="Picture 18"/>
            <p:cNvPicPr>
              <a:picLocks noChangeAspect="1"/>
            </p:cNvPicPr>
            <p:nvPr/>
          </p:nvPicPr>
          <p:blipFill>
            <a:blip r:embed="rId4"/>
            <a:stretch>
              <a:fillRect/>
            </a:stretch>
          </p:blipFill>
          <p:spPr>
            <a:xfrm>
              <a:off x="7959018" y="2859458"/>
              <a:ext cx="3077994" cy="2989205"/>
            </a:xfrm>
            <a:prstGeom prst="rect">
              <a:avLst/>
            </a:prstGeom>
          </p:spPr>
        </p:pic>
        <p:sp>
          <p:nvSpPr>
            <p:cNvPr id="24" name="Rectangle 23"/>
            <p:cNvSpPr/>
            <p:nvPr/>
          </p:nvSpPr>
          <p:spPr>
            <a:xfrm>
              <a:off x="8682990" y="4884420"/>
              <a:ext cx="316230" cy="123948"/>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5" name="Rectangle 24"/>
            <p:cNvSpPr/>
            <p:nvPr/>
          </p:nvSpPr>
          <p:spPr>
            <a:xfrm>
              <a:off x="8805265" y="5035259"/>
              <a:ext cx="278053" cy="127291"/>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6" name="Rectangle 25"/>
            <p:cNvSpPr/>
            <p:nvPr/>
          </p:nvSpPr>
          <p:spPr>
            <a:xfrm>
              <a:off x="9029700" y="5189442"/>
              <a:ext cx="321724" cy="12018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7" name="Rectangle 26"/>
            <p:cNvSpPr/>
            <p:nvPr/>
          </p:nvSpPr>
          <p:spPr>
            <a:xfrm>
              <a:off x="9905232" y="5200513"/>
              <a:ext cx="800868" cy="23099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cxnSp>
        <p:nvCxnSpPr>
          <p:cNvPr id="30" name="Straight Connector 29"/>
          <p:cNvCxnSpPr/>
          <p:nvPr/>
        </p:nvCxnSpPr>
        <p:spPr>
          <a:xfrm>
            <a:off x="6099217" y="2878902"/>
            <a:ext cx="164592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339936" y="3531716"/>
            <a:ext cx="4637975" cy="2928180"/>
            <a:chOff x="7443891" y="3743588"/>
            <a:chExt cx="4827807" cy="2843784"/>
          </a:xfrm>
        </p:grpSpPr>
        <p:pic>
          <p:nvPicPr>
            <p:cNvPr id="1028" name="Picture 4" descr="Image result for jugular foramen"/>
            <p:cNvPicPr>
              <a:picLocks noChangeAspect="1" noChangeArrowheads="1"/>
            </p:cNvPicPr>
            <p:nvPr/>
          </p:nvPicPr>
          <p:blipFill rotWithShape="1">
            <a:blip r:embed="rId5">
              <a:extLst>
                <a:ext uri="{28A0092B-C50C-407E-A947-70E740481C1C}">
                  <a14:useLocalDpi xmlns:a14="http://schemas.microsoft.com/office/drawing/2010/main" val="0"/>
                </a:ext>
              </a:extLst>
            </a:blip>
            <a:srcRect l="25612" b="5127"/>
            <a:stretch/>
          </p:blipFill>
          <p:spPr bwMode="auto">
            <a:xfrm>
              <a:off x="9469799" y="3743588"/>
              <a:ext cx="2801899" cy="25907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1354857" y="6279595"/>
              <a:ext cx="561372" cy="30777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sp>
          <p:nvSpPr>
            <p:cNvPr id="31" name="Rectangle 30"/>
            <p:cNvSpPr/>
            <p:nvPr/>
          </p:nvSpPr>
          <p:spPr>
            <a:xfrm>
              <a:off x="11266104" y="5423204"/>
              <a:ext cx="650125" cy="12125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9" name="Rectangle 38"/>
            <p:cNvSpPr/>
            <p:nvPr/>
          </p:nvSpPr>
          <p:spPr>
            <a:xfrm>
              <a:off x="7443891" y="6198267"/>
              <a:ext cx="1306290" cy="2167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cxnSp>
        <p:nvCxnSpPr>
          <p:cNvPr id="40" name="Straight Connector 39"/>
          <p:cNvCxnSpPr/>
          <p:nvPr/>
        </p:nvCxnSpPr>
        <p:spPr>
          <a:xfrm>
            <a:off x="4838721" y="2430198"/>
            <a:ext cx="292608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29713" y="2423303"/>
            <a:ext cx="5486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975262" y="240827"/>
            <a:ext cx="3180474" cy="3150463"/>
            <a:chOff x="8797439" y="541351"/>
            <a:chExt cx="3180474" cy="2668780"/>
          </a:xfrm>
        </p:grpSpPr>
        <p:grpSp>
          <p:nvGrpSpPr>
            <p:cNvPr id="29" name="Group 28"/>
            <p:cNvGrpSpPr/>
            <p:nvPr/>
          </p:nvGrpSpPr>
          <p:grpSpPr>
            <a:xfrm>
              <a:off x="8797439" y="541351"/>
              <a:ext cx="3180473" cy="2634644"/>
              <a:chOff x="155575" y="-2522538"/>
              <a:chExt cx="5954939" cy="4786767"/>
            </a:xfrm>
          </p:grpSpPr>
          <p:pic>
            <p:nvPicPr>
              <p:cNvPr id="1030" name="Picture 6" descr="Image result for medulla oblongata posterior view"/>
              <p:cNvPicPr>
                <a:picLocks noChangeAspect="1" noChangeArrowheads="1"/>
              </p:cNvPicPr>
              <p:nvPr/>
            </p:nvPicPr>
            <p:blipFill rotWithShape="1">
              <a:blip r:embed="rId6">
                <a:extLst>
                  <a:ext uri="{28A0092B-C50C-407E-A947-70E740481C1C}">
                    <a14:useLocalDpi xmlns:a14="http://schemas.microsoft.com/office/drawing/2010/main" val="0"/>
                  </a:ext>
                </a:extLst>
              </a:blip>
              <a:srcRect r="15056" b="9124"/>
              <a:stretch/>
            </p:blipFill>
            <p:spPr bwMode="auto">
              <a:xfrm>
                <a:off x="155575" y="-2522538"/>
                <a:ext cx="5954939" cy="478676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246320" y="597324"/>
                <a:ext cx="2100022" cy="142905"/>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6" name="Rectangle 35"/>
              <p:cNvSpPr/>
              <p:nvPr/>
            </p:nvSpPr>
            <p:spPr>
              <a:xfrm>
                <a:off x="4005440" y="261584"/>
                <a:ext cx="1974445" cy="14288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7" name="Rectangle 36"/>
              <p:cNvSpPr/>
              <p:nvPr/>
            </p:nvSpPr>
            <p:spPr>
              <a:xfrm>
                <a:off x="3924954" y="633524"/>
                <a:ext cx="407300" cy="16657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8" name="TextBox 37"/>
              <p:cNvSpPr txBox="1"/>
              <p:nvPr/>
            </p:nvSpPr>
            <p:spPr>
              <a:xfrm>
                <a:off x="3735790" y="1552779"/>
                <a:ext cx="539299" cy="268148"/>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grpSp>
        <p:sp>
          <p:nvSpPr>
            <p:cNvPr id="32" name="Rectangle 31"/>
            <p:cNvSpPr/>
            <p:nvPr/>
          </p:nvSpPr>
          <p:spPr>
            <a:xfrm>
              <a:off x="11380878" y="2465064"/>
              <a:ext cx="597034" cy="745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1028161" y="541351"/>
              <a:ext cx="949751" cy="508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1515677" y="865008"/>
              <a:ext cx="462236" cy="508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5357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373123" y="1550579"/>
            <a:ext cx="3521904" cy="4816532"/>
            <a:chOff x="5739183" y="1189185"/>
            <a:chExt cx="2918624" cy="2910549"/>
          </a:xfrm>
        </p:grpSpPr>
        <p:pic>
          <p:nvPicPr>
            <p:cNvPr id="6" name="Picture 5" descr="F66122-008-f162"/>
            <p:cNvPicPr>
              <a:picLocks noChangeAspect="1" noChangeArrowheads="1"/>
            </p:cNvPicPr>
            <p:nvPr/>
          </p:nvPicPr>
          <p:blipFill>
            <a:blip r:embed="rId2" cstate="print"/>
            <a:srcRect l="13944" r="10069" b="4233"/>
            <a:stretch>
              <a:fillRect/>
            </a:stretch>
          </p:blipFill>
          <p:spPr>
            <a:xfrm>
              <a:off x="5739183" y="1217714"/>
              <a:ext cx="2918624" cy="2863219"/>
            </a:xfrm>
            <a:prstGeom prst="rect">
              <a:avLst/>
            </a:prstGeom>
            <a:ln w="38100">
              <a:noFill/>
            </a:ln>
          </p:spPr>
        </p:pic>
        <p:sp>
          <p:nvSpPr>
            <p:cNvPr id="37" name="Rectangle 36"/>
            <p:cNvSpPr/>
            <p:nvPr/>
          </p:nvSpPr>
          <p:spPr>
            <a:xfrm>
              <a:off x="5930849" y="3974882"/>
              <a:ext cx="941819" cy="12485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2" name="Rectangle 41"/>
            <p:cNvSpPr/>
            <p:nvPr/>
          </p:nvSpPr>
          <p:spPr>
            <a:xfrm>
              <a:off x="6048610" y="1189185"/>
              <a:ext cx="1047717" cy="12485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3" name="Rectangle 42"/>
            <p:cNvSpPr/>
            <p:nvPr/>
          </p:nvSpPr>
          <p:spPr>
            <a:xfrm>
              <a:off x="7228185" y="1198913"/>
              <a:ext cx="1215424" cy="124852"/>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4" name="Rectangle 43"/>
            <p:cNvSpPr/>
            <p:nvPr/>
          </p:nvSpPr>
          <p:spPr>
            <a:xfrm>
              <a:off x="7566179" y="1427527"/>
              <a:ext cx="840351" cy="12485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5" name="Rectangle 44"/>
            <p:cNvSpPr/>
            <p:nvPr/>
          </p:nvSpPr>
          <p:spPr>
            <a:xfrm>
              <a:off x="5842118" y="1445315"/>
              <a:ext cx="831055" cy="12485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4" name="Title 1"/>
          <p:cNvSpPr txBox="1">
            <a:spLocks/>
          </p:cNvSpPr>
          <p:nvPr/>
        </p:nvSpPr>
        <p:spPr>
          <a:xfrm>
            <a:off x="926588" y="470647"/>
            <a:ext cx="1061995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br>
              <a:rPr lang="en-GB" sz="3600" b="1" dirty="0"/>
            </a:br>
            <a:r>
              <a:rPr lang="en-GB" sz="3200" b="1" dirty="0"/>
              <a:t>Course (</a:t>
            </a:r>
            <a:r>
              <a:rPr lang="en-GB" sz="3200" b="1" dirty="0">
                <a:solidFill>
                  <a:schemeClr val="bg1">
                    <a:lumMod val="50000"/>
                  </a:schemeClr>
                </a:solidFill>
              </a:rPr>
              <a:t>extracranial</a:t>
            </a:r>
            <a:r>
              <a:rPr lang="en-GB" sz="3200" b="1" dirty="0"/>
              <a:t>)</a:t>
            </a:r>
          </a:p>
        </p:txBody>
      </p:sp>
      <p:grpSp>
        <p:nvGrpSpPr>
          <p:cNvPr id="18" name="Group 17"/>
          <p:cNvGrpSpPr/>
          <p:nvPr/>
        </p:nvGrpSpPr>
        <p:grpSpPr>
          <a:xfrm>
            <a:off x="683307" y="1947911"/>
            <a:ext cx="4746824" cy="4237016"/>
            <a:chOff x="-1770912" y="2299464"/>
            <a:chExt cx="7565334" cy="2603719"/>
          </a:xfrm>
        </p:grpSpPr>
        <p:sp>
          <p:nvSpPr>
            <p:cNvPr id="8" name="U-Turn Arrow 7"/>
            <p:cNvSpPr/>
            <p:nvPr/>
          </p:nvSpPr>
          <p:spPr>
            <a:xfrm rot="5400000">
              <a:off x="5170877" y="2950747"/>
              <a:ext cx="594271" cy="652819"/>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ysClr val="windowText" lastClr="000000"/>
                </a:solidFill>
              </a:endParaRPr>
            </a:p>
          </p:txBody>
        </p:sp>
        <p:sp>
          <p:nvSpPr>
            <p:cNvPr id="9" name="U-Turn Arrow 8"/>
            <p:cNvSpPr/>
            <p:nvPr/>
          </p:nvSpPr>
          <p:spPr>
            <a:xfrm rot="5400000" flipV="1">
              <a:off x="-1765799" y="2409074"/>
              <a:ext cx="689349" cy="573932"/>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ysClr val="windowText" lastClr="000000"/>
                </a:solidFill>
              </a:endParaRPr>
            </a:p>
          </p:txBody>
        </p:sp>
        <p:sp>
          <p:nvSpPr>
            <p:cNvPr id="10" name="Rectangle 9"/>
            <p:cNvSpPr/>
            <p:nvPr/>
          </p:nvSpPr>
          <p:spPr>
            <a:xfrm>
              <a:off x="-1196979" y="3333198"/>
              <a:ext cx="6338584" cy="638304"/>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nSpc>
                  <a:spcPct val="80000"/>
                </a:lnSpc>
                <a:buFont typeface="Courier New" panose="02070309020205020404" pitchFamily="49" charset="0"/>
                <a:buChar char="o"/>
              </a:pPr>
              <a:r>
                <a:rPr lang="en-US" sz="1800" dirty="0">
                  <a:solidFill>
                    <a:sysClr val="windowText" lastClr="000000"/>
                  </a:solidFill>
                </a:rPr>
                <a:t>Passes between external and internal carotid arteries at the posterior border of </a:t>
              </a:r>
              <a:r>
                <a:rPr lang="en-US" sz="1800" b="1" dirty="0" err="1">
                  <a:solidFill>
                    <a:sysClr val="windowText" lastClr="000000"/>
                  </a:solidFill>
                </a:rPr>
                <a:t>Stylopharyngeus</a:t>
              </a:r>
              <a:r>
                <a:rPr lang="en-US" sz="1800" dirty="0">
                  <a:solidFill>
                    <a:sysClr val="windowText" lastClr="000000"/>
                  </a:solidFill>
                </a:rPr>
                <a:t> then lateral to it. </a:t>
              </a:r>
            </a:p>
          </p:txBody>
        </p:sp>
        <p:sp>
          <p:nvSpPr>
            <p:cNvPr id="11" name="Text Placeholder 5"/>
            <p:cNvSpPr txBox="1">
              <a:spLocks/>
            </p:cNvSpPr>
            <p:nvPr/>
          </p:nvSpPr>
          <p:spPr>
            <a:xfrm>
              <a:off x="-1196980" y="4159244"/>
              <a:ext cx="6338584" cy="743939"/>
            </a:xfrm>
            <a:prstGeom prst="rect">
              <a:avLst/>
            </a:prstGeom>
            <a:ln w="28575"/>
          </p:spPr>
          <p:style>
            <a:lnRef idx="2">
              <a:schemeClr val="accent4"/>
            </a:lnRef>
            <a:fillRef idx="1">
              <a:schemeClr val="lt1"/>
            </a:fillRef>
            <a:effectRef idx="0">
              <a:schemeClr val="accent4"/>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buFont typeface="Courier New" panose="02070309020205020404" pitchFamily="49" charset="0"/>
                <a:buChar char="o"/>
              </a:pPr>
              <a:r>
                <a:rPr lang="en-US" sz="1800" dirty="0">
                  <a:solidFill>
                    <a:sysClr val="windowText" lastClr="000000"/>
                  </a:solidFill>
                </a:rPr>
                <a:t>It reaches the pharynx by passing between middle and inferior constrictors, deep to </a:t>
              </a:r>
              <a:r>
                <a:rPr lang="en-US" sz="1800" b="1" dirty="0" err="1">
                  <a:solidFill>
                    <a:sysClr val="windowText" lastClr="000000"/>
                  </a:solidFill>
                </a:rPr>
                <a:t>Hyoglossus</a:t>
              </a:r>
              <a:r>
                <a:rPr lang="en-US" sz="1800" dirty="0">
                  <a:solidFill>
                    <a:sysClr val="windowText" lastClr="000000"/>
                  </a:solidFill>
                </a:rPr>
                <a:t>, where it breaks into terminal branches.</a:t>
              </a:r>
            </a:p>
          </p:txBody>
        </p:sp>
        <p:sp>
          <p:nvSpPr>
            <p:cNvPr id="12" name="Rectangle 11"/>
            <p:cNvSpPr/>
            <p:nvPr/>
          </p:nvSpPr>
          <p:spPr>
            <a:xfrm>
              <a:off x="-1196981" y="2299464"/>
              <a:ext cx="6338584" cy="462535"/>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nSpc>
                  <a:spcPct val="80000"/>
                </a:lnSpc>
                <a:buFont typeface="Courier New" panose="02070309020205020404" pitchFamily="49" charset="0"/>
                <a:buChar char="o"/>
              </a:pPr>
              <a:r>
                <a:rPr lang="en-US" sz="1800" dirty="0">
                  <a:solidFill>
                    <a:sysClr val="windowText" lastClr="000000"/>
                  </a:solidFill>
                </a:rPr>
                <a:t>It Passes forwards between </a:t>
              </a:r>
              <a:r>
                <a:rPr lang="en-US" sz="1800" b="1" dirty="0">
                  <a:solidFill>
                    <a:sysClr val="windowText" lastClr="000000"/>
                  </a:solidFill>
                </a:rPr>
                <a:t>Internal jugular vein </a:t>
              </a:r>
              <a:r>
                <a:rPr lang="en-US" sz="1800" dirty="0">
                  <a:solidFill>
                    <a:sysClr val="windowText" lastClr="000000"/>
                  </a:solidFill>
                </a:rPr>
                <a:t>and</a:t>
              </a:r>
              <a:r>
                <a:rPr lang="en-US" sz="1800" b="1" dirty="0">
                  <a:solidFill>
                    <a:sysClr val="windowText" lastClr="000000"/>
                  </a:solidFill>
                </a:rPr>
                <a:t> External carotid artery</a:t>
              </a:r>
              <a:r>
                <a:rPr lang="en-US" sz="1800" dirty="0">
                  <a:solidFill>
                    <a:sysClr val="windowText" lastClr="000000"/>
                  </a:solidFill>
                </a:rPr>
                <a:t>.</a:t>
              </a:r>
            </a:p>
          </p:txBody>
        </p:sp>
        <p:sp>
          <p:nvSpPr>
            <p:cNvPr id="19" name="Rectangle 18"/>
            <p:cNvSpPr/>
            <p:nvPr/>
          </p:nvSpPr>
          <p:spPr>
            <a:xfrm>
              <a:off x="-1196978" y="2881507"/>
              <a:ext cx="6338584" cy="269311"/>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nSpc>
                  <a:spcPct val="80000"/>
                </a:lnSpc>
                <a:buFont typeface="Courier New" panose="02070309020205020404" pitchFamily="49" charset="0"/>
                <a:buChar char="o"/>
              </a:pPr>
              <a:r>
                <a:rPr lang="en-US" sz="1800" dirty="0">
                  <a:solidFill>
                    <a:sysClr val="windowText" lastClr="000000"/>
                  </a:solidFill>
                </a:rPr>
                <a:t>Lies Deep to </a:t>
              </a:r>
              <a:r>
                <a:rPr lang="en-US" sz="1800" b="1" dirty="0">
                  <a:solidFill>
                    <a:sysClr val="windowText" lastClr="000000"/>
                  </a:solidFill>
                </a:rPr>
                <a:t>Styloid process</a:t>
              </a:r>
              <a:r>
                <a:rPr lang="en-US" sz="1800" dirty="0">
                  <a:solidFill>
                    <a:sysClr val="windowText" lastClr="000000"/>
                  </a:solidFill>
                </a:rPr>
                <a:t>.</a:t>
              </a:r>
            </a:p>
          </p:txBody>
        </p:sp>
        <p:sp>
          <p:nvSpPr>
            <p:cNvPr id="21" name="U-Turn Arrow 20"/>
            <p:cNvSpPr/>
            <p:nvPr/>
          </p:nvSpPr>
          <p:spPr>
            <a:xfrm rot="5400000" flipV="1">
              <a:off x="-1781081" y="3740034"/>
              <a:ext cx="594271" cy="573933"/>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ysClr val="windowText" lastClr="000000"/>
                </a:solidFill>
              </a:endParaRPr>
            </a:p>
          </p:txBody>
        </p:sp>
      </p:grpSp>
      <p:cxnSp>
        <p:nvCxnSpPr>
          <p:cNvPr id="22" name="Straight Connector 21"/>
          <p:cNvCxnSpPr/>
          <p:nvPr/>
        </p:nvCxnSpPr>
        <p:spPr>
          <a:xfrm>
            <a:off x="4047621" y="2184188"/>
            <a:ext cx="7315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0303" y="2395593"/>
            <a:ext cx="15544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18351" y="3124472"/>
            <a:ext cx="146304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59271" y="4312317"/>
            <a:ext cx="155448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49871" y="5656657"/>
            <a:ext cx="109728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05983" y="2612307"/>
            <a:ext cx="5486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5964" y="2400158"/>
            <a:ext cx="109728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60522" y="3864728"/>
            <a:ext cx="73152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09795" y="4077159"/>
            <a:ext cx="146304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8786192" y="582865"/>
            <a:ext cx="3203773" cy="3692891"/>
            <a:chOff x="8829731" y="2775531"/>
            <a:chExt cx="3203773" cy="3692891"/>
          </a:xfrm>
        </p:grpSpPr>
        <p:pic>
          <p:nvPicPr>
            <p:cNvPr id="2050" name="Picture 2" descr="Image result for glossopharyngeal-nerve cou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731" y="2775531"/>
              <a:ext cx="3203773" cy="361663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1352865" y="6151511"/>
              <a:ext cx="539299" cy="316911"/>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sp>
          <p:nvSpPr>
            <p:cNvPr id="40" name="Rectangle 39"/>
            <p:cNvSpPr/>
            <p:nvPr/>
          </p:nvSpPr>
          <p:spPr>
            <a:xfrm>
              <a:off x="11040619" y="3597148"/>
              <a:ext cx="962695" cy="348776"/>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1" name="Rectangle 40"/>
            <p:cNvSpPr/>
            <p:nvPr/>
          </p:nvSpPr>
          <p:spPr>
            <a:xfrm>
              <a:off x="11055134" y="5084694"/>
              <a:ext cx="837030" cy="18752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nvGrpSpPr>
          <p:cNvPr id="2048" name="Group 2047"/>
          <p:cNvGrpSpPr/>
          <p:nvPr/>
        </p:nvGrpSpPr>
        <p:grpSpPr>
          <a:xfrm>
            <a:off x="9138645" y="4311720"/>
            <a:ext cx="2440330" cy="2344280"/>
            <a:chOff x="5966201" y="4379313"/>
            <a:chExt cx="2440330" cy="2344280"/>
          </a:xfrm>
        </p:grpSpPr>
        <p:pic>
          <p:nvPicPr>
            <p:cNvPr id="2052" name="Picture 4" descr="http://www.annalsofian.org/articles/2013/16/1/images/AnnIndianAcadNeurol_2013_16_1_1_107662_f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458" y="4379313"/>
              <a:ext cx="2416073" cy="233633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058499" y="6406682"/>
              <a:ext cx="539299" cy="316911"/>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sp>
          <p:nvSpPr>
            <p:cNvPr id="36" name="Rectangle 35"/>
            <p:cNvSpPr/>
            <p:nvPr/>
          </p:nvSpPr>
          <p:spPr>
            <a:xfrm>
              <a:off x="5966201" y="5642143"/>
              <a:ext cx="595466" cy="11095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8" name="Rectangle 37"/>
            <p:cNvSpPr/>
            <p:nvPr/>
          </p:nvSpPr>
          <p:spPr>
            <a:xfrm>
              <a:off x="6207535" y="5903903"/>
              <a:ext cx="755537" cy="98690"/>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6" name="Rectangle 45"/>
            <p:cNvSpPr/>
            <p:nvPr/>
          </p:nvSpPr>
          <p:spPr>
            <a:xfrm>
              <a:off x="6291715" y="6082452"/>
              <a:ext cx="638251" cy="11095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9" name="Rectangle 48"/>
            <p:cNvSpPr/>
            <p:nvPr/>
          </p:nvSpPr>
          <p:spPr>
            <a:xfrm>
              <a:off x="7600046" y="6589656"/>
              <a:ext cx="638251" cy="110957"/>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Tree>
    <p:extLst>
      <p:ext uri="{BB962C8B-B14F-4D97-AF65-F5344CB8AC3E}">
        <p14:creationId xmlns:p14="http://schemas.microsoft.com/office/powerpoint/2010/main" val="268839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br>
              <a:rPr lang="en-GB" sz="3600" b="1" dirty="0"/>
            </a:br>
            <a:r>
              <a:rPr lang="en-GB" sz="3200" b="1" dirty="0"/>
              <a:t>Component of </a:t>
            </a:r>
            <a:r>
              <a:rPr lang="en-GB" sz="3200" b="1" dirty="0" err="1"/>
              <a:t>fibers</a:t>
            </a:r>
            <a:r>
              <a:rPr lang="en-GB" sz="3200" b="1" dirty="0"/>
              <a:t>  &amp; Deep origin</a:t>
            </a:r>
          </a:p>
        </p:txBody>
      </p:sp>
      <p:graphicFrame>
        <p:nvGraphicFramePr>
          <p:cNvPr id="28" name="Table 27"/>
          <p:cNvGraphicFramePr>
            <a:graphicFrameLocks noGrp="1"/>
          </p:cNvGraphicFramePr>
          <p:nvPr>
            <p:extLst>
              <p:ext uri="{D42A27DB-BD31-4B8C-83A1-F6EECF244321}">
                <p14:modId xmlns:p14="http://schemas.microsoft.com/office/powerpoint/2010/main" val="1402006167"/>
              </p:ext>
            </p:extLst>
          </p:nvPr>
        </p:nvGraphicFramePr>
        <p:xfrm>
          <a:off x="814282" y="1809028"/>
          <a:ext cx="7686470" cy="4480560"/>
        </p:xfrm>
        <a:graphic>
          <a:graphicData uri="http://schemas.openxmlformats.org/drawingml/2006/table">
            <a:tbl>
              <a:tblPr firstRow="1" bandRow="1">
                <a:tableStyleId>{ED083AE6-46FA-4A59-8FB0-9F97EB10719F}</a:tableStyleId>
              </a:tblPr>
              <a:tblGrid>
                <a:gridCol w="2154307">
                  <a:extLst>
                    <a:ext uri="{9D8B030D-6E8A-4147-A177-3AD203B41FA5}">
                      <a16:colId xmlns:a16="http://schemas.microsoft.com/office/drawing/2014/main" val="20000"/>
                    </a:ext>
                  </a:extLst>
                </a:gridCol>
                <a:gridCol w="2944165">
                  <a:extLst>
                    <a:ext uri="{9D8B030D-6E8A-4147-A177-3AD203B41FA5}">
                      <a16:colId xmlns:a16="http://schemas.microsoft.com/office/drawing/2014/main" val="20001"/>
                    </a:ext>
                  </a:extLst>
                </a:gridCol>
                <a:gridCol w="2587998">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altLang="zh-CN" sz="1800" b="1" i="0" u="sng" strike="noStrike" kern="0" cap="none" spc="0" normalizeH="0" baseline="0" noProof="0" dirty="0">
                          <a:ln>
                            <a:noFill/>
                          </a:ln>
                          <a:solidFill>
                            <a:prstClr val="black"/>
                          </a:solidFill>
                          <a:effectLst/>
                          <a:uLnTx/>
                          <a:uFillTx/>
                          <a:latin typeface="+mn-lt"/>
                          <a:cs typeface="Arial"/>
                          <a:sym typeface="Arial"/>
                        </a:rPr>
                        <a:t>SVE</a:t>
                      </a:r>
                      <a:r>
                        <a:rPr kumimoji="0" lang="en-US" altLang="zh-CN" sz="1800" b="0" i="0" u="sng" strike="noStrike" kern="0" cap="none" spc="0" normalizeH="0" baseline="0" noProof="0" dirty="0">
                          <a:ln>
                            <a:noFill/>
                          </a:ln>
                          <a:solidFill>
                            <a:prstClr val="black"/>
                          </a:solidFill>
                          <a:effectLst/>
                          <a:uLnTx/>
                          <a:uFillTx/>
                          <a:latin typeface="+mn-lt"/>
                          <a:cs typeface="Arial"/>
                          <a:sym typeface="Arial"/>
                        </a:rPr>
                        <a:t> fibers</a:t>
                      </a:r>
                      <a:r>
                        <a:rPr kumimoji="0" lang="en-US" altLang="zh-CN" sz="1800" b="0" i="0" u="sng" strike="noStrike" kern="0" cap="none" spc="0" normalizeH="0" baseline="0" noProof="0" dirty="0">
                          <a:ln>
                            <a:noFill/>
                          </a:ln>
                          <a:solidFill>
                            <a:srgbClr val="000000"/>
                          </a:solidFill>
                          <a:effectLst/>
                          <a:uLnTx/>
                          <a:uFillTx/>
                          <a:latin typeface="+mn-lt"/>
                          <a:cs typeface="Arial"/>
                          <a:sym typeface="Arial"/>
                        </a:rPr>
                        <a:t>:</a:t>
                      </a:r>
                      <a:r>
                        <a:rPr kumimoji="0" lang="en-US" altLang="zh-CN" sz="1800" b="0" i="0" u="none" strike="noStrike" kern="0" cap="none" spc="0" normalizeH="0" baseline="0" noProof="0" dirty="0">
                          <a:ln>
                            <a:noFill/>
                          </a:ln>
                          <a:solidFill>
                            <a:srgbClr val="000000"/>
                          </a:solidFill>
                          <a:effectLst/>
                          <a:uLnTx/>
                          <a:uFillTx/>
                          <a:latin typeface="+mn-lt"/>
                          <a:cs typeface="Arial"/>
                          <a:sym typeface="Arial"/>
                        </a:rPr>
                        <a:t>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GB" sz="1400" b="0" i="0" u="none" strike="noStrike" kern="0" cap="none" spc="0" normalizeH="0" baseline="0" noProof="0" dirty="0">
                          <a:ln>
                            <a:noFill/>
                          </a:ln>
                          <a:solidFill>
                            <a:prstClr val="white">
                              <a:lumMod val="65000"/>
                            </a:prstClr>
                          </a:solidFill>
                          <a:effectLst/>
                          <a:uLnTx/>
                          <a:uFillTx/>
                          <a:latin typeface="+mn-lt"/>
                          <a:cs typeface="Arial"/>
                          <a:sym typeface="Arial"/>
                        </a:rPr>
                        <a:t>Special Visceral Efferent</a:t>
                      </a:r>
                      <a:endParaRPr kumimoji="0" lang="en-US" altLang="zh-CN" sz="1400" b="1" i="0" u="sng" strike="noStrike" kern="0" cap="none" spc="0" normalizeH="0" baseline="0" noProof="0" dirty="0">
                        <a:ln>
                          <a:noFill/>
                        </a:ln>
                        <a:solidFill>
                          <a:srgbClr val="000000"/>
                        </a:solidFill>
                        <a:effectLst/>
                        <a:uLnTx/>
                        <a:uFillTx/>
                        <a:latin typeface="+mn-lt"/>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CN" sz="1800" b="0" dirty="0">
                          <a:latin typeface="+mn-lt"/>
                        </a:rPr>
                        <a:t>originate from </a:t>
                      </a:r>
                      <a:r>
                        <a:rPr lang="en-US" altLang="zh-CN" sz="1800" b="1" dirty="0">
                          <a:latin typeface="+mn-lt"/>
                        </a:rPr>
                        <a:t>nucleus </a:t>
                      </a:r>
                      <a:r>
                        <a:rPr lang="en-US" altLang="zh-CN" sz="1800" b="1" dirty="0" err="1">
                          <a:latin typeface="+mn-lt"/>
                        </a:rPr>
                        <a:t>ambiguus</a:t>
                      </a:r>
                      <a:r>
                        <a:rPr lang="en-US" altLang="zh-CN" sz="1800" b="1" dirty="0">
                          <a:latin typeface="+mn-lt"/>
                        </a:rPr>
                        <a:t> (NA)</a:t>
                      </a:r>
                      <a:endParaRPr lang="en-GB" sz="18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CN" sz="1800" b="0" dirty="0">
                          <a:latin typeface="+mn-lt"/>
                        </a:rPr>
                        <a:t>supply </a:t>
                      </a:r>
                      <a:r>
                        <a:rPr lang="en-US" altLang="zh-CN" sz="1800" b="0" i="1" dirty="0" err="1">
                          <a:latin typeface="+mn-lt"/>
                        </a:rPr>
                        <a:t>stylopharyngeus</a:t>
                      </a:r>
                      <a:r>
                        <a:rPr lang="en-US" altLang="zh-CN" sz="1800" b="0" dirty="0">
                          <a:latin typeface="+mn-lt"/>
                        </a:rPr>
                        <a:t> muscle</a:t>
                      </a:r>
                      <a:endParaRPr lang="en-GB" sz="18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GVE</a:t>
                      </a:r>
                      <a:r>
                        <a:rPr lang="en-US" altLang="zh-CN" sz="1800" u="sng" dirty="0">
                          <a:solidFill>
                            <a:schemeClr val="tx1"/>
                          </a:solidFill>
                          <a:latin typeface="+mn-lt"/>
                        </a:rPr>
                        <a:t> 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lumMod val="65000"/>
                            </a:schemeClr>
                          </a:solidFill>
                          <a:latin typeface="+mn-lt"/>
                        </a:rPr>
                        <a:t>General Visceral Efferent</a:t>
                      </a:r>
                      <a:endParaRPr lang="en-US" altLang="zh-CN"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a:txBody>
                    <a:bodyPr/>
                    <a:lstStyle/>
                    <a:p>
                      <a:r>
                        <a:rPr lang="en-US" altLang="zh-CN" sz="1800" dirty="0">
                          <a:latin typeface="+mn-lt"/>
                        </a:rPr>
                        <a:t>arise from </a:t>
                      </a:r>
                      <a:r>
                        <a:rPr lang="en-US" altLang="zh-CN" sz="1800" b="1" dirty="0">
                          <a:latin typeface="+mn-lt"/>
                        </a:rPr>
                        <a:t>inferior </a:t>
                      </a:r>
                      <a:r>
                        <a:rPr lang="en-US" altLang="zh-CN" sz="1800" b="1" dirty="0" err="1">
                          <a:latin typeface="+mn-lt"/>
                        </a:rPr>
                        <a:t>salivatory</a:t>
                      </a:r>
                      <a:r>
                        <a:rPr lang="en-US" altLang="zh-CN" sz="1800" b="1" dirty="0">
                          <a:latin typeface="+mn-lt"/>
                        </a:rPr>
                        <a:t> nucleus (ISN)</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a:txBody>
                    <a:bodyPr/>
                    <a:lstStyle/>
                    <a:p>
                      <a:r>
                        <a:rPr lang="en-US" altLang="zh-CN" sz="1800" dirty="0">
                          <a:latin typeface="+mn-lt"/>
                        </a:rPr>
                        <a:t>relay in </a:t>
                      </a:r>
                      <a:r>
                        <a:rPr lang="en-US" altLang="zh-CN" sz="1800" b="1" dirty="0" err="1">
                          <a:latin typeface="+mn-lt"/>
                        </a:rPr>
                        <a:t>otic</a:t>
                      </a:r>
                      <a:r>
                        <a:rPr lang="en-US" altLang="zh-CN" sz="1800" b="1" dirty="0">
                          <a:latin typeface="+mn-lt"/>
                        </a:rPr>
                        <a:t> ganglion</a:t>
                      </a:r>
                      <a:r>
                        <a:rPr lang="en-US" altLang="zh-CN" sz="1800" dirty="0">
                          <a:latin typeface="+mn-lt"/>
                        </a:rPr>
                        <a:t>, the postganglionic fibers supply </a:t>
                      </a:r>
                      <a:r>
                        <a:rPr lang="en-US" altLang="zh-CN" sz="1800" i="1" dirty="0">
                          <a:latin typeface="+mn-lt"/>
                        </a:rPr>
                        <a:t>parotid gland</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SVA</a:t>
                      </a:r>
                      <a:r>
                        <a:rPr lang="en-US" altLang="zh-CN" sz="1800" u="sng" dirty="0">
                          <a:solidFill>
                            <a:schemeClr val="tx1"/>
                          </a:solidFill>
                          <a:latin typeface="+mn-lt"/>
                        </a:rPr>
                        <a:t> 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65000"/>
                            </a:prstClr>
                          </a:solidFill>
                          <a:latin typeface="+mn-lt"/>
                        </a:rPr>
                        <a:t>Special Visceral Afferent</a:t>
                      </a:r>
                      <a:endParaRPr lang="en-US" altLang="zh-CN"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altLang="zh-CN" sz="1800" dirty="0">
                          <a:latin typeface="+mn-lt"/>
                        </a:rPr>
                        <a:t>arise from the cells of inferior ganglion, their central processes terminate in </a:t>
                      </a:r>
                      <a:r>
                        <a:rPr lang="en-US" altLang="zh-CN" sz="1800" b="1" dirty="0">
                          <a:latin typeface="+mn-lt"/>
                        </a:rPr>
                        <a:t>nucleus of solitary tract (NST)</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mn-lt"/>
                        </a:rPr>
                        <a:t>the peripheral processes supply the </a:t>
                      </a:r>
                      <a:r>
                        <a:rPr lang="en-US" altLang="zh-CN" sz="1800" b="1" dirty="0">
                          <a:solidFill>
                            <a:schemeClr val="tx1"/>
                          </a:solidFill>
                          <a:latin typeface="+mn-lt"/>
                        </a:rPr>
                        <a:t>taste</a:t>
                      </a:r>
                      <a:r>
                        <a:rPr lang="en-US" altLang="zh-CN" sz="1800" dirty="0">
                          <a:solidFill>
                            <a:schemeClr val="tx1"/>
                          </a:solidFill>
                          <a:latin typeface="+mn-lt"/>
                        </a:rPr>
                        <a:t> </a:t>
                      </a:r>
                      <a:r>
                        <a:rPr lang="en-US" altLang="zh-CN" sz="1800" dirty="0">
                          <a:latin typeface="+mn-lt"/>
                        </a:rPr>
                        <a:t>buds on </a:t>
                      </a:r>
                      <a:r>
                        <a:rPr lang="en-US" altLang="zh-CN" sz="1800" i="1" dirty="0">
                          <a:latin typeface="+mn-lt"/>
                        </a:rPr>
                        <a:t>posterior third of tongue</a:t>
                      </a:r>
                      <a:r>
                        <a:rPr lang="en-US" altLang="zh-CN" sz="180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GVA </a:t>
                      </a:r>
                      <a:r>
                        <a:rPr lang="en-US" altLang="zh-CN" sz="1800" u="sng" dirty="0">
                          <a:solidFill>
                            <a:schemeClr val="tx1"/>
                          </a:solidFill>
                          <a:latin typeface="+mn-lt"/>
                        </a:rPr>
                        <a:t>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65000"/>
                            </a:prstClr>
                          </a:solidFill>
                          <a:latin typeface="+mn-lt"/>
                        </a:rPr>
                        <a:t>General Visceral Afferent</a:t>
                      </a:r>
                      <a:endParaRPr lang="en-US" altLang="zh-CN"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mn-lt"/>
                        </a:rPr>
                        <a:t>end in </a:t>
                      </a:r>
                      <a:r>
                        <a:rPr lang="en-US" altLang="zh-CN" sz="1800" b="1" dirty="0">
                          <a:latin typeface="+mn-lt"/>
                        </a:rPr>
                        <a:t>nucleus of solitary tract.</a:t>
                      </a:r>
                      <a:endParaRPr lang="en-US" altLang="zh-CN"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altLang="zh-CN" sz="1800" dirty="0">
                          <a:latin typeface="+mn-lt"/>
                        </a:rPr>
                        <a:t>visceral sensation </a:t>
                      </a:r>
                      <a:r>
                        <a:rPr lang="en-US" altLang="zh-CN" sz="1400" dirty="0">
                          <a:solidFill>
                            <a:srgbClr val="92D050"/>
                          </a:solidFill>
                          <a:latin typeface="+mn-lt"/>
                        </a:rPr>
                        <a:t>(pain and temp.) </a:t>
                      </a:r>
                      <a:r>
                        <a:rPr lang="en-US" altLang="zh-CN" sz="1800" dirty="0">
                          <a:latin typeface="+mn-lt"/>
                        </a:rPr>
                        <a:t>from mucosa of </a:t>
                      </a:r>
                      <a:r>
                        <a:rPr lang="en-US" altLang="zh-CN" sz="1800" i="1" dirty="0">
                          <a:latin typeface="+mn-lt"/>
                        </a:rPr>
                        <a:t>posterior third of tongue</a:t>
                      </a:r>
                      <a:r>
                        <a:rPr lang="en-US" altLang="zh-CN" sz="1800" dirty="0">
                          <a:latin typeface="+mn-lt"/>
                        </a:rPr>
                        <a:t>, </a:t>
                      </a:r>
                      <a:r>
                        <a:rPr lang="en-US" altLang="zh-CN" sz="1800" i="1" dirty="0">
                          <a:latin typeface="+mn-lt"/>
                        </a:rPr>
                        <a:t>pharynx</a:t>
                      </a:r>
                      <a:r>
                        <a:rPr lang="en-US" altLang="zh-CN" sz="1800" dirty="0">
                          <a:latin typeface="+mn-lt"/>
                        </a:rPr>
                        <a:t>, </a:t>
                      </a:r>
                      <a:r>
                        <a:rPr lang="en-US" altLang="zh-CN" sz="1800" i="1" dirty="0">
                          <a:latin typeface="+mn-lt"/>
                        </a:rPr>
                        <a:t>auditory tube </a:t>
                      </a:r>
                      <a:r>
                        <a:rPr lang="en-US" altLang="zh-CN" sz="1800" dirty="0">
                          <a:latin typeface="+mn-lt"/>
                        </a:rPr>
                        <a:t>and </a:t>
                      </a:r>
                      <a:r>
                        <a:rPr lang="en-US" altLang="zh-CN" sz="1800" i="1" dirty="0">
                          <a:latin typeface="+mn-lt"/>
                        </a:rPr>
                        <a:t>tympanic cavity</a:t>
                      </a:r>
                      <a:r>
                        <a:rPr lang="en-US" altLang="zh-CN" sz="1800" dirty="0">
                          <a:latin typeface="+mn-lt"/>
                        </a:rPr>
                        <a:t>, </a:t>
                      </a:r>
                      <a:r>
                        <a:rPr lang="en-US" altLang="zh-CN" sz="1800" i="1" dirty="0">
                          <a:latin typeface="+mn-lt"/>
                        </a:rPr>
                        <a:t>carotid sinus</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A4CCCA65-A979-460C-8D32-27906269BCF6}"/>
              </a:ext>
            </a:extLst>
          </p:cNvPr>
          <p:cNvSpPr txBox="1"/>
          <p:nvPr/>
        </p:nvSpPr>
        <p:spPr>
          <a:xfrm>
            <a:off x="6754761" y="1106179"/>
            <a:ext cx="1745991" cy="307777"/>
          </a:xfrm>
          <a:prstGeom prst="rect">
            <a:avLst/>
          </a:prstGeom>
          <a:noFill/>
        </p:spPr>
        <p:txBody>
          <a:bodyPr wrap="none" rtlCol="0">
            <a:spAutoFit/>
          </a:bodyPr>
          <a:lstStyle/>
          <a:p>
            <a:r>
              <a:rPr lang="en-US" dirty="0">
                <a:solidFill>
                  <a:srgbClr val="92D050"/>
                </a:solidFill>
                <a:latin typeface="+mn-lt"/>
              </a:rPr>
              <a:t>(Deep origin = nuclei)</a:t>
            </a:r>
            <a:endParaRPr lang="en-GB" dirty="0">
              <a:solidFill>
                <a:srgbClr val="92D050"/>
              </a:solidFill>
              <a:latin typeface="+mn-lt"/>
            </a:endParaRPr>
          </a:p>
        </p:txBody>
      </p:sp>
      <p:sp>
        <p:nvSpPr>
          <p:cNvPr id="7" name="Rectangle 6">
            <a:extLst>
              <a:ext uri="{FF2B5EF4-FFF2-40B4-BE49-F238E27FC236}">
                <a16:creationId xmlns:a16="http://schemas.microsoft.com/office/drawing/2014/main" id="{9644A7FB-A7C3-46A1-96BB-9BC2B6C873C8}"/>
              </a:ext>
            </a:extLst>
          </p:cNvPr>
          <p:cNvSpPr/>
          <p:nvPr/>
        </p:nvSpPr>
        <p:spPr>
          <a:xfrm>
            <a:off x="9566480" y="743357"/>
            <a:ext cx="1642294" cy="642937"/>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lumMod val="50000"/>
                  </a:schemeClr>
                </a:solidFill>
              </a:rPr>
              <a:t>Recall: </a:t>
            </a:r>
            <a:r>
              <a:rPr lang="en-US" b="1" dirty="0">
                <a:solidFill>
                  <a:schemeClr val="bg1">
                    <a:lumMod val="50000"/>
                  </a:schemeClr>
                </a:solidFill>
              </a:rPr>
              <a:t>SAME</a:t>
            </a:r>
          </a:p>
          <a:p>
            <a:r>
              <a:rPr lang="en-US" b="1" u="sng" dirty="0">
                <a:solidFill>
                  <a:schemeClr val="bg1">
                    <a:lumMod val="50000"/>
                  </a:schemeClr>
                </a:solidFill>
              </a:rPr>
              <a:t>S</a:t>
            </a:r>
            <a:r>
              <a:rPr lang="en-US" dirty="0">
                <a:solidFill>
                  <a:schemeClr val="bg1">
                    <a:lumMod val="50000"/>
                  </a:schemeClr>
                </a:solidFill>
              </a:rPr>
              <a:t>ensory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A</a:t>
            </a:r>
            <a:r>
              <a:rPr lang="en-US" dirty="0">
                <a:solidFill>
                  <a:schemeClr val="bg1">
                    <a:lumMod val="50000"/>
                  </a:schemeClr>
                </a:solidFill>
              </a:rPr>
              <a:t>fferent </a:t>
            </a:r>
          </a:p>
          <a:p>
            <a:r>
              <a:rPr lang="en-US" b="1" u="sng" dirty="0">
                <a:solidFill>
                  <a:schemeClr val="bg1">
                    <a:lumMod val="50000"/>
                  </a:schemeClr>
                </a:solidFill>
              </a:rPr>
              <a:t>M</a:t>
            </a:r>
            <a:r>
              <a:rPr lang="en-US" dirty="0">
                <a:solidFill>
                  <a:schemeClr val="bg1">
                    <a:lumMod val="50000"/>
                  </a:schemeClr>
                </a:solidFill>
              </a:rPr>
              <a:t>otor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E</a:t>
            </a:r>
            <a:r>
              <a:rPr lang="en-US" dirty="0">
                <a:solidFill>
                  <a:schemeClr val="bg1">
                    <a:lumMod val="50000"/>
                  </a:schemeClr>
                </a:solidFill>
              </a:rPr>
              <a:t>fferent</a:t>
            </a:r>
            <a:endParaRPr lang="en-GB" dirty="0">
              <a:solidFill>
                <a:schemeClr val="bg1">
                  <a:lumMod val="50000"/>
                </a:schemeClr>
              </a:solidFill>
            </a:endParaRPr>
          </a:p>
        </p:txBody>
      </p:sp>
      <p:pic>
        <p:nvPicPr>
          <p:cNvPr id="4" name="Picture 3">
            <a:extLst>
              <a:ext uri="{FF2B5EF4-FFF2-40B4-BE49-F238E27FC236}">
                <a16:creationId xmlns:a16="http://schemas.microsoft.com/office/drawing/2014/main" id="{615A817A-D94A-4432-ADF2-F2B5369F34F3}"/>
              </a:ext>
            </a:extLst>
          </p:cNvPr>
          <p:cNvPicPr>
            <a:picLocks noChangeAspect="1"/>
          </p:cNvPicPr>
          <p:nvPr/>
        </p:nvPicPr>
        <p:blipFill>
          <a:blip r:embed="rId2"/>
          <a:stretch>
            <a:fillRect/>
          </a:stretch>
        </p:blipFill>
        <p:spPr>
          <a:xfrm>
            <a:off x="8612375" y="1809028"/>
            <a:ext cx="3395063" cy="4401506"/>
          </a:xfrm>
          <a:prstGeom prst="rect">
            <a:avLst/>
          </a:prstGeom>
        </p:spPr>
      </p:pic>
    </p:spTree>
    <p:extLst>
      <p:ext uri="{BB962C8B-B14F-4D97-AF65-F5344CB8AC3E}">
        <p14:creationId xmlns:p14="http://schemas.microsoft.com/office/powerpoint/2010/main" val="163412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Jamila\Desktop\cn09.gif"/>
          <p:cNvPicPr>
            <a:picLocks noChangeAspect="1" noChangeArrowheads="1"/>
          </p:cNvPicPr>
          <p:nvPr/>
        </p:nvPicPr>
        <p:blipFill>
          <a:blip r:embed="rId2" cstate="print"/>
          <a:srcRect/>
          <a:stretch>
            <a:fillRect/>
          </a:stretch>
        </p:blipFill>
        <p:spPr bwMode="auto">
          <a:xfrm>
            <a:off x="1282494" y="177594"/>
            <a:ext cx="9473995" cy="6407809"/>
          </a:xfrm>
          <a:prstGeom prst="rect">
            <a:avLst/>
          </a:prstGeom>
          <a:noFill/>
          <a:ln>
            <a:noFill/>
          </a:ln>
        </p:spPr>
      </p:pic>
    </p:spTree>
    <p:extLst>
      <p:ext uri="{BB962C8B-B14F-4D97-AF65-F5344CB8AC3E}">
        <p14:creationId xmlns:p14="http://schemas.microsoft.com/office/powerpoint/2010/main" val="384793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br>
              <a:rPr lang="en-GB" sz="3600" b="1" dirty="0"/>
            </a:br>
            <a:r>
              <a:rPr lang="en-US" sz="3200" b="1" dirty="0"/>
              <a:t>Ganglia &amp; Communications</a:t>
            </a:r>
            <a:endParaRPr lang="en-GB" sz="3200" b="1" dirty="0"/>
          </a:p>
        </p:txBody>
      </p:sp>
      <p:sp>
        <p:nvSpPr>
          <p:cNvPr id="4" name="Rectangle 3"/>
          <p:cNvSpPr/>
          <p:nvPr/>
        </p:nvSpPr>
        <p:spPr>
          <a:xfrm>
            <a:off x="1100428" y="3758593"/>
            <a:ext cx="5134117" cy="2185214"/>
          </a:xfrm>
          <a:prstGeom prst="rect">
            <a:avLst/>
          </a:prstGeom>
        </p:spPr>
        <p:txBody>
          <a:bodyPr wrap="square">
            <a:spAutoFit/>
          </a:bodyPr>
          <a:lstStyle/>
          <a:p>
            <a:pPr marL="342900" indent="-342900">
              <a:buFont typeface="Courier New" panose="02070309020205020404" pitchFamily="49" charset="0"/>
              <a:buChar char="o"/>
            </a:pPr>
            <a:r>
              <a:rPr lang="en-US" sz="2000" b="1" dirty="0">
                <a:solidFill>
                  <a:sysClr val="windowText" lastClr="000000"/>
                </a:solidFill>
                <a:latin typeface="+mn-lt"/>
              </a:rPr>
              <a:t>Inferior ganglion</a:t>
            </a:r>
            <a:r>
              <a:rPr lang="en-US" sz="2000" dirty="0">
                <a:solidFill>
                  <a:sysClr val="windowText" lastClr="000000"/>
                </a:solidFill>
                <a:latin typeface="+mn-lt"/>
              </a:rPr>
              <a:t>: </a:t>
            </a:r>
          </a:p>
          <a:p>
            <a:pPr marL="508000" indent="-217488">
              <a:buFont typeface="Arial" panose="020B0604020202020204" pitchFamily="34" charset="0"/>
              <a:buChar char="•"/>
            </a:pPr>
            <a:r>
              <a:rPr lang="en-US" sz="2000" u="sng" dirty="0">
                <a:solidFill>
                  <a:sysClr val="windowText" lastClr="000000"/>
                </a:solidFill>
                <a:latin typeface="+mn-lt"/>
              </a:rPr>
              <a:t>Large</a:t>
            </a:r>
            <a:r>
              <a:rPr lang="en-US" sz="2000" dirty="0">
                <a:solidFill>
                  <a:sysClr val="windowText" lastClr="000000"/>
                </a:solidFill>
                <a:latin typeface="+mn-lt"/>
              </a:rPr>
              <a:t> and carries general sensations from pharynx, soft palate and tonsil.</a:t>
            </a:r>
          </a:p>
          <a:p>
            <a:pPr marL="508000" indent="-217488">
              <a:buFont typeface="Arial" panose="020B0604020202020204" pitchFamily="34" charset="0"/>
              <a:buChar char="•"/>
            </a:pPr>
            <a:r>
              <a:rPr lang="en-US" sz="2000" dirty="0">
                <a:solidFill>
                  <a:sysClr val="windowText" lastClr="000000"/>
                </a:solidFill>
                <a:latin typeface="+mn-lt"/>
              </a:rPr>
              <a:t>It is connected to Auricular Branch of </a:t>
            </a:r>
            <a:r>
              <a:rPr lang="en-US" sz="2000" dirty="0" err="1">
                <a:solidFill>
                  <a:sysClr val="windowText" lastClr="000000"/>
                </a:solidFill>
                <a:latin typeface="+mn-lt"/>
              </a:rPr>
              <a:t>Vagus</a:t>
            </a:r>
            <a:r>
              <a:rPr lang="en-US" sz="2000" dirty="0">
                <a:solidFill>
                  <a:sysClr val="windowText" lastClr="000000"/>
                </a:solidFill>
                <a:latin typeface="+mn-lt"/>
              </a:rPr>
              <a:t>.</a:t>
            </a:r>
          </a:p>
          <a:p>
            <a:pPr marL="508000" indent="-217488">
              <a:lnSpc>
                <a:spcPct val="90000"/>
              </a:lnSpc>
              <a:buFont typeface="Arial" panose="020B0604020202020204" pitchFamily="34" charset="0"/>
              <a:buChar char="•"/>
            </a:pPr>
            <a:r>
              <a:rPr lang="en-US" sz="2000" dirty="0">
                <a:solidFill>
                  <a:sysClr val="windowText" lastClr="000000"/>
                </a:solidFill>
                <a:latin typeface="+mn-lt"/>
              </a:rPr>
              <a:t>The Trunk of the nerve is connected to the Facial nerve at the </a:t>
            </a:r>
            <a:r>
              <a:rPr lang="en-US" sz="2000" b="1" dirty="0">
                <a:solidFill>
                  <a:sysClr val="windowText" lastClr="000000"/>
                </a:solidFill>
                <a:latin typeface="+mn-lt"/>
              </a:rPr>
              <a:t>stylomastoid foramen</a:t>
            </a:r>
          </a:p>
        </p:txBody>
      </p:sp>
      <p:sp>
        <p:nvSpPr>
          <p:cNvPr id="5" name="Rectangle 4"/>
          <p:cNvSpPr/>
          <p:nvPr/>
        </p:nvSpPr>
        <p:spPr>
          <a:xfrm>
            <a:off x="1100428" y="2291547"/>
            <a:ext cx="5134115" cy="1323439"/>
          </a:xfrm>
          <a:prstGeom prst="rect">
            <a:avLst/>
          </a:prstGeom>
        </p:spPr>
        <p:txBody>
          <a:bodyPr wrap="square">
            <a:spAutoFit/>
          </a:bodyPr>
          <a:lstStyle/>
          <a:p>
            <a:pPr marL="342900" indent="-342900">
              <a:buFont typeface="Courier New" panose="02070309020205020404" pitchFamily="49" charset="0"/>
              <a:buChar char="o"/>
            </a:pPr>
            <a:r>
              <a:rPr lang="en-US" sz="2000" b="1" dirty="0">
                <a:solidFill>
                  <a:schemeClr val="tx1"/>
                </a:solidFill>
                <a:latin typeface="+mn-lt"/>
              </a:rPr>
              <a:t>Superior ganglion: </a:t>
            </a:r>
          </a:p>
          <a:p>
            <a:pPr marL="566738" indent="-227013">
              <a:buFont typeface="Arial" panose="020B0604020202020204" pitchFamily="34" charset="0"/>
              <a:buChar char="•"/>
            </a:pPr>
            <a:r>
              <a:rPr lang="en-US" sz="2000" u="sng" dirty="0">
                <a:latin typeface="+mn-lt"/>
              </a:rPr>
              <a:t>Small</a:t>
            </a:r>
            <a:r>
              <a:rPr lang="en-US" sz="2000" dirty="0">
                <a:latin typeface="+mn-lt"/>
              </a:rPr>
              <a:t>, with no branches.</a:t>
            </a:r>
          </a:p>
          <a:p>
            <a:pPr marL="566738" indent="-227013">
              <a:buFont typeface="Arial" panose="020B0604020202020204" pitchFamily="34" charset="0"/>
              <a:buChar char="•"/>
            </a:pPr>
            <a:r>
              <a:rPr lang="en-US" sz="2000" dirty="0">
                <a:latin typeface="+mn-lt"/>
              </a:rPr>
              <a:t>It is connected to</a:t>
            </a:r>
            <a:r>
              <a:rPr lang="en-US" sz="2000" b="1" dirty="0">
                <a:latin typeface="+mn-lt"/>
              </a:rPr>
              <a:t> </a:t>
            </a:r>
            <a:r>
              <a:rPr lang="en-US" sz="2000" dirty="0">
                <a:latin typeface="+mn-lt"/>
              </a:rPr>
              <a:t>the</a:t>
            </a:r>
            <a:r>
              <a:rPr lang="en-US" sz="2000" b="1" dirty="0">
                <a:latin typeface="+mn-lt"/>
              </a:rPr>
              <a:t> Superior Cervical sympathetic ganglion</a:t>
            </a:r>
            <a:r>
              <a:rPr lang="en-US" sz="2000" dirty="0">
                <a:latin typeface="+mn-lt"/>
              </a:rPr>
              <a:t>.</a:t>
            </a:r>
          </a:p>
        </p:txBody>
      </p:sp>
      <p:sp>
        <p:nvSpPr>
          <p:cNvPr id="6" name="Rectangle 5"/>
          <p:cNvSpPr/>
          <p:nvPr/>
        </p:nvSpPr>
        <p:spPr>
          <a:xfrm>
            <a:off x="1100428" y="1762345"/>
            <a:ext cx="2081019" cy="400110"/>
          </a:xfrm>
          <a:prstGeom prst="rect">
            <a:avLst/>
          </a:prstGeom>
        </p:spPr>
        <p:txBody>
          <a:bodyPr wrap="none">
            <a:spAutoFit/>
          </a:bodyPr>
          <a:lstStyle/>
          <a:p>
            <a:r>
              <a:rPr lang="en-US" sz="2000" dirty="0">
                <a:latin typeface="+mn-lt"/>
              </a:rPr>
              <a:t>It has two ganglia:</a:t>
            </a:r>
          </a:p>
        </p:txBody>
      </p:sp>
      <p:sp>
        <p:nvSpPr>
          <p:cNvPr id="7" name="Rectangle 6"/>
          <p:cNvSpPr/>
          <p:nvPr/>
        </p:nvSpPr>
        <p:spPr>
          <a:xfrm>
            <a:off x="1100427" y="2316862"/>
            <a:ext cx="5134117" cy="1298123"/>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1100426" y="3758592"/>
            <a:ext cx="5134117" cy="2328822"/>
          </a:xfrm>
          <a:prstGeom prst="rect">
            <a:avLst/>
          </a:prstGeom>
          <a:noFill/>
          <a:ln w="28575">
            <a:solidFill>
              <a:srgbClr val="BB889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16" name="Group 15"/>
          <p:cNvGrpSpPr/>
          <p:nvPr/>
        </p:nvGrpSpPr>
        <p:grpSpPr>
          <a:xfrm>
            <a:off x="6891414" y="1513446"/>
            <a:ext cx="4655127" cy="4573968"/>
            <a:chOff x="6747163" y="1337834"/>
            <a:chExt cx="4655127" cy="5076820"/>
          </a:xfrm>
        </p:grpSpPr>
        <p:pic>
          <p:nvPicPr>
            <p:cNvPr id="3" name="Picture 5" descr="IX"/>
            <p:cNvPicPr>
              <a:picLocks noChangeAspect="1" noChangeArrowheads="1"/>
            </p:cNvPicPr>
            <p:nvPr/>
          </p:nvPicPr>
          <p:blipFill>
            <a:blip r:embed="rId2" cstate="print"/>
            <a:srcRect/>
            <a:stretch>
              <a:fillRect/>
            </a:stretch>
          </p:blipFill>
          <p:spPr>
            <a:xfrm>
              <a:off x="6941127" y="1337834"/>
              <a:ext cx="4461163" cy="5076820"/>
            </a:xfrm>
            <a:prstGeom prst="rect">
              <a:avLst/>
            </a:prstGeom>
            <a:noFill/>
            <a:ln/>
          </p:spPr>
        </p:pic>
        <p:cxnSp>
          <p:nvCxnSpPr>
            <p:cNvPr id="11" name="Straight Arrow Connector 10"/>
            <p:cNvCxnSpPr/>
            <p:nvPr/>
          </p:nvCxnSpPr>
          <p:spPr>
            <a:xfrm>
              <a:off x="6747163" y="2552805"/>
              <a:ext cx="526473"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024254" y="2841626"/>
              <a:ext cx="471054" cy="413265"/>
            </a:xfrm>
            <a:prstGeom prst="straightConnector1">
              <a:avLst/>
            </a:prstGeom>
            <a:ln w="57150">
              <a:solidFill>
                <a:srgbClr val="BB889D"/>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0F5625A0-720D-49BE-84B4-50599FE0ED3A}"/>
              </a:ext>
            </a:extLst>
          </p:cNvPr>
          <p:cNvSpPr/>
          <p:nvPr/>
        </p:nvSpPr>
        <p:spPr>
          <a:xfrm>
            <a:off x="3568802" y="2387821"/>
            <a:ext cx="1642294" cy="220255"/>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bg1">
                    <a:lumMod val="50000"/>
                  </a:schemeClr>
                </a:solidFill>
              </a:rPr>
              <a:t>S</a:t>
            </a:r>
            <a:r>
              <a:rPr lang="en-US" dirty="0">
                <a:solidFill>
                  <a:schemeClr val="bg1">
                    <a:lumMod val="50000"/>
                  </a:schemeClr>
                </a:solidFill>
              </a:rPr>
              <a:t>uperior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S</a:t>
            </a:r>
            <a:r>
              <a:rPr lang="en-US" dirty="0">
                <a:solidFill>
                  <a:schemeClr val="bg1">
                    <a:lumMod val="50000"/>
                  </a:schemeClr>
                </a:solidFill>
              </a:rPr>
              <a:t>mall</a:t>
            </a:r>
          </a:p>
        </p:txBody>
      </p:sp>
    </p:spTree>
    <p:extLst>
      <p:ext uri="{BB962C8B-B14F-4D97-AF65-F5344CB8AC3E}">
        <p14:creationId xmlns:p14="http://schemas.microsoft.com/office/powerpoint/2010/main" val="3018366121"/>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tomy" id="{6C3A8FFE-7141-47B9-9213-9895C7E1A432}" vid="{088974C7-7BA9-4A38-9875-23F266899E6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Template>
  <TotalTime>21297</TotalTime>
  <Words>2253</Words>
  <Application>Microsoft Office PowerPoint</Application>
  <PresentationFormat>Widescreen</PresentationFormat>
  <Paragraphs>318</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 Light</vt:lpstr>
      <vt:lpstr>Calibri</vt:lpstr>
      <vt:lpstr>Courier New</vt:lpstr>
      <vt:lpstr>Arial</vt:lpstr>
      <vt:lpstr>Wingdings</vt:lpstr>
      <vt:lpstr>Comic Sans MS</vt:lpstr>
      <vt:lpstr>宋体</vt:lpstr>
      <vt:lpstr>Office Theme</vt:lpstr>
      <vt:lpstr>Cranial Nerves IX-X  (Glossopharyngeal &amp; Vagus Nerves)</vt:lpstr>
      <vt:lpstr>Objectives</vt:lpstr>
      <vt:lpstr>PowerPoint Presentation</vt:lpstr>
      <vt:lpstr>Glossopharyngeal (IX) 9th Cranial Nerve</vt:lpstr>
      <vt:lpstr>Glossopharyngeal (IX) 9th Cranial Nerve Superficial Attachment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Jawaher AbdulMohsen</dc:creator>
  <cp:lastModifiedBy>Jawaher</cp:lastModifiedBy>
  <cp:revision>118</cp:revision>
  <dcterms:created xsi:type="dcterms:W3CDTF">2017-04-30T17:35:08Z</dcterms:created>
  <dcterms:modified xsi:type="dcterms:W3CDTF">2017-09-28T17:34:05Z</dcterms:modified>
</cp:coreProperties>
</file>