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19"/>
  </p:notesMasterIdLst>
  <p:sldIdLst>
    <p:sldId id="273" r:id="rId2"/>
    <p:sldId id="297" r:id="rId3"/>
    <p:sldId id="322" r:id="rId4"/>
    <p:sldId id="311" r:id="rId5"/>
    <p:sldId id="312" r:id="rId6"/>
    <p:sldId id="313" r:id="rId7"/>
    <p:sldId id="314" r:id="rId8"/>
    <p:sldId id="315" r:id="rId9"/>
    <p:sldId id="316" r:id="rId10"/>
    <p:sldId id="305" r:id="rId11"/>
    <p:sldId id="320" r:id="rId12"/>
    <p:sldId id="317" r:id="rId13"/>
    <p:sldId id="318" r:id="rId14"/>
    <p:sldId id="319" r:id="rId15"/>
    <p:sldId id="324" r:id="rId16"/>
    <p:sldId id="327" r:id="rId17"/>
    <p:sldId id="321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Segoe UI Light" panose="020B0502040204020203" pitchFamily="34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CCCC"/>
    <a:srgbClr val="C00000"/>
    <a:srgbClr val="0066FF"/>
    <a:srgbClr val="FED163"/>
    <a:srgbClr val="BB889D"/>
    <a:srgbClr val="EA7274"/>
    <a:srgbClr val="CC3399"/>
    <a:srgbClr val="CC66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6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84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39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docs.google.com/presentation/d/1zHrbVvovKY0lGbOycITFqoig6qjfsi2AoJUTEhHuXw0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Xm7p9EPl93gEqwDzVguKVA/playlists?view_as=subscriber" TargetMode="External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N8yOGWdmxyc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7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sp>
        <p:nvSpPr>
          <p:cNvPr id="17" name="Shape 84"/>
          <p:cNvSpPr txBox="1">
            <a:spLocks/>
          </p:cNvSpPr>
          <p:nvPr/>
        </p:nvSpPr>
        <p:spPr>
          <a:xfrm>
            <a:off x="455965" y="5430617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r>
              <a:rPr lang="en-US" sz="3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Cranial Nerves XI-XII </a:t>
            </a:r>
            <a:br>
              <a:rPr lang="en-US" sz="3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(Accessory &amp; Hypoglossal Nerves)</a:t>
            </a:r>
            <a:endParaRPr lang="en-GB" sz="38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18" name="TextBox 17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1636700-AB01-474B-9D86-27DABE1CB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04171" y="1731971"/>
            <a:ext cx="5681763" cy="4572000"/>
          </a:xfrm>
          <a:ln>
            <a:noFill/>
          </a:ln>
        </p:spPr>
        <p:txBody>
          <a:bodyPr/>
          <a:lstStyle/>
          <a:p>
            <a:pPr marL="290513" indent="-290513" eaLnBrk="1" hangingPunct="1">
              <a:lnSpc>
                <a:spcPct val="90000"/>
              </a:lnSpc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</a:rPr>
              <a:t>Type: </a:t>
            </a:r>
            <a:r>
              <a:rPr lang="en-US" sz="2400" b="1" dirty="0">
                <a:solidFill>
                  <a:srgbClr val="000000"/>
                </a:solidFill>
              </a:rPr>
              <a:t>Motor</a:t>
            </a:r>
          </a:p>
          <a:p>
            <a:pPr marL="290513" indent="-290513" eaLnBrk="1" hangingPunct="1">
              <a:lnSpc>
                <a:spcPct val="90000"/>
              </a:lnSpc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</a:rPr>
              <a:t>Origin: </a:t>
            </a:r>
            <a:r>
              <a:rPr lang="en-US" sz="2400" b="1" dirty="0">
                <a:solidFill>
                  <a:srgbClr val="000000"/>
                </a:solidFill>
              </a:rPr>
              <a:t>H</a:t>
            </a:r>
            <a:r>
              <a:rPr lang="en-GB" sz="2400" b="1" dirty="0" err="1">
                <a:solidFill>
                  <a:srgbClr val="000000"/>
                </a:solidFill>
              </a:rPr>
              <a:t>ypoglossal</a:t>
            </a:r>
            <a:r>
              <a:rPr lang="en-GB" sz="2400" b="1" dirty="0">
                <a:solidFill>
                  <a:srgbClr val="000000"/>
                </a:solidFill>
              </a:rPr>
              <a:t> nucleus </a:t>
            </a:r>
            <a:r>
              <a:rPr lang="en-GB" sz="2400" dirty="0">
                <a:solidFill>
                  <a:srgbClr val="000000"/>
                </a:solidFill>
              </a:rPr>
              <a:t>of the medulla (in the floor of 4</a:t>
            </a:r>
            <a:r>
              <a:rPr lang="en-GB" sz="2400" baseline="30000" dirty="0">
                <a:solidFill>
                  <a:srgbClr val="000000"/>
                </a:solidFill>
              </a:rPr>
              <a:t>th</a:t>
            </a:r>
            <a:r>
              <a:rPr lang="en-GB" sz="2400" dirty="0">
                <a:solidFill>
                  <a:srgbClr val="000000"/>
                </a:solidFill>
              </a:rPr>
              <a:t> ventricle)*</a:t>
            </a:r>
          </a:p>
          <a:p>
            <a:pPr marL="290513" indent="-290513" eaLnBrk="1" hangingPunct="1">
              <a:lnSpc>
                <a:spcPct val="90000"/>
              </a:lnSpc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</a:rPr>
              <a:t>The fibers emerge from the anterior surface of the medulla oblongata through the </a:t>
            </a:r>
            <a:r>
              <a:rPr lang="en-US" sz="2400" b="1" dirty="0">
                <a:solidFill>
                  <a:srgbClr val="000000"/>
                </a:solidFill>
              </a:rPr>
              <a:t>sulcus between the pyramid </a:t>
            </a:r>
            <a:r>
              <a:rPr lang="en-US" sz="2400" dirty="0">
                <a:solidFill>
                  <a:srgbClr val="000000"/>
                </a:solidFill>
              </a:rPr>
              <a:t>and the </a:t>
            </a:r>
            <a:r>
              <a:rPr lang="en-US" sz="2400" b="1" dirty="0">
                <a:solidFill>
                  <a:srgbClr val="000000"/>
                </a:solidFill>
              </a:rPr>
              <a:t>olive.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GB" sz="2400" dirty="0">
              <a:solidFill>
                <a:srgbClr val="000000"/>
              </a:solidFill>
            </a:endParaRPr>
          </a:p>
          <a:p>
            <a:pPr marL="290513" indent="-290513" eaLnBrk="1" hangingPunct="1">
              <a:lnSpc>
                <a:spcPct val="90000"/>
              </a:lnSpc>
              <a:buClrTx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srgbClr val="000000"/>
                </a:solidFill>
              </a:rPr>
              <a:t>Foramen of exit from skull:           </a:t>
            </a:r>
            <a:r>
              <a:rPr lang="en-GB" sz="2400" b="1" dirty="0">
                <a:solidFill>
                  <a:srgbClr val="000000"/>
                </a:solidFill>
              </a:rPr>
              <a:t>Hypoglossal canal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340362" y="3180703"/>
            <a:ext cx="4259905" cy="3504913"/>
            <a:chOff x="6248400" y="1123950"/>
            <a:chExt cx="4267200" cy="5048250"/>
          </a:xfrm>
        </p:grpSpPr>
        <p:pic>
          <p:nvPicPr>
            <p:cNvPr id="26627" name="Picture 2" descr="C:\Documents and Settings\Free User\My Documents\My Pictures\Picture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73" b="5817"/>
            <a:stretch>
              <a:fillRect/>
            </a:stretch>
          </p:blipFill>
          <p:spPr bwMode="auto">
            <a:xfrm>
              <a:off x="6248400" y="1123950"/>
              <a:ext cx="4267200" cy="504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Oval 7"/>
            <p:cNvSpPr>
              <a:spLocks noChangeArrowheads="1"/>
            </p:cNvSpPr>
            <p:nvPr/>
          </p:nvSpPr>
          <p:spPr bwMode="auto">
            <a:xfrm>
              <a:off x="6705600" y="4716090"/>
              <a:ext cx="304800" cy="304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6629" name="TextBox 8"/>
            <p:cNvSpPr txBox="1">
              <a:spLocks noChangeArrowheads="1"/>
            </p:cNvSpPr>
            <p:nvPr/>
          </p:nvSpPr>
          <p:spPr bwMode="auto">
            <a:xfrm>
              <a:off x="9144000" y="5375900"/>
              <a:ext cx="838199" cy="555239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+mn-lt"/>
                </a:rPr>
                <a:t>Olive</a:t>
              </a:r>
            </a:p>
          </p:txBody>
        </p:sp>
        <p:sp>
          <p:nvSpPr>
            <p:cNvPr id="26630" name="TextBox 9"/>
            <p:cNvSpPr txBox="1">
              <a:spLocks noChangeArrowheads="1"/>
            </p:cNvSpPr>
            <p:nvPr/>
          </p:nvSpPr>
          <p:spPr bwMode="auto">
            <a:xfrm>
              <a:off x="9220199" y="4678691"/>
              <a:ext cx="1159548" cy="55523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  <a:latin typeface="+mn-lt"/>
                </a:rPr>
                <a:t>Pyramid</a:t>
              </a:r>
            </a:p>
          </p:txBody>
        </p:sp>
        <p:cxnSp>
          <p:nvCxnSpPr>
            <p:cNvPr id="26631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7848600" y="4629150"/>
              <a:ext cx="1295400" cy="9144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2" name="Straight Arrow Connector 12"/>
            <p:cNvCxnSpPr>
              <a:cxnSpLocks noChangeShapeType="1"/>
            </p:cNvCxnSpPr>
            <p:nvPr/>
          </p:nvCxnSpPr>
          <p:spPr bwMode="auto">
            <a:xfrm rot="10800000">
              <a:off x="7620000" y="4400550"/>
              <a:ext cx="1600200" cy="41275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4" name="Down Arrow 5"/>
            <p:cNvSpPr>
              <a:spLocks noChangeArrowheads="1"/>
            </p:cNvSpPr>
            <p:nvPr/>
          </p:nvSpPr>
          <p:spPr bwMode="auto">
            <a:xfrm>
              <a:off x="7239000" y="1524000"/>
              <a:ext cx="76200" cy="228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848344" y="574020"/>
            <a:ext cx="10969576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Hypoglossal (XII) 12</a:t>
            </a:r>
            <a:r>
              <a:rPr lang="en-GB" sz="3600" b="1" baseline="30000" dirty="0"/>
              <a:t>th</a:t>
            </a:r>
            <a:r>
              <a:rPr lang="en-GB" sz="3600" b="1" dirty="0"/>
              <a:t> Cranial Nerve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21478" y="3939315"/>
            <a:ext cx="10058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2807" y="4284231"/>
            <a:ext cx="64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24010" y="4375355"/>
            <a:ext cx="2544560" cy="2333005"/>
            <a:chOff x="9436152" y="3608230"/>
            <a:chExt cx="2507979" cy="2855496"/>
          </a:xfrm>
        </p:grpSpPr>
        <p:pic>
          <p:nvPicPr>
            <p:cNvPr id="5122" name="Picture 2" descr="Image result for Hypoglossal can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51" t="9719" r="5621" b="15215"/>
            <a:stretch/>
          </p:blipFill>
          <p:spPr bwMode="auto">
            <a:xfrm>
              <a:off x="9436152" y="3608230"/>
              <a:ext cx="2507979" cy="28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1029749" y="6148051"/>
              <a:ext cx="561372" cy="265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149158" y="5232351"/>
              <a:ext cx="563871" cy="200446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1412807" y="5063103"/>
            <a:ext cx="219456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D6CBBE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" b="51764"/>
          <a:stretch>
            <a:fillRect/>
          </a:stretch>
        </p:blipFill>
        <p:spPr bwMode="auto">
          <a:xfrm>
            <a:off x="7513128" y="496446"/>
            <a:ext cx="4304792" cy="265717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04F7DF-BB46-447D-BAED-F01810E270A9}"/>
              </a:ext>
            </a:extLst>
          </p:cNvPr>
          <p:cNvSpPr/>
          <p:nvPr/>
        </p:nvSpPr>
        <p:spPr>
          <a:xfrm>
            <a:off x="1539052" y="5579836"/>
            <a:ext cx="234391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92D050"/>
                </a:solidFill>
              </a:rPr>
              <a:t>* The most medial nucleus </a:t>
            </a:r>
          </a:p>
        </p:txBody>
      </p:sp>
    </p:spTree>
    <p:extLst>
      <p:ext uri="{BB962C8B-B14F-4D97-AF65-F5344CB8AC3E}">
        <p14:creationId xmlns:p14="http://schemas.microsoft.com/office/powerpoint/2010/main" val="42512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67644" y="2637860"/>
            <a:ext cx="5179855" cy="3919561"/>
            <a:chOff x="5580528" y="363072"/>
            <a:chExt cx="4585447" cy="4141694"/>
          </a:xfrm>
        </p:grpSpPr>
        <p:pic>
          <p:nvPicPr>
            <p:cNvPr id="5" name="Picture 5" descr="C:\Users\Zeenat\Pictures\bb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" t="1359" r="4044" b="2123"/>
            <a:stretch/>
          </p:blipFill>
          <p:spPr bwMode="auto">
            <a:xfrm>
              <a:off x="5580528" y="363072"/>
              <a:ext cx="4585447" cy="414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4"/>
            <p:cNvCxnSpPr>
              <a:cxnSpLocks noChangeShapeType="1"/>
            </p:cNvCxnSpPr>
            <p:nvPr/>
          </p:nvCxnSpPr>
          <p:spPr bwMode="auto">
            <a:xfrm>
              <a:off x="7848600" y="1066800"/>
              <a:ext cx="0" cy="53340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Freeform 7"/>
            <p:cNvSpPr>
              <a:spLocks/>
            </p:cNvSpPr>
            <p:nvPr/>
          </p:nvSpPr>
          <p:spPr bwMode="auto">
            <a:xfrm rot="5202804">
              <a:off x="6821489" y="1374776"/>
              <a:ext cx="1063625" cy="320675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786830" y="331332"/>
            <a:ext cx="10969576" cy="1146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Hypoglossal (XII) 12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539" y="1381194"/>
            <a:ext cx="111298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The hypoglossal nucleus receives </a:t>
            </a: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corticonuclear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fibers from </a:t>
            </a:r>
            <a:r>
              <a:rPr lang="en-US" sz="2200" b="1" u="sng" dirty="0">
                <a:solidFill>
                  <a:schemeClr val="tx1"/>
                </a:solidFill>
                <a:latin typeface="+mn-lt"/>
              </a:rPr>
              <a:t>both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(bilateral)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cerebral hemispheres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EXCEPT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the region that supplies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genioglossus*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muscle (receives contralateral supply only) 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Also receives afferent </a:t>
            </a:r>
            <a:r>
              <a:rPr lang="en-GB" sz="2200" dirty="0" err="1">
                <a:solidFill>
                  <a:schemeClr val="tx1"/>
                </a:solidFill>
                <a:latin typeface="+mn-lt"/>
              </a:rPr>
              <a:t>fibers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from 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nucleus </a:t>
            </a:r>
            <a:r>
              <a:rPr lang="en-GB" sz="2200" b="1" dirty="0" err="1">
                <a:solidFill>
                  <a:schemeClr val="tx1"/>
                </a:solidFill>
                <a:latin typeface="+mn-lt"/>
              </a:rPr>
              <a:t>solitarius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trigeminal sensory nucleus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915868" y="2536300"/>
            <a:ext cx="201168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84480" y="2536300"/>
            <a:ext cx="310896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C5503-707F-4695-89A5-59A1B1CCFEA2}"/>
              </a:ext>
            </a:extLst>
          </p:cNvPr>
          <p:cNvSpPr/>
          <p:nvPr/>
        </p:nvSpPr>
        <p:spPr>
          <a:xfrm>
            <a:off x="11213532" y="1854036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unilateral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DE6FE6-6523-4611-90E1-E9AB3A54F5FB}"/>
              </a:ext>
            </a:extLst>
          </p:cNvPr>
          <p:cNvGrpSpPr/>
          <p:nvPr/>
        </p:nvGrpSpPr>
        <p:grpSpPr>
          <a:xfrm>
            <a:off x="1286241" y="3286173"/>
            <a:ext cx="3629628" cy="3180772"/>
            <a:chOff x="1322912" y="2920613"/>
            <a:chExt cx="4847033" cy="3455756"/>
          </a:xfrm>
        </p:grpSpPr>
        <p:grpSp>
          <p:nvGrpSpPr>
            <p:cNvPr id="8" name="Group 7"/>
            <p:cNvGrpSpPr/>
            <p:nvPr/>
          </p:nvGrpSpPr>
          <p:grpSpPr>
            <a:xfrm>
              <a:off x="1322912" y="2920613"/>
              <a:ext cx="4798950" cy="3455756"/>
              <a:chOff x="1322912" y="2920613"/>
              <a:chExt cx="4798950" cy="3455756"/>
            </a:xfrm>
          </p:grpSpPr>
          <p:pic>
            <p:nvPicPr>
              <p:cNvPr id="2050" name="Picture 2" descr="Image result for nucleus solitariu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2912" y="2920613"/>
                <a:ext cx="4798950" cy="345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322912" y="5984046"/>
                <a:ext cx="561372" cy="23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572409" y="3061438"/>
              <a:ext cx="954253" cy="136087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98345" y="4209373"/>
              <a:ext cx="1371600" cy="136087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35E4448-4C7C-4822-A207-895E68E02207}"/>
              </a:ext>
            </a:extLst>
          </p:cNvPr>
          <p:cNvSpPr/>
          <p:nvPr/>
        </p:nvSpPr>
        <p:spPr>
          <a:xfrm>
            <a:off x="10100017" y="4143295"/>
            <a:ext cx="1843202" cy="98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* The only muscle that take fibers from one side, which is the opposite side</a:t>
            </a:r>
          </a:p>
        </p:txBody>
      </p:sp>
    </p:spTree>
    <p:extLst>
      <p:ext uri="{BB962C8B-B14F-4D97-AF65-F5344CB8AC3E}">
        <p14:creationId xmlns:p14="http://schemas.microsoft.com/office/powerpoint/2010/main" val="190346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5660" y="565792"/>
            <a:ext cx="10969576" cy="1146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Hypoglossal (XII) 12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  <a:p>
            <a:r>
              <a:rPr lang="en-US" sz="3200" b="1" dirty="0"/>
              <a:t>Course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35579" y="1856084"/>
            <a:ext cx="61761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+mn-lt"/>
              </a:rPr>
              <a:t>The nerve courses downward with </a:t>
            </a:r>
            <a:r>
              <a:rPr lang="en-GB" sz="2400" i="1" dirty="0">
                <a:latin typeface="+mn-lt"/>
              </a:rPr>
              <a:t>cervical</a:t>
            </a:r>
            <a:r>
              <a:rPr lang="en-GB" sz="2400" dirty="0">
                <a:latin typeface="+mn-lt"/>
              </a:rPr>
              <a:t> </a:t>
            </a:r>
            <a:r>
              <a:rPr lang="en-GB" sz="2400" i="1" dirty="0">
                <a:latin typeface="+mn-lt"/>
              </a:rPr>
              <a:t>neuro-vascular bundle </a:t>
            </a:r>
            <a:r>
              <a:rPr lang="en-GB" sz="2400" dirty="0">
                <a:latin typeface="+mn-lt"/>
              </a:rPr>
              <a:t>(</a:t>
            </a:r>
            <a:r>
              <a:rPr lang="en-GB" sz="2400" b="1" dirty="0">
                <a:latin typeface="+mn-lt"/>
              </a:rPr>
              <a:t>internal carotid artery</a:t>
            </a:r>
            <a:r>
              <a:rPr lang="en-GB" sz="2400" dirty="0">
                <a:latin typeface="+mn-lt"/>
              </a:rPr>
              <a:t>, </a:t>
            </a:r>
            <a:r>
              <a:rPr lang="en-GB" sz="2400" b="1" dirty="0">
                <a:latin typeface="+mn-lt"/>
              </a:rPr>
              <a:t>internal Jugular vein</a:t>
            </a:r>
            <a:r>
              <a:rPr lang="en-GB" sz="2400" dirty="0">
                <a:latin typeface="+mn-lt"/>
              </a:rPr>
              <a:t>, </a:t>
            </a:r>
            <a:r>
              <a:rPr lang="en-GB" sz="2400" b="1" dirty="0" err="1">
                <a:latin typeface="+mn-lt"/>
              </a:rPr>
              <a:t>vagus</a:t>
            </a:r>
            <a:r>
              <a:rPr lang="en-GB" sz="2400" b="1" dirty="0">
                <a:latin typeface="+mn-lt"/>
              </a:rPr>
              <a:t> nerve</a:t>
            </a:r>
            <a:r>
              <a:rPr lang="en-GB" sz="2400" dirty="0">
                <a:latin typeface="+mn-lt"/>
              </a:rPr>
              <a:t>)</a:t>
            </a:r>
          </a:p>
          <a:p>
            <a:pPr marL="342900" indent="-342900">
              <a:buClrTx/>
              <a:buFont typeface="Courier New" panose="02070309020205020404" pitchFamily="49" charset="0"/>
              <a:buChar char="o"/>
              <a:defRPr/>
            </a:pPr>
            <a:endParaRPr lang="en-GB" sz="2400" dirty="0">
              <a:latin typeface="+mn-lt"/>
            </a:endParaRPr>
          </a:p>
          <a:p>
            <a:pPr marL="342900" indent="-342900">
              <a:buClrTx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+mn-lt"/>
              </a:rPr>
              <a:t>Then curves forward behind mandible to supply the tongue.</a:t>
            </a:r>
          </a:p>
          <a:p>
            <a:pPr marL="342900" indent="-342900">
              <a:buClrTx/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During its initial course, it carries </a:t>
            </a:r>
            <a:r>
              <a:rPr lang="en-US" altLang="en-US" sz="2400" b="1" dirty="0">
                <a:latin typeface="Calibri" panose="020F0502020204030204" pitchFamily="34" charset="0"/>
              </a:rPr>
              <a:t>C1 fibers* </a:t>
            </a:r>
            <a:r>
              <a:rPr lang="en-US" altLang="en-US" sz="2400" dirty="0">
                <a:latin typeface="Calibri" panose="020F0502020204030204" pitchFamily="34" charset="0"/>
              </a:rPr>
              <a:t>which leave in a branch to take part in the formation of </a:t>
            </a:r>
            <a:r>
              <a:rPr lang="en-US" altLang="en-US" sz="2400" b="1" dirty="0" err="1">
                <a:latin typeface="Calibri" panose="020F0502020204030204" pitchFamily="34" charset="0"/>
              </a:rPr>
              <a:t>ansa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cervicalis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(a loop of nerves supplying neck muscles)</a:t>
            </a:r>
          </a:p>
          <a:p>
            <a:pPr lvl="0" algn="r" rtl="1">
              <a:defRPr/>
            </a:pPr>
            <a:r>
              <a:rPr lang="ar-SA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* الـ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hypoglossal nerve</a:t>
            </a:r>
            <a:r>
              <a:rPr lang="ar-SA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يعتبر زي التاكسي لـ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c1</a:t>
            </a:r>
            <a:r>
              <a:rPr lang="ar-SA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فايبرز بس ترتبط معاه ويوصلها وبعدين يتركها وتنفصل عنه وترتبط مع فايبرز أخرى عشان يكوّنوا(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Ansa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cervicalis</a:t>
            </a:r>
            <a:r>
              <a:rPr lang="ar-SA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)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28684" y="633410"/>
            <a:ext cx="4146552" cy="2296651"/>
            <a:chOff x="8498114" y="1253445"/>
            <a:chExt cx="2992438" cy="1947862"/>
          </a:xfrm>
        </p:grpSpPr>
        <p:pic>
          <p:nvPicPr>
            <p:cNvPr id="4" name="Picture 5" descr="DA10DDD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8114" y="1253445"/>
              <a:ext cx="2992438" cy="194786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0860314" y="1836057"/>
              <a:ext cx="457200" cy="76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3441" y="3224680"/>
            <a:ext cx="4659313" cy="3476626"/>
            <a:chOff x="7181847" y="2673350"/>
            <a:chExt cx="4659313" cy="3476626"/>
          </a:xfrm>
        </p:grpSpPr>
        <p:pic>
          <p:nvPicPr>
            <p:cNvPr id="13" name="ClipArt Placeholder 9" descr="1427AccessHypogloNer_L.jpg                                     00201B48FAP7_JPEGS_ch12-18Labeled      BE4B5C3E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" t="12526" r="3310" b="8331"/>
            <a:stretch>
              <a:fillRect/>
            </a:stretch>
          </p:blipFill>
          <p:spPr>
            <a:xfrm>
              <a:off x="7181847" y="2673350"/>
              <a:ext cx="4659313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8858246" y="3435350"/>
              <a:ext cx="1117600" cy="946150"/>
            </a:xfrm>
            <a:custGeom>
              <a:avLst/>
              <a:gdLst>
                <a:gd name="T0" fmla="*/ 1148372 w 1116281"/>
                <a:gd name="T1" fmla="*/ 0 h 946068"/>
                <a:gd name="T2" fmla="*/ 1075071 w 1116281"/>
                <a:gd name="T3" fmla="*/ 142792 h 946068"/>
                <a:gd name="T4" fmla="*/ 1075071 w 1116281"/>
                <a:gd name="T5" fmla="*/ 238011 h 946068"/>
                <a:gd name="T6" fmla="*/ 1050634 w 1116281"/>
                <a:gd name="T7" fmla="*/ 345105 h 946068"/>
                <a:gd name="T8" fmla="*/ 1001767 w 1116281"/>
                <a:gd name="T9" fmla="*/ 452199 h 946068"/>
                <a:gd name="T10" fmla="*/ 916249 w 1116281"/>
                <a:gd name="T11" fmla="*/ 606914 h 946068"/>
                <a:gd name="T12" fmla="*/ 733004 w 1116281"/>
                <a:gd name="T13" fmla="*/ 737806 h 946068"/>
                <a:gd name="T14" fmla="*/ 598618 w 1116281"/>
                <a:gd name="T15" fmla="*/ 797303 h 946068"/>
                <a:gd name="T16" fmla="*/ 452017 w 1116281"/>
                <a:gd name="T17" fmla="*/ 892498 h 946068"/>
                <a:gd name="T18" fmla="*/ 244335 w 1116281"/>
                <a:gd name="T19" fmla="*/ 940095 h 946068"/>
                <a:gd name="T20" fmla="*/ 109950 w 1116281"/>
                <a:gd name="T21" fmla="*/ 844900 h 946068"/>
                <a:gd name="T22" fmla="*/ 36649 w 1116281"/>
                <a:gd name="T23" fmla="*/ 702108 h 946068"/>
                <a:gd name="T24" fmla="*/ 24433 w 1116281"/>
                <a:gd name="T25" fmla="*/ 583115 h 946068"/>
                <a:gd name="T26" fmla="*/ 0 w 1116281"/>
                <a:gd name="T27" fmla="*/ 511695 h 946068"/>
                <a:gd name="T28" fmla="*/ 0 w 1116281"/>
                <a:gd name="T29" fmla="*/ 511695 h 9460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6281"/>
                <a:gd name="T46" fmla="*/ 0 h 946068"/>
                <a:gd name="T47" fmla="*/ 1116281 w 1116281"/>
                <a:gd name="T48" fmla="*/ 946068 h 9460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6281" h="946068">
                  <a:moveTo>
                    <a:pt x="1116281" y="0"/>
                  </a:moveTo>
                  <a:cubicBezTo>
                    <a:pt x="1086592" y="51460"/>
                    <a:pt x="1056904" y="102920"/>
                    <a:pt x="1045029" y="142504"/>
                  </a:cubicBezTo>
                  <a:cubicBezTo>
                    <a:pt x="1033154" y="182089"/>
                    <a:pt x="1048987" y="203860"/>
                    <a:pt x="1045029" y="237507"/>
                  </a:cubicBezTo>
                  <a:cubicBezTo>
                    <a:pt x="1041071" y="271154"/>
                    <a:pt x="1033153" y="308759"/>
                    <a:pt x="1021278" y="344385"/>
                  </a:cubicBezTo>
                  <a:cubicBezTo>
                    <a:pt x="1009403" y="380011"/>
                    <a:pt x="995548" y="407720"/>
                    <a:pt x="973777" y="451263"/>
                  </a:cubicBezTo>
                  <a:cubicBezTo>
                    <a:pt x="952006" y="494806"/>
                    <a:pt x="934192" y="558141"/>
                    <a:pt x="890649" y="605642"/>
                  </a:cubicBezTo>
                  <a:cubicBezTo>
                    <a:pt x="847106" y="653143"/>
                    <a:pt x="763980" y="704603"/>
                    <a:pt x="712520" y="736270"/>
                  </a:cubicBezTo>
                  <a:cubicBezTo>
                    <a:pt x="661060" y="767937"/>
                    <a:pt x="627413" y="769917"/>
                    <a:pt x="581891" y="795647"/>
                  </a:cubicBezTo>
                  <a:cubicBezTo>
                    <a:pt x="536369" y="821377"/>
                    <a:pt x="496784" y="866899"/>
                    <a:pt x="439387" y="890650"/>
                  </a:cubicBezTo>
                  <a:cubicBezTo>
                    <a:pt x="381990" y="914401"/>
                    <a:pt x="292925" y="946068"/>
                    <a:pt x="237507" y="938151"/>
                  </a:cubicBezTo>
                  <a:cubicBezTo>
                    <a:pt x="182089" y="930234"/>
                    <a:pt x="140525" y="882732"/>
                    <a:pt x="106878" y="843148"/>
                  </a:cubicBezTo>
                  <a:cubicBezTo>
                    <a:pt x="73231" y="803564"/>
                    <a:pt x="49480" y="744187"/>
                    <a:pt x="35626" y="700644"/>
                  </a:cubicBezTo>
                  <a:cubicBezTo>
                    <a:pt x="21772" y="657101"/>
                    <a:pt x="29689" y="613559"/>
                    <a:pt x="23751" y="581891"/>
                  </a:cubicBezTo>
                  <a:cubicBezTo>
                    <a:pt x="17813" y="550223"/>
                    <a:pt x="0" y="510639"/>
                    <a:pt x="0" y="51063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9391646" y="4121151"/>
              <a:ext cx="96838" cy="142875"/>
            </a:xfrm>
            <a:custGeom>
              <a:avLst/>
              <a:gdLst>
                <a:gd name="T0" fmla="*/ 93606 w 96981"/>
                <a:gd name="T1" fmla="*/ 151684 h 142504"/>
                <a:gd name="T2" fmla="*/ 24833 w 96981"/>
                <a:gd name="T3" fmla="*/ 126399 h 142504"/>
                <a:gd name="T4" fmla="*/ 1907 w 96981"/>
                <a:gd name="T5" fmla="*/ 88480 h 142504"/>
                <a:gd name="T6" fmla="*/ 13373 w 96981"/>
                <a:gd name="T7" fmla="*/ 0 h 1425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981"/>
                <a:gd name="T13" fmla="*/ 0 h 142504"/>
                <a:gd name="T14" fmla="*/ 96981 w 96981"/>
                <a:gd name="T15" fmla="*/ 142504 h 1425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981" h="142504">
                  <a:moveTo>
                    <a:pt x="96981" y="142504"/>
                  </a:moveTo>
                  <a:cubicBezTo>
                    <a:pt x="69272" y="135576"/>
                    <a:pt x="41563" y="128649"/>
                    <a:pt x="25729" y="118753"/>
                  </a:cubicBezTo>
                  <a:cubicBezTo>
                    <a:pt x="9895" y="108857"/>
                    <a:pt x="3958" y="102919"/>
                    <a:pt x="1979" y="83127"/>
                  </a:cubicBezTo>
                  <a:cubicBezTo>
                    <a:pt x="0" y="63335"/>
                    <a:pt x="6927" y="31667"/>
                    <a:pt x="13854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9010647" y="4349750"/>
              <a:ext cx="106363" cy="69850"/>
            </a:xfrm>
            <a:custGeom>
              <a:avLst/>
              <a:gdLst>
                <a:gd name="T0" fmla="*/ 95179 w 106878"/>
                <a:gd name="T1" fmla="*/ 0 h 69272"/>
                <a:gd name="T2" fmla="*/ 74027 w 106878"/>
                <a:gd name="T3" fmla="*/ 72480 h 69272"/>
                <a:gd name="T4" fmla="*/ 0 w 106878"/>
                <a:gd name="T5" fmla="*/ 72480 h 69272"/>
                <a:gd name="T6" fmla="*/ 0 60000 65536"/>
                <a:gd name="T7" fmla="*/ 0 60000 65536"/>
                <a:gd name="T8" fmla="*/ 0 60000 65536"/>
                <a:gd name="T9" fmla="*/ 0 w 106878"/>
                <a:gd name="T10" fmla="*/ 0 h 69272"/>
                <a:gd name="T11" fmla="*/ 106878 w 106878"/>
                <a:gd name="T12" fmla="*/ 69272 h 69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878" h="69272">
                  <a:moveTo>
                    <a:pt x="106878" y="0"/>
                  </a:moveTo>
                  <a:cubicBezTo>
                    <a:pt x="103909" y="24740"/>
                    <a:pt x="100940" y="49480"/>
                    <a:pt x="83127" y="59376"/>
                  </a:cubicBezTo>
                  <a:cubicBezTo>
                    <a:pt x="65314" y="69272"/>
                    <a:pt x="25730" y="63334"/>
                    <a:pt x="0" y="59376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8782046" y="4044951"/>
              <a:ext cx="190500" cy="250825"/>
            </a:xfrm>
            <a:custGeom>
              <a:avLst/>
              <a:gdLst>
                <a:gd name="T0" fmla="*/ 202223 w 190006"/>
                <a:gd name="T1" fmla="*/ 286421 h 249382"/>
                <a:gd name="T2" fmla="*/ 88473 w 190006"/>
                <a:gd name="T3" fmla="*/ 245500 h 249382"/>
                <a:gd name="T4" fmla="*/ 37918 w 190006"/>
                <a:gd name="T5" fmla="*/ 204586 h 249382"/>
                <a:gd name="T6" fmla="*/ 37918 w 190006"/>
                <a:gd name="T7" fmla="*/ 122750 h 249382"/>
                <a:gd name="T8" fmla="*/ 0 w 190006"/>
                <a:gd name="T9" fmla="*/ 0 h 249382"/>
                <a:gd name="T10" fmla="*/ 0 w 190006"/>
                <a:gd name="T11" fmla="*/ 0 h 249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006"/>
                <a:gd name="T19" fmla="*/ 0 h 249382"/>
                <a:gd name="T20" fmla="*/ 190006 w 190006"/>
                <a:gd name="T21" fmla="*/ 249382 h 249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006" h="249382">
                  <a:moveTo>
                    <a:pt x="190006" y="249382"/>
                  </a:moveTo>
                  <a:cubicBezTo>
                    <a:pt x="149432" y="237506"/>
                    <a:pt x="108858" y="225631"/>
                    <a:pt x="83128" y="213756"/>
                  </a:cubicBezTo>
                  <a:cubicBezTo>
                    <a:pt x="57398" y="201881"/>
                    <a:pt x="43543" y="195943"/>
                    <a:pt x="35626" y="178130"/>
                  </a:cubicBezTo>
                  <a:cubicBezTo>
                    <a:pt x="27709" y="160317"/>
                    <a:pt x="41564" y="136566"/>
                    <a:pt x="35626" y="106878"/>
                  </a:cubicBezTo>
                  <a:cubicBezTo>
                    <a:pt x="29688" y="77190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620247" y="3435350"/>
              <a:ext cx="398463" cy="1562100"/>
            </a:xfrm>
            <a:custGeom>
              <a:avLst/>
              <a:gdLst>
                <a:gd name="T0" fmla="*/ 413445 w 397824"/>
                <a:gd name="T1" fmla="*/ 5986 h 1561605"/>
                <a:gd name="T2" fmla="*/ 364079 w 397824"/>
                <a:gd name="T3" fmla="*/ 29904 h 1561605"/>
                <a:gd name="T4" fmla="*/ 339395 w 397824"/>
                <a:gd name="T5" fmla="*/ 185474 h 1561605"/>
                <a:gd name="T6" fmla="*/ 314713 w 397824"/>
                <a:gd name="T7" fmla="*/ 281205 h 1561605"/>
                <a:gd name="T8" fmla="*/ 265344 w 397824"/>
                <a:gd name="T9" fmla="*/ 484623 h 1561605"/>
                <a:gd name="T10" fmla="*/ 154271 w 397824"/>
                <a:gd name="T11" fmla="*/ 640183 h 1561605"/>
                <a:gd name="T12" fmla="*/ 104903 w 397824"/>
                <a:gd name="T13" fmla="*/ 676080 h 1561605"/>
                <a:gd name="T14" fmla="*/ 18513 w 397824"/>
                <a:gd name="T15" fmla="*/ 819670 h 1561605"/>
                <a:gd name="T16" fmla="*/ 18513 w 397824"/>
                <a:gd name="T17" fmla="*/ 999159 h 1561605"/>
                <a:gd name="T18" fmla="*/ 18513 w 397824"/>
                <a:gd name="T19" fmla="*/ 1082926 h 1561605"/>
                <a:gd name="T20" fmla="*/ 6178 w 397824"/>
                <a:gd name="T21" fmla="*/ 1190619 h 1561605"/>
                <a:gd name="T22" fmla="*/ 6178 w 397824"/>
                <a:gd name="T23" fmla="*/ 1358141 h 1561605"/>
                <a:gd name="T24" fmla="*/ 6178 w 397824"/>
                <a:gd name="T25" fmla="*/ 1513698 h 1561605"/>
                <a:gd name="T26" fmla="*/ 43197 w 397824"/>
                <a:gd name="T27" fmla="*/ 1573528 h 15616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7824"/>
                <a:gd name="T43" fmla="*/ 0 h 1561605"/>
                <a:gd name="T44" fmla="*/ 397824 w 397824"/>
                <a:gd name="T45" fmla="*/ 1561605 h 15616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7824" h="1561605">
                  <a:moveTo>
                    <a:pt x="397824" y="5938"/>
                  </a:moveTo>
                  <a:cubicBezTo>
                    <a:pt x="380010" y="2969"/>
                    <a:pt x="362197" y="0"/>
                    <a:pt x="350322" y="29688"/>
                  </a:cubicBezTo>
                  <a:cubicBezTo>
                    <a:pt x="338447" y="59376"/>
                    <a:pt x="334489" y="142503"/>
                    <a:pt x="326572" y="184067"/>
                  </a:cubicBezTo>
                  <a:cubicBezTo>
                    <a:pt x="318655" y="225631"/>
                    <a:pt x="314696" y="229589"/>
                    <a:pt x="302821" y="279070"/>
                  </a:cubicBezTo>
                  <a:cubicBezTo>
                    <a:pt x="290946" y="328551"/>
                    <a:pt x="281050" y="421574"/>
                    <a:pt x="255320" y="480951"/>
                  </a:cubicBezTo>
                  <a:cubicBezTo>
                    <a:pt x="229590" y="540328"/>
                    <a:pt x="174172" y="603663"/>
                    <a:pt x="148442" y="635330"/>
                  </a:cubicBezTo>
                  <a:cubicBezTo>
                    <a:pt x="122712" y="666997"/>
                    <a:pt x="122711" y="641268"/>
                    <a:pt x="100940" y="670956"/>
                  </a:cubicBezTo>
                  <a:cubicBezTo>
                    <a:pt x="79169" y="700644"/>
                    <a:pt x="31667" y="760021"/>
                    <a:pt x="17813" y="813460"/>
                  </a:cubicBezTo>
                  <a:cubicBezTo>
                    <a:pt x="3959" y="866899"/>
                    <a:pt x="17813" y="991589"/>
                    <a:pt x="17813" y="991589"/>
                  </a:cubicBezTo>
                  <a:cubicBezTo>
                    <a:pt x="17813" y="1035132"/>
                    <a:pt x="19792" y="1043049"/>
                    <a:pt x="17813" y="1074717"/>
                  </a:cubicBezTo>
                  <a:cubicBezTo>
                    <a:pt x="15834" y="1106385"/>
                    <a:pt x="7917" y="1136073"/>
                    <a:pt x="5938" y="1181595"/>
                  </a:cubicBezTo>
                  <a:cubicBezTo>
                    <a:pt x="3959" y="1227117"/>
                    <a:pt x="5938" y="1347849"/>
                    <a:pt x="5938" y="1347849"/>
                  </a:cubicBezTo>
                  <a:cubicBezTo>
                    <a:pt x="5938" y="1401288"/>
                    <a:pt x="0" y="1466602"/>
                    <a:pt x="5938" y="1502228"/>
                  </a:cubicBezTo>
                  <a:cubicBezTo>
                    <a:pt x="11876" y="1537854"/>
                    <a:pt x="33647" y="1553688"/>
                    <a:pt x="41564" y="156160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10012821" y="5749926"/>
              <a:ext cx="1219200" cy="400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C1 fibers</a:t>
              </a:r>
            </a:p>
          </p:txBody>
        </p:sp>
        <p:cxnSp>
          <p:nvCxnSpPr>
            <p:cNvPr id="20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9769472" y="4071939"/>
              <a:ext cx="481013" cy="16875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800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5660" y="580306"/>
            <a:ext cx="10969576" cy="1146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Hypoglossal (XII) 12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  <a:p>
            <a:r>
              <a:rPr lang="en-US" sz="3200" b="1" dirty="0"/>
              <a:t>Function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05660" y="2094713"/>
            <a:ext cx="5863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en-GB" sz="2400" dirty="0">
                <a:latin typeface="+mn-lt"/>
              </a:rPr>
              <a:t>1. Supplies </a:t>
            </a:r>
            <a:r>
              <a:rPr lang="en-GB" sz="2400" i="1" dirty="0">
                <a:latin typeface="+mn-lt"/>
              </a:rPr>
              <a:t>motor innervation </a:t>
            </a:r>
            <a:r>
              <a:rPr lang="en-GB" sz="2400" dirty="0">
                <a:latin typeface="+mn-lt"/>
              </a:rPr>
              <a:t>to all of the muscles of the </a:t>
            </a:r>
            <a:r>
              <a:rPr lang="en-GB" sz="2400" b="1" dirty="0">
                <a:latin typeface="+mn-lt"/>
              </a:rPr>
              <a:t>tongue</a:t>
            </a:r>
            <a:r>
              <a:rPr lang="en-GB" sz="2400" dirty="0">
                <a:latin typeface="+mn-lt"/>
              </a:rPr>
              <a:t> </a:t>
            </a:r>
            <a:r>
              <a:rPr lang="en-GB" sz="2400" u="sng" dirty="0">
                <a:latin typeface="+mn-lt"/>
              </a:rPr>
              <a:t>Except</a:t>
            </a:r>
            <a:r>
              <a:rPr lang="en-GB" sz="2400" dirty="0">
                <a:latin typeface="+mn-lt"/>
              </a:rPr>
              <a:t> the </a:t>
            </a:r>
            <a:r>
              <a:rPr lang="en-GB" sz="2400" b="1" dirty="0" err="1">
                <a:solidFill>
                  <a:schemeClr val="tx1"/>
                </a:solidFill>
                <a:latin typeface="+mn-lt"/>
              </a:rPr>
              <a:t>palatoglossus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dirty="0">
                <a:latin typeface="+mn-lt"/>
              </a:rPr>
              <a:t>(which is supplied by the </a:t>
            </a:r>
            <a:r>
              <a:rPr lang="en-GB" sz="2400" dirty="0" err="1">
                <a:latin typeface="+mn-lt"/>
              </a:rPr>
              <a:t>vagus</a:t>
            </a:r>
            <a:r>
              <a:rPr lang="en-GB" sz="2400" dirty="0">
                <a:latin typeface="+mn-lt"/>
              </a:rPr>
              <a:t> nerve).</a:t>
            </a:r>
          </a:p>
          <a:p>
            <a:pPr marL="342900" lvl="1" indent="-52388">
              <a:defRPr/>
            </a:pPr>
            <a:r>
              <a:rPr lang="en-GB" sz="2400" dirty="0">
                <a:latin typeface="+mn-lt"/>
              </a:rPr>
              <a:t>So, it </a:t>
            </a:r>
            <a:r>
              <a:rPr lang="en-US" sz="2400" dirty="0">
                <a:latin typeface="+mn-lt"/>
              </a:rPr>
              <a:t>Controls the movements and shape of the tongue during speech and swallowing</a:t>
            </a:r>
          </a:p>
          <a:p>
            <a:pPr marL="342900" lvl="1" indent="-342900">
              <a:defRPr/>
            </a:pPr>
            <a:r>
              <a:rPr lang="en-GB" sz="2400" dirty="0">
                <a:latin typeface="+mn-lt"/>
              </a:rPr>
              <a:t>2. Carries </a:t>
            </a:r>
            <a:r>
              <a:rPr lang="en-GB" sz="2400" b="1" dirty="0">
                <a:latin typeface="+mn-lt"/>
              </a:rPr>
              <a:t>proprioceptive </a:t>
            </a:r>
            <a:r>
              <a:rPr lang="en-GB" sz="2400" dirty="0">
                <a:latin typeface="+mn-lt"/>
              </a:rPr>
              <a:t>afferents from the tongue muscles.</a:t>
            </a:r>
            <a:r>
              <a:rPr lang="en-US" sz="2400" dirty="0"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24546" y="3199770"/>
            <a:ext cx="173736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188386" y="2094713"/>
            <a:ext cx="4285782" cy="3081924"/>
            <a:chOff x="7188386" y="2094713"/>
            <a:chExt cx="4285782" cy="3081924"/>
          </a:xfrm>
        </p:grpSpPr>
        <p:grpSp>
          <p:nvGrpSpPr>
            <p:cNvPr id="5" name="Group 4"/>
            <p:cNvGrpSpPr/>
            <p:nvPr/>
          </p:nvGrpSpPr>
          <p:grpSpPr>
            <a:xfrm>
              <a:off x="7201833" y="2094713"/>
              <a:ext cx="4272335" cy="3081924"/>
              <a:chOff x="7201833" y="2094713"/>
              <a:chExt cx="4272335" cy="3081924"/>
            </a:xfrm>
          </p:grpSpPr>
          <p:pic>
            <p:nvPicPr>
              <p:cNvPr id="8194" name="Picture 2" descr="Image result for muscles of the tong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1833" y="2094713"/>
                <a:ext cx="4272335" cy="3081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579941" y="4937303"/>
                <a:ext cx="561372" cy="23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188386" y="2433918"/>
              <a:ext cx="1135343" cy="255494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54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5660" y="580306"/>
            <a:ext cx="10969576" cy="1146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Hypoglossal (XII) 12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  <a:p>
            <a:r>
              <a:rPr lang="en-US" sz="3200" b="1" dirty="0"/>
              <a:t>Lesion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05660" y="1966939"/>
            <a:ext cx="64763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  <a:defRPr/>
            </a:pPr>
            <a:r>
              <a:rPr lang="en-US" sz="2400" u="sng" dirty="0">
                <a:solidFill>
                  <a:schemeClr val="tx1"/>
                </a:solidFill>
                <a:latin typeface="+mn-lt"/>
              </a:rPr>
              <a:t>Manifestations of Lesion of the nerve (LMN) :</a:t>
            </a:r>
          </a:p>
          <a:p>
            <a:pPr marL="3429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Loss of tongue movements</a:t>
            </a:r>
          </a:p>
          <a:p>
            <a:pPr marL="3429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Difficulty in chewing and speech</a:t>
            </a:r>
          </a:p>
          <a:p>
            <a:pPr marL="3429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The tongue paralyses, atrophies, becomes shrunken and furrowed on the affected side (LMN paralysis)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On protrusion, tongue </a:t>
            </a:r>
            <a:r>
              <a:rPr lang="en-US" sz="2400" b="1" dirty="0">
                <a:latin typeface="+mn-lt"/>
              </a:rPr>
              <a:t>deviates to the affected side. </a:t>
            </a:r>
            <a:r>
              <a:rPr lang="en-US" sz="1800" b="1" dirty="0">
                <a:solidFill>
                  <a:srgbClr val="92D050"/>
                </a:solidFill>
                <a:latin typeface="Calibri" panose="020F0502020204030204"/>
              </a:rPr>
              <a:t>“normally it’s in the middle”</a:t>
            </a:r>
            <a:endParaRPr lang="en-US" sz="2400" b="1" dirty="0">
              <a:latin typeface="+mn-lt"/>
            </a:endParaRPr>
          </a:p>
          <a:p>
            <a:pPr marL="342900" indent="-342900" eaLnBrk="1" hangingPunct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If both nerves are damaged, person can’t protrude tongue.</a:t>
            </a:r>
          </a:p>
          <a:p>
            <a:pPr lvl="0" algn="r" rtl="1">
              <a:defRPr/>
            </a:pPr>
            <a:r>
              <a:rPr lang="ar-SA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*مثلا في الصورة؛ اللسان منحرف إلى الجهة اليسار، معناتو إلي أتأثر هو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left hypoglossal nerve</a:t>
            </a:r>
            <a:r>
              <a:rPr lang="ar-SA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، ولو النيرف في الجهتين أتاثر الشخص ما يقدر يمد لسانه لبرا  </a:t>
            </a:r>
            <a:endParaRPr lang="en-US" sz="20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7" descr="3FFC4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20885" r="16182" b="28221"/>
          <a:stretch>
            <a:fillRect/>
          </a:stretch>
        </p:blipFill>
        <p:spPr bwMode="auto">
          <a:xfrm>
            <a:off x="7482000" y="1018424"/>
            <a:ext cx="4049713" cy="25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91159" y="3725472"/>
            <a:ext cx="2631393" cy="2881086"/>
            <a:chOff x="6875464" y="3284538"/>
            <a:chExt cx="3030537" cy="3573462"/>
          </a:xfrm>
        </p:grpSpPr>
        <p:pic>
          <p:nvPicPr>
            <p:cNvPr id="5" name="Picture 5" descr="C:\Documents and Settings\user\My Documents\My Pictures\14f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8" t="3545" r="4878" b="2547"/>
            <a:stretch>
              <a:fillRect/>
            </a:stretch>
          </p:blipFill>
          <p:spPr>
            <a:xfrm>
              <a:off x="6875464" y="3284538"/>
              <a:ext cx="3030537" cy="357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7467600" y="6096000"/>
              <a:ext cx="2176827" cy="41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/>
                <a:t>Lesion left CN 12</a:t>
              </a: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rot="2047734">
              <a:off x="8402638" y="5461000"/>
              <a:ext cx="527050" cy="236538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056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06781"/>
              </p:ext>
            </p:extLst>
          </p:nvPr>
        </p:nvGraphicFramePr>
        <p:xfrm>
          <a:off x="792674" y="286492"/>
          <a:ext cx="10806067" cy="62943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25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62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Injury </a:t>
                      </a:r>
                      <a:endParaRPr lang="ar-SA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Function </a:t>
                      </a:r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Foramen of Exit</a:t>
                      </a:r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Origin</a:t>
                      </a:r>
                      <a:r>
                        <a:rPr lang="en-US" baseline="0" dirty="0"/>
                        <a:t> </a:t>
                      </a:r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Type </a:t>
                      </a:r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Nerve</a:t>
                      </a:r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Trapezius atrophy &amp; weakness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Movement of</a:t>
                      </a:r>
                      <a:r>
                        <a:rPr lang="en-US" baseline="0" dirty="0"/>
                        <a:t> the soft palate, larynx &amp; Pharynx</a:t>
                      </a:r>
                      <a:r>
                        <a:rPr lang="en-US" dirty="0"/>
                        <a:t> 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Jugular foramen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Nucleus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Ambigius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Cranial Part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motor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Spinal</a:t>
                      </a:r>
                      <a:r>
                        <a:rPr lang="en-US" baseline="0" dirty="0"/>
                        <a:t> accessory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XI</a:t>
                      </a:r>
                      <a:endParaRPr lang="ar-SA" dirty="0"/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0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Trapezius paralysis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Shoulder dropping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487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C1-C5 (Spinal nucleus)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Spinal Part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95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Movement of the</a:t>
                      </a:r>
                      <a:r>
                        <a:rPr lang="en-US" baseline="0" dirty="0"/>
                        <a:t> neck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03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Speech &amp; swallowing</a:t>
                      </a:r>
                      <a:r>
                        <a:rPr lang="en-US" baseline="0" dirty="0"/>
                        <a:t> difficulty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Inability</a:t>
                      </a:r>
                      <a:r>
                        <a:rPr lang="en-US" baseline="0" dirty="0"/>
                        <a:t> to turn head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88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 loss of tongue</a:t>
                      </a:r>
                      <a:r>
                        <a:rPr lang="en-US" baseline="0" dirty="0"/>
                        <a:t> movement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Motor</a:t>
                      </a:r>
                      <a:r>
                        <a:rPr lang="en-US" baseline="0" dirty="0"/>
                        <a:t> to all tongue muscles except </a:t>
                      </a:r>
                      <a:r>
                        <a:rPr lang="en-US" baseline="0" dirty="0" err="1"/>
                        <a:t>palatoglossus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Hypoglossal canal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Anterior surface of Medulla </a:t>
                      </a:r>
                    </a:p>
                    <a:p>
                      <a:pPr algn="ctr" rtl="0"/>
                      <a:r>
                        <a:rPr lang="en-US" dirty="0"/>
                        <a:t>(hypoglossal nucleus)</a:t>
                      </a:r>
                    </a:p>
                    <a:p>
                      <a:pPr rtl="1"/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motor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hypoglossal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XII</a:t>
                      </a:r>
                      <a:endParaRPr lang="ar-SA" dirty="0"/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421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Speech &amp;chewing</a:t>
                      </a:r>
                      <a:r>
                        <a:rPr lang="en-US" baseline="0" dirty="0"/>
                        <a:t> difficulty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Speech</a:t>
                      </a:r>
                      <a:r>
                        <a:rPr lang="en-US" baseline="0" dirty="0"/>
                        <a:t> &amp; swallowing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690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Tongue paralysis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u="sng" dirty="0"/>
                        <a:t>Carries</a:t>
                      </a:r>
                      <a:r>
                        <a:rPr lang="en-US" dirty="0"/>
                        <a:t> afferents</a:t>
                      </a:r>
                      <a:r>
                        <a:rPr lang="en-US" baseline="0" dirty="0"/>
                        <a:t> from tongue muscles</a:t>
                      </a:r>
                      <a:r>
                        <a:rPr lang="en-US" dirty="0"/>
                        <a:t> </a:t>
                      </a:r>
                      <a:endParaRPr lang="ar-SA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88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Tongue deviation on protrusion to affected side</a:t>
                      </a:r>
                      <a:endParaRPr lang="ar-SA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56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29" y="333137"/>
            <a:ext cx="578120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1. The Accessory Nerve exit from which foramen in the skull ?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A- Foramen </a:t>
            </a:r>
            <a:r>
              <a:rPr lang="en-US" sz="1600" dirty="0" err="1">
                <a:latin typeface="+mn-lt"/>
              </a:rPr>
              <a:t>ovale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Foramen </a:t>
            </a:r>
            <a:r>
              <a:rPr lang="en-US" sz="1600" dirty="0" err="1">
                <a:latin typeface="+mn-lt"/>
              </a:rPr>
              <a:t>Lacerum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Jugular Foramen</a:t>
            </a:r>
          </a:p>
          <a:p>
            <a:r>
              <a:rPr lang="en-US" sz="1600" dirty="0">
                <a:latin typeface="+mn-lt"/>
              </a:rPr>
              <a:t>D- Foramen Magnum</a:t>
            </a:r>
          </a:p>
          <a:p>
            <a:r>
              <a:rPr lang="en-US" sz="1600" dirty="0">
                <a:latin typeface="+mn-lt"/>
              </a:rPr>
              <a:t>Answer: C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600" dirty="0">
                <a:latin typeface="+mn-lt"/>
              </a:rPr>
              <a:t>2. The spinal part of Accessory Nerve supplies which muscles ?</a:t>
            </a:r>
          </a:p>
          <a:p>
            <a:r>
              <a:rPr lang="en-US" sz="1600" dirty="0">
                <a:latin typeface="+mn-lt"/>
              </a:rPr>
              <a:t>A- The sternomastoid and Trapezius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The serratus anterior and Trapezius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The sternomastoid and scalene   </a:t>
            </a:r>
          </a:p>
          <a:p>
            <a:r>
              <a:rPr lang="en-US" sz="1600" dirty="0">
                <a:latin typeface="+mn-lt"/>
              </a:rPr>
              <a:t>D- The </a:t>
            </a:r>
            <a:r>
              <a:rPr lang="en-US" sz="1600" dirty="0" err="1">
                <a:latin typeface="+mn-lt"/>
              </a:rPr>
              <a:t>sternomastoid</a:t>
            </a:r>
            <a:r>
              <a:rPr lang="en-US" sz="1600" dirty="0">
                <a:latin typeface="+mn-lt"/>
              </a:rPr>
              <a:t> and </a:t>
            </a:r>
            <a:r>
              <a:rPr lang="en-US" sz="1600" dirty="0" err="1">
                <a:latin typeface="+mn-lt"/>
              </a:rPr>
              <a:t>omohyoid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Answer: A</a:t>
            </a:r>
          </a:p>
          <a:p>
            <a:endParaRPr lang="en-US" sz="1100" dirty="0">
              <a:latin typeface="+mn-lt"/>
            </a:endParaRPr>
          </a:p>
          <a:p>
            <a:r>
              <a:rPr lang="en-US" sz="1600" dirty="0">
                <a:latin typeface="+mn-lt"/>
              </a:rPr>
              <a:t>3. Which of the following nerve commonly injured during removal of malignant lymph nodes in the posterior tringle ?</a:t>
            </a:r>
          </a:p>
          <a:p>
            <a:r>
              <a:rPr lang="en-US" sz="1600" dirty="0">
                <a:latin typeface="+mn-lt"/>
              </a:rPr>
              <a:t>A- </a:t>
            </a:r>
            <a:r>
              <a:rPr lang="en-US" sz="1600" dirty="0" err="1">
                <a:latin typeface="+mn-lt"/>
              </a:rPr>
              <a:t>Vagus</a:t>
            </a:r>
            <a:r>
              <a:rPr lang="en-US" sz="1600" dirty="0">
                <a:latin typeface="+mn-lt"/>
              </a:rPr>
              <a:t> Nerve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Hypoglossal Nerve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Cranial root of Accessory Nerve </a:t>
            </a:r>
          </a:p>
          <a:p>
            <a:r>
              <a:rPr lang="en-US" sz="1600" dirty="0">
                <a:latin typeface="+mn-lt"/>
              </a:rPr>
              <a:t>D- Spinal root of Accessory Nerve </a:t>
            </a:r>
          </a:p>
          <a:p>
            <a:r>
              <a:rPr lang="en-US" sz="1600" dirty="0">
                <a:latin typeface="+mn-lt"/>
              </a:rPr>
              <a:t>Answer: D</a:t>
            </a:r>
          </a:p>
          <a:p>
            <a:endParaRPr lang="en-US" sz="1100" dirty="0">
              <a:latin typeface="+mn-lt"/>
            </a:endParaRPr>
          </a:p>
          <a:p>
            <a:r>
              <a:rPr lang="en-US" sz="1600" dirty="0">
                <a:latin typeface="+mn-lt"/>
              </a:rPr>
              <a:t>4. Hypoglossal Nerve is a ?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A- Motor type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Sensory Type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Both </a:t>
            </a:r>
          </a:p>
          <a:p>
            <a:r>
              <a:rPr lang="en-US" sz="1600" dirty="0">
                <a:latin typeface="+mn-lt"/>
              </a:rPr>
              <a:t>Answer: A</a:t>
            </a:r>
          </a:p>
        </p:txBody>
      </p:sp>
      <p:sp>
        <p:nvSpPr>
          <p:cNvPr id="3" name="Rectangle 2"/>
          <p:cNvSpPr/>
          <p:nvPr/>
        </p:nvSpPr>
        <p:spPr>
          <a:xfrm>
            <a:off x="6695768" y="103364"/>
            <a:ext cx="57640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5. The hypoglossal nucleus of the medulla locate in which ventricle?</a:t>
            </a:r>
          </a:p>
          <a:p>
            <a:r>
              <a:rPr lang="en-US" sz="1600" dirty="0">
                <a:latin typeface="+mn-lt"/>
              </a:rPr>
              <a:t>A- The 2</a:t>
            </a:r>
            <a:r>
              <a:rPr lang="en-US" sz="1600" baseline="30000" dirty="0">
                <a:latin typeface="+mn-lt"/>
              </a:rPr>
              <a:t>nd </a:t>
            </a:r>
            <a:r>
              <a:rPr lang="en-US" sz="1600" dirty="0">
                <a:latin typeface="+mn-lt"/>
              </a:rPr>
              <a:t>Ventricle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The 3</a:t>
            </a:r>
            <a:r>
              <a:rPr lang="en-US" sz="1600" baseline="30000" dirty="0">
                <a:latin typeface="+mn-lt"/>
              </a:rPr>
              <a:t>rd</a:t>
            </a:r>
            <a:r>
              <a:rPr lang="en-US" sz="1600" dirty="0">
                <a:latin typeface="+mn-lt"/>
              </a:rPr>
              <a:t> Ventricle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The top of 4</a:t>
            </a:r>
            <a:r>
              <a:rPr lang="en-US" sz="1600" baseline="30000" dirty="0">
                <a:latin typeface="+mn-lt"/>
              </a:rPr>
              <a:t>th</a:t>
            </a:r>
            <a:r>
              <a:rPr lang="en-US" sz="1600" dirty="0">
                <a:latin typeface="+mn-lt"/>
              </a:rPr>
              <a:t> Ventricle   </a:t>
            </a:r>
          </a:p>
          <a:p>
            <a:r>
              <a:rPr lang="en-US" sz="1600" dirty="0">
                <a:latin typeface="+mn-lt"/>
              </a:rPr>
              <a:t>D- The floor of 4</a:t>
            </a:r>
            <a:r>
              <a:rPr lang="en-US" sz="1600" baseline="30000" dirty="0">
                <a:latin typeface="+mn-lt"/>
              </a:rPr>
              <a:t>th</a:t>
            </a:r>
            <a:r>
              <a:rPr lang="en-US" sz="1600" dirty="0">
                <a:latin typeface="+mn-lt"/>
              </a:rPr>
              <a:t> Ventricle   </a:t>
            </a:r>
          </a:p>
          <a:p>
            <a:r>
              <a:rPr lang="en-US" sz="1600" dirty="0">
                <a:latin typeface="+mn-lt"/>
              </a:rPr>
              <a:t>Answer: D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6. The Hypoglossal Nerve supplies motor innervation of all the muscle of the tongue </a:t>
            </a:r>
            <a:r>
              <a:rPr lang="en-US" sz="1600" u="sng" dirty="0">
                <a:latin typeface="+mn-lt"/>
              </a:rPr>
              <a:t>except</a:t>
            </a:r>
            <a:r>
              <a:rPr lang="en-US" sz="1600" dirty="0">
                <a:latin typeface="+mn-lt"/>
              </a:rPr>
              <a:t> ?</a:t>
            </a:r>
          </a:p>
          <a:p>
            <a:r>
              <a:rPr lang="en-US" sz="1600" dirty="0">
                <a:latin typeface="+mn-lt"/>
              </a:rPr>
              <a:t>A- superior longitudinal</a:t>
            </a:r>
          </a:p>
          <a:p>
            <a:r>
              <a:rPr lang="en-US" sz="1600" dirty="0">
                <a:latin typeface="+mn-lt"/>
              </a:rPr>
              <a:t>B- The </a:t>
            </a:r>
            <a:r>
              <a:rPr lang="en-US" sz="1600" dirty="0" err="1">
                <a:latin typeface="+mn-lt"/>
              </a:rPr>
              <a:t>palatoglossus</a:t>
            </a:r>
            <a:r>
              <a:rPr lang="en-US" sz="1600" dirty="0">
                <a:latin typeface="+mn-lt"/>
              </a:rPr>
              <a:t>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Cranial root of Accessory Nerve </a:t>
            </a:r>
          </a:p>
          <a:p>
            <a:r>
              <a:rPr lang="en-US" sz="1600" dirty="0">
                <a:latin typeface="+mn-lt"/>
              </a:rPr>
              <a:t>D- </a:t>
            </a:r>
            <a:r>
              <a:rPr lang="en-US" sz="1600" dirty="0" err="1">
                <a:latin typeface="+mn-lt"/>
              </a:rPr>
              <a:t>Styloglossus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Answer: B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5768" y="4742036"/>
            <a:ext cx="5374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A 12 year boy came to the ER with difficulty in chewing and speech 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1\ Which Nerve is most likely affected 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hypoglossal nerve </a:t>
            </a:r>
          </a:p>
          <a:p>
            <a:r>
              <a:rPr lang="en-US" sz="1600" dirty="0">
                <a:latin typeface="+mn-lt"/>
              </a:rPr>
              <a:t>2\ The tongue shrunken and furrowed in which side 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affected side </a:t>
            </a:r>
            <a:endParaRPr lang="en-US" sz="16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2978" y="40749"/>
            <a:ext cx="1183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</a:rPr>
              <a:t>MCQs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7857" y="4135237"/>
            <a:ext cx="86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72546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grpSp>
        <p:nvGrpSpPr>
          <p:cNvPr id="21" name="Group 20"/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22" name="Group 21"/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28" name="Picture 2" descr="https://d30y9cdsu7xlg0.cloudfront.net/png/12462-20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Image result for twitter ic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1" name="TextBox 30">
                  <a:hlinkClick r:id="rId5"/>
                </p:cNvPr>
                <p:cNvSpPr txBox="1"/>
                <p:nvPr/>
              </p:nvSpPr>
              <p:spPr>
                <a:xfrm>
                  <a:off x="3446711" y="3661466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5" name="Picture 2" descr="Image result for youtu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hlinkClick r:id="rId6"/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9E8BDD-12D2-4125-A9A7-0AC9B98E57FF}"/>
              </a:ext>
            </a:extLst>
          </p:cNvPr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E64ECF3-47A8-4B14-8431-4C17D3F52984}"/>
              </a:ext>
            </a:extLst>
          </p:cNvPr>
          <p:cNvSpPr txBox="1">
            <a:spLocks/>
          </p:cNvSpPr>
          <p:nvPr/>
        </p:nvSpPr>
        <p:spPr>
          <a:xfrm>
            <a:off x="7988670" y="746316"/>
            <a:ext cx="4203330" cy="4216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>
                <a:latin typeface="Calibri" panose="020F0502020204030204" pitchFamily="34" charset="0"/>
              </a:rPr>
              <a:t>Members: </a:t>
            </a:r>
          </a:p>
          <a:p>
            <a:pPr marL="0" indent="0" fontAlgn="b">
              <a:buNone/>
            </a:pPr>
            <a:r>
              <a:rPr lang="en-GB" sz="2600" dirty="0" err="1"/>
              <a:t>Ameera</a:t>
            </a:r>
            <a:r>
              <a:rPr lang="en-GB" sz="2600" dirty="0"/>
              <a:t> </a:t>
            </a:r>
            <a:r>
              <a:rPr lang="en-GB" sz="2600" dirty="0" err="1"/>
              <a:t>Niazi</a:t>
            </a:r>
            <a:endParaRPr lang="en-GB" sz="2600" dirty="0"/>
          </a:p>
          <a:p>
            <a:pPr marL="0" indent="0" fontAlgn="b">
              <a:buNone/>
            </a:pPr>
            <a:r>
              <a:rPr lang="en-GB" sz="2600" dirty="0" err="1"/>
              <a:t>Do'aa</a:t>
            </a:r>
            <a:r>
              <a:rPr lang="en-GB" sz="2600" dirty="0"/>
              <a:t> </a:t>
            </a:r>
            <a:r>
              <a:rPr lang="en-GB" sz="2600" dirty="0" err="1"/>
              <a:t>abdulfattah</a:t>
            </a:r>
            <a:r>
              <a:rPr lang="en-GB" sz="2600" dirty="0"/>
              <a:t> </a:t>
            </a:r>
          </a:p>
          <a:p>
            <a:pPr marL="0" indent="0" fontAlgn="t">
              <a:buNone/>
            </a:pPr>
            <a:r>
              <a:rPr lang="en-GB" sz="2600" dirty="0"/>
              <a:t>Nada </a:t>
            </a:r>
            <a:r>
              <a:rPr lang="en-GB" sz="2600" dirty="0" err="1"/>
              <a:t>Aldakheel</a:t>
            </a:r>
            <a:endParaRPr lang="en-GB" sz="2600" dirty="0"/>
          </a:p>
          <a:p>
            <a:pPr marL="0" indent="0" fontAlgn="b">
              <a:buNone/>
            </a:pPr>
            <a:r>
              <a:rPr lang="en-GB" sz="2600" dirty="0" err="1"/>
              <a:t>Shatha</a:t>
            </a:r>
            <a:r>
              <a:rPr lang="en-GB" sz="2600" dirty="0"/>
              <a:t> </a:t>
            </a:r>
            <a:r>
              <a:rPr lang="en-GB" sz="2600" dirty="0" err="1"/>
              <a:t>Alghaihb</a:t>
            </a:r>
            <a:r>
              <a:rPr lang="en-US" sz="2600" i="1" dirty="0"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38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512235"/>
            <a:ext cx="10188389" cy="4750453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buClr>
                <a:schemeClr val="hlink"/>
              </a:buClr>
              <a:buSzPct val="75000"/>
              <a:buNone/>
              <a:defRPr/>
            </a:pPr>
            <a:r>
              <a:rPr lang="en-GB" sz="2650" b="1" dirty="0">
                <a:cs typeface="Segoe UI Light" panose="020B0502040204020203" pitchFamily="34" charset="0"/>
              </a:rPr>
              <a:t>At the end of the lecture, the students should be able to: 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sz="2650" dirty="0">
                <a:cs typeface="Segoe UI Light" panose="020B0502040204020203" pitchFamily="34" charset="0"/>
              </a:rPr>
              <a:t>List the </a:t>
            </a:r>
            <a:r>
              <a:rPr lang="en-GB" sz="2650" u="sng" dirty="0">
                <a:cs typeface="Segoe UI Light" panose="020B0502040204020203" pitchFamily="34" charset="0"/>
              </a:rPr>
              <a:t>nuclei</a:t>
            </a:r>
            <a:r>
              <a:rPr lang="en-GB" sz="2650" dirty="0">
                <a:cs typeface="Segoe UI Light" panose="020B0502040204020203" pitchFamily="34" charset="0"/>
              </a:rPr>
              <a:t> related to accessory and hypoglossal nerves in the brain stem.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sz="2650" dirty="0">
                <a:cs typeface="Segoe UI Light" panose="020B0502040204020203" pitchFamily="34" charset="0"/>
              </a:rPr>
              <a:t>Describe the </a:t>
            </a:r>
            <a:r>
              <a:rPr lang="en-GB" sz="2650" u="sng" dirty="0">
                <a:cs typeface="Segoe UI Light" panose="020B0502040204020203" pitchFamily="34" charset="0"/>
              </a:rPr>
              <a:t>type</a:t>
            </a:r>
            <a:r>
              <a:rPr lang="en-GB" sz="2650" dirty="0">
                <a:cs typeface="Segoe UI Light" panose="020B0502040204020203" pitchFamily="34" charset="0"/>
              </a:rPr>
              <a:t> and </a:t>
            </a:r>
            <a:r>
              <a:rPr lang="en-GB" sz="2650" u="sng" dirty="0">
                <a:cs typeface="Segoe UI Light" panose="020B0502040204020203" pitchFamily="34" charset="0"/>
              </a:rPr>
              <a:t>site</a:t>
            </a:r>
            <a:r>
              <a:rPr lang="en-GB" sz="2650" dirty="0">
                <a:cs typeface="Segoe UI Light" panose="020B0502040204020203" pitchFamily="34" charset="0"/>
              </a:rPr>
              <a:t> of each nucleus.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sz="2650" dirty="0">
                <a:cs typeface="Segoe UI Light" panose="020B0502040204020203" pitchFamily="34" charset="0"/>
              </a:rPr>
              <a:t>Describe </a:t>
            </a:r>
            <a:r>
              <a:rPr lang="en-GB" sz="2650" u="sng" dirty="0">
                <a:cs typeface="Segoe UI Light" panose="020B0502040204020203" pitchFamily="34" charset="0"/>
              </a:rPr>
              <a:t>site of emergence</a:t>
            </a:r>
            <a:r>
              <a:rPr lang="en-GB" sz="2650" dirty="0">
                <a:cs typeface="Segoe UI Light" panose="020B0502040204020203" pitchFamily="34" charset="0"/>
              </a:rPr>
              <a:t> and </a:t>
            </a:r>
            <a:r>
              <a:rPr lang="en-GB" sz="2650" u="sng" dirty="0">
                <a:cs typeface="Segoe UI Light" panose="020B0502040204020203" pitchFamily="34" charset="0"/>
              </a:rPr>
              <a:t>course</a:t>
            </a:r>
            <a:r>
              <a:rPr lang="en-GB" sz="2650" dirty="0">
                <a:cs typeface="Segoe UI Light" panose="020B0502040204020203" pitchFamily="34" charset="0"/>
              </a:rPr>
              <a:t> of accessory and hypoglossal nerves.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sz="2650" dirty="0">
                <a:cs typeface="Segoe UI Light" panose="020B0502040204020203" pitchFamily="34" charset="0"/>
              </a:rPr>
              <a:t>Describe </a:t>
            </a:r>
            <a:r>
              <a:rPr lang="en-GB" sz="2650" u="sng" dirty="0">
                <a:cs typeface="Segoe UI Light" panose="020B0502040204020203" pitchFamily="34" charset="0"/>
              </a:rPr>
              <a:t>important relations</a:t>
            </a:r>
            <a:r>
              <a:rPr lang="en-GB" sz="2650" dirty="0">
                <a:cs typeface="Segoe UI Light" panose="020B0502040204020203" pitchFamily="34" charset="0"/>
              </a:rPr>
              <a:t> of accessory and hypoglossal nerves in the neck.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sz="2650" dirty="0">
                <a:cs typeface="Segoe UI Light" panose="020B0502040204020203" pitchFamily="34" charset="0"/>
              </a:rPr>
              <a:t>List the </a:t>
            </a:r>
            <a:r>
              <a:rPr lang="en-GB" sz="2650" u="sng" dirty="0">
                <a:cs typeface="Segoe UI Light" panose="020B0502040204020203" pitchFamily="34" charset="0"/>
              </a:rPr>
              <a:t>branches</a:t>
            </a:r>
            <a:r>
              <a:rPr lang="en-GB" sz="2650" dirty="0">
                <a:cs typeface="Segoe UI Light" panose="020B0502040204020203" pitchFamily="34" charset="0"/>
              </a:rPr>
              <a:t> of accessory and hypoglossal nerves.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sz="2650" dirty="0">
                <a:cs typeface="Segoe UI Light" panose="020B0502040204020203" pitchFamily="34" charset="0"/>
              </a:rPr>
              <a:t>Describe the </a:t>
            </a:r>
            <a:r>
              <a:rPr lang="en-GB" sz="2650" u="sng" dirty="0">
                <a:cs typeface="Segoe UI Light" panose="020B0502040204020203" pitchFamily="34" charset="0"/>
              </a:rPr>
              <a:t>main motor effects </a:t>
            </a:r>
            <a:r>
              <a:rPr lang="en-GB" sz="2650" dirty="0">
                <a:cs typeface="Segoe UI Light" panose="020B0502040204020203" pitchFamily="34" charset="0"/>
              </a:rPr>
              <a:t>in case of lesion of  accessory and hypoglossal nerves.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2650" dirty="0">
              <a:solidFill>
                <a:schemeClr val="tx1">
                  <a:lumMod val="95000"/>
                  <a:lumOff val="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74083" y="2458968"/>
            <a:ext cx="6029194" cy="4267061"/>
            <a:chOff x="7210798" y="2433916"/>
            <a:chExt cx="4981202" cy="4267061"/>
          </a:xfrm>
        </p:grpSpPr>
        <p:pic>
          <p:nvPicPr>
            <p:cNvPr id="1026" name="Picture 2" descr="Image result for cranial nerve mnemon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48"/>
            <a:stretch/>
          </p:blipFill>
          <p:spPr bwMode="auto">
            <a:xfrm>
              <a:off x="7210798" y="2433916"/>
              <a:ext cx="4981202" cy="426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321937" y="4428899"/>
              <a:ext cx="615140" cy="586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05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255432" y="4364561"/>
              <a:ext cx="5209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Big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255432" y="4523076"/>
              <a:ext cx="587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Brains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49889" y="4666165"/>
              <a:ext cx="653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Matter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44348" y="4809254"/>
              <a:ext cx="653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More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34" name="Picture 10" descr="Image result for cranial nerve mnemon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84" y="152897"/>
            <a:ext cx="5255814" cy="21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460742" y="1101168"/>
            <a:ext cx="682625" cy="734036"/>
            <a:chOff x="6597319" y="353560"/>
            <a:chExt cx="682625" cy="734036"/>
          </a:xfrm>
        </p:grpSpPr>
        <p:pic>
          <p:nvPicPr>
            <p:cNvPr id="19" name="Picture 2" descr="Image result for youtub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07:32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9" y="3438191"/>
            <a:ext cx="5374118" cy="32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724" y="409130"/>
            <a:ext cx="5015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Extra Slide: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Mnemonics And Pictures To Help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Memorise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Cranial Nerves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 descr="Image result for on occasions our trusty truck acts funny very good vehicle any how">
            <a:extLst>
              <a:ext uri="{FF2B5EF4-FFF2-40B4-BE49-F238E27FC236}">
                <a16:creationId xmlns:a16="http://schemas.microsoft.com/office/drawing/2014/main" id="{3F5AB980-65C4-4003-AC4C-02A3B1461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41290" r="5543" b="7527"/>
          <a:stretch/>
        </p:blipFill>
        <p:spPr bwMode="auto">
          <a:xfrm>
            <a:off x="1172227" y="1885835"/>
            <a:ext cx="4568161" cy="15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1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5660" y="580307"/>
            <a:ext cx="10969576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Accessory (XI) 11</a:t>
            </a:r>
            <a:r>
              <a:rPr lang="en-GB" sz="3600" b="1" baseline="30000" dirty="0"/>
              <a:t>th</a:t>
            </a:r>
            <a:r>
              <a:rPr lang="en-GB" sz="3600" b="1" dirty="0"/>
              <a:t> Cranial Nerve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26045" y="3239708"/>
            <a:ext cx="4525795" cy="3408187"/>
            <a:chOff x="7346578" y="690283"/>
            <a:chExt cx="4111625" cy="5853113"/>
          </a:xfrm>
        </p:grpSpPr>
        <p:pic>
          <p:nvPicPr>
            <p:cNvPr id="5" name="Content Placeholder 4" descr="eleventh-cranial-nerve-4991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578" y="690283"/>
              <a:ext cx="4111625" cy="585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0089777" y="1985682"/>
              <a:ext cx="152400" cy="38100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165977" y="3890682"/>
              <a:ext cx="76200" cy="16002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767919" y="2429035"/>
              <a:ext cx="475128" cy="31416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19107" y="1653254"/>
            <a:ext cx="55296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Type: </a:t>
            </a:r>
            <a:r>
              <a:rPr lang="en-GB" sz="2400" b="1" dirty="0">
                <a:latin typeface="+mn-lt"/>
              </a:rPr>
              <a:t>Motor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Has two parts (roots)*: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Foramen of exit from skull: </a:t>
            </a:r>
            <a:r>
              <a:rPr lang="en-GB" sz="2400" b="1" dirty="0">
                <a:latin typeface="+mn-lt"/>
              </a:rPr>
              <a:t>Jugular foramen.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54388" y="5297342"/>
            <a:ext cx="86868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52283" y="5664408"/>
            <a:ext cx="109728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30075" y="4353458"/>
            <a:ext cx="2340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532257" y="818842"/>
            <a:ext cx="3713372" cy="2308860"/>
            <a:chOff x="7731384" y="4510363"/>
            <a:chExt cx="3713372" cy="2308860"/>
          </a:xfrm>
        </p:grpSpPr>
        <p:grpSp>
          <p:nvGrpSpPr>
            <p:cNvPr id="2" name="Group 1"/>
            <p:cNvGrpSpPr/>
            <p:nvPr/>
          </p:nvGrpSpPr>
          <p:grpSpPr>
            <a:xfrm>
              <a:off x="7731384" y="4510363"/>
              <a:ext cx="3713372" cy="2182331"/>
              <a:chOff x="7731384" y="4510363"/>
              <a:chExt cx="3713372" cy="2182331"/>
            </a:xfrm>
          </p:grpSpPr>
          <p:pic>
            <p:nvPicPr>
              <p:cNvPr id="1026" name="Picture 2" descr="Image result for nucleus ambiguu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1384" y="4510363"/>
                <a:ext cx="3713372" cy="2182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10255624" y="5999711"/>
                <a:ext cx="918882" cy="132148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0659036" y="651144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285AD-A9BB-4BBE-9A38-B81756FA0EBA}"/>
              </a:ext>
            </a:extLst>
          </p:cNvPr>
          <p:cNvSpPr/>
          <p:nvPr/>
        </p:nvSpPr>
        <p:spPr>
          <a:xfrm>
            <a:off x="1656730" y="5881141"/>
            <a:ext cx="3876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92D050"/>
                </a:solidFill>
              </a:rPr>
              <a:t>* يختلف هذا العصب بأنه الوحيد بين الباقين إلي يأخذ من جزئيين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22430-3272-4321-8005-7FC0D95D7D43}"/>
              </a:ext>
            </a:extLst>
          </p:cNvPr>
          <p:cNvSpPr/>
          <p:nvPr/>
        </p:nvSpPr>
        <p:spPr>
          <a:xfrm>
            <a:off x="823057" y="2528857"/>
            <a:ext cx="3195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0" indent="-2413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/>
              </a:rPr>
              <a:t>Cranial part</a:t>
            </a:r>
            <a:r>
              <a:rPr lang="en-GB" sz="2400" dirty="0">
                <a:latin typeface="Calibri" panose="020F0502020204030204"/>
              </a:rPr>
              <a:t> </a:t>
            </a:r>
          </a:p>
          <a:p>
            <a:pPr marL="336550" lvl="0"/>
            <a:r>
              <a:rPr lang="en-GB" sz="2400" dirty="0">
                <a:latin typeface="Calibri" panose="020F0502020204030204"/>
              </a:rPr>
              <a:t>carries fibres that originate in the caudal part of </a:t>
            </a:r>
            <a:r>
              <a:rPr lang="en-GB" sz="2400" b="1" dirty="0">
                <a:latin typeface="Calibri" panose="020F0502020204030204"/>
              </a:rPr>
              <a:t>nucleus </a:t>
            </a:r>
            <a:r>
              <a:rPr lang="en-GB" sz="2400" b="1" dirty="0" err="1">
                <a:latin typeface="Calibri" panose="020F0502020204030204"/>
              </a:rPr>
              <a:t>ambiguus</a:t>
            </a:r>
            <a:r>
              <a:rPr lang="en-GB" sz="2400" dirty="0">
                <a:latin typeface="Calibri" panose="020F0502020204030204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C3D2E1-30E1-46EE-8FDC-6E84FE39555D}"/>
              </a:ext>
            </a:extLst>
          </p:cNvPr>
          <p:cNvSpPr/>
          <p:nvPr/>
        </p:nvSpPr>
        <p:spPr>
          <a:xfrm>
            <a:off x="3624506" y="2528858"/>
            <a:ext cx="3483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0" indent="-2413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/>
              </a:rPr>
              <a:t>Spinal part</a:t>
            </a:r>
            <a:r>
              <a:rPr lang="en-GB" sz="2400" dirty="0">
                <a:latin typeface="Calibri" panose="020F0502020204030204"/>
              </a:rPr>
              <a:t> </a:t>
            </a:r>
          </a:p>
          <a:p>
            <a:pPr marL="336550" lvl="0"/>
            <a:r>
              <a:rPr lang="en-GB" sz="2400" dirty="0">
                <a:latin typeface="Calibri" panose="020F0502020204030204"/>
              </a:rPr>
              <a:t>arises from motor neurones in ventral horn of the spinal </a:t>
            </a:r>
            <a:r>
              <a:rPr lang="en-GB" sz="2400" dirty="0" err="1">
                <a:latin typeface="Calibri" panose="020F0502020204030204"/>
              </a:rPr>
              <a:t>gray</a:t>
            </a:r>
            <a:r>
              <a:rPr lang="en-GB" sz="2400" dirty="0">
                <a:latin typeface="Calibri" panose="020F0502020204030204"/>
              </a:rPr>
              <a:t> matter at levels C1-C5 (</a:t>
            </a:r>
            <a:r>
              <a:rPr lang="en-GB" sz="2400" b="1" dirty="0">
                <a:latin typeface="Calibri" panose="020F0502020204030204"/>
              </a:rPr>
              <a:t>spinal nucleus</a:t>
            </a:r>
            <a:r>
              <a:rPr lang="en-GB" sz="2400" dirty="0">
                <a:latin typeface="Calibri" panose="020F0502020204030204"/>
              </a:rPr>
              <a:t>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135772-8957-4306-BDAB-C69D88D55CC7}"/>
              </a:ext>
            </a:extLst>
          </p:cNvPr>
          <p:cNvSpPr/>
          <p:nvPr/>
        </p:nvSpPr>
        <p:spPr>
          <a:xfrm>
            <a:off x="1110877" y="2526875"/>
            <a:ext cx="2538405" cy="2310307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BB1B1B-9D1F-4273-8764-FB2BF532D5E1}"/>
              </a:ext>
            </a:extLst>
          </p:cNvPr>
          <p:cNvSpPr/>
          <p:nvPr/>
        </p:nvSpPr>
        <p:spPr>
          <a:xfrm>
            <a:off x="3891699" y="2526874"/>
            <a:ext cx="3030482" cy="23103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4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9107" y="580306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Accessory (XI) 11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  <a:p>
            <a:r>
              <a:rPr lang="en-US" sz="3200" b="1" dirty="0"/>
              <a:t>Cranial Part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989165" y="1863700"/>
            <a:ext cx="54654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Emerges from lateral aspect of the </a:t>
            </a:r>
            <a:r>
              <a:rPr lang="en-GB" sz="2200" b="1" dirty="0">
                <a:latin typeface="+mn-lt"/>
              </a:rPr>
              <a:t>medulla</a:t>
            </a:r>
            <a:r>
              <a:rPr lang="en-GB" sz="2200" dirty="0">
                <a:latin typeface="+mn-lt"/>
              </a:rPr>
              <a:t> as a linear series of rootlets </a:t>
            </a:r>
            <a:r>
              <a:rPr lang="en-GB" sz="2200" i="1" dirty="0">
                <a:latin typeface="+mn-lt"/>
              </a:rPr>
              <a:t>caudal</a:t>
            </a:r>
            <a:r>
              <a:rPr lang="en-GB" sz="2200" dirty="0">
                <a:latin typeface="+mn-lt"/>
              </a:rPr>
              <a:t> to rootlets of the </a:t>
            </a:r>
            <a:r>
              <a:rPr lang="en-GB" sz="2200" dirty="0" err="1">
                <a:latin typeface="+mn-lt"/>
              </a:rPr>
              <a:t>vagus</a:t>
            </a:r>
            <a:r>
              <a:rPr lang="en-GB" sz="2200" dirty="0">
                <a:latin typeface="+mn-lt"/>
              </a:rPr>
              <a:t> nerve.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 At the side of medulla it </a:t>
            </a:r>
            <a:r>
              <a:rPr lang="en-GB" sz="2200" i="1" dirty="0">
                <a:latin typeface="+mn-lt"/>
              </a:rPr>
              <a:t>joins the spinal root briefly</a:t>
            </a:r>
            <a:r>
              <a:rPr lang="en-GB" sz="2200" dirty="0">
                <a:latin typeface="+mn-lt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It separates once again as the nerve leaves the cranial cavity through the </a:t>
            </a:r>
            <a:r>
              <a:rPr lang="en-GB" sz="2200" b="1" dirty="0">
                <a:latin typeface="+mn-lt"/>
              </a:rPr>
              <a:t>Jugular foramen</a:t>
            </a:r>
            <a:r>
              <a:rPr lang="en-GB" sz="2200" dirty="0">
                <a:latin typeface="+mn-lt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At the level of jugular foramen these fibres </a:t>
            </a:r>
            <a:r>
              <a:rPr lang="en-GB" sz="2200" i="1" dirty="0">
                <a:latin typeface="+mn-lt"/>
              </a:rPr>
              <a:t>join the </a:t>
            </a:r>
            <a:r>
              <a:rPr lang="en-GB" sz="2200" i="1" dirty="0" err="1">
                <a:latin typeface="+mn-lt"/>
              </a:rPr>
              <a:t>vagus</a:t>
            </a:r>
            <a:r>
              <a:rPr lang="en-GB" sz="2200" i="1" dirty="0">
                <a:latin typeface="+mn-lt"/>
              </a:rPr>
              <a:t> nerve </a:t>
            </a:r>
            <a:r>
              <a:rPr lang="en-GB" sz="2200" dirty="0">
                <a:latin typeface="+mn-lt"/>
              </a:rPr>
              <a:t>and distribute with it to muscles of the soft plate, </a:t>
            </a:r>
            <a:r>
              <a:rPr lang="en-GB" sz="2200" dirty="0" err="1">
                <a:latin typeface="+mn-lt"/>
              </a:rPr>
              <a:t>esophagus</a:t>
            </a:r>
            <a:r>
              <a:rPr lang="en-GB" sz="2200" dirty="0">
                <a:latin typeface="+mn-lt"/>
              </a:rPr>
              <a:t>, pharynx and larynx.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71524" y="4122294"/>
            <a:ext cx="3526001" cy="2735705"/>
            <a:chOff x="8496930" y="3578047"/>
            <a:chExt cx="3526001" cy="3172376"/>
          </a:xfrm>
        </p:grpSpPr>
        <p:grpSp>
          <p:nvGrpSpPr>
            <p:cNvPr id="7" name="Group 6"/>
            <p:cNvGrpSpPr/>
            <p:nvPr/>
          </p:nvGrpSpPr>
          <p:grpSpPr>
            <a:xfrm>
              <a:off x="8496930" y="3578047"/>
              <a:ext cx="3526001" cy="3172376"/>
              <a:chOff x="8665999" y="3685624"/>
              <a:chExt cx="3526001" cy="3172376"/>
            </a:xfrm>
          </p:grpSpPr>
          <p:pic>
            <p:nvPicPr>
              <p:cNvPr id="1026" name="Picture 2" descr="Image result for vagus and accessory nerv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5999" y="3685624"/>
                <a:ext cx="3526001" cy="3172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264874" y="6300601"/>
                <a:ext cx="561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9009529" y="4175547"/>
              <a:ext cx="518135" cy="30053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09529" y="3839840"/>
              <a:ext cx="470177" cy="26856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26152" y="5447716"/>
              <a:ext cx="604171" cy="2962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095805" y="4113324"/>
              <a:ext cx="532422" cy="289224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71524" y="884420"/>
            <a:ext cx="3469340" cy="3073758"/>
            <a:chOff x="8296836" y="0"/>
            <a:chExt cx="3469340" cy="3415469"/>
          </a:xfrm>
        </p:grpSpPr>
        <p:pic>
          <p:nvPicPr>
            <p:cNvPr id="3" name="Picture 7" descr="C:\Documents and Settings\Zeenet\My Documents\My Pictures\5rt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" t="2130" r="2013" b="1420"/>
            <a:stretch/>
          </p:blipFill>
          <p:spPr bwMode="auto">
            <a:xfrm>
              <a:off x="8296836" y="0"/>
              <a:ext cx="3469340" cy="34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1072930" y="609888"/>
              <a:ext cx="684671" cy="20539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01818" y="204711"/>
              <a:ext cx="1230118" cy="213017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749457" y="4207484"/>
            <a:ext cx="82296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94159" y="4555187"/>
            <a:ext cx="9601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3057" y="2876289"/>
            <a:ext cx="64008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1085" y="2201732"/>
            <a:ext cx="9144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683045" y="2369563"/>
            <a:ext cx="2901078" cy="28075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036607A-C5F8-491A-8960-0BBC25DB90F8}"/>
              </a:ext>
            </a:extLst>
          </p:cNvPr>
          <p:cNvSpPr/>
          <p:nvPr/>
        </p:nvSpPr>
        <p:spPr>
          <a:xfrm>
            <a:off x="986781" y="1821476"/>
            <a:ext cx="5777813" cy="434335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7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9107" y="432389"/>
            <a:ext cx="1007361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Accessory (XI) 11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  <a:p>
            <a:r>
              <a:rPr lang="en-US" sz="3200" b="1" dirty="0"/>
              <a:t>Spinal Part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019107" y="1649404"/>
            <a:ext cx="6096000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The axons leave the cord via series of rootlets, emerge laterally midway between the dorsal and ventral roots of the spinal nerves.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Courses </a:t>
            </a:r>
            <a:r>
              <a:rPr lang="en-GB" sz="2400" dirty="0" err="1">
                <a:latin typeface="+mn-lt"/>
                <a:cs typeface="Arial" pitchFamily="34" charset="0"/>
              </a:rPr>
              <a:t>rostrally</a:t>
            </a:r>
            <a:r>
              <a:rPr lang="en-GB" sz="2400" dirty="0">
                <a:latin typeface="+mn-lt"/>
                <a:cs typeface="Arial" pitchFamily="34" charset="0"/>
              </a:rPr>
              <a:t> and </a:t>
            </a:r>
            <a:r>
              <a:rPr lang="en-GB" sz="2400" i="1" u="sng" dirty="0">
                <a:latin typeface="+mn-lt"/>
                <a:cs typeface="Arial" pitchFamily="34" charset="0"/>
              </a:rPr>
              <a:t>enter the cranial cavity</a:t>
            </a:r>
            <a:r>
              <a:rPr lang="en-GB" sz="2400" i="1" dirty="0">
                <a:latin typeface="+mn-lt"/>
                <a:cs typeface="Arial" pitchFamily="34" charset="0"/>
              </a:rPr>
              <a:t>* </a:t>
            </a:r>
            <a:r>
              <a:rPr lang="en-GB" sz="2400" dirty="0">
                <a:latin typeface="+mn-lt"/>
                <a:cs typeface="Arial" pitchFamily="34" charset="0"/>
              </a:rPr>
              <a:t>through the </a:t>
            </a:r>
            <a:r>
              <a:rPr lang="en-GB" sz="2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foramen magnum</a:t>
            </a:r>
            <a:r>
              <a:rPr lang="en-GB" sz="2400" dirty="0">
                <a:latin typeface="+mn-lt"/>
                <a:cs typeface="Arial" pitchFamily="34" charset="0"/>
              </a:rPr>
              <a:t>, and joins the cranial root briefly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 Separates once again as the nerve leaves the cranial cavity through the </a:t>
            </a:r>
            <a:r>
              <a:rPr lang="en-GB" sz="2400" b="1" dirty="0">
                <a:latin typeface="+mn-lt"/>
                <a:cs typeface="Arial" pitchFamily="34" charset="0"/>
              </a:rPr>
              <a:t>Jugular foramen.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+mn-lt"/>
                <a:cs typeface="Arial" pitchFamily="34" charset="0"/>
              </a:rPr>
              <a:t>Supplies the </a:t>
            </a:r>
            <a:r>
              <a:rPr lang="en-GB" sz="2400" b="1" dirty="0" err="1">
                <a:latin typeface="+mn-lt"/>
                <a:cs typeface="Arial" pitchFamily="34" charset="0"/>
              </a:rPr>
              <a:t>sternomastoid</a:t>
            </a:r>
            <a:r>
              <a:rPr lang="en-GB" sz="2400" b="1" dirty="0">
                <a:latin typeface="+mn-lt"/>
                <a:cs typeface="Arial" pitchFamily="34" charset="0"/>
              </a:rPr>
              <a:t> </a:t>
            </a:r>
            <a:r>
              <a:rPr lang="en-GB" sz="2400" dirty="0">
                <a:latin typeface="+mn-lt"/>
                <a:cs typeface="Arial" pitchFamily="34" charset="0"/>
              </a:rPr>
              <a:t>and </a:t>
            </a:r>
            <a:r>
              <a:rPr lang="en-GB" sz="2400" b="1" dirty="0">
                <a:latin typeface="+mn-lt"/>
                <a:cs typeface="Arial" pitchFamily="34" charset="0"/>
              </a:rPr>
              <a:t>trapezius</a:t>
            </a:r>
            <a:r>
              <a:rPr lang="en-GB" sz="2400" dirty="0">
                <a:latin typeface="+mn-lt"/>
                <a:cs typeface="Arial" pitchFamily="34" charset="0"/>
              </a:rPr>
              <a:t> muscles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411510" y="203847"/>
            <a:ext cx="2728210" cy="3088540"/>
            <a:chOff x="8411510" y="203847"/>
            <a:chExt cx="2728210" cy="3088540"/>
          </a:xfrm>
        </p:grpSpPr>
        <p:pic>
          <p:nvPicPr>
            <p:cNvPr id="3" name="Content Placeholder 4" descr="Accessory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" r="1724" b="3645"/>
            <a:stretch>
              <a:fillRect/>
            </a:stretch>
          </p:blipFill>
          <p:spPr>
            <a:xfrm>
              <a:off x="8411510" y="203847"/>
              <a:ext cx="2728210" cy="30885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0074517" y="700226"/>
              <a:ext cx="604171" cy="255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8857" y="3447738"/>
            <a:ext cx="3648546" cy="3305330"/>
            <a:chOff x="7928857" y="3447738"/>
            <a:chExt cx="3648546" cy="3305330"/>
          </a:xfrm>
        </p:grpSpPr>
        <p:grpSp>
          <p:nvGrpSpPr>
            <p:cNvPr id="5" name="Group 4"/>
            <p:cNvGrpSpPr/>
            <p:nvPr/>
          </p:nvGrpSpPr>
          <p:grpSpPr>
            <a:xfrm>
              <a:off x="7973828" y="3447738"/>
              <a:ext cx="3603575" cy="3305330"/>
              <a:chOff x="7973828" y="3447738"/>
              <a:chExt cx="3603575" cy="3305330"/>
            </a:xfrm>
          </p:grpSpPr>
          <p:pic>
            <p:nvPicPr>
              <p:cNvPr id="2050" name="Picture 2" descr="Image result for accessory nerv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908"/>
              <a:stretch/>
            </p:blipFill>
            <p:spPr bwMode="auto">
              <a:xfrm>
                <a:off x="7973828" y="3447738"/>
                <a:ext cx="3603575" cy="330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0812035" y="6487656"/>
                <a:ext cx="561372" cy="265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677519" y="3471090"/>
              <a:ext cx="1093155" cy="1827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43848" y="5831173"/>
              <a:ext cx="666220" cy="336231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8857" y="6486211"/>
              <a:ext cx="1844729" cy="177000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054007" y="5485601"/>
            <a:ext cx="182880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76807" y="5487474"/>
            <a:ext cx="118872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5270" y="6030554"/>
            <a:ext cx="488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*It is the only nerve that enters the cranial cavity, all others exit.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8B191-7BDC-4AE7-9E8D-D52AC503A73D}"/>
              </a:ext>
            </a:extLst>
          </p:cNvPr>
          <p:cNvSpPr/>
          <p:nvPr/>
        </p:nvSpPr>
        <p:spPr>
          <a:xfrm>
            <a:off x="2548694" y="4807454"/>
            <a:ext cx="4118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Arial" pitchFamily="34" charset="0"/>
              </a:rPr>
              <a:t>Then descend to the posterior triangle of neck</a:t>
            </a:r>
            <a:endParaRPr lang="en-GB" sz="1600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A7C496-EF13-4879-BFEE-FEFD98BA629F}"/>
              </a:ext>
            </a:extLst>
          </p:cNvPr>
          <p:cNvSpPr/>
          <p:nvPr/>
        </p:nvSpPr>
        <p:spPr>
          <a:xfrm>
            <a:off x="986781" y="1600199"/>
            <a:ext cx="6200600" cy="48860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2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92181" y="635703"/>
            <a:ext cx="4394631" cy="3602000"/>
            <a:chOff x="5128358" y="669056"/>
            <a:chExt cx="5199916" cy="5752382"/>
          </a:xfrm>
        </p:grpSpPr>
        <p:pic>
          <p:nvPicPr>
            <p:cNvPr id="4" name="Picture 7" descr="C:\Users\Zeenat\Pictures\nm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t="1023" r="1"/>
            <a:stretch/>
          </p:blipFill>
          <p:spPr bwMode="auto">
            <a:xfrm>
              <a:off x="5128358" y="669056"/>
              <a:ext cx="5199916" cy="575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>
              <a:off x="8153400" y="1295400"/>
              <a:ext cx="0" cy="11430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Freeform 6"/>
            <p:cNvSpPr>
              <a:spLocks/>
            </p:cNvSpPr>
            <p:nvPr/>
          </p:nvSpPr>
          <p:spPr bwMode="auto">
            <a:xfrm rot="4823066">
              <a:off x="6656388" y="1641476"/>
              <a:ext cx="1636713" cy="842962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7" name="Straight Arrow Connector 4"/>
            <p:cNvCxnSpPr>
              <a:cxnSpLocks noChangeShapeType="1"/>
            </p:cNvCxnSpPr>
            <p:nvPr/>
          </p:nvCxnSpPr>
          <p:spPr bwMode="auto">
            <a:xfrm>
              <a:off x="8458200" y="3505200"/>
              <a:ext cx="0" cy="11430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4"/>
            <p:cNvCxnSpPr>
              <a:cxnSpLocks noChangeShapeType="1"/>
            </p:cNvCxnSpPr>
            <p:nvPr/>
          </p:nvCxnSpPr>
          <p:spPr bwMode="auto">
            <a:xfrm>
              <a:off x="6781800" y="1295400"/>
              <a:ext cx="0" cy="11430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4"/>
            <p:cNvCxnSpPr>
              <a:cxnSpLocks noChangeShapeType="1"/>
            </p:cNvCxnSpPr>
            <p:nvPr/>
          </p:nvCxnSpPr>
          <p:spPr bwMode="auto">
            <a:xfrm>
              <a:off x="7162800" y="3733800"/>
              <a:ext cx="228600" cy="6096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Freeform 18"/>
            <p:cNvSpPr>
              <a:spLocks/>
            </p:cNvSpPr>
            <p:nvPr/>
          </p:nvSpPr>
          <p:spPr bwMode="auto">
            <a:xfrm rot="11711981" flipH="1">
              <a:off x="7540625" y="4429125"/>
              <a:ext cx="757238" cy="742950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8001000" y="26670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7848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02603" y="1668049"/>
            <a:ext cx="6940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The nucleus </a:t>
            </a:r>
            <a:r>
              <a:rPr lang="en-US" altLang="en-US" sz="2400" dirty="0" err="1">
                <a:latin typeface="+mn-lt"/>
              </a:rPr>
              <a:t>ambiguus</a:t>
            </a:r>
            <a:r>
              <a:rPr lang="en-US" altLang="en-US" sz="2400" dirty="0">
                <a:latin typeface="+mn-lt"/>
              </a:rPr>
              <a:t> and the spinal nucleus receive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b="1" u="sng" dirty="0">
                <a:latin typeface="+mn-lt"/>
              </a:rPr>
              <a:t>bilateral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b="1" dirty="0" err="1">
                <a:latin typeface="+mn-lt"/>
              </a:rPr>
              <a:t>corticonuclear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92D050"/>
                </a:solidFill>
                <a:latin typeface="+mn-lt"/>
              </a:rPr>
              <a:t>or corticospinal </a:t>
            </a:r>
            <a:r>
              <a:rPr lang="en-US" altLang="en-US" sz="2400" b="1" dirty="0">
                <a:latin typeface="+mn-lt"/>
              </a:rPr>
              <a:t>fibers </a:t>
            </a:r>
            <a:r>
              <a:rPr lang="en-US" altLang="en-US" sz="2400" dirty="0">
                <a:latin typeface="+mn-lt"/>
              </a:rPr>
              <a:t>(from both cerebral hemispheres). </a:t>
            </a:r>
          </a:p>
          <a:p>
            <a:pPr marL="342900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altLang="en-US" sz="2400" dirty="0">
              <a:latin typeface="+mn-lt"/>
            </a:endParaRPr>
          </a:p>
        </p:txBody>
      </p:sp>
      <p:pic>
        <p:nvPicPr>
          <p:cNvPr id="13" name="Picture 6" descr="C:\Documents and Settings\Jamila\Desktop\tmp15F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32" y="3652205"/>
            <a:ext cx="3627631" cy="286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02604" y="457348"/>
            <a:ext cx="1007361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Accessory (XI) 11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DBD1F9-8E35-4DC3-AEB8-1E6C68AC8507}"/>
              </a:ext>
            </a:extLst>
          </p:cNvPr>
          <p:cNvSpPr/>
          <p:nvPr/>
        </p:nvSpPr>
        <p:spPr>
          <a:xfrm>
            <a:off x="702603" y="3560410"/>
            <a:ext cx="4498661" cy="233910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Calibri" panose="020F0502020204030204"/>
              </a:rPr>
              <a:t>Function: </a:t>
            </a:r>
          </a:p>
          <a:p>
            <a:pPr marL="509588" lvl="0" indent="-2222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65100" algn="l"/>
              </a:tabLst>
            </a:pPr>
            <a:r>
              <a:rPr lang="en-GB" altLang="en-US" sz="2400" dirty="0">
                <a:latin typeface="Calibri" panose="020F0502020204030204"/>
              </a:rPr>
              <a:t>Movements of the soft palate, larynx, pharynx </a:t>
            </a:r>
            <a:r>
              <a:rPr lang="en-GB" altLang="en-US" sz="1800" dirty="0">
                <a:solidFill>
                  <a:srgbClr val="92D050"/>
                </a:solidFill>
                <a:latin typeface="Calibri" panose="020F0502020204030204"/>
              </a:rPr>
              <a:t>(cranial part)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  <a:p>
            <a:pPr marL="509588" lvl="0" indent="-2222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65100" algn="l"/>
              </a:tabLst>
            </a:pPr>
            <a:r>
              <a:rPr lang="en-GB" altLang="en-US" sz="2400" dirty="0">
                <a:latin typeface="Calibri" panose="020F0502020204030204"/>
              </a:rPr>
              <a:t>Controls the movements of neck </a:t>
            </a:r>
            <a:r>
              <a:rPr lang="en-GB" altLang="en-US" sz="1800" dirty="0">
                <a:solidFill>
                  <a:srgbClr val="92D050"/>
                </a:solidFill>
                <a:latin typeface="Calibri" panose="020F0502020204030204"/>
              </a:rPr>
              <a:t>(spinal part)</a:t>
            </a:r>
            <a:r>
              <a:rPr lang="en-GB" altLang="en-US" sz="3200" dirty="0"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GB" alt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“via the sternomastoid and trapezius muscles)”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23" name="Picture 2" descr="Image result for accessory nerves">
            <a:extLst>
              <a:ext uri="{FF2B5EF4-FFF2-40B4-BE49-F238E27FC236}">
                <a16:creationId xmlns:a16="http://schemas.microsoft.com/office/drawing/2014/main" id="{6B48DAF7-E2D7-40C6-9D37-D065A0725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/>
          <a:stretch/>
        </p:blipFill>
        <p:spPr bwMode="auto">
          <a:xfrm>
            <a:off x="9146073" y="4481457"/>
            <a:ext cx="2320547" cy="21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6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9107" y="580306"/>
            <a:ext cx="1007361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Accessory (XI) 11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  <a:p>
            <a:r>
              <a:rPr lang="en-US" sz="3200" b="1" dirty="0"/>
              <a:t>Injury of Spinal Root</a:t>
            </a:r>
            <a:endParaRPr lang="en-GB" sz="3200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019107" y="1932974"/>
            <a:ext cx="5441654" cy="3465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Causes:</a:t>
            </a:r>
          </a:p>
          <a:p>
            <a:pPr marL="465138">
              <a:defRPr/>
            </a:pPr>
            <a:r>
              <a:rPr lang="en-US" sz="2400" dirty="0"/>
              <a:t>Because of the relatively </a:t>
            </a:r>
            <a:r>
              <a:rPr lang="en-US" sz="2400" i="1" dirty="0"/>
              <a:t>superficial position</a:t>
            </a:r>
            <a:r>
              <a:rPr lang="en-US" sz="2400" dirty="0"/>
              <a:t> of the nerve in the </a:t>
            </a:r>
            <a:r>
              <a:rPr lang="en-US" sz="2400" b="1" dirty="0"/>
              <a:t>posterior triangle</a:t>
            </a:r>
            <a:r>
              <a:rPr lang="en-US" sz="2400" dirty="0"/>
              <a:t>, it </a:t>
            </a:r>
            <a:r>
              <a:rPr lang="en-US" sz="2400" dirty="0">
                <a:cs typeface="Times New Roman" pitchFamily="18" charset="0"/>
              </a:rPr>
              <a:t>may be damaged by penetrating trauma as </a:t>
            </a:r>
            <a:r>
              <a:rPr lang="en-US" sz="2400" i="1" dirty="0">
                <a:cs typeface="Times New Roman" pitchFamily="18" charset="0"/>
              </a:rPr>
              <a:t>stab wounds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465138">
              <a:defRPr/>
            </a:pPr>
            <a:r>
              <a:rPr lang="en-US" sz="2400" dirty="0"/>
              <a:t>It is considered the </a:t>
            </a:r>
            <a:r>
              <a:rPr lang="en-US" sz="2400" u="sng" dirty="0"/>
              <a:t>most commonly </a:t>
            </a:r>
            <a:r>
              <a:rPr lang="en-US" sz="2400" u="sng" dirty="0" err="1"/>
              <a:t>iatrgenically</a:t>
            </a:r>
            <a:r>
              <a:rPr lang="en-US" sz="2400" dirty="0"/>
              <a:t>* injured nerve  as during </a:t>
            </a:r>
            <a:r>
              <a:rPr lang="en-US" sz="2400" i="1" dirty="0"/>
              <a:t>removal of malignant lymph nodes </a:t>
            </a:r>
            <a:r>
              <a:rPr lang="en-US" sz="2400" dirty="0"/>
              <a:t>in the posterior triangle.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2400" dirty="0"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56346" y="5541797"/>
            <a:ext cx="53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induced inadvertently by a physician or surgeon or by medical treatment or diagnostic procedures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29359" y="727309"/>
            <a:ext cx="2057400" cy="2057400"/>
            <a:chOff x="8289561" y="727309"/>
            <a:chExt cx="2057400" cy="2057400"/>
          </a:xfrm>
        </p:grpSpPr>
        <p:pic>
          <p:nvPicPr>
            <p:cNvPr id="5" name="Picture 2" descr="C:\Documents and Settings\Jamila\Desktop\download (3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89561" y="727309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001131" y="1436923"/>
              <a:ext cx="293863" cy="2575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4915" y="2931712"/>
            <a:ext cx="5226289" cy="3700293"/>
            <a:chOff x="6744915" y="2931712"/>
            <a:chExt cx="5226289" cy="3700293"/>
          </a:xfrm>
        </p:grpSpPr>
        <p:pic>
          <p:nvPicPr>
            <p:cNvPr id="3074" name="Picture 2" descr="http://www.medicalexhibits.com/obrasky/2008/08056_02Xrev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915" y="2931712"/>
              <a:ext cx="5226289" cy="370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9485874" y="5604799"/>
              <a:ext cx="500743" cy="404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9215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9107" y="580306"/>
            <a:ext cx="1007361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Accessory (XI) 11</a:t>
            </a:r>
            <a:r>
              <a:rPr lang="en-GB" sz="3600" baseline="30000" dirty="0"/>
              <a:t>th</a:t>
            </a:r>
            <a:r>
              <a:rPr lang="en-GB" sz="3600" dirty="0"/>
              <a:t> Cranial Nerve</a:t>
            </a:r>
          </a:p>
          <a:p>
            <a:r>
              <a:rPr lang="en-US" sz="3200" b="1" dirty="0"/>
              <a:t>Injury of Spinal Root</a:t>
            </a:r>
            <a:endParaRPr lang="en-GB" sz="3200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019106" y="1920158"/>
            <a:ext cx="6050288" cy="4331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2200" dirty="0"/>
              <a:t>Manifestations:</a:t>
            </a:r>
          </a:p>
          <a:p>
            <a:pPr marL="465138">
              <a:defRPr/>
            </a:pPr>
            <a:r>
              <a:rPr lang="en-GB" sz="2200" dirty="0"/>
              <a:t>It produces atrophy and weakness of </a:t>
            </a:r>
            <a:r>
              <a:rPr lang="en-GB" sz="2200" b="1" dirty="0"/>
              <a:t>trapezius</a:t>
            </a:r>
            <a:r>
              <a:rPr lang="en-GB" sz="2200" dirty="0"/>
              <a:t>.</a:t>
            </a:r>
          </a:p>
          <a:p>
            <a:pPr marL="465138">
              <a:defRPr/>
            </a:pPr>
            <a:r>
              <a:rPr lang="en-GB" sz="2200" dirty="0"/>
              <a:t>Unilateral paralysis of trapezius is evident by   </a:t>
            </a:r>
            <a:r>
              <a:rPr lang="en-GB" sz="1600" dirty="0"/>
              <a:t>(1) </a:t>
            </a:r>
            <a:r>
              <a:rPr lang="en-GB" sz="2200" dirty="0"/>
              <a:t>inability to elevate &amp; </a:t>
            </a:r>
            <a:r>
              <a:rPr lang="en-GB" sz="1600" dirty="0"/>
              <a:t>(2) </a:t>
            </a:r>
            <a:r>
              <a:rPr lang="en-GB" sz="2200" dirty="0"/>
              <a:t>retract the shoulder, </a:t>
            </a:r>
            <a:r>
              <a:rPr lang="en-GB" sz="1600" dirty="0"/>
              <a:t>(3) </a:t>
            </a:r>
            <a:r>
              <a:rPr lang="en-GB" sz="2200" dirty="0"/>
              <a:t>difficulty in elevating the arm &amp; </a:t>
            </a:r>
            <a:r>
              <a:rPr lang="en-GB" sz="1600" dirty="0"/>
              <a:t>(4) </a:t>
            </a:r>
            <a:r>
              <a:rPr lang="en-GB" sz="2200" dirty="0"/>
              <a:t>Winging of scapula.</a:t>
            </a:r>
          </a:p>
          <a:p>
            <a:pPr marL="465138">
              <a:defRPr/>
            </a:pPr>
            <a:r>
              <a:rPr lang="en-GB" sz="2200" dirty="0"/>
              <a:t>Dropping of the shoulder is an obvious sign of injury of the nerve.</a:t>
            </a:r>
          </a:p>
          <a:p>
            <a:pPr marL="465138">
              <a:buClr>
                <a:schemeClr val="tx1"/>
              </a:buClr>
              <a:defRPr/>
            </a:pPr>
            <a:r>
              <a:rPr lang="en-GB" sz="2200" dirty="0">
                <a:solidFill>
                  <a:srgbClr val="92D050"/>
                </a:solidFill>
              </a:rPr>
              <a:t>If the cranial root is also injured: </a:t>
            </a:r>
            <a:r>
              <a:rPr lang="en-GB" sz="2200" dirty="0"/>
              <a:t>the lesion also causes difficulty in swallowing and speech, and </a:t>
            </a:r>
          </a:p>
          <a:p>
            <a:pPr marL="465138">
              <a:defRPr/>
            </a:pPr>
            <a:r>
              <a:rPr lang="en-GB" sz="2200" dirty="0"/>
              <a:t>Inability to turn the head</a:t>
            </a:r>
            <a:r>
              <a:rPr lang="en-US" sz="2200" dirty="0"/>
              <a:t>.</a:t>
            </a:r>
            <a:endParaRPr lang="en-US" sz="2200" dirty="0"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10600" y="4201886"/>
            <a:ext cx="2286000" cy="2209800"/>
            <a:chOff x="8610600" y="4201886"/>
            <a:chExt cx="2286000" cy="2209800"/>
          </a:xfrm>
        </p:grpSpPr>
        <p:pic>
          <p:nvPicPr>
            <p:cNvPr id="12" name="Picture 3" descr="C:\Documents and Settings\Jamila\Desktop\images (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0" y="4201886"/>
              <a:ext cx="2057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10058400" y="5573486"/>
              <a:ext cx="838200" cy="152400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98" name="Picture 2" descr="http://ars.els-cdn.com/content/image/1-s2.0-S109037980600002X-g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6" y="1164211"/>
            <a:ext cx="4340451" cy="2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790503" y="3680249"/>
            <a:ext cx="90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81829" y="3976220"/>
            <a:ext cx="111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16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1777</TotalTime>
  <Words>1232</Words>
  <Application>Microsoft Office PowerPoint</Application>
  <PresentationFormat>Widescreen</PresentationFormat>
  <Paragraphs>199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 Light</vt:lpstr>
      <vt:lpstr>Calibri</vt:lpstr>
      <vt:lpstr>Courier New</vt:lpstr>
      <vt:lpstr>Arial</vt:lpstr>
      <vt:lpstr>Wingdings</vt:lpstr>
      <vt:lpstr>Times New Roman</vt:lpstr>
      <vt:lpstr>Comic Sans MS</vt:lpstr>
      <vt:lpstr>Segoe UI Light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Jawaher AbdulMohsen</dc:creator>
  <cp:lastModifiedBy>Jawaher</cp:lastModifiedBy>
  <cp:revision>72</cp:revision>
  <dcterms:created xsi:type="dcterms:W3CDTF">2017-04-30T17:35:08Z</dcterms:created>
  <dcterms:modified xsi:type="dcterms:W3CDTF">2017-09-29T11:22:19Z</dcterms:modified>
</cp:coreProperties>
</file>