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87" r:id="rId4"/>
    <p:sldId id="291" r:id="rId5"/>
    <p:sldId id="265" r:id="rId6"/>
    <p:sldId id="280" r:id="rId7"/>
    <p:sldId id="281" r:id="rId8"/>
    <p:sldId id="270" r:id="rId9"/>
    <p:sldId id="271" r:id="rId10"/>
    <p:sldId id="273" r:id="rId11"/>
    <p:sldId id="288" r:id="rId12"/>
    <p:sldId id="294" r:id="rId13"/>
    <p:sldId id="282" r:id="rId14"/>
    <p:sldId id="289" r:id="rId15"/>
    <p:sldId id="293" r:id="rId16"/>
    <p:sldId id="283" r:id="rId17"/>
    <p:sldId id="292" r:id="rId18"/>
    <p:sldId id="261" r:id="rId19"/>
    <p:sldId id="2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منيره" initials="منيره"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A8"/>
    <a:srgbClr val="4B8180"/>
    <a:srgbClr val="233F4D"/>
    <a:srgbClr val="F99B67"/>
    <a:srgbClr val="B8F5B6"/>
    <a:srgbClr val="B3EBAE"/>
    <a:srgbClr val="9BCF99"/>
    <a:srgbClr val="8BBD40"/>
    <a:srgbClr val="A6D483"/>
    <a:srgbClr val="CFE8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92"/>
    <p:restoredTop sz="94674"/>
  </p:normalViewPr>
  <p:slideViewPr>
    <p:cSldViewPr snapToGrid="0" snapToObjects="1">
      <p:cViewPr varScale="1">
        <p:scale>
          <a:sx n="70" d="100"/>
          <a:sy n="70" d="100"/>
        </p:scale>
        <p:origin x="480" y="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1E5D4-DA49-4F45-9B8B-BF9ADF2FAA97}"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n-US"/>
        </a:p>
      </dgm:t>
    </dgm:pt>
    <dgm:pt modelId="{A5A2EEB8-FC3F-44FC-B67C-4917E3B07433}">
      <dgm:prSet phldrT="[Text]" custT="1"/>
      <dgm:spPr/>
      <dgm:t>
        <a:bodyPr/>
        <a:lstStyle/>
        <a:p>
          <a:r>
            <a:rPr lang="en-US" sz="2000" smtClean="0"/>
            <a:t>There are 2 classes of phospholipids based on the backbone:</a:t>
          </a:r>
          <a:endParaRPr lang="en-US" sz="2000" dirty="0"/>
        </a:p>
      </dgm:t>
    </dgm:pt>
    <dgm:pt modelId="{00847708-098D-48DB-B0D7-8C2F93E269C1}" type="parTrans" cxnId="{25883367-6E07-4A9A-81D1-4C66BCDDA600}">
      <dgm:prSet/>
      <dgm:spPr/>
      <dgm:t>
        <a:bodyPr/>
        <a:lstStyle/>
        <a:p>
          <a:endParaRPr lang="en-US"/>
        </a:p>
      </dgm:t>
    </dgm:pt>
    <dgm:pt modelId="{18C506F0-B863-4A8C-AC5A-AA0EFF3D5ECB}" type="sibTrans" cxnId="{25883367-6E07-4A9A-81D1-4C66BCDDA600}">
      <dgm:prSet/>
      <dgm:spPr/>
      <dgm:t>
        <a:bodyPr/>
        <a:lstStyle/>
        <a:p>
          <a:endParaRPr lang="en-US"/>
        </a:p>
      </dgm:t>
    </dgm:pt>
    <dgm:pt modelId="{93FEE88F-8419-44A8-B919-873570D7B916}">
      <dgm:prSet phldrT="[Text]" custT="1"/>
      <dgm:spPr/>
      <dgm:t>
        <a:bodyPr/>
        <a:lstStyle/>
        <a:p>
          <a:r>
            <a:rPr lang="en-US" sz="2000" smtClean="0"/>
            <a:t>Glycerol (from glucose)</a:t>
          </a:r>
          <a:endParaRPr lang="en-US" sz="2000" dirty="0"/>
        </a:p>
      </dgm:t>
    </dgm:pt>
    <dgm:pt modelId="{B393C4FF-5DD4-4A11-89CF-B8F00BE7C880}" type="parTrans" cxnId="{1F53802C-5AE1-4E22-AE7E-500624729FFF}">
      <dgm:prSet/>
      <dgm:spPr/>
      <dgm:t>
        <a:bodyPr/>
        <a:lstStyle/>
        <a:p>
          <a:endParaRPr lang="en-US"/>
        </a:p>
      </dgm:t>
    </dgm:pt>
    <dgm:pt modelId="{D89FE17F-97AE-42A1-89BB-F00304D4F1B5}" type="sibTrans" cxnId="{1F53802C-5AE1-4E22-AE7E-500624729FFF}">
      <dgm:prSet/>
      <dgm:spPr/>
      <dgm:t>
        <a:bodyPr/>
        <a:lstStyle/>
        <a:p>
          <a:endParaRPr lang="en-US"/>
        </a:p>
      </dgm:t>
    </dgm:pt>
    <dgm:pt modelId="{3C0BF317-552D-4D32-B5C9-D9763A610E1A}">
      <dgm:prSet phldrT="[Text]" custT="1"/>
      <dgm:spPr/>
      <dgm:t>
        <a:bodyPr/>
        <a:lstStyle/>
        <a:p>
          <a:r>
            <a:rPr lang="en-US" sz="2000" dirty="0" err="1" smtClean="0">
              <a:solidFill>
                <a:schemeClr val="bg1">
                  <a:lumMod val="75000"/>
                </a:schemeClr>
              </a:solidFill>
            </a:rPr>
            <a:t>Glycerophospholipids</a:t>
          </a:r>
          <a:r>
            <a:rPr lang="en-US" sz="2000" dirty="0" smtClean="0">
              <a:solidFill>
                <a:schemeClr val="bg1">
                  <a:lumMod val="75000"/>
                </a:schemeClr>
              </a:solidFill>
            </a:rPr>
            <a:t> or </a:t>
          </a:r>
          <a:r>
            <a:rPr lang="en-US" sz="2000" dirty="0" err="1" smtClean="0">
              <a:solidFill>
                <a:schemeClr val="bg1">
                  <a:lumMod val="75000"/>
                </a:schemeClr>
              </a:solidFill>
            </a:rPr>
            <a:t>phosphoglyceride</a:t>
          </a:r>
          <a:endParaRPr lang="en-US" sz="2000" dirty="0">
            <a:solidFill>
              <a:schemeClr val="bg1">
                <a:lumMod val="75000"/>
              </a:schemeClr>
            </a:solidFill>
          </a:endParaRPr>
        </a:p>
      </dgm:t>
    </dgm:pt>
    <dgm:pt modelId="{6A7E2E6C-BF32-480A-AA3F-796CBC22842D}" type="parTrans" cxnId="{25D58FCC-AC38-4FFA-A44A-AA4125DC59BF}">
      <dgm:prSet/>
      <dgm:spPr/>
      <dgm:t>
        <a:bodyPr/>
        <a:lstStyle/>
        <a:p>
          <a:endParaRPr lang="en-US"/>
        </a:p>
      </dgm:t>
    </dgm:pt>
    <dgm:pt modelId="{08F88D26-2008-4C0B-A6B1-4F72A293AB09}" type="sibTrans" cxnId="{25D58FCC-AC38-4FFA-A44A-AA4125DC59BF}">
      <dgm:prSet/>
      <dgm:spPr/>
      <dgm:t>
        <a:bodyPr/>
        <a:lstStyle/>
        <a:p>
          <a:endParaRPr lang="en-US"/>
        </a:p>
      </dgm:t>
    </dgm:pt>
    <dgm:pt modelId="{286D43A7-2866-4262-93D6-44131534E26F}">
      <dgm:prSet phldrT="[Text]" custT="1"/>
      <dgm:spPr/>
      <dgm:t>
        <a:bodyPr/>
        <a:lstStyle/>
        <a:p>
          <a:r>
            <a:rPr lang="en-US" sz="2000" dirty="0" smtClean="0"/>
            <a:t>Sphingosine (from serine and palmitate)</a:t>
          </a:r>
          <a:r>
            <a:rPr lang="ar-SA" sz="1600" dirty="0" smtClean="0">
              <a:solidFill>
                <a:schemeClr val="bg1">
                  <a:lumMod val="65000"/>
                </a:schemeClr>
              </a:solidFill>
            </a:rPr>
            <a:t>اللي هي محاضرة اليوم</a:t>
          </a:r>
          <a:endParaRPr lang="en-US" sz="1600" dirty="0">
            <a:solidFill>
              <a:schemeClr val="bg1">
                <a:lumMod val="65000"/>
              </a:schemeClr>
            </a:solidFill>
          </a:endParaRPr>
        </a:p>
      </dgm:t>
    </dgm:pt>
    <dgm:pt modelId="{7C643770-E9FC-4469-9C3B-0FB6E1FF5E82}" type="parTrans" cxnId="{39E14022-50BC-4D4A-96F4-D6B69D704783}">
      <dgm:prSet/>
      <dgm:spPr/>
      <dgm:t>
        <a:bodyPr/>
        <a:lstStyle/>
        <a:p>
          <a:endParaRPr lang="en-US"/>
        </a:p>
      </dgm:t>
    </dgm:pt>
    <dgm:pt modelId="{3B663F09-9393-45F6-B311-DD3F8AB47643}" type="sibTrans" cxnId="{39E14022-50BC-4D4A-96F4-D6B69D704783}">
      <dgm:prSet/>
      <dgm:spPr/>
      <dgm:t>
        <a:bodyPr/>
        <a:lstStyle/>
        <a:p>
          <a:endParaRPr lang="en-US"/>
        </a:p>
      </dgm:t>
    </dgm:pt>
    <dgm:pt modelId="{D1EC5802-45F9-4244-ADB6-053540F79A8D}">
      <dgm:prSet custT="1"/>
      <dgm:spPr/>
      <dgm:t>
        <a:bodyPr/>
        <a:lstStyle/>
        <a:p>
          <a:r>
            <a:rPr lang="en-US" sz="2000" dirty="0" err="1" smtClean="0">
              <a:solidFill>
                <a:schemeClr val="bg1">
                  <a:lumMod val="75000"/>
                </a:schemeClr>
              </a:solidFill>
            </a:rPr>
            <a:t>Sphingophospholipids</a:t>
          </a:r>
          <a:r>
            <a:rPr lang="en-US" sz="2000" dirty="0" smtClean="0">
              <a:solidFill>
                <a:schemeClr val="bg1">
                  <a:lumMod val="75000"/>
                </a:schemeClr>
              </a:solidFill>
            </a:rPr>
            <a:t> (Hydrophilic group = phosphate) “ has phosphate and lipid can be put with phosphides or glycolipids”</a:t>
          </a:r>
          <a:endParaRPr lang="en-US" sz="2000" dirty="0">
            <a:solidFill>
              <a:schemeClr val="bg1">
                <a:lumMod val="75000"/>
              </a:schemeClr>
            </a:solidFill>
          </a:endParaRPr>
        </a:p>
      </dgm:t>
    </dgm:pt>
    <dgm:pt modelId="{F7F57B24-E0E2-42E4-A72C-92427DBA3083}" type="parTrans" cxnId="{F56D4408-5994-4B64-848F-C7062DBBA774}">
      <dgm:prSet/>
      <dgm:spPr/>
      <dgm:t>
        <a:bodyPr/>
        <a:lstStyle/>
        <a:p>
          <a:endParaRPr lang="en-US"/>
        </a:p>
      </dgm:t>
    </dgm:pt>
    <dgm:pt modelId="{9C0A1711-9109-47FB-AD91-ECC2350A2B1C}" type="sibTrans" cxnId="{F56D4408-5994-4B64-848F-C7062DBBA774}">
      <dgm:prSet/>
      <dgm:spPr/>
      <dgm:t>
        <a:bodyPr/>
        <a:lstStyle/>
        <a:p>
          <a:endParaRPr lang="en-US"/>
        </a:p>
      </dgm:t>
    </dgm:pt>
    <dgm:pt modelId="{E55A761A-C6C9-4788-9915-4E32C47DE706}">
      <dgm:prSet custT="1"/>
      <dgm:spPr/>
      <dgm:t>
        <a:bodyPr/>
        <a:lstStyle/>
        <a:p>
          <a:r>
            <a:rPr lang="en-US" sz="2000" dirty="0" err="1" smtClean="0">
              <a:solidFill>
                <a:schemeClr val="bg1">
                  <a:lumMod val="75000"/>
                </a:schemeClr>
              </a:solidFill>
            </a:rPr>
            <a:t>Glycerosphingolipids</a:t>
          </a:r>
          <a:r>
            <a:rPr lang="en-US" sz="2000" dirty="0" smtClean="0">
              <a:solidFill>
                <a:schemeClr val="bg1">
                  <a:lumMod val="75000"/>
                </a:schemeClr>
              </a:solidFill>
            </a:rPr>
            <a:t> ( hydrophilic group = carbohydrate) </a:t>
          </a:r>
          <a:endParaRPr lang="en-US" sz="2000" dirty="0">
            <a:solidFill>
              <a:schemeClr val="bg1">
                <a:lumMod val="75000"/>
              </a:schemeClr>
            </a:solidFill>
          </a:endParaRPr>
        </a:p>
      </dgm:t>
    </dgm:pt>
    <dgm:pt modelId="{93FC039E-27D0-48C3-B542-770196E257C7}" type="parTrans" cxnId="{C6C24041-DAB5-4980-ADA7-52780378BE36}">
      <dgm:prSet/>
      <dgm:spPr/>
      <dgm:t>
        <a:bodyPr/>
        <a:lstStyle/>
        <a:p>
          <a:endParaRPr lang="en-US"/>
        </a:p>
      </dgm:t>
    </dgm:pt>
    <dgm:pt modelId="{924EA31A-4D2E-49A1-97FF-47639DE08A30}" type="sibTrans" cxnId="{C6C24041-DAB5-4980-ADA7-52780378BE36}">
      <dgm:prSet/>
      <dgm:spPr/>
      <dgm:t>
        <a:bodyPr/>
        <a:lstStyle/>
        <a:p>
          <a:endParaRPr lang="en-US"/>
        </a:p>
      </dgm:t>
    </dgm:pt>
    <dgm:pt modelId="{ED0A1104-213D-4C95-939E-F76F8CD5D0BE}" type="pres">
      <dgm:prSet presAssocID="{78B1E5D4-DA49-4F45-9B8B-BF9ADF2FAA97}" presName="diagram" presStyleCnt="0">
        <dgm:presLayoutVars>
          <dgm:chPref val="1"/>
          <dgm:dir/>
          <dgm:animOne val="branch"/>
          <dgm:animLvl val="lvl"/>
          <dgm:resizeHandles val="exact"/>
        </dgm:presLayoutVars>
      </dgm:prSet>
      <dgm:spPr/>
      <dgm:t>
        <a:bodyPr/>
        <a:lstStyle/>
        <a:p>
          <a:endParaRPr lang="en-US"/>
        </a:p>
      </dgm:t>
    </dgm:pt>
    <dgm:pt modelId="{39AED22E-FD3C-439C-9ED7-D8C4DD1C85A7}" type="pres">
      <dgm:prSet presAssocID="{A5A2EEB8-FC3F-44FC-B67C-4917E3B07433}" presName="root1" presStyleCnt="0"/>
      <dgm:spPr/>
      <dgm:t>
        <a:bodyPr/>
        <a:lstStyle/>
        <a:p>
          <a:endParaRPr lang="en-US"/>
        </a:p>
      </dgm:t>
    </dgm:pt>
    <dgm:pt modelId="{DD6ED5C5-D0EF-40DA-B9DB-CAEF6FEDBFBF}" type="pres">
      <dgm:prSet presAssocID="{A5A2EEB8-FC3F-44FC-B67C-4917E3B07433}" presName="LevelOneTextNode" presStyleLbl="node0" presStyleIdx="0" presStyleCnt="1" custScaleX="137162" custScaleY="220267">
        <dgm:presLayoutVars>
          <dgm:chPref val="3"/>
        </dgm:presLayoutVars>
      </dgm:prSet>
      <dgm:spPr/>
      <dgm:t>
        <a:bodyPr/>
        <a:lstStyle/>
        <a:p>
          <a:endParaRPr lang="en-US"/>
        </a:p>
      </dgm:t>
    </dgm:pt>
    <dgm:pt modelId="{DE8A1E19-1D7B-44AF-96D8-D19EBACA7F77}" type="pres">
      <dgm:prSet presAssocID="{A5A2EEB8-FC3F-44FC-B67C-4917E3B07433}" presName="level2hierChild" presStyleCnt="0"/>
      <dgm:spPr/>
      <dgm:t>
        <a:bodyPr/>
        <a:lstStyle/>
        <a:p>
          <a:endParaRPr lang="en-US"/>
        </a:p>
      </dgm:t>
    </dgm:pt>
    <dgm:pt modelId="{4F9284FF-8CAB-4CD2-B0F3-C2660C72567C}" type="pres">
      <dgm:prSet presAssocID="{B393C4FF-5DD4-4A11-89CF-B8F00BE7C880}" presName="conn2-1" presStyleLbl="parChTrans1D2" presStyleIdx="0" presStyleCnt="2"/>
      <dgm:spPr/>
      <dgm:t>
        <a:bodyPr/>
        <a:lstStyle/>
        <a:p>
          <a:endParaRPr lang="en-US"/>
        </a:p>
      </dgm:t>
    </dgm:pt>
    <dgm:pt modelId="{FBA03CA3-5D79-4AFB-BCD0-9A28CA01A7B1}" type="pres">
      <dgm:prSet presAssocID="{B393C4FF-5DD4-4A11-89CF-B8F00BE7C880}" presName="connTx" presStyleLbl="parChTrans1D2" presStyleIdx="0" presStyleCnt="2"/>
      <dgm:spPr/>
      <dgm:t>
        <a:bodyPr/>
        <a:lstStyle/>
        <a:p>
          <a:endParaRPr lang="en-US"/>
        </a:p>
      </dgm:t>
    </dgm:pt>
    <dgm:pt modelId="{AE6C1EB1-AB86-494E-A369-10AFA1BDE6D7}" type="pres">
      <dgm:prSet presAssocID="{93FEE88F-8419-44A8-B919-873570D7B916}" presName="root2" presStyleCnt="0"/>
      <dgm:spPr/>
      <dgm:t>
        <a:bodyPr/>
        <a:lstStyle/>
        <a:p>
          <a:endParaRPr lang="en-US"/>
        </a:p>
      </dgm:t>
    </dgm:pt>
    <dgm:pt modelId="{90D63A0A-2312-4A54-B07A-080FCF169C6C}" type="pres">
      <dgm:prSet presAssocID="{93FEE88F-8419-44A8-B919-873570D7B916}" presName="LevelTwoTextNode" presStyleLbl="node2" presStyleIdx="0" presStyleCnt="2" custScaleX="127352" custScaleY="122201">
        <dgm:presLayoutVars>
          <dgm:chPref val="3"/>
        </dgm:presLayoutVars>
      </dgm:prSet>
      <dgm:spPr/>
      <dgm:t>
        <a:bodyPr/>
        <a:lstStyle/>
        <a:p>
          <a:endParaRPr lang="en-US"/>
        </a:p>
      </dgm:t>
    </dgm:pt>
    <dgm:pt modelId="{2223BF24-9310-4E39-ABFE-060FE0743E5F}" type="pres">
      <dgm:prSet presAssocID="{93FEE88F-8419-44A8-B919-873570D7B916}" presName="level3hierChild" presStyleCnt="0"/>
      <dgm:spPr/>
      <dgm:t>
        <a:bodyPr/>
        <a:lstStyle/>
        <a:p>
          <a:endParaRPr lang="en-US"/>
        </a:p>
      </dgm:t>
    </dgm:pt>
    <dgm:pt modelId="{E49429DD-976B-43D6-B864-D954B0D1F789}" type="pres">
      <dgm:prSet presAssocID="{6A7E2E6C-BF32-480A-AA3F-796CBC22842D}" presName="conn2-1" presStyleLbl="parChTrans1D3" presStyleIdx="0" presStyleCnt="3"/>
      <dgm:spPr/>
      <dgm:t>
        <a:bodyPr/>
        <a:lstStyle/>
        <a:p>
          <a:endParaRPr lang="en-US"/>
        </a:p>
      </dgm:t>
    </dgm:pt>
    <dgm:pt modelId="{298F4781-AFAA-4F33-9A38-B845F700A568}" type="pres">
      <dgm:prSet presAssocID="{6A7E2E6C-BF32-480A-AA3F-796CBC22842D}" presName="connTx" presStyleLbl="parChTrans1D3" presStyleIdx="0" presStyleCnt="3"/>
      <dgm:spPr/>
      <dgm:t>
        <a:bodyPr/>
        <a:lstStyle/>
        <a:p>
          <a:endParaRPr lang="en-US"/>
        </a:p>
      </dgm:t>
    </dgm:pt>
    <dgm:pt modelId="{8DEA2004-D30E-40CC-89FF-99466D83FE79}" type="pres">
      <dgm:prSet presAssocID="{3C0BF317-552D-4D32-B5C9-D9763A610E1A}" presName="root2" presStyleCnt="0"/>
      <dgm:spPr/>
      <dgm:t>
        <a:bodyPr/>
        <a:lstStyle/>
        <a:p>
          <a:endParaRPr lang="en-US"/>
        </a:p>
      </dgm:t>
    </dgm:pt>
    <dgm:pt modelId="{6BBED1A8-6C48-48BB-B714-0CC9C806AFFC}" type="pres">
      <dgm:prSet presAssocID="{3C0BF317-552D-4D32-B5C9-D9763A610E1A}" presName="LevelTwoTextNode" presStyleLbl="node3" presStyleIdx="0" presStyleCnt="3" custScaleX="198723">
        <dgm:presLayoutVars>
          <dgm:chPref val="3"/>
        </dgm:presLayoutVars>
      </dgm:prSet>
      <dgm:spPr/>
      <dgm:t>
        <a:bodyPr/>
        <a:lstStyle/>
        <a:p>
          <a:endParaRPr lang="en-US"/>
        </a:p>
      </dgm:t>
    </dgm:pt>
    <dgm:pt modelId="{375B8EC4-2A2B-4B32-9CF5-A1038E7994B7}" type="pres">
      <dgm:prSet presAssocID="{3C0BF317-552D-4D32-B5C9-D9763A610E1A}" presName="level3hierChild" presStyleCnt="0"/>
      <dgm:spPr/>
      <dgm:t>
        <a:bodyPr/>
        <a:lstStyle/>
        <a:p>
          <a:endParaRPr lang="en-US"/>
        </a:p>
      </dgm:t>
    </dgm:pt>
    <dgm:pt modelId="{712E9DBB-187E-4645-A1C8-C64C806FC95E}" type="pres">
      <dgm:prSet presAssocID="{7C643770-E9FC-4469-9C3B-0FB6E1FF5E82}" presName="conn2-1" presStyleLbl="parChTrans1D2" presStyleIdx="1" presStyleCnt="2"/>
      <dgm:spPr/>
      <dgm:t>
        <a:bodyPr/>
        <a:lstStyle/>
        <a:p>
          <a:endParaRPr lang="en-US"/>
        </a:p>
      </dgm:t>
    </dgm:pt>
    <dgm:pt modelId="{C9BAFC40-8151-49A5-A79B-BCBCDF60E2BA}" type="pres">
      <dgm:prSet presAssocID="{7C643770-E9FC-4469-9C3B-0FB6E1FF5E82}" presName="connTx" presStyleLbl="parChTrans1D2" presStyleIdx="1" presStyleCnt="2"/>
      <dgm:spPr/>
      <dgm:t>
        <a:bodyPr/>
        <a:lstStyle/>
        <a:p>
          <a:endParaRPr lang="en-US"/>
        </a:p>
      </dgm:t>
    </dgm:pt>
    <dgm:pt modelId="{623F9F80-3ADA-48FC-8EE7-FA55E842B040}" type="pres">
      <dgm:prSet presAssocID="{286D43A7-2866-4262-93D6-44131534E26F}" presName="root2" presStyleCnt="0"/>
      <dgm:spPr/>
      <dgm:t>
        <a:bodyPr/>
        <a:lstStyle/>
        <a:p>
          <a:endParaRPr lang="en-US"/>
        </a:p>
      </dgm:t>
    </dgm:pt>
    <dgm:pt modelId="{3C864649-B2E1-459C-9BE8-7CA3B1A97B60}" type="pres">
      <dgm:prSet presAssocID="{286D43A7-2866-4262-93D6-44131534E26F}" presName="LevelTwoTextNode" presStyleLbl="node2" presStyleIdx="1" presStyleCnt="2" custScaleX="158344" custScaleY="187621">
        <dgm:presLayoutVars>
          <dgm:chPref val="3"/>
        </dgm:presLayoutVars>
      </dgm:prSet>
      <dgm:spPr/>
      <dgm:t>
        <a:bodyPr/>
        <a:lstStyle/>
        <a:p>
          <a:endParaRPr lang="en-US"/>
        </a:p>
      </dgm:t>
    </dgm:pt>
    <dgm:pt modelId="{15415BCC-437E-479B-9BA1-44A30D570AD0}" type="pres">
      <dgm:prSet presAssocID="{286D43A7-2866-4262-93D6-44131534E26F}" presName="level3hierChild" presStyleCnt="0"/>
      <dgm:spPr/>
      <dgm:t>
        <a:bodyPr/>
        <a:lstStyle/>
        <a:p>
          <a:endParaRPr lang="en-US"/>
        </a:p>
      </dgm:t>
    </dgm:pt>
    <dgm:pt modelId="{3E47703C-CC27-4117-A335-4FBD353C9C42}" type="pres">
      <dgm:prSet presAssocID="{F7F57B24-E0E2-42E4-A72C-92427DBA3083}" presName="conn2-1" presStyleLbl="parChTrans1D3" presStyleIdx="1" presStyleCnt="3"/>
      <dgm:spPr/>
      <dgm:t>
        <a:bodyPr/>
        <a:lstStyle/>
        <a:p>
          <a:endParaRPr lang="en-US"/>
        </a:p>
      </dgm:t>
    </dgm:pt>
    <dgm:pt modelId="{08D688E8-59CB-42BA-8E69-AD1DBA7F5DA7}" type="pres">
      <dgm:prSet presAssocID="{F7F57B24-E0E2-42E4-A72C-92427DBA3083}" presName="connTx" presStyleLbl="parChTrans1D3" presStyleIdx="1" presStyleCnt="3"/>
      <dgm:spPr/>
      <dgm:t>
        <a:bodyPr/>
        <a:lstStyle/>
        <a:p>
          <a:endParaRPr lang="en-US"/>
        </a:p>
      </dgm:t>
    </dgm:pt>
    <dgm:pt modelId="{08EEBB28-6966-4336-AB3E-7C2CB0812FA9}" type="pres">
      <dgm:prSet presAssocID="{D1EC5802-45F9-4244-ADB6-053540F79A8D}" presName="root2" presStyleCnt="0"/>
      <dgm:spPr/>
      <dgm:t>
        <a:bodyPr/>
        <a:lstStyle/>
        <a:p>
          <a:endParaRPr lang="en-US"/>
        </a:p>
      </dgm:t>
    </dgm:pt>
    <dgm:pt modelId="{0CAC6E8F-9A90-4D56-9328-47CFA0B0027F}" type="pres">
      <dgm:prSet presAssocID="{D1EC5802-45F9-4244-ADB6-053540F79A8D}" presName="LevelTwoTextNode" presStyleLbl="node3" presStyleIdx="1" presStyleCnt="3" custScaleX="484499" custScaleY="128873">
        <dgm:presLayoutVars>
          <dgm:chPref val="3"/>
        </dgm:presLayoutVars>
      </dgm:prSet>
      <dgm:spPr/>
      <dgm:t>
        <a:bodyPr/>
        <a:lstStyle/>
        <a:p>
          <a:endParaRPr lang="en-US"/>
        </a:p>
      </dgm:t>
    </dgm:pt>
    <dgm:pt modelId="{EC469C70-B0CC-40E4-B31E-ABD2D5F4AACB}" type="pres">
      <dgm:prSet presAssocID="{D1EC5802-45F9-4244-ADB6-053540F79A8D}" presName="level3hierChild" presStyleCnt="0"/>
      <dgm:spPr/>
      <dgm:t>
        <a:bodyPr/>
        <a:lstStyle/>
        <a:p>
          <a:endParaRPr lang="en-US"/>
        </a:p>
      </dgm:t>
    </dgm:pt>
    <dgm:pt modelId="{47BA7B14-54AF-4000-B51E-23C36C8DE2D7}" type="pres">
      <dgm:prSet presAssocID="{93FC039E-27D0-48C3-B542-770196E257C7}" presName="conn2-1" presStyleLbl="parChTrans1D3" presStyleIdx="2" presStyleCnt="3"/>
      <dgm:spPr/>
      <dgm:t>
        <a:bodyPr/>
        <a:lstStyle/>
        <a:p>
          <a:endParaRPr lang="en-US"/>
        </a:p>
      </dgm:t>
    </dgm:pt>
    <dgm:pt modelId="{7607810C-A350-4DB5-9823-3BA5536CA11C}" type="pres">
      <dgm:prSet presAssocID="{93FC039E-27D0-48C3-B542-770196E257C7}" presName="connTx" presStyleLbl="parChTrans1D3" presStyleIdx="2" presStyleCnt="3"/>
      <dgm:spPr/>
      <dgm:t>
        <a:bodyPr/>
        <a:lstStyle/>
        <a:p>
          <a:endParaRPr lang="en-US"/>
        </a:p>
      </dgm:t>
    </dgm:pt>
    <dgm:pt modelId="{0E06A4E8-6C11-4B55-9FB6-92E78BCDE822}" type="pres">
      <dgm:prSet presAssocID="{E55A761A-C6C9-4788-9915-4E32C47DE706}" presName="root2" presStyleCnt="0"/>
      <dgm:spPr/>
      <dgm:t>
        <a:bodyPr/>
        <a:lstStyle/>
        <a:p>
          <a:endParaRPr lang="en-US"/>
        </a:p>
      </dgm:t>
    </dgm:pt>
    <dgm:pt modelId="{94091B5F-5DE0-45D9-B4C1-72C34BA92FB6}" type="pres">
      <dgm:prSet presAssocID="{E55A761A-C6C9-4788-9915-4E32C47DE706}" presName="LevelTwoTextNode" presStyleLbl="node3" presStyleIdx="2" presStyleCnt="3" custScaleX="359463" custScaleY="98340">
        <dgm:presLayoutVars>
          <dgm:chPref val="3"/>
        </dgm:presLayoutVars>
      </dgm:prSet>
      <dgm:spPr/>
      <dgm:t>
        <a:bodyPr/>
        <a:lstStyle/>
        <a:p>
          <a:endParaRPr lang="en-US"/>
        </a:p>
      </dgm:t>
    </dgm:pt>
    <dgm:pt modelId="{0193F49A-0AAB-4553-B52E-BD232AB702B1}" type="pres">
      <dgm:prSet presAssocID="{E55A761A-C6C9-4788-9915-4E32C47DE706}" presName="level3hierChild" presStyleCnt="0"/>
      <dgm:spPr/>
      <dgm:t>
        <a:bodyPr/>
        <a:lstStyle/>
        <a:p>
          <a:endParaRPr lang="en-US"/>
        </a:p>
      </dgm:t>
    </dgm:pt>
  </dgm:ptLst>
  <dgm:cxnLst>
    <dgm:cxn modelId="{F56D4408-5994-4B64-848F-C7062DBBA774}" srcId="{286D43A7-2866-4262-93D6-44131534E26F}" destId="{D1EC5802-45F9-4244-ADB6-053540F79A8D}" srcOrd="0" destOrd="0" parTransId="{F7F57B24-E0E2-42E4-A72C-92427DBA3083}" sibTransId="{9C0A1711-9109-47FB-AD91-ECC2350A2B1C}"/>
    <dgm:cxn modelId="{C7D24FC5-A8F5-46E3-A28A-3E704DADBE07}" type="presOf" srcId="{D1EC5802-45F9-4244-ADB6-053540F79A8D}" destId="{0CAC6E8F-9A90-4D56-9328-47CFA0B0027F}" srcOrd="0" destOrd="0" presId="urn:microsoft.com/office/officeart/2005/8/layout/hierarchy2"/>
    <dgm:cxn modelId="{288A722A-E0DF-4744-90CB-80C4E7215450}" type="presOf" srcId="{7C643770-E9FC-4469-9C3B-0FB6E1FF5E82}" destId="{712E9DBB-187E-4645-A1C8-C64C806FC95E}" srcOrd="0" destOrd="0" presId="urn:microsoft.com/office/officeart/2005/8/layout/hierarchy2"/>
    <dgm:cxn modelId="{392299F7-BF35-4C0A-A72B-CE8A8780A1E9}" type="presOf" srcId="{93FC039E-27D0-48C3-B542-770196E257C7}" destId="{7607810C-A350-4DB5-9823-3BA5536CA11C}" srcOrd="1" destOrd="0" presId="urn:microsoft.com/office/officeart/2005/8/layout/hierarchy2"/>
    <dgm:cxn modelId="{CE8F8254-F9E5-4364-8D5D-4CC58B9734CA}" type="presOf" srcId="{6A7E2E6C-BF32-480A-AA3F-796CBC22842D}" destId="{E49429DD-976B-43D6-B864-D954B0D1F789}" srcOrd="0" destOrd="0" presId="urn:microsoft.com/office/officeart/2005/8/layout/hierarchy2"/>
    <dgm:cxn modelId="{39E14022-50BC-4D4A-96F4-D6B69D704783}" srcId="{A5A2EEB8-FC3F-44FC-B67C-4917E3B07433}" destId="{286D43A7-2866-4262-93D6-44131534E26F}" srcOrd="1" destOrd="0" parTransId="{7C643770-E9FC-4469-9C3B-0FB6E1FF5E82}" sibTransId="{3B663F09-9393-45F6-B311-DD3F8AB47643}"/>
    <dgm:cxn modelId="{25883367-6E07-4A9A-81D1-4C66BCDDA600}" srcId="{78B1E5D4-DA49-4F45-9B8B-BF9ADF2FAA97}" destId="{A5A2EEB8-FC3F-44FC-B67C-4917E3B07433}" srcOrd="0" destOrd="0" parTransId="{00847708-098D-48DB-B0D7-8C2F93E269C1}" sibTransId="{18C506F0-B863-4A8C-AC5A-AA0EFF3D5ECB}"/>
    <dgm:cxn modelId="{7C937A43-5F63-49B4-9196-3C567F013D76}" type="presOf" srcId="{286D43A7-2866-4262-93D6-44131534E26F}" destId="{3C864649-B2E1-459C-9BE8-7CA3B1A97B60}" srcOrd="0" destOrd="0" presId="urn:microsoft.com/office/officeart/2005/8/layout/hierarchy2"/>
    <dgm:cxn modelId="{57B7B9F9-003D-4365-A0E5-2637E732534A}" type="presOf" srcId="{A5A2EEB8-FC3F-44FC-B67C-4917E3B07433}" destId="{DD6ED5C5-D0EF-40DA-B9DB-CAEF6FEDBFBF}" srcOrd="0" destOrd="0" presId="urn:microsoft.com/office/officeart/2005/8/layout/hierarchy2"/>
    <dgm:cxn modelId="{1269BF6E-32C0-439C-9A79-476BB8FF27DB}" type="presOf" srcId="{F7F57B24-E0E2-42E4-A72C-92427DBA3083}" destId="{3E47703C-CC27-4117-A335-4FBD353C9C42}" srcOrd="0" destOrd="0" presId="urn:microsoft.com/office/officeart/2005/8/layout/hierarchy2"/>
    <dgm:cxn modelId="{3CEBF508-7A57-4FF2-9B7A-C664B5C7AE6A}" type="presOf" srcId="{F7F57B24-E0E2-42E4-A72C-92427DBA3083}" destId="{08D688E8-59CB-42BA-8E69-AD1DBA7F5DA7}" srcOrd="1" destOrd="0" presId="urn:microsoft.com/office/officeart/2005/8/layout/hierarchy2"/>
    <dgm:cxn modelId="{C1DA6F19-87B4-4DA3-AF58-920F7D8470CE}" type="presOf" srcId="{3C0BF317-552D-4D32-B5C9-D9763A610E1A}" destId="{6BBED1A8-6C48-48BB-B714-0CC9C806AFFC}" srcOrd="0" destOrd="0" presId="urn:microsoft.com/office/officeart/2005/8/layout/hierarchy2"/>
    <dgm:cxn modelId="{137F8120-CA8F-48A8-98FA-7CDEDB8F8D8F}" type="presOf" srcId="{B393C4FF-5DD4-4A11-89CF-B8F00BE7C880}" destId="{4F9284FF-8CAB-4CD2-B0F3-C2660C72567C}" srcOrd="0" destOrd="0" presId="urn:microsoft.com/office/officeart/2005/8/layout/hierarchy2"/>
    <dgm:cxn modelId="{0E93F7EC-2099-41A9-94E7-D3F843EC1592}" type="presOf" srcId="{7C643770-E9FC-4469-9C3B-0FB6E1FF5E82}" destId="{C9BAFC40-8151-49A5-A79B-BCBCDF60E2BA}" srcOrd="1" destOrd="0" presId="urn:microsoft.com/office/officeart/2005/8/layout/hierarchy2"/>
    <dgm:cxn modelId="{C6C24041-DAB5-4980-ADA7-52780378BE36}" srcId="{286D43A7-2866-4262-93D6-44131534E26F}" destId="{E55A761A-C6C9-4788-9915-4E32C47DE706}" srcOrd="1" destOrd="0" parTransId="{93FC039E-27D0-48C3-B542-770196E257C7}" sibTransId="{924EA31A-4D2E-49A1-97FF-47639DE08A30}"/>
    <dgm:cxn modelId="{25D58FCC-AC38-4FFA-A44A-AA4125DC59BF}" srcId="{93FEE88F-8419-44A8-B919-873570D7B916}" destId="{3C0BF317-552D-4D32-B5C9-D9763A610E1A}" srcOrd="0" destOrd="0" parTransId="{6A7E2E6C-BF32-480A-AA3F-796CBC22842D}" sibTransId="{08F88D26-2008-4C0B-A6B1-4F72A293AB09}"/>
    <dgm:cxn modelId="{0B20025A-D113-4998-945C-F4BFA867C928}" type="presOf" srcId="{E55A761A-C6C9-4788-9915-4E32C47DE706}" destId="{94091B5F-5DE0-45D9-B4C1-72C34BA92FB6}" srcOrd="0" destOrd="0" presId="urn:microsoft.com/office/officeart/2005/8/layout/hierarchy2"/>
    <dgm:cxn modelId="{98552198-D954-49CE-BB59-B496471C93EA}" type="presOf" srcId="{6A7E2E6C-BF32-480A-AA3F-796CBC22842D}" destId="{298F4781-AFAA-4F33-9A38-B845F700A568}" srcOrd="1" destOrd="0" presId="urn:microsoft.com/office/officeart/2005/8/layout/hierarchy2"/>
    <dgm:cxn modelId="{486397AD-2F90-48C9-912C-F60CD46CC61A}" type="presOf" srcId="{93FEE88F-8419-44A8-B919-873570D7B916}" destId="{90D63A0A-2312-4A54-B07A-080FCF169C6C}" srcOrd="0" destOrd="0" presId="urn:microsoft.com/office/officeart/2005/8/layout/hierarchy2"/>
    <dgm:cxn modelId="{9DD54D8F-B9E6-4893-BD84-DF085C666D80}" type="presOf" srcId="{B393C4FF-5DD4-4A11-89CF-B8F00BE7C880}" destId="{FBA03CA3-5D79-4AFB-BCD0-9A28CA01A7B1}" srcOrd="1" destOrd="0" presId="urn:microsoft.com/office/officeart/2005/8/layout/hierarchy2"/>
    <dgm:cxn modelId="{B592E939-D22C-4BC7-AD64-EDD6D34129E2}" type="presOf" srcId="{93FC039E-27D0-48C3-B542-770196E257C7}" destId="{47BA7B14-54AF-4000-B51E-23C36C8DE2D7}" srcOrd="0" destOrd="0" presId="urn:microsoft.com/office/officeart/2005/8/layout/hierarchy2"/>
    <dgm:cxn modelId="{1F53802C-5AE1-4E22-AE7E-500624729FFF}" srcId="{A5A2EEB8-FC3F-44FC-B67C-4917E3B07433}" destId="{93FEE88F-8419-44A8-B919-873570D7B916}" srcOrd="0" destOrd="0" parTransId="{B393C4FF-5DD4-4A11-89CF-B8F00BE7C880}" sibTransId="{D89FE17F-97AE-42A1-89BB-F00304D4F1B5}"/>
    <dgm:cxn modelId="{D966E4A5-687C-4C4D-9767-FD62BC3FC995}" type="presOf" srcId="{78B1E5D4-DA49-4F45-9B8B-BF9ADF2FAA97}" destId="{ED0A1104-213D-4C95-939E-F76F8CD5D0BE}" srcOrd="0" destOrd="0" presId="urn:microsoft.com/office/officeart/2005/8/layout/hierarchy2"/>
    <dgm:cxn modelId="{0A9B9A5D-6A0F-411D-A3AE-3C20A371A048}" type="presParOf" srcId="{ED0A1104-213D-4C95-939E-F76F8CD5D0BE}" destId="{39AED22E-FD3C-439C-9ED7-D8C4DD1C85A7}" srcOrd="0" destOrd="0" presId="urn:microsoft.com/office/officeart/2005/8/layout/hierarchy2"/>
    <dgm:cxn modelId="{D83795D4-E14D-4FEF-9B0E-4F17EAB3AFAF}" type="presParOf" srcId="{39AED22E-FD3C-439C-9ED7-D8C4DD1C85A7}" destId="{DD6ED5C5-D0EF-40DA-B9DB-CAEF6FEDBFBF}" srcOrd="0" destOrd="0" presId="urn:microsoft.com/office/officeart/2005/8/layout/hierarchy2"/>
    <dgm:cxn modelId="{29034DA1-5E00-4B2A-9C5D-AF9274631D7E}" type="presParOf" srcId="{39AED22E-FD3C-439C-9ED7-D8C4DD1C85A7}" destId="{DE8A1E19-1D7B-44AF-96D8-D19EBACA7F77}" srcOrd="1" destOrd="0" presId="urn:microsoft.com/office/officeart/2005/8/layout/hierarchy2"/>
    <dgm:cxn modelId="{279476B9-5F75-4431-B2C1-9143E3313EA5}" type="presParOf" srcId="{DE8A1E19-1D7B-44AF-96D8-D19EBACA7F77}" destId="{4F9284FF-8CAB-4CD2-B0F3-C2660C72567C}" srcOrd="0" destOrd="0" presId="urn:microsoft.com/office/officeart/2005/8/layout/hierarchy2"/>
    <dgm:cxn modelId="{B7B011E7-E8B6-4A2A-B05C-733D83206291}" type="presParOf" srcId="{4F9284FF-8CAB-4CD2-B0F3-C2660C72567C}" destId="{FBA03CA3-5D79-4AFB-BCD0-9A28CA01A7B1}" srcOrd="0" destOrd="0" presId="urn:microsoft.com/office/officeart/2005/8/layout/hierarchy2"/>
    <dgm:cxn modelId="{CF569318-8C0D-4CCA-AAFF-350FBC76E889}" type="presParOf" srcId="{DE8A1E19-1D7B-44AF-96D8-D19EBACA7F77}" destId="{AE6C1EB1-AB86-494E-A369-10AFA1BDE6D7}" srcOrd="1" destOrd="0" presId="urn:microsoft.com/office/officeart/2005/8/layout/hierarchy2"/>
    <dgm:cxn modelId="{1205F8F8-EC34-470C-AD32-B8DD12A731E1}" type="presParOf" srcId="{AE6C1EB1-AB86-494E-A369-10AFA1BDE6D7}" destId="{90D63A0A-2312-4A54-B07A-080FCF169C6C}" srcOrd="0" destOrd="0" presId="urn:microsoft.com/office/officeart/2005/8/layout/hierarchy2"/>
    <dgm:cxn modelId="{78E61228-B3BA-4FB8-8A95-EAAB559583EE}" type="presParOf" srcId="{AE6C1EB1-AB86-494E-A369-10AFA1BDE6D7}" destId="{2223BF24-9310-4E39-ABFE-060FE0743E5F}" srcOrd="1" destOrd="0" presId="urn:microsoft.com/office/officeart/2005/8/layout/hierarchy2"/>
    <dgm:cxn modelId="{B5A1C214-FFE6-4EA1-8B3C-FFA39D4C33BE}" type="presParOf" srcId="{2223BF24-9310-4E39-ABFE-060FE0743E5F}" destId="{E49429DD-976B-43D6-B864-D954B0D1F789}" srcOrd="0" destOrd="0" presId="urn:microsoft.com/office/officeart/2005/8/layout/hierarchy2"/>
    <dgm:cxn modelId="{66DC645D-2CA2-457C-9D96-905D08D9FA50}" type="presParOf" srcId="{E49429DD-976B-43D6-B864-D954B0D1F789}" destId="{298F4781-AFAA-4F33-9A38-B845F700A568}" srcOrd="0" destOrd="0" presId="urn:microsoft.com/office/officeart/2005/8/layout/hierarchy2"/>
    <dgm:cxn modelId="{4E29DA10-5B8D-48F3-B3B1-988701A654DA}" type="presParOf" srcId="{2223BF24-9310-4E39-ABFE-060FE0743E5F}" destId="{8DEA2004-D30E-40CC-89FF-99466D83FE79}" srcOrd="1" destOrd="0" presId="urn:microsoft.com/office/officeart/2005/8/layout/hierarchy2"/>
    <dgm:cxn modelId="{6640BC04-2865-4B65-A283-2BE222028193}" type="presParOf" srcId="{8DEA2004-D30E-40CC-89FF-99466D83FE79}" destId="{6BBED1A8-6C48-48BB-B714-0CC9C806AFFC}" srcOrd="0" destOrd="0" presId="urn:microsoft.com/office/officeart/2005/8/layout/hierarchy2"/>
    <dgm:cxn modelId="{B8380885-5216-4F02-AC06-53D530E1CCB6}" type="presParOf" srcId="{8DEA2004-D30E-40CC-89FF-99466D83FE79}" destId="{375B8EC4-2A2B-4B32-9CF5-A1038E7994B7}" srcOrd="1" destOrd="0" presId="urn:microsoft.com/office/officeart/2005/8/layout/hierarchy2"/>
    <dgm:cxn modelId="{5A784A09-2710-4634-9A82-9197316A1851}" type="presParOf" srcId="{DE8A1E19-1D7B-44AF-96D8-D19EBACA7F77}" destId="{712E9DBB-187E-4645-A1C8-C64C806FC95E}" srcOrd="2" destOrd="0" presId="urn:microsoft.com/office/officeart/2005/8/layout/hierarchy2"/>
    <dgm:cxn modelId="{A278EF7F-B5C4-4735-BC3B-DD11BB1FB944}" type="presParOf" srcId="{712E9DBB-187E-4645-A1C8-C64C806FC95E}" destId="{C9BAFC40-8151-49A5-A79B-BCBCDF60E2BA}" srcOrd="0" destOrd="0" presId="urn:microsoft.com/office/officeart/2005/8/layout/hierarchy2"/>
    <dgm:cxn modelId="{59E84FD9-1BE1-406B-A136-0556BCB6682E}" type="presParOf" srcId="{DE8A1E19-1D7B-44AF-96D8-D19EBACA7F77}" destId="{623F9F80-3ADA-48FC-8EE7-FA55E842B040}" srcOrd="3" destOrd="0" presId="urn:microsoft.com/office/officeart/2005/8/layout/hierarchy2"/>
    <dgm:cxn modelId="{019FA8F5-BF65-4172-B149-58979940D11F}" type="presParOf" srcId="{623F9F80-3ADA-48FC-8EE7-FA55E842B040}" destId="{3C864649-B2E1-459C-9BE8-7CA3B1A97B60}" srcOrd="0" destOrd="0" presId="urn:microsoft.com/office/officeart/2005/8/layout/hierarchy2"/>
    <dgm:cxn modelId="{BDC47159-CCF2-4365-87F3-A73745C98097}" type="presParOf" srcId="{623F9F80-3ADA-48FC-8EE7-FA55E842B040}" destId="{15415BCC-437E-479B-9BA1-44A30D570AD0}" srcOrd="1" destOrd="0" presId="urn:microsoft.com/office/officeart/2005/8/layout/hierarchy2"/>
    <dgm:cxn modelId="{C950F14A-397B-4410-86D0-8198C10C17F4}" type="presParOf" srcId="{15415BCC-437E-479B-9BA1-44A30D570AD0}" destId="{3E47703C-CC27-4117-A335-4FBD353C9C42}" srcOrd="0" destOrd="0" presId="urn:microsoft.com/office/officeart/2005/8/layout/hierarchy2"/>
    <dgm:cxn modelId="{0BB3A3DF-912F-4999-9758-A36339C5C2EC}" type="presParOf" srcId="{3E47703C-CC27-4117-A335-4FBD353C9C42}" destId="{08D688E8-59CB-42BA-8E69-AD1DBA7F5DA7}" srcOrd="0" destOrd="0" presId="urn:microsoft.com/office/officeart/2005/8/layout/hierarchy2"/>
    <dgm:cxn modelId="{5C6EE1F9-3D36-409C-8BEF-9BAF97C92933}" type="presParOf" srcId="{15415BCC-437E-479B-9BA1-44A30D570AD0}" destId="{08EEBB28-6966-4336-AB3E-7C2CB0812FA9}" srcOrd="1" destOrd="0" presId="urn:microsoft.com/office/officeart/2005/8/layout/hierarchy2"/>
    <dgm:cxn modelId="{C4A8C1FB-A49A-4C33-A3CB-67B6334CE10B}" type="presParOf" srcId="{08EEBB28-6966-4336-AB3E-7C2CB0812FA9}" destId="{0CAC6E8F-9A90-4D56-9328-47CFA0B0027F}" srcOrd="0" destOrd="0" presId="urn:microsoft.com/office/officeart/2005/8/layout/hierarchy2"/>
    <dgm:cxn modelId="{490A6D6D-805B-4AC5-9574-43A723E85E59}" type="presParOf" srcId="{08EEBB28-6966-4336-AB3E-7C2CB0812FA9}" destId="{EC469C70-B0CC-40E4-B31E-ABD2D5F4AACB}" srcOrd="1" destOrd="0" presId="urn:microsoft.com/office/officeart/2005/8/layout/hierarchy2"/>
    <dgm:cxn modelId="{E0EE9893-30D1-44F9-A8B9-EB6B9D637B46}" type="presParOf" srcId="{15415BCC-437E-479B-9BA1-44A30D570AD0}" destId="{47BA7B14-54AF-4000-B51E-23C36C8DE2D7}" srcOrd="2" destOrd="0" presId="urn:microsoft.com/office/officeart/2005/8/layout/hierarchy2"/>
    <dgm:cxn modelId="{B50FDE85-8988-49A3-AFF6-1CDA79C2129D}" type="presParOf" srcId="{47BA7B14-54AF-4000-B51E-23C36C8DE2D7}" destId="{7607810C-A350-4DB5-9823-3BA5536CA11C}" srcOrd="0" destOrd="0" presId="urn:microsoft.com/office/officeart/2005/8/layout/hierarchy2"/>
    <dgm:cxn modelId="{624142E9-E47C-42DB-98F1-6F16677B2432}" type="presParOf" srcId="{15415BCC-437E-479B-9BA1-44A30D570AD0}" destId="{0E06A4E8-6C11-4B55-9FB6-92E78BCDE822}" srcOrd="3" destOrd="0" presId="urn:microsoft.com/office/officeart/2005/8/layout/hierarchy2"/>
    <dgm:cxn modelId="{765E6693-2ED4-4AAE-8173-925AA3AE05D2}" type="presParOf" srcId="{0E06A4E8-6C11-4B55-9FB6-92E78BCDE822}" destId="{94091B5F-5DE0-45D9-B4C1-72C34BA92FB6}" srcOrd="0" destOrd="0" presId="urn:microsoft.com/office/officeart/2005/8/layout/hierarchy2"/>
    <dgm:cxn modelId="{79150EE3-213E-4397-A237-AEDD3D7DCCCF}" type="presParOf" srcId="{0E06A4E8-6C11-4B55-9FB6-92E78BCDE822}" destId="{0193F49A-0AAB-4553-B52E-BD232AB702B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ED5C5-D0EF-40DA-B9DB-CAEF6FEDBFBF}">
      <dsp:nvSpPr>
        <dsp:cNvPr id="0" name=""/>
        <dsp:cNvSpPr/>
      </dsp:nvSpPr>
      <dsp:spPr>
        <a:xfrm>
          <a:off x="12808" y="1853743"/>
          <a:ext cx="1896154" cy="15225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smtClean="0"/>
            <a:t>There are 2 classes of phospholipids based on the backbone:</a:t>
          </a:r>
          <a:endParaRPr lang="en-US" sz="2000" kern="1200" dirty="0"/>
        </a:p>
      </dsp:txBody>
      <dsp:txXfrm>
        <a:off x="57401" y="1898336"/>
        <a:ext cx="1806968" cy="1433321"/>
      </dsp:txXfrm>
    </dsp:sp>
    <dsp:sp modelId="{4F9284FF-8CAB-4CD2-B0F3-C2660C72567C}">
      <dsp:nvSpPr>
        <dsp:cNvPr id="0" name=""/>
        <dsp:cNvSpPr/>
      </dsp:nvSpPr>
      <dsp:spPr>
        <a:xfrm rot="18370470">
          <a:off x="1717025" y="2225396"/>
          <a:ext cx="936842" cy="22960"/>
        </a:xfrm>
        <a:custGeom>
          <a:avLst/>
          <a:gdLst/>
          <a:ahLst/>
          <a:cxnLst/>
          <a:rect l="0" t="0" r="0" b="0"/>
          <a:pathLst>
            <a:path>
              <a:moveTo>
                <a:pt x="0" y="11480"/>
              </a:moveTo>
              <a:lnTo>
                <a:pt x="936842" y="1148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62025" y="2213455"/>
        <a:ext cx="46842" cy="46842"/>
      </dsp:txXfrm>
    </dsp:sp>
    <dsp:sp modelId="{90D63A0A-2312-4A54-B07A-080FCF169C6C}">
      <dsp:nvSpPr>
        <dsp:cNvPr id="0" name=""/>
        <dsp:cNvSpPr/>
      </dsp:nvSpPr>
      <dsp:spPr>
        <a:xfrm>
          <a:off x="2461930" y="1436424"/>
          <a:ext cx="1760538" cy="8446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smtClean="0"/>
            <a:t>Glycerol (from glucose)</a:t>
          </a:r>
          <a:endParaRPr lang="en-US" sz="2000" kern="1200" dirty="0"/>
        </a:p>
      </dsp:txBody>
      <dsp:txXfrm>
        <a:off x="2486669" y="1461163"/>
        <a:ext cx="1711060" cy="795187"/>
      </dsp:txXfrm>
    </dsp:sp>
    <dsp:sp modelId="{E49429DD-976B-43D6-B864-D954B0D1F789}">
      <dsp:nvSpPr>
        <dsp:cNvPr id="0" name=""/>
        <dsp:cNvSpPr/>
      </dsp:nvSpPr>
      <dsp:spPr>
        <a:xfrm>
          <a:off x="4222469" y="1847276"/>
          <a:ext cx="552967" cy="22960"/>
        </a:xfrm>
        <a:custGeom>
          <a:avLst/>
          <a:gdLst/>
          <a:ahLst/>
          <a:cxnLst/>
          <a:rect l="0" t="0" r="0" b="0"/>
          <a:pathLst>
            <a:path>
              <a:moveTo>
                <a:pt x="0" y="11480"/>
              </a:moveTo>
              <a:lnTo>
                <a:pt x="552967" y="114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85129" y="1844932"/>
        <a:ext cx="27648" cy="27648"/>
      </dsp:txXfrm>
    </dsp:sp>
    <dsp:sp modelId="{6BBED1A8-6C48-48BB-B714-0CC9C806AFFC}">
      <dsp:nvSpPr>
        <dsp:cNvPr id="0" name=""/>
        <dsp:cNvSpPr/>
      </dsp:nvSpPr>
      <dsp:spPr>
        <a:xfrm>
          <a:off x="4775437" y="1513151"/>
          <a:ext cx="2747185" cy="69120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solidFill>
                <a:schemeClr val="bg1">
                  <a:lumMod val="75000"/>
                </a:schemeClr>
              </a:solidFill>
            </a:rPr>
            <a:t>Glycerophospholipids</a:t>
          </a:r>
          <a:r>
            <a:rPr lang="en-US" sz="2000" kern="1200" dirty="0" smtClean="0">
              <a:solidFill>
                <a:schemeClr val="bg1">
                  <a:lumMod val="75000"/>
                </a:schemeClr>
              </a:solidFill>
            </a:rPr>
            <a:t> or </a:t>
          </a:r>
          <a:r>
            <a:rPr lang="en-US" sz="2000" kern="1200" dirty="0" err="1" smtClean="0">
              <a:solidFill>
                <a:schemeClr val="bg1">
                  <a:lumMod val="75000"/>
                </a:schemeClr>
              </a:solidFill>
            </a:rPr>
            <a:t>phosphoglyceride</a:t>
          </a:r>
          <a:endParaRPr lang="en-US" sz="2000" kern="1200" dirty="0">
            <a:solidFill>
              <a:schemeClr val="bg1">
                <a:lumMod val="75000"/>
              </a:schemeClr>
            </a:solidFill>
          </a:endParaRPr>
        </a:p>
      </dsp:txBody>
      <dsp:txXfrm>
        <a:off x="4795682" y="1533396"/>
        <a:ext cx="2706695" cy="650719"/>
      </dsp:txXfrm>
    </dsp:sp>
    <dsp:sp modelId="{712E9DBB-187E-4645-A1C8-C64C806FC95E}">
      <dsp:nvSpPr>
        <dsp:cNvPr id="0" name=""/>
        <dsp:cNvSpPr/>
      </dsp:nvSpPr>
      <dsp:spPr>
        <a:xfrm rot="2627575">
          <a:off x="1802423" y="2868589"/>
          <a:ext cx="766046" cy="22960"/>
        </a:xfrm>
        <a:custGeom>
          <a:avLst/>
          <a:gdLst/>
          <a:ahLst/>
          <a:cxnLst/>
          <a:rect l="0" t="0" r="0" b="0"/>
          <a:pathLst>
            <a:path>
              <a:moveTo>
                <a:pt x="0" y="11480"/>
              </a:moveTo>
              <a:lnTo>
                <a:pt x="766046" y="1148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66295" y="2860918"/>
        <a:ext cx="38302" cy="38302"/>
      </dsp:txXfrm>
    </dsp:sp>
    <dsp:sp modelId="{3C864649-B2E1-459C-9BE8-7CA3B1A97B60}">
      <dsp:nvSpPr>
        <dsp:cNvPr id="0" name=""/>
        <dsp:cNvSpPr/>
      </dsp:nvSpPr>
      <dsp:spPr>
        <a:xfrm>
          <a:off x="2461930" y="2496715"/>
          <a:ext cx="2188978" cy="129685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Sphingosine (from serine and palmitate)</a:t>
          </a:r>
          <a:r>
            <a:rPr lang="ar-SA" sz="1600" kern="1200" dirty="0" smtClean="0">
              <a:solidFill>
                <a:schemeClr val="bg1">
                  <a:lumMod val="65000"/>
                </a:schemeClr>
              </a:solidFill>
            </a:rPr>
            <a:t>اللي هي محاضرة اليوم</a:t>
          </a:r>
          <a:endParaRPr lang="en-US" sz="1600" kern="1200" dirty="0">
            <a:solidFill>
              <a:schemeClr val="bg1">
                <a:lumMod val="65000"/>
              </a:schemeClr>
            </a:solidFill>
          </a:endParaRPr>
        </a:p>
      </dsp:txBody>
      <dsp:txXfrm>
        <a:off x="2499914" y="2534699"/>
        <a:ext cx="2113010" cy="1220886"/>
      </dsp:txXfrm>
    </dsp:sp>
    <dsp:sp modelId="{3E47703C-CC27-4117-A335-4FBD353C9C42}">
      <dsp:nvSpPr>
        <dsp:cNvPr id="0" name=""/>
        <dsp:cNvSpPr/>
      </dsp:nvSpPr>
      <dsp:spPr>
        <a:xfrm rot="19481232">
          <a:off x="4588568" y="2937808"/>
          <a:ext cx="677649" cy="22960"/>
        </a:xfrm>
        <a:custGeom>
          <a:avLst/>
          <a:gdLst/>
          <a:ahLst/>
          <a:cxnLst/>
          <a:rect l="0" t="0" r="0" b="0"/>
          <a:pathLst>
            <a:path>
              <a:moveTo>
                <a:pt x="0" y="11480"/>
              </a:moveTo>
              <a:lnTo>
                <a:pt x="677649" y="114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10452" y="2932347"/>
        <a:ext cx="33882" cy="33882"/>
      </dsp:txXfrm>
    </dsp:sp>
    <dsp:sp modelId="{0CAC6E8F-9A90-4D56-9328-47CFA0B0027F}">
      <dsp:nvSpPr>
        <dsp:cNvPr id="0" name=""/>
        <dsp:cNvSpPr/>
      </dsp:nvSpPr>
      <dsp:spPr>
        <a:xfrm>
          <a:off x="5203877" y="2308043"/>
          <a:ext cx="6697809" cy="89078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solidFill>
                <a:schemeClr val="bg1">
                  <a:lumMod val="75000"/>
                </a:schemeClr>
              </a:solidFill>
            </a:rPr>
            <a:t>Sphingophospholipids</a:t>
          </a:r>
          <a:r>
            <a:rPr lang="en-US" sz="2000" kern="1200" dirty="0" smtClean="0">
              <a:solidFill>
                <a:schemeClr val="bg1">
                  <a:lumMod val="75000"/>
                </a:schemeClr>
              </a:solidFill>
            </a:rPr>
            <a:t> (Hydrophilic group = phosphate) “ has phosphate and lipid can be put with phosphides or glycolipids”</a:t>
          </a:r>
          <a:endParaRPr lang="en-US" sz="2000" kern="1200" dirty="0">
            <a:solidFill>
              <a:schemeClr val="bg1">
                <a:lumMod val="75000"/>
              </a:schemeClr>
            </a:solidFill>
          </a:endParaRPr>
        </a:p>
      </dsp:txBody>
      <dsp:txXfrm>
        <a:off x="5229967" y="2334133"/>
        <a:ext cx="6645629" cy="838602"/>
      </dsp:txXfrm>
    </dsp:sp>
    <dsp:sp modelId="{47BA7B14-54AF-4000-B51E-23C36C8DE2D7}">
      <dsp:nvSpPr>
        <dsp:cNvPr id="0" name=""/>
        <dsp:cNvSpPr/>
      </dsp:nvSpPr>
      <dsp:spPr>
        <a:xfrm rot="2517725">
          <a:off x="4555569" y="3382278"/>
          <a:ext cx="743648" cy="22960"/>
        </a:xfrm>
        <a:custGeom>
          <a:avLst/>
          <a:gdLst/>
          <a:ahLst/>
          <a:cxnLst/>
          <a:rect l="0" t="0" r="0" b="0"/>
          <a:pathLst>
            <a:path>
              <a:moveTo>
                <a:pt x="0" y="11480"/>
              </a:moveTo>
              <a:lnTo>
                <a:pt x="743648" y="114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08802" y="3375167"/>
        <a:ext cx="37182" cy="37182"/>
      </dsp:txXfrm>
    </dsp:sp>
    <dsp:sp modelId="{94091B5F-5DE0-45D9-B4C1-72C34BA92FB6}">
      <dsp:nvSpPr>
        <dsp:cNvPr id="0" name=""/>
        <dsp:cNvSpPr/>
      </dsp:nvSpPr>
      <dsp:spPr>
        <a:xfrm>
          <a:off x="5203877" y="3302507"/>
          <a:ext cx="4969286" cy="67973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solidFill>
                <a:schemeClr val="bg1">
                  <a:lumMod val="75000"/>
                </a:schemeClr>
              </a:solidFill>
            </a:rPr>
            <a:t>Glycerosphingolipids</a:t>
          </a:r>
          <a:r>
            <a:rPr lang="en-US" sz="2000" kern="1200" dirty="0" smtClean="0">
              <a:solidFill>
                <a:schemeClr val="bg1">
                  <a:lumMod val="75000"/>
                </a:schemeClr>
              </a:solidFill>
            </a:rPr>
            <a:t> ( hydrophilic group = carbohydrate) </a:t>
          </a:r>
          <a:endParaRPr lang="en-US" sz="2000" kern="1200" dirty="0">
            <a:solidFill>
              <a:schemeClr val="bg1">
                <a:lumMod val="75000"/>
              </a:schemeClr>
            </a:solidFill>
          </a:endParaRPr>
        </a:p>
      </dsp:txBody>
      <dsp:txXfrm>
        <a:off x="5223786" y="3322416"/>
        <a:ext cx="4929468" cy="6399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3.png"/><Relationship Id="rId3" Type="http://schemas.microsoft.com/office/2007/relationships/hdphoto" Target="../media/hdphoto1.wdp"/><Relationship Id="rId21" Type="http://schemas.openxmlformats.org/officeDocument/2006/relationships/image" Target="../media/image19.png"/><Relationship Id="rId34" Type="http://schemas.openxmlformats.org/officeDocument/2006/relationships/image" Target="../media/image3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2.png"/><Relationship Id="rId33" Type="http://schemas.openxmlformats.org/officeDocument/2006/relationships/image" Target="../media/image30.pn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microsoft.com/office/2007/relationships/hdphoto" Target="../media/hdphoto2.wdp"/><Relationship Id="rId32" Type="http://schemas.openxmlformats.org/officeDocument/2006/relationships/image" Target="../media/image29.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5.png"/><Relationship Id="rId36" Type="http://schemas.openxmlformats.org/officeDocument/2006/relationships/image" Target="../media/image33.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4.png"/><Relationship Id="rId30" Type="http://schemas.openxmlformats.org/officeDocument/2006/relationships/image" Target="../media/image27.png"/><Relationship Id="rId35" Type="http://schemas.openxmlformats.org/officeDocument/2006/relationships/image" Target="../media/image3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1.xml"/><Relationship Id="rId5" Type="http://schemas.openxmlformats.org/officeDocument/2006/relationships/image" Target="../media/image32.png"/><Relationship Id="rId4" Type="http://schemas.openxmlformats.org/officeDocument/2006/relationships/image" Target="../media/image3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FE8E7"/>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E25389-6FDC-FB4C-A983-537718BD0F91}"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383D1-9CC3-C14E-8712-9DA6375AEFB8}" type="slidenum">
              <a:rPr lang="en-US" smtClean="0"/>
              <a:t>‹#›</a:t>
            </a:fld>
            <a:endParaRPr lang="en-US"/>
          </a:p>
        </p:txBody>
      </p:sp>
      <p:sp>
        <p:nvSpPr>
          <p:cNvPr id="27" name="6-Point Star 26"/>
          <p:cNvSpPr/>
          <p:nvPr userDrawn="1"/>
        </p:nvSpPr>
        <p:spPr>
          <a:xfrm>
            <a:off x="5076022" y="663410"/>
            <a:ext cx="2142208" cy="2269072"/>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userDrawn="1"/>
        </p:nvSpPr>
        <p:spPr>
          <a:xfrm>
            <a:off x="2331630" y="1983815"/>
            <a:ext cx="2142208" cy="2269072"/>
          </a:xfrm>
          <a:prstGeom prst="star6">
            <a:avLst>
              <a:gd name="adj" fmla="val 43234"/>
              <a:gd name="hf" fmla="val 115470"/>
            </a:avLst>
          </a:prstGeom>
          <a:solidFill>
            <a:schemeClr val="bg2"/>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6-Point Star 29"/>
          <p:cNvSpPr/>
          <p:nvPr/>
        </p:nvSpPr>
        <p:spPr>
          <a:xfrm>
            <a:off x="586271" y="13804"/>
            <a:ext cx="2166619" cy="2321841"/>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userDrawn="1"/>
        </p:nvGrpSpPr>
        <p:grpSpPr>
          <a:xfrm>
            <a:off x="5227400" y="1046650"/>
            <a:ext cx="3060211" cy="1620168"/>
            <a:chOff x="1508999" y="2611327"/>
            <a:chExt cx="2460302" cy="945067"/>
          </a:xfrm>
        </p:grpSpPr>
        <p:pic>
          <p:nvPicPr>
            <p:cNvPr id="33" name="Picture 3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backgroundMark x1="59250" y1="28000" x2="50750" y2="38500"/>
                          <a14:backgroundMark x1="62000" y1="37250" x2="62750" y2="33250"/>
                          <a14:backgroundMark x1="65250" y1="42500" x2="56250" y2="49750"/>
                          <a14:backgroundMark x1="42000" y1="32000" x2="42000" y2="32000"/>
                          <a14:backgroundMark x1="50250" y1="25750" x2="50250" y2="25750"/>
                          <a14:backgroundMark x1="50750" y1="48500" x2="50750" y2="48500"/>
                        </a14:backgroundRemoval>
                      </a14:imgEffect>
                    </a14:imgLayer>
                  </a14:imgProps>
                </a:ext>
                <a:ext uri="{28A0092B-C50C-407E-A947-70E740481C1C}">
                  <a14:useLocalDpi xmlns:a14="http://schemas.microsoft.com/office/drawing/2010/main" val="0"/>
                </a:ext>
              </a:extLst>
            </a:blip>
            <a:srcRect l="24738" t="19447" r="24104" b="35395"/>
            <a:stretch/>
          </p:blipFill>
          <p:spPr>
            <a:xfrm>
              <a:off x="1727428" y="2611327"/>
              <a:ext cx="1026917" cy="679786"/>
            </a:xfrm>
            <a:prstGeom prst="rect">
              <a:avLst/>
            </a:prstGeom>
          </p:spPr>
        </p:pic>
        <p:sp>
          <p:nvSpPr>
            <p:cNvPr id="34" name="TextBox 33"/>
            <p:cNvSpPr txBox="1"/>
            <p:nvPr/>
          </p:nvSpPr>
          <p:spPr>
            <a:xfrm>
              <a:off x="1508999" y="3203725"/>
              <a:ext cx="1982986" cy="240071"/>
            </a:xfrm>
            <a:prstGeom prst="rect">
              <a:avLst/>
            </a:prstGeom>
            <a:noFill/>
          </p:spPr>
          <p:txBody>
            <a:bodyPr wrap="square" rtlCol="0">
              <a:spAutoFit/>
            </a:bodyPr>
            <a:lstStyle/>
            <a:p>
              <a:r>
                <a:rPr lang="en-GB" b="1" dirty="0">
                  <a:solidFill>
                    <a:srgbClr val="878688"/>
                  </a:solidFill>
                  <a:latin typeface="Gill Sans MT" charset="0"/>
                  <a:ea typeface="Gill Sans MT" charset="0"/>
                  <a:cs typeface="Gill Sans MT" charset="0"/>
                </a:rPr>
                <a:t>M E D I C I N E</a:t>
              </a:r>
            </a:p>
          </p:txBody>
        </p:sp>
        <p:sp>
          <p:nvSpPr>
            <p:cNvPr id="35" name="TextBox 34"/>
            <p:cNvSpPr txBox="1"/>
            <p:nvPr/>
          </p:nvSpPr>
          <p:spPr>
            <a:xfrm>
              <a:off x="1695333" y="3396347"/>
              <a:ext cx="2273968" cy="160047"/>
            </a:xfrm>
            <a:prstGeom prst="rect">
              <a:avLst/>
            </a:prstGeom>
            <a:noFill/>
          </p:spPr>
          <p:txBody>
            <a:bodyPr wrap="square" rtlCol="0">
              <a:spAutoFit/>
            </a:bodyPr>
            <a:lstStyle/>
            <a:p>
              <a:r>
                <a:rPr lang="en-GB" sz="1000" dirty="0">
                  <a:solidFill>
                    <a:srgbClr val="878688"/>
                  </a:solidFill>
                </a:rPr>
                <a:t>KING SAUD UNIVERSITY</a:t>
              </a:r>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7377" y="2629961"/>
              <a:ext cx="616967" cy="308483"/>
            </a:xfrm>
            <a:prstGeom prst="rect">
              <a:avLst/>
            </a:prstGeom>
          </p:spPr>
        </p:pic>
      </p:grpSp>
      <p:grpSp>
        <p:nvGrpSpPr>
          <p:cNvPr id="37" name="Group 36"/>
          <p:cNvGrpSpPr/>
          <p:nvPr userDrawn="1"/>
        </p:nvGrpSpPr>
        <p:grpSpPr>
          <a:xfrm>
            <a:off x="4051726" y="3999610"/>
            <a:ext cx="2714172" cy="293272"/>
            <a:chOff x="4371080" y="3834537"/>
            <a:chExt cx="2714172" cy="293272"/>
          </a:xfrm>
        </p:grpSpPr>
        <p:cxnSp>
          <p:nvCxnSpPr>
            <p:cNvPr id="38" name="Straight Connector 37"/>
            <p:cNvCxnSpPr/>
            <p:nvPr/>
          </p:nvCxnSpPr>
          <p:spPr>
            <a:xfrm>
              <a:off x="4371080" y="3834537"/>
              <a:ext cx="294810" cy="29327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664606" y="4127808"/>
              <a:ext cx="2420646" cy="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a:stCxn id="98" idx="3"/>
            <a:endCxn id="84" idx="0"/>
          </p:cNvCxnSpPr>
          <p:nvPr userDrawn="1"/>
        </p:nvCxnSpPr>
        <p:spPr>
          <a:xfrm flipH="1">
            <a:off x="4473838" y="2365214"/>
            <a:ext cx="602184" cy="18586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397641" y="1983814"/>
            <a:ext cx="258726" cy="40862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p:cNvGrpSpPr/>
          <p:nvPr userDrawn="1"/>
        </p:nvGrpSpPr>
        <p:grpSpPr>
          <a:xfrm rot="10800000">
            <a:off x="85730" y="4464071"/>
            <a:ext cx="526455" cy="1929421"/>
            <a:chOff x="6097232" y="6194384"/>
            <a:chExt cx="526455" cy="433673"/>
          </a:xfrm>
        </p:grpSpPr>
        <p:sp>
          <p:nvSpPr>
            <p:cNvPr id="47" name="L-Shape 46"/>
            <p:cNvSpPr/>
            <p:nvPr/>
          </p:nvSpPr>
          <p:spPr>
            <a:xfrm rot="16200000">
              <a:off x="6091422" y="6200194"/>
              <a:ext cx="385671" cy="374051"/>
            </a:xfrm>
            <a:prstGeom prst="corner">
              <a:avLst>
                <a:gd name="adj1" fmla="val 18557"/>
                <a:gd name="adj2" fmla="val 18056"/>
              </a:avLst>
            </a:prstGeom>
            <a:solidFill>
              <a:srgbClr val="59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Shape 47"/>
            <p:cNvSpPr/>
            <p:nvPr/>
          </p:nvSpPr>
          <p:spPr>
            <a:xfrm rot="16200000">
              <a:off x="6243826" y="6248196"/>
              <a:ext cx="385671" cy="374051"/>
            </a:xfrm>
            <a:prstGeom prst="corner">
              <a:avLst>
                <a:gd name="adj1" fmla="val 18557"/>
                <a:gd name="adj2" fmla="val 18056"/>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 name="Straight Connector 48"/>
          <p:cNvCxnSpPr/>
          <p:nvPr userDrawn="1"/>
        </p:nvCxnSpPr>
        <p:spPr>
          <a:xfrm>
            <a:off x="267162" y="6378978"/>
            <a:ext cx="0" cy="464508"/>
          </a:xfrm>
          <a:prstGeom prst="line">
            <a:avLst/>
          </a:prstGeom>
          <a:ln w="66675">
            <a:solidFill>
              <a:srgbClr val="599894"/>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101506" y="6133472"/>
            <a:ext cx="0" cy="696762"/>
          </a:xfrm>
          <a:prstGeom prst="line">
            <a:avLst/>
          </a:prstGeom>
          <a:ln w="66675">
            <a:solidFill>
              <a:srgbClr val="253F4E"/>
            </a:solidFill>
            <a:prstDash val="sysDot"/>
          </a:ln>
        </p:spPr>
        <p:style>
          <a:lnRef idx="1">
            <a:schemeClr val="accent1"/>
          </a:lnRef>
          <a:fillRef idx="0">
            <a:schemeClr val="accent1"/>
          </a:fillRef>
          <a:effectRef idx="0">
            <a:schemeClr val="accent1"/>
          </a:effectRef>
          <a:fontRef idx="minor">
            <a:schemeClr val="tx1"/>
          </a:fontRef>
        </p:style>
      </p:cxnSp>
      <p:grpSp>
        <p:nvGrpSpPr>
          <p:cNvPr id="51" name="Group 50"/>
          <p:cNvGrpSpPr/>
          <p:nvPr userDrawn="1"/>
        </p:nvGrpSpPr>
        <p:grpSpPr>
          <a:xfrm>
            <a:off x="8048006" y="-31898"/>
            <a:ext cx="4311518" cy="6318401"/>
            <a:chOff x="8069271" y="2337"/>
            <a:chExt cx="4311518" cy="6318401"/>
          </a:xfrm>
        </p:grpSpPr>
        <p:pic>
          <p:nvPicPr>
            <p:cNvPr id="52" name="Pictur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3638" y="52503"/>
              <a:ext cx="459126" cy="459126"/>
            </a:xfrm>
            <a:prstGeom prst="rect">
              <a:avLst/>
            </a:prstGeom>
          </p:spPr>
        </p:pic>
        <p:grpSp>
          <p:nvGrpSpPr>
            <p:cNvPr id="53" name="Group 52"/>
            <p:cNvGrpSpPr/>
            <p:nvPr/>
          </p:nvGrpSpPr>
          <p:grpSpPr>
            <a:xfrm>
              <a:off x="8069271" y="2337"/>
              <a:ext cx="4311518" cy="6318401"/>
              <a:chOff x="8069271" y="2337"/>
              <a:chExt cx="4311518" cy="6318401"/>
            </a:xfrm>
          </p:grpSpPr>
          <p:grpSp>
            <p:nvGrpSpPr>
              <p:cNvPr id="54" name="Group 53"/>
              <p:cNvGrpSpPr/>
              <p:nvPr/>
            </p:nvGrpSpPr>
            <p:grpSpPr>
              <a:xfrm>
                <a:off x="8069271" y="2337"/>
                <a:ext cx="4311518" cy="6318401"/>
                <a:chOff x="8069271" y="2337"/>
                <a:chExt cx="4311518" cy="6318401"/>
              </a:xfrm>
            </p:grpSpPr>
            <p:grpSp>
              <p:nvGrpSpPr>
                <p:cNvPr id="57" name="Group 56"/>
                <p:cNvGrpSpPr/>
                <p:nvPr/>
              </p:nvGrpSpPr>
              <p:grpSpPr>
                <a:xfrm>
                  <a:off x="8131109" y="2337"/>
                  <a:ext cx="4249680" cy="6318401"/>
                  <a:chOff x="8142398" y="-8952"/>
                  <a:chExt cx="4249680" cy="6318401"/>
                </a:xfrm>
              </p:grpSpPr>
              <p:grpSp>
                <p:nvGrpSpPr>
                  <p:cNvPr id="60" name="Group 59"/>
                  <p:cNvGrpSpPr/>
                  <p:nvPr/>
                </p:nvGrpSpPr>
                <p:grpSpPr>
                  <a:xfrm>
                    <a:off x="8142398" y="-8952"/>
                    <a:ext cx="4249680" cy="6318401"/>
                    <a:chOff x="8142398" y="-29455"/>
                    <a:chExt cx="4249680" cy="6318401"/>
                  </a:xfrm>
                </p:grpSpPr>
                <p:grpSp>
                  <p:nvGrpSpPr>
                    <p:cNvPr id="62" name="Group 61"/>
                    <p:cNvGrpSpPr/>
                    <p:nvPr/>
                  </p:nvGrpSpPr>
                  <p:grpSpPr>
                    <a:xfrm>
                      <a:off x="8142398" y="-10221"/>
                      <a:ext cx="4249680" cy="6299167"/>
                      <a:chOff x="8143098" y="-18130"/>
                      <a:chExt cx="4249680" cy="6299167"/>
                    </a:xfrm>
                  </p:grpSpPr>
                  <p:grpSp>
                    <p:nvGrpSpPr>
                      <p:cNvPr id="64" name="Group 63"/>
                      <p:cNvGrpSpPr/>
                      <p:nvPr/>
                    </p:nvGrpSpPr>
                    <p:grpSpPr>
                      <a:xfrm>
                        <a:off x="8143098" y="-18130"/>
                        <a:ext cx="4249680" cy="6299167"/>
                        <a:chOff x="8143098" y="-18130"/>
                        <a:chExt cx="4249680" cy="6299167"/>
                      </a:xfrm>
                    </p:grpSpPr>
                    <p:grpSp>
                      <p:nvGrpSpPr>
                        <p:cNvPr id="69" name="Group 68"/>
                        <p:cNvGrpSpPr/>
                        <p:nvPr/>
                      </p:nvGrpSpPr>
                      <p:grpSpPr>
                        <a:xfrm>
                          <a:off x="8143098" y="-18130"/>
                          <a:ext cx="3912247" cy="6299167"/>
                          <a:chOff x="7761268" y="49795"/>
                          <a:chExt cx="3912247" cy="6299167"/>
                        </a:xfrm>
                      </p:grpSpPr>
                      <p:pic>
                        <p:nvPicPr>
                          <p:cNvPr id="70" name="Picture 6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05104" y="2407623"/>
                            <a:ext cx="496570" cy="496570"/>
                          </a:xfrm>
                          <a:prstGeom prst="rect">
                            <a:avLst/>
                          </a:prstGeom>
                        </p:spPr>
                      </p:pic>
                      <p:grpSp>
                        <p:nvGrpSpPr>
                          <p:cNvPr id="71" name="Group 70"/>
                          <p:cNvGrpSpPr/>
                          <p:nvPr/>
                        </p:nvGrpSpPr>
                        <p:grpSpPr>
                          <a:xfrm>
                            <a:off x="7761268" y="49795"/>
                            <a:ext cx="3912247" cy="6299167"/>
                            <a:chOff x="7761268" y="27493"/>
                            <a:chExt cx="3912247" cy="6299167"/>
                          </a:xfrm>
                        </p:grpSpPr>
                        <p:pic>
                          <p:nvPicPr>
                            <p:cNvPr id="72" name="Picture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66959" y="763928"/>
                              <a:ext cx="496570" cy="496570"/>
                            </a:xfrm>
                            <a:prstGeom prst="rect">
                              <a:avLst/>
                            </a:prstGeom>
                          </p:spPr>
                        </p:pic>
                        <p:grpSp>
                          <p:nvGrpSpPr>
                            <p:cNvPr id="73" name="Group 72"/>
                            <p:cNvGrpSpPr/>
                            <p:nvPr/>
                          </p:nvGrpSpPr>
                          <p:grpSpPr>
                            <a:xfrm>
                              <a:off x="7761268" y="27493"/>
                              <a:ext cx="3912247" cy="6299167"/>
                              <a:chOff x="7761268" y="27493"/>
                              <a:chExt cx="3912247" cy="6299167"/>
                            </a:xfrm>
                          </p:grpSpPr>
                          <p:pic>
                            <p:nvPicPr>
                              <p:cNvPr id="74" name="Picture 7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9648" y="3520645"/>
                                <a:ext cx="2806015" cy="2806015"/>
                              </a:xfrm>
                              <a:prstGeom prst="rect">
                                <a:avLst/>
                              </a:prstGeom>
                            </p:spPr>
                          </p:pic>
                          <p:pic>
                            <p:nvPicPr>
                              <p:cNvPr id="75" name="Picture 7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550188">
                                <a:off x="10239042" y="2905861"/>
                                <a:ext cx="478165" cy="478165"/>
                              </a:xfrm>
                              <a:prstGeom prst="rect">
                                <a:avLst/>
                              </a:prstGeom>
                              <a:noFill/>
                            </p:spPr>
                          </p:pic>
                          <p:pic>
                            <p:nvPicPr>
                              <p:cNvPr id="76" name="Picture 7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36227" y="841391"/>
                                <a:ext cx="496570" cy="496570"/>
                              </a:xfrm>
                              <a:prstGeom prst="rect">
                                <a:avLst/>
                              </a:prstGeom>
                            </p:spPr>
                          </p:pic>
                          <p:pic>
                            <p:nvPicPr>
                              <p:cNvPr id="77" name="Picture 7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61268" y="861600"/>
                                <a:ext cx="496570" cy="496570"/>
                              </a:xfrm>
                              <a:prstGeom prst="rect">
                                <a:avLst/>
                              </a:prstGeom>
                            </p:spPr>
                          </p:pic>
                          <p:pic>
                            <p:nvPicPr>
                              <p:cNvPr id="78" name="Picture 7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46144" y="2081313"/>
                                <a:ext cx="496570" cy="496570"/>
                              </a:xfrm>
                              <a:prstGeom prst="rect">
                                <a:avLst/>
                              </a:prstGeom>
                            </p:spPr>
                          </p:pic>
                          <p:pic>
                            <p:nvPicPr>
                              <p:cNvPr id="79" name="Picture 7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28351" y="936827"/>
                                <a:ext cx="496570" cy="496570"/>
                              </a:xfrm>
                              <a:prstGeom prst="rect">
                                <a:avLst/>
                              </a:prstGeom>
                            </p:spPr>
                          </p:pic>
                          <p:pic>
                            <p:nvPicPr>
                              <p:cNvPr id="80" name="Picture 7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22652" y="2020266"/>
                                <a:ext cx="496570" cy="496570"/>
                              </a:xfrm>
                              <a:prstGeom prst="rect">
                                <a:avLst/>
                              </a:prstGeom>
                            </p:spPr>
                          </p:pic>
                          <p:pic>
                            <p:nvPicPr>
                              <p:cNvPr id="81" name="Picture 8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657753" y="2594926"/>
                                <a:ext cx="369281" cy="369281"/>
                              </a:xfrm>
                              <a:prstGeom prst="rect">
                                <a:avLst/>
                              </a:prstGeom>
                            </p:spPr>
                          </p:pic>
                          <p:pic>
                            <p:nvPicPr>
                              <p:cNvPr id="82" name="Picture 8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907946" y="1391157"/>
                                <a:ext cx="496570" cy="496570"/>
                              </a:xfrm>
                              <a:prstGeom prst="rect">
                                <a:avLst/>
                              </a:prstGeom>
                            </p:spPr>
                          </p:pic>
                          <p:pic>
                            <p:nvPicPr>
                              <p:cNvPr id="83" name="Picture 8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662688" y="1126271"/>
                                <a:ext cx="496570" cy="496570"/>
                              </a:xfrm>
                              <a:prstGeom prst="rect">
                                <a:avLst/>
                              </a:prstGeom>
                            </p:spPr>
                          </p:pic>
                          <p:pic>
                            <p:nvPicPr>
                              <p:cNvPr id="84" name="Picture 8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169561" y="27493"/>
                                <a:ext cx="496570" cy="496570"/>
                              </a:xfrm>
                              <a:prstGeom prst="rect">
                                <a:avLst/>
                              </a:prstGeom>
                            </p:spPr>
                          </p:pic>
                          <p:pic>
                            <p:nvPicPr>
                              <p:cNvPr id="85" name="Picture 8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4242421">
                                <a:off x="10757614" y="1854091"/>
                                <a:ext cx="496570" cy="496570"/>
                              </a:xfrm>
                              <a:prstGeom prst="rect">
                                <a:avLst/>
                              </a:prstGeom>
                            </p:spPr>
                          </p:pic>
                          <p:pic>
                            <p:nvPicPr>
                              <p:cNvPr id="86" name="Picture 8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111539" y="2933512"/>
                                <a:ext cx="496570" cy="496570"/>
                              </a:xfrm>
                              <a:prstGeom prst="rect">
                                <a:avLst/>
                              </a:prstGeom>
                            </p:spPr>
                          </p:pic>
                          <p:pic>
                            <p:nvPicPr>
                              <p:cNvPr id="87" name="Picture 8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153852" y="1440463"/>
                                <a:ext cx="496570" cy="496570"/>
                              </a:xfrm>
                              <a:prstGeom prst="rect">
                                <a:avLst/>
                              </a:prstGeom>
                            </p:spPr>
                          </p:pic>
                          <p:pic>
                            <p:nvPicPr>
                              <p:cNvPr id="88" name="Picture 87"/>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208534" y="1383923"/>
                                <a:ext cx="496570" cy="496570"/>
                              </a:xfrm>
                              <a:prstGeom prst="rect">
                                <a:avLst/>
                              </a:prstGeom>
                            </p:spPr>
                          </p:pic>
                          <p:pic>
                            <p:nvPicPr>
                              <p:cNvPr id="89" name="Picture 88"/>
                              <p:cNvPicPr>
                                <a:picLocks noChangeAspect="1"/>
                              </p:cNvPicPr>
                              <p:nvPr/>
                            </p:nvPicPr>
                            <p:blipFill>
                              <a:blip r:embed="rId23">
                                <a:duotone>
                                  <a:prstClr val="black"/>
                                  <a:srgbClr val="4C8180">
                                    <a:tint val="45000"/>
                                    <a:satMod val="400000"/>
                                  </a:srgbClr>
                                </a:duotone>
                                <a:extLst>
                                  <a:ext uri="{BEBA8EAE-BF5A-486C-A8C5-ECC9F3942E4B}">
                                    <a14:imgProps xmlns:a14="http://schemas.microsoft.com/office/drawing/2010/main">
                                      <a14:imgLayer r:embed="rId24">
                                        <a14:imgEffect>
                                          <a14:colorTemperature colorTemp="53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239215" y="710225"/>
                                <a:ext cx="608887" cy="608887"/>
                              </a:xfrm>
                              <a:prstGeom prst="rect">
                                <a:avLst/>
                              </a:prstGeom>
                            </p:spPr>
                          </p:pic>
                          <p:pic>
                            <p:nvPicPr>
                              <p:cNvPr id="90" name="Picture 89"/>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580265" y="265000"/>
                                <a:ext cx="496570" cy="496570"/>
                              </a:xfrm>
                              <a:prstGeom prst="rect">
                                <a:avLst/>
                              </a:prstGeom>
                            </p:spPr>
                          </p:pic>
                          <p:pic>
                            <p:nvPicPr>
                              <p:cNvPr id="91" name="Picture 90"/>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809373" y="2330168"/>
                                <a:ext cx="551180" cy="551180"/>
                              </a:xfrm>
                              <a:prstGeom prst="rect">
                                <a:avLst/>
                              </a:prstGeom>
                            </p:spPr>
                          </p:pic>
                          <p:sp>
                            <p:nvSpPr>
                              <p:cNvPr id="92" name="TextBox 91"/>
                              <p:cNvSpPr txBox="1"/>
                              <p:nvPr/>
                            </p:nvSpPr>
                            <p:spPr>
                              <a:xfrm>
                                <a:off x="9537170" y="4595593"/>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SiCl</a:t>
                                </a:r>
                                <a:r>
                                  <a:rPr lang="en-US" sz="1200" baseline="-25000" dirty="0">
                                    <a:solidFill>
                                      <a:srgbClr val="F8F0E7"/>
                                    </a:solidFill>
                                    <a:latin typeface="Comic Sans MS" charset="0"/>
                                    <a:ea typeface="Comic Sans MS" charset="0"/>
                                    <a:cs typeface="Comic Sans MS" charset="0"/>
                                  </a:rPr>
                                  <a:t>4</a:t>
                                </a:r>
                              </a:p>
                            </p:txBody>
                          </p:sp>
                          <p:sp>
                            <p:nvSpPr>
                              <p:cNvPr id="93" name="TextBox 92"/>
                              <p:cNvSpPr txBox="1"/>
                              <p:nvPr/>
                            </p:nvSpPr>
                            <p:spPr>
                              <a:xfrm>
                                <a:off x="9523940" y="4369513"/>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CuCl</a:t>
                                </a:r>
                                <a:r>
                                  <a:rPr lang="en-US" sz="1200" baseline="-25000" dirty="0">
                                    <a:solidFill>
                                      <a:srgbClr val="F8F0E7"/>
                                    </a:solidFill>
                                    <a:latin typeface="Comic Sans MS" charset="0"/>
                                    <a:ea typeface="Comic Sans MS" charset="0"/>
                                    <a:cs typeface="Comic Sans MS" charset="0"/>
                                  </a:rPr>
                                  <a:t>2</a:t>
                                </a:r>
                              </a:p>
                            </p:txBody>
                          </p:sp>
                          <p:sp>
                            <p:nvSpPr>
                              <p:cNvPr id="94" name="TextBox 93"/>
                              <p:cNvSpPr txBox="1"/>
                              <p:nvPr/>
                            </p:nvSpPr>
                            <p:spPr>
                              <a:xfrm>
                                <a:off x="9555862" y="4161224"/>
                                <a:ext cx="1257300" cy="276999"/>
                              </a:xfrm>
                              <a:prstGeom prst="rect">
                                <a:avLst/>
                              </a:prstGeom>
                              <a:noFill/>
                            </p:spPr>
                            <p:txBody>
                              <a:bodyPr wrap="square" rtlCol="0">
                                <a:spAutoFit/>
                              </a:bodyPr>
                              <a:lstStyle/>
                              <a:p>
                                <a:r>
                                  <a:rPr lang="en-US" sz="1200">
                                    <a:solidFill>
                                      <a:srgbClr val="F8F0E7"/>
                                    </a:solidFill>
                                    <a:latin typeface="Comic Sans MS" charset="0"/>
                                    <a:ea typeface="Comic Sans MS" charset="0"/>
                                    <a:cs typeface="Comic Sans MS" charset="0"/>
                                  </a:rPr>
                                  <a:t>CCl</a:t>
                                </a:r>
                                <a:r>
                                  <a:rPr lang="en-US" sz="1200" baseline="-2500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5" name="TextBox 94"/>
                              <p:cNvSpPr txBox="1"/>
                              <p:nvPr/>
                            </p:nvSpPr>
                            <p:spPr>
                              <a:xfrm>
                                <a:off x="9490341" y="3969829"/>
                                <a:ext cx="1257300" cy="276999"/>
                              </a:xfrm>
                              <a:prstGeom prst="rect">
                                <a:avLst/>
                              </a:prstGeom>
                              <a:noFill/>
                            </p:spPr>
                            <p:txBody>
                              <a:bodyPr wrap="square" rtlCol="0">
                                <a:spAutoFit/>
                              </a:bodyPr>
                              <a:lstStyle/>
                              <a:p>
                                <a:r>
                                  <a:rPr lang="en-US" sz="1200">
                                    <a:solidFill>
                                      <a:srgbClr val="F8F0E7"/>
                                    </a:solidFill>
                                    <a:latin typeface="Comic Sans MS" charset="0"/>
                                    <a:ea typeface="Comic Sans MS" charset="0"/>
                                    <a:cs typeface="Comic Sans MS" charset="0"/>
                                  </a:rPr>
                                  <a:t>HCN</a:t>
                                </a:r>
                                <a:endParaRPr lang="en-US" sz="1200" baseline="-25000" dirty="0">
                                  <a:solidFill>
                                    <a:srgbClr val="F8F0E7"/>
                                  </a:solidFill>
                                  <a:latin typeface="Comic Sans MS" charset="0"/>
                                  <a:ea typeface="Comic Sans MS" charset="0"/>
                                  <a:cs typeface="Comic Sans MS" charset="0"/>
                                </a:endParaRPr>
                              </a:p>
                            </p:txBody>
                          </p:sp>
                          <p:sp>
                            <p:nvSpPr>
                              <p:cNvPr id="97" name="TextBox 96"/>
                              <p:cNvSpPr txBox="1"/>
                              <p:nvPr/>
                            </p:nvSpPr>
                            <p:spPr>
                              <a:xfrm>
                                <a:off x="8776802" y="2765723"/>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MgCl</a:t>
                                </a:r>
                                <a:r>
                                  <a:rPr lang="en-US" sz="1200" baseline="-25000" dirty="0">
                                    <a:solidFill>
                                      <a:srgbClr val="599894"/>
                                    </a:solidFill>
                                    <a:latin typeface="Comic Sans MS" charset="0"/>
                                    <a:ea typeface="Comic Sans MS" charset="0"/>
                                    <a:cs typeface="Comic Sans MS" charset="0"/>
                                  </a:rPr>
                                  <a:t>2</a:t>
                                </a:r>
                              </a:p>
                            </p:txBody>
                          </p:sp>
                          <p:sp>
                            <p:nvSpPr>
                              <p:cNvPr id="98" name="TextBox 97"/>
                              <p:cNvSpPr txBox="1"/>
                              <p:nvPr/>
                            </p:nvSpPr>
                            <p:spPr>
                              <a:xfrm>
                                <a:off x="8535354" y="1753559"/>
                                <a:ext cx="1257300" cy="307777"/>
                              </a:xfrm>
                              <a:prstGeom prst="rect">
                                <a:avLst/>
                              </a:prstGeom>
                              <a:noFill/>
                            </p:spPr>
                            <p:txBody>
                              <a:bodyPr wrap="square" rtlCol="0">
                                <a:spAutoFit/>
                              </a:bodyPr>
                              <a:lstStyle/>
                              <a:p>
                                <a:r>
                                  <a:rPr lang="en-US" sz="1400" dirty="0">
                                    <a:solidFill>
                                      <a:srgbClr val="599894"/>
                                    </a:solidFill>
                                    <a:latin typeface="Comic Sans MS" charset="0"/>
                                    <a:ea typeface="Comic Sans MS" charset="0"/>
                                    <a:cs typeface="Comic Sans MS" charset="0"/>
                                  </a:rPr>
                                  <a:t>KMnO</a:t>
                                </a:r>
                                <a:r>
                                  <a:rPr lang="en-US" sz="1400" baseline="-25000" dirty="0">
                                    <a:solidFill>
                                      <a:srgbClr val="599894"/>
                                    </a:solidFill>
                                    <a:latin typeface="Comic Sans MS" charset="0"/>
                                    <a:ea typeface="Comic Sans MS" charset="0"/>
                                    <a:cs typeface="Comic Sans MS" charset="0"/>
                                  </a:rPr>
                                  <a:t>4</a:t>
                                </a:r>
                              </a:p>
                            </p:txBody>
                          </p:sp>
                          <p:sp>
                            <p:nvSpPr>
                              <p:cNvPr id="99" name="TextBox 98"/>
                              <p:cNvSpPr txBox="1"/>
                              <p:nvPr/>
                            </p:nvSpPr>
                            <p:spPr>
                              <a:xfrm>
                                <a:off x="9606800" y="3290926"/>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sp>
                            <p:nvSpPr>
                              <p:cNvPr id="100" name="TextBox 99"/>
                              <p:cNvSpPr txBox="1"/>
                              <p:nvPr/>
                            </p:nvSpPr>
                            <p:spPr>
                              <a:xfrm>
                                <a:off x="8317051" y="463583"/>
                                <a:ext cx="735433"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r>
                                  <a:rPr lang="en-US" sz="1200" baseline="-25000" dirty="0">
                                    <a:solidFill>
                                      <a:srgbClr val="599894"/>
                                    </a:solidFill>
                                    <a:latin typeface="Comic Sans MS" charset="0"/>
                                    <a:ea typeface="Comic Sans MS" charset="0"/>
                                    <a:cs typeface="Comic Sans MS" charset="0"/>
                                  </a:rPr>
                                  <a:t>2</a:t>
                                </a:r>
                              </a:p>
                            </p:txBody>
                          </p:sp>
                          <p:sp>
                            <p:nvSpPr>
                              <p:cNvPr id="101" name="TextBox 100"/>
                              <p:cNvSpPr txBox="1"/>
                              <p:nvPr/>
                            </p:nvSpPr>
                            <p:spPr>
                              <a:xfrm>
                                <a:off x="9281621" y="734492"/>
                                <a:ext cx="703868"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KClO</a:t>
                                </a:r>
                                <a:r>
                                  <a:rPr lang="en-US" sz="1200" baseline="-25000" dirty="0">
                                    <a:solidFill>
                                      <a:srgbClr val="599894"/>
                                    </a:solidFill>
                                    <a:latin typeface="Comic Sans MS" charset="0"/>
                                    <a:ea typeface="Comic Sans MS" charset="0"/>
                                    <a:cs typeface="Comic Sans MS" charset="0"/>
                                  </a:rPr>
                                  <a:t>3</a:t>
                                </a:r>
                              </a:p>
                            </p:txBody>
                          </p:sp>
                          <p:sp>
                            <p:nvSpPr>
                              <p:cNvPr id="102" name="TextBox 101"/>
                              <p:cNvSpPr txBox="1"/>
                              <p:nvPr/>
                            </p:nvSpPr>
                            <p:spPr>
                              <a:xfrm>
                                <a:off x="9334844" y="2503232"/>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a:t>
                                </a:r>
                                <a:r>
                                  <a:rPr lang="en-US" sz="1200" baseline="-25000" dirty="0">
                                    <a:solidFill>
                                      <a:srgbClr val="599894"/>
                                    </a:solidFill>
                                    <a:latin typeface="Comic Sans MS" charset="0"/>
                                    <a:ea typeface="Comic Sans MS" charset="0"/>
                                    <a:cs typeface="Comic Sans MS" charset="0"/>
                                  </a:rPr>
                                  <a:t>2</a:t>
                                </a:r>
                              </a:p>
                            </p:txBody>
                          </p:sp>
                          <p:sp>
                            <p:nvSpPr>
                              <p:cNvPr id="103" name="TextBox 102"/>
                              <p:cNvSpPr txBox="1"/>
                              <p:nvPr/>
                            </p:nvSpPr>
                            <p:spPr>
                              <a:xfrm>
                                <a:off x="10068670" y="501327"/>
                                <a:ext cx="629985"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Cl</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r>
                                  <a:rPr lang="en-US" sz="1200" baseline="-25000" dirty="0">
                                    <a:solidFill>
                                      <a:srgbClr val="599894"/>
                                    </a:solidFill>
                                    <a:latin typeface="Comic Sans MS" charset="0"/>
                                    <a:ea typeface="Comic Sans MS" charset="0"/>
                                    <a:cs typeface="Comic Sans MS" charset="0"/>
                                  </a:rPr>
                                  <a:t>7</a:t>
                                </a:r>
                              </a:p>
                            </p:txBody>
                          </p:sp>
                          <p:pic>
                            <p:nvPicPr>
                              <p:cNvPr id="104" name="Picture 103"/>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680230" y="2817732"/>
                                <a:ext cx="610518" cy="610518"/>
                              </a:xfrm>
                              <a:prstGeom prst="rect">
                                <a:avLst/>
                              </a:prstGeom>
                            </p:spPr>
                          </p:pic>
                          <p:pic>
                            <p:nvPicPr>
                              <p:cNvPr id="105" name="Picture 104"/>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421118" y="1164886"/>
                                <a:ext cx="1191517" cy="1191517"/>
                              </a:xfrm>
                              <a:prstGeom prst="rect">
                                <a:avLst/>
                              </a:prstGeom>
                            </p:spPr>
                          </p:pic>
                          <p:pic>
                            <p:nvPicPr>
                              <p:cNvPr id="106" name="Picture 105"/>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1085274" y="219164"/>
                                <a:ext cx="588241" cy="588241"/>
                              </a:xfrm>
                              <a:prstGeom prst="rect">
                                <a:avLst/>
                              </a:prstGeom>
                            </p:spPr>
                          </p:pic>
                          <p:pic>
                            <p:nvPicPr>
                              <p:cNvPr id="107" name="Picture 106"/>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0601346" y="322563"/>
                                <a:ext cx="491928" cy="491928"/>
                              </a:xfrm>
                              <a:prstGeom prst="rect">
                                <a:avLst/>
                              </a:prstGeom>
                            </p:spPr>
                          </p:pic>
                          <p:pic>
                            <p:nvPicPr>
                              <p:cNvPr id="108" name="Picture 107"/>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9159258" y="1904902"/>
                                <a:ext cx="588241" cy="588241"/>
                              </a:xfrm>
                              <a:prstGeom prst="rect">
                                <a:avLst/>
                              </a:prstGeom>
                            </p:spPr>
                          </p:pic>
                          <p:pic>
                            <p:nvPicPr>
                              <p:cNvPr id="109" name="Picture 108"/>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0262399" y="1388751"/>
                                <a:ext cx="562794" cy="562794"/>
                              </a:xfrm>
                              <a:prstGeom prst="rect">
                                <a:avLst/>
                              </a:prstGeom>
                            </p:spPr>
                          </p:pic>
                          <p:pic>
                            <p:nvPicPr>
                              <p:cNvPr id="110" name="Picture 109"/>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8843437" y="195050"/>
                                <a:ext cx="588241" cy="588241"/>
                              </a:xfrm>
                              <a:prstGeom prst="rect">
                                <a:avLst/>
                              </a:prstGeom>
                            </p:spPr>
                          </p:pic>
                        </p:grpSp>
                      </p:grpSp>
                    </p:grpSp>
                    <p:sp>
                      <p:nvSpPr>
                        <p:cNvPr id="67" name="TextBox 66"/>
                        <p:cNvSpPr txBox="1"/>
                        <p:nvPr/>
                      </p:nvSpPr>
                      <p:spPr>
                        <a:xfrm>
                          <a:off x="11135478" y="2288881"/>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COOH</a:t>
                          </a:r>
                          <a:endParaRPr lang="en-US" sz="1200" baseline="-25000" dirty="0">
                            <a:solidFill>
                              <a:srgbClr val="599894"/>
                            </a:solidFill>
                            <a:latin typeface="Comic Sans MS" charset="0"/>
                            <a:ea typeface="Comic Sans MS" charset="0"/>
                            <a:cs typeface="Comic Sans MS" charset="0"/>
                          </a:endParaRPr>
                        </a:p>
                      </p:txBody>
                    </p:sp>
                  </p:grpSp>
                  <p:sp>
                    <p:nvSpPr>
                      <p:cNvPr id="65" name="TextBox 64"/>
                      <p:cNvSpPr txBox="1"/>
                      <p:nvPr/>
                    </p:nvSpPr>
                    <p:spPr>
                      <a:xfrm>
                        <a:off x="11112491" y="4987"/>
                        <a:ext cx="1257300" cy="276999"/>
                      </a:xfrm>
                      <a:prstGeom prst="rect">
                        <a:avLst/>
                      </a:prstGeom>
                      <a:noFill/>
                    </p:spPr>
                    <p:txBody>
                      <a:bodyPr wrap="square" rtlCol="0">
                        <a:spAutoFit/>
                      </a:bodyPr>
                      <a:lstStyle/>
                      <a:p>
                        <a:r>
                          <a:rPr lang="en-US" sz="1200">
                            <a:solidFill>
                              <a:srgbClr val="599894"/>
                            </a:solidFill>
                            <a:latin typeface="Comic Sans MS" charset="0"/>
                            <a:ea typeface="Comic Sans MS" charset="0"/>
                            <a:cs typeface="Comic Sans MS" charset="0"/>
                          </a:rPr>
                          <a:t>NH</a:t>
                        </a:r>
                        <a:r>
                          <a:rPr lang="en-US" sz="1200" baseline="-2500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grpSp>
                <p:sp>
                  <p:nvSpPr>
                    <p:cNvPr id="63" name="TextBox 62"/>
                    <p:cNvSpPr txBox="1"/>
                    <p:nvPr/>
                  </p:nvSpPr>
                  <p:spPr>
                    <a:xfrm>
                      <a:off x="9641352" y="-29455"/>
                      <a:ext cx="1257300" cy="276999"/>
                    </a:xfrm>
                    <a:prstGeom prst="rect">
                      <a:avLst/>
                    </a:prstGeom>
                    <a:noFill/>
                  </p:spPr>
                  <p:txBody>
                    <a:bodyPr wrap="square" rtlCol="0">
                      <a:spAutoFit/>
                    </a:bodyPr>
                    <a:lstStyle/>
                    <a:p>
                      <a:r>
                        <a:rPr lang="en-US" sz="1200">
                          <a:solidFill>
                            <a:srgbClr val="599894"/>
                          </a:solidFill>
                          <a:latin typeface="Comic Sans MS" charset="0"/>
                          <a:ea typeface="Comic Sans MS" charset="0"/>
                          <a:cs typeface="Comic Sans MS" charset="0"/>
                        </a:rPr>
                        <a:t>HbA</a:t>
                      </a:r>
                      <a:endParaRPr lang="en-US" sz="1200" baseline="-25000" dirty="0">
                        <a:solidFill>
                          <a:srgbClr val="599894"/>
                        </a:solidFill>
                        <a:latin typeface="Comic Sans MS" charset="0"/>
                        <a:ea typeface="Comic Sans MS" charset="0"/>
                        <a:cs typeface="Comic Sans MS" charset="0"/>
                      </a:endParaRPr>
                    </a:p>
                  </p:txBody>
                </p:sp>
              </p:grpSp>
              <p:sp>
                <p:nvSpPr>
                  <p:cNvPr id="61" name="TextBox 60"/>
                  <p:cNvSpPr txBox="1"/>
                  <p:nvPr/>
                </p:nvSpPr>
                <p:spPr>
                  <a:xfrm>
                    <a:off x="9769356" y="1171642"/>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CH</a:t>
                    </a:r>
                    <a:r>
                      <a:rPr lang="en-US" sz="11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grpSp>
            <p:pic>
              <p:nvPicPr>
                <p:cNvPr id="58" name="Picture 57"/>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rot="21342319">
                  <a:off x="8069271" y="179675"/>
                  <a:ext cx="610428" cy="610428"/>
                </a:xfrm>
                <a:prstGeom prst="rect">
                  <a:avLst/>
                </a:prstGeom>
              </p:spPr>
            </p:pic>
            <p:sp>
              <p:nvSpPr>
                <p:cNvPr id="59" name="TextBox 58"/>
                <p:cNvSpPr txBox="1"/>
                <p:nvPr/>
              </p:nvSpPr>
              <p:spPr>
                <a:xfrm>
                  <a:off x="8232992" y="1324916"/>
                  <a:ext cx="683072" cy="307777"/>
                </a:xfrm>
                <a:prstGeom prst="rect">
                  <a:avLst/>
                </a:prstGeom>
                <a:noFill/>
              </p:spPr>
              <p:txBody>
                <a:bodyPr wrap="square" rtlCol="0">
                  <a:spAutoFit/>
                </a:bodyPr>
                <a:lstStyle/>
                <a:p>
                  <a:r>
                    <a:rPr lang="en-US" sz="1400" dirty="0">
                      <a:solidFill>
                        <a:srgbClr val="599894"/>
                      </a:solidFill>
                      <a:latin typeface="Comic Sans MS" charset="0"/>
                      <a:ea typeface="Comic Sans MS" charset="0"/>
                      <a:cs typeface="Comic Sans MS" charset="0"/>
                    </a:rPr>
                    <a:t>PO</a:t>
                  </a:r>
                  <a:r>
                    <a:rPr lang="en-US" sz="1400" baseline="-25000" dirty="0">
                      <a:solidFill>
                        <a:srgbClr val="599894"/>
                      </a:solidFill>
                      <a:latin typeface="Comic Sans MS" charset="0"/>
                      <a:ea typeface="Comic Sans MS" charset="0"/>
                      <a:cs typeface="Comic Sans MS" charset="0"/>
                    </a:rPr>
                    <a:t>4</a:t>
                  </a:r>
                </a:p>
              </p:txBody>
            </p:sp>
          </p:grpSp>
          <p:sp>
            <p:nvSpPr>
              <p:cNvPr id="55" name="TextBox 54"/>
              <p:cNvSpPr txBox="1"/>
              <p:nvPr/>
            </p:nvSpPr>
            <p:spPr>
              <a:xfrm>
                <a:off x="9889019" y="3730179"/>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SO</a:t>
                </a:r>
                <a:r>
                  <a:rPr lang="en-US" sz="1200" baseline="-25000" dirty="0">
                    <a:solidFill>
                      <a:srgbClr val="F8F0E7"/>
                    </a:solidFill>
                    <a:latin typeface="Comic Sans MS" charset="0"/>
                    <a:ea typeface="Comic Sans MS" charset="0"/>
                    <a:cs typeface="Comic Sans MS" charset="0"/>
                  </a:rPr>
                  <a:t>2</a:t>
                </a:r>
              </a:p>
            </p:txBody>
          </p:sp>
          <p:sp>
            <p:nvSpPr>
              <p:cNvPr id="56" name="TextBox 55"/>
              <p:cNvSpPr txBox="1"/>
              <p:nvPr/>
            </p:nvSpPr>
            <p:spPr>
              <a:xfrm>
                <a:off x="10727301" y="1083376"/>
                <a:ext cx="1257300" cy="276999"/>
              </a:xfrm>
              <a:prstGeom prst="rect">
                <a:avLst/>
              </a:prstGeom>
              <a:noFill/>
            </p:spPr>
            <p:txBody>
              <a:bodyPr wrap="square" rtlCol="0">
                <a:spAutoFit/>
              </a:bodyPr>
              <a:lstStyle/>
              <a:p>
                <a:r>
                  <a:rPr lang="en-US" sz="1200">
                    <a:solidFill>
                      <a:srgbClr val="599894"/>
                    </a:solidFill>
                    <a:latin typeface="Comic Sans MS" charset="0"/>
                    <a:ea typeface="Comic Sans MS" charset="0"/>
                    <a:cs typeface="Comic Sans MS" charset="0"/>
                  </a:rPr>
                  <a:t>NAOH</a:t>
                </a:r>
                <a:endParaRPr lang="en-US" sz="1200" baseline="-25000" dirty="0">
                  <a:solidFill>
                    <a:srgbClr val="599894"/>
                  </a:solidFill>
                  <a:latin typeface="Comic Sans MS" charset="0"/>
                  <a:ea typeface="Comic Sans MS" charset="0"/>
                  <a:cs typeface="Comic Sans MS" charset="0"/>
                </a:endParaRPr>
              </a:p>
            </p:txBody>
          </p:sp>
        </p:grpSp>
      </p:grpSp>
      <p:pic>
        <p:nvPicPr>
          <p:cNvPr id="111" name="Picture 110"/>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2545111" y="2679164"/>
            <a:ext cx="1916406" cy="896823"/>
          </a:xfrm>
          <a:prstGeom prst="rect">
            <a:avLst/>
          </a:prstGeom>
        </p:spPr>
      </p:pic>
      <p:sp>
        <p:nvSpPr>
          <p:cNvPr id="112" name="object 3"/>
          <p:cNvSpPr txBox="1">
            <a:spLocks noGrp="1"/>
          </p:cNvSpPr>
          <p:nvPr>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a:solidFill>
                  <a:srgbClr val="F7F1E6"/>
                </a:solidFill>
                <a:latin typeface="Century Gothic" charset="0"/>
                <a:ea typeface="Century Gothic" charset="0"/>
                <a:cs typeface="Century Gothic" charset="0"/>
              </a:rPr>
              <a:t>Bioc</a:t>
            </a:r>
            <a:r>
              <a:rPr lang="en-US" sz="6600" b="1" spc="-10" dirty="0">
                <a:solidFill>
                  <a:srgbClr val="F7F1E6"/>
                </a:solidFill>
                <a:latin typeface="Century Gothic" charset="0"/>
                <a:ea typeface="Century Gothic" charset="0"/>
                <a:cs typeface="Century Gothic" charset="0"/>
              </a:rPr>
              <a:t>h</a:t>
            </a:r>
            <a:r>
              <a:rPr lang="en-US" sz="6600" b="1" spc="-5" dirty="0">
                <a:solidFill>
                  <a:srgbClr val="F7F1E6"/>
                </a:solidFill>
                <a:latin typeface="Century Gothic" charset="0"/>
                <a:ea typeface="Century Gothic" charset="0"/>
                <a:cs typeface="Century Gothic" charset="0"/>
              </a:rPr>
              <a:t>emist</a:t>
            </a:r>
            <a:r>
              <a:rPr lang="en-US" sz="6600" b="1" spc="-10" dirty="0">
                <a:solidFill>
                  <a:srgbClr val="F7F1E6"/>
                </a:solidFill>
                <a:latin typeface="Century Gothic" charset="0"/>
                <a:ea typeface="Century Gothic" charset="0"/>
                <a:cs typeface="Century Gothic" charset="0"/>
              </a:rPr>
              <a:t>r</a:t>
            </a:r>
            <a:r>
              <a:rPr lang="en-US" sz="6600" b="1" spc="-5" dirty="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pic>
        <p:nvPicPr>
          <p:cNvPr id="2" name="Picture 1"/>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728869" y="817158"/>
            <a:ext cx="1910351" cy="733893"/>
          </a:xfrm>
          <a:prstGeom prst="rect">
            <a:avLst/>
          </a:prstGeom>
        </p:spPr>
      </p:pic>
    </p:spTree>
    <p:extLst>
      <p:ext uri="{BB962C8B-B14F-4D97-AF65-F5344CB8AC3E}">
        <p14:creationId xmlns:p14="http://schemas.microsoft.com/office/powerpoint/2010/main" val="52591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6552489" y="-57830"/>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5116" y="1177322"/>
              <a:ext cx="1394358" cy="4045603"/>
              <a:chOff x="10921798" y="1380522"/>
              <a:chExt cx="1397947" cy="4045603"/>
            </a:xfrm>
            <a:solidFill>
              <a:srgbClr val="4BA373">
                <a:alpha val="80000"/>
              </a:srgbClr>
            </a:solidFill>
          </p:grpSpPr>
          <p:sp>
            <p:nvSpPr>
              <p:cNvPr id="22" name="Pentagon 21"/>
              <p:cNvSpPr/>
              <p:nvPr/>
            </p:nvSpPr>
            <p:spPr>
              <a:xfrm rot="16200000">
                <a:off x="10504129" y="1799139"/>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4614" y="3821941"/>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p:cNvCxnSpPr/>
          <p:nvPr userDrawn="1"/>
        </p:nvCxnSpPr>
        <p:spPr>
          <a:xfrm>
            <a:off x="1015665" y="534390"/>
            <a:ext cx="0" cy="5783283"/>
          </a:xfrm>
          <a:prstGeom prst="line">
            <a:avLst/>
          </a:prstGeom>
          <a:ln w="38100">
            <a:solidFill>
              <a:srgbClr val="233F4D"/>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rot="16200000">
            <a:off x="-2892382" y="2892382"/>
            <a:ext cx="6800429" cy="1015663"/>
          </a:xfrm>
          <a:prstGeom prst="rect">
            <a:avLst/>
          </a:prstGeom>
          <a:noFill/>
        </p:spPr>
        <p:txBody>
          <a:bodyPr vert="horz" wrap="square" rtlCol="0">
            <a:spAutoFit/>
          </a:bodyPr>
          <a:lstStyle/>
          <a:p>
            <a:r>
              <a:rPr lang="en-US" sz="5400" dirty="0">
                <a:solidFill>
                  <a:srgbClr val="233F4D"/>
                </a:solidFill>
                <a:latin typeface="Copperplate Gothic Bold" charset="0"/>
                <a:ea typeface="Copperplate Gothic Bold" charset="0"/>
                <a:cs typeface="Copperplate Gothic Bold" charset="0"/>
              </a:rPr>
              <a:t>O B J E C T I V E S</a:t>
            </a:r>
            <a:r>
              <a:rPr lang="en-US" sz="6000" dirty="0">
                <a:solidFill>
                  <a:srgbClr val="233F4D"/>
                </a:solidFill>
                <a:latin typeface="Copperplate Gothic Bold" charset="0"/>
                <a:ea typeface="Copperplate Gothic Bold" charset="0"/>
                <a:cs typeface="Copperplate Gothic Bold" charset="0"/>
              </a:rPr>
              <a:t> </a:t>
            </a:r>
          </a:p>
        </p:txBody>
      </p:sp>
    </p:spTree>
    <p:extLst>
      <p:ext uri="{BB962C8B-B14F-4D97-AF65-F5344CB8AC3E}">
        <p14:creationId xmlns:p14="http://schemas.microsoft.com/office/powerpoint/2010/main" val="157808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50800" y="685799"/>
            <a:ext cx="8229600" cy="0"/>
            <a:chOff x="495300" y="660400"/>
            <a:chExt cx="8229600" cy="0"/>
          </a:xfrm>
        </p:grpSpPr>
        <p:cxnSp>
          <p:nvCxnSpPr>
            <p:cNvPr id="7" name="Straight Connector 6"/>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rot="16200000">
            <a:off x="-2963932" y="3761739"/>
            <a:ext cx="6019802" cy="45719"/>
            <a:chOff x="495300" y="660400"/>
            <a:chExt cx="8229600" cy="0"/>
          </a:xfrm>
        </p:grpSpPr>
        <p:cxnSp>
          <p:nvCxnSpPr>
            <p:cNvPr id="12" name="Straight Connector 11"/>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3433" y="6474934"/>
            <a:ext cx="818567" cy="383066"/>
          </a:xfrm>
          <a:prstGeom prst="rect">
            <a:avLst/>
          </a:prstGeom>
        </p:spPr>
      </p:pic>
    </p:spTree>
    <p:extLst>
      <p:ext uri="{BB962C8B-B14F-4D97-AF65-F5344CB8AC3E}">
        <p14:creationId xmlns:p14="http://schemas.microsoft.com/office/powerpoint/2010/main" val="205596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16315" y="12214"/>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7878" y="1177324"/>
              <a:ext cx="1394357" cy="4045603"/>
              <a:chOff x="10924567" y="1380524"/>
              <a:chExt cx="1397946" cy="4045603"/>
            </a:xfrm>
            <a:solidFill>
              <a:srgbClr val="4BA373">
                <a:alpha val="80000"/>
              </a:srgbClr>
            </a:solidFill>
          </p:grpSpPr>
          <p:sp>
            <p:nvSpPr>
              <p:cNvPr id="22" name="Pentagon 21"/>
              <p:cNvSpPr/>
              <p:nvPr/>
            </p:nvSpPr>
            <p:spPr>
              <a:xfrm rot="16200000">
                <a:off x="10506897" y="1799141"/>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7383" y="3821943"/>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userDrawn="1"/>
        </p:nvGrpSpPr>
        <p:grpSpPr>
          <a:xfrm>
            <a:off x="8978881" y="-7416"/>
            <a:ext cx="3202484" cy="6696986"/>
            <a:chOff x="8989514" y="-18049"/>
            <a:chExt cx="3202484" cy="6696986"/>
          </a:xfrm>
        </p:grpSpPr>
        <p:sp>
          <p:nvSpPr>
            <p:cNvPr id="43" name="Rectangle 42"/>
            <p:cNvSpPr/>
            <p:nvPr/>
          </p:nvSpPr>
          <p:spPr>
            <a:xfrm>
              <a:off x="9046029" y="1945008"/>
              <a:ext cx="3015421" cy="4669139"/>
            </a:xfrm>
            <a:prstGeom prst="rect">
              <a:avLst/>
            </a:prstGeom>
            <a:noFill/>
            <a:ln>
              <a:solidFill>
                <a:srgbClr val="233F4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1243540" y="5889432"/>
              <a:ext cx="892354" cy="789505"/>
              <a:chOff x="11243540" y="5889432"/>
              <a:chExt cx="892354" cy="789505"/>
            </a:xfrm>
          </p:grpSpPr>
          <p:sp>
            <p:nvSpPr>
              <p:cNvPr id="54" name="L-Shape 53"/>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Shape 54"/>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6-Point Star 44"/>
            <p:cNvSpPr/>
            <p:nvPr/>
          </p:nvSpPr>
          <p:spPr>
            <a:xfrm rot="20722418">
              <a:off x="11082295" y="2580100"/>
              <a:ext cx="822960" cy="954885"/>
            </a:xfrm>
            <a:prstGeom prst="star6">
              <a:avLst>
                <a:gd name="adj" fmla="val 43229"/>
                <a:gd name="hf" fmla="val 115470"/>
              </a:avLst>
            </a:prstGeom>
            <a:solidFill>
              <a:srgbClr val="67B08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6-Point Star 45"/>
            <p:cNvSpPr/>
            <p:nvPr/>
          </p:nvSpPr>
          <p:spPr>
            <a:xfrm rot="20722418">
              <a:off x="10496007" y="1964863"/>
              <a:ext cx="822960" cy="954885"/>
            </a:xfrm>
            <a:prstGeom prst="star6">
              <a:avLst>
                <a:gd name="adj" fmla="val 43229"/>
                <a:gd name="hf" fmla="val 115470"/>
              </a:avLst>
            </a:prstGeom>
            <a:solidFill>
              <a:srgbClr val="00ADA8">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059885" y="-18049"/>
              <a:ext cx="1132113" cy="1132113"/>
            </a:xfrm>
            <a:prstGeom prst="rect">
              <a:avLst/>
            </a:prstGeom>
          </p:spPr>
        </p:pic>
        <p:sp>
          <p:nvSpPr>
            <p:cNvPr id="48" name="object 4"/>
            <p:cNvSpPr/>
            <p:nvPr/>
          </p:nvSpPr>
          <p:spPr>
            <a:xfrm>
              <a:off x="10580490" y="2074905"/>
              <a:ext cx="647417" cy="688486"/>
            </a:xfrm>
            <a:prstGeom prst="rect">
              <a:avLst/>
            </a:prstGeom>
            <a:blipFill>
              <a:blip r:embed="rId3" cstate="print"/>
              <a:stretch>
                <a:fillRect/>
              </a:stretch>
            </a:blipFill>
          </p:spPr>
          <p:txBody>
            <a:bodyPr wrap="square" lIns="0" tIns="0" rIns="0" bIns="0" rtlCol="0"/>
            <a:lstStyle/>
            <a:p>
              <a:endParaRPr/>
            </a:p>
          </p:txBody>
        </p:sp>
        <p:sp>
          <p:nvSpPr>
            <p:cNvPr id="49" name="object 8"/>
            <p:cNvSpPr/>
            <p:nvPr/>
          </p:nvSpPr>
          <p:spPr>
            <a:xfrm>
              <a:off x="11163563" y="2673722"/>
              <a:ext cx="623216" cy="719718"/>
            </a:xfrm>
            <a:prstGeom prst="rect">
              <a:avLst/>
            </a:prstGeom>
            <a:blipFill>
              <a:blip r:embed="rId4" cstate="print"/>
              <a:stretch>
                <a:fillRect/>
              </a:stretch>
            </a:blipFill>
          </p:spPr>
          <p:txBody>
            <a:bodyPr wrap="square" lIns="0" tIns="0" rIns="0" bIns="0" rtlCol="0"/>
            <a:lstStyle/>
            <a:p>
              <a:r>
                <a:rPr lang="en-US" dirty="0"/>
                <a:t> </a:t>
              </a:r>
              <a:endParaRPr dirty="0"/>
            </a:p>
          </p:txBody>
        </p:sp>
        <p:sp>
          <p:nvSpPr>
            <p:cNvPr id="50" name="6-Point Star 49"/>
            <p:cNvSpPr/>
            <p:nvPr/>
          </p:nvSpPr>
          <p:spPr>
            <a:xfrm rot="20722418">
              <a:off x="11317397" y="1748839"/>
              <a:ext cx="822960" cy="954885"/>
            </a:xfrm>
            <a:prstGeom prst="star6">
              <a:avLst>
                <a:gd name="adj" fmla="val 43229"/>
                <a:gd name="hf" fmla="val 115470"/>
              </a:avLst>
            </a:prstGeom>
            <a:solidFill>
              <a:srgbClr val="B8F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rot="10800000">
              <a:off x="8989514" y="1945008"/>
              <a:ext cx="892354" cy="789505"/>
              <a:chOff x="11243540" y="5889432"/>
              <a:chExt cx="892354" cy="789505"/>
            </a:xfrm>
          </p:grpSpPr>
          <p:sp>
            <p:nvSpPr>
              <p:cNvPr id="52" name="L-Shape 51"/>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Shape 52"/>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TextBox 55"/>
          <p:cNvSpPr txBox="1"/>
          <p:nvPr userDrawn="1"/>
        </p:nvSpPr>
        <p:spPr>
          <a:xfrm>
            <a:off x="9952926" y="979005"/>
            <a:ext cx="2239074" cy="523220"/>
          </a:xfrm>
          <a:prstGeom prst="rect">
            <a:avLst/>
          </a:prstGeom>
          <a:noFill/>
        </p:spPr>
        <p:txBody>
          <a:bodyPr vert="horz" wrap="square" rtlCol="0">
            <a:spAutoFit/>
          </a:bodyPr>
          <a:lstStyle/>
          <a:p>
            <a:pPr algn="l"/>
            <a:r>
              <a:rPr lang="en-US" sz="2800" dirty="0">
                <a:solidFill>
                  <a:srgbClr val="72A5A4"/>
                </a:solidFill>
                <a:latin typeface="Century Gothic" charset="0"/>
                <a:ea typeface="Century Gothic" charset="0"/>
                <a:cs typeface="Century Gothic" charset="0"/>
              </a:rPr>
              <a:t>T E A M</a:t>
            </a:r>
          </a:p>
        </p:txBody>
      </p:sp>
      <p:sp>
        <p:nvSpPr>
          <p:cNvPr id="57" name="TextBox 56"/>
          <p:cNvSpPr txBox="1"/>
          <p:nvPr userDrawn="1"/>
        </p:nvSpPr>
        <p:spPr>
          <a:xfrm>
            <a:off x="9441842" y="1360364"/>
            <a:ext cx="3779881" cy="523220"/>
          </a:xfrm>
          <a:prstGeom prst="rect">
            <a:avLst/>
          </a:prstGeom>
          <a:noFill/>
        </p:spPr>
        <p:txBody>
          <a:bodyPr vert="horz" wrap="square" rtlCol="0">
            <a:spAutoFit/>
          </a:bodyPr>
          <a:lstStyle/>
          <a:p>
            <a:r>
              <a:rPr lang="en-US" sz="2800" dirty="0">
                <a:solidFill>
                  <a:srgbClr val="67B08A"/>
                </a:solidFill>
                <a:latin typeface="Century Gothic" charset="0"/>
                <a:ea typeface="Century Gothic" charset="0"/>
                <a:cs typeface="Century Gothic" charset="0"/>
              </a:rPr>
              <a:t>M E M B E R S </a:t>
            </a:r>
          </a:p>
        </p:txBody>
      </p:sp>
      <p:grpSp>
        <p:nvGrpSpPr>
          <p:cNvPr id="58" name="Group 57"/>
          <p:cNvGrpSpPr/>
          <p:nvPr userDrawn="1"/>
        </p:nvGrpSpPr>
        <p:grpSpPr>
          <a:xfrm>
            <a:off x="-103534" y="1664490"/>
            <a:ext cx="4786221" cy="3142614"/>
            <a:chOff x="5653882" y="1565776"/>
            <a:chExt cx="5915457" cy="3694513"/>
          </a:xfrm>
        </p:grpSpPr>
        <p:grpSp>
          <p:nvGrpSpPr>
            <p:cNvPr id="59" name="Group 58"/>
            <p:cNvGrpSpPr/>
            <p:nvPr/>
          </p:nvGrpSpPr>
          <p:grpSpPr>
            <a:xfrm>
              <a:off x="5880100" y="1565776"/>
              <a:ext cx="5524500" cy="3403049"/>
              <a:chOff x="1907704" y="1459898"/>
              <a:chExt cx="5328592" cy="3922120"/>
            </a:xfrm>
            <a:noFill/>
          </p:grpSpPr>
          <p:sp>
            <p:nvSpPr>
              <p:cNvPr id="72" name="Rectangle 1"/>
              <p:cNvSpPr/>
              <p:nvPr/>
            </p:nvSpPr>
            <p:spPr>
              <a:xfrm>
                <a:off x="2026972" y="1556793"/>
                <a:ext cx="5065308" cy="372833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5400">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sp>
            <p:nvSpPr>
              <p:cNvPr id="73" name="Rectangle 1"/>
              <p:cNvSpPr/>
              <p:nvPr/>
            </p:nvSpPr>
            <p:spPr>
              <a:xfrm>
                <a:off x="1907704" y="1459898"/>
                <a:ext cx="5328592" cy="392212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2225">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grpSp>
        <p:grpSp>
          <p:nvGrpSpPr>
            <p:cNvPr id="60" name="Group 59"/>
            <p:cNvGrpSpPr/>
            <p:nvPr/>
          </p:nvGrpSpPr>
          <p:grpSpPr>
            <a:xfrm>
              <a:off x="7355096" y="2976888"/>
              <a:ext cx="2592288" cy="180858"/>
              <a:chOff x="5364088" y="1664804"/>
              <a:chExt cx="3096344" cy="216024"/>
            </a:xfrm>
          </p:grpSpPr>
          <p:grpSp>
            <p:nvGrpSpPr>
              <p:cNvPr id="63" name="Group 62"/>
              <p:cNvGrpSpPr/>
              <p:nvPr/>
            </p:nvGrpSpPr>
            <p:grpSpPr>
              <a:xfrm>
                <a:off x="6804248" y="1664804"/>
                <a:ext cx="216024" cy="216024"/>
                <a:chOff x="7740352" y="1772816"/>
                <a:chExt cx="216024" cy="216024"/>
              </a:xfrm>
            </p:grpSpPr>
            <p:sp>
              <p:nvSpPr>
                <p:cNvPr id="70" name="Rectangle 69"/>
                <p:cNvSpPr/>
                <p:nvPr/>
              </p:nvSpPr>
              <p:spPr>
                <a:xfrm>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1" name="Rectangle 70"/>
                <p:cNvSpPr/>
                <p:nvPr/>
              </p:nvSpPr>
              <p:spPr>
                <a:xfrm rot="2700000">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grpSp>
            <p:nvGrpSpPr>
              <p:cNvPr id="64" name="Group 63"/>
              <p:cNvGrpSpPr/>
              <p:nvPr/>
            </p:nvGrpSpPr>
            <p:grpSpPr>
              <a:xfrm>
                <a:off x="7164288" y="1731045"/>
                <a:ext cx="1296144" cy="83542"/>
                <a:chOff x="7164288" y="1761282"/>
                <a:chExt cx="1296144" cy="83542"/>
              </a:xfrm>
            </p:grpSpPr>
            <p:cxnSp>
              <p:nvCxnSpPr>
                <p:cNvPr id="68" name="Straight Connector 67"/>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H="1">
                <a:off x="5364088" y="1731045"/>
                <a:ext cx="1296144" cy="83542"/>
                <a:chOff x="7164288" y="1761282"/>
                <a:chExt cx="1296144" cy="83542"/>
              </a:xfrm>
            </p:grpSpPr>
            <p:cxnSp>
              <p:nvCxnSpPr>
                <p:cNvPr id="66" name="Straight Connector 65"/>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6683672" y="2168346"/>
              <a:ext cx="3935134" cy="759838"/>
            </a:xfrm>
            <a:prstGeom prst="rect">
              <a:avLst/>
            </a:prstGeom>
            <a:noFill/>
          </p:spPr>
          <p:txBody>
            <a:bodyPr wrap="square" rtlCol="0">
              <a:spAutoFit/>
            </a:bodyPr>
            <a:lstStyle/>
            <a:p>
              <a:pPr algn="ctr"/>
              <a:r>
                <a:rPr lang="en-US" sz="3600" dirty="0">
                  <a:solidFill>
                    <a:srgbClr val="F6F2E7"/>
                  </a:solidFill>
                </a:rPr>
                <a:t>TEAM LEADERS</a:t>
              </a:r>
            </a:p>
          </p:txBody>
        </p:sp>
        <p:sp>
          <p:nvSpPr>
            <p:cNvPr id="62" name="TextBox 61"/>
            <p:cNvSpPr txBox="1"/>
            <p:nvPr/>
          </p:nvSpPr>
          <p:spPr>
            <a:xfrm>
              <a:off x="5653882" y="3197872"/>
              <a:ext cx="5915457" cy="2062417"/>
            </a:xfrm>
            <a:prstGeom prst="rect">
              <a:avLst/>
            </a:prstGeom>
            <a:noFill/>
          </p:spPr>
          <p:txBody>
            <a:bodyPr wrap="square" rtlCol="0">
              <a:spAutoFit/>
            </a:bodyPr>
            <a:lstStyle/>
            <a:p>
              <a:pPr algn="ctr"/>
              <a:r>
                <a:rPr lang="en-US" sz="3600" dirty="0">
                  <a:solidFill>
                    <a:srgbClr val="F6F2E7"/>
                  </a:solidFill>
                </a:rPr>
                <a:t>Mohammad </a:t>
              </a:r>
              <a:r>
                <a:rPr lang="en-US" sz="3600" dirty="0" err="1">
                  <a:solidFill>
                    <a:srgbClr val="F6F2E7"/>
                  </a:solidFill>
                </a:rPr>
                <a:t>Almutlaq</a:t>
              </a:r>
              <a:endParaRPr lang="en-US" sz="3600" dirty="0">
                <a:solidFill>
                  <a:srgbClr val="F6F2E7"/>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F6F2E7"/>
                  </a:solidFill>
                </a:rPr>
                <a:t>Rania </a:t>
              </a:r>
              <a:r>
                <a:rPr lang="en-US" sz="3600" dirty="0" err="1">
                  <a:solidFill>
                    <a:srgbClr val="F6F2E7"/>
                  </a:solidFill>
                </a:rPr>
                <a:t>Alessa</a:t>
              </a:r>
              <a:endParaRPr lang="en-US" sz="3600" dirty="0">
                <a:solidFill>
                  <a:srgbClr val="F6F2E7"/>
                </a:solidFill>
              </a:endParaRPr>
            </a:p>
            <a:p>
              <a:pPr algn="ctr"/>
              <a:endParaRPr lang="en-US" sz="3600" dirty="0">
                <a:solidFill>
                  <a:srgbClr val="F6F2E7"/>
                </a:solidFill>
              </a:endParaRPr>
            </a:p>
          </p:txBody>
        </p:sp>
      </p:grpSp>
      <p:pic>
        <p:nvPicPr>
          <p:cNvPr id="74" name="Picture 7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21048" y="2026710"/>
            <a:ext cx="910408" cy="426045"/>
          </a:xfrm>
          <a:prstGeom prst="rect">
            <a:avLst/>
          </a:prstGeom>
        </p:spPr>
      </p:pic>
    </p:spTree>
    <p:extLst>
      <p:ext uri="{BB962C8B-B14F-4D97-AF65-F5344CB8AC3E}">
        <p14:creationId xmlns:p14="http://schemas.microsoft.com/office/powerpoint/2010/main" val="13485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349388" y="148710"/>
            <a:ext cx="11684000" cy="6906091"/>
            <a:chOff x="558800" y="5557"/>
            <a:chExt cx="11684000" cy="6906091"/>
          </a:xfrm>
        </p:grpSpPr>
        <p:pic>
          <p:nvPicPr>
            <p:cNvPr id="7" name="Picture 6"/>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897254" y="4248083"/>
              <a:ext cx="779923" cy="364982"/>
            </a:xfrm>
            <a:prstGeom prst="rect">
              <a:avLst/>
            </a:prstGeom>
          </p:spPr>
        </p:pic>
        <p:pic>
          <p:nvPicPr>
            <p:cNvPr id="8" name="Picture 7"/>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935354" y="1327083"/>
              <a:ext cx="779923" cy="364982"/>
            </a:xfrm>
            <a:prstGeom prst="rect">
              <a:avLst/>
            </a:prstGeom>
          </p:spPr>
        </p:pic>
        <p:pic>
          <p:nvPicPr>
            <p:cNvPr id="9" name="Picture 8"/>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382654" y="44383"/>
              <a:ext cx="779923" cy="364982"/>
            </a:xfrm>
            <a:prstGeom prst="rect">
              <a:avLst/>
            </a:prstGeom>
          </p:spPr>
        </p:pic>
        <p:pic>
          <p:nvPicPr>
            <p:cNvPr id="10" name="Picture 9"/>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298546" y="2710723"/>
              <a:ext cx="779923" cy="364982"/>
            </a:xfrm>
            <a:prstGeom prst="rect">
              <a:avLst/>
            </a:prstGeom>
          </p:spPr>
        </p:pic>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02071" y="5557"/>
              <a:ext cx="779923" cy="364982"/>
            </a:xfrm>
            <a:prstGeom prst="rect">
              <a:avLst/>
            </a:prstGeom>
          </p:spPr>
        </p:pic>
        <p:pic>
          <p:nvPicPr>
            <p:cNvPr id="12" name="Picture 11"/>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31218" y="5752665"/>
              <a:ext cx="779923" cy="364982"/>
            </a:xfrm>
            <a:prstGeom prst="rect">
              <a:avLst/>
            </a:prstGeom>
          </p:spPr>
        </p:pic>
        <p:pic>
          <p:nvPicPr>
            <p:cNvPr id="13" name="Picture 1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22719" y="2741684"/>
              <a:ext cx="779923" cy="364982"/>
            </a:xfrm>
            <a:prstGeom prst="rect">
              <a:avLst/>
            </a:prstGeom>
          </p:spPr>
        </p:pic>
        <p:pic>
          <p:nvPicPr>
            <p:cNvPr id="14" name="Picture 1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42385" y="1270980"/>
              <a:ext cx="779923" cy="364982"/>
            </a:xfrm>
            <a:prstGeom prst="rect">
              <a:avLst/>
            </a:prstGeom>
          </p:spPr>
        </p:pic>
        <p:pic>
          <p:nvPicPr>
            <p:cNvPr id="15" name="Picture 1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03351" y="4193327"/>
              <a:ext cx="779923" cy="364982"/>
            </a:xfrm>
            <a:prstGeom prst="rect">
              <a:avLst/>
            </a:prstGeom>
          </p:spPr>
        </p:pic>
        <p:grpSp>
          <p:nvGrpSpPr>
            <p:cNvPr id="16" name="Group 15"/>
            <p:cNvGrpSpPr/>
            <p:nvPr/>
          </p:nvGrpSpPr>
          <p:grpSpPr>
            <a:xfrm>
              <a:off x="558800" y="368302"/>
              <a:ext cx="11684000" cy="6543346"/>
              <a:chOff x="508000" y="342902"/>
              <a:chExt cx="11684000" cy="6543346"/>
            </a:xfrm>
          </p:grpSpPr>
          <p:cxnSp>
            <p:nvCxnSpPr>
              <p:cNvPr id="18" name="Straight Connector 17"/>
              <p:cNvCxnSpPr/>
              <p:nvPr/>
            </p:nvCxnSpPr>
            <p:spPr>
              <a:xfrm>
                <a:off x="597293" y="1859126"/>
                <a:ext cx="1371403" cy="7570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061700" y="6299200"/>
                <a:ext cx="1095429" cy="5870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0400" y="6184900"/>
                <a:ext cx="1320800" cy="7013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11500" y="6184900"/>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11500" y="47625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97293" y="4762499"/>
                <a:ext cx="1383907" cy="76110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08000" y="3264525"/>
                <a:ext cx="1460696" cy="79125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175000" y="18034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11500" y="3264525"/>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7293" y="345221"/>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92843" y="345221"/>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791593" y="3264525"/>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87143" y="3264525"/>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92800" y="6167614"/>
                <a:ext cx="1264043"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287143" y="6167614"/>
                <a:ext cx="1250557"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287143" y="4720546"/>
                <a:ext cx="1485900" cy="80305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903343" y="4720546"/>
                <a:ext cx="1253786" cy="67695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287143" y="1775627"/>
                <a:ext cx="1485900" cy="8405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03343" y="1775627"/>
                <a:ext cx="1288657" cy="746607"/>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0903343" y="441232"/>
                <a:ext cx="1253786" cy="69803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287143" y="342902"/>
                <a:ext cx="1485901" cy="80532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727700" y="342902"/>
                <a:ext cx="1429143" cy="790246"/>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833100" y="3337582"/>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97943" y="4762716"/>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53492" y="1846777"/>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userDrawn="1"/>
        </p:nvGrpSpPr>
        <p:grpSpPr>
          <a:xfrm>
            <a:off x="968455" y="-70308"/>
            <a:ext cx="3381019" cy="5840735"/>
            <a:chOff x="1482811" y="-95471"/>
            <a:chExt cx="3381019" cy="5840735"/>
          </a:xfrm>
        </p:grpSpPr>
        <p:sp>
          <p:nvSpPr>
            <p:cNvPr id="44" name="Off-page Connector 43"/>
            <p:cNvSpPr/>
            <p:nvPr/>
          </p:nvSpPr>
          <p:spPr>
            <a:xfrm>
              <a:off x="1482811" y="-95471"/>
              <a:ext cx="3381019" cy="5840735"/>
            </a:xfrm>
            <a:prstGeom prst="flowChartOffpageConnector">
              <a:avLst/>
            </a:prstGeom>
            <a:noFill/>
            <a:ln w="57150">
              <a:solidFill>
                <a:srgbClr val="4B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1818716" y="3100464"/>
              <a:ext cx="2724660" cy="302219"/>
              <a:chOff x="1818716" y="3075064"/>
              <a:chExt cx="2724660" cy="302219"/>
            </a:xfrm>
          </p:grpSpPr>
          <p:cxnSp>
            <p:nvCxnSpPr>
              <p:cNvPr id="48" name="Straight Connector 47"/>
              <p:cNvCxnSpPr/>
              <p:nvPr/>
            </p:nvCxnSpPr>
            <p:spPr>
              <a:xfrm>
                <a:off x="1818716" y="3264525"/>
                <a:ext cx="272466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Delay 48"/>
              <p:cNvSpPr/>
              <p:nvPr/>
            </p:nvSpPr>
            <p:spPr>
              <a:xfrm rot="5400000">
                <a:off x="2894132" y="3114921"/>
                <a:ext cx="265890"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elay 49"/>
              <p:cNvSpPr/>
              <p:nvPr/>
            </p:nvSpPr>
            <p:spPr>
              <a:xfrm rot="5400000">
                <a:off x="3114628" y="3114921"/>
                <a:ext cx="265891"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ardrop 50"/>
              <p:cNvSpPr/>
              <p:nvPr/>
            </p:nvSpPr>
            <p:spPr>
              <a:xfrm rot="18856157">
                <a:off x="3010478" y="3072651"/>
                <a:ext cx="252280" cy="257106"/>
              </a:xfrm>
              <a:prstGeom prst="teardrop">
                <a:avLst>
                  <a:gd name="adj" fmla="val 105612"/>
                </a:avLst>
              </a:prstGeom>
              <a:solidFill>
                <a:schemeClr val="accent3"/>
              </a:solidFill>
              <a:ln>
                <a:solidFill>
                  <a:srgbClr val="CF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bject 3"/>
            <p:cNvSpPr txBox="1"/>
            <p:nvPr/>
          </p:nvSpPr>
          <p:spPr>
            <a:xfrm>
              <a:off x="1597658" y="3593251"/>
              <a:ext cx="3117671" cy="962443"/>
            </a:xfrm>
            <a:prstGeom prst="rect">
              <a:avLst/>
            </a:prstGeom>
          </p:spPr>
          <p:txBody>
            <a:bodyPr vert="horz" wrap="square" lIns="0" tIns="635" rIns="0" bIns="0" rtlCol="0">
              <a:spAutoFit/>
            </a:bodyPr>
            <a:lstStyle/>
            <a:p>
              <a:pPr marL="12700" marR="5080" algn="ctr">
                <a:lnSpc>
                  <a:spcPts val="2490"/>
                </a:lnSpc>
                <a:spcBef>
                  <a:spcPts val="5"/>
                </a:spcBef>
              </a:pPr>
              <a:r>
                <a:rPr sz="2800" spc="15" dirty="0">
                  <a:solidFill>
                    <a:srgbClr val="4C8180"/>
                  </a:solidFill>
                  <a:latin typeface="Century Gothic"/>
                  <a:cs typeface="Century Gothic"/>
                </a:rPr>
                <a:t>PLEASE </a:t>
              </a:r>
              <a:r>
                <a:rPr sz="2800" spc="20" dirty="0">
                  <a:solidFill>
                    <a:srgbClr val="4C8180"/>
                  </a:solidFill>
                  <a:latin typeface="Century Gothic"/>
                  <a:cs typeface="Century Gothic"/>
                </a:rPr>
                <a:t>CONTACT US</a:t>
              </a:r>
              <a:r>
                <a:rPr sz="2800" spc="-40" dirty="0">
                  <a:solidFill>
                    <a:srgbClr val="4C8180"/>
                  </a:solidFill>
                  <a:latin typeface="Century Gothic"/>
                  <a:cs typeface="Century Gothic"/>
                </a:rPr>
                <a:t> </a:t>
              </a:r>
              <a:r>
                <a:rPr sz="2800" spc="15" dirty="0">
                  <a:solidFill>
                    <a:srgbClr val="4C8180"/>
                  </a:solidFill>
                  <a:latin typeface="Century Gothic"/>
                  <a:cs typeface="Century Gothic"/>
                </a:rPr>
                <a:t>IF  </a:t>
              </a:r>
              <a:r>
                <a:rPr sz="2800" spc="25" dirty="0">
                  <a:solidFill>
                    <a:srgbClr val="4C8180"/>
                  </a:solidFill>
                  <a:latin typeface="Century Gothic"/>
                  <a:cs typeface="Century Gothic"/>
                </a:rPr>
                <a:t>YOU </a:t>
              </a:r>
              <a:r>
                <a:rPr sz="2800" spc="20" dirty="0">
                  <a:solidFill>
                    <a:srgbClr val="4C8180"/>
                  </a:solidFill>
                  <a:latin typeface="Century Gothic"/>
                  <a:cs typeface="Century Gothic"/>
                </a:rPr>
                <a:t>HAVE ANY</a:t>
              </a:r>
              <a:r>
                <a:rPr sz="2800" spc="-65" dirty="0">
                  <a:solidFill>
                    <a:srgbClr val="4C8180"/>
                  </a:solidFill>
                  <a:latin typeface="Century Gothic"/>
                  <a:cs typeface="Century Gothic"/>
                </a:rPr>
                <a:t> </a:t>
              </a:r>
              <a:r>
                <a:rPr sz="2800" spc="15" dirty="0">
                  <a:solidFill>
                    <a:srgbClr val="4C8180"/>
                  </a:solidFill>
                  <a:latin typeface="Century Gothic"/>
                  <a:cs typeface="Century Gothic"/>
                </a:rPr>
                <a:t>ISSUE</a:t>
              </a:r>
              <a:endParaRPr sz="2800" dirty="0">
                <a:solidFill>
                  <a:srgbClr val="4C8180"/>
                </a:solidFill>
                <a:latin typeface="Century Gothic"/>
                <a:cs typeface="Century Gothic"/>
              </a:endParaRPr>
            </a:p>
          </p:txBody>
        </p:sp>
      </p:grpSp>
      <p:sp>
        <p:nvSpPr>
          <p:cNvPr id="52" name="object 4"/>
          <p:cNvSpPr/>
          <p:nvPr userDrawn="1"/>
        </p:nvSpPr>
        <p:spPr>
          <a:xfrm>
            <a:off x="7113680" y="1872177"/>
            <a:ext cx="740664" cy="704088"/>
          </a:xfrm>
          <a:prstGeom prst="rect">
            <a:avLst/>
          </a:prstGeom>
          <a:blipFill>
            <a:blip r:embed="rId3" cstate="print"/>
            <a:stretch>
              <a:fillRect/>
            </a:stretch>
          </a:blipFill>
        </p:spPr>
        <p:txBody>
          <a:bodyPr wrap="square" lIns="0" tIns="0" rIns="0" bIns="0" rtlCol="0"/>
          <a:lstStyle/>
          <a:p>
            <a:endParaRPr/>
          </a:p>
        </p:txBody>
      </p:sp>
      <p:sp>
        <p:nvSpPr>
          <p:cNvPr id="53" name="object 5"/>
          <p:cNvSpPr/>
          <p:nvPr userDrawn="1"/>
        </p:nvSpPr>
        <p:spPr>
          <a:xfrm>
            <a:off x="6452820" y="2866898"/>
            <a:ext cx="901155" cy="706754"/>
          </a:xfrm>
          <a:prstGeom prst="rect">
            <a:avLst/>
          </a:prstGeom>
          <a:blipFill>
            <a:blip r:embed="rId4" cstate="print"/>
            <a:srcRect/>
            <a:stretch>
              <a:fillRect l="-9842" r="-21429"/>
            </a:stretch>
          </a:blipFill>
        </p:spPr>
        <p:txBody>
          <a:bodyPr wrap="square" lIns="0" tIns="0" rIns="0" bIns="0" rtlCol="0"/>
          <a:lstStyle/>
          <a:p>
            <a:endParaRPr/>
          </a:p>
        </p:txBody>
      </p:sp>
      <p:sp>
        <p:nvSpPr>
          <p:cNvPr id="54" name="object 6"/>
          <p:cNvSpPr/>
          <p:nvPr userDrawn="1"/>
        </p:nvSpPr>
        <p:spPr>
          <a:xfrm>
            <a:off x="7688508" y="879268"/>
            <a:ext cx="740664" cy="704088"/>
          </a:xfrm>
          <a:prstGeom prst="rect">
            <a:avLst/>
          </a:prstGeom>
          <a:blipFill>
            <a:blip r:embed="rId5" cstate="print"/>
            <a:stretch>
              <a:fillRect/>
            </a:stretch>
          </a:blipFill>
        </p:spPr>
        <p:txBody>
          <a:bodyPr wrap="square" lIns="0" tIns="0" rIns="0" bIns="0" rtlCol="0"/>
          <a:lstStyle/>
          <a:p>
            <a:endParaRPr/>
          </a:p>
        </p:txBody>
      </p:sp>
      <p:sp>
        <p:nvSpPr>
          <p:cNvPr id="55" name="object 7"/>
          <p:cNvSpPr/>
          <p:nvPr userDrawn="1"/>
        </p:nvSpPr>
        <p:spPr>
          <a:xfrm>
            <a:off x="6994137" y="3841283"/>
            <a:ext cx="740664" cy="704088"/>
          </a:xfrm>
          <a:prstGeom prst="rect">
            <a:avLst/>
          </a:prstGeom>
          <a:blipFill>
            <a:blip r:embed="rId6" cstate="print"/>
            <a:stretch>
              <a:fillRect/>
            </a:stretch>
          </a:blipFill>
        </p:spPr>
        <p:txBody>
          <a:bodyPr wrap="square" lIns="0" tIns="0" rIns="0" bIns="0" rtlCol="0"/>
          <a:lstStyle/>
          <a:p>
            <a:endParaRPr/>
          </a:p>
        </p:txBody>
      </p:sp>
      <p:sp>
        <p:nvSpPr>
          <p:cNvPr id="56" name="object 8"/>
          <p:cNvSpPr/>
          <p:nvPr userDrawn="1"/>
        </p:nvSpPr>
        <p:spPr>
          <a:xfrm>
            <a:off x="7595131" y="4912337"/>
            <a:ext cx="742812" cy="702085"/>
          </a:xfrm>
          <a:prstGeom prst="rect">
            <a:avLst/>
          </a:prstGeom>
          <a:blipFill>
            <a:blip r:embed="rId7" cstate="print"/>
            <a:stretch>
              <a:fillRect/>
            </a:stretch>
          </a:blipFill>
        </p:spPr>
        <p:txBody>
          <a:bodyPr wrap="square" lIns="0" tIns="0" rIns="0" bIns="0" rtlCol="0"/>
          <a:lstStyle/>
          <a:p>
            <a:endParaRPr/>
          </a:p>
        </p:txBody>
      </p:sp>
      <p:sp>
        <p:nvSpPr>
          <p:cNvPr id="57" name="Rectangle 56"/>
          <p:cNvSpPr/>
          <p:nvPr userDrawn="1"/>
        </p:nvSpPr>
        <p:spPr>
          <a:xfrm>
            <a:off x="7987410" y="3893532"/>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3E4E"/>
                </a:solidFill>
              </a:rPr>
              <a:t>@436Biochemteam</a:t>
            </a:r>
          </a:p>
        </p:txBody>
      </p:sp>
      <p:sp>
        <p:nvSpPr>
          <p:cNvPr id="58" name="Rectangle 57"/>
          <p:cNvSpPr/>
          <p:nvPr userDrawn="1"/>
        </p:nvSpPr>
        <p:spPr>
          <a:xfrm>
            <a:off x="8444891" y="5016830"/>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3E4E"/>
                </a:solidFill>
              </a:rPr>
              <a:t>Biochemistryteam436@gmail.com</a:t>
            </a:r>
          </a:p>
        </p:txBody>
      </p:sp>
      <p:sp>
        <p:nvSpPr>
          <p:cNvPr id="59" name="Rectangle 58"/>
          <p:cNvSpPr/>
          <p:nvPr userDrawn="1"/>
        </p:nvSpPr>
        <p:spPr>
          <a:xfrm>
            <a:off x="7507095" y="2804785"/>
            <a:ext cx="4569549" cy="762866"/>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3E4E"/>
              </a:solidFill>
            </a:endParaRPr>
          </a:p>
        </p:txBody>
      </p:sp>
      <p:sp>
        <p:nvSpPr>
          <p:cNvPr id="60" name="Rectangle 59"/>
          <p:cNvSpPr/>
          <p:nvPr userDrawn="1"/>
        </p:nvSpPr>
        <p:spPr>
          <a:xfrm>
            <a:off x="8008745" y="2001329"/>
            <a:ext cx="3554605" cy="501068"/>
          </a:xfrm>
          <a:prstGeom prst="rect">
            <a:avLst/>
          </a:prstGeom>
          <a:noFill/>
          <a:ln>
            <a:solidFill>
              <a:srgbClr val="233E4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dirty="0">
              <a:solidFill>
                <a:srgbClr val="4C8180"/>
              </a:solidFill>
            </a:endParaRPr>
          </a:p>
        </p:txBody>
      </p:sp>
      <p:sp>
        <p:nvSpPr>
          <p:cNvPr id="61" name="Rectangle 60"/>
          <p:cNvSpPr/>
          <p:nvPr userDrawn="1"/>
        </p:nvSpPr>
        <p:spPr>
          <a:xfrm>
            <a:off x="8541556" y="960431"/>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200" b="1" dirty="0">
                <a:solidFill>
                  <a:srgbClr val="4C8180"/>
                </a:solidFill>
              </a:rPr>
              <a:t>Lippincott's </a:t>
            </a:r>
            <a:r>
              <a:rPr lang="en-US" sz="1200" b="1" dirty="0" err="1">
                <a:solidFill>
                  <a:srgbClr val="4C8180"/>
                </a:solidFill>
              </a:rPr>
              <a:t>Illusrated</a:t>
            </a:r>
            <a:r>
              <a:rPr lang="en-US" sz="1200" b="1" dirty="0">
                <a:solidFill>
                  <a:srgbClr val="4C8180"/>
                </a:solidFill>
              </a:rPr>
              <a:t> Reviews Biochemistry 6</a:t>
            </a:r>
            <a:r>
              <a:rPr lang="en-US" sz="1200" b="1" baseline="30000" dirty="0">
                <a:solidFill>
                  <a:srgbClr val="4C8180"/>
                </a:solidFill>
              </a:rPr>
              <a:t>th</a:t>
            </a:r>
            <a:r>
              <a:rPr lang="en-US" sz="1200" b="1" dirty="0">
                <a:solidFill>
                  <a:srgbClr val="4C8180"/>
                </a:solidFill>
              </a:rPr>
              <a:t> E</a:t>
            </a:r>
          </a:p>
        </p:txBody>
      </p:sp>
      <p:cxnSp>
        <p:nvCxnSpPr>
          <p:cNvPr id="62" name="Straight Connector 61"/>
          <p:cNvCxnSpPr/>
          <p:nvPr userDrawn="1"/>
        </p:nvCxnSpPr>
        <p:spPr>
          <a:xfrm flipH="1" flipV="1">
            <a:off x="6127311" y="466632"/>
            <a:ext cx="3287" cy="5102970"/>
          </a:xfrm>
          <a:prstGeom prst="line">
            <a:avLst/>
          </a:prstGeom>
          <a:ln w="66675" cap="rnd">
            <a:solidFill>
              <a:srgbClr val="253F4E"/>
            </a:solidFill>
            <a:round/>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7099766" y="5824270"/>
            <a:ext cx="779923" cy="364982"/>
          </a:xfrm>
          <a:prstGeom prst="rect">
            <a:avLst/>
          </a:prstGeom>
        </p:spPr>
      </p:pic>
      <p:sp>
        <p:nvSpPr>
          <p:cNvPr id="64" name="TextBox 63"/>
          <p:cNvSpPr txBox="1"/>
          <p:nvPr userDrawn="1"/>
        </p:nvSpPr>
        <p:spPr>
          <a:xfrm>
            <a:off x="1057487" y="88107"/>
            <a:ext cx="3113892" cy="2800767"/>
          </a:xfrm>
          <a:prstGeom prst="rect">
            <a:avLst/>
          </a:prstGeom>
          <a:noFill/>
        </p:spPr>
        <p:txBody>
          <a:bodyPr wrap="square" rtlCol="0">
            <a:spAutoFit/>
          </a:bodyPr>
          <a:lstStyle/>
          <a:p>
            <a:pPr algn="ctr"/>
            <a:r>
              <a:rPr lang="en-US" sz="6000" b="1" dirty="0">
                <a:solidFill>
                  <a:srgbClr val="4C8180"/>
                </a:solidFill>
                <a:latin typeface="Century Gothic" charset="0"/>
                <a:ea typeface="Century Gothic" charset="0"/>
                <a:cs typeface="Century Gothic" charset="0"/>
              </a:rPr>
              <a:t>THANK YOU </a:t>
            </a:r>
          </a:p>
          <a:p>
            <a:pPr algn="ctr"/>
            <a:r>
              <a:rPr lang="en-US" sz="2800" b="1" dirty="0">
                <a:solidFill>
                  <a:srgbClr val="4C8180"/>
                </a:solidFill>
                <a:latin typeface="Century Gothic" charset="0"/>
                <a:ea typeface="Century Gothic" charset="0"/>
                <a:cs typeface="Century Gothic" charset="0"/>
              </a:rPr>
              <a:t>FOR CHECKING OUR WORK</a:t>
            </a:r>
          </a:p>
        </p:txBody>
      </p:sp>
    </p:spTree>
    <p:extLst>
      <p:ext uri="{BB962C8B-B14F-4D97-AF65-F5344CB8AC3E}">
        <p14:creationId xmlns:p14="http://schemas.microsoft.com/office/powerpoint/2010/main" val="24152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25389-6FDC-FB4C-A983-537718BD0F91}" type="datetimeFigureOut">
              <a:rPr lang="en-US" smtClean="0"/>
              <a:t>10/2/2017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383D1-9CC3-C14E-8712-9DA6375AEFB8}" type="slidenum">
              <a:rPr lang="en-US" smtClean="0"/>
              <a:t>‹#›</a:t>
            </a:fld>
            <a:endParaRPr lang="en-US"/>
          </a:p>
        </p:txBody>
      </p:sp>
    </p:spTree>
    <p:extLst>
      <p:ext uri="{BB962C8B-B14F-4D97-AF65-F5344CB8AC3E}">
        <p14:creationId xmlns:p14="http://schemas.microsoft.com/office/powerpoint/2010/main" val="20086255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document/d/1JgHlMwbnl28TmJTstrjOR_jJwUQYnA9c-Y45TAYaN7c/edit?usp=sharing" TargetMode="External"/><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O2UrQIhVTe4" TargetMode="External"/><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docs.google.com/forms/d/e/1FAIpQLSeeKrAr2iLn_EUKM_RmUOv2rVYZ8HB_6lTjZkaa81joYv4Q8Q/viewform?c=0&amp;w=1"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7udUG8KkN_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a:spLocks noGrp="1"/>
          </p:cNvSpPr>
          <p:nvPr>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a:solidFill>
                  <a:srgbClr val="F7F1E6"/>
                </a:solidFill>
                <a:latin typeface="Century Gothic" charset="0"/>
                <a:ea typeface="Century Gothic" charset="0"/>
                <a:cs typeface="Century Gothic" charset="0"/>
              </a:rPr>
              <a:t>Bioc</a:t>
            </a:r>
            <a:r>
              <a:rPr lang="en-US" sz="6600" b="1" spc="-10" dirty="0">
                <a:solidFill>
                  <a:srgbClr val="F7F1E6"/>
                </a:solidFill>
                <a:latin typeface="Century Gothic" charset="0"/>
                <a:ea typeface="Century Gothic" charset="0"/>
                <a:cs typeface="Century Gothic" charset="0"/>
              </a:rPr>
              <a:t>h</a:t>
            </a:r>
            <a:r>
              <a:rPr lang="en-US" sz="6600" b="1" spc="-5" dirty="0">
                <a:solidFill>
                  <a:srgbClr val="F7F1E6"/>
                </a:solidFill>
                <a:latin typeface="Century Gothic" charset="0"/>
                <a:ea typeface="Century Gothic" charset="0"/>
                <a:cs typeface="Century Gothic" charset="0"/>
              </a:rPr>
              <a:t>emist</a:t>
            </a:r>
            <a:r>
              <a:rPr lang="en-US" sz="6600" b="1" spc="-10" dirty="0">
                <a:solidFill>
                  <a:srgbClr val="F7F1E6"/>
                </a:solidFill>
                <a:latin typeface="Century Gothic" charset="0"/>
                <a:ea typeface="Century Gothic" charset="0"/>
                <a:cs typeface="Century Gothic" charset="0"/>
              </a:rPr>
              <a:t>r</a:t>
            </a:r>
            <a:r>
              <a:rPr lang="en-US" sz="6600" b="1" spc="-5" dirty="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sp>
        <p:nvSpPr>
          <p:cNvPr id="3" name="object 11"/>
          <p:cNvSpPr txBox="1"/>
          <p:nvPr/>
        </p:nvSpPr>
        <p:spPr>
          <a:xfrm>
            <a:off x="1928055" y="5740102"/>
            <a:ext cx="4563418" cy="1661993"/>
          </a:xfrm>
          <a:prstGeom prst="rect">
            <a:avLst/>
          </a:prstGeom>
        </p:spPr>
        <p:txBody>
          <a:bodyPr vert="horz" wrap="square" lIns="0" tIns="0" rIns="0" bIns="0" rtlCol="0">
            <a:spAutoFit/>
          </a:bodyPr>
          <a:lstStyle/>
          <a:p>
            <a:r>
              <a:rPr lang="en-US" sz="3600" i="1" dirty="0">
                <a:solidFill>
                  <a:srgbClr val="4B8180"/>
                </a:solidFill>
                <a:latin typeface="Century Gothic" charset="0"/>
                <a:ea typeface="Century Gothic" charset="0"/>
                <a:cs typeface="Century Gothic" charset="0"/>
              </a:rPr>
              <a:t>SPHINGOLIPIDS AND MYELIN STRUCTURE </a:t>
            </a:r>
          </a:p>
          <a:p>
            <a:pPr marL="348615">
              <a:lnSpc>
                <a:spcPct val="100000"/>
              </a:lnSpc>
            </a:pPr>
            <a:endParaRPr sz="3600" dirty="0">
              <a:solidFill>
                <a:srgbClr val="4B8180"/>
              </a:solidFill>
              <a:latin typeface="Century Gothic"/>
              <a:cs typeface="Century Gothic"/>
            </a:endParaRPr>
          </a:p>
        </p:txBody>
      </p:sp>
      <p:grpSp>
        <p:nvGrpSpPr>
          <p:cNvPr id="4" name="Group 3"/>
          <p:cNvGrpSpPr/>
          <p:nvPr/>
        </p:nvGrpSpPr>
        <p:grpSpPr>
          <a:xfrm>
            <a:off x="4062359" y="3777827"/>
            <a:ext cx="7656353" cy="525785"/>
            <a:chOff x="4371080" y="3617432"/>
            <a:chExt cx="7656353" cy="525785"/>
          </a:xfrm>
        </p:grpSpPr>
        <p:cxnSp>
          <p:nvCxnSpPr>
            <p:cNvPr id="5" name="Straight Connector 4"/>
            <p:cNvCxnSpPr/>
            <p:nvPr/>
          </p:nvCxnSpPr>
          <p:spPr>
            <a:xfrm>
              <a:off x="4371080" y="3834537"/>
              <a:ext cx="294810" cy="29327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4664606" y="4127808"/>
              <a:ext cx="2420646" cy="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sp>
          <p:nvSpPr>
            <p:cNvPr id="7" name="object 8"/>
            <p:cNvSpPr txBox="1"/>
            <p:nvPr/>
          </p:nvSpPr>
          <p:spPr>
            <a:xfrm>
              <a:off x="4696204" y="3672896"/>
              <a:ext cx="2050020" cy="436017"/>
            </a:xfrm>
            <a:prstGeom prst="rect">
              <a:avLst/>
            </a:prstGeom>
          </p:spPr>
          <p:txBody>
            <a:bodyPr vert="horz" wrap="square" lIns="0" tIns="0" rIns="0" bIns="0" rtlCol="0">
              <a:spAutoFit/>
            </a:bodyPr>
            <a:lstStyle/>
            <a:p>
              <a:pPr marL="12700" algn="l">
                <a:lnSpc>
                  <a:spcPts val="1670"/>
                </a:lnSpc>
                <a:tabLst>
                  <a:tab pos="194945" algn="l"/>
                </a:tabLst>
              </a:pPr>
              <a:r>
                <a:rPr sz="1400" spc="-5" dirty="0">
                  <a:solidFill>
                    <a:srgbClr val="FF0000"/>
                  </a:solidFill>
                  <a:latin typeface="Calibri"/>
                  <a:cs typeface="Calibri"/>
                </a:rPr>
                <a:t>Important</a:t>
              </a:r>
              <a:endParaRPr sz="1400" dirty="0">
                <a:latin typeface="Calibri"/>
                <a:cs typeface="Calibri"/>
              </a:endParaRPr>
            </a:p>
            <a:p>
              <a:pPr marL="12700" algn="l">
                <a:lnSpc>
                  <a:spcPts val="1660"/>
                </a:lnSpc>
                <a:tabLst>
                  <a:tab pos="194945" algn="l"/>
                </a:tabLst>
              </a:pPr>
              <a:r>
                <a:rPr sz="1400" spc="-5" dirty="0">
                  <a:solidFill>
                    <a:srgbClr val="7F7F7F"/>
                  </a:solidFill>
                  <a:latin typeface="Calibri"/>
                  <a:cs typeface="Calibri"/>
                </a:rPr>
                <a:t>Extra</a:t>
              </a:r>
              <a:r>
                <a:rPr sz="1400" spc="-40" dirty="0">
                  <a:solidFill>
                    <a:srgbClr val="7F7F7F"/>
                  </a:solidFill>
                  <a:latin typeface="Calibri"/>
                  <a:cs typeface="Calibri"/>
                </a:rPr>
                <a:t> </a:t>
              </a:r>
              <a:r>
                <a:rPr sz="1400" spc="-5" dirty="0">
                  <a:solidFill>
                    <a:srgbClr val="7F7F7F"/>
                  </a:solidFill>
                  <a:latin typeface="Calibri"/>
                  <a:cs typeface="Calibri"/>
                </a:rPr>
                <a:t>Information</a:t>
              </a:r>
              <a:endParaRPr sz="1400" dirty="0">
                <a:latin typeface="Calibri"/>
                <a:cs typeface="Calibri"/>
              </a:endParaRPr>
            </a:p>
          </p:txBody>
        </p:sp>
        <p:sp>
          <p:nvSpPr>
            <p:cNvPr id="8" name="Rectangle 7"/>
            <p:cNvSpPr/>
            <p:nvPr/>
          </p:nvSpPr>
          <p:spPr>
            <a:xfrm>
              <a:off x="5931433" y="3617432"/>
              <a:ext cx="6096000" cy="525785"/>
            </a:xfrm>
            <a:prstGeom prst="rect">
              <a:avLst/>
            </a:prstGeom>
          </p:spPr>
          <p:txBody>
            <a:bodyPr>
              <a:spAutoFit/>
            </a:bodyPr>
            <a:lstStyle/>
            <a:p>
              <a:pPr marL="12700">
                <a:lnSpc>
                  <a:spcPts val="1670"/>
                </a:lnSpc>
                <a:buClr>
                  <a:srgbClr val="0C0C0C"/>
                </a:buClr>
                <a:tabLst>
                  <a:tab pos="194945" algn="l"/>
                </a:tabLst>
              </a:pPr>
              <a:r>
                <a:rPr lang="en-US" sz="1400" dirty="0">
                  <a:solidFill>
                    <a:srgbClr val="334E5D"/>
                  </a:solidFill>
                  <a:ea typeface="ＭＳ Ｐゴシック" charset="-128"/>
                </a:rPr>
                <a:t>Doctors slides</a:t>
              </a:r>
            </a:p>
            <a:p>
              <a:pPr marL="12700">
                <a:spcBef>
                  <a:spcPts val="40"/>
                </a:spcBef>
                <a:tabLst>
                  <a:tab pos="194945" algn="l"/>
                </a:tabLst>
              </a:pPr>
              <a:r>
                <a:rPr lang="en-US" sz="1400" b="1" dirty="0">
                  <a:solidFill>
                    <a:srgbClr val="00B050"/>
                  </a:solidFill>
                  <a:cs typeface="Calibri"/>
                </a:rPr>
                <a:t>Doctors</a:t>
              </a:r>
              <a:r>
                <a:rPr lang="en-US" sz="1400" b="1" spc="-95" dirty="0">
                  <a:solidFill>
                    <a:srgbClr val="00B050"/>
                  </a:solidFill>
                  <a:cs typeface="Calibri"/>
                </a:rPr>
                <a:t> </a:t>
              </a:r>
              <a:r>
                <a:rPr lang="en-US" sz="1400" b="1" dirty="0">
                  <a:solidFill>
                    <a:srgbClr val="00B050"/>
                  </a:solidFill>
                  <a:cs typeface="Calibri"/>
                </a:rPr>
                <a:t>notes</a:t>
              </a:r>
              <a:endParaRPr lang="en-US" sz="1400" dirty="0">
                <a:solidFill>
                  <a:srgbClr val="00B050"/>
                </a:solidFill>
                <a:cs typeface="Calibri"/>
              </a:endParaRPr>
            </a:p>
          </p:txBody>
        </p:sp>
      </p:gr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rot="20707423">
            <a:off x="7093458" y="3364992"/>
            <a:ext cx="2132838" cy="1971666"/>
          </a:xfrm>
          <a:prstGeom prst="rect">
            <a:avLst/>
          </a:prstGeom>
        </p:spPr>
      </p:pic>
      <p:sp>
        <p:nvSpPr>
          <p:cNvPr id="11" name="TextBox 10"/>
          <p:cNvSpPr txBox="1"/>
          <p:nvPr/>
        </p:nvSpPr>
        <p:spPr>
          <a:xfrm>
            <a:off x="7205472" y="6373368"/>
            <a:ext cx="1408176" cy="369332"/>
          </a:xfrm>
          <a:prstGeom prst="rect">
            <a:avLst/>
          </a:prstGeom>
          <a:noFill/>
        </p:spPr>
        <p:txBody>
          <a:bodyPr wrap="square" rtlCol="0">
            <a:spAutoFit/>
          </a:bodyPr>
          <a:lstStyle/>
          <a:p>
            <a:pPr algn="ctr"/>
            <a:r>
              <a:rPr lang="en-US" i="1" dirty="0">
                <a:solidFill>
                  <a:srgbClr val="4B8180"/>
                </a:solidFill>
                <a:latin typeface="Century Gothic" charset="0"/>
                <a:ea typeface="Century Gothic" charset="0"/>
                <a:cs typeface="Century Gothic" charset="0"/>
                <a:hlinkClick r:id="rId3"/>
              </a:rPr>
              <a:t>Editing file</a:t>
            </a:r>
            <a:endParaRPr lang="en-US" i="1" dirty="0">
              <a:solidFill>
                <a:srgbClr val="4B8180"/>
              </a:solidFill>
              <a:latin typeface="Century Gothic" charset="0"/>
              <a:ea typeface="Century Gothic" charset="0"/>
              <a:cs typeface="Century Gothic" charset="0"/>
            </a:endParaRPr>
          </a:p>
        </p:txBody>
      </p:sp>
      <p:sp>
        <p:nvSpPr>
          <p:cNvPr id="10" name="TextBox 9"/>
          <p:cNvSpPr txBox="1"/>
          <p:nvPr/>
        </p:nvSpPr>
        <p:spPr>
          <a:xfrm>
            <a:off x="6727698" y="5546970"/>
            <a:ext cx="2407158" cy="646331"/>
          </a:xfrm>
          <a:prstGeom prst="rect">
            <a:avLst/>
          </a:prstGeom>
          <a:noFill/>
          <a:ln w="12700">
            <a:solidFill>
              <a:srgbClr val="00B050"/>
            </a:solidFill>
            <a:prstDash val="dashDot"/>
          </a:ln>
        </p:spPr>
        <p:txBody>
          <a:bodyPr wrap="square" rtlCol="0">
            <a:spAutoFit/>
          </a:bodyPr>
          <a:lstStyle/>
          <a:p>
            <a:pPr algn="ctr"/>
            <a:r>
              <a:rPr lang="ar-SA" dirty="0" smtClean="0">
                <a:ea typeface="MingLiU" panose="02020509000000000000" pitchFamily="49" charset="-120"/>
              </a:rPr>
              <a:t>ما دمـت قررت ذلك </a:t>
            </a:r>
          </a:p>
          <a:p>
            <a:pPr algn="ctr"/>
            <a:r>
              <a:rPr lang="ar-SA" dirty="0" smtClean="0">
                <a:ea typeface="MingLiU" panose="02020509000000000000" pitchFamily="49" charset="-120"/>
              </a:rPr>
              <a:t>كن قويــًا</a:t>
            </a:r>
            <a:endParaRPr lang="en-US" dirty="0">
              <a:ea typeface="MingLiU" panose="02020509000000000000" pitchFamily="49" charset="-120"/>
            </a:endParaRPr>
          </a:p>
        </p:txBody>
      </p:sp>
    </p:spTree>
    <p:extLst>
      <p:ext uri="{BB962C8B-B14F-4D97-AF65-F5344CB8AC3E}">
        <p14:creationId xmlns:p14="http://schemas.microsoft.com/office/powerpoint/2010/main" val="8831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6568" y="1058779"/>
            <a:ext cx="8217569" cy="4893647"/>
          </a:xfrm>
          <a:prstGeom prst="rect">
            <a:avLst/>
          </a:prstGeom>
          <a:noFill/>
        </p:spPr>
        <p:txBody>
          <a:bodyPr wrap="square" rtlCol="0">
            <a:spAutoFit/>
          </a:bodyPr>
          <a:lstStyle/>
          <a:p>
            <a:r>
              <a:rPr lang="en-US" sz="2400" dirty="0">
                <a:solidFill>
                  <a:schemeClr val="tx2"/>
                </a:solidFill>
              </a:rPr>
              <a:t>Myelin sheath insulates the nerve axon to avoid signal leakage and greatly speeds up the transmission of impulses along axons. </a:t>
            </a:r>
          </a:p>
          <a:p>
            <a:endParaRPr lang="en-US" sz="2400" dirty="0">
              <a:solidFill>
                <a:schemeClr val="tx2"/>
              </a:solidFill>
            </a:endParaRPr>
          </a:p>
          <a:p>
            <a:r>
              <a:rPr lang="en-US" sz="2400" dirty="0">
                <a:solidFill>
                  <a:schemeClr val="tx2"/>
                </a:solidFill>
              </a:rPr>
              <a:t>                              </a:t>
            </a:r>
            <a:r>
              <a:rPr lang="en-US" sz="2400" dirty="0">
                <a:solidFill>
                  <a:srgbClr val="F99B67"/>
                </a:solidFill>
              </a:rPr>
              <a:t>Direction of nerve impulse</a:t>
            </a:r>
            <a:r>
              <a:rPr lang="en-US" sz="2400" dirty="0">
                <a:solidFill>
                  <a:schemeClr val="tx2"/>
                </a:solidFill>
              </a:rPr>
              <a:t> </a:t>
            </a:r>
          </a:p>
          <a:p>
            <a:endParaRPr lang="en-US" sz="2400" dirty="0">
              <a:solidFill>
                <a:schemeClr val="tx2"/>
              </a:solidFill>
            </a:endParaRPr>
          </a:p>
          <a:p>
            <a:endParaRPr lang="en-US" sz="2400" dirty="0">
              <a:solidFill>
                <a:schemeClr val="tx2"/>
              </a:solidFill>
            </a:endParaRPr>
          </a:p>
          <a:p>
            <a:endParaRPr lang="en-US" sz="2400" dirty="0">
              <a:solidFill>
                <a:srgbClr val="FFC000"/>
              </a:solidFill>
            </a:endParaRPr>
          </a:p>
          <a:p>
            <a:endParaRPr lang="en-US" sz="2400" dirty="0">
              <a:solidFill>
                <a:srgbClr val="FFC000"/>
              </a:solidFill>
            </a:endParaRPr>
          </a:p>
          <a:p>
            <a:endParaRPr lang="en-US" sz="2400" dirty="0">
              <a:solidFill>
                <a:srgbClr val="FFC000"/>
              </a:solidFill>
            </a:endParaRPr>
          </a:p>
          <a:p>
            <a:r>
              <a:rPr lang="en-US" sz="2400" dirty="0">
                <a:solidFill>
                  <a:schemeClr val="accent5">
                    <a:lumMod val="75000"/>
                  </a:schemeClr>
                </a:solidFill>
              </a:rPr>
              <a:t>Multiple sclerosis “MS” : </a:t>
            </a:r>
            <a:endParaRPr lang="en-US" sz="2400" dirty="0">
              <a:solidFill>
                <a:schemeClr val="tx2"/>
              </a:solidFill>
            </a:endParaRPr>
          </a:p>
          <a:p>
            <a:r>
              <a:rPr lang="en-US" sz="2400" dirty="0">
                <a:solidFill>
                  <a:schemeClr val="tx2"/>
                </a:solidFill>
              </a:rPr>
              <a:t>            Neuro-degenerative, auto-immune disease. </a:t>
            </a:r>
          </a:p>
          <a:p>
            <a:r>
              <a:rPr lang="en-US" sz="2400" dirty="0">
                <a:solidFill>
                  <a:schemeClr val="tx2"/>
                </a:solidFill>
              </a:rPr>
              <a:t>            </a:t>
            </a:r>
            <a:r>
              <a:rPr lang="en-US" sz="2400" dirty="0">
                <a:solidFill>
                  <a:srgbClr val="FF0000"/>
                </a:solidFill>
              </a:rPr>
              <a:t>Breakdown of myelin sheath </a:t>
            </a:r>
            <a:r>
              <a:rPr lang="en-US" sz="2400" dirty="0">
                <a:solidFill>
                  <a:schemeClr val="tx2"/>
                </a:solidFill>
              </a:rPr>
              <a:t>(demyelination). </a:t>
            </a:r>
          </a:p>
          <a:p>
            <a:r>
              <a:rPr lang="en-US" sz="2400" dirty="0">
                <a:solidFill>
                  <a:schemeClr val="tx2"/>
                </a:solidFill>
              </a:rPr>
              <a:t>            Defective transmission of nerve impulses.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979" y="2703014"/>
            <a:ext cx="5444289" cy="1570122"/>
          </a:xfrm>
          <a:prstGeom prst="rect">
            <a:avLst/>
          </a:prstGeom>
        </p:spPr>
      </p:pic>
      <p:sp>
        <p:nvSpPr>
          <p:cNvPr id="5" name="TextBox 4"/>
          <p:cNvSpPr txBox="1"/>
          <p:nvPr/>
        </p:nvSpPr>
        <p:spPr>
          <a:xfrm>
            <a:off x="215710" y="84481"/>
            <a:ext cx="7035481"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Myelin structure and function: </a:t>
            </a:r>
            <a:r>
              <a:rPr lang="en-US" sz="2800" dirty="0">
                <a:solidFill>
                  <a:srgbClr val="4C8180"/>
                </a:solidFill>
                <a:latin typeface="Century Gothic" charset="0"/>
                <a:ea typeface="Century Gothic" charset="0"/>
                <a:cs typeface="Century Gothic" charset="0"/>
              </a:rPr>
              <a:t> </a:t>
            </a:r>
          </a:p>
        </p:txBody>
      </p:sp>
    </p:spTree>
    <p:extLst>
      <p:ext uri="{BB962C8B-B14F-4D97-AF65-F5344CB8AC3E}">
        <p14:creationId xmlns:p14="http://schemas.microsoft.com/office/powerpoint/2010/main" val="1830037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84" y="2704957"/>
            <a:ext cx="4624334" cy="4016353"/>
          </a:xfrm>
          <a:prstGeom prst="rect">
            <a:avLst/>
          </a:prstGeom>
        </p:spPr>
      </p:pic>
      <p:sp>
        <p:nvSpPr>
          <p:cNvPr id="7" name="مربع نص 6"/>
          <p:cNvSpPr txBox="1"/>
          <p:nvPr/>
        </p:nvSpPr>
        <p:spPr>
          <a:xfrm>
            <a:off x="304800" y="966724"/>
            <a:ext cx="1917192" cy="523220"/>
          </a:xfrm>
          <a:prstGeom prst="rect">
            <a:avLst/>
          </a:prstGeom>
          <a:noFill/>
        </p:spPr>
        <p:txBody>
          <a:bodyPr wrap="square" rtlCol="0">
            <a:spAutoFit/>
          </a:bodyPr>
          <a:lstStyle/>
          <a:p>
            <a:pPr lvl="0">
              <a:buClr>
                <a:srgbClr val="FF0000"/>
              </a:buClr>
            </a:pPr>
            <a:r>
              <a:rPr lang="en-US" sz="2800" b="1" dirty="0">
                <a:solidFill>
                  <a:srgbClr val="00ADA8"/>
                </a:solidFill>
              </a:rPr>
              <a:t>What is it ? </a:t>
            </a:r>
          </a:p>
        </p:txBody>
      </p:sp>
      <p:sp>
        <p:nvSpPr>
          <p:cNvPr id="8" name="مربع نص 7"/>
          <p:cNvSpPr txBox="1"/>
          <p:nvPr/>
        </p:nvSpPr>
        <p:spPr>
          <a:xfrm>
            <a:off x="304800" y="1415484"/>
            <a:ext cx="10769600" cy="1015663"/>
          </a:xfrm>
          <a:prstGeom prst="rect">
            <a:avLst/>
          </a:prstGeom>
          <a:noFill/>
        </p:spPr>
        <p:txBody>
          <a:bodyPr wrap="square" rtlCol="0">
            <a:spAutoFit/>
          </a:bodyPr>
          <a:lstStyle/>
          <a:p>
            <a:pPr lvl="0">
              <a:buClr>
                <a:srgbClr val="FF0000"/>
              </a:buClr>
            </a:pPr>
            <a:r>
              <a:rPr lang="en-US" dirty="0">
                <a:solidFill>
                  <a:srgbClr val="44546A"/>
                </a:solidFill>
              </a:rPr>
              <a:t>Lysosomal lipid storage diseases caused by these deficiencies are called sphingolipidoses,</a:t>
            </a:r>
            <a:r>
              <a:rPr lang="en-US" sz="2400" dirty="0">
                <a:solidFill>
                  <a:srgbClr val="44546A"/>
                </a:solidFill>
              </a:rPr>
              <a:t> </a:t>
            </a:r>
            <a:r>
              <a:rPr lang="en-US" dirty="0">
                <a:solidFill>
                  <a:srgbClr val="44546A"/>
                </a:solidFill>
              </a:rPr>
              <a:t>A partial or total missing of a specific lysosomal acid </a:t>
            </a:r>
            <a:r>
              <a:rPr lang="en-US" dirty="0" smtClean="0">
                <a:solidFill>
                  <a:srgbClr val="44546A"/>
                </a:solidFill>
              </a:rPr>
              <a:t>hydrolase leads </a:t>
            </a:r>
            <a:r>
              <a:rPr lang="en-US" dirty="0">
                <a:solidFill>
                  <a:srgbClr val="44546A"/>
                </a:solidFill>
              </a:rPr>
              <a:t>to accumulation of a sphingolipid.</a:t>
            </a:r>
            <a:endParaRPr lang="en-US" sz="2400" dirty="0">
              <a:solidFill>
                <a:srgbClr val="44546A"/>
              </a:solidFill>
            </a:endParaRPr>
          </a:p>
          <a:p>
            <a:pPr lvl="0">
              <a:buClr>
                <a:srgbClr val="FF0000"/>
              </a:buClr>
            </a:pPr>
            <a:r>
              <a:rPr lang="en-US" dirty="0">
                <a:solidFill>
                  <a:srgbClr val="44546A"/>
                </a:solidFill>
              </a:rPr>
              <a:t>When the </a:t>
            </a:r>
            <a:r>
              <a:rPr lang="en-US" b="1" dirty="0">
                <a:solidFill>
                  <a:srgbClr val="44546A"/>
                </a:solidFill>
              </a:rPr>
              <a:t>synthesis is normal </a:t>
            </a:r>
            <a:r>
              <a:rPr lang="en-US" dirty="0">
                <a:solidFill>
                  <a:srgbClr val="44546A"/>
                </a:solidFill>
              </a:rPr>
              <a:t>and </a:t>
            </a:r>
            <a:r>
              <a:rPr lang="en-US" b="1" dirty="0">
                <a:solidFill>
                  <a:srgbClr val="FF0000"/>
                </a:solidFill>
              </a:rPr>
              <a:t>degradation is defective </a:t>
            </a:r>
            <a:r>
              <a:rPr lang="en-US" dirty="0">
                <a:solidFill>
                  <a:srgbClr val="44546A"/>
                </a:solidFill>
              </a:rPr>
              <a:t>Substrate accumulates in organs . </a:t>
            </a:r>
          </a:p>
        </p:txBody>
      </p:sp>
      <p:sp>
        <p:nvSpPr>
          <p:cNvPr id="11" name="مربع نص 10"/>
          <p:cNvSpPr txBox="1"/>
          <p:nvPr/>
        </p:nvSpPr>
        <p:spPr>
          <a:xfrm>
            <a:off x="8968785" y="2010523"/>
            <a:ext cx="2714244" cy="1384995"/>
          </a:xfrm>
          <a:prstGeom prst="rect">
            <a:avLst/>
          </a:prstGeom>
          <a:noFill/>
        </p:spPr>
        <p:txBody>
          <a:bodyPr wrap="square" rtlCol="0">
            <a:spAutoFit/>
          </a:bodyPr>
          <a:lstStyle/>
          <a:p>
            <a:pPr marL="285750" indent="-285750" algn="ctr">
              <a:buFont typeface="Wingdings" panose="05000000000000000000" pitchFamily="2" charset="2"/>
              <a:buChar char="Ø"/>
            </a:pPr>
            <a:r>
              <a:rPr lang="en-US" sz="1400" dirty="0">
                <a:solidFill>
                  <a:srgbClr val="44546A"/>
                </a:solidFill>
              </a:rPr>
              <a:t>Usually only a single sphingolipid accumulates in the involved organs in each </a:t>
            </a:r>
            <a:r>
              <a:rPr lang="en-US" sz="1400" dirty="0" smtClean="0">
                <a:solidFill>
                  <a:srgbClr val="44546A"/>
                </a:solidFill>
              </a:rPr>
              <a:t>disease</a:t>
            </a:r>
            <a:endParaRPr lang="en-US" sz="1400" dirty="0">
              <a:solidFill>
                <a:srgbClr val="44546A"/>
              </a:solidFill>
            </a:endParaRPr>
          </a:p>
          <a:p>
            <a:pPr algn="ctr"/>
            <a:r>
              <a:rPr lang="ar-SA" sz="1400" dirty="0">
                <a:solidFill>
                  <a:prstClr val="white">
                    <a:lumMod val="50000"/>
                  </a:prstClr>
                </a:solidFill>
              </a:rPr>
              <a:t>*</a:t>
            </a:r>
            <a:r>
              <a:rPr lang="en-US" sz="1400" dirty="0">
                <a:solidFill>
                  <a:prstClr val="white">
                    <a:lumMod val="50000"/>
                  </a:prstClr>
                </a:solidFill>
              </a:rPr>
              <a:t>Mainly liver and spleen responsible for </a:t>
            </a:r>
            <a:r>
              <a:rPr lang="en-US" sz="1400" dirty="0" smtClean="0">
                <a:solidFill>
                  <a:prstClr val="white">
                    <a:lumMod val="50000"/>
                  </a:prstClr>
                </a:solidFill>
              </a:rPr>
              <a:t>that</a:t>
            </a:r>
            <a:endParaRPr lang="en-US" sz="1400" dirty="0">
              <a:solidFill>
                <a:prstClr val="white">
                  <a:lumMod val="50000"/>
                </a:prstClr>
              </a:solidFill>
            </a:endParaRPr>
          </a:p>
        </p:txBody>
      </p:sp>
      <p:sp>
        <p:nvSpPr>
          <p:cNvPr id="15" name="مستطيل مستدير الزوايا 14">
            <a:hlinkClick r:id="rId3"/>
          </p:cNvPr>
          <p:cNvSpPr/>
          <p:nvPr/>
        </p:nvSpPr>
        <p:spPr>
          <a:xfrm>
            <a:off x="11331541" y="66124"/>
            <a:ext cx="655529" cy="682976"/>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15710" y="84481"/>
            <a:ext cx="8645486" cy="584775"/>
          </a:xfrm>
          <a:prstGeom prst="rect">
            <a:avLst/>
          </a:prstGeom>
          <a:noFill/>
        </p:spPr>
        <p:txBody>
          <a:bodyPr wrap="square" rtlCol="0">
            <a:spAutoFit/>
          </a:bodyPr>
          <a:lstStyle/>
          <a:p>
            <a:pPr lvl="0"/>
            <a:r>
              <a:rPr lang="en-US" sz="3200" dirty="0" err="1" smtClean="0">
                <a:solidFill>
                  <a:srgbClr val="4C8180"/>
                </a:solidFill>
                <a:latin typeface="Century Gothic" charset="0"/>
                <a:ea typeface="Century Gothic" charset="0"/>
                <a:cs typeface="Century Gothic" charset="0"/>
              </a:rPr>
              <a:t>Sphingolipidoses</a:t>
            </a:r>
            <a:r>
              <a:rPr lang="en-US" sz="3200" dirty="0" smtClean="0">
                <a:solidFill>
                  <a:srgbClr val="4C8180"/>
                </a:solidFill>
                <a:latin typeface="Century Gothic" charset="0"/>
                <a:ea typeface="Century Gothic" charset="0"/>
                <a:cs typeface="Century Gothic" charset="0"/>
              </a:rPr>
              <a:t> </a:t>
            </a:r>
            <a:r>
              <a:rPr lang="en-US" sz="1400" dirty="0">
                <a:solidFill>
                  <a:srgbClr val="4472C4">
                    <a:lumMod val="50000"/>
                  </a:srgbClr>
                </a:solidFill>
                <a:latin typeface="Adobe Devanagari" pitchFamily="18" charset="0"/>
                <a:cs typeface="Adobe Devanagari" pitchFamily="18" charset="0"/>
              </a:rPr>
              <a:t>(lysosomal lipid storage diseases)</a:t>
            </a:r>
            <a:r>
              <a:rPr lang="ar-SA" sz="1400" dirty="0">
                <a:solidFill>
                  <a:schemeClr val="bg1">
                    <a:lumMod val="50000"/>
                  </a:schemeClr>
                </a:solidFill>
              </a:rPr>
              <a:t> أغلب أنواعه وراثية وهي اللي بنركز عليها</a:t>
            </a:r>
            <a:r>
              <a:rPr lang="ar-SA" sz="1400" dirty="0">
                <a:solidFill>
                  <a:prstClr val="black"/>
                </a:solidFill>
              </a:rPr>
              <a:t> </a:t>
            </a:r>
            <a:r>
              <a:rPr lang="ar-SA" sz="1400" dirty="0" smtClean="0">
                <a:solidFill>
                  <a:prstClr val="black"/>
                </a:solidFill>
              </a:rPr>
              <a:t>..</a:t>
            </a:r>
            <a:endParaRPr lang="ar-SA" sz="2800" dirty="0">
              <a:solidFill>
                <a:prstClr val="black"/>
              </a:solidFill>
            </a:endParaRPr>
          </a:p>
        </p:txBody>
      </p:sp>
      <p:sp>
        <p:nvSpPr>
          <p:cNvPr id="16" name="TextBox 15"/>
          <p:cNvSpPr txBox="1"/>
          <p:nvPr/>
        </p:nvSpPr>
        <p:spPr>
          <a:xfrm>
            <a:off x="4771218" y="4346049"/>
            <a:ext cx="2105428" cy="2031325"/>
          </a:xfrm>
          <a:prstGeom prst="rect">
            <a:avLst/>
          </a:prstGeom>
          <a:solidFill>
            <a:schemeClr val="bg1">
              <a:lumMod val="95000"/>
            </a:schemeClr>
          </a:solidFill>
          <a:ln w="19050">
            <a:solidFill>
              <a:srgbClr val="4B8180"/>
            </a:solidFill>
            <a:prstDash val="sysDash"/>
          </a:ln>
        </p:spPr>
        <p:txBody>
          <a:bodyPr wrap="square" rtlCol="0">
            <a:spAutoFit/>
          </a:bodyPr>
          <a:lstStyle/>
          <a:p>
            <a:pPr algn="ctr"/>
            <a:r>
              <a:rPr lang="ar-SA" sz="1400" dirty="0">
                <a:solidFill>
                  <a:schemeClr val="bg1">
                    <a:lumMod val="50000"/>
                  </a:schemeClr>
                </a:solidFill>
              </a:rPr>
              <a:t>في الإنسان الطبيعي عملية التصنيع والهدم للـ </a:t>
            </a:r>
            <a:r>
              <a:rPr lang="en-US" sz="1400" dirty="0">
                <a:solidFill>
                  <a:schemeClr val="bg1">
                    <a:lumMod val="50000"/>
                  </a:schemeClr>
                </a:solidFill>
              </a:rPr>
              <a:t>glycosphingolipids </a:t>
            </a:r>
            <a:r>
              <a:rPr lang="ar-SA" sz="1400" dirty="0" smtClean="0">
                <a:solidFill>
                  <a:schemeClr val="bg1">
                    <a:lumMod val="50000"/>
                  </a:schemeClr>
                </a:solidFill>
              </a:rPr>
              <a:t>متزنة </a:t>
            </a:r>
            <a:endParaRPr lang="ar-SA" sz="1400" dirty="0">
              <a:solidFill>
                <a:schemeClr val="bg1">
                  <a:lumMod val="50000"/>
                </a:schemeClr>
              </a:solidFill>
            </a:endParaRPr>
          </a:p>
          <a:p>
            <a:pPr algn="ctr"/>
            <a:r>
              <a:rPr lang="ar-SA" sz="1400" dirty="0">
                <a:solidFill>
                  <a:schemeClr val="bg1">
                    <a:lumMod val="50000"/>
                  </a:schemeClr>
                </a:solidFill>
              </a:rPr>
              <a:t>الهدم = البناء فكمياتها بالميمبرينز </a:t>
            </a:r>
            <a:r>
              <a:rPr lang="ar-SA" sz="1400" dirty="0" smtClean="0">
                <a:solidFill>
                  <a:schemeClr val="bg1">
                    <a:lumMod val="50000"/>
                  </a:schemeClr>
                </a:solidFill>
              </a:rPr>
              <a:t>ثابتة </a:t>
            </a:r>
            <a:r>
              <a:rPr lang="ar-SA" sz="1400" dirty="0">
                <a:solidFill>
                  <a:schemeClr val="bg1">
                    <a:lumMod val="50000"/>
                  </a:schemeClr>
                </a:solidFill>
              </a:rPr>
              <a:t>لكن لما يكون </a:t>
            </a:r>
            <a:r>
              <a:rPr lang="ar-SA" sz="1400" dirty="0" smtClean="0">
                <a:solidFill>
                  <a:schemeClr val="bg1">
                    <a:lumMod val="50000"/>
                  </a:schemeClr>
                </a:solidFill>
              </a:rPr>
              <a:t>أنزيم</a:t>
            </a:r>
          </a:p>
          <a:p>
            <a:pPr algn="ctr"/>
            <a:r>
              <a:rPr lang="en-US" sz="1400" dirty="0" smtClean="0">
                <a:solidFill>
                  <a:schemeClr val="bg1">
                    <a:lumMod val="50000"/>
                  </a:schemeClr>
                </a:solidFill>
              </a:rPr>
              <a:t>acid </a:t>
            </a:r>
            <a:r>
              <a:rPr lang="en-US" sz="1400" dirty="0">
                <a:solidFill>
                  <a:schemeClr val="bg1">
                    <a:lumMod val="50000"/>
                  </a:schemeClr>
                </a:solidFill>
              </a:rPr>
              <a:t>hydrolase</a:t>
            </a:r>
            <a:endParaRPr lang="ar-SA" sz="1400" dirty="0" smtClean="0">
              <a:solidFill>
                <a:schemeClr val="bg1">
                  <a:lumMod val="50000"/>
                </a:schemeClr>
              </a:solidFill>
            </a:endParaRPr>
          </a:p>
          <a:p>
            <a:pPr algn="ctr"/>
            <a:r>
              <a:rPr lang="ar-SA" sz="1400" dirty="0" smtClean="0">
                <a:solidFill>
                  <a:schemeClr val="bg1">
                    <a:lumMod val="50000"/>
                  </a:schemeClr>
                </a:solidFill>
              </a:rPr>
              <a:t>الموجود </a:t>
            </a:r>
            <a:r>
              <a:rPr lang="ar-SA" sz="1400" dirty="0">
                <a:solidFill>
                  <a:schemeClr val="bg1">
                    <a:lumMod val="50000"/>
                  </a:schemeClr>
                </a:solidFill>
              </a:rPr>
              <a:t>باللايسوسومز مفقود بتكون عندنا </a:t>
            </a:r>
            <a:r>
              <a:rPr lang="ar-SA" sz="1400" dirty="0" smtClean="0">
                <a:solidFill>
                  <a:schemeClr val="bg1">
                    <a:lumMod val="50000"/>
                  </a:schemeClr>
                </a:solidFill>
              </a:rPr>
              <a:t>مشكلة </a:t>
            </a:r>
            <a:r>
              <a:rPr lang="ar-SA" sz="1400" dirty="0">
                <a:solidFill>
                  <a:schemeClr val="bg1">
                    <a:lumMod val="50000"/>
                  </a:schemeClr>
                </a:solidFill>
              </a:rPr>
              <a:t>في عملية الهدم وتتراكم المواد  </a:t>
            </a:r>
            <a:endParaRPr lang="en-US" sz="1400" dirty="0">
              <a:solidFill>
                <a:schemeClr val="bg1">
                  <a:lumMod val="50000"/>
                </a:schemeClr>
              </a:solidFill>
            </a:endParaRPr>
          </a:p>
        </p:txBody>
      </p:sp>
      <p:sp>
        <p:nvSpPr>
          <p:cNvPr id="17" name="TextBox 16"/>
          <p:cNvSpPr txBox="1"/>
          <p:nvPr/>
        </p:nvSpPr>
        <p:spPr>
          <a:xfrm>
            <a:off x="8577073" y="3688849"/>
            <a:ext cx="3085282" cy="523220"/>
          </a:xfrm>
          <a:prstGeom prst="rect">
            <a:avLst/>
          </a:prstGeom>
          <a:solidFill>
            <a:schemeClr val="bg1">
              <a:lumMod val="95000"/>
            </a:schemeClr>
          </a:solidFill>
          <a:ln w="19050">
            <a:solidFill>
              <a:srgbClr val="4B8180"/>
            </a:solidFill>
            <a:prstDash val="sysDash"/>
          </a:ln>
        </p:spPr>
        <p:txBody>
          <a:bodyPr wrap="square" rtlCol="0">
            <a:spAutoFit/>
          </a:bodyPr>
          <a:lstStyle/>
          <a:p>
            <a:pPr algn="ctr"/>
            <a:r>
              <a:rPr lang="en-US" sz="1400" dirty="0">
                <a:solidFill>
                  <a:schemeClr val="bg1">
                    <a:lumMod val="50000"/>
                  </a:schemeClr>
                </a:solidFill>
              </a:rPr>
              <a:t>The breakdown of the sphingolipid is defected </a:t>
            </a:r>
            <a:r>
              <a:rPr lang="en-US" sz="1400" dirty="0">
                <a:solidFill>
                  <a:srgbClr val="FF0000"/>
                </a:solidFill>
              </a:rPr>
              <a:t>not the synthesis  </a:t>
            </a:r>
          </a:p>
        </p:txBody>
      </p:sp>
      <p:sp>
        <p:nvSpPr>
          <p:cNvPr id="18" name="TextBox 17"/>
          <p:cNvSpPr txBox="1"/>
          <p:nvPr/>
        </p:nvSpPr>
        <p:spPr>
          <a:xfrm>
            <a:off x="8577073" y="4271017"/>
            <a:ext cx="3082233" cy="523220"/>
          </a:xfrm>
          <a:prstGeom prst="rect">
            <a:avLst/>
          </a:prstGeom>
          <a:solidFill>
            <a:schemeClr val="bg1">
              <a:lumMod val="95000"/>
            </a:schemeClr>
          </a:solidFill>
          <a:ln w="19050">
            <a:solidFill>
              <a:srgbClr val="4B8180"/>
            </a:solidFill>
            <a:prstDash val="sysDash"/>
          </a:ln>
        </p:spPr>
        <p:txBody>
          <a:bodyPr wrap="square" rtlCol="0">
            <a:spAutoFit/>
          </a:bodyPr>
          <a:lstStyle/>
          <a:p>
            <a:pPr algn="ctr">
              <a:lnSpc>
                <a:spcPct val="100000"/>
              </a:lnSpc>
              <a:spcBef>
                <a:spcPct val="0"/>
              </a:spcBef>
              <a:buClrTx/>
              <a:buSzTx/>
              <a:buFontTx/>
              <a:buNone/>
            </a:pPr>
            <a:r>
              <a:rPr lang="en-US" altLang="x-none" sz="1400" dirty="0">
                <a:solidFill>
                  <a:schemeClr val="bg1">
                    <a:lumMod val="50000"/>
                  </a:schemeClr>
                </a:solidFill>
              </a:rPr>
              <a:t>Hepatosplenomegaly, because liver is involved in lipid’s storage  </a:t>
            </a:r>
          </a:p>
        </p:txBody>
      </p:sp>
      <p:sp>
        <p:nvSpPr>
          <p:cNvPr id="19" name="TextBox 18"/>
          <p:cNvSpPr txBox="1"/>
          <p:nvPr/>
        </p:nvSpPr>
        <p:spPr>
          <a:xfrm>
            <a:off x="8577073" y="4847109"/>
            <a:ext cx="3085281" cy="738664"/>
          </a:xfrm>
          <a:prstGeom prst="rect">
            <a:avLst/>
          </a:prstGeom>
          <a:solidFill>
            <a:schemeClr val="bg1">
              <a:lumMod val="95000"/>
            </a:schemeClr>
          </a:solidFill>
          <a:ln w="19050">
            <a:solidFill>
              <a:srgbClr val="4B8180"/>
            </a:solidFill>
            <a:prstDash val="sysDash"/>
          </a:ln>
        </p:spPr>
        <p:txBody>
          <a:bodyPr wrap="square" rtlCol="0">
            <a:spAutoFit/>
          </a:bodyPr>
          <a:lstStyle/>
          <a:p>
            <a:pPr algn="ctr"/>
            <a:r>
              <a:rPr lang="en-US" sz="1400" dirty="0" err="1" smtClean="0">
                <a:solidFill>
                  <a:srgbClr val="FF0000"/>
                </a:solidFill>
              </a:rPr>
              <a:t>Fabry</a:t>
            </a:r>
            <a:r>
              <a:rPr lang="en-US" sz="1400" dirty="0" smtClean="0">
                <a:solidFill>
                  <a:srgbClr val="FF0000"/>
                </a:solidFill>
              </a:rPr>
              <a:t> &amp; </a:t>
            </a:r>
            <a:r>
              <a:rPr lang="en-US" sz="1400" dirty="0" err="1">
                <a:solidFill>
                  <a:srgbClr val="FF0000"/>
                </a:solidFill>
              </a:rPr>
              <a:t>Tay</a:t>
            </a:r>
            <a:r>
              <a:rPr lang="en-US" sz="1400" dirty="0">
                <a:solidFill>
                  <a:srgbClr val="FF0000"/>
                </a:solidFill>
              </a:rPr>
              <a:t>-Sachs </a:t>
            </a:r>
            <a:r>
              <a:rPr lang="en-US" sz="1400" dirty="0" smtClean="0">
                <a:solidFill>
                  <a:schemeClr val="accent5">
                    <a:lumMod val="50000"/>
                  </a:schemeClr>
                </a:solidFill>
              </a:rPr>
              <a:t>are examples for lysosomal lipid storage diseases </a:t>
            </a:r>
            <a:r>
              <a:rPr lang="en-US" sz="1400" dirty="0" smtClean="0">
                <a:solidFill>
                  <a:srgbClr val="FF0000"/>
                </a:solidFill>
              </a:rPr>
              <a:t>but they are rare </a:t>
            </a:r>
            <a:endParaRPr lang="en-US" sz="1400" dirty="0">
              <a:solidFill>
                <a:srgbClr val="FF0000"/>
              </a:solidFill>
            </a:endParaRPr>
          </a:p>
        </p:txBody>
      </p:sp>
      <p:sp>
        <p:nvSpPr>
          <p:cNvPr id="20" name="TextBox 19"/>
          <p:cNvSpPr txBox="1"/>
          <p:nvPr/>
        </p:nvSpPr>
        <p:spPr>
          <a:xfrm>
            <a:off x="8577073" y="5638645"/>
            <a:ext cx="3092083" cy="738664"/>
          </a:xfrm>
          <a:prstGeom prst="rect">
            <a:avLst/>
          </a:prstGeom>
          <a:solidFill>
            <a:schemeClr val="bg1">
              <a:lumMod val="95000"/>
            </a:schemeClr>
          </a:solidFill>
          <a:ln w="19050">
            <a:solidFill>
              <a:srgbClr val="4B8180"/>
            </a:solidFill>
            <a:prstDash val="sysDash"/>
          </a:ln>
        </p:spPr>
        <p:txBody>
          <a:bodyPr wrap="square" rtlCol="0">
            <a:spAutoFit/>
          </a:bodyPr>
          <a:lstStyle/>
          <a:p>
            <a:pPr algn="ctr"/>
            <a:r>
              <a:rPr lang="en-US" sz="1400" dirty="0" err="1" smtClean="0">
                <a:solidFill>
                  <a:schemeClr val="accent5">
                    <a:lumMod val="50000"/>
                  </a:schemeClr>
                </a:solidFill>
              </a:rPr>
              <a:t>Sphingolipidoses</a:t>
            </a:r>
            <a:r>
              <a:rPr lang="en-US" sz="1400" dirty="0" smtClean="0">
                <a:solidFill>
                  <a:schemeClr val="accent5">
                    <a:lumMod val="50000"/>
                  </a:schemeClr>
                </a:solidFill>
              </a:rPr>
              <a:t> </a:t>
            </a:r>
            <a:r>
              <a:rPr lang="en-US" sz="1400" dirty="0" smtClean="0">
                <a:solidFill>
                  <a:srgbClr val="FF0000"/>
                </a:solidFill>
              </a:rPr>
              <a:t>are autosomal recessive</a:t>
            </a:r>
            <a:r>
              <a:rPr lang="en-US" sz="1400" dirty="0" smtClean="0">
                <a:solidFill>
                  <a:schemeClr val="accent5">
                    <a:lumMod val="50000"/>
                  </a:schemeClr>
                </a:solidFill>
              </a:rPr>
              <a:t> diseases, except for </a:t>
            </a:r>
            <a:r>
              <a:rPr lang="en-US" sz="1400" dirty="0" err="1" smtClean="0">
                <a:solidFill>
                  <a:schemeClr val="accent5">
                    <a:lumMod val="50000"/>
                  </a:schemeClr>
                </a:solidFill>
              </a:rPr>
              <a:t>fabry</a:t>
            </a:r>
            <a:r>
              <a:rPr lang="en-US" sz="1400" dirty="0" smtClean="0">
                <a:solidFill>
                  <a:schemeClr val="accent5">
                    <a:lumMod val="50000"/>
                  </a:schemeClr>
                </a:solidFill>
              </a:rPr>
              <a:t> disease which is </a:t>
            </a:r>
            <a:r>
              <a:rPr lang="en-US" sz="1400" dirty="0" smtClean="0">
                <a:solidFill>
                  <a:srgbClr val="FF0000"/>
                </a:solidFill>
              </a:rPr>
              <a:t>X linked</a:t>
            </a:r>
            <a:endParaRPr lang="en-US" sz="1400" dirty="0">
              <a:solidFill>
                <a:srgbClr val="FF0000"/>
              </a:solidFill>
            </a:endParaRPr>
          </a:p>
        </p:txBody>
      </p:sp>
    </p:spTree>
    <p:extLst>
      <p:ext uri="{BB962C8B-B14F-4D97-AF65-F5344CB8AC3E}">
        <p14:creationId xmlns:p14="http://schemas.microsoft.com/office/powerpoint/2010/main" val="2183156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5664" y="783260"/>
            <a:ext cx="4812124" cy="5977936"/>
          </a:xfrm>
          <a:prstGeom prst="rect">
            <a:avLst/>
          </a:prstGeom>
        </p:spPr>
      </p:pic>
      <p:sp>
        <p:nvSpPr>
          <p:cNvPr id="5" name="Rounded Rectangle 4"/>
          <p:cNvSpPr/>
          <p:nvPr/>
        </p:nvSpPr>
        <p:spPr>
          <a:xfrm>
            <a:off x="6483511" y="1642675"/>
            <a:ext cx="796090" cy="120315"/>
          </a:xfrm>
          <a:prstGeom prst="roundRect">
            <a:avLst/>
          </a:prstGeom>
          <a:solidFill>
            <a:srgbClr val="FF0000">
              <a:alpha val="3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473952" y="2931128"/>
            <a:ext cx="796090" cy="120316"/>
          </a:xfrm>
          <a:prstGeom prst="roundRect">
            <a:avLst/>
          </a:prstGeom>
          <a:solidFill>
            <a:srgbClr val="FF0000">
              <a:alpha val="3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115751" y="4511946"/>
            <a:ext cx="957633" cy="180474"/>
          </a:xfrm>
          <a:prstGeom prst="roundRect">
            <a:avLst/>
          </a:prstGeom>
          <a:solidFill>
            <a:srgbClr val="FF0000">
              <a:alpha val="3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182894" y="2869790"/>
            <a:ext cx="942818" cy="2848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816006" y="4950531"/>
            <a:ext cx="973008" cy="2947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030138" y="5520028"/>
            <a:ext cx="900246" cy="22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71500" y="45739"/>
            <a:ext cx="6146800" cy="584775"/>
          </a:xfrm>
          <a:prstGeom prst="rect">
            <a:avLst/>
          </a:prstGeom>
          <a:noFill/>
        </p:spPr>
        <p:txBody>
          <a:bodyPr wrap="square" rtlCol="0">
            <a:spAutoFit/>
          </a:bodyPr>
          <a:lstStyle/>
          <a:p>
            <a:r>
              <a:rPr lang="en-US" sz="3200" dirty="0" err="1" smtClean="0">
                <a:solidFill>
                  <a:srgbClr val="4C8180"/>
                </a:solidFill>
                <a:latin typeface="Century Gothic" charset="0"/>
                <a:ea typeface="Century Gothic" charset="0"/>
                <a:cs typeface="Century Gothic" charset="0"/>
              </a:rPr>
              <a:t>Sphingolipidoses</a:t>
            </a:r>
            <a:r>
              <a:rPr lang="en-US" sz="3200" dirty="0" smtClean="0">
                <a:solidFill>
                  <a:srgbClr val="4C8180"/>
                </a:solidFill>
                <a:latin typeface="Century Gothic" charset="0"/>
                <a:ea typeface="Century Gothic" charset="0"/>
                <a:cs typeface="Century Gothic" charset="0"/>
              </a:rPr>
              <a:t> </a:t>
            </a:r>
            <a:r>
              <a:rPr lang="en-US" sz="2800" dirty="0" smtClean="0">
                <a:solidFill>
                  <a:srgbClr val="4C8180"/>
                </a:solidFill>
                <a:latin typeface="Century Gothic" charset="0"/>
                <a:ea typeface="Century Gothic" charset="0"/>
                <a:cs typeface="Century Gothic" charset="0"/>
              </a:rPr>
              <a:t> </a:t>
            </a:r>
            <a:endParaRPr lang="en-US" sz="2800" dirty="0">
              <a:solidFill>
                <a:srgbClr val="4C8180"/>
              </a:solidFill>
              <a:latin typeface="Century Gothic" charset="0"/>
              <a:ea typeface="Century Gothic" charset="0"/>
              <a:cs typeface="Century Gothic" charset="0"/>
            </a:endParaRPr>
          </a:p>
        </p:txBody>
      </p:sp>
      <p:sp>
        <p:nvSpPr>
          <p:cNvPr id="11" name="TextBox 10"/>
          <p:cNvSpPr txBox="1"/>
          <p:nvPr/>
        </p:nvSpPr>
        <p:spPr>
          <a:xfrm>
            <a:off x="296972" y="783260"/>
            <a:ext cx="6506164" cy="4739759"/>
          </a:xfrm>
          <a:prstGeom prst="rect">
            <a:avLst/>
          </a:prstGeom>
          <a:noFill/>
        </p:spPr>
        <p:txBody>
          <a:bodyPr wrap="square" rtlCol="0">
            <a:spAutoFit/>
          </a:bodyPr>
          <a:lstStyle/>
          <a:p>
            <a:r>
              <a:rPr lang="en-US" sz="2800" dirty="0">
                <a:solidFill>
                  <a:srgbClr val="00ADA8"/>
                </a:solidFill>
              </a:rPr>
              <a:t>Diagnosis :</a:t>
            </a:r>
          </a:p>
          <a:p>
            <a:pPr marL="285750" indent="-285750">
              <a:buFont typeface="Wingdings" panose="05000000000000000000" pitchFamily="2" charset="2"/>
              <a:buChar char="ü"/>
            </a:pPr>
            <a:r>
              <a:rPr lang="en-US" sz="2400" dirty="0">
                <a:solidFill>
                  <a:schemeClr val="tx2"/>
                </a:solidFill>
              </a:rPr>
              <a:t>By measuring the enzyme activity :</a:t>
            </a:r>
          </a:p>
          <a:p>
            <a:pPr marL="342900" indent="-342900">
              <a:buFont typeface="+mj-lt"/>
              <a:buAutoNum type="alphaUcPeriod"/>
            </a:pPr>
            <a:r>
              <a:rPr lang="en-US" dirty="0">
                <a:solidFill>
                  <a:schemeClr val="tx2"/>
                </a:solidFill>
              </a:rPr>
              <a:t>Cultured fibroblasts or peripheral leukocytes.</a:t>
            </a:r>
          </a:p>
          <a:p>
            <a:pPr marL="342900" indent="-342900">
              <a:buFont typeface="+mj-lt"/>
              <a:buAutoNum type="alphaUcPeriod"/>
            </a:pPr>
            <a:r>
              <a:rPr lang="en-US" dirty="0">
                <a:solidFill>
                  <a:schemeClr val="tx2"/>
                </a:solidFill>
              </a:rPr>
              <a:t>Cultured </a:t>
            </a:r>
            <a:r>
              <a:rPr lang="en-US" dirty="0" err="1" smtClean="0">
                <a:solidFill>
                  <a:schemeClr val="tx2"/>
                </a:solidFill>
              </a:rPr>
              <a:t>aminocytes</a:t>
            </a:r>
            <a:r>
              <a:rPr lang="en-US" dirty="0" smtClean="0">
                <a:solidFill>
                  <a:schemeClr val="tx2"/>
                </a:solidFill>
              </a:rPr>
              <a:t> with chronic villi </a:t>
            </a:r>
            <a:r>
              <a:rPr lang="en-US" dirty="0">
                <a:solidFill>
                  <a:schemeClr val="tx2"/>
                </a:solidFill>
              </a:rPr>
              <a:t>( Prenatal )</a:t>
            </a:r>
          </a:p>
          <a:p>
            <a:endParaRPr lang="en-US" dirty="0"/>
          </a:p>
          <a:p>
            <a:pPr marL="285750" indent="-285750">
              <a:buFont typeface="Wingdings" panose="05000000000000000000" pitchFamily="2" charset="2"/>
              <a:buChar char="ü"/>
            </a:pPr>
            <a:r>
              <a:rPr lang="en-US" sz="2400" dirty="0">
                <a:solidFill>
                  <a:schemeClr val="tx2"/>
                </a:solidFill>
              </a:rPr>
              <a:t>Histological examination </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sz="2400" dirty="0">
                <a:solidFill>
                  <a:schemeClr val="tx2"/>
                </a:solidFill>
              </a:rPr>
              <a:t>DNA analysis</a:t>
            </a:r>
          </a:p>
          <a:p>
            <a:pPr marL="285750" indent="-285750">
              <a:buFont typeface="Wingdings" panose="05000000000000000000" pitchFamily="2" charset="2"/>
              <a:buChar char="ü"/>
            </a:pPr>
            <a:endParaRPr lang="en-US" dirty="0"/>
          </a:p>
          <a:p>
            <a:r>
              <a:rPr lang="en-US" sz="2800" dirty="0">
                <a:solidFill>
                  <a:srgbClr val="00ADA8"/>
                </a:solidFill>
              </a:rPr>
              <a:t>Treatment </a:t>
            </a:r>
            <a:r>
              <a:rPr lang="en-US" sz="2800" dirty="0">
                <a:solidFill>
                  <a:srgbClr val="00ADA8"/>
                </a:solidFill>
              </a:rPr>
              <a:t>e.g. </a:t>
            </a:r>
            <a:r>
              <a:rPr lang="en-US" sz="2800" dirty="0" err="1">
                <a:solidFill>
                  <a:srgbClr val="00ADA8"/>
                </a:solidFill>
              </a:rPr>
              <a:t>Gaucher</a:t>
            </a:r>
            <a:r>
              <a:rPr lang="en-US" sz="2800" dirty="0">
                <a:solidFill>
                  <a:srgbClr val="00ADA8"/>
                </a:solidFill>
              </a:rPr>
              <a:t> </a:t>
            </a:r>
            <a:r>
              <a:rPr lang="en-US" sz="2800" dirty="0">
                <a:solidFill>
                  <a:srgbClr val="00ADA8"/>
                </a:solidFill>
              </a:rPr>
              <a:t>disease</a:t>
            </a:r>
            <a:endParaRPr lang="en-US" sz="2800" dirty="0">
              <a:solidFill>
                <a:srgbClr val="00ADA8"/>
              </a:solidFill>
            </a:endParaRPr>
          </a:p>
          <a:p>
            <a:pPr marL="342900" indent="-342900">
              <a:buFont typeface="+mj-lt"/>
              <a:buAutoNum type="arabicPeriod"/>
            </a:pPr>
            <a:r>
              <a:rPr lang="en-US" sz="2400" dirty="0">
                <a:solidFill>
                  <a:schemeClr val="tx2"/>
                </a:solidFill>
              </a:rPr>
              <a:t>Replacement therapy</a:t>
            </a:r>
          </a:p>
          <a:p>
            <a:r>
              <a:rPr lang="en-US" dirty="0"/>
              <a:t> </a:t>
            </a:r>
            <a:r>
              <a:rPr lang="en-US" dirty="0" smtClean="0"/>
              <a:t>   e.g. Recombinant human enzyme.</a:t>
            </a:r>
          </a:p>
          <a:p>
            <a:pPr marL="342900" indent="-342900">
              <a:buAutoNum type="arabicPeriod" startAt="2"/>
            </a:pPr>
            <a:r>
              <a:rPr lang="en-US" sz="2400" dirty="0">
                <a:solidFill>
                  <a:schemeClr val="tx2"/>
                </a:solidFill>
              </a:rPr>
              <a:t>Bone marrow transplantation </a:t>
            </a:r>
          </a:p>
          <a:p>
            <a:r>
              <a:rPr lang="en-US" dirty="0"/>
              <a:t> </a:t>
            </a:r>
            <a:r>
              <a:rPr lang="en-US" dirty="0" smtClean="0"/>
              <a:t>   </a:t>
            </a:r>
            <a:endParaRPr lang="en-US" dirty="0"/>
          </a:p>
        </p:txBody>
      </p:sp>
      <p:sp>
        <p:nvSpPr>
          <p:cNvPr id="12" name="TextBox 11"/>
          <p:cNvSpPr txBox="1"/>
          <p:nvPr/>
        </p:nvSpPr>
        <p:spPr>
          <a:xfrm>
            <a:off x="4402398" y="4770516"/>
            <a:ext cx="2014522" cy="954107"/>
          </a:xfrm>
          <a:prstGeom prst="rect">
            <a:avLst/>
          </a:prstGeom>
          <a:solidFill>
            <a:schemeClr val="bg1">
              <a:lumMod val="95000"/>
            </a:schemeClr>
          </a:solidFill>
          <a:ln w="19050">
            <a:solidFill>
              <a:srgbClr val="4B8180"/>
            </a:solidFill>
            <a:prstDash val="sysDash"/>
          </a:ln>
        </p:spPr>
        <p:txBody>
          <a:bodyPr wrap="square" rtlCol="0">
            <a:spAutoFit/>
          </a:bodyPr>
          <a:lstStyle/>
          <a:p>
            <a:pPr algn="ctr"/>
            <a:r>
              <a:rPr lang="en-US" sz="1400" dirty="0" smtClean="0">
                <a:solidFill>
                  <a:schemeClr val="bg1">
                    <a:lumMod val="50000"/>
                  </a:schemeClr>
                </a:solidFill>
              </a:rPr>
              <a:t>In DNA analysis first </a:t>
            </a:r>
            <a:r>
              <a:rPr lang="en-US" sz="1400" dirty="0">
                <a:solidFill>
                  <a:schemeClr val="bg1">
                    <a:lumMod val="50000"/>
                  </a:schemeClr>
                </a:solidFill>
              </a:rPr>
              <a:t>you must know which mutation is specific for which disease </a:t>
            </a:r>
          </a:p>
        </p:txBody>
      </p:sp>
      <p:sp>
        <p:nvSpPr>
          <p:cNvPr id="13" name="TextBox 12"/>
          <p:cNvSpPr txBox="1"/>
          <p:nvPr/>
        </p:nvSpPr>
        <p:spPr>
          <a:xfrm>
            <a:off x="4402398" y="5800740"/>
            <a:ext cx="2020618" cy="954107"/>
          </a:xfrm>
          <a:prstGeom prst="rect">
            <a:avLst/>
          </a:prstGeom>
          <a:solidFill>
            <a:schemeClr val="bg1">
              <a:lumMod val="95000"/>
            </a:schemeClr>
          </a:solidFill>
          <a:ln w="19050">
            <a:solidFill>
              <a:srgbClr val="4B8180"/>
            </a:solidFill>
            <a:prstDash val="sysDash"/>
          </a:ln>
        </p:spPr>
        <p:txBody>
          <a:bodyPr wrap="square" rtlCol="0">
            <a:spAutoFit/>
          </a:bodyPr>
          <a:lstStyle/>
          <a:p>
            <a:pPr algn="ctr"/>
            <a:r>
              <a:rPr lang="en-US" sz="1400" dirty="0" smtClean="0">
                <a:solidFill>
                  <a:schemeClr val="bg1">
                    <a:lumMod val="50000"/>
                  </a:schemeClr>
                </a:solidFill>
              </a:rPr>
              <a:t>Recombinant human enzyme is not broadly used because its expensive ..</a:t>
            </a:r>
            <a:endParaRPr lang="en-US" sz="1400" dirty="0">
              <a:solidFill>
                <a:schemeClr val="bg1">
                  <a:lumMod val="50000"/>
                </a:schemeClr>
              </a:solidFill>
            </a:endParaRPr>
          </a:p>
        </p:txBody>
      </p:sp>
    </p:spTree>
    <p:extLst>
      <p:ext uri="{BB962C8B-B14F-4D97-AF65-F5344CB8AC3E}">
        <p14:creationId xmlns:p14="http://schemas.microsoft.com/office/powerpoint/2010/main" val="524621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83703" y="892455"/>
            <a:ext cx="4134465" cy="830997"/>
          </a:xfrm>
          <a:prstGeom prst="rect">
            <a:avLst/>
          </a:prstGeom>
        </p:spPr>
        <p:txBody>
          <a:bodyPr wrap="none">
            <a:spAutoFit/>
          </a:bodyPr>
          <a:lstStyle/>
          <a:p>
            <a:pPr algn="ctr"/>
            <a:r>
              <a:rPr lang="en-US" sz="2800" dirty="0" err="1">
                <a:solidFill>
                  <a:srgbClr val="00ADA8"/>
                </a:solidFill>
                <a:latin typeface="Century Gothic" charset="0"/>
                <a:ea typeface="Century Gothic" charset="0"/>
                <a:cs typeface="Century Gothic" charset="0"/>
              </a:rPr>
              <a:t>Niemann</a:t>
            </a:r>
            <a:r>
              <a:rPr lang="en-US" sz="2800" dirty="0">
                <a:solidFill>
                  <a:srgbClr val="00ADA8"/>
                </a:solidFill>
                <a:latin typeface="Century Gothic" charset="0"/>
                <a:ea typeface="Century Gothic" charset="0"/>
                <a:cs typeface="Century Gothic" charset="0"/>
              </a:rPr>
              <a:t>-pick disease </a:t>
            </a:r>
          </a:p>
          <a:p>
            <a:pPr algn="ctr"/>
            <a:r>
              <a:rPr lang="en-US" sz="2000" dirty="0">
                <a:solidFill>
                  <a:schemeClr val="accent5">
                    <a:lumMod val="50000"/>
                  </a:schemeClr>
                </a:solidFill>
              </a:rPr>
              <a:t>sphingomyelinase deficiency</a:t>
            </a:r>
            <a:r>
              <a:rPr lang="en-US" sz="2000" dirty="0">
                <a:solidFill>
                  <a:schemeClr val="accent5">
                    <a:lumMod val="50000"/>
                  </a:schemeClr>
                </a:solidFill>
                <a:latin typeface="Century Gothic" charset="0"/>
                <a:ea typeface="Century Gothic" charset="0"/>
                <a:cs typeface="Century Gothic" charset="0"/>
              </a:rPr>
              <a:t> </a:t>
            </a: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r="2705"/>
          <a:stretch/>
        </p:blipFill>
        <p:spPr>
          <a:xfrm>
            <a:off x="1241961" y="1857063"/>
            <a:ext cx="3558639" cy="4724400"/>
          </a:xfrm>
          <a:prstGeom prst="rect">
            <a:avLst/>
          </a:prstGeom>
        </p:spPr>
      </p:pic>
      <p:sp>
        <p:nvSpPr>
          <p:cNvPr id="14" name="Oval 13"/>
          <p:cNvSpPr/>
          <p:nvPr/>
        </p:nvSpPr>
        <p:spPr>
          <a:xfrm>
            <a:off x="2615540" y="4327131"/>
            <a:ext cx="1588160" cy="302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763060" y="892816"/>
            <a:ext cx="3178686" cy="523220"/>
          </a:xfrm>
          <a:prstGeom prst="rect">
            <a:avLst/>
          </a:prstGeom>
          <a:noFill/>
        </p:spPr>
        <p:txBody>
          <a:bodyPr wrap="square" rtlCol="0">
            <a:spAutoFit/>
          </a:bodyPr>
          <a:lstStyle/>
          <a:p>
            <a:pPr algn="ctr"/>
            <a:r>
              <a:rPr lang="en-US" sz="2800" dirty="0" err="1">
                <a:solidFill>
                  <a:srgbClr val="00ADA8"/>
                </a:solidFill>
                <a:latin typeface="Century Gothic" charset="0"/>
                <a:ea typeface="Century Gothic" charset="0"/>
                <a:cs typeface="Century Gothic" charset="0"/>
              </a:rPr>
              <a:t>Gaucher</a:t>
            </a:r>
            <a:r>
              <a:rPr lang="en-US" sz="2800" dirty="0">
                <a:solidFill>
                  <a:srgbClr val="00ADA8"/>
                </a:solidFill>
                <a:latin typeface="Century Gothic" charset="0"/>
                <a:ea typeface="Century Gothic" charset="0"/>
                <a:cs typeface="Century Gothic" charset="0"/>
              </a:rPr>
              <a:t> disease  </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3463" y="1857063"/>
            <a:ext cx="3757881" cy="4724400"/>
          </a:xfrm>
          <a:prstGeom prst="rect">
            <a:avLst/>
          </a:prstGeom>
        </p:spPr>
      </p:pic>
      <p:cxnSp>
        <p:nvCxnSpPr>
          <p:cNvPr id="17" name="Straight Connector 16"/>
          <p:cNvCxnSpPr/>
          <p:nvPr/>
        </p:nvCxnSpPr>
        <p:spPr>
          <a:xfrm>
            <a:off x="6084603" y="1235891"/>
            <a:ext cx="0" cy="5512381"/>
          </a:xfrm>
          <a:prstGeom prst="line">
            <a:avLst/>
          </a:prstGeom>
          <a:ln w="44450" cap="rnd">
            <a:solidFill>
              <a:srgbClr val="C00000"/>
            </a:solidFill>
            <a:roun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043416" y="3040188"/>
            <a:ext cx="1682496" cy="269940"/>
          </a:xfrm>
          <a:prstGeom prst="rect">
            <a:avLst/>
          </a:prstGeom>
          <a:noFill/>
          <a:ln w="28575">
            <a:solidFill>
              <a:srgbClr val="FF0000"/>
            </a:solidFill>
          </a:ln>
        </p:spPr>
        <p:txBody>
          <a:bodyPr wrap="square" rtlCol="0">
            <a:spAutoFit/>
          </a:bodyPr>
          <a:lstStyle/>
          <a:p>
            <a:endParaRPr lang="en-US" dirty="0"/>
          </a:p>
        </p:txBody>
      </p:sp>
      <p:sp>
        <p:nvSpPr>
          <p:cNvPr id="18" name="TextBox 17"/>
          <p:cNvSpPr txBox="1"/>
          <p:nvPr/>
        </p:nvSpPr>
        <p:spPr>
          <a:xfrm>
            <a:off x="215710" y="84481"/>
            <a:ext cx="7035481" cy="584775"/>
          </a:xfrm>
          <a:prstGeom prst="rect">
            <a:avLst/>
          </a:prstGeom>
          <a:noFill/>
        </p:spPr>
        <p:txBody>
          <a:bodyPr wrap="square" rtlCol="0">
            <a:spAutoFit/>
          </a:bodyPr>
          <a:lstStyle/>
          <a:p>
            <a:r>
              <a:rPr lang="en-US" sz="3200" dirty="0" err="1">
                <a:solidFill>
                  <a:srgbClr val="4C8180"/>
                </a:solidFill>
                <a:latin typeface="Century Gothic" charset="0"/>
                <a:ea typeface="Century Gothic" charset="0"/>
                <a:cs typeface="Century Gothic" charset="0"/>
              </a:rPr>
              <a:t>Sphingolipidoses</a:t>
            </a:r>
            <a:r>
              <a:rPr lang="en-US" sz="3200" dirty="0">
                <a:solidFill>
                  <a:srgbClr val="4C8180"/>
                </a:solidFill>
                <a:latin typeface="Century Gothic" charset="0"/>
                <a:ea typeface="Century Gothic" charset="0"/>
                <a:cs typeface="Century Gothic" charset="0"/>
              </a:rPr>
              <a:t> </a:t>
            </a:r>
            <a:r>
              <a:rPr lang="en-US" sz="2800" dirty="0">
                <a:solidFill>
                  <a:srgbClr val="4C8180"/>
                </a:solidFill>
                <a:latin typeface="Century Gothic" charset="0"/>
                <a:ea typeface="Century Gothic" charset="0"/>
                <a:cs typeface="Century Gothic" charset="0"/>
              </a:rPr>
              <a:t> </a:t>
            </a:r>
          </a:p>
        </p:txBody>
      </p:sp>
    </p:spTree>
    <p:extLst>
      <p:ext uri="{BB962C8B-B14F-4D97-AF65-F5344CB8AC3E}">
        <p14:creationId xmlns:p14="http://schemas.microsoft.com/office/powerpoint/2010/main" val="651236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2448452396"/>
              </p:ext>
            </p:extLst>
          </p:nvPr>
        </p:nvGraphicFramePr>
        <p:xfrm>
          <a:off x="212852" y="758951"/>
          <a:ext cx="11143995" cy="6030550"/>
        </p:xfrm>
        <a:graphic>
          <a:graphicData uri="http://schemas.openxmlformats.org/drawingml/2006/table">
            <a:tbl>
              <a:tblPr firstRow="1" bandRow="1">
                <a:tableStyleId>{5C22544A-7EE6-4342-B048-85BDC9FD1C3A}</a:tableStyleId>
              </a:tblPr>
              <a:tblGrid>
                <a:gridCol w="2019066">
                  <a:extLst>
                    <a:ext uri="{9D8B030D-6E8A-4147-A177-3AD203B41FA5}">
                      <a16:colId xmlns:a16="http://schemas.microsoft.com/office/drawing/2014/main" xmlns="" val="20000"/>
                    </a:ext>
                  </a:extLst>
                </a:gridCol>
                <a:gridCol w="2019066">
                  <a:extLst>
                    <a:ext uri="{9D8B030D-6E8A-4147-A177-3AD203B41FA5}">
                      <a16:colId xmlns:a16="http://schemas.microsoft.com/office/drawing/2014/main" xmlns="" val="20001"/>
                    </a:ext>
                  </a:extLst>
                </a:gridCol>
                <a:gridCol w="2019066">
                  <a:extLst>
                    <a:ext uri="{9D8B030D-6E8A-4147-A177-3AD203B41FA5}">
                      <a16:colId xmlns:a16="http://schemas.microsoft.com/office/drawing/2014/main" xmlns="" val="20002"/>
                    </a:ext>
                  </a:extLst>
                </a:gridCol>
                <a:gridCol w="2624602">
                  <a:extLst>
                    <a:ext uri="{9D8B030D-6E8A-4147-A177-3AD203B41FA5}">
                      <a16:colId xmlns:a16="http://schemas.microsoft.com/office/drawing/2014/main" xmlns="" val="20003"/>
                    </a:ext>
                  </a:extLst>
                </a:gridCol>
                <a:gridCol w="2462195">
                  <a:extLst>
                    <a:ext uri="{9D8B030D-6E8A-4147-A177-3AD203B41FA5}">
                      <a16:colId xmlns:a16="http://schemas.microsoft.com/office/drawing/2014/main" xmlns="" val="20004"/>
                    </a:ext>
                  </a:extLst>
                </a:gridCol>
              </a:tblGrid>
              <a:tr h="619493">
                <a:tc>
                  <a:txBody>
                    <a:bodyPr/>
                    <a:lstStyle/>
                    <a:p>
                      <a:pPr algn="ctr"/>
                      <a:r>
                        <a:rPr lang="en-US" sz="2000" dirty="0"/>
                        <a:t>Disease</a:t>
                      </a:r>
                      <a:r>
                        <a:rPr lang="en-US" sz="2000" baseline="0" dirty="0"/>
                        <a:t> </a:t>
                      </a:r>
                      <a:endParaRPr lang="en-US" sz="2000" dirty="0"/>
                    </a:p>
                  </a:txBody>
                  <a:tcPr anchor="ctr"/>
                </a:tc>
                <a:tc>
                  <a:txBody>
                    <a:bodyPr/>
                    <a:lstStyle/>
                    <a:p>
                      <a:pPr algn="ctr"/>
                      <a:r>
                        <a:rPr lang="en-US" sz="2000" dirty="0" err="1">
                          <a:solidFill>
                            <a:schemeClr val="bg1">
                              <a:lumMod val="85000"/>
                            </a:schemeClr>
                          </a:solidFill>
                        </a:rPr>
                        <a:t>Tay-sachs</a:t>
                      </a:r>
                      <a:endParaRPr lang="en-US" sz="2000" dirty="0">
                        <a:solidFill>
                          <a:schemeClr val="bg1">
                            <a:lumMod val="85000"/>
                          </a:schemeClr>
                        </a:solidFill>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sz="2000" dirty="0" err="1"/>
                        <a:t>Gaucher</a:t>
                      </a:r>
                      <a:r>
                        <a:rPr lang="en-US" sz="2000" dirty="0"/>
                        <a:t> </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2000" dirty="0" err="1"/>
                        <a:t>Niemann</a:t>
                      </a:r>
                      <a:r>
                        <a:rPr lang="en-US" sz="2000" dirty="0"/>
                        <a:t>-pick (A+B</a:t>
                      </a:r>
                      <a:r>
                        <a:rPr lang="en-US" sz="2000" dirty="0" smtClean="0"/>
                        <a:t>)</a:t>
                      </a:r>
                      <a:endParaRPr lang="en-US" sz="2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xmlns="" val="10000"/>
                  </a:ext>
                </a:extLst>
              </a:tr>
              <a:tr h="771101">
                <a:tc>
                  <a:txBody>
                    <a:bodyPr/>
                    <a:lstStyle/>
                    <a:p>
                      <a:pPr algn="ctr"/>
                      <a:r>
                        <a:rPr lang="en-US" sz="1600" dirty="0" smtClean="0"/>
                        <a:t>Deficient</a:t>
                      </a:r>
                      <a:r>
                        <a:rPr lang="en-US" sz="1600" baseline="0" dirty="0" smtClean="0"/>
                        <a:t> </a:t>
                      </a:r>
                      <a:r>
                        <a:rPr lang="en-US" sz="1600" baseline="0" dirty="0"/>
                        <a:t>Enzyme </a:t>
                      </a:r>
                      <a:endParaRPr lang="en-US" sz="1600" dirty="0"/>
                    </a:p>
                  </a:txBody>
                  <a:tcPr anchor="ctr"/>
                </a:tc>
                <a:tc>
                  <a:txBody>
                    <a:bodyPr/>
                    <a:lstStyle/>
                    <a:p>
                      <a:pPr algn="ctr"/>
                      <a:r>
                        <a:rPr lang="el-GR" sz="1600" dirty="0">
                          <a:solidFill>
                            <a:schemeClr val="bg1">
                              <a:lumMod val="50000"/>
                            </a:schemeClr>
                          </a:solidFill>
                        </a:rPr>
                        <a:t>β-</a:t>
                      </a:r>
                      <a:r>
                        <a:rPr lang="en-US" sz="1600" dirty="0" err="1">
                          <a:solidFill>
                            <a:schemeClr val="bg1">
                              <a:lumMod val="50000"/>
                            </a:schemeClr>
                          </a:solidFill>
                        </a:rPr>
                        <a:t>Hexosaminidase</a:t>
                      </a:r>
                      <a:r>
                        <a:rPr lang="en-US" sz="1600" dirty="0">
                          <a:solidFill>
                            <a:schemeClr val="bg1">
                              <a:lumMod val="50000"/>
                            </a:schemeClr>
                          </a:solidFill>
                        </a:rPr>
                        <a:t> </a:t>
                      </a:r>
                    </a:p>
                    <a:p>
                      <a:pPr algn="ctr"/>
                      <a:r>
                        <a:rPr lang="en-US" sz="1600" dirty="0">
                          <a:solidFill>
                            <a:schemeClr val="bg1">
                              <a:lumMod val="50000"/>
                            </a:schemeClr>
                          </a:solidFill>
                        </a:rPr>
                        <a:t>(</a:t>
                      </a:r>
                      <a:r>
                        <a:rPr lang="el-GR" sz="1600" dirty="0">
                          <a:solidFill>
                            <a:schemeClr val="bg1">
                              <a:lumMod val="50000"/>
                            </a:schemeClr>
                          </a:solidFill>
                        </a:rPr>
                        <a:t>α </a:t>
                      </a:r>
                      <a:r>
                        <a:rPr lang="en-US" sz="1600" dirty="0">
                          <a:solidFill>
                            <a:schemeClr val="bg1">
                              <a:lumMod val="50000"/>
                            </a:schemeClr>
                          </a:solidFill>
                        </a:rPr>
                        <a:t>subunit</a:t>
                      </a:r>
                      <a:r>
                        <a:rPr lang="en-US" sz="1600" dirty="0" smtClean="0">
                          <a:solidFill>
                            <a:schemeClr val="bg1">
                              <a:lumMod val="50000"/>
                            </a:schemeClr>
                          </a:solidFill>
                        </a:rPr>
                        <a:t>)</a:t>
                      </a:r>
                      <a:endParaRPr lang="en-US" sz="1600" dirty="0">
                        <a:solidFill>
                          <a:schemeClr val="bg1">
                            <a:lumMod val="50000"/>
                          </a:schemeClr>
                        </a:solidFill>
                      </a:endParaRPr>
                    </a:p>
                  </a:txBody>
                  <a:tcPr anchor="ctr">
                    <a:lnR w="12700" cap="flat" cmpd="sng" algn="ctr">
                      <a:solidFill>
                        <a:schemeClr val="tx1"/>
                      </a:solidFill>
                      <a:prstDash val="solid"/>
                      <a:round/>
                      <a:headEnd type="none" w="med" len="med"/>
                      <a:tailEnd type="none" w="med" len="med"/>
                    </a:lnR>
                  </a:tcPr>
                </a:tc>
                <a:tc>
                  <a:txBody>
                    <a:bodyPr/>
                    <a:lstStyle/>
                    <a:p>
                      <a:pPr algn="ctr"/>
                      <a:r>
                        <a:rPr lang="el-GR" sz="1600" dirty="0">
                          <a:solidFill>
                            <a:schemeClr val="tx1"/>
                          </a:solidFill>
                        </a:rPr>
                        <a:t>β-</a:t>
                      </a:r>
                      <a:r>
                        <a:rPr lang="en-US" sz="1600" dirty="0">
                          <a:solidFill>
                            <a:schemeClr val="tx1"/>
                          </a:solidFill>
                        </a:rPr>
                        <a:t>glucosidase</a:t>
                      </a:r>
                    </a:p>
                    <a:p>
                      <a:pPr algn="ctr"/>
                      <a:r>
                        <a:rPr lang="en-US" sz="1600" dirty="0">
                          <a:solidFill>
                            <a:schemeClr val="tx1"/>
                          </a:solidFill>
                        </a:rPr>
                        <a:t>(</a:t>
                      </a:r>
                      <a:r>
                        <a:rPr lang="en-US" sz="1600" dirty="0" err="1">
                          <a:solidFill>
                            <a:schemeClr val="tx1"/>
                          </a:solidFill>
                        </a:rPr>
                        <a:t>glucocerebrosidase</a:t>
                      </a:r>
                      <a:r>
                        <a:rPr lang="en-US" sz="1600" dirty="0">
                          <a:solidFill>
                            <a:schemeClr val="tx1"/>
                          </a:solidFill>
                        </a:rPr>
                        <a:t>) </a:t>
                      </a:r>
                    </a:p>
                  </a:txBody>
                  <a:tcPr anchor="ctr">
                    <a:lnL w="12700" cap="flat" cmpd="sng" algn="ctr">
                      <a:solidFill>
                        <a:schemeClr val="tx1"/>
                      </a:solidFill>
                      <a:prstDash val="solid"/>
                      <a:round/>
                      <a:headEnd type="none" w="med" len="med"/>
                      <a:tailEnd type="none" w="med" len="med"/>
                    </a:lnL>
                  </a:tcPr>
                </a:tc>
                <a:tc gridSpan="2">
                  <a:txBody>
                    <a:bodyPr/>
                    <a:lstStyle/>
                    <a:p>
                      <a:pPr algn="ctr"/>
                      <a:r>
                        <a:rPr lang="en-US" sz="1600" dirty="0">
                          <a:solidFill>
                            <a:schemeClr val="tx1"/>
                          </a:solidFill>
                        </a:rPr>
                        <a:t>Sphingomyelinase</a:t>
                      </a:r>
                    </a:p>
                  </a:txBody>
                  <a:tcPr anchor="ctr">
                    <a:lnR w="12700" cap="flat" cmpd="sng" algn="ctr">
                      <a:solidFill>
                        <a:schemeClr val="tx1"/>
                      </a:solidFill>
                      <a:prstDash val="solid"/>
                      <a:round/>
                      <a:headEnd type="none" w="med" len="med"/>
                      <a:tailEnd type="none" w="med" len="med"/>
                    </a:lnR>
                  </a:tcPr>
                </a:tc>
                <a:tc hMerge="1">
                  <a:txBody>
                    <a:bodyPr/>
                    <a:lstStyle/>
                    <a:p>
                      <a:endParaRPr lang="en-US"/>
                    </a:p>
                  </a:txBody>
                  <a:tcPr/>
                </a:tc>
                <a:extLst>
                  <a:ext uri="{0D108BD9-81ED-4DB2-BD59-A6C34878D82A}">
                    <a16:rowId xmlns:a16="http://schemas.microsoft.com/office/drawing/2014/main" xmlns="" val="10001"/>
                  </a:ext>
                </a:extLst>
              </a:tr>
              <a:tr h="294997">
                <a:tc>
                  <a:txBody>
                    <a:bodyPr/>
                    <a:lstStyle/>
                    <a:p>
                      <a:pPr algn="ctr"/>
                      <a:r>
                        <a:rPr lang="en-US" sz="1600" dirty="0"/>
                        <a:t>Lipid accumulated</a:t>
                      </a:r>
                      <a:r>
                        <a:rPr lang="en-US" sz="1600" baseline="0" dirty="0"/>
                        <a:t> </a:t>
                      </a:r>
                      <a:endParaRPr lang="en-US" sz="1600" dirty="0"/>
                    </a:p>
                  </a:txBody>
                  <a:tcPr anchor="ctr"/>
                </a:tc>
                <a:tc>
                  <a:txBody>
                    <a:bodyPr/>
                    <a:lstStyle/>
                    <a:p>
                      <a:pPr algn="ctr"/>
                      <a:r>
                        <a:rPr lang="en-US" sz="1400" dirty="0">
                          <a:solidFill>
                            <a:schemeClr val="bg1">
                              <a:lumMod val="50000"/>
                            </a:schemeClr>
                          </a:solidFill>
                        </a:rPr>
                        <a:t>Gangliosides (Gm2) </a:t>
                      </a:r>
                    </a:p>
                  </a:txBody>
                  <a:tcPr anchor="ctr">
                    <a:lnR w="12700" cap="flat" cmpd="sng" algn="ctr">
                      <a:solidFill>
                        <a:schemeClr val="tx1"/>
                      </a:solidFill>
                      <a:prstDash val="solid"/>
                      <a:round/>
                      <a:headEnd type="none" w="med" len="med"/>
                      <a:tailEnd type="none" w="med" len="med"/>
                    </a:lnR>
                  </a:tcPr>
                </a:tc>
                <a:tc>
                  <a:txBody>
                    <a:bodyPr/>
                    <a:lstStyle/>
                    <a:p>
                      <a:pPr algn="ctr"/>
                      <a:r>
                        <a:rPr lang="en-US" sz="1400" dirty="0" err="1">
                          <a:solidFill>
                            <a:srgbClr val="FF0000"/>
                          </a:solidFill>
                        </a:rPr>
                        <a:t>glucocerebrosides</a:t>
                      </a:r>
                      <a:endParaRPr lang="en-US" sz="1400" dirty="0">
                        <a:solidFill>
                          <a:srgbClr val="FF0000"/>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gridSpan="2">
                  <a:txBody>
                    <a:bodyPr/>
                    <a:lstStyle/>
                    <a:p>
                      <a:pPr algn="ctr"/>
                      <a:r>
                        <a:rPr lang="en-US" sz="1400" dirty="0">
                          <a:solidFill>
                            <a:srgbClr val="FF0000"/>
                          </a:solidFill>
                        </a:rPr>
                        <a:t>Sphingomyelin</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2"/>
                  </a:ext>
                </a:extLst>
              </a:tr>
              <a:tr h="2079636">
                <a:tc rowSpan="2">
                  <a:txBody>
                    <a:bodyPr/>
                    <a:lstStyle/>
                    <a:p>
                      <a:pPr algn="ctr"/>
                      <a:r>
                        <a:rPr lang="en-US" sz="1600" dirty="0"/>
                        <a:t>Clinical Features</a:t>
                      </a:r>
                      <a:r>
                        <a:rPr lang="en-US" sz="1600" baseline="0" dirty="0"/>
                        <a:t> </a:t>
                      </a:r>
                      <a:endParaRPr lang="en-US" sz="1600" dirty="0"/>
                    </a:p>
                  </a:txBody>
                  <a:tcPr anchor="ctr"/>
                </a:tc>
                <a:tc rowSpan="2">
                  <a:txBody>
                    <a:bodyPr/>
                    <a:lstStyle/>
                    <a:p>
                      <a:pPr algn="ctr"/>
                      <a:r>
                        <a:rPr lang="en-US" sz="1400" dirty="0">
                          <a:solidFill>
                            <a:schemeClr val="bg1">
                              <a:lumMod val="50000"/>
                            </a:schemeClr>
                          </a:solidFill>
                        </a:rPr>
                        <a:t>Blindness.</a:t>
                      </a:r>
                    </a:p>
                    <a:p>
                      <a:pPr algn="ctr"/>
                      <a:r>
                        <a:rPr lang="en-US" sz="1400" dirty="0">
                          <a:solidFill>
                            <a:schemeClr val="bg1">
                              <a:lumMod val="50000"/>
                            </a:schemeClr>
                          </a:solidFill>
                        </a:rPr>
                        <a:t>-Cherry-red macula.*</a:t>
                      </a:r>
                    </a:p>
                    <a:p>
                      <a:pPr algn="ctr"/>
                      <a:r>
                        <a:rPr lang="en-US" sz="1400" dirty="0">
                          <a:solidFill>
                            <a:schemeClr val="bg1">
                              <a:lumMod val="50000"/>
                            </a:schemeClr>
                          </a:solidFill>
                        </a:rPr>
                        <a:t>-muscular weakness and</a:t>
                      </a:r>
                    </a:p>
                    <a:p>
                      <a:pPr algn="ctr"/>
                      <a:r>
                        <a:rPr lang="en-US" sz="1400" dirty="0">
                          <a:solidFill>
                            <a:schemeClr val="bg1">
                              <a:lumMod val="50000"/>
                            </a:schemeClr>
                          </a:solidFill>
                        </a:rPr>
                        <a:t>seizures.</a:t>
                      </a:r>
                    </a:p>
                    <a:p>
                      <a:pPr algn="ctr"/>
                      <a:r>
                        <a:rPr lang="en-US" sz="1400" dirty="0">
                          <a:solidFill>
                            <a:schemeClr val="bg1">
                              <a:lumMod val="50000"/>
                            </a:schemeClr>
                          </a:solidFill>
                        </a:rPr>
                        <a:t>-Deficiency of activator</a:t>
                      </a:r>
                    </a:p>
                    <a:p>
                      <a:pPr algn="ctr"/>
                      <a:r>
                        <a:rPr lang="en-US" sz="1400" dirty="0">
                          <a:solidFill>
                            <a:schemeClr val="bg1">
                              <a:lumMod val="50000"/>
                            </a:schemeClr>
                          </a:solidFill>
                        </a:rPr>
                        <a:t>protein (Gm2 Activator)</a:t>
                      </a:r>
                    </a:p>
                  </a:txBody>
                  <a:tcPr anchor="ctr"/>
                </a:tc>
                <a:tc rowSpan="2">
                  <a:txBody>
                    <a:bodyPr/>
                    <a:lstStyle/>
                    <a:p>
                      <a:pPr algn="ctr"/>
                      <a:r>
                        <a:rPr lang="en-US" sz="1400" dirty="0">
                          <a:solidFill>
                            <a:schemeClr val="bg1">
                              <a:lumMod val="50000"/>
                            </a:schemeClr>
                          </a:solidFill>
                        </a:rPr>
                        <a:t>The most common one.</a:t>
                      </a:r>
                    </a:p>
                    <a:p>
                      <a:pPr algn="ctr"/>
                      <a:r>
                        <a:rPr lang="en-US" sz="1400" dirty="0" smtClean="0">
                          <a:solidFill>
                            <a:schemeClr val="bg1">
                              <a:lumMod val="50000"/>
                            </a:schemeClr>
                          </a:solidFill>
                        </a:rPr>
                        <a:t>- Hepatosplenomegaly</a:t>
                      </a:r>
                      <a:endParaRPr lang="en-US" sz="1400" dirty="0">
                        <a:solidFill>
                          <a:schemeClr val="bg1">
                            <a:lumMod val="50000"/>
                          </a:schemeClr>
                        </a:solidFill>
                      </a:endParaRPr>
                    </a:p>
                    <a:p>
                      <a:pPr algn="ctr"/>
                      <a:r>
                        <a:rPr lang="en-US" sz="1400" dirty="0" smtClean="0">
                          <a:solidFill>
                            <a:schemeClr val="bg1">
                              <a:lumMod val="50000"/>
                            </a:schemeClr>
                          </a:solidFill>
                        </a:rPr>
                        <a:t>- Osteoporosis </a:t>
                      </a:r>
                      <a:r>
                        <a:rPr lang="en-US" sz="1400" dirty="0">
                          <a:solidFill>
                            <a:schemeClr val="bg1">
                              <a:lumMod val="50000"/>
                            </a:schemeClr>
                          </a:solidFill>
                        </a:rPr>
                        <a:t>of long</a:t>
                      </a:r>
                    </a:p>
                    <a:p>
                      <a:pPr algn="ctr"/>
                      <a:r>
                        <a:rPr lang="en-US" sz="1400" dirty="0">
                          <a:solidFill>
                            <a:schemeClr val="bg1">
                              <a:lumMod val="50000"/>
                            </a:schemeClr>
                          </a:solidFill>
                        </a:rPr>
                        <a:t>bones.</a:t>
                      </a:r>
                    </a:p>
                    <a:p>
                      <a:pPr algn="ctr"/>
                      <a:r>
                        <a:rPr lang="en-US" sz="1400" dirty="0" smtClean="0">
                          <a:solidFill>
                            <a:schemeClr val="bg1">
                              <a:lumMod val="50000"/>
                            </a:schemeClr>
                          </a:solidFill>
                        </a:rPr>
                        <a:t>- CNS </a:t>
                      </a:r>
                      <a:r>
                        <a:rPr lang="en-US" sz="1400" dirty="0">
                          <a:solidFill>
                            <a:schemeClr val="bg1">
                              <a:lumMod val="50000"/>
                            </a:schemeClr>
                          </a:solidFill>
                        </a:rPr>
                        <a:t>involvement in</a:t>
                      </a:r>
                    </a:p>
                    <a:p>
                      <a:pPr algn="ctr"/>
                      <a:r>
                        <a:rPr lang="en-US" sz="1400" dirty="0">
                          <a:solidFill>
                            <a:schemeClr val="bg1">
                              <a:lumMod val="50000"/>
                            </a:schemeClr>
                          </a:solidFill>
                        </a:rPr>
                        <a:t>rare infantile (in infants)</a:t>
                      </a:r>
                    </a:p>
                    <a:p>
                      <a:pPr algn="ctr"/>
                      <a:r>
                        <a:rPr lang="en-US" sz="1400" dirty="0">
                          <a:solidFill>
                            <a:schemeClr val="bg1">
                              <a:lumMod val="50000"/>
                            </a:schemeClr>
                          </a:solidFill>
                        </a:rPr>
                        <a:t>and juvenile (in</a:t>
                      </a:r>
                    </a:p>
                    <a:p>
                      <a:pPr algn="ctr"/>
                      <a:r>
                        <a:rPr lang="en-US" sz="1400" dirty="0">
                          <a:solidFill>
                            <a:schemeClr val="bg1">
                              <a:lumMod val="50000"/>
                            </a:schemeClr>
                          </a:solidFill>
                        </a:rPr>
                        <a:t>children) forms.</a:t>
                      </a:r>
                    </a:p>
                    <a:p>
                      <a:pPr algn="ctr"/>
                      <a:r>
                        <a:rPr lang="en-US" sz="1400" dirty="0" smtClean="0">
                          <a:solidFill>
                            <a:schemeClr val="bg1">
                              <a:lumMod val="50000"/>
                            </a:schemeClr>
                          </a:solidFill>
                        </a:rPr>
                        <a:t>- Enzyme </a:t>
                      </a:r>
                      <a:r>
                        <a:rPr lang="en-US" sz="1400" dirty="0">
                          <a:solidFill>
                            <a:schemeClr val="bg1">
                              <a:lumMod val="50000"/>
                            </a:schemeClr>
                          </a:solidFill>
                        </a:rPr>
                        <a:t>Replacement</a:t>
                      </a:r>
                    </a:p>
                    <a:p>
                      <a:pPr algn="ctr"/>
                      <a:r>
                        <a:rPr lang="en-US" sz="1400" dirty="0">
                          <a:solidFill>
                            <a:schemeClr val="bg1">
                              <a:lumMod val="50000"/>
                            </a:schemeClr>
                          </a:solidFill>
                        </a:rPr>
                        <a:t>therapy is usually</a:t>
                      </a:r>
                    </a:p>
                    <a:p>
                      <a:pPr algn="ctr"/>
                      <a:r>
                        <a:rPr lang="en-US" sz="1400" dirty="0">
                          <a:solidFill>
                            <a:schemeClr val="bg1">
                              <a:lumMod val="50000"/>
                            </a:schemeClr>
                          </a:solidFill>
                        </a:rPr>
                        <a:t>successful for this</a:t>
                      </a:r>
                    </a:p>
                    <a:p>
                      <a:pPr algn="ctr"/>
                      <a:r>
                        <a:rPr lang="en-US" sz="1400" dirty="0">
                          <a:solidFill>
                            <a:schemeClr val="bg1">
                              <a:lumMod val="50000"/>
                            </a:schemeClr>
                          </a:solidFill>
                        </a:rPr>
                        <a:t>disease</a:t>
                      </a:r>
                      <a:r>
                        <a:rPr lang="en-US" sz="1400" dirty="0" smtClean="0">
                          <a:solidFill>
                            <a:schemeClr val="bg1">
                              <a:lumMod val="50000"/>
                            </a:schemeClr>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x-none" sz="1400" dirty="0" smtClean="0">
                          <a:solidFill>
                            <a:schemeClr val="bg1">
                              <a:lumMod val="50000"/>
                            </a:schemeClr>
                          </a:solidFill>
                        </a:rPr>
                        <a:t>Cytoplasm looks like crumbled tissue paper due to accumulation of </a:t>
                      </a:r>
                      <a:r>
                        <a:rPr lang="en-US" altLang="x-none" sz="1400" dirty="0" err="1" smtClean="0">
                          <a:solidFill>
                            <a:schemeClr val="bg1">
                              <a:lumMod val="50000"/>
                            </a:schemeClr>
                          </a:solidFill>
                        </a:rPr>
                        <a:t>Galactocerebrosides</a:t>
                      </a:r>
                      <a:endParaRPr lang="en-US" altLang="x-none" sz="1400" dirty="0" smtClean="0">
                        <a:solidFill>
                          <a:schemeClr val="bg1">
                            <a:lumMod val="50000"/>
                          </a:schemeClr>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400" dirty="0">
                          <a:solidFill>
                            <a:schemeClr val="bg1">
                              <a:lumMod val="50000"/>
                            </a:schemeClr>
                          </a:solidFill>
                        </a:rPr>
                        <a:t>Type </a:t>
                      </a:r>
                      <a:r>
                        <a:rPr lang="en-US" sz="1400" dirty="0" smtClean="0">
                          <a:solidFill>
                            <a:schemeClr val="bg1">
                              <a:lumMod val="50000"/>
                            </a:schemeClr>
                          </a:solidFill>
                        </a:rPr>
                        <a:t>A :</a:t>
                      </a:r>
                      <a:endParaRPr lang="en-US" sz="1400" dirty="0">
                        <a:solidFill>
                          <a:schemeClr val="bg1">
                            <a:lumMod val="50000"/>
                          </a:schemeClr>
                        </a:solidFill>
                      </a:endParaRPr>
                    </a:p>
                    <a:p>
                      <a:pPr algn="ctr"/>
                      <a:r>
                        <a:rPr lang="en-US" sz="1400" dirty="0">
                          <a:solidFill>
                            <a:schemeClr val="bg1">
                              <a:lumMod val="50000"/>
                            </a:schemeClr>
                          </a:solidFill>
                        </a:rPr>
                        <a:t>-Enzyme Activity is reduced</a:t>
                      </a:r>
                    </a:p>
                    <a:p>
                      <a:pPr algn="ctr"/>
                      <a:r>
                        <a:rPr lang="en-US" sz="1400" dirty="0">
                          <a:solidFill>
                            <a:schemeClr val="bg1">
                              <a:lumMod val="50000"/>
                            </a:schemeClr>
                          </a:solidFill>
                        </a:rPr>
                        <a:t>to 1% and less than normal.</a:t>
                      </a:r>
                    </a:p>
                    <a:p>
                      <a:pPr algn="ctr"/>
                      <a:r>
                        <a:rPr lang="en-US" sz="1400" dirty="0">
                          <a:solidFill>
                            <a:schemeClr val="bg1">
                              <a:lumMod val="50000"/>
                            </a:schemeClr>
                          </a:solidFill>
                        </a:rPr>
                        <a:t>-Fatal Disease</a:t>
                      </a:r>
                    </a:p>
                    <a:p>
                      <a:pPr algn="ctr"/>
                      <a:endParaRPr lang="en-US" dirty="0">
                        <a:solidFill>
                          <a:schemeClr val="bg1">
                            <a:lumMod val="50000"/>
                          </a:schemeClr>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400" dirty="0">
                          <a:solidFill>
                            <a:schemeClr val="bg1">
                              <a:lumMod val="50000"/>
                            </a:schemeClr>
                          </a:solidFill>
                        </a:rPr>
                        <a:t>Type </a:t>
                      </a:r>
                      <a:r>
                        <a:rPr lang="en-US" sz="1400" dirty="0" smtClean="0">
                          <a:solidFill>
                            <a:schemeClr val="bg1">
                              <a:lumMod val="50000"/>
                            </a:schemeClr>
                          </a:solidFill>
                        </a:rPr>
                        <a:t>B :</a:t>
                      </a:r>
                      <a:endParaRPr lang="en-US" sz="1400" dirty="0">
                        <a:solidFill>
                          <a:schemeClr val="bg1">
                            <a:lumMod val="50000"/>
                          </a:schemeClr>
                        </a:solidFill>
                      </a:endParaRPr>
                    </a:p>
                    <a:p>
                      <a:pPr algn="ctr"/>
                      <a:r>
                        <a:rPr lang="en-US" sz="1400" dirty="0">
                          <a:solidFill>
                            <a:schemeClr val="bg1">
                              <a:lumMod val="50000"/>
                            </a:schemeClr>
                          </a:solidFill>
                        </a:rPr>
                        <a:t>- Little enzyme act</a:t>
                      </a:r>
                    </a:p>
                    <a:p>
                      <a:pPr algn="ctr"/>
                      <a:r>
                        <a:rPr lang="en-US" sz="1400" dirty="0">
                          <a:solidFill>
                            <a:schemeClr val="bg1">
                              <a:lumMod val="50000"/>
                            </a:schemeClr>
                          </a:solidFill>
                        </a:rPr>
                        <a:t>- Chronic Disease.</a:t>
                      </a:r>
                    </a:p>
                    <a:p>
                      <a:pPr algn="ctr"/>
                      <a:endParaRPr lang="en-US" dirty="0">
                        <a:solidFill>
                          <a:schemeClr val="bg1">
                            <a:lumMod val="50000"/>
                          </a:schemeClr>
                        </a:solidFill>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3"/>
                  </a:ext>
                </a:extLst>
              </a:tr>
              <a:tr h="165198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dirty="0">
                          <a:solidFill>
                            <a:schemeClr val="bg1">
                              <a:lumMod val="50000"/>
                            </a:schemeClr>
                          </a:solidFill>
                        </a:rPr>
                        <a:t>-</a:t>
                      </a:r>
                      <a:r>
                        <a:rPr lang="en-US" sz="1400" dirty="0">
                          <a:solidFill>
                            <a:schemeClr val="bg1">
                              <a:lumMod val="50000"/>
                            </a:schemeClr>
                          </a:solidFill>
                        </a:rPr>
                        <a:t>More severe.</a:t>
                      </a:r>
                    </a:p>
                    <a:p>
                      <a:pPr algn="ctr"/>
                      <a:r>
                        <a:rPr lang="en-US" sz="1400" dirty="0">
                          <a:solidFill>
                            <a:schemeClr val="bg1">
                              <a:lumMod val="50000"/>
                            </a:schemeClr>
                          </a:solidFill>
                        </a:rPr>
                        <a:t>-Death in early childhood.</a:t>
                      </a:r>
                    </a:p>
                    <a:p>
                      <a:pPr algn="ctr"/>
                      <a:r>
                        <a:rPr lang="en-US" sz="1400" dirty="0">
                          <a:solidFill>
                            <a:schemeClr val="bg1">
                              <a:lumMod val="50000"/>
                            </a:schemeClr>
                          </a:solidFill>
                        </a:rPr>
                        <a:t>- Hepatosplenomegaly</a:t>
                      </a:r>
                    </a:p>
                    <a:p>
                      <a:pPr algn="ctr"/>
                      <a:r>
                        <a:rPr lang="en-US" sz="1400" dirty="0">
                          <a:solidFill>
                            <a:schemeClr val="bg1">
                              <a:lumMod val="50000"/>
                            </a:schemeClr>
                          </a:solidFill>
                        </a:rPr>
                        <a:t>-Neurodegenerative</a:t>
                      </a:r>
                    </a:p>
                    <a:p>
                      <a:pPr algn="ctr"/>
                      <a:r>
                        <a:rPr lang="en-US" sz="1400" dirty="0">
                          <a:solidFill>
                            <a:schemeClr val="bg1">
                              <a:lumMod val="50000"/>
                            </a:schemeClr>
                          </a:solidFill>
                        </a:rPr>
                        <a:t>course.</a:t>
                      </a:r>
                    </a:p>
                    <a:p>
                      <a:pPr algn="ctr"/>
                      <a:r>
                        <a:rPr lang="en-US" sz="1400" dirty="0">
                          <a:solidFill>
                            <a:schemeClr val="bg1">
                              <a:lumMod val="50000"/>
                            </a:schemeClr>
                          </a:solidFill>
                        </a:rPr>
                        <a:t>-*Cherry red macula</a:t>
                      </a:r>
                    </a:p>
                    <a:p>
                      <a:pPr algn="ctr"/>
                      <a:endParaRPr lang="en-US" dirty="0">
                        <a:solidFill>
                          <a:schemeClr val="bg1">
                            <a:lumMod val="50000"/>
                          </a:schemeClr>
                        </a:solidFill>
                      </a:endParaRPr>
                    </a:p>
                  </a:txBody>
                  <a:tcPr anchor="ctr"/>
                </a:tc>
                <a:tc>
                  <a:txBody>
                    <a:bodyPr/>
                    <a:lstStyle/>
                    <a:p>
                      <a:pPr algn="ctr"/>
                      <a:r>
                        <a:rPr lang="en-US" sz="1400" dirty="0">
                          <a:solidFill>
                            <a:schemeClr val="bg1">
                              <a:lumMod val="50000"/>
                            </a:schemeClr>
                          </a:solidFill>
                        </a:rPr>
                        <a:t>-Less severe form type A</a:t>
                      </a:r>
                    </a:p>
                    <a:p>
                      <a:pPr algn="ctr"/>
                      <a:r>
                        <a:rPr lang="en-US" sz="1400" dirty="0">
                          <a:solidFill>
                            <a:schemeClr val="bg1">
                              <a:lumMod val="50000"/>
                            </a:schemeClr>
                          </a:solidFill>
                        </a:rPr>
                        <a:t>-Later onset</a:t>
                      </a:r>
                    </a:p>
                    <a:p>
                      <a:pPr algn="ctr"/>
                      <a:r>
                        <a:rPr lang="en-US" sz="1400" dirty="0">
                          <a:solidFill>
                            <a:schemeClr val="bg1">
                              <a:lumMod val="50000"/>
                            </a:schemeClr>
                          </a:solidFill>
                        </a:rPr>
                        <a:t>- Little enzyme act</a:t>
                      </a:r>
                    </a:p>
                    <a:p>
                      <a:pPr algn="ctr"/>
                      <a:r>
                        <a:rPr lang="en-US" sz="1400" dirty="0">
                          <a:solidFill>
                            <a:schemeClr val="bg1">
                              <a:lumMod val="50000"/>
                            </a:schemeClr>
                          </a:solidFill>
                        </a:rPr>
                        <a:t>-Hepatosplenomegaly</a:t>
                      </a:r>
                    </a:p>
                    <a:p>
                      <a:pPr algn="ctr"/>
                      <a:r>
                        <a:rPr lang="en-US" sz="1400" dirty="0">
                          <a:solidFill>
                            <a:schemeClr val="bg1">
                              <a:lumMod val="50000"/>
                            </a:schemeClr>
                          </a:solidFill>
                        </a:rPr>
                        <a:t>-*Cherry red macula</a:t>
                      </a:r>
                    </a:p>
                    <a:p>
                      <a:pPr algn="ctr"/>
                      <a:endParaRPr lang="en-US" dirty="0">
                        <a:solidFill>
                          <a:schemeClr val="bg1">
                            <a:lumMod val="50000"/>
                          </a:schemeClr>
                        </a:solidFill>
                      </a:endParaRPr>
                    </a:p>
                  </a:txBody>
                  <a:tcPr anchor="ctr"/>
                </a:tc>
                <a:extLst>
                  <a:ext uri="{0D108BD9-81ED-4DB2-BD59-A6C34878D82A}">
                    <a16:rowId xmlns:a16="http://schemas.microsoft.com/office/drawing/2014/main" xmlns="" val="10004"/>
                  </a:ext>
                </a:extLst>
              </a:tr>
              <a:tr h="501494">
                <a:tc gridSpan="5">
                  <a:txBody>
                    <a:bodyPr/>
                    <a:lstStyle/>
                    <a:p>
                      <a:pPr algn="ctr"/>
                      <a:r>
                        <a:rPr lang="en-US" sz="1400" dirty="0">
                          <a:solidFill>
                            <a:schemeClr val="bg1">
                              <a:lumMod val="50000"/>
                            </a:schemeClr>
                          </a:solidFill>
                        </a:rPr>
                        <a:t>*Cherry-red macula is: There is an area in the retina that is called macula, it acts as a natural sun-block (it blocks ultraviolet rays</a:t>
                      </a:r>
                    </a:p>
                    <a:p>
                      <a:pPr algn="ctr"/>
                      <a:r>
                        <a:rPr lang="en-US" sz="1400" dirty="0">
                          <a:solidFill>
                            <a:schemeClr val="bg1">
                              <a:lumMod val="50000"/>
                            </a:schemeClr>
                          </a:solidFill>
                        </a:rPr>
                        <a:t>that enter and harm the eye), usually it’s yellow in color but when it’s affected it becomes red under the light. Examples of </a:t>
                      </a:r>
                      <a:r>
                        <a:rPr lang="en-US" sz="1400" dirty="0" err="1" smtClean="0">
                          <a:solidFill>
                            <a:schemeClr val="bg1">
                              <a:lumMod val="50000"/>
                            </a:schemeClr>
                          </a:solidFill>
                        </a:rPr>
                        <a:t>Sphingolipidoses</a:t>
                      </a:r>
                      <a:endParaRPr lang="en-US" sz="1400" dirty="0">
                        <a:solidFill>
                          <a:schemeClr val="bg1">
                            <a:lumMod val="50000"/>
                          </a:schemeClr>
                        </a:solidFill>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10005"/>
                  </a:ext>
                </a:extLst>
              </a:tr>
            </a:tbl>
          </a:graphicData>
        </a:graphic>
      </p:graphicFrame>
      <p:sp>
        <p:nvSpPr>
          <p:cNvPr id="5" name="TextBox 4"/>
          <p:cNvSpPr txBox="1"/>
          <p:nvPr/>
        </p:nvSpPr>
        <p:spPr>
          <a:xfrm>
            <a:off x="215711" y="84481"/>
            <a:ext cx="4402010" cy="584775"/>
          </a:xfrm>
          <a:prstGeom prst="rect">
            <a:avLst/>
          </a:prstGeom>
          <a:noFill/>
        </p:spPr>
        <p:txBody>
          <a:bodyPr wrap="square" rtlCol="0">
            <a:spAutoFit/>
          </a:bodyPr>
          <a:lstStyle/>
          <a:p>
            <a:r>
              <a:rPr lang="en-US" sz="3200" dirty="0" smtClean="0">
                <a:solidFill>
                  <a:srgbClr val="4C8180"/>
                </a:solidFill>
                <a:latin typeface="Century Gothic" charset="0"/>
                <a:ea typeface="Century Gothic" charset="0"/>
                <a:cs typeface="Century Gothic" charset="0"/>
              </a:rPr>
              <a:t>From 435 team </a:t>
            </a:r>
            <a:endParaRPr lang="en-US" sz="3200" dirty="0">
              <a:solidFill>
                <a:srgbClr val="4C818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880271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57388706"/>
              </p:ext>
            </p:extLst>
          </p:nvPr>
        </p:nvGraphicFramePr>
        <p:xfrm>
          <a:off x="159893" y="776685"/>
          <a:ext cx="11872213" cy="1752600"/>
        </p:xfrm>
        <a:graphic>
          <a:graphicData uri="http://schemas.openxmlformats.org/drawingml/2006/table">
            <a:tbl>
              <a:tblPr firstRow="1" bandRow="1">
                <a:tableStyleId>{5940675A-B579-460E-94D1-54222C63F5DA}</a:tableStyleId>
              </a:tblPr>
              <a:tblGrid>
                <a:gridCol w="1169236"/>
                <a:gridCol w="2488367"/>
                <a:gridCol w="1573967"/>
                <a:gridCol w="2053653"/>
                <a:gridCol w="2023672"/>
                <a:gridCol w="2563318"/>
              </a:tblGrid>
              <a:tr h="370840">
                <a:tc gridSpan="6">
                  <a:txBody>
                    <a:bodyPr/>
                    <a:lstStyle/>
                    <a:p>
                      <a:pPr marL="0" marR="0" indent="0" algn="ctr" defTabSz="914400" rtl="0" eaLnBrk="1" fontAlgn="auto" latinLnBrk="0" hangingPunct="1">
                        <a:lnSpc>
                          <a:spcPct val="90000"/>
                        </a:lnSpc>
                        <a:spcBef>
                          <a:spcPts val="1000"/>
                        </a:spcBef>
                        <a:spcAft>
                          <a:spcPts val="0"/>
                        </a:spcAft>
                        <a:buClrTx/>
                        <a:buSzTx/>
                        <a:buFont typeface="Arial"/>
                        <a:buNone/>
                        <a:tabLst/>
                        <a:defRPr/>
                      </a:pPr>
                      <a:r>
                        <a:rPr lang="en-US" sz="2000" b="1" kern="1200" dirty="0" smtClean="0">
                          <a:solidFill>
                            <a:srgbClr val="44505E"/>
                          </a:solidFill>
                          <a:latin typeface="+mn-lt"/>
                          <a:ea typeface="+mn-ea"/>
                          <a:cs typeface="+mn-cs"/>
                        </a:rPr>
                        <a:t>Types and Structures of Sphingolipids</a:t>
                      </a:r>
                    </a:p>
                  </a:txBody>
                  <a:tcPr>
                    <a:solidFill>
                      <a:srgbClr val="203864">
                        <a:alpha val="29020"/>
                      </a:srgb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b="1" dirty="0" smtClean="0">
                          <a:solidFill>
                            <a:srgbClr val="239A97"/>
                          </a:solidFill>
                        </a:rPr>
                        <a:t>Type</a:t>
                      </a:r>
                      <a:endParaRPr lang="en-US" b="1" dirty="0">
                        <a:solidFill>
                          <a:srgbClr val="239A97"/>
                        </a:solidFill>
                      </a:endParaRPr>
                    </a:p>
                  </a:txBody>
                  <a:tcPr anchor="ctr">
                    <a:solidFill>
                      <a:srgbClr val="203864">
                        <a:alpha val="2902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239A97"/>
                          </a:solidFill>
                        </a:rPr>
                        <a:t>1. Sphingosine</a:t>
                      </a:r>
                    </a:p>
                  </a:txBody>
                  <a:tcPr anchor="ctr">
                    <a:solidFill>
                      <a:srgbClr val="FFFFFF">
                        <a:alpha val="2902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239A97"/>
                          </a:solidFill>
                        </a:rPr>
                        <a:t>2. Ceramide</a:t>
                      </a:r>
                    </a:p>
                  </a:txBody>
                  <a:tcPr anchor="ctr">
                    <a:solidFill>
                      <a:srgbClr val="FFFFFF">
                        <a:alpha val="2902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239A97"/>
                          </a:solidFill>
                        </a:rPr>
                        <a:t>3. Sphingomyelin</a:t>
                      </a:r>
                    </a:p>
                  </a:txBody>
                  <a:tcPr anchor="ctr">
                    <a:solidFill>
                      <a:srgbClr val="FFFFFF">
                        <a:alpha val="2902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239A97"/>
                          </a:solidFill>
                        </a:rPr>
                        <a:t>4. </a:t>
                      </a:r>
                      <a:r>
                        <a:rPr lang="en-US" sz="1800" dirty="0" err="1" smtClean="0">
                          <a:solidFill>
                            <a:srgbClr val="239A97"/>
                          </a:solidFill>
                        </a:rPr>
                        <a:t>Cerebrosides</a:t>
                      </a:r>
                      <a:endParaRPr lang="en-US" sz="1800" dirty="0" smtClean="0">
                        <a:solidFill>
                          <a:srgbClr val="239A97"/>
                        </a:solidFill>
                      </a:endParaRPr>
                    </a:p>
                  </a:txBody>
                  <a:tcPr anchor="ctr">
                    <a:solidFill>
                      <a:srgbClr val="FFFFFF">
                        <a:alpha val="2902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239A97"/>
                          </a:solidFill>
                        </a:rPr>
                        <a:t>5. Gangliosides</a:t>
                      </a:r>
                    </a:p>
                  </a:txBody>
                  <a:tcPr anchor="ctr">
                    <a:solidFill>
                      <a:srgbClr val="FFFFFF">
                        <a:alpha val="29020"/>
                      </a:srgbClr>
                    </a:solidFill>
                  </a:tcPr>
                </a:tc>
              </a:tr>
              <a:tr h="370840">
                <a:tc>
                  <a:txBody>
                    <a:bodyPr/>
                    <a:lstStyle/>
                    <a:p>
                      <a:pPr algn="ctr"/>
                      <a:r>
                        <a:rPr lang="en-US" b="1" dirty="0" smtClean="0">
                          <a:solidFill>
                            <a:srgbClr val="44505E"/>
                          </a:solidFill>
                        </a:rPr>
                        <a:t>Structure</a:t>
                      </a:r>
                      <a:endParaRPr lang="en-US" b="1" dirty="0">
                        <a:solidFill>
                          <a:srgbClr val="44505E"/>
                        </a:solidFill>
                      </a:endParaRPr>
                    </a:p>
                  </a:txBody>
                  <a:tcPr anchor="ctr">
                    <a:solidFill>
                      <a:srgbClr val="203864">
                        <a:alpha val="2902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44505E"/>
                          </a:solidFill>
                        </a:rPr>
                        <a:t>Long chain, unsaturated amino alcohol</a:t>
                      </a:r>
                    </a:p>
                  </a:txBody>
                  <a:tcPr anchor="ctr">
                    <a:solidFill>
                      <a:srgbClr val="FFFFFF">
                        <a:alpha val="2902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44505E"/>
                          </a:solidFill>
                        </a:rPr>
                        <a:t>= Sphingosine + Fatty acid</a:t>
                      </a:r>
                    </a:p>
                  </a:txBody>
                  <a:tcPr anchor="ctr">
                    <a:solidFill>
                      <a:srgbClr val="FFFFFF">
                        <a:alpha val="2902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44505E"/>
                          </a:solidFill>
                        </a:rPr>
                        <a:t>= Ceramide + </a:t>
                      </a:r>
                      <a:r>
                        <a:rPr lang="en-US" sz="1800" dirty="0" err="1" smtClean="0">
                          <a:solidFill>
                            <a:srgbClr val="44505E"/>
                          </a:solidFill>
                        </a:rPr>
                        <a:t>phosphorylcholine</a:t>
                      </a:r>
                      <a:endParaRPr lang="en-US" sz="1800" dirty="0" smtClean="0">
                        <a:solidFill>
                          <a:srgbClr val="44505E"/>
                        </a:solidFill>
                      </a:endParaRPr>
                    </a:p>
                  </a:txBody>
                  <a:tcPr anchor="ctr">
                    <a:solidFill>
                      <a:srgbClr val="FFFFFF">
                        <a:alpha val="2902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44505E"/>
                          </a:solidFill>
                        </a:rPr>
                        <a:t>= ceramide + monosaccharides</a:t>
                      </a:r>
                    </a:p>
                  </a:txBody>
                  <a:tcPr anchor="ctr">
                    <a:solidFill>
                      <a:srgbClr val="FFFFFF">
                        <a:alpha val="29020"/>
                      </a:srgbClr>
                    </a:solidFill>
                  </a:tcPr>
                </a:tc>
                <a:tc>
                  <a:txBody>
                    <a:bodyPr/>
                    <a:lstStyle/>
                    <a:p>
                      <a:pPr algn="ctr">
                        <a:lnSpc>
                          <a:spcPct val="100000"/>
                        </a:lnSpc>
                        <a:spcBef>
                          <a:spcPts val="500"/>
                        </a:spcBef>
                      </a:pPr>
                      <a:r>
                        <a:rPr lang="en-US" sz="1800" dirty="0" smtClean="0">
                          <a:solidFill>
                            <a:srgbClr val="44505E"/>
                          </a:solidFill>
                        </a:rPr>
                        <a:t>= Ceramide + Oligosaccharides + NANA</a:t>
                      </a:r>
                    </a:p>
                  </a:txBody>
                  <a:tcPr anchor="ctr">
                    <a:solidFill>
                      <a:srgbClr val="FFFFFF">
                        <a:alpha val="29020"/>
                      </a:srgbClr>
                    </a:solidFill>
                  </a:tcPr>
                </a:tc>
              </a:tr>
              <a:tr h="370840">
                <a:tc>
                  <a:txBody>
                    <a:bodyPr/>
                    <a:lstStyle/>
                    <a:p>
                      <a:pPr algn="ctr"/>
                      <a:r>
                        <a:rPr lang="en-US" b="1" dirty="0" smtClean="0"/>
                        <a:t>Example</a:t>
                      </a:r>
                      <a:endParaRPr lang="en-US" b="1" dirty="0"/>
                    </a:p>
                  </a:txBody>
                  <a:tcPr anchor="ctr">
                    <a:solidFill>
                      <a:srgbClr val="203864">
                        <a:alpha val="29020"/>
                      </a:srgbClr>
                    </a:solidFill>
                  </a:tcPr>
                </a:tc>
                <a:tc>
                  <a:txBody>
                    <a:bodyPr/>
                    <a:lstStyle/>
                    <a:p>
                      <a:pPr algn="ctr"/>
                      <a:r>
                        <a:rPr lang="en-US" dirty="0" smtClean="0"/>
                        <a:t>-</a:t>
                      </a:r>
                      <a:endParaRPr lang="en-US" dirty="0"/>
                    </a:p>
                  </a:txBody>
                  <a:tcPr anchor="ctr">
                    <a:solidFill>
                      <a:srgbClr val="FFFFFF">
                        <a:alpha val="29020"/>
                      </a:srgbClr>
                    </a:solidFill>
                  </a:tcPr>
                </a:tc>
                <a:tc>
                  <a:txBody>
                    <a:bodyPr/>
                    <a:lstStyle/>
                    <a:p>
                      <a:pPr algn="ctr"/>
                      <a:r>
                        <a:rPr lang="en-US" dirty="0" smtClean="0"/>
                        <a:t>-</a:t>
                      </a:r>
                      <a:endParaRPr lang="en-US" dirty="0"/>
                    </a:p>
                  </a:txBody>
                  <a:tcPr anchor="ctr">
                    <a:solidFill>
                      <a:srgbClr val="FFFFFF">
                        <a:alpha val="29020"/>
                      </a:srgbClr>
                    </a:solidFill>
                  </a:tcPr>
                </a:tc>
                <a:tc>
                  <a:txBody>
                    <a:bodyPr/>
                    <a:lstStyle/>
                    <a:p>
                      <a:pPr algn="ctr"/>
                      <a:r>
                        <a:rPr lang="en-US" dirty="0" smtClean="0"/>
                        <a:t>-</a:t>
                      </a:r>
                      <a:endParaRPr lang="en-US" dirty="0"/>
                    </a:p>
                  </a:txBody>
                  <a:tcPr anchor="ctr">
                    <a:solidFill>
                      <a:srgbClr val="FFFFFF">
                        <a:alpha val="2902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smtClean="0"/>
                        <a:t>Galactocerebroside</a:t>
                      </a:r>
                      <a:endParaRPr lang="en-US" sz="1800" dirty="0" smtClean="0">
                        <a:solidFill>
                          <a:srgbClr val="44505E"/>
                        </a:solidFill>
                      </a:endParaRPr>
                    </a:p>
                  </a:txBody>
                  <a:tcPr anchor="ctr">
                    <a:solidFill>
                      <a:srgbClr val="FFFFFF">
                        <a:alpha val="29020"/>
                      </a:srgbClr>
                    </a:solidFill>
                  </a:tcPr>
                </a:tc>
                <a:tc>
                  <a:txBody>
                    <a:bodyPr/>
                    <a:lstStyle/>
                    <a:p>
                      <a:pPr marL="0" marR="0" indent="0" algn="ctr" defTabSz="914400" rtl="0" eaLnBrk="1" fontAlgn="auto" latinLnBrk="0" hangingPunct="1">
                        <a:lnSpc>
                          <a:spcPct val="100000"/>
                        </a:lnSpc>
                        <a:spcBef>
                          <a:spcPts val="500"/>
                        </a:spcBef>
                        <a:spcAft>
                          <a:spcPts val="0"/>
                        </a:spcAft>
                        <a:buClrTx/>
                        <a:buSzTx/>
                        <a:buFontTx/>
                        <a:buNone/>
                        <a:tabLst/>
                        <a:defRPr/>
                      </a:pPr>
                      <a:r>
                        <a:rPr lang="en-US" sz="1800" dirty="0" smtClean="0"/>
                        <a:t>Gm2</a:t>
                      </a:r>
                      <a:endParaRPr lang="en-US" sz="1800" dirty="0" smtClean="0">
                        <a:solidFill>
                          <a:srgbClr val="44505E"/>
                        </a:solidFill>
                      </a:endParaRPr>
                    </a:p>
                  </a:txBody>
                  <a:tcPr anchor="ctr">
                    <a:solidFill>
                      <a:srgbClr val="FFFFFF">
                        <a:alpha val="29020"/>
                      </a:srgb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14856172"/>
              </p:ext>
            </p:extLst>
          </p:nvPr>
        </p:nvGraphicFramePr>
        <p:xfrm>
          <a:off x="1090783" y="2658132"/>
          <a:ext cx="9893510" cy="1656080"/>
        </p:xfrm>
        <a:graphic>
          <a:graphicData uri="http://schemas.openxmlformats.org/drawingml/2006/table">
            <a:tbl>
              <a:tblPr firstRow="1" bandRow="1">
                <a:tableStyleId>{5940675A-B579-460E-94D1-54222C63F5DA}</a:tableStyleId>
              </a:tblPr>
              <a:tblGrid>
                <a:gridCol w="1169236"/>
                <a:gridCol w="8724274"/>
              </a:tblGrid>
              <a:tr h="370840">
                <a:tc gridSpan="2">
                  <a:txBody>
                    <a:bodyPr/>
                    <a:lstStyle/>
                    <a:p>
                      <a:pPr marL="0" marR="0" indent="0" algn="ctr" defTabSz="914400" rtl="0" eaLnBrk="1" fontAlgn="auto" latinLnBrk="0" hangingPunct="1">
                        <a:lnSpc>
                          <a:spcPct val="90000"/>
                        </a:lnSpc>
                        <a:spcBef>
                          <a:spcPts val="1000"/>
                        </a:spcBef>
                        <a:spcAft>
                          <a:spcPts val="0"/>
                        </a:spcAft>
                        <a:buClrTx/>
                        <a:buSzTx/>
                        <a:buFont typeface="Arial"/>
                        <a:buNone/>
                        <a:tabLst/>
                        <a:defRPr/>
                      </a:pPr>
                      <a:r>
                        <a:rPr lang="en-US" sz="2000" b="1" kern="1200" dirty="0" smtClean="0">
                          <a:solidFill>
                            <a:srgbClr val="44505E"/>
                          </a:solidFill>
                          <a:latin typeface="+mn-lt"/>
                          <a:ea typeface="+mn-ea"/>
                          <a:cs typeface="+mn-cs"/>
                        </a:rPr>
                        <a:t>Myelin Structure and Function</a:t>
                      </a:r>
                    </a:p>
                  </a:txBody>
                  <a:tcPr>
                    <a:solidFill>
                      <a:schemeClr val="accent1">
                        <a:lumMod val="50000"/>
                        <a:alpha val="29020"/>
                      </a:schemeClr>
                    </a:solidFill>
                  </a:tcPr>
                </a:tc>
                <a:tc hMerge="1">
                  <a:txBody>
                    <a:bodyPr/>
                    <a:lstStyle/>
                    <a:p>
                      <a:endParaRPr lang="en-US" dirty="0"/>
                    </a:p>
                  </a:txBody>
                  <a:tcPr/>
                </a:tc>
              </a:tr>
              <a:tr h="370840">
                <a:tc>
                  <a:txBody>
                    <a:bodyPr/>
                    <a:lstStyle/>
                    <a:p>
                      <a:pPr algn="ctr"/>
                      <a:r>
                        <a:rPr lang="en-US" b="1" dirty="0" smtClean="0">
                          <a:solidFill>
                            <a:srgbClr val="239A97"/>
                          </a:solidFill>
                        </a:rPr>
                        <a:t>Structure</a:t>
                      </a:r>
                      <a:endParaRPr lang="en-US" b="1" dirty="0">
                        <a:solidFill>
                          <a:srgbClr val="239A97"/>
                        </a:solidFill>
                      </a:endParaRPr>
                    </a:p>
                  </a:txBody>
                  <a:tcPr anchor="ctr">
                    <a:solidFill>
                      <a:srgbClr val="203864">
                        <a:alpha val="29020"/>
                      </a:srgbClr>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smtClean="0">
                          <a:solidFill>
                            <a:srgbClr val="239A97"/>
                          </a:solidFill>
                        </a:rPr>
                        <a:t>It is the membrane around the axon that forms a myelinated nerve fiber.</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smtClean="0">
                          <a:solidFill>
                            <a:srgbClr val="239A97"/>
                          </a:solidFill>
                        </a:rPr>
                        <a:t>Myelin is produced by Schwann cells and Oligodendrocytes.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smtClean="0">
                          <a:solidFill>
                            <a:srgbClr val="239A97"/>
                          </a:solidFill>
                        </a:rPr>
                        <a:t>It is composed of 80% lipids and 20% proteins.</a:t>
                      </a:r>
                    </a:p>
                  </a:txBody>
                  <a:tcPr>
                    <a:solidFill>
                      <a:srgbClr val="FFFFFF">
                        <a:alpha val="29020"/>
                      </a:srgbClr>
                    </a:solidFill>
                  </a:tcPr>
                </a:tc>
              </a:tr>
              <a:tr h="370840">
                <a:tc>
                  <a:txBody>
                    <a:bodyPr/>
                    <a:lstStyle/>
                    <a:p>
                      <a:pPr algn="ctr"/>
                      <a:r>
                        <a:rPr lang="en-US" b="1" dirty="0" smtClean="0">
                          <a:solidFill>
                            <a:srgbClr val="44505E"/>
                          </a:solidFill>
                        </a:rPr>
                        <a:t>Function</a:t>
                      </a:r>
                      <a:endParaRPr lang="en-US" b="1" dirty="0">
                        <a:solidFill>
                          <a:srgbClr val="44505E"/>
                        </a:solidFill>
                      </a:endParaRPr>
                    </a:p>
                  </a:txBody>
                  <a:tcPr anchor="ctr">
                    <a:solidFill>
                      <a:schemeClr val="accent1">
                        <a:lumMod val="50000"/>
                        <a:alpha val="2902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44505E"/>
                          </a:solidFill>
                        </a:rPr>
                        <a:t>Nerve insulation:</a:t>
                      </a:r>
                      <a:r>
                        <a:rPr lang="en-US" sz="1800" baseline="0" dirty="0" smtClean="0">
                          <a:solidFill>
                            <a:srgbClr val="44505E"/>
                          </a:solidFill>
                        </a:rPr>
                        <a:t> </a:t>
                      </a:r>
                      <a:r>
                        <a:rPr lang="en-US" sz="1800" dirty="0" smtClean="0">
                          <a:solidFill>
                            <a:srgbClr val="44505E"/>
                          </a:solidFill>
                        </a:rPr>
                        <a:t>to avoid signal leakage, and to increase velocity of impulse transmission. </a:t>
                      </a:r>
                    </a:p>
                  </a:txBody>
                  <a:tcPr>
                    <a:solidFill>
                      <a:srgbClr val="FFFFFF">
                        <a:alpha val="29020"/>
                      </a:srgbClr>
                    </a:solidFill>
                  </a:tcPr>
                </a:tc>
              </a:tr>
            </a:tbl>
          </a:graphicData>
        </a:graphic>
      </p:graphicFrame>
      <p:sp>
        <p:nvSpPr>
          <p:cNvPr id="8" name="TextBox 7"/>
          <p:cNvSpPr txBox="1"/>
          <p:nvPr/>
        </p:nvSpPr>
        <p:spPr>
          <a:xfrm>
            <a:off x="215710" y="84481"/>
            <a:ext cx="4520881" cy="584775"/>
          </a:xfrm>
          <a:prstGeom prst="rect">
            <a:avLst/>
          </a:prstGeom>
          <a:noFill/>
        </p:spPr>
        <p:txBody>
          <a:bodyPr wrap="square" rtlCol="0">
            <a:spAutoFit/>
          </a:bodyPr>
          <a:lstStyle/>
          <a:p>
            <a:r>
              <a:rPr lang="en-US" sz="3200" dirty="0" smtClean="0">
                <a:solidFill>
                  <a:srgbClr val="4C8180"/>
                </a:solidFill>
                <a:latin typeface="Century Gothic" charset="0"/>
                <a:ea typeface="Century Gothic" charset="0"/>
                <a:cs typeface="Century Gothic" charset="0"/>
              </a:rPr>
              <a:t>Summary</a:t>
            </a:r>
            <a:endParaRPr lang="en-US" sz="3200" dirty="0">
              <a:solidFill>
                <a:srgbClr val="4C8180"/>
              </a:solidFill>
              <a:latin typeface="Century Gothic" charset="0"/>
              <a:ea typeface="Century Gothic" charset="0"/>
              <a:cs typeface="Century Gothic" charset="0"/>
            </a:endParaRPr>
          </a:p>
        </p:txBody>
      </p:sp>
      <p:graphicFrame>
        <p:nvGraphicFramePr>
          <p:cNvPr id="7" name="Table 6"/>
          <p:cNvGraphicFramePr>
            <a:graphicFrameLocks noGrp="1"/>
          </p:cNvGraphicFramePr>
          <p:nvPr>
            <p:extLst>
              <p:ext uri="{D42A27DB-BD31-4B8C-83A1-F6EECF244321}">
                <p14:modId xmlns:p14="http://schemas.microsoft.com/office/powerpoint/2010/main" val="735748896"/>
              </p:ext>
            </p:extLst>
          </p:nvPr>
        </p:nvGraphicFramePr>
        <p:xfrm>
          <a:off x="181079" y="4470098"/>
          <a:ext cx="11427504" cy="2214880"/>
        </p:xfrm>
        <a:graphic>
          <a:graphicData uri="http://schemas.openxmlformats.org/drawingml/2006/table">
            <a:tbl>
              <a:tblPr firstRow="1" bandRow="1">
                <a:tableStyleId>{5940675A-B579-460E-94D1-54222C63F5DA}</a:tableStyleId>
              </a:tblPr>
              <a:tblGrid>
                <a:gridCol w="1169236"/>
                <a:gridCol w="2564567"/>
                <a:gridCol w="845694"/>
                <a:gridCol w="629587"/>
                <a:gridCol w="1089286"/>
                <a:gridCol w="1294150"/>
                <a:gridCol w="712034"/>
                <a:gridCol w="558383"/>
                <a:gridCol w="2564567"/>
              </a:tblGrid>
              <a:tr h="370840">
                <a:tc gridSpan="9">
                  <a:txBody>
                    <a:bodyPr/>
                    <a:lstStyle/>
                    <a:p>
                      <a:pPr marL="0" marR="0" indent="0" algn="ctr" defTabSz="914400" rtl="0" eaLnBrk="1" fontAlgn="auto" latinLnBrk="0" hangingPunct="1">
                        <a:lnSpc>
                          <a:spcPct val="90000"/>
                        </a:lnSpc>
                        <a:spcBef>
                          <a:spcPts val="1000"/>
                        </a:spcBef>
                        <a:spcAft>
                          <a:spcPts val="0"/>
                        </a:spcAft>
                        <a:buClrTx/>
                        <a:buSzTx/>
                        <a:buFont typeface="Arial"/>
                        <a:buNone/>
                        <a:tabLst/>
                        <a:defRPr/>
                      </a:pPr>
                      <a:r>
                        <a:rPr lang="en-US" sz="2000" b="1" kern="1200" dirty="0" err="1" smtClean="0">
                          <a:solidFill>
                            <a:srgbClr val="44505E"/>
                          </a:solidFill>
                          <a:latin typeface="+mn-lt"/>
                          <a:ea typeface="+mn-ea"/>
                          <a:cs typeface="+mn-cs"/>
                        </a:rPr>
                        <a:t>Sphingolipidoses</a:t>
                      </a:r>
                      <a:r>
                        <a:rPr lang="en-US" sz="2000" b="1" kern="1200" dirty="0" smtClean="0">
                          <a:solidFill>
                            <a:srgbClr val="44505E"/>
                          </a:solidFill>
                          <a:latin typeface="+mn-lt"/>
                          <a:ea typeface="+mn-ea"/>
                          <a:cs typeface="+mn-cs"/>
                        </a:rPr>
                        <a:t>: Lysosomal Lipid Storage Diseases</a:t>
                      </a:r>
                    </a:p>
                  </a:txBody>
                  <a:tcPr>
                    <a:solidFill>
                      <a:srgbClr val="203864">
                        <a:alpha val="29020"/>
                      </a:srgbClr>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r>
              <a:tr h="370840">
                <a:tc>
                  <a:txBody>
                    <a:bodyPr/>
                    <a:lstStyle/>
                    <a:p>
                      <a:pPr algn="ctr"/>
                      <a:r>
                        <a:rPr lang="en-US" b="1" dirty="0" smtClean="0">
                          <a:solidFill>
                            <a:srgbClr val="239A97"/>
                          </a:solidFill>
                        </a:rPr>
                        <a:t>How?</a:t>
                      </a:r>
                      <a:endParaRPr lang="en-US" b="1" dirty="0">
                        <a:solidFill>
                          <a:srgbClr val="239A97"/>
                        </a:solidFill>
                      </a:endParaRPr>
                    </a:p>
                  </a:txBody>
                  <a:tcPr anchor="ctr">
                    <a:solidFill>
                      <a:srgbClr val="203864">
                        <a:alpha val="29020"/>
                      </a:srgbClr>
                    </a:solidFill>
                  </a:tcPr>
                </a:tc>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239A97"/>
                          </a:solidFill>
                        </a:rPr>
                        <a:t>The substrate is synthetized normally but there’s a defect in its degradation, so it accumulates in the organs.</a:t>
                      </a:r>
                    </a:p>
                  </a:txBody>
                  <a:tcPr>
                    <a:solidFill>
                      <a:srgbClr val="FFFFFF">
                        <a:alpha val="2902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239A97"/>
                        </a:solidFill>
                      </a:endParaRPr>
                    </a:p>
                  </a:txBody>
                  <a:tcPr>
                    <a:solidFill>
                      <a:srgbClr val="FFFFFF">
                        <a:alpha val="29020"/>
                      </a:srgbClr>
                    </a:solidFill>
                  </a:tcPr>
                </a:tc>
                <a:tc hMerge="1">
                  <a:txBody>
                    <a:bodyPr/>
                    <a:lstStyle/>
                    <a:p>
                      <a:endParaRPr lang="en-US"/>
                    </a:p>
                  </a:txBody>
                  <a:tcPr/>
                </a:tc>
                <a:tc hMerge="1">
                  <a:txBody>
                    <a:bodyPr/>
                    <a:lstStyle/>
                    <a:p>
                      <a:endParaRPr lang="en-US"/>
                    </a:p>
                  </a:txBody>
                  <a:tcPr/>
                </a:tc>
              </a:tr>
              <a:tr h="370840">
                <a:tc>
                  <a:txBody>
                    <a:bodyPr/>
                    <a:lstStyle/>
                    <a:p>
                      <a:pPr algn="ctr"/>
                      <a:r>
                        <a:rPr lang="en-US" b="1" dirty="0" smtClean="0">
                          <a:solidFill>
                            <a:srgbClr val="44505E"/>
                          </a:solidFill>
                        </a:rPr>
                        <a:t>Facts</a:t>
                      </a:r>
                      <a:endParaRPr lang="en-US" b="1" dirty="0">
                        <a:solidFill>
                          <a:srgbClr val="44505E"/>
                        </a:solidFill>
                      </a:endParaRPr>
                    </a:p>
                  </a:txBody>
                  <a:tcPr anchor="ctr">
                    <a:solidFill>
                      <a:srgbClr val="203864">
                        <a:alpha val="29020"/>
                      </a:srgb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44505E"/>
                          </a:solidFill>
                        </a:rPr>
                        <a:t>Autosomal recessive disease.</a:t>
                      </a:r>
                    </a:p>
                  </a:txBody>
                  <a:tcPr>
                    <a:solidFill>
                      <a:srgbClr val="FFFFFF">
                        <a:alpha val="29020"/>
                      </a:srgbClr>
                    </a:solidFill>
                  </a:tcPr>
                </a:tc>
                <a:tc hMerge="1">
                  <a:txBody>
                    <a:bodyPr/>
                    <a:lstStyle/>
                    <a:p>
                      <a:endParaRPr lang="en-US"/>
                    </a:p>
                  </a:txBody>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44505E"/>
                          </a:solidFill>
                        </a:rPr>
                        <a:t>Progressive disease.</a:t>
                      </a:r>
                    </a:p>
                  </a:txBody>
                  <a:tcPr>
                    <a:solidFill>
                      <a:srgbClr val="FFFFFF">
                        <a:alpha val="29020"/>
                      </a:srgbClr>
                    </a:solidFill>
                  </a:tcPr>
                </a:tc>
                <a:tc hMerge="1">
                  <a:txBody>
                    <a:bodyPr/>
                    <a:lstStyle/>
                    <a:p>
                      <a:endParaRPr 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44505E"/>
                          </a:solidFill>
                        </a:rPr>
                        <a:t>Rare, except in Ashkenazi Jewish. </a:t>
                      </a:r>
                    </a:p>
                  </a:txBody>
                  <a:tcPr>
                    <a:solidFill>
                      <a:srgbClr val="FFFFFF">
                        <a:alpha val="29020"/>
                      </a:srgbClr>
                    </a:solidFill>
                  </a:tcPr>
                </a:tc>
                <a:tc hMerge="1">
                  <a:txBody>
                    <a:bodyPr/>
                    <a:lstStyle/>
                    <a:p>
                      <a:endParaRPr lang="en-US"/>
                    </a:p>
                  </a:txBody>
                  <a:tcPr/>
                </a:tc>
                <a:tc hMerge="1">
                  <a:txBody>
                    <a:bodyPr/>
                    <a:lstStyle/>
                    <a:p>
                      <a:endParaRPr lang="en-US"/>
                    </a:p>
                  </a:txBody>
                  <a:tcPr/>
                </a:tc>
              </a:tr>
              <a:tr h="370840">
                <a:tc>
                  <a:txBody>
                    <a:bodyPr/>
                    <a:lstStyle/>
                    <a:p>
                      <a:pPr algn="ctr"/>
                      <a:r>
                        <a:rPr lang="en-US" b="1" dirty="0" smtClean="0">
                          <a:solidFill>
                            <a:srgbClr val="3B4552"/>
                          </a:solidFill>
                        </a:rPr>
                        <a:t>Diagnosis</a:t>
                      </a:r>
                      <a:endParaRPr lang="en-US" b="1" dirty="0">
                        <a:solidFill>
                          <a:srgbClr val="3B4552"/>
                        </a:solidFill>
                      </a:endParaRPr>
                    </a:p>
                  </a:txBody>
                  <a:tcPr anchor="ctr">
                    <a:solidFill>
                      <a:srgbClr val="203864">
                        <a:alpha val="29020"/>
                      </a:srgb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44505E"/>
                          </a:solidFill>
                        </a:rPr>
                        <a:t>1. Measuring enzyme activity</a:t>
                      </a:r>
                    </a:p>
                  </a:txBody>
                  <a:tcPr>
                    <a:solidFill>
                      <a:srgbClr val="FFFFFF">
                        <a:alpha val="29020"/>
                      </a:srgbClr>
                    </a:solidFill>
                  </a:tcPr>
                </a:tc>
                <a:tc hMerge="1">
                  <a:txBody>
                    <a:bodyPr/>
                    <a:lstStyle/>
                    <a:p>
                      <a:endParaRPr lang="en-US"/>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44505E"/>
                          </a:solidFill>
                        </a:rPr>
                        <a:t>2. Histological examination</a:t>
                      </a:r>
                    </a:p>
                  </a:txBody>
                  <a:tcPr>
                    <a:solidFill>
                      <a:srgbClr val="FFFFFF">
                        <a:alpha val="29020"/>
                      </a:srgbClr>
                    </a:solidFill>
                  </a:tcPr>
                </a:tc>
                <a:tc hMerge="1">
                  <a:txBody>
                    <a:bodyPr/>
                    <a:lstStyle/>
                    <a:p>
                      <a:endParaRPr lang="en-US"/>
                    </a:p>
                  </a:txBody>
                  <a:tcPr/>
                </a:tc>
                <a:tc hMerge="1">
                  <a:txBody>
                    <a:bodyPr/>
                    <a:lstStyle/>
                    <a:p>
                      <a:endParaRPr lang="en-US"/>
                    </a:p>
                  </a:txBody>
                  <a:tcPr/>
                </a:tc>
                <a:tc hMerge="1">
                  <a:txBody>
                    <a:bodyPr/>
                    <a:lstStyle/>
                    <a:p>
                      <a:pPr algn="ctr"/>
                      <a:endParaRPr lang="en-US" dirty="0"/>
                    </a:p>
                  </a:txBody>
                  <a:tcPr>
                    <a:solidFill>
                      <a:srgbClr val="FFFFFF">
                        <a:alpha val="29020"/>
                      </a:srgb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44505E"/>
                          </a:solidFill>
                        </a:rPr>
                        <a:t>3. DNA Analysis</a:t>
                      </a:r>
                    </a:p>
                  </a:txBody>
                  <a:tcPr>
                    <a:solidFill>
                      <a:srgbClr val="FFFFFF">
                        <a:alpha val="29020"/>
                      </a:srgbClr>
                    </a:solidFill>
                  </a:tcPr>
                </a:tc>
                <a:tc hMerge="1">
                  <a:txBody>
                    <a:bodyPr/>
                    <a:lstStyle/>
                    <a:p>
                      <a:endParaRPr lang="en-US"/>
                    </a:p>
                  </a:txBody>
                  <a:tcPr/>
                </a:tc>
              </a:tr>
              <a:tr h="345927">
                <a:tc>
                  <a:txBody>
                    <a:bodyPr/>
                    <a:lstStyle/>
                    <a:p>
                      <a:pPr algn="ctr"/>
                      <a:r>
                        <a:rPr lang="en-US" b="1" dirty="0" smtClean="0">
                          <a:solidFill>
                            <a:srgbClr val="2B333D"/>
                          </a:solidFill>
                        </a:rPr>
                        <a:t>Treatment</a:t>
                      </a:r>
                      <a:endParaRPr lang="en-US" b="1" dirty="0">
                        <a:solidFill>
                          <a:srgbClr val="2B333D"/>
                        </a:solidFill>
                      </a:endParaRPr>
                    </a:p>
                  </a:txBody>
                  <a:tcPr anchor="ctr">
                    <a:solidFill>
                      <a:srgbClr val="203864">
                        <a:alpha val="29020"/>
                      </a:srgbClr>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44505E"/>
                          </a:solidFill>
                        </a:rPr>
                        <a:t>1. Replacement therapy</a:t>
                      </a:r>
                    </a:p>
                  </a:txBody>
                  <a:tcPr>
                    <a:solidFill>
                      <a:srgbClr val="FFFFFF">
                        <a:alpha val="2902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44505E"/>
                          </a:solidFill>
                        </a:rPr>
                        <a:t>2. Bone marrow transplantation</a:t>
                      </a:r>
                    </a:p>
                  </a:txBody>
                  <a:tcPr>
                    <a:solidFill>
                      <a:srgbClr val="FFFFFF">
                        <a:alpha val="2902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49135">
                <a:tc>
                  <a:txBody>
                    <a:bodyPr/>
                    <a:lstStyle/>
                    <a:p>
                      <a:pPr algn="ctr"/>
                      <a:r>
                        <a:rPr lang="en-US" b="1" dirty="0" smtClean="0">
                          <a:solidFill>
                            <a:schemeClr val="tx1">
                              <a:lumMod val="95000"/>
                              <a:lumOff val="5000"/>
                            </a:schemeClr>
                          </a:solidFill>
                        </a:rPr>
                        <a:t>Examples</a:t>
                      </a:r>
                      <a:endParaRPr lang="en-US" b="1" dirty="0">
                        <a:solidFill>
                          <a:schemeClr val="tx1">
                            <a:lumMod val="95000"/>
                            <a:lumOff val="5000"/>
                          </a:schemeClr>
                        </a:solidFill>
                      </a:endParaRPr>
                    </a:p>
                  </a:txBody>
                  <a:tcPr anchor="ctr">
                    <a:solidFill>
                      <a:srgbClr val="203864">
                        <a:alpha val="2902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44505E"/>
                          </a:solidFill>
                        </a:rPr>
                        <a:t>1. </a:t>
                      </a:r>
                      <a:r>
                        <a:rPr lang="en-US" sz="1800" dirty="0" err="1" smtClean="0">
                          <a:solidFill>
                            <a:srgbClr val="44505E"/>
                          </a:solidFill>
                        </a:rPr>
                        <a:t>Tay</a:t>
                      </a:r>
                      <a:r>
                        <a:rPr lang="en-US" sz="1800" dirty="0" smtClean="0">
                          <a:solidFill>
                            <a:srgbClr val="44505E"/>
                          </a:solidFill>
                        </a:rPr>
                        <a:t> Sachs disease</a:t>
                      </a:r>
                    </a:p>
                  </a:txBody>
                  <a:tcPr>
                    <a:solidFill>
                      <a:srgbClr val="FFFFFF">
                        <a:alpha val="29020"/>
                      </a:srgb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44505E"/>
                          </a:solidFill>
                        </a:rPr>
                        <a:t>2. </a:t>
                      </a:r>
                      <a:r>
                        <a:rPr lang="en-US" sz="1800" dirty="0" err="1" smtClean="0">
                          <a:solidFill>
                            <a:srgbClr val="44505E"/>
                          </a:solidFill>
                        </a:rPr>
                        <a:t>Fabry</a:t>
                      </a:r>
                      <a:r>
                        <a:rPr lang="en-US" sz="1800" dirty="0" smtClean="0">
                          <a:solidFill>
                            <a:srgbClr val="44505E"/>
                          </a:solidFill>
                        </a:rPr>
                        <a:t> disease </a:t>
                      </a:r>
                    </a:p>
                  </a:txBody>
                  <a:tcPr>
                    <a:solidFill>
                      <a:srgbClr val="FFFFFF">
                        <a:alpha val="29020"/>
                      </a:srgbClr>
                    </a:solidFill>
                  </a:tcPr>
                </a:tc>
                <a:tc hMerge="1">
                  <a:txBody>
                    <a:bodyPr/>
                    <a:lstStyle/>
                    <a:p>
                      <a:endParaRPr lang="en-US"/>
                    </a:p>
                  </a:txBody>
                  <a:tcPr/>
                </a:tc>
                <a:tc hMerge="1">
                  <a:txBody>
                    <a:bodyPr/>
                    <a:lstStyle/>
                    <a:p>
                      <a:endParaRPr 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44505E"/>
                          </a:solidFill>
                        </a:rPr>
                        <a:t> 3. </a:t>
                      </a:r>
                      <a:r>
                        <a:rPr lang="en-US" sz="1800" dirty="0" err="1" smtClean="0">
                          <a:solidFill>
                            <a:srgbClr val="44505E"/>
                          </a:solidFill>
                        </a:rPr>
                        <a:t>Gaucher</a:t>
                      </a:r>
                      <a:r>
                        <a:rPr lang="en-US" sz="1800" dirty="0" smtClean="0">
                          <a:solidFill>
                            <a:srgbClr val="44505E"/>
                          </a:solidFill>
                        </a:rPr>
                        <a:t> disease</a:t>
                      </a:r>
                    </a:p>
                  </a:txBody>
                  <a:tcPr>
                    <a:solidFill>
                      <a:srgbClr val="FFFFFF">
                        <a:alpha val="29020"/>
                      </a:srgbClr>
                    </a:solidFill>
                  </a:tcPr>
                </a:tc>
                <a:tc hMerge="1">
                  <a:txBody>
                    <a:bodyPr/>
                    <a:lstStyle/>
                    <a:p>
                      <a:endParaRPr lang="en-US"/>
                    </a:p>
                  </a:txBody>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44505E"/>
                          </a:solidFill>
                        </a:rPr>
                        <a:t>4. </a:t>
                      </a:r>
                      <a:r>
                        <a:rPr lang="en-US" sz="1800" dirty="0" err="1" smtClean="0">
                          <a:solidFill>
                            <a:srgbClr val="44505E"/>
                          </a:solidFill>
                        </a:rPr>
                        <a:t>Niemann</a:t>
                      </a:r>
                      <a:r>
                        <a:rPr lang="en-US" sz="1800" dirty="0" smtClean="0">
                          <a:solidFill>
                            <a:srgbClr val="44505E"/>
                          </a:solidFill>
                        </a:rPr>
                        <a:t> Pick disease</a:t>
                      </a:r>
                    </a:p>
                  </a:txBody>
                  <a:tcPr>
                    <a:solidFill>
                      <a:srgbClr val="FFFFFF">
                        <a:alpha val="29020"/>
                      </a:srgbClr>
                    </a:solidFill>
                  </a:tcPr>
                </a:tc>
              </a:tr>
            </a:tbl>
          </a:graphicData>
        </a:graphic>
      </p:graphicFrame>
    </p:spTree>
    <p:extLst>
      <p:ext uri="{BB962C8B-B14F-4D97-AF65-F5344CB8AC3E}">
        <p14:creationId xmlns:p14="http://schemas.microsoft.com/office/powerpoint/2010/main" val="1801524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11D83D9-9A43-BC4F-AA86-F96A18737E39}"/>
              </a:ext>
            </a:extLst>
          </p:cNvPr>
          <p:cNvSpPr txBox="1"/>
          <p:nvPr/>
        </p:nvSpPr>
        <p:spPr>
          <a:xfrm>
            <a:off x="215710" y="1177993"/>
            <a:ext cx="7575933" cy="3693319"/>
          </a:xfrm>
          <a:prstGeom prst="rect">
            <a:avLst/>
          </a:prstGeom>
          <a:noFill/>
        </p:spPr>
        <p:txBody>
          <a:bodyPr wrap="square">
            <a:spAutoFit/>
          </a:bodyPr>
          <a:lstStyle/>
          <a:p>
            <a:pPr marL="285750" indent="-285750">
              <a:buFont typeface="Wingdings" panose="05000000000000000000" pitchFamily="2" charset="2"/>
              <a:buChar char="ü"/>
            </a:pPr>
            <a:r>
              <a:rPr lang="en-US" dirty="0">
                <a:solidFill>
                  <a:srgbClr val="44546A"/>
                </a:solidFill>
              </a:rPr>
              <a:t>Sphingolipids are complex lipids that includes </a:t>
            </a:r>
            <a:r>
              <a:rPr lang="en-US" dirty="0" err="1">
                <a:solidFill>
                  <a:srgbClr val="44546A"/>
                </a:solidFill>
              </a:rPr>
              <a:t>sphingo</a:t>
            </a:r>
            <a:r>
              <a:rPr lang="en-US" dirty="0">
                <a:solidFill>
                  <a:srgbClr val="44546A"/>
                </a:solidFill>
              </a:rPr>
              <a:t>-phospholipids and glycolipids.</a:t>
            </a:r>
          </a:p>
          <a:p>
            <a:pPr marL="285750" indent="-285750">
              <a:buFont typeface="Wingdings" panose="05000000000000000000" pitchFamily="2" charset="2"/>
              <a:buChar char="ü"/>
            </a:pPr>
            <a:endParaRPr lang="en-US" dirty="0">
              <a:solidFill>
                <a:srgbClr val="44546A"/>
              </a:solidFill>
            </a:endParaRPr>
          </a:p>
          <a:p>
            <a:pPr marL="285750" indent="-285750">
              <a:buFont typeface="Wingdings" panose="05000000000000000000" pitchFamily="2" charset="2"/>
              <a:buChar char="ü"/>
            </a:pPr>
            <a:r>
              <a:rPr lang="en-US" dirty="0" err="1">
                <a:solidFill>
                  <a:srgbClr val="44546A"/>
                </a:solidFill>
              </a:rPr>
              <a:t>Ceramide</a:t>
            </a:r>
            <a:r>
              <a:rPr lang="en-US" dirty="0">
                <a:solidFill>
                  <a:srgbClr val="44546A"/>
                </a:solidFill>
              </a:rPr>
              <a:t> is the precursor of all sphingolipids.</a:t>
            </a:r>
          </a:p>
          <a:p>
            <a:pPr marL="285750" indent="-285750">
              <a:buFont typeface="Wingdings" panose="05000000000000000000" pitchFamily="2" charset="2"/>
              <a:buChar char="ü"/>
            </a:pPr>
            <a:endParaRPr lang="en-US" dirty="0">
              <a:solidFill>
                <a:srgbClr val="44546A"/>
              </a:solidFill>
            </a:endParaRPr>
          </a:p>
          <a:p>
            <a:pPr marL="285750" indent="-285750">
              <a:buFont typeface="Wingdings" panose="05000000000000000000" pitchFamily="2" charset="2"/>
              <a:buChar char="ü"/>
            </a:pPr>
            <a:r>
              <a:rPr lang="en-US" dirty="0">
                <a:solidFill>
                  <a:srgbClr val="44546A"/>
                </a:solidFill>
              </a:rPr>
              <a:t>Sphingolipids are present mainly in nerve tissue, but they are also found extra-neural.</a:t>
            </a:r>
          </a:p>
          <a:p>
            <a:pPr marL="285750" indent="-285750">
              <a:buFont typeface="Wingdings" panose="05000000000000000000" pitchFamily="2" charset="2"/>
              <a:buChar char="ü"/>
            </a:pPr>
            <a:endParaRPr lang="en-US" dirty="0">
              <a:solidFill>
                <a:srgbClr val="44546A"/>
              </a:solidFill>
            </a:endParaRPr>
          </a:p>
          <a:p>
            <a:pPr marL="285750" indent="-285750">
              <a:buFont typeface="Wingdings" panose="05000000000000000000" pitchFamily="2" charset="2"/>
              <a:buChar char="ü"/>
            </a:pPr>
            <a:r>
              <a:rPr lang="en-US" dirty="0">
                <a:solidFill>
                  <a:srgbClr val="44546A"/>
                </a:solidFill>
              </a:rPr>
              <a:t>Myelin sheath insulates the nerve axon to avoid signal leakage and speed up impulse transmission.</a:t>
            </a:r>
          </a:p>
          <a:p>
            <a:pPr marL="285750" indent="-285750">
              <a:buFont typeface="Wingdings" panose="05000000000000000000" pitchFamily="2" charset="2"/>
              <a:buChar char="ü"/>
            </a:pPr>
            <a:endParaRPr lang="en-US" dirty="0">
              <a:solidFill>
                <a:srgbClr val="44546A"/>
              </a:solidFill>
            </a:endParaRPr>
          </a:p>
          <a:p>
            <a:pPr marL="285750" indent="-285750">
              <a:buFont typeface="Wingdings" panose="05000000000000000000" pitchFamily="2" charset="2"/>
              <a:buChar char="ü"/>
            </a:pPr>
            <a:r>
              <a:rPr lang="en-US" dirty="0" err="1">
                <a:solidFill>
                  <a:srgbClr val="44546A"/>
                </a:solidFill>
              </a:rPr>
              <a:t>Sphingolipidoses</a:t>
            </a:r>
            <a:r>
              <a:rPr lang="en-US" dirty="0">
                <a:solidFill>
                  <a:srgbClr val="44546A"/>
                </a:solidFill>
              </a:rPr>
              <a:t> are rare genetic diseases due to defective degeneration  of sphingolipids</a:t>
            </a:r>
            <a:r>
              <a:rPr lang="en-US" dirty="0">
                <a:solidFill>
                  <a:srgbClr val="233F4D"/>
                </a:solidFill>
              </a:rPr>
              <a:t>.</a:t>
            </a:r>
          </a:p>
        </p:txBody>
      </p:sp>
      <p:sp>
        <p:nvSpPr>
          <p:cNvPr id="4" name="TextBox 3"/>
          <p:cNvSpPr txBox="1"/>
          <p:nvPr/>
        </p:nvSpPr>
        <p:spPr>
          <a:xfrm>
            <a:off x="215710" y="84481"/>
            <a:ext cx="4520881" cy="584775"/>
          </a:xfrm>
          <a:prstGeom prst="rect">
            <a:avLst/>
          </a:prstGeom>
          <a:noFill/>
        </p:spPr>
        <p:txBody>
          <a:bodyPr wrap="square" rtlCol="0">
            <a:spAutoFit/>
          </a:bodyPr>
          <a:lstStyle/>
          <a:p>
            <a:r>
              <a:rPr lang="en-US" sz="3200" dirty="0" smtClean="0">
                <a:solidFill>
                  <a:srgbClr val="4C8180"/>
                </a:solidFill>
                <a:latin typeface="Century Gothic" charset="0"/>
                <a:ea typeface="Century Gothic" charset="0"/>
                <a:cs typeface="Century Gothic" charset="0"/>
              </a:rPr>
              <a:t>Take home messages</a:t>
            </a:r>
            <a:endParaRPr lang="en-US" sz="3200" dirty="0">
              <a:solidFill>
                <a:srgbClr val="4C8180"/>
              </a:solidFill>
              <a:latin typeface="Century Gothic" charset="0"/>
              <a:ea typeface="Century Gothic" charset="0"/>
              <a:cs typeface="Century Gothic" charset="0"/>
            </a:endParaRPr>
          </a:p>
        </p:txBody>
      </p:sp>
      <p:sp>
        <p:nvSpPr>
          <p:cNvPr id="6" name="TextBox 5">
            <a:extLst>
              <a:ext uri="{FF2B5EF4-FFF2-40B4-BE49-F238E27FC236}">
                <a16:creationId xmlns:a16="http://schemas.microsoft.com/office/drawing/2014/main" xmlns="" id="{F11D83D9-9A43-BC4F-AA86-F96A18737E39}"/>
              </a:ext>
            </a:extLst>
          </p:cNvPr>
          <p:cNvSpPr txBox="1"/>
          <p:nvPr/>
        </p:nvSpPr>
        <p:spPr>
          <a:xfrm>
            <a:off x="7791643" y="5527489"/>
            <a:ext cx="2585400" cy="769441"/>
          </a:xfrm>
          <a:prstGeom prst="rect">
            <a:avLst/>
          </a:prstGeom>
          <a:noFill/>
        </p:spPr>
        <p:txBody>
          <a:bodyPr wrap="square">
            <a:spAutoFit/>
          </a:bodyPr>
          <a:lstStyle/>
          <a:p>
            <a:pPr algn="ctr"/>
            <a:r>
              <a:rPr lang="en-US" sz="4400" dirty="0" smtClean="0">
                <a:solidFill>
                  <a:srgbClr val="44546A"/>
                </a:solidFill>
              </a:rPr>
              <a:t>Good luck</a:t>
            </a:r>
            <a:endParaRPr lang="en-US" sz="4400" dirty="0">
              <a:solidFill>
                <a:srgbClr val="233F4D"/>
              </a:solidFill>
            </a:endParaRPr>
          </a:p>
        </p:txBody>
      </p:sp>
    </p:spTree>
    <p:extLst>
      <p:ext uri="{BB962C8B-B14F-4D97-AF65-F5344CB8AC3E}">
        <p14:creationId xmlns:p14="http://schemas.microsoft.com/office/powerpoint/2010/main" val="1909692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146800" cy="584775"/>
          </a:xfrm>
          <a:prstGeom prst="rect">
            <a:avLst/>
          </a:prstGeom>
          <a:noFill/>
        </p:spPr>
        <p:txBody>
          <a:bodyPr wrap="square" rtlCol="0">
            <a:spAutoFit/>
          </a:bodyPr>
          <a:lstStyle/>
          <a:p>
            <a:r>
              <a:rPr lang="en-US" sz="3200" smtClean="0">
                <a:solidFill>
                  <a:srgbClr val="4C8180"/>
                </a:solidFill>
                <a:latin typeface="Century Gothic" charset="0"/>
                <a:ea typeface="Century Gothic" charset="0"/>
                <a:cs typeface="Century Gothic" charset="0"/>
              </a:rPr>
              <a:t>Quiz</a:t>
            </a:r>
            <a:endParaRPr lang="en-US" sz="2800" dirty="0">
              <a:solidFill>
                <a:srgbClr val="4C8180"/>
              </a:solidFill>
              <a:latin typeface="Century Gothic" charset="0"/>
              <a:ea typeface="Century Gothic" charset="0"/>
              <a:cs typeface="Century Gothic" charset="0"/>
            </a:endParaRPr>
          </a:p>
        </p:txBody>
      </p:sp>
      <p:sp>
        <p:nvSpPr>
          <p:cNvPr id="3" name="TextBox 2"/>
          <p:cNvSpPr txBox="1"/>
          <p:nvPr/>
        </p:nvSpPr>
        <p:spPr>
          <a:xfrm>
            <a:off x="196959" y="813020"/>
            <a:ext cx="6917074" cy="5755422"/>
          </a:xfrm>
          <a:prstGeom prst="rect">
            <a:avLst/>
          </a:prstGeom>
          <a:noFill/>
        </p:spPr>
        <p:txBody>
          <a:bodyPr wrap="square" rtlCol="0">
            <a:spAutoFit/>
          </a:bodyPr>
          <a:lstStyle/>
          <a:p>
            <a:r>
              <a:rPr lang="en-US" sz="1600" b="1" smtClean="0">
                <a:solidFill>
                  <a:srgbClr val="7AADA2"/>
                </a:solidFill>
                <a:latin typeface="Calibri" panose="020F0502020204030204" pitchFamily="34" charset="0"/>
                <a:cs typeface="Calibri" panose="020F0502020204030204" pitchFamily="34" charset="0"/>
              </a:rPr>
              <a:t>1)  Which </a:t>
            </a:r>
            <a:r>
              <a:rPr lang="en-US" sz="1600" b="1">
                <a:solidFill>
                  <a:srgbClr val="7AADA2"/>
                </a:solidFill>
                <a:latin typeface="Calibri" panose="020F0502020204030204" pitchFamily="34" charset="0"/>
                <a:cs typeface="Calibri" panose="020F0502020204030204" pitchFamily="34" charset="0"/>
              </a:rPr>
              <a:t>of the following consist of " ceramide + phosphorylcholine </a:t>
            </a:r>
            <a:r>
              <a:rPr lang="en-US" sz="1600" b="1" smtClean="0">
                <a:solidFill>
                  <a:srgbClr val="7AADA2"/>
                </a:solidFill>
                <a:latin typeface="Calibri" panose="020F0502020204030204" pitchFamily="34" charset="0"/>
                <a:cs typeface="Calibri" panose="020F0502020204030204" pitchFamily="34" charset="0"/>
              </a:rPr>
              <a:t>“ ?</a:t>
            </a:r>
          </a:p>
          <a:p>
            <a:endParaRPr lang="en-US" sz="1600" b="1" dirty="0">
              <a:solidFill>
                <a:srgbClr val="7AADA2"/>
              </a:solidFill>
              <a:latin typeface="Calibri" panose="020F0502020204030204" pitchFamily="34" charset="0"/>
              <a:cs typeface="Calibri" panose="020F0502020204030204" pitchFamily="34" charset="0"/>
            </a:endParaRPr>
          </a:p>
          <a:p>
            <a:pPr marL="342900" indent="-342900">
              <a:buAutoNum type="alphaLcParenR"/>
            </a:pPr>
            <a:r>
              <a:rPr lang="en-US" sz="1600" smtClean="0">
                <a:solidFill>
                  <a:srgbClr val="00203F"/>
                </a:solidFill>
                <a:latin typeface="Calibri" panose="020F0502020204030204" pitchFamily="34" charset="0"/>
                <a:cs typeface="Calibri" panose="020F0502020204030204" pitchFamily="34" charset="0"/>
              </a:rPr>
              <a:t>Sphingomyelin</a:t>
            </a:r>
          </a:p>
          <a:p>
            <a:pPr marL="342900" indent="-342900">
              <a:buAutoNum type="alphaLcParenR"/>
            </a:pPr>
            <a:r>
              <a:rPr lang="en-US" sz="1600" smtClean="0">
                <a:solidFill>
                  <a:srgbClr val="00203F"/>
                </a:solidFill>
                <a:latin typeface="Calibri" panose="020F0502020204030204" pitchFamily="34" charset="0"/>
                <a:cs typeface="Calibri" panose="020F0502020204030204" pitchFamily="34" charset="0"/>
              </a:rPr>
              <a:t>Cerebrosides</a:t>
            </a:r>
          </a:p>
          <a:p>
            <a:pPr marL="342900" indent="-342900">
              <a:buAutoNum type="alphaLcParenR"/>
            </a:pPr>
            <a:r>
              <a:rPr lang="en-US" sz="1600" smtClean="0">
                <a:solidFill>
                  <a:srgbClr val="00203F"/>
                </a:solidFill>
                <a:latin typeface="Calibri" panose="020F0502020204030204" pitchFamily="34" charset="0"/>
                <a:cs typeface="Calibri" panose="020F0502020204030204" pitchFamily="34" charset="0"/>
              </a:rPr>
              <a:t>Gangliosides</a:t>
            </a:r>
          </a:p>
          <a:p>
            <a:pPr marL="342900" indent="-342900">
              <a:buAutoNum type="alphaLcParenR"/>
            </a:pPr>
            <a:r>
              <a:rPr lang="en-US" sz="1600" smtClean="0">
                <a:solidFill>
                  <a:srgbClr val="00203F"/>
                </a:solidFill>
                <a:latin typeface="Calibri" panose="020F0502020204030204" pitchFamily="34" charset="0"/>
                <a:cs typeface="Calibri" panose="020F0502020204030204" pitchFamily="34" charset="0"/>
              </a:rPr>
              <a:t>None of them</a:t>
            </a:r>
            <a:endParaRPr lang="en-US" sz="1600" dirty="0">
              <a:solidFill>
                <a:srgbClr val="00203F"/>
              </a:solidFill>
              <a:latin typeface="Calibri" panose="020F0502020204030204" pitchFamily="34" charset="0"/>
              <a:cs typeface="Calibri" panose="020F0502020204030204" pitchFamily="34" charset="0"/>
            </a:endParaRPr>
          </a:p>
          <a:p>
            <a:endParaRPr lang="en-US" sz="1600" dirty="0">
              <a:solidFill>
                <a:schemeClr val="tx1"/>
              </a:solidFill>
              <a:latin typeface="Calibri" panose="020F0502020204030204" pitchFamily="34" charset="0"/>
              <a:cs typeface="Calibri" panose="020F0502020204030204" pitchFamily="34" charset="0"/>
            </a:endParaRPr>
          </a:p>
          <a:p>
            <a:r>
              <a:rPr lang="en-US" sz="1600" b="1" smtClean="0">
                <a:solidFill>
                  <a:srgbClr val="7AADA2"/>
                </a:solidFill>
                <a:latin typeface="Calibri" panose="020F0502020204030204" pitchFamily="34" charset="0"/>
                <a:cs typeface="Calibri" panose="020F0502020204030204" pitchFamily="34" charset="0"/>
              </a:rPr>
              <a:t>2)  In </a:t>
            </a:r>
            <a:r>
              <a:rPr lang="en-US" sz="1600" b="1">
                <a:solidFill>
                  <a:srgbClr val="7AADA2"/>
                </a:solidFill>
                <a:latin typeface="Calibri" panose="020F0502020204030204" pitchFamily="34" charset="0"/>
                <a:cs typeface="Calibri" panose="020F0502020204030204" pitchFamily="34" charset="0"/>
              </a:rPr>
              <a:t>peripheral nerves myelin is produced by </a:t>
            </a:r>
            <a:r>
              <a:rPr lang="en-US" sz="1600" b="1" smtClean="0">
                <a:solidFill>
                  <a:srgbClr val="7AADA2"/>
                </a:solidFill>
                <a:latin typeface="Calibri" panose="020F0502020204030204" pitchFamily="34" charset="0"/>
                <a:cs typeface="Calibri" panose="020F0502020204030204" pitchFamily="34" charset="0"/>
              </a:rPr>
              <a:t>..........................</a:t>
            </a:r>
            <a:endParaRPr lang="en-US" sz="1600" b="1" dirty="0">
              <a:solidFill>
                <a:srgbClr val="7AADA2"/>
              </a:solidFill>
              <a:latin typeface="Calibri" panose="020F0502020204030204" pitchFamily="34" charset="0"/>
              <a:cs typeface="Calibri" panose="020F0502020204030204" pitchFamily="34" charset="0"/>
            </a:endParaRPr>
          </a:p>
          <a:p>
            <a:endParaRPr lang="en-US" sz="1600" b="1" dirty="0">
              <a:latin typeface="Calibri" panose="020F0502020204030204" pitchFamily="34" charset="0"/>
              <a:cs typeface="Calibri" panose="020F0502020204030204" pitchFamily="34" charset="0"/>
            </a:endParaRPr>
          </a:p>
          <a:p>
            <a:pPr marL="342900" indent="-342900">
              <a:buAutoNum type="alphaLcParenR"/>
            </a:pPr>
            <a:r>
              <a:rPr lang="en-US" sz="1600">
                <a:solidFill>
                  <a:srgbClr val="00203F"/>
                </a:solidFill>
                <a:latin typeface="Calibri" panose="020F0502020204030204" pitchFamily="34" charset="0"/>
                <a:cs typeface="Calibri" panose="020F0502020204030204" pitchFamily="34" charset="0"/>
              </a:rPr>
              <a:t>Astrocytes</a:t>
            </a:r>
          </a:p>
          <a:p>
            <a:pPr marL="342900" indent="-342900">
              <a:buAutoNum type="alphaLcParenR"/>
            </a:pPr>
            <a:r>
              <a:rPr lang="en-US" sz="1600">
                <a:solidFill>
                  <a:srgbClr val="00203F"/>
                </a:solidFill>
                <a:latin typeface="Calibri" panose="020F0502020204030204" pitchFamily="34" charset="0"/>
                <a:cs typeface="Calibri" panose="020F0502020204030204" pitchFamily="34" charset="0"/>
              </a:rPr>
              <a:t>Oligodendrocytes</a:t>
            </a:r>
          </a:p>
          <a:p>
            <a:pPr marL="342900" indent="-342900">
              <a:buAutoNum type="alphaLcParenR"/>
            </a:pPr>
            <a:r>
              <a:rPr lang="en-US" sz="1600">
                <a:solidFill>
                  <a:srgbClr val="00203F"/>
                </a:solidFill>
                <a:latin typeface="Calibri" panose="020F0502020204030204" pitchFamily="34" charset="0"/>
                <a:cs typeface="Calibri" panose="020F0502020204030204" pitchFamily="34" charset="0"/>
              </a:rPr>
              <a:t>Schwann cells</a:t>
            </a:r>
          </a:p>
          <a:p>
            <a:pPr marL="342900" indent="-342900">
              <a:buAutoNum type="alphaLcParenR"/>
            </a:pPr>
            <a:r>
              <a:rPr lang="en-US" sz="1600">
                <a:solidFill>
                  <a:srgbClr val="00203F"/>
                </a:solidFill>
                <a:latin typeface="Calibri" panose="020F0502020204030204" pitchFamily="34" charset="0"/>
                <a:cs typeface="Calibri" panose="020F0502020204030204" pitchFamily="34" charset="0"/>
              </a:rPr>
              <a:t>None of them</a:t>
            </a:r>
          </a:p>
          <a:p>
            <a:endParaRPr lang="en-US" sz="1600" dirty="0">
              <a:solidFill>
                <a:srgbClr val="7AADA2"/>
              </a:solidFill>
              <a:latin typeface="Calibri" panose="020F0502020204030204" pitchFamily="34" charset="0"/>
              <a:cs typeface="Calibri" panose="020F0502020204030204" pitchFamily="34" charset="0"/>
            </a:endParaRPr>
          </a:p>
          <a:p>
            <a:r>
              <a:rPr lang="en-US" sz="1600" b="1">
                <a:solidFill>
                  <a:srgbClr val="7AADA2"/>
                </a:solidFill>
                <a:latin typeface="Calibri" panose="020F0502020204030204" pitchFamily="34" charset="0"/>
                <a:cs typeface="Calibri" panose="020F0502020204030204" pitchFamily="34" charset="0"/>
              </a:rPr>
              <a:t>3) </a:t>
            </a:r>
            <a:r>
              <a:rPr lang="en-US" sz="1600" b="1" smtClean="0">
                <a:solidFill>
                  <a:srgbClr val="7AADA2"/>
                </a:solidFill>
                <a:latin typeface="Calibri" panose="020F0502020204030204" pitchFamily="34" charset="0"/>
                <a:cs typeface="Calibri" panose="020F0502020204030204" pitchFamily="34" charset="0"/>
              </a:rPr>
              <a:t> Replacement </a:t>
            </a:r>
            <a:r>
              <a:rPr lang="en-US" sz="1600" b="1">
                <a:solidFill>
                  <a:srgbClr val="7AADA2"/>
                </a:solidFill>
                <a:latin typeface="Calibri" panose="020F0502020204030204" pitchFamily="34" charset="0"/>
                <a:cs typeface="Calibri" panose="020F0502020204030204" pitchFamily="34" charset="0"/>
              </a:rPr>
              <a:t>Therapy is a way to treat multiple </a:t>
            </a:r>
            <a:r>
              <a:rPr lang="en-US" sz="1600" b="1" smtClean="0">
                <a:solidFill>
                  <a:srgbClr val="7AADA2"/>
                </a:solidFill>
                <a:latin typeface="Calibri" panose="020F0502020204030204" pitchFamily="34" charset="0"/>
                <a:cs typeface="Calibri" panose="020F0502020204030204" pitchFamily="34" charset="0"/>
              </a:rPr>
              <a:t>sclerosis</a:t>
            </a:r>
            <a:r>
              <a:rPr lang="en-US" sz="1600">
                <a:solidFill>
                  <a:srgbClr val="7AADA2"/>
                </a:solidFill>
                <a:latin typeface="Calibri" panose="020F0502020204030204" pitchFamily="34" charset="0"/>
                <a:cs typeface="Calibri" panose="020F0502020204030204" pitchFamily="34" charset="0"/>
              </a:rPr>
              <a:t> </a:t>
            </a:r>
            <a:r>
              <a:rPr lang="en-US" sz="1600" smtClean="0">
                <a:solidFill>
                  <a:srgbClr val="7AADA2"/>
                </a:solidFill>
                <a:latin typeface="Calibri" panose="020F0502020204030204" pitchFamily="34" charset="0"/>
                <a:cs typeface="Calibri" panose="020F0502020204030204" pitchFamily="34" charset="0"/>
              </a:rPr>
              <a:t>.</a:t>
            </a:r>
            <a:endParaRPr lang="en-US" sz="1600" dirty="0">
              <a:solidFill>
                <a:srgbClr val="7AADA2"/>
              </a:solidFill>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pPr marL="342900" indent="-342900">
              <a:buAutoNum type="alphaLcParenR"/>
            </a:pPr>
            <a:r>
              <a:rPr lang="en-US" sz="1600" smtClean="0">
                <a:solidFill>
                  <a:srgbClr val="00203F"/>
                </a:solidFill>
                <a:latin typeface="Calibri" panose="020F0502020204030204" pitchFamily="34" charset="0"/>
                <a:cs typeface="Calibri" panose="020F0502020204030204" pitchFamily="34" charset="0"/>
              </a:rPr>
              <a:t>True</a:t>
            </a:r>
            <a:endParaRPr lang="en-US" sz="1600">
              <a:solidFill>
                <a:srgbClr val="00203F"/>
              </a:solidFill>
              <a:latin typeface="Calibri" panose="020F0502020204030204" pitchFamily="34" charset="0"/>
              <a:cs typeface="Calibri" panose="020F0502020204030204" pitchFamily="34" charset="0"/>
            </a:endParaRPr>
          </a:p>
          <a:p>
            <a:pPr marL="342900" indent="-342900">
              <a:buAutoNum type="alphaLcParenR"/>
            </a:pPr>
            <a:r>
              <a:rPr lang="en-US" sz="1600" smtClean="0">
                <a:solidFill>
                  <a:srgbClr val="00203F"/>
                </a:solidFill>
                <a:latin typeface="Calibri" panose="020F0502020204030204" pitchFamily="34" charset="0"/>
                <a:cs typeface="Calibri" panose="020F0502020204030204" pitchFamily="34" charset="0"/>
              </a:rPr>
              <a:t>False</a:t>
            </a:r>
            <a:endParaRPr lang="en-US" sz="1600">
              <a:solidFill>
                <a:srgbClr val="00203F"/>
              </a:solidFill>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b="1" smtClean="0">
                <a:solidFill>
                  <a:srgbClr val="7AADA2"/>
                </a:solidFill>
                <a:latin typeface="Calibri" panose="020F0502020204030204" pitchFamily="34" charset="0"/>
                <a:cs typeface="Calibri" panose="020F0502020204030204" pitchFamily="34" charset="0"/>
              </a:rPr>
              <a:t>4)  Myelin </a:t>
            </a:r>
            <a:r>
              <a:rPr lang="en-US" sz="1600" b="1">
                <a:solidFill>
                  <a:srgbClr val="7AADA2"/>
                </a:solidFill>
                <a:latin typeface="Calibri" panose="020F0502020204030204" pitchFamily="34" charset="0"/>
                <a:cs typeface="Calibri" panose="020F0502020204030204" pitchFamily="34" charset="0"/>
              </a:rPr>
              <a:t>is composed of high amount of proteins and low amount of </a:t>
            </a:r>
            <a:r>
              <a:rPr lang="en-US" sz="1600" b="1" smtClean="0">
                <a:solidFill>
                  <a:srgbClr val="7AADA2"/>
                </a:solidFill>
                <a:latin typeface="Calibri" panose="020F0502020204030204" pitchFamily="34" charset="0"/>
                <a:cs typeface="Calibri" panose="020F0502020204030204" pitchFamily="34" charset="0"/>
              </a:rPr>
              <a:t>lipids</a:t>
            </a:r>
            <a:r>
              <a:rPr lang="en-US" sz="1600">
                <a:solidFill>
                  <a:srgbClr val="7AADA2"/>
                </a:solidFill>
                <a:latin typeface="Calibri" panose="020F0502020204030204" pitchFamily="34" charset="0"/>
                <a:cs typeface="Calibri" panose="020F0502020204030204" pitchFamily="34" charset="0"/>
              </a:rPr>
              <a:t> </a:t>
            </a:r>
            <a:r>
              <a:rPr lang="en-US" sz="1600" smtClean="0">
                <a:solidFill>
                  <a:srgbClr val="7AADA2"/>
                </a:solidFill>
                <a:latin typeface="Calibri" panose="020F0502020204030204" pitchFamily="34" charset="0"/>
                <a:cs typeface="Calibri" panose="020F0502020204030204" pitchFamily="34" charset="0"/>
              </a:rPr>
              <a:t>.</a:t>
            </a:r>
            <a:endParaRPr lang="en-US" sz="1600" dirty="0">
              <a:solidFill>
                <a:srgbClr val="7AADA2"/>
              </a:solidFill>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pPr marL="342900" indent="-342900">
              <a:buAutoNum type="alphaLcParenR"/>
            </a:pPr>
            <a:r>
              <a:rPr lang="en-US" sz="1600">
                <a:solidFill>
                  <a:srgbClr val="00203F"/>
                </a:solidFill>
                <a:latin typeface="Calibri" panose="020F0502020204030204" pitchFamily="34" charset="0"/>
                <a:cs typeface="Calibri" panose="020F0502020204030204" pitchFamily="34" charset="0"/>
              </a:rPr>
              <a:t>True</a:t>
            </a:r>
          </a:p>
          <a:p>
            <a:pPr marL="342900" indent="-342900">
              <a:buAutoNum type="alphaLcParenR"/>
            </a:pPr>
            <a:r>
              <a:rPr lang="en-US" sz="1600" smtClean="0">
                <a:solidFill>
                  <a:srgbClr val="00203F"/>
                </a:solidFill>
                <a:latin typeface="Calibri" panose="020F0502020204030204" pitchFamily="34" charset="0"/>
                <a:cs typeface="Calibri" panose="020F0502020204030204" pitchFamily="34" charset="0"/>
              </a:rPr>
              <a:t>False</a:t>
            </a:r>
            <a:endParaRPr lang="en-US" sz="1600">
              <a:solidFill>
                <a:srgbClr val="00203F"/>
              </a:solidFill>
              <a:latin typeface="Calibri" panose="020F0502020204030204" pitchFamily="34" charset="0"/>
              <a:cs typeface="Calibri" panose="020F0502020204030204" pitchFamily="34" charset="0"/>
            </a:endParaRPr>
          </a:p>
        </p:txBody>
      </p:sp>
      <p:cxnSp>
        <p:nvCxnSpPr>
          <p:cNvPr id="4" name="Straight Connector 3"/>
          <p:cNvCxnSpPr/>
          <p:nvPr/>
        </p:nvCxnSpPr>
        <p:spPr>
          <a:xfrm>
            <a:off x="7227603" y="976022"/>
            <a:ext cx="0" cy="5592420"/>
          </a:xfrm>
          <a:prstGeom prst="line">
            <a:avLst/>
          </a:prstGeom>
          <a:ln w="19050" cap="rnd">
            <a:solidFill>
              <a:srgbClr val="4B8180"/>
            </a:solidFill>
            <a:prstDash val="sysDash"/>
            <a:roun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560986" y="813020"/>
            <a:ext cx="4216486" cy="3970318"/>
          </a:xfrm>
          <a:prstGeom prst="rect">
            <a:avLst/>
          </a:prstGeom>
        </p:spPr>
        <p:txBody>
          <a:bodyPr wrap="square">
            <a:spAutoFit/>
          </a:bodyPr>
          <a:lstStyle/>
          <a:p>
            <a:r>
              <a:rPr lang="en-US" b="1" smtClean="0">
                <a:solidFill>
                  <a:srgbClr val="7AADA2"/>
                </a:solidFill>
                <a:latin typeface="Calibri" panose="020F0502020204030204" pitchFamily="34" charset="0"/>
                <a:cs typeface="Calibri" panose="020F0502020204030204" pitchFamily="34" charset="0"/>
              </a:rPr>
              <a:t>Q : Discribe the characterstics of </a:t>
            </a:r>
            <a:r>
              <a:rPr lang="en-US" b="1">
                <a:solidFill>
                  <a:srgbClr val="7AADA2"/>
                </a:solidFill>
                <a:latin typeface="Calibri" panose="020F0502020204030204" pitchFamily="34" charset="0"/>
                <a:cs typeface="Calibri" panose="020F0502020204030204" pitchFamily="34" charset="0"/>
              </a:rPr>
              <a:t>Niemann-pick disease </a:t>
            </a:r>
            <a:r>
              <a:rPr lang="en-US" b="1" smtClean="0">
                <a:solidFill>
                  <a:srgbClr val="7AADA2"/>
                </a:solidFill>
                <a:latin typeface="Calibri" panose="020F0502020204030204" pitchFamily="34" charset="0"/>
                <a:cs typeface="Calibri" panose="020F0502020204030204" pitchFamily="34" charset="0"/>
              </a:rPr>
              <a:t>?</a:t>
            </a:r>
          </a:p>
          <a:p>
            <a:endParaRPr lang="en-US" b="1">
              <a:solidFill>
                <a:srgbClr val="7AADA2"/>
              </a:solidFill>
              <a:latin typeface="Calibri" panose="020F0502020204030204" pitchFamily="34" charset="0"/>
              <a:cs typeface="Calibri" panose="020F0502020204030204" pitchFamily="34" charset="0"/>
            </a:endParaRPr>
          </a:p>
          <a:p>
            <a:endParaRPr lang="en-US" b="1" smtClean="0">
              <a:solidFill>
                <a:srgbClr val="7AADA2"/>
              </a:solidFill>
              <a:latin typeface="Calibri" panose="020F0502020204030204" pitchFamily="34" charset="0"/>
              <a:cs typeface="Calibri" panose="020F0502020204030204" pitchFamily="34" charset="0"/>
            </a:endParaRPr>
          </a:p>
          <a:p>
            <a:endParaRPr lang="en-US" b="1">
              <a:solidFill>
                <a:srgbClr val="7AADA2"/>
              </a:solidFill>
              <a:latin typeface="Calibri" panose="020F0502020204030204" pitchFamily="34" charset="0"/>
              <a:cs typeface="Calibri" panose="020F0502020204030204" pitchFamily="34" charset="0"/>
            </a:endParaRPr>
          </a:p>
          <a:p>
            <a:endParaRPr lang="en-US" b="1" smtClean="0">
              <a:solidFill>
                <a:srgbClr val="7AADA2"/>
              </a:solidFill>
              <a:latin typeface="Calibri" panose="020F0502020204030204" pitchFamily="34" charset="0"/>
              <a:cs typeface="Calibri" panose="020F0502020204030204" pitchFamily="34" charset="0"/>
            </a:endParaRPr>
          </a:p>
          <a:p>
            <a:endParaRPr lang="en-US" b="1">
              <a:solidFill>
                <a:srgbClr val="7AADA2"/>
              </a:solidFill>
              <a:latin typeface="Calibri" panose="020F0502020204030204" pitchFamily="34" charset="0"/>
              <a:cs typeface="Calibri" panose="020F0502020204030204" pitchFamily="34" charset="0"/>
            </a:endParaRPr>
          </a:p>
          <a:p>
            <a:endParaRPr lang="en-US" b="1" smtClean="0">
              <a:solidFill>
                <a:srgbClr val="7AADA2"/>
              </a:solidFill>
              <a:latin typeface="Calibri" panose="020F0502020204030204" pitchFamily="34" charset="0"/>
              <a:cs typeface="Calibri" panose="020F0502020204030204" pitchFamily="34" charset="0"/>
            </a:endParaRPr>
          </a:p>
          <a:p>
            <a:endParaRPr lang="en-US" b="1">
              <a:solidFill>
                <a:srgbClr val="7AADA2"/>
              </a:solidFill>
              <a:latin typeface="Calibri" panose="020F0502020204030204" pitchFamily="34" charset="0"/>
              <a:cs typeface="Calibri" panose="020F0502020204030204" pitchFamily="34" charset="0"/>
            </a:endParaRPr>
          </a:p>
          <a:p>
            <a:endParaRPr lang="en-US" b="1">
              <a:solidFill>
                <a:srgbClr val="7AADA2"/>
              </a:solidFill>
              <a:latin typeface="Calibri" panose="020F0502020204030204" pitchFamily="34" charset="0"/>
              <a:cs typeface="Calibri" panose="020F0502020204030204" pitchFamily="34" charset="0"/>
            </a:endParaRPr>
          </a:p>
          <a:p>
            <a:r>
              <a:rPr lang="en-US" b="1">
                <a:solidFill>
                  <a:srgbClr val="7AADA2"/>
                </a:solidFill>
                <a:latin typeface="Calibri" panose="020F0502020204030204" pitchFamily="34" charset="0"/>
                <a:cs typeface="Calibri" panose="020F0502020204030204" pitchFamily="34" charset="0"/>
              </a:rPr>
              <a:t>Q : </a:t>
            </a:r>
            <a:r>
              <a:rPr lang="en-US" b="1" smtClean="0">
                <a:solidFill>
                  <a:srgbClr val="7AADA2"/>
                </a:solidFill>
                <a:latin typeface="Calibri" panose="020F0502020204030204" pitchFamily="34" charset="0"/>
                <a:cs typeface="Calibri" panose="020F0502020204030204" pitchFamily="34" charset="0"/>
              </a:rPr>
              <a:t>What is the reason behind the crumpled tissue paper appearance in gaucher disease ?</a:t>
            </a:r>
            <a:endParaRPr lang="en-US" b="1">
              <a:solidFill>
                <a:srgbClr val="7AADA2"/>
              </a:solidFill>
              <a:latin typeface="Calibri" panose="020F0502020204030204" pitchFamily="34" charset="0"/>
              <a:cs typeface="Calibri" panose="020F0502020204030204" pitchFamily="34" charset="0"/>
            </a:endParaRPr>
          </a:p>
          <a:p>
            <a:endParaRPr lang="en-US"/>
          </a:p>
        </p:txBody>
      </p:sp>
      <p:sp>
        <p:nvSpPr>
          <p:cNvPr id="7" name="TextBox 6"/>
          <p:cNvSpPr txBox="1"/>
          <p:nvPr/>
        </p:nvSpPr>
        <p:spPr>
          <a:xfrm rot="10800000">
            <a:off x="11421923" y="5322166"/>
            <a:ext cx="688931" cy="1077218"/>
          </a:xfrm>
          <a:prstGeom prst="rect">
            <a:avLst/>
          </a:prstGeom>
          <a:noFill/>
          <a:ln w="38100">
            <a:solidFill>
              <a:srgbClr val="7AADA2"/>
            </a:solidFill>
            <a:prstDash val="sysDash"/>
          </a:ln>
        </p:spPr>
        <p:txBody>
          <a:bodyPr wrap="square" rtlCol="0">
            <a:spAutoFit/>
          </a:bodyPr>
          <a:lstStyle/>
          <a:p>
            <a:r>
              <a:rPr lang="en-US" sz="1600" smtClean="0">
                <a:solidFill>
                  <a:srgbClr val="C5B7D1"/>
                </a:solidFill>
                <a:latin typeface="Calibri" panose="020F0502020204030204" pitchFamily="34" charset="0"/>
                <a:cs typeface="Calibri" panose="020F0502020204030204" pitchFamily="34" charset="0"/>
              </a:rPr>
              <a:t>1-A</a:t>
            </a:r>
            <a:endParaRPr lang="en-US" sz="1600" dirty="0">
              <a:solidFill>
                <a:srgbClr val="C5B7D1"/>
              </a:solidFill>
              <a:latin typeface="Calibri" panose="020F0502020204030204" pitchFamily="34" charset="0"/>
              <a:cs typeface="Calibri" panose="020F0502020204030204" pitchFamily="34" charset="0"/>
            </a:endParaRPr>
          </a:p>
          <a:p>
            <a:r>
              <a:rPr lang="en-US" sz="1600" smtClean="0">
                <a:solidFill>
                  <a:srgbClr val="C5B7D1"/>
                </a:solidFill>
                <a:latin typeface="Calibri" panose="020F0502020204030204" pitchFamily="34" charset="0"/>
                <a:cs typeface="Calibri" panose="020F0502020204030204" pitchFamily="34" charset="0"/>
              </a:rPr>
              <a:t>2-C</a:t>
            </a:r>
            <a:endParaRPr lang="en-US" sz="1600" dirty="0">
              <a:solidFill>
                <a:srgbClr val="C5B7D1"/>
              </a:solidFill>
              <a:latin typeface="Calibri" panose="020F0502020204030204" pitchFamily="34" charset="0"/>
              <a:cs typeface="Calibri" panose="020F0502020204030204" pitchFamily="34" charset="0"/>
            </a:endParaRPr>
          </a:p>
          <a:p>
            <a:r>
              <a:rPr lang="en-US" sz="1600" smtClean="0">
                <a:solidFill>
                  <a:srgbClr val="C5B7D1"/>
                </a:solidFill>
                <a:latin typeface="Calibri" panose="020F0502020204030204" pitchFamily="34" charset="0"/>
                <a:cs typeface="Calibri" panose="020F0502020204030204" pitchFamily="34" charset="0"/>
              </a:rPr>
              <a:t>3-B</a:t>
            </a:r>
            <a:endParaRPr lang="en-US" sz="1600" dirty="0">
              <a:solidFill>
                <a:srgbClr val="C5B7D1"/>
              </a:solidFill>
              <a:latin typeface="Calibri" panose="020F0502020204030204" pitchFamily="34" charset="0"/>
              <a:cs typeface="Calibri" panose="020F0502020204030204" pitchFamily="34" charset="0"/>
            </a:endParaRPr>
          </a:p>
          <a:p>
            <a:r>
              <a:rPr lang="en-US" sz="1600" smtClean="0">
                <a:solidFill>
                  <a:srgbClr val="C5B7D1"/>
                </a:solidFill>
                <a:latin typeface="Calibri" panose="020F0502020204030204" pitchFamily="34" charset="0"/>
                <a:cs typeface="Calibri" panose="020F0502020204030204" pitchFamily="34" charset="0"/>
              </a:rPr>
              <a:t>4-B</a:t>
            </a:r>
            <a:endParaRPr lang="en-US" sz="1600" dirty="0">
              <a:solidFill>
                <a:srgbClr val="C5B7D1"/>
              </a:solidFill>
              <a:latin typeface="Calibri" panose="020F0502020204030204" pitchFamily="34" charset="0"/>
              <a:cs typeface="Calibri" panose="020F0502020204030204" pitchFamily="34" charset="0"/>
            </a:endParaRPr>
          </a:p>
        </p:txBody>
      </p:sp>
      <p:sp>
        <p:nvSpPr>
          <p:cNvPr id="8" name="TextBox 7">
            <a:hlinkClick r:id="rId2"/>
          </p:cNvPr>
          <p:cNvSpPr txBox="1"/>
          <p:nvPr/>
        </p:nvSpPr>
        <p:spPr>
          <a:xfrm>
            <a:off x="7451080" y="6364072"/>
            <a:ext cx="3747366" cy="338554"/>
          </a:xfrm>
          <a:prstGeom prst="rect">
            <a:avLst/>
          </a:prstGeom>
          <a:noFill/>
        </p:spPr>
        <p:txBody>
          <a:bodyPr wrap="square" rtlCol="0">
            <a:spAutoFit/>
          </a:bodyPr>
          <a:lstStyle/>
          <a:p>
            <a:pPr algn="ctr"/>
            <a:r>
              <a:rPr lang="en-US" sz="1600" i="1" dirty="0">
                <a:solidFill>
                  <a:srgbClr val="4B8180"/>
                </a:solidFill>
                <a:latin typeface="Century Gothic" charset="0"/>
                <a:ea typeface="Century Gothic" charset="0"/>
                <a:cs typeface="Century Gothic" charset="0"/>
                <a:hlinkClick r:id="rId2"/>
              </a:rPr>
              <a:t>Suggestions and recommendations</a:t>
            </a:r>
            <a:endParaRPr lang="en-US" sz="1600" i="1" dirty="0">
              <a:solidFill>
                <a:srgbClr val="4B818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616396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79856" y="2512160"/>
            <a:ext cx="2457217" cy="4154984"/>
          </a:xfrm>
          <a:prstGeom prst="rect">
            <a:avLst/>
          </a:prstGeom>
          <a:noFill/>
        </p:spPr>
        <p:txBody>
          <a:bodyPr wrap="square" rtlCol="0">
            <a:spAutoFit/>
          </a:bodyPr>
          <a:lstStyle/>
          <a:p>
            <a:pPr>
              <a:lnSpc>
                <a:spcPct val="200000"/>
              </a:lnSpc>
            </a:pPr>
            <a:r>
              <a:rPr lang="en-US" sz="1600" b="1" dirty="0">
                <a:solidFill>
                  <a:srgbClr val="4C8180"/>
                </a:solidFill>
              </a:rPr>
              <a:t>Haifa bin </a:t>
            </a:r>
            <a:r>
              <a:rPr lang="en-US" sz="1600" b="1" dirty="0" err="1" smtClean="0">
                <a:solidFill>
                  <a:srgbClr val="4C8180"/>
                </a:solidFill>
              </a:rPr>
              <a:t>taleb</a:t>
            </a:r>
            <a:endParaRPr lang="en-US" sz="1600" b="1" dirty="0" smtClean="0">
              <a:solidFill>
                <a:srgbClr val="4C8180"/>
              </a:solidFill>
            </a:endParaRPr>
          </a:p>
          <a:p>
            <a:pPr>
              <a:lnSpc>
                <a:spcPct val="200000"/>
              </a:lnSpc>
            </a:pPr>
            <a:r>
              <a:rPr lang="en-US" sz="1600" b="1" dirty="0" err="1" smtClean="0">
                <a:solidFill>
                  <a:srgbClr val="4C8180"/>
                </a:solidFill>
              </a:rPr>
              <a:t>Leen</a:t>
            </a:r>
            <a:r>
              <a:rPr lang="en-US" sz="1600" b="1" dirty="0" smtClean="0">
                <a:solidFill>
                  <a:srgbClr val="4C8180"/>
                </a:solidFill>
              </a:rPr>
              <a:t> </a:t>
            </a:r>
            <a:r>
              <a:rPr lang="en-US" sz="1600" b="1" dirty="0" err="1" smtClean="0">
                <a:solidFill>
                  <a:srgbClr val="4C8180"/>
                </a:solidFill>
              </a:rPr>
              <a:t>Altamimi</a:t>
            </a:r>
            <a:endParaRPr lang="en-US" sz="1600" b="1" dirty="0" smtClean="0">
              <a:solidFill>
                <a:srgbClr val="4C8180"/>
              </a:solidFill>
            </a:endParaRPr>
          </a:p>
          <a:p>
            <a:pPr>
              <a:lnSpc>
                <a:spcPct val="200000"/>
              </a:lnSpc>
            </a:pPr>
            <a:r>
              <a:rPr lang="en-US" sz="1600" b="1" dirty="0" err="1" smtClean="0">
                <a:solidFill>
                  <a:srgbClr val="4C8180"/>
                </a:solidFill>
              </a:rPr>
              <a:t>Ghadah</a:t>
            </a:r>
            <a:r>
              <a:rPr lang="en-US" sz="1600" b="1" dirty="0" smtClean="0">
                <a:solidFill>
                  <a:srgbClr val="4C8180"/>
                </a:solidFill>
              </a:rPr>
              <a:t> </a:t>
            </a:r>
            <a:r>
              <a:rPr lang="en-US" sz="1600" b="1" dirty="0" err="1" smtClean="0">
                <a:solidFill>
                  <a:srgbClr val="4C8180"/>
                </a:solidFill>
              </a:rPr>
              <a:t>Alhadlaq</a:t>
            </a:r>
            <a:endParaRPr lang="en-US" sz="1600" b="1" dirty="0" smtClean="0">
              <a:solidFill>
                <a:srgbClr val="4C8180"/>
              </a:solidFill>
            </a:endParaRPr>
          </a:p>
          <a:p>
            <a:pPr>
              <a:lnSpc>
                <a:spcPct val="200000"/>
              </a:lnSpc>
            </a:pPr>
            <a:r>
              <a:rPr lang="en-US" sz="1600" b="1" dirty="0" err="1" smtClean="0">
                <a:solidFill>
                  <a:srgbClr val="4C8180"/>
                </a:solidFill>
              </a:rPr>
              <a:t>Rawan</a:t>
            </a:r>
            <a:r>
              <a:rPr lang="en-US" sz="1600" b="1" dirty="0" smtClean="0">
                <a:solidFill>
                  <a:srgbClr val="4C8180"/>
                </a:solidFill>
              </a:rPr>
              <a:t> </a:t>
            </a:r>
            <a:r>
              <a:rPr lang="en-US" sz="1600" b="1" dirty="0" err="1" smtClean="0">
                <a:solidFill>
                  <a:srgbClr val="4C8180"/>
                </a:solidFill>
              </a:rPr>
              <a:t>Alwadee</a:t>
            </a:r>
            <a:endParaRPr lang="en-US" sz="1600" b="1" dirty="0" smtClean="0">
              <a:solidFill>
                <a:srgbClr val="4C8180"/>
              </a:solidFill>
            </a:endParaRPr>
          </a:p>
          <a:p>
            <a:pPr>
              <a:lnSpc>
                <a:spcPct val="200000"/>
              </a:lnSpc>
            </a:pPr>
            <a:r>
              <a:rPr lang="en-US" sz="1600" b="1" dirty="0" err="1" smtClean="0">
                <a:solidFill>
                  <a:srgbClr val="4C8180"/>
                </a:solidFill>
              </a:rPr>
              <a:t>Muneerah</a:t>
            </a:r>
            <a:r>
              <a:rPr lang="en-US" sz="1600" b="1" dirty="0" smtClean="0">
                <a:solidFill>
                  <a:srgbClr val="4C8180"/>
                </a:solidFill>
              </a:rPr>
              <a:t> </a:t>
            </a:r>
            <a:r>
              <a:rPr lang="en-US" sz="1600" b="1" dirty="0" err="1" smtClean="0">
                <a:solidFill>
                  <a:srgbClr val="4C8180"/>
                </a:solidFill>
              </a:rPr>
              <a:t>Aldufayan</a:t>
            </a:r>
            <a:endParaRPr lang="en-US" sz="1600" b="1" dirty="0" smtClean="0">
              <a:solidFill>
                <a:srgbClr val="4C8180"/>
              </a:solidFill>
            </a:endParaRPr>
          </a:p>
          <a:p>
            <a:pPr>
              <a:lnSpc>
                <a:spcPct val="200000"/>
              </a:lnSpc>
            </a:pPr>
            <a:r>
              <a:rPr lang="en-US" sz="1600" b="1" dirty="0" err="1" smtClean="0">
                <a:solidFill>
                  <a:srgbClr val="4C8180"/>
                </a:solidFill>
              </a:rPr>
              <a:t>Bushra</a:t>
            </a:r>
            <a:r>
              <a:rPr lang="en-US" sz="1600" b="1" dirty="0" smtClean="0">
                <a:solidFill>
                  <a:srgbClr val="4C8180"/>
                </a:solidFill>
              </a:rPr>
              <a:t> </a:t>
            </a:r>
            <a:r>
              <a:rPr lang="en-US" sz="1600" b="1" dirty="0" err="1" smtClean="0">
                <a:solidFill>
                  <a:srgbClr val="4C8180"/>
                </a:solidFill>
              </a:rPr>
              <a:t>Quqandy</a:t>
            </a:r>
            <a:endParaRPr lang="en-US" sz="1600" b="1" dirty="0" smtClean="0">
              <a:solidFill>
                <a:srgbClr val="4C8180"/>
              </a:solidFill>
            </a:endParaRPr>
          </a:p>
          <a:p>
            <a:pPr>
              <a:lnSpc>
                <a:spcPct val="200000"/>
              </a:lnSpc>
            </a:pPr>
            <a:r>
              <a:rPr lang="en-US" sz="1600" b="1" dirty="0" smtClean="0">
                <a:solidFill>
                  <a:srgbClr val="4C8180"/>
                </a:solidFill>
              </a:rPr>
              <a:t>Rana </a:t>
            </a:r>
            <a:r>
              <a:rPr lang="en-US" sz="1600" b="1" dirty="0" err="1" smtClean="0">
                <a:solidFill>
                  <a:srgbClr val="4C8180"/>
                </a:solidFill>
              </a:rPr>
              <a:t>Barasain</a:t>
            </a:r>
            <a:endParaRPr lang="en-US" sz="1600" b="1" dirty="0" smtClean="0">
              <a:solidFill>
                <a:srgbClr val="4C8180"/>
              </a:solidFill>
            </a:endParaRPr>
          </a:p>
          <a:p>
            <a:pPr>
              <a:lnSpc>
                <a:spcPct val="200000"/>
              </a:lnSpc>
            </a:pPr>
            <a:r>
              <a:rPr lang="en-US" sz="1600" b="1" dirty="0" err="1" smtClean="0">
                <a:solidFill>
                  <a:srgbClr val="4C8180"/>
                </a:solidFill>
              </a:rPr>
              <a:t>Muneerah</a:t>
            </a:r>
            <a:r>
              <a:rPr lang="en-US" sz="1600" b="1" dirty="0" smtClean="0">
                <a:solidFill>
                  <a:srgbClr val="4C8180"/>
                </a:solidFill>
              </a:rPr>
              <a:t> </a:t>
            </a:r>
            <a:r>
              <a:rPr lang="en-US" sz="1600" b="1" dirty="0" err="1" smtClean="0">
                <a:solidFill>
                  <a:srgbClr val="4C8180"/>
                </a:solidFill>
              </a:rPr>
              <a:t>Alzayed</a:t>
            </a:r>
            <a:endParaRPr lang="en-US" sz="1600" b="1" dirty="0" smtClean="0">
              <a:solidFill>
                <a:srgbClr val="4C8180"/>
              </a:solidFill>
            </a:endParaRPr>
          </a:p>
        </p:txBody>
      </p:sp>
    </p:spTree>
    <p:extLst>
      <p:ext uri="{BB962C8B-B14F-4D97-AF65-F5344CB8AC3E}">
        <p14:creationId xmlns:p14="http://schemas.microsoft.com/office/powerpoint/2010/main" val="277512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19872" y="2112264"/>
            <a:ext cx="3502152" cy="276999"/>
          </a:xfrm>
          <a:prstGeom prst="rect">
            <a:avLst/>
          </a:prstGeom>
          <a:noFill/>
        </p:spPr>
        <p:txBody>
          <a:bodyPr wrap="square" rtlCol="0">
            <a:spAutoFit/>
          </a:bodyPr>
          <a:lstStyle/>
          <a:p>
            <a:r>
              <a:rPr lang="en-US" sz="1200" b="1" dirty="0">
                <a:solidFill>
                  <a:srgbClr val="528685"/>
                </a:solidFill>
                <a:hlinkClick r:id="rId2"/>
              </a:rPr>
              <a:t>https://www.youtube.com/watch?v=7udUG8KkN_E</a:t>
            </a:r>
            <a:endParaRPr lang="en-US" sz="1200" b="1" dirty="0">
              <a:solidFill>
                <a:srgbClr val="528685"/>
              </a:solidFill>
            </a:endParaRPr>
          </a:p>
        </p:txBody>
      </p:sp>
      <p:sp>
        <p:nvSpPr>
          <p:cNvPr id="4" name="TextBox 3"/>
          <p:cNvSpPr txBox="1"/>
          <p:nvPr/>
        </p:nvSpPr>
        <p:spPr>
          <a:xfrm>
            <a:off x="7708392" y="2999232"/>
            <a:ext cx="4197096" cy="338554"/>
          </a:xfrm>
          <a:prstGeom prst="rect">
            <a:avLst/>
          </a:prstGeom>
          <a:noFill/>
        </p:spPr>
        <p:txBody>
          <a:bodyPr wrap="square" rtlCol="0">
            <a:spAutoFit/>
          </a:bodyPr>
          <a:lstStyle/>
          <a:p>
            <a:pPr algn="ctr"/>
            <a:r>
              <a:rPr lang="en-US" sz="1600" b="1" dirty="0">
                <a:solidFill>
                  <a:srgbClr val="528685"/>
                </a:solidFill>
              </a:rPr>
              <a:t>Don’t forget to review the notes</a:t>
            </a:r>
          </a:p>
        </p:txBody>
      </p:sp>
    </p:spTree>
    <p:extLst>
      <p:ext uri="{BB962C8B-B14F-4D97-AF65-F5344CB8AC3E}">
        <p14:creationId xmlns:p14="http://schemas.microsoft.com/office/powerpoint/2010/main" val="1488205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4952" y="394641"/>
            <a:ext cx="5861687" cy="4955203"/>
          </a:xfrm>
          <a:prstGeom prst="rect">
            <a:avLst/>
          </a:prstGeom>
          <a:noFill/>
        </p:spPr>
        <p:txBody>
          <a:bodyPr wrap="square" rtlCol="0">
            <a:spAutoFit/>
          </a:bodyPr>
          <a:lstStyle/>
          <a:p>
            <a:r>
              <a:rPr lang="en-US" sz="2800" dirty="0">
                <a:solidFill>
                  <a:schemeClr val="accent5">
                    <a:lumMod val="50000"/>
                  </a:schemeClr>
                </a:solidFill>
                <a:latin typeface="Adobe Devanagari" pitchFamily="18" charset="0"/>
                <a:cs typeface="Adobe Devanagari" pitchFamily="18" charset="0"/>
              </a:rPr>
              <a:t>By the end of this lecture, the students should be able to:</a:t>
            </a:r>
          </a:p>
          <a:p>
            <a:endParaRPr lang="en-US" sz="2800" dirty="0">
              <a:solidFill>
                <a:schemeClr val="accent5">
                  <a:lumMod val="50000"/>
                </a:schemeClr>
              </a:solidFill>
              <a:latin typeface="Adobe Devanagari" pitchFamily="18" charset="0"/>
              <a:cs typeface="Adobe Devanagari" pitchFamily="18" charset="0"/>
            </a:endParaRPr>
          </a:p>
          <a:p>
            <a:r>
              <a:rPr lang="en-US" sz="2400" dirty="0">
                <a:solidFill>
                  <a:schemeClr val="accent5">
                    <a:lumMod val="50000"/>
                  </a:schemeClr>
                </a:solidFill>
                <a:latin typeface="Adobe Devanagari" pitchFamily="18" charset="0"/>
                <a:cs typeface="Adobe Devanagari" pitchFamily="18" charset="0"/>
              </a:rPr>
              <a:t>•</a:t>
            </a:r>
            <a:r>
              <a:rPr lang="en-US" sz="2000" dirty="0">
                <a:solidFill>
                  <a:schemeClr val="accent5">
                    <a:lumMod val="50000"/>
                  </a:schemeClr>
                </a:solidFill>
                <a:latin typeface="Adobe Devanagari" pitchFamily="18" charset="0"/>
                <a:cs typeface="Adobe Devanagari" pitchFamily="18" charset="0"/>
              </a:rPr>
              <a:t>Recognize the Sphingolipids class of lipids as regard their chemical structure, tissue distribution and functions.</a:t>
            </a:r>
          </a:p>
          <a:p>
            <a:endParaRPr lang="en-US" sz="2000" dirty="0">
              <a:solidFill>
                <a:schemeClr val="accent5">
                  <a:lumMod val="50000"/>
                </a:schemeClr>
              </a:solidFill>
              <a:latin typeface="Adobe Devanagari" pitchFamily="18" charset="0"/>
              <a:cs typeface="Adobe Devanagari" pitchFamily="18" charset="0"/>
            </a:endParaRPr>
          </a:p>
          <a:p>
            <a:r>
              <a:rPr lang="en-US" sz="2000" dirty="0">
                <a:solidFill>
                  <a:schemeClr val="accent5">
                    <a:lumMod val="50000"/>
                  </a:schemeClr>
                </a:solidFill>
                <a:latin typeface="Adobe Devanagari" pitchFamily="18" charset="0"/>
                <a:cs typeface="Adobe Devanagari" pitchFamily="18" charset="0"/>
              </a:rPr>
              <a:t>•Be familiar with the biochemical structure and function of myelin.</a:t>
            </a:r>
          </a:p>
          <a:p>
            <a:endParaRPr lang="en-US" sz="2000" dirty="0">
              <a:solidFill>
                <a:schemeClr val="accent5">
                  <a:lumMod val="50000"/>
                </a:schemeClr>
              </a:solidFill>
              <a:latin typeface="Adobe Devanagari" pitchFamily="18" charset="0"/>
              <a:cs typeface="Adobe Devanagari" pitchFamily="18" charset="0"/>
            </a:endParaRPr>
          </a:p>
          <a:p>
            <a:r>
              <a:rPr lang="en-US" sz="2000" dirty="0">
                <a:solidFill>
                  <a:schemeClr val="accent5">
                    <a:lumMod val="50000"/>
                  </a:schemeClr>
                </a:solidFill>
                <a:latin typeface="Adobe Devanagari" pitchFamily="18" charset="0"/>
                <a:cs typeface="Adobe Devanagari" pitchFamily="18" charset="0"/>
              </a:rPr>
              <a:t> •Learn the basics of biosynthesis of sphingolipids.</a:t>
            </a:r>
          </a:p>
          <a:p>
            <a:endParaRPr lang="en-US" sz="2000" dirty="0">
              <a:solidFill>
                <a:schemeClr val="accent5">
                  <a:lumMod val="50000"/>
                </a:schemeClr>
              </a:solidFill>
              <a:latin typeface="Adobe Devanagari" pitchFamily="18" charset="0"/>
              <a:cs typeface="Adobe Devanagari" pitchFamily="18" charset="0"/>
            </a:endParaRPr>
          </a:p>
          <a:p>
            <a:r>
              <a:rPr lang="en-US" sz="2000" dirty="0">
                <a:solidFill>
                  <a:schemeClr val="accent5">
                    <a:lumMod val="50000"/>
                  </a:schemeClr>
                </a:solidFill>
                <a:latin typeface="Adobe Devanagari" pitchFamily="18" charset="0"/>
                <a:cs typeface="Adobe Devanagari" pitchFamily="18" charset="0"/>
              </a:rPr>
              <a:t>•Be introduced to </a:t>
            </a:r>
            <a:r>
              <a:rPr lang="en-US" sz="2000" dirty="0" err="1">
                <a:solidFill>
                  <a:schemeClr val="accent5">
                    <a:lumMod val="50000"/>
                  </a:schemeClr>
                </a:solidFill>
                <a:latin typeface="Adobe Devanagari" pitchFamily="18" charset="0"/>
                <a:cs typeface="Adobe Devanagari" pitchFamily="18" charset="0"/>
              </a:rPr>
              <a:t>Sphingolipidosis</a:t>
            </a:r>
            <a:r>
              <a:rPr lang="en-US" sz="2000" dirty="0">
                <a:solidFill>
                  <a:schemeClr val="accent5">
                    <a:lumMod val="50000"/>
                  </a:schemeClr>
                </a:solidFill>
                <a:latin typeface="Adobe Devanagari" pitchFamily="18" charset="0"/>
                <a:cs typeface="Adobe Devanagari" pitchFamily="18" charset="0"/>
              </a:rPr>
              <a:t> </a:t>
            </a:r>
          </a:p>
          <a:p>
            <a:r>
              <a:rPr lang="en-US" sz="2000" dirty="0">
                <a:solidFill>
                  <a:schemeClr val="accent5">
                    <a:lumMod val="50000"/>
                  </a:schemeClr>
                </a:solidFill>
                <a:latin typeface="Adobe Devanagari" pitchFamily="18" charset="0"/>
                <a:cs typeface="Adobe Devanagari" pitchFamily="18" charset="0"/>
              </a:rPr>
              <a:t>(lysosomal lipid storage diseases) </a:t>
            </a:r>
            <a:r>
              <a:rPr lang="en-US" sz="2400" dirty="0">
                <a:solidFill>
                  <a:schemeClr val="accent5">
                    <a:lumMod val="50000"/>
                  </a:schemeClr>
                </a:solidFill>
                <a:latin typeface="Adobe Devanagari" pitchFamily="18" charset="0"/>
                <a:cs typeface="Adobe Devanagari" pitchFamily="18" charset="0"/>
              </a:rPr>
              <a:t>.</a:t>
            </a:r>
          </a:p>
        </p:txBody>
      </p:sp>
      <p:sp>
        <p:nvSpPr>
          <p:cNvPr id="6" name="TextBox 5"/>
          <p:cNvSpPr txBox="1"/>
          <p:nvPr/>
        </p:nvSpPr>
        <p:spPr>
          <a:xfrm>
            <a:off x="8037576" y="2276856"/>
            <a:ext cx="4154424" cy="3016210"/>
          </a:xfrm>
          <a:prstGeom prst="rect">
            <a:avLst/>
          </a:prstGeom>
          <a:noFill/>
        </p:spPr>
        <p:txBody>
          <a:bodyPr wrap="square" rtlCol="0">
            <a:spAutoFit/>
          </a:bodyPr>
          <a:lstStyle/>
          <a:p>
            <a:r>
              <a:rPr lang="en-US" sz="2800" dirty="0">
                <a:solidFill>
                  <a:schemeClr val="bg1"/>
                </a:solidFill>
                <a:latin typeface="Adobe Devanagari" pitchFamily="18" charset="0"/>
                <a:cs typeface="Adobe Devanagari" pitchFamily="18" charset="0"/>
              </a:rPr>
              <a:t>Key principles : </a:t>
            </a:r>
          </a:p>
          <a:p>
            <a:pPr marL="285750" indent="-285750">
              <a:buFont typeface="Wingdings" panose="05000000000000000000" pitchFamily="2" charset="2"/>
              <a:buChar char="ü"/>
            </a:pPr>
            <a:r>
              <a:rPr lang="en-US" dirty="0">
                <a:solidFill>
                  <a:schemeClr val="bg1"/>
                </a:solidFill>
              </a:rPr>
              <a:t>Chemical structure of Sphingolipids. </a:t>
            </a:r>
          </a:p>
          <a:p>
            <a:pPr marL="285750" indent="-285750">
              <a:buFont typeface="Wingdings" panose="05000000000000000000" pitchFamily="2" charset="2"/>
              <a:buChar char="ü"/>
            </a:pPr>
            <a:r>
              <a:rPr lang="en-US" dirty="0">
                <a:solidFill>
                  <a:schemeClr val="bg1"/>
                </a:solidFill>
              </a:rPr>
              <a:t>Types: </a:t>
            </a:r>
          </a:p>
          <a:p>
            <a:r>
              <a:rPr lang="en-US" dirty="0">
                <a:solidFill>
                  <a:schemeClr val="bg1"/>
                </a:solidFill>
              </a:rPr>
              <a:t>Glycosphingolipids (Glycolipids). </a:t>
            </a:r>
          </a:p>
          <a:p>
            <a:r>
              <a:rPr lang="en-US" dirty="0" err="1">
                <a:solidFill>
                  <a:schemeClr val="bg1"/>
                </a:solidFill>
              </a:rPr>
              <a:t>Sphingophospholipids</a:t>
            </a:r>
            <a:r>
              <a:rPr lang="en-US" dirty="0">
                <a:solidFill>
                  <a:schemeClr val="bg1"/>
                </a:solidFill>
              </a:rPr>
              <a:t>, e.g. Sphingomyelin. </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Myelin structure and function. </a:t>
            </a:r>
          </a:p>
          <a:p>
            <a:endParaRPr lang="en-US" dirty="0">
              <a:solidFill>
                <a:schemeClr val="bg1"/>
              </a:solidFill>
            </a:endParaRPr>
          </a:p>
          <a:p>
            <a:pPr marL="285750" indent="-285750">
              <a:buFont typeface="Wingdings" panose="05000000000000000000" pitchFamily="2" charset="2"/>
              <a:buChar char="ü"/>
            </a:pPr>
            <a:r>
              <a:rPr lang="en-US" dirty="0" err="1">
                <a:solidFill>
                  <a:schemeClr val="bg1"/>
                </a:solidFill>
              </a:rPr>
              <a:t>Sphingolipidosis</a:t>
            </a:r>
            <a:r>
              <a:rPr lang="en-US" dirty="0">
                <a:solidFill>
                  <a:schemeClr val="bg1"/>
                </a:solidFill>
              </a:rPr>
              <a:t>. </a:t>
            </a:r>
          </a:p>
          <a:p>
            <a:endParaRPr lang="en-US" dirty="0">
              <a:solidFill>
                <a:schemeClr val="bg1"/>
              </a:solidFill>
            </a:endParaRPr>
          </a:p>
        </p:txBody>
      </p:sp>
    </p:spTree>
    <p:extLst>
      <p:ext uri="{BB962C8B-B14F-4D97-AF65-F5344CB8AC3E}">
        <p14:creationId xmlns:p14="http://schemas.microsoft.com/office/powerpoint/2010/main" val="349718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94306615"/>
              </p:ext>
            </p:extLst>
          </p:nvPr>
        </p:nvGraphicFramePr>
        <p:xfrm>
          <a:off x="236561" y="-482043"/>
          <a:ext cx="1191449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15710" y="84481"/>
            <a:ext cx="7035481"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Background about Phospholipids:</a:t>
            </a:r>
          </a:p>
        </p:txBody>
      </p:sp>
      <p:sp>
        <p:nvSpPr>
          <p:cNvPr id="8" name="TextBox 7"/>
          <p:cNvSpPr txBox="1"/>
          <p:nvPr/>
        </p:nvSpPr>
        <p:spPr>
          <a:xfrm>
            <a:off x="3578048" y="4074122"/>
            <a:ext cx="4770424" cy="1938992"/>
          </a:xfrm>
          <a:prstGeom prst="rect">
            <a:avLst/>
          </a:prstGeom>
          <a:solidFill>
            <a:schemeClr val="bg1">
              <a:lumMod val="95000"/>
            </a:schemeClr>
          </a:solidFill>
          <a:ln w="19050">
            <a:solidFill>
              <a:schemeClr val="accent5">
                <a:lumMod val="75000"/>
              </a:schemeClr>
            </a:solidFill>
            <a:prstDash val="dash"/>
          </a:ln>
        </p:spPr>
        <p:txBody>
          <a:bodyPr wrap="square" rtlCol="0">
            <a:spAutoFit/>
          </a:bodyPr>
          <a:lstStyle/>
          <a:p>
            <a:pPr algn="ctr"/>
            <a:r>
              <a:rPr lang="en-US" sz="2000" dirty="0">
                <a:solidFill>
                  <a:srgbClr val="00B050"/>
                </a:solidFill>
              </a:rPr>
              <a:t>Recall what you studied in foundation!</a:t>
            </a:r>
          </a:p>
          <a:p>
            <a:pPr algn="ctr"/>
            <a:r>
              <a:rPr lang="en-US" sz="2000" dirty="0">
                <a:solidFill>
                  <a:srgbClr val="00B050"/>
                </a:solidFill>
              </a:rPr>
              <a:t>Phospholipids: Are cell membrane make up</a:t>
            </a:r>
          </a:p>
          <a:p>
            <a:pPr algn="ctr"/>
            <a:r>
              <a:rPr lang="en-US" sz="2000" dirty="0">
                <a:solidFill>
                  <a:srgbClr val="00B050"/>
                </a:solidFill>
              </a:rPr>
              <a:t>Major structure of it is: Amphipathic </a:t>
            </a:r>
          </a:p>
          <a:p>
            <a:pPr algn="ctr"/>
            <a:r>
              <a:rPr lang="en-US" sz="2000" dirty="0">
                <a:solidFill>
                  <a:srgbClr val="00B050"/>
                </a:solidFill>
              </a:rPr>
              <a:t>Which is:</a:t>
            </a:r>
          </a:p>
          <a:p>
            <a:pPr algn="ctr"/>
            <a:r>
              <a:rPr lang="en-US" sz="2000" dirty="0">
                <a:solidFill>
                  <a:srgbClr val="00B050"/>
                </a:solidFill>
              </a:rPr>
              <a:t>Hydrophilic  portion = phosphate group</a:t>
            </a:r>
          </a:p>
          <a:p>
            <a:pPr algn="ctr"/>
            <a:r>
              <a:rPr lang="en-US" sz="2000" dirty="0">
                <a:solidFill>
                  <a:srgbClr val="00B050"/>
                </a:solidFill>
              </a:rPr>
              <a:t>Hydrophobic portion = lipid</a:t>
            </a:r>
          </a:p>
        </p:txBody>
      </p:sp>
    </p:spTree>
    <p:extLst>
      <p:ext uri="{BB962C8B-B14F-4D97-AF65-F5344CB8AC3E}">
        <p14:creationId xmlns:p14="http://schemas.microsoft.com/office/powerpoint/2010/main" val="881840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655" y="578103"/>
            <a:ext cx="10995031" cy="6140142"/>
          </a:xfrm>
          <a:prstGeom prst="rect">
            <a:avLst/>
          </a:prstGeom>
        </p:spPr>
        <p:txBody>
          <a:bodyPr wrap="square">
            <a:spAutoFit/>
          </a:bodyPr>
          <a:lstStyle/>
          <a:p>
            <a:endParaRPr lang="en-US" sz="2000" dirty="0" smtClean="0">
              <a:solidFill>
                <a:srgbClr val="334E5D"/>
              </a:solidFill>
              <a:ea typeface="ＭＳ Ｐゴシック" charset="-128"/>
            </a:endParaRPr>
          </a:p>
          <a:p>
            <a:pPr marL="342900" indent="-342900">
              <a:buFont typeface="Wingdings" panose="05000000000000000000" pitchFamily="2" charset="2"/>
              <a:buChar char="v"/>
            </a:pPr>
            <a:r>
              <a:rPr lang="en-US" sz="2000" dirty="0" smtClean="0">
                <a:solidFill>
                  <a:srgbClr val="334E5D"/>
                </a:solidFill>
                <a:ea typeface="ＭＳ Ｐゴシック" charset="-128"/>
              </a:rPr>
              <a:t>Essential </a:t>
            </a:r>
            <a:r>
              <a:rPr lang="en-US" sz="2000" dirty="0">
                <a:solidFill>
                  <a:srgbClr val="334E5D"/>
                </a:solidFill>
                <a:ea typeface="ＭＳ Ｐゴシック" charset="-128"/>
              </a:rPr>
              <a:t>component of membranes</a:t>
            </a:r>
            <a:r>
              <a:rPr lang="en-US" sz="2000" dirty="0" smtClean="0">
                <a:solidFill>
                  <a:srgbClr val="334E5D"/>
                </a:solidFill>
                <a:ea typeface="ＭＳ Ｐゴシック" charset="-128"/>
              </a:rPr>
              <a:t>.</a:t>
            </a:r>
            <a:endParaRPr lang="en-US" sz="2000" dirty="0">
              <a:solidFill>
                <a:srgbClr val="334E5D"/>
              </a:solidFill>
              <a:ea typeface="ＭＳ Ｐゴシック" charset="-128"/>
            </a:endParaRPr>
          </a:p>
          <a:p>
            <a:pPr marL="342900" indent="-342900">
              <a:buFont typeface="Wingdings" panose="05000000000000000000" pitchFamily="2" charset="2"/>
              <a:buChar char="v"/>
            </a:pPr>
            <a:endParaRPr lang="en-US" sz="2000" dirty="0">
              <a:solidFill>
                <a:schemeClr val="bg1">
                  <a:lumMod val="50000"/>
                </a:schemeClr>
              </a:solidFill>
              <a:ea typeface="ＭＳ Ｐゴシック" charset="-128"/>
            </a:endParaRPr>
          </a:p>
          <a:p>
            <a:pPr marL="342900" indent="-342900">
              <a:buFont typeface="Wingdings" panose="05000000000000000000" pitchFamily="2" charset="2"/>
              <a:buChar char="v"/>
            </a:pPr>
            <a:r>
              <a:rPr lang="en-US" sz="2000" dirty="0">
                <a:solidFill>
                  <a:srgbClr val="334E5D"/>
                </a:solidFill>
                <a:ea typeface="ＭＳ Ｐゴシック" charset="-128"/>
              </a:rPr>
              <a:t>Abundant in nervous tissue.</a:t>
            </a:r>
          </a:p>
          <a:p>
            <a:pPr marL="342900" indent="-342900">
              <a:buFont typeface="Wingdings" panose="05000000000000000000" pitchFamily="2" charset="2"/>
              <a:buChar char="v"/>
            </a:pPr>
            <a:endParaRPr lang="en-US" sz="2000" dirty="0" smtClean="0">
              <a:solidFill>
                <a:srgbClr val="334E5D"/>
              </a:solidFill>
              <a:ea typeface="ＭＳ Ｐゴシック" charset="-128"/>
            </a:endParaRPr>
          </a:p>
          <a:p>
            <a:pPr marL="342900" indent="-342900">
              <a:buFont typeface="Wingdings" panose="05000000000000000000" pitchFamily="2" charset="2"/>
              <a:buChar char="v"/>
            </a:pPr>
            <a:endParaRPr lang="en-US" sz="2000" dirty="0" smtClean="0">
              <a:solidFill>
                <a:srgbClr val="334E5D"/>
              </a:solidFill>
              <a:ea typeface="ＭＳ Ｐゴシック" charset="-128"/>
            </a:endParaRPr>
          </a:p>
          <a:p>
            <a:pPr marL="342900" indent="-342900">
              <a:buFont typeface="Wingdings" panose="05000000000000000000" pitchFamily="2" charset="2"/>
              <a:buChar char="v"/>
            </a:pPr>
            <a:r>
              <a:rPr lang="en-US" sz="2000" dirty="0" smtClean="0">
                <a:solidFill>
                  <a:srgbClr val="334E5D"/>
                </a:solidFill>
                <a:ea typeface="ＭＳ Ｐゴシック" charset="-128"/>
              </a:rPr>
              <a:t>Plays </a:t>
            </a:r>
            <a:r>
              <a:rPr lang="en-US" sz="2000" dirty="0">
                <a:solidFill>
                  <a:srgbClr val="334E5D"/>
                </a:solidFill>
                <a:ea typeface="ＭＳ Ｐゴシック" charset="-128"/>
              </a:rPr>
              <a:t>a role in regulation of growth and development</a:t>
            </a:r>
          </a:p>
          <a:p>
            <a:pPr marL="342900" indent="-342900">
              <a:buFont typeface="Wingdings" panose="05000000000000000000" pitchFamily="2" charset="2"/>
              <a:buChar char="v"/>
            </a:pPr>
            <a:endParaRPr lang="en-US" sz="2000" dirty="0">
              <a:solidFill>
                <a:srgbClr val="334E5D"/>
              </a:solidFill>
              <a:ea typeface="ＭＳ Ｐゴシック" charset="-128"/>
            </a:endParaRPr>
          </a:p>
          <a:p>
            <a:pPr marL="342900" indent="-342900">
              <a:buFont typeface="Wingdings" panose="05000000000000000000" pitchFamily="2" charset="2"/>
              <a:buChar char="v"/>
            </a:pPr>
            <a:r>
              <a:rPr lang="en-US" sz="2000" dirty="0">
                <a:solidFill>
                  <a:srgbClr val="334E5D"/>
                </a:solidFill>
                <a:ea typeface="ＭＳ Ｐゴシック" charset="-128"/>
              </a:rPr>
              <a:t>Also exist extra-nervous tissue:</a:t>
            </a:r>
          </a:p>
          <a:p>
            <a:pPr>
              <a:spcAft>
                <a:spcPts val="1800"/>
              </a:spcAft>
              <a:buClr>
                <a:srgbClr val="C00000"/>
              </a:buClr>
              <a:defRPr/>
            </a:pPr>
            <a:r>
              <a:rPr lang="en-US" sz="2000" dirty="0">
                <a:solidFill>
                  <a:srgbClr val="334E5D"/>
                </a:solidFill>
                <a:ea typeface="ＭＳ Ｐゴシック" charset="-128"/>
              </a:rPr>
              <a:t>	e.g. </a:t>
            </a:r>
            <a:r>
              <a:rPr lang="en-US" sz="2000" dirty="0" smtClean="0">
                <a:solidFill>
                  <a:srgbClr val="334E5D"/>
                </a:solidFill>
                <a:ea typeface="ＭＳ Ｐゴシック" charset="-128"/>
              </a:rPr>
              <a:t>Receptors </a:t>
            </a:r>
            <a:r>
              <a:rPr lang="en-US" sz="2000" dirty="0" smtClean="0">
                <a:solidFill>
                  <a:srgbClr val="00B050"/>
                </a:solidFill>
                <a:ea typeface="ＭＳ Ｐゴシック" charset="-128"/>
              </a:rPr>
              <a:t>(recognition)</a:t>
            </a:r>
            <a:r>
              <a:rPr lang="en-US" sz="2000" dirty="0" smtClean="0">
                <a:solidFill>
                  <a:srgbClr val="334E5D"/>
                </a:solidFill>
                <a:ea typeface="ＭＳ Ｐゴシック" charset="-128"/>
              </a:rPr>
              <a:t> for</a:t>
            </a:r>
            <a:r>
              <a:rPr lang="ar-SA" sz="2000" dirty="0" smtClean="0">
                <a:solidFill>
                  <a:srgbClr val="334E5D"/>
                </a:solidFill>
                <a:ea typeface="ＭＳ Ｐゴシック" charset="-128"/>
              </a:rPr>
              <a:t> </a:t>
            </a:r>
            <a:r>
              <a:rPr lang="en-US" sz="2000" dirty="0" smtClean="0">
                <a:solidFill>
                  <a:srgbClr val="334E5D"/>
                </a:solidFill>
                <a:ea typeface="ＭＳ Ｐゴシック" charset="-128"/>
              </a:rPr>
              <a:t>: </a:t>
            </a:r>
          </a:p>
          <a:p>
            <a:pPr>
              <a:spcAft>
                <a:spcPts val="1800"/>
              </a:spcAft>
              <a:buClr>
                <a:srgbClr val="C00000"/>
              </a:buClr>
              <a:defRPr/>
            </a:pPr>
            <a:r>
              <a:rPr lang="en-US" dirty="0" smtClean="0">
                <a:solidFill>
                  <a:srgbClr val="334E5D"/>
                </a:solidFill>
                <a:ea typeface="ＭＳ Ｐゴシック" charset="-128"/>
              </a:rPr>
              <a:t>Cholera </a:t>
            </a:r>
            <a:r>
              <a:rPr lang="en-US" dirty="0">
                <a:solidFill>
                  <a:srgbClr val="334E5D"/>
                </a:solidFill>
                <a:ea typeface="ＭＳ Ｐゴシック" charset="-128"/>
              </a:rPr>
              <a:t>toxins, diphtheria toxins &amp; Viruses</a:t>
            </a:r>
            <a:r>
              <a:rPr lang="en-US" dirty="0" smtClean="0">
                <a:solidFill>
                  <a:srgbClr val="334E5D"/>
                </a:solidFill>
                <a:ea typeface="ＭＳ Ｐゴシック" charset="-128"/>
              </a:rPr>
              <a:t>.</a:t>
            </a:r>
            <a:endParaRPr lang="en-US" dirty="0">
              <a:solidFill>
                <a:srgbClr val="334E5D"/>
              </a:solidFill>
              <a:ea typeface="ＭＳ Ｐゴシック" charset="-128"/>
            </a:endParaRPr>
          </a:p>
          <a:p>
            <a:pPr marL="342900" indent="-342900">
              <a:buFont typeface="Wingdings" panose="05000000000000000000" pitchFamily="2" charset="2"/>
              <a:buChar char="v"/>
            </a:pPr>
            <a:r>
              <a:rPr lang="en-US" sz="2000" dirty="0">
                <a:solidFill>
                  <a:srgbClr val="334E5D"/>
                </a:solidFill>
                <a:ea typeface="ＭＳ Ｐゴシック" charset="-128"/>
              </a:rPr>
              <a:t>Very antigenic:</a:t>
            </a:r>
          </a:p>
          <a:p>
            <a:pPr>
              <a:spcAft>
                <a:spcPts val="1800"/>
              </a:spcAft>
              <a:buClr>
                <a:srgbClr val="C00000"/>
              </a:buClr>
              <a:defRPr/>
            </a:pPr>
            <a:r>
              <a:rPr lang="en-US" sz="2000" dirty="0">
                <a:solidFill>
                  <a:srgbClr val="334E5D"/>
                </a:solidFill>
                <a:ea typeface="ＭＳ Ｐゴシック" charset="-128"/>
              </a:rPr>
              <a:t>     Blood group antigen, embryonic antigen &amp; tumor </a:t>
            </a:r>
            <a:r>
              <a:rPr lang="en-US" sz="2000" dirty="0" smtClean="0">
                <a:solidFill>
                  <a:srgbClr val="334E5D"/>
                </a:solidFill>
                <a:ea typeface="ＭＳ Ｐゴシック" charset="-128"/>
              </a:rPr>
              <a:t>antigen</a:t>
            </a:r>
          </a:p>
          <a:p>
            <a:pPr>
              <a:spcAft>
                <a:spcPts val="1800"/>
              </a:spcAft>
              <a:buClr>
                <a:srgbClr val="C00000"/>
              </a:buClr>
              <a:defRPr/>
            </a:pPr>
            <a:endParaRPr lang="en-US" sz="2000" dirty="0" smtClean="0">
              <a:solidFill>
                <a:srgbClr val="334E5D"/>
              </a:solidFill>
              <a:ea typeface="ＭＳ Ｐゴシック" charset="-128"/>
            </a:endParaRPr>
          </a:p>
          <a:p>
            <a:pPr>
              <a:spcAft>
                <a:spcPts val="1800"/>
              </a:spcAft>
              <a:buClr>
                <a:srgbClr val="C00000"/>
              </a:buClr>
              <a:defRPr/>
            </a:pPr>
            <a:endParaRPr lang="en-US" sz="2000" dirty="0">
              <a:solidFill>
                <a:srgbClr val="334E5D"/>
              </a:solidFill>
              <a:ea typeface="ＭＳ Ｐゴシック" charset="-128"/>
            </a:endParaRPr>
          </a:p>
          <a:p>
            <a:pPr marL="342900" indent="-342900">
              <a:buFont typeface="Wingdings" panose="05000000000000000000" pitchFamily="2" charset="2"/>
              <a:buChar char="v"/>
            </a:pPr>
            <a:r>
              <a:rPr lang="en-US" sz="2000" dirty="0">
                <a:solidFill>
                  <a:srgbClr val="334E5D"/>
                </a:solidFill>
                <a:ea typeface="ＭＳ Ｐゴシック" charset="-128"/>
              </a:rPr>
              <a:t>Plays a role in cell transformation </a:t>
            </a:r>
            <a:r>
              <a:rPr lang="en-US" sz="2000" dirty="0" smtClean="0">
                <a:solidFill>
                  <a:srgbClr val="334E5D"/>
                </a:solidFill>
                <a:ea typeface="ＭＳ Ｐゴシック" charset="-128"/>
              </a:rPr>
              <a:t>.</a:t>
            </a:r>
            <a:endParaRPr lang="en-US" sz="2000" dirty="0">
              <a:solidFill>
                <a:srgbClr val="334E5D"/>
              </a:solidFill>
              <a:ea typeface="ＭＳ Ｐゴシック" charset="-128"/>
            </a:endParaRPr>
          </a:p>
        </p:txBody>
      </p:sp>
      <p:sp>
        <p:nvSpPr>
          <p:cNvPr id="4" name="TextBox 3"/>
          <p:cNvSpPr txBox="1"/>
          <p:nvPr/>
        </p:nvSpPr>
        <p:spPr>
          <a:xfrm>
            <a:off x="213056" y="1874520"/>
            <a:ext cx="7623351" cy="523220"/>
          </a:xfrm>
          <a:prstGeom prst="rect">
            <a:avLst/>
          </a:prstGeom>
          <a:solidFill>
            <a:schemeClr val="bg1">
              <a:lumMod val="95000"/>
            </a:schemeClr>
          </a:solidFill>
          <a:ln w="19050">
            <a:solidFill>
              <a:schemeClr val="accent5">
                <a:lumMod val="75000"/>
              </a:schemeClr>
            </a:solidFill>
            <a:prstDash val="dash"/>
          </a:ln>
        </p:spPr>
        <p:txBody>
          <a:bodyPr wrap="square" rtlCol="0">
            <a:spAutoFit/>
          </a:bodyPr>
          <a:lstStyle/>
          <a:p>
            <a:pPr algn="ctr"/>
            <a:r>
              <a:rPr lang="en-US" sz="1400" dirty="0">
                <a:solidFill>
                  <a:srgbClr val="00B050"/>
                </a:solidFill>
              </a:rPr>
              <a:t>The only physiological significant of </a:t>
            </a:r>
            <a:r>
              <a:rPr lang="en-US" sz="1400" dirty="0" err="1">
                <a:solidFill>
                  <a:srgbClr val="00B050"/>
                </a:solidFill>
              </a:rPr>
              <a:t>Sphingophospholipids</a:t>
            </a:r>
            <a:r>
              <a:rPr lang="en-US" sz="1400" dirty="0">
                <a:solidFill>
                  <a:srgbClr val="00B050"/>
                </a:solidFill>
              </a:rPr>
              <a:t> present in our body is the sphingomyelin </a:t>
            </a:r>
          </a:p>
          <a:p>
            <a:pPr algn="ctr"/>
            <a:r>
              <a:rPr lang="en-US" sz="1400" dirty="0">
                <a:solidFill>
                  <a:srgbClr val="00B050"/>
                </a:solidFill>
              </a:rPr>
              <a:t>What is the role of it ? It is one of the </a:t>
            </a:r>
            <a:r>
              <a:rPr lang="en-US" sz="1400" dirty="0" smtClean="0">
                <a:solidFill>
                  <a:srgbClr val="00B050"/>
                </a:solidFill>
              </a:rPr>
              <a:t>components </a:t>
            </a:r>
            <a:r>
              <a:rPr lang="en-US" sz="1400" dirty="0">
                <a:solidFill>
                  <a:srgbClr val="00B050"/>
                </a:solidFill>
              </a:rPr>
              <a:t>of myelin sheath (not the main </a:t>
            </a:r>
            <a:r>
              <a:rPr lang="en-US" sz="1400" dirty="0" smtClean="0">
                <a:solidFill>
                  <a:srgbClr val="00B050"/>
                </a:solidFill>
              </a:rPr>
              <a:t>one)</a:t>
            </a:r>
            <a:endParaRPr lang="en-US" sz="1400" dirty="0">
              <a:solidFill>
                <a:srgbClr val="00B050"/>
              </a:solidFill>
              <a:ea typeface="ＭＳ Ｐゴシック" charset="-128"/>
            </a:endParaRPr>
          </a:p>
        </p:txBody>
      </p:sp>
      <p:sp>
        <p:nvSpPr>
          <p:cNvPr id="5" name="TextBox 4"/>
          <p:cNvSpPr txBox="1"/>
          <p:nvPr/>
        </p:nvSpPr>
        <p:spPr>
          <a:xfrm>
            <a:off x="8529167" y="3733026"/>
            <a:ext cx="3147721" cy="1169551"/>
          </a:xfrm>
          <a:prstGeom prst="rect">
            <a:avLst/>
          </a:prstGeom>
          <a:solidFill>
            <a:schemeClr val="bg1">
              <a:lumMod val="95000"/>
            </a:schemeClr>
          </a:solidFill>
          <a:ln w="19050">
            <a:solidFill>
              <a:schemeClr val="accent5">
                <a:lumMod val="75000"/>
              </a:schemeClr>
            </a:solidFill>
            <a:prstDash val="sysDash"/>
          </a:ln>
        </p:spPr>
        <p:txBody>
          <a:bodyPr wrap="square" rtlCol="0">
            <a:spAutoFit/>
          </a:bodyPr>
          <a:lstStyle/>
          <a:p>
            <a:r>
              <a:rPr lang="en-US" altLang="x-none" sz="1400" dirty="0">
                <a:solidFill>
                  <a:schemeClr val="bg1">
                    <a:lumMod val="50000"/>
                  </a:schemeClr>
                </a:solidFill>
                <a:latin typeface="Times New Roman" charset="0"/>
              </a:rPr>
              <a:t>Role other than structural (usually present in extra cellular fluid) : involved in recognition, cellular interaction , adhesion and could serve as antigens (</a:t>
            </a:r>
            <a:r>
              <a:rPr lang="en-US" altLang="x-none" sz="1400" dirty="0" smtClean="0">
                <a:solidFill>
                  <a:schemeClr val="bg1">
                    <a:lumMod val="50000"/>
                  </a:schemeClr>
                </a:solidFill>
                <a:latin typeface="Times New Roman" charset="0"/>
              </a:rPr>
              <a:t>glycosphingolipids)very antigenic</a:t>
            </a:r>
            <a:endParaRPr lang="en-US" sz="1400" dirty="0"/>
          </a:p>
        </p:txBody>
      </p:sp>
      <p:sp>
        <p:nvSpPr>
          <p:cNvPr id="12" name="TextBox 11"/>
          <p:cNvSpPr txBox="1"/>
          <p:nvPr/>
        </p:nvSpPr>
        <p:spPr>
          <a:xfrm>
            <a:off x="213056" y="5042725"/>
            <a:ext cx="8043976" cy="954107"/>
          </a:xfrm>
          <a:prstGeom prst="rect">
            <a:avLst/>
          </a:prstGeom>
          <a:solidFill>
            <a:schemeClr val="bg1">
              <a:lumMod val="95000"/>
            </a:schemeClr>
          </a:solidFill>
          <a:ln w="19050">
            <a:solidFill>
              <a:schemeClr val="accent5">
                <a:lumMod val="75000"/>
              </a:schemeClr>
            </a:solidFill>
            <a:prstDash val="dash"/>
          </a:ln>
        </p:spPr>
        <p:txBody>
          <a:bodyPr wrap="square" rtlCol="0">
            <a:spAutoFit/>
          </a:bodyPr>
          <a:lstStyle/>
          <a:p>
            <a:pPr algn="ctr"/>
            <a:r>
              <a:rPr lang="en-US" sz="1400" dirty="0">
                <a:solidFill>
                  <a:srgbClr val="00B050"/>
                </a:solidFill>
              </a:rPr>
              <a:t>Tumor antigens: because carbohydrates that are attached these sphingolipids they keep on changing. So, when the cell is going under transformation, say it becomes cancerous the carbohydrates in the top of the carbohydrate arrangement and the composition of the top layer in cell membrane keeps changing, and that</a:t>
            </a:r>
            <a:r>
              <a:rPr lang="fr-FR" sz="1400" dirty="0">
                <a:solidFill>
                  <a:srgbClr val="00B050"/>
                </a:solidFill>
              </a:rPr>
              <a:t>’</a:t>
            </a:r>
            <a:r>
              <a:rPr lang="en-US" sz="1400" dirty="0">
                <a:solidFill>
                  <a:srgbClr val="00B050"/>
                </a:solidFill>
              </a:rPr>
              <a:t>s the marker for cell transformation. That’s how they act as tumor antigen</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1920" y="442051"/>
            <a:ext cx="4330456" cy="3144428"/>
          </a:xfrm>
          <a:prstGeom prst="rect">
            <a:avLst/>
          </a:prstGeom>
        </p:spPr>
      </p:pic>
      <p:sp>
        <p:nvSpPr>
          <p:cNvPr id="14" name="TextBox 13"/>
          <p:cNvSpPr txBox="1"/>
          <p:nvPr/>
        </p:nvSpPr>
        <p:spPr>
          <a:xfrm>
            <a:off x="215710" y="84481"/>
            <a:ext cx="7035481"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Background about Phospholipids:</a:t>
            </a:r>
          </a:p>
        </p:txBody>
      </p:sp>
    </p:spTree>
    <p:extLst>
      <p:ext uri="{BB962C8B-B14F-4D97-AF65-F5344CB8AC3E}">
        <p14:creationId xmlns:p14="http://schemas.microsoft.com/office/powerpoint/2010/main" val="771653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8939" y="1504667"/>
            <a:ext cx="5368158" cy="3416320"/>
          </a:xfrm>
          <a:prstGeom prst="rect">
            <a:avLst/>
          </a:prstGeom>
          <a:noFill/>
        </p:spPr>
        <p:txBody>
          <a:bodyPr wrap="square" rtlCol="0">
            <a:spAutoFit/>
          </a:bodyPr>
          <a:lstStyle/>
          <a:p>
            <a:r>
              <a:rPr lang="en-US" sz="2400" dirty="0">
                <a:solidFill>
                  <a:schemeClr val="tx2"/>
                </a:solidFill>
              </a:rPr>
              <a:t>CH</a:t>
            </a:r>
            <a:r>
              <a:rPr lang="en-US" sz="2400" baseline="-25000" dirty="0">
                <a:solidFill>
                  <a:schemeClr val="tx2"/>
                </a:solidFill>
              </a:rPr>
              <a:t>3</a:t>
            </a:r>
            <a:r>
              <a:rPr lang="en-US" sz="2400" dirty="0">
                <a:solidFill>
                  <a:schemeClr val="tx2"/>
                </a:solidFill>
              </a:rPr>
              <a:t>   (CH2)</a:t>
            </a:r>
            <a:r>
              <a:rPr lang="en-US" sz="2400" baseline="-25000" dirty="0">
                <a:solidFill>
                  <a:schemeClr val="tx2"/>
                </a:solidFill>
              </a:rPr>
              <a:t>12</a:t>
            </a:r>
            <a:r>
              <a:rPr lang="en-US" sz="2400" dirty="0">
                <a:solidFill>
                  <a:schemeClr val="tx2"/>
                </a:solidFill>
              </a:rPr>
              <a:t>   CH   CH   CH   CH   CH</a:t>
            </a:r>
            <a:r>
              <a:rPr lang="en-US" sz="2400" baseline="-25000" dirty="0">
                <a:solidFill>
                  <a:schemeClr val="tx2"/>
                </a:solidFill>
              </a:rPr>
              <a:t>2</a:t>
            </a:r>
            <a:r>
              <a:rPr lang="en-US" sz="2400" dirty="0">
                <a:solidFill>
                  <a:schemeClr val="tx2"/>
                </a:solidFill>
              </a:rPr>
              <a:t>OH </a:t>
            </a:r>
          </a:p>
          <a:p>
            <a:r>
              <a:rPr lang="en-US" sz="2400" dirty="0">
                <a:solidFill>
                  <a:schemeClr val="tx2"/>
                </a:solidFill>
              </a:rPr>
              <a:t>                                          </a:t>
            </a:r>
          </a:p>
          <a:p>
            <a:r>
              <a:rPr lang="en-US" sz="2400" dirty="0">
                <a:solidFill>
                  <a:schemeClr val="tx2"/>
                </a:solidFill>
              </a:rPr>
              <a:t>                                         OH   NH</a:t>
            </a:r>
            <a:r>
              <a:rPr lang="en-US" sz="2400" baseline="-25000" dirty="0">
                <a:solidFill>
                  <a:schemeClr val="tx2"/>
                </a:solidFill>
              </a:rPr>
              <a:t>2</a:t>
            </a:r>
            <a:r>
              <a:rPr lang="en-US" sz="2400" dirty="0">
                <a:solidFill>
                  <a:schemeClr val="tx2"/>
                </a:solidFill>
              </a:rPr>
              <a:t> </a:t>
            </a: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r>
              <a:rPr lang="en-US" sz="2400" dirty="0">
                <a:solidFill>
                  <a:schemeClr val="tx2"/>
                </a:solidFill>
              </a:rPr>
              <a:t>Long chain, unsaturated amino alcohol </a:t>
            </a:r>
          </a:p>
        </p:txBody>
      </p:sp>
      <p:sp>
        <p:nvSpPr>
          <p:cNvPr id="4" name="Minus 3"/>
          <p:cNvSpPr/>
          <p:nvPr/>
        </p:nvSpPr>
        <p:spPr>
          <a:xfrm>
            <a:off x="1225773" y="1743207"/>
            <a:ext cx="157072" cy="79513"/>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Minus 4"/>
          <p:cNvSpPr/>
          <p:nvPr/>
        </p:nvSpPr>
        <p:spPr>
          <a:xfrm>
            <a:off x="2332329" y="1749834"/>
            <a:ext cx="161691" cy="72885"/>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Minus 6"/>
          <p:cNvSpPr/>
          <p:nvPr/>
        </p:nvSpPr>
        <p:spPr>
          <a:xfrm>
            <a:off x="3445513" y="1710077"/>
            <a:ext cx="157072" cy="79513"/>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Minus 7"/>
          <p:cNvSpPr/>
          <p:nvPr/>
        </p:nvSpPr>
        <p:spPr>
          <a:xfrm>
            <a:off x="4002104" y="1710077"/>
            <a:ext cx="157072" cy="79513"/>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Minus 8"/>
          <p:cNvSpPr/>
          <p:nvPr/>
        </p:nvSpPr>
        <p:spPr>
          <a:xfrm>
            <a:off x="4558695" y="1710076"/>
            <a:ext cx="157072" cy="79513"/>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Equal 11"/>
          <p:cNvSpPr/>
          <p:nvPr/>
        </p:nvSpPr>
        <p:spPr>
          <a:xfrm>
            <a:off x="2895547" y="1776999"/>
            <a:ext cx="157072" cy="45719"/>
          </a:xfrm>
          <a:prstGeom prst="mathEqual">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Minus 12"/>
          <p:cNvSpPr/>
          <p:nvPr/>
        </p:nvSpPr>
        <p:spPr>
          <a:xfrm>
            <a:off x="2895549" y="1720346"/>
            <a:ext cx="157072" cy="79513"/>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Minus 13"/>
          <p:cNvSpPr/>
          <p:nvPr/>
        </p:nvSpPr>
        <p:spPr>
          <a:xfrm rot="5400000">
            <a:off x="3977114" y="2086249"/>
            <a:ext cx="569843" cy="69295"/>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Minus 14"/>
          <p:cNvSpPr/>
          <p:nvPr/>
        </p:nvSpPr>
        <p:spPr>
          <a:xfrm rot="5400000">
            <a:off x="3433969" y="2099308"/>
            <a:ext cx="543340" cy="6968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TextBox 15"/>
          <p:cNvSpPr txBox="1"/>
          <p:nvPr/>
        </p:nvSpPr>
        <p:spPr>
          <a:xfrm>
            <a:off x="191871" y="890653"/>
            <a:ext cx="2381947" cy="584775"/>
          </a:xfrm>
          <a:prstGeom prst="rect">
            <a:avLst/>
          </a:prstGeom>
          <a:noFill/>
        </p:spPr>
        <p:txBody>
          <a:bodyPr wrap="square" rtlCol="0">
            <a:spAutoFit/>
          </a:bodyPr>
          <a:lstStyle/>
          <a:p>
            <a:r>
              <a:rPr lang="en-US" sz="3200" b="1" dirty="0" smtClean="0">
                <a:solidFill>
                  <a:srgbClr val="00ADA8"/>
                </a:solidFill>
              </a:rPr>
              <a:t>Sphingosine:</a:t>
            </a:r>
            <a:endParaRPr lang="en-US" sz="3200" b="1" dirty="0">
              <a:solidFill>
                <a:srgbClr val="00ADA8"/>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515" y="2932122"/>
            <a:ext cx="5367528" cy="1060087"/>
          </a:xfrm>
          <a:prstGeom prst="rect">
            <a:avLst/>
          </a:prstGeom>
        </p:spPr>
      </p:pic>
      <p:cxnSp>
        <p:nvCxnSpPr>
          <p:cNvPr id="17" name="Straight Connector 16"/>
          <p:cNvCxnSpPr/>
          <p:nvPr/>
        </p:nvCxnSpPr>
        <p:spPr>
          <a:xfrm>
            <a:off x="6077097" y="1113181"/>
            <a:ext cx="0" cy="5328562"/>
          </a:xfrm>
          <a:prstGeom prst="line">
            <a:avLst/>
          </a:prstGeom>
          <a:ln w="44450" cap="rnd">
            <a:solidFill>
              <a:srgbClr val="4B8180"/>
            </a:solidFill>
            <a:roun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271821" y="905587"/>
            <a:ext cx="2862222" cy="584775"/>
          </a:xfrm>
          <a:prstGeom prst="rect">
            <a:avLst/>
          </a:prstGeom>
          <a:noFill/>
        </p:spPr>
        <p:txBody>
          <a:bodyPr wrap="square" rtlCol="0">
            <a:spAutoFit/>
          </a:bodyPr>
          <a:lstStyle/>
          <a:p>
            <a:r>
              <a:rPr lang="en-US" sz="3200" b="1" dirty="0" smtClean="0">
                <a:solidFill>
                  <a:srgbClr val="00ADA8"/>
                </a:solidFill>
              </a:rPr>
              <a:t>Ceramide:</a:t>
            </a:r>
            <a:endParaRPr lang="en-US" sz="3200" b="1" dirty="0">
              <a:solidFill>
                <a:srgbClr val="00ADA8"/>
              </a:solidFill>
            </a:endParaRPr>
          </a:p>
        </p:txBody>
      </p:sp>
      <p:sp>
        <p:nvSpPr>
          <p:cNvPr id="19" name="TextBox 18"/>
          <p:cNvSpPr txBox="1"/>
          <p:nvPr/>
        </p:nvSpPr>
        <p:spPr>
          <a:xfrm>
            <a:off x="6649651" y="1379093"/>
            <a:ext cx="7023652" cy="4154984"/>
          </a:xfrm>
          <a:prstGeom prst="rect">
            <a:avLst/>
          </a:prstGeom>
          <a:noFill/>
        </p:spPr>
        <p:txBody>
          <a:bodyPr wrap="square" rtlCol="0">
            <a:spAutoFit/>
          </a:bodyPr>
          <a:lstStyle/>
          <a:p>
            <a:endParaRPr lang="en-US" sz="2400" dirty="0" smtClean="0">
              <a:solidFill>
                <a:schemeClr val="tx2"/>
              </a:solidFill>
            </a:endParaRPr>
          </a:p>
          <a:p>
            <a:endParaRPr lang="en-US" sz="2400" dirty="0" smtClean="0">
              <a:solidFill>
                <a:schemeClr val="tx2"/>
              </a:solidFill>
            </a:endParaRPr>
          </a:p>
          <a:p>
            <a:endParaRPr lang="en-US" sz="2400" dirty="0" smtClean="0">
              <a:solidFill>
                <a:schemeClr val="tx2"/>
              </a:solidFill>
            </a:endParaRPr>
          </a:p>
          <a:p>
            <a:r>
              <a:rPr lang="en-US" sz="2400" dirty="0" smtClean="0">
                <a:solidFill>
                  <a:schemeClr val="tx2"/>
                </a:solidFill>
              </a:rPr>
              <a:t>CH</a:t>
            </a:r>
            <a:r>
              <a:rPr lang="en-US" sz="2400" baseline="-25000" dirty="0" smtClean="0">
                <a:solidFill>
                  <a:schemeClr val="tx2"/>
                </a:solidFill>
              </a:rPr>
              <a:t>3</a:t>
            </a:r>
            <a:r>
              <a:rPr lang="en-US" sz="2400" dirty="0" smtClean="0">
                <a:solidFill>
                  <a:schemeClr val="tx2"/>
                </a:solidFill>
              </a:rPr>
              <a:t>    </a:t>
            </a:r>
            <a:r>
              <a:rPr lang="en-US" sz="2400" dirty="0">
                <a:solidFill>
                  <a:schemeClr val="tx2"/>
                </a:solidFill>
              </a:rPr>
              <a:t>(CH</a:t>
            </a:r>
            <a:r>
              <a:rPr lang="en-US" sz="2400" baseline="-25000" dirty="0">
                <a:solidFill>
                  <a:schemeClr val="tx2"/>
                </a:solidFill>
              </a:rPr>
              <a:t>2</a:t>
            </a:r>
            <a:r>
              <a:rPr lang="en-US" sz="2400" dirty="0">
                <a:solidFill>
                  <a:schemeClr val="tx2"/>
                </a:solidFill>
              </a:rPr>
              <a:t>)</a:t>
            </a:r>
            <a:r>
              <a:rPr lang="en-US" sz="2400" baseline="-25000" dirty="0">
                <a:solidFill>
                  <a:schemeClr val="tx2"/>
                </a:solidFill>
              </a:rPr>
              <a:t>12</a:t>
            </a:r>
            <a:r>
              <a:rPr lang="en-US" sz="2400" dirty="0">
                <a:solidFill>
                  <a:schemeClr val="tx2"/>
                </a:solidFill>
              </a:rPr>
              <a:t>    CH    CH    CH    CH    CH</a:t>
            </a:r>
            <a:r>
              <a:rPr lang="en-US" sz="2400" baseline="-25000" dirty="0">
                <a:solidFill>
                  <a:schemeClr val="tx2"/>
                </a:solidFill>
              </a:rPr>
              <a:t>2</a:t>
            </a:r>
            <a:r>
              <a:rPr lang="en-US" sz="2400" dirty="0">
                <a:solidFill>
                  <a:schemeClr val="tx2"/>
                </a:solidFill>
              </a:rPr>
              <a:t>OH </a:t>
            </a:r>
          </a:p>
          <a:p>
            <a:r>
              <a:rPr lang="en-US" sz="2400" dirty="0">
                <a:solidFill>
                  <a:schemeClr val="tx2"/>
                </a:solidFill>
              </a:rPr>
              <a:t>                                              </a:t>
            </a:r>
          </a:p>
          <a:p>
            <a:r>
              <a:rPr lang="en-US" sz="2400" dirty="0">
                <a:solidFill>
                  <a:schemeClr val="tx2"/>
                </a:solidFill>
              </a:rPr>
              <a:t>                                            OH    NH </a:t>
            </a:r>
          </a:p>
          <a:p>
            <a:r>
              <a:rPr lang="en-US" sz="2400" dirty="0">
                <a:solidFill>
                  <a:schemeClr val="tx2"/>
                </a:solidFill>
              </a:rPr>
              <a:t>                                 </a:t>
            </a:r>
          </a:p>
          <a:p>
            <a:r>
              <a:rPr lang="en-US" sz="2400" dirty="0">
                <a:solidFill>
                  <a:schemeClr val="tx2"/>
                </a:solidFill>
              </a:rPr>
              <a:t>                            CH</a:t>
            </a:r>
            <a:r>
              <a:rPr lang="en-US" sz="2400" baseline="-25000" dirty="0">
                <a:solidFill>
                  <a:schemeClr val="tx2"/>
                </a:solidFill>
              </a:rPr>
              <a:t>3 </a:t>
            </a:r>
            <a:r>
              <a:rPr lang="en-US" sz="2400" dirty="0">
                <a:solidFill>
                  <a:schemeClr val="tx2"/>
                </a:solidFill>
              </a:rPr>
              <a:t>   (CH</a:t>
            </a:r>
            <a:r>
              <a:rPr lang="en-US" sz="2400" baseline="-25000" dirty="0">
                <a:solidFill>
                  <a:schemeClr val="tx2"/>
                </a:solidFill>
              </a:rPr>
              <a:t>2</a:t>
            </a:r>
            <a:r>
              <a:rPr lang="en-US" sz="2400" dirty="0">
                <a:solidFill>
                  <a:schemeClr val="tx2"/>
                </a:solidFill>
              </a:rPr>
              <a:t>)      C</a:t>
            </a:r>
          </a:p>
          <a:p>
            <a:endParaRPr lang="en-US" sz="2400" dirty="0">
              <a:solidFill>
                <a:schemeClr val="tx2"/>
              </a:solidFill>
            </a:endParaRPr>
          </a:p>
          <a:p>
            <a:r>
              <a:rPr lang="en-US" sz="2400" dirty="0">
                <a:solidFill>
                  <a:schemeClr val="tx2"/>
                </a:solidFill>
              </a:rPr>
              <a:t>                                                      O </a:t>
            </a:r>
          </a:p>
          <a:p>
            <a:r>
              <a:rPr lang="en-US" sz="2400" dirty="0">
                <a:solidFill>
                  <a:schemeClr val="tx2"/>
                </a:solidFill>
              </a:rPr>
              <a:t> </a:t>
            </a:r>
          </a:p>
        </p:txBody>
      </p:sp>
      <p:sp>
        <p:nvSpPr>
          <p:cNvPr id="20" name="Minus 19"/>
          <p:cNvSpPr/>
          <p:nvPr/>
        </p:nvSpPr>
        <p:spPr>
          <a:xfrm>
            <a:off x="7225730" y="2739137"/>
            <a:ext cx="251792" cy="45719"/>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inus 20"/>
          <p:cNvSpPr/>
          <p:nvPr/>
        </p:nvSpPr>
        <p:spPr>
          <a:xfrm>
            <a:off x="8332287" y="2748933"/>
            <a:ext cx="291548" cy="45719"/>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inus 21"/>
          <p:cNvSpPr/>
          <p:nvPr/>
        </p:nvSpPr>
        <p:spPr>
          <a:xfrm>
            <a:off x="9008148" y="2726073"/>
            <a:ext cx="251791" cy="45719"/>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inus 22"/>
          <p:cNvSpPr/>
          <p:nvPr/>
        </p:nvSpPr>
        <p:spPr>
          <a:xfrm>
            <a:off x="9604496" y="2726073"/>
            <a:ext cx="238539" cy="45719"/>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inus 23"/>
          <p:cNvSpPr/>
          <p:nvPr/>
        </p:nvSpPr>
        <p:spPr>
          <a:xfrm>
            <a:off x="10187591" y="2726073"/>
            <a:ext cx="291548" cy="45719"/>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inus 24"/>
          <p:cNvSpPr/>
          <p:nvPr/>
        </p:nvSpPr>
        <p:spPr>
          <a:xfrm>
            <a:off x="10783939" y="2726073"/>
            <a:ext cx="344557" cy="45719"/>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inus 25"/>
          <p:cNvSpPr/>
          <p:nvPr/>
        </p:nvSpPr>
        <p:spPr>
          <a:xfrm>
            <a:off x="9008148" y="2680354"/>
            <a:ext cx="251791" cy="45719"/>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inus 26"/>
          <p:cNvSpPr/>
          <p:nvPr/>
        </p:nvSpPr>
        <p:spPr>
          <a:xfrm rot="5400000" flipV="1">
            <a:off x="9632159" y="3064126"/>
            <a:ext cx="467471" cy="45719"/>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inus 27"/>
          <p:cNvSpPr/>
          <p:nvPr/>
        </p:nvSpPr>
        <p:spPr>
          <a:xfrm rot="5400000">
            <a:off x="10280908" y="3065285"/>
            <a:ext cx="477078" cy="53008"/>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inus 28"/>
          <p:cNvSpPr/>
          <p:nvPr/>
        </p:nvSpPr>
        <p:spPr>
          <a:xfrm rot="5400000">
            <a:off x="10322608" y="3784547"/>
            <a:ext cx="406929" cy="66261"/>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inus 29"/>
          <p:cNvSpPr/>
          <p:nvPr/>
        </p:nvSpPr>
        <p:spPr>
          <a:xfrm flipV="1">
            <a:off x="9982182" y="4193420"/>
            <a:ext cx="410818" cy="45719"/>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inus 30"/>
          <p:cNvSpPr/>
          <p:nvPr/>
        </p:nvSpPr>
        <p:spPr>
          <a:xfrm flipH="1">
            <a:off x="9104225" y="4216279"/>
            <a:ext cx="311427" cy="45719"/>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inus 31"/>
          <p:cNvSpPr/>
          <p:nvPr/>
        </p:nvSpPr>
        <p:spPr>
          <a:xfrm rot="5400000">
            <a:off x="10223580" y="4572947"/>
            <a:ext cx="511117" cy="45719"/>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inus 32"/>
          <p:cNvSpPr/>
          <p:nvPr/>
        </p:nvSpPr>
        <p:spPr>
          <a:xfrm rot="5400000">
            <a:off x="10305808" y="4588362"/>
            <a:ext cx="480287" cy="45719"/>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ine Callout 2 (Accent Bar) 33"/>
          <p:cNvSpPr/>
          <p:nvPr/>
        </p:nvSpPr>
        <p:spPr>
          <a:xfrm>
            <a:off x="8478061" y="3817677"/>
            <a:ext cx="2756452" cy="1329900"/>
          </a:xfrm>
          <a:prstGeom prst="accentCallout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332287" y="3840537"/>
            <a:ext cx="3180522" cy="1292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xmlns="" id="{1E3BC8DD-35A9-CE44-80F7-0AF18E821F75}"/>
              </a:ext>
            </a:extLst>
          </p:cNvPr>
          <p:cNvSpPr txBox="1"/>
          <p:nvPr/>
        </p:nvSpPr>
        <p:spPr>
          <a:xfrm>
            <a:off x="6223401" y="5392143"/>
            <a:ext cx="5892399" cy="1077218"/>
          </a:xfrm>
          <a:prstGeom prst="rect">
            <a:avLst/>
          </a:prstGeom>
          <a:noFill/>
        </p:spPr>
        <p:txBody>
          <a:bodyPr wrap="square" rtlCol="0">
            <a:spAutoFit/>
          </a:bodyPr>
          <a:lstStyle/>
          <a:p>
            <a:pPr marL="285750" indent="-285750" algn="l">
              <a:buFont typeface="Arial" panose="020B0604020202020204" pitchFamily="34" charset="0"/>
              <a:buChar char="•"/>
            </a:pPr>
            <a:r>
              <a:rPr lang="en-US" sz="1600" dirty="0">
                <a:solidFill>
                  <a:srgbClr val="233F4D"/>
                </a:solidFill>
              </a:rPr>
              <a:t>Ceramide play a key role in maintaining the skin’s </a:t>
            </a:r>
            <a:r>
              <a:rPr lang="en-US" sz="1600" dirty="0" smtClean="0">
                <a:solidFill>
                  <a:srgbClr val="233F4D"/>
                </a:solidFill>
              </a:rPr>
              <a:t>water-permeability barrier. </a:t>
            </a:r>
            <a:r>
              <a:rPr lang="en-US" sz="1600" dirty="0" smtClean="0">
                <a:solidFill>
                  <a:srgbClr val="00B050"/>
                </a:solidFill>
              </a:rPr>
              <a:t>(it’s present in some creams and lotions)</a:t>
            </a:r>
            <a:endParaRPr lang="en-US" sz="1600" dirty="0">
              <a:solidFill>
                <a:srgbClr val="233F4D"/>
              </a:solidFill>
            </a:endParaRPr>
          </a:p>
          <a:p>
            <a:pPr marL="285750" indent="-285750" algn="l">
              <a:buFont typeface="Arial" panose="020B0604020202020204" pitchFamily="34" charset="0"/>
              <a:buChar char="•"/>
            </a:pPr>
            <a:r>
              <a:rPr lang="en-US" sz="1600" dirty="0">
                <a:solidFill>
                  <a:srgbClr val="233F4D"/>
                </a:solidFill>
              </a:rPr>
              <a:t>Decreased ceramide levels are associated with a number of skin diseases.</a:t>
            </a:r>
          </a:p>
        </p:txBody>
      </p:sp>
      <p:sp>
        <p:nvSpPr>
          <p:cNvPr id="37" name="Rectangle 36"/>
          <p:cNvSpPr/>
          <p:nvPr/>
        </p:nvSpPr>
        <p:spPr>
          <a:xfrm>
            <a:off x="6224507" y="3374730"/>
            <a:ext cx="2164119" cy="369332"/>
          </a:xfrm>
          <a:prstGeom prst="rect">
            <a:avLst/>
          </a:prstGeom>
        </p:spPr>
        <p:txBody>
          <a:bodyPr wrap="none">
            <a:spAutoFit/>
          </a:bodyPr>
          <a:lstStyle/>
          <a:p>
            <a:r>
              <a:rPr lang="en-US" dirty="0">
                <a:solidFill>
                  <a:srgbClr val="FF0000"/>
                </a:solidFill>
              </a:rPr>
              <a:t>Long chain fatty acid </a:t>
            </a:r>
          </a:p>
        </p:txBody>
      </p:sp>
      <p:sp>
        <p:nvSpPr>
          <p:cNvPr id="45" name="Rectangle 44"/>
          <p:cNvSpPr/>
          <p:nvPr/>
        </p:nvSpPr>
        <p:spPr>
          <a:xfrm>
            <a:off x="7317163" y="1942646"/>
            <a:ext cx="3611566" cy="369332"/>
          </a:xfrm>
          <a:prstGeom prst="rect">
            <a:avLst/>
          </a:prstGeom>
        </p:spPr>
        <p:txBody>
          <a:bodyPr wrap="none">
            <a:spAutoFit/>
          </a:bodyPr>
          <a:lstStyle/>
          <a:p>
            <a:r>
              <a:rPr lang="en-US" dirty="0">
                <a:solidFill>
                  <a:schemeClr val="accent5">
                    <a:lumMod val="75000"/>
                  </a:schemeClr>
                </a:solidFill>
              </a:rPr>
              <a:t>Ceramide</a:t>
            </a:r>
            <a:r>
              <a:rPr lang="en-US" dirty="0">
                <a:solidFill>
                  <a:schemeClr val="tx2"/>
                </a:solidFill>
              </a:rPr>
              <a:t> = Sphingosine + Fatty acid </a:t>
            </a:r>
          </a:p>
        </p:txBody>
      </p:sp>
      <p:sp>
        <p:nvSpPr>
          <p:cNvPr id="47" name="TextBox 46"/>
          <p:cNvSpPr txBox="1"/>
          <p:nvPr/>
        </p:nvSpPr>
        <p:spPr>
          <a:xfrm>
            <a:off x="7460717" y="6244494"/>
            <a:ext cx="3662833" cy="523220"/>
          </a:xfrm>
          <a:prstGeom prst="rect">
            <a:avLst/>
          </a:prstGeom>
          <a:solidFill>
            <a:schemeClr val="bg1">
              <a:lumMod val="95000"/>
            </a:schemeClr>
          </a:solidFill>
          <a:ln w="19050">
            <a:solidFill>
              <a:srgbClr val="4B8180"/>
            </a:solidFill>
            <a:prstDash val="sysDash"/>
          </a:ln>
        </p:spPr>
        <p:txBody>
          <a:bodyPr wrap="square" rtlCol="0">
            <a:spAutoFit/>
          </a:bodyPr>
          <a:lstStyle/>
          <a:p>
            <a:pPr algn="ctr"/>
            <a:r>
              <a:rPr lang="en-US" sz="1400" dirty="0">
                <a:solidFill>
                  <a:schemeClr val="bg1">
                    <a:lumMod val="50000"/>
                  </a:schemeClr>
                </a:solidFill>
              </a:rPr>
              <a:t>And for the following each time we’ll add a group that changes the name of the compound</a:t>
            </a:r>
          </a:p>
        </p:txBody>
      </p:sp>
      <p:sp>
        <p:nvSpPr>
          <p:cNvPr id="48" name="TextBox 47"/>
          <p:cNvSpPr txBox="1"/>
          <p:nvPr/>
        </p:nvSpPr>
        <p:spPr>
          <a:xfrm>
            <a:off x="853830" y="5050863"/>
            <a:ext cx="4733154" cy="523220"/>
          </a:xfrm>
          <a:prstGeom prst="rect">
            <a:avLst/>
          </a:prstGeom>
          <a:solidFill>
            <a:schemeClr val="bg1">
              <a:lumMod val="95000"/>
            </a:schemeClr>
          </a:solidFill>
          <a:ln w="19050">
            <a:solidFill>
              <a:schemeClr val="accent5">
                <a:lumMod val="75000"/>
              </a:schemeClr>
            </a:solidFill>
            <a:prstDash val="dash"/>
          </a:ln>
        </p:spPr>
        <p:txBody>
          <a:bodyPr wrap="square" rtlCol="0">
            <a:spAutoFit/>
          </a:bodyPr>
          <a:lstStyle/>
          <a:p>
            <a:pPr algn="ctr"/>
            <a:r>
              <a:rPr lang="en-US" sz="1400" dirty="0">
                <a:solidFill>
                  <a:srgbClr val="00B050"/>
                </a:solidFill>
              </a:rPr>
              <a:t>Sphingosine is formed from serine which is an amino acid polar uncharged it has oh2 and </a:t>
            </a:r>
            <a:r>
              <a:rPr lang="en-US" sz="1400" dirty="0" err="1">
                <a:solidFill>
                  <a:srgbClr val="00B050"/>
                </a:solidFill>
              </a:rPr>
              <a:t>palmitoyl</a:t>
            </a:r>
            <a:r>
              <a:rPr lang="en-US" sz="1400" dirty="0">
                <a:solidFill>
                  <a:srgbClr val="00B050"/>
                </a:solidFill>
              </a:rPr>
              <a:t> acid (fatty acid)</a:t>
            </a:r>
          </a:p>
        </p:txBody>
      </p:sp>
      <p:sp>
        <p:nvSpPr>
          <p:cNvPr id="49" name="TextBox 48"/>
          <p:cNvSpPr txBox="1"/>
          <p:nvPr/>
        </p:nvSpPr>
        <p:spPr>
          <a:xfrm>
            <a:off x="4655034" y="4428120"/>
            <a:ext cx="934075" cy="510991"/>
          </a:xfrm>
          <a:prstGeom prst="rect">
            <a:avLst/>
          </a:prstGeom>
          <a:noFill/>
          <a:ln w="28575">
            <a:solidFill>
              <a:srgbClr val="0070C0"/>
            </a:solidFill>
          </a:ln>
        </p:spPr>
        <p:txBody>
          <a:bodyPr wrap="square" rtlCol="0">
            <a:spAutoFit/>
          </a:bodyPr>
          <a:lstStyle/>
          <a:p>
            <a:endParaRPr lang="en-US" dirty="0"/>
          </a:p>
        </p:txBody>
      </p:sp>
      <p:sp>
        <p:nvSpPr>
          <p:cNvPr id="50" name="TextBox 49"/>
          <p:cNvSpPr txBox="1"/>
          <p:nvPr/>
        </p:nvSpPr>
        <p:spPr>
          <a:xfrm>
            <a:off x="1527048" y="2831549"/>
            <a:ext cx="466345" cy="369332"/>
          </a:xfrm>
          <a:prstGeom prst="rect">
            <a:avLst/>
          </a:prstGeom>
          <a:noFill/>
          <a:ln w="28575">
            <a:solidFill>
              <a:srgbClr val="0070C0"/>
            </a:solidFill>
          </a:ln>
        </p:spPr>
        <p:txBody>
          <a:bodyPr wrap="square" rtlCol="0">
            <a:spAutoFit/>
          </a:bodyPr>
          <a:lstStyle/>
          <a:p>
            <a:endParaRPr lang="en-US" dirty="0"/>
          </a:p>
        </p:txBody>
      </p:sp>
      <p:sp>
        <p:nvSpPr>
          <p:cNvPr id="51" name="TextBox 50"/>
          <p:cNvSpPr txBox="1"/>
          <p:nvPr/>
        </p:nvSpPr>
        <p:spPr>
          <a:xfrm>
            <a:off x="3819882" y="4425072"/>
            <a:ext cx="784533" cy="510991"/>
          </a:xfrm>
          <a:prstGeom prst="rect">
            <a:avLst/>
          </a:prstGeom>
          <a:noFill/>
          <a:ln w="28575">
            <a:solidFill>
              <a:srgbClr val="C00000"/>
            </a:solidFill>
          </a:ln>
        </p:spPr>
        <p:txBody>
          <a:bodyPr wrap="square" rtlCol="0">
            <a:spAutoFit/>
          </a:bodyPr>
          <a:lstStyle/>
          <a:p>
            <a:endParaRPr lang="en-US"/>
          </a:p>
        </p:txBody>
      </p:sp>
      <p:sp>
        <p:nvSpPr>
          <p:cNvPr id="52" name="TextBox 51"/>
          <p:cNvSpPr txBox="1"/>
          <p:nvPr/>
        </p:nvSpPr>
        <p:spPr>
          <a:xfrm>
            <a:off x="1225773" y="3667516"/>
            <a:ext cx="612171" cy="369332"/>
          </a:xfrm>
          <a:prstGeom prst="rect">
            <a:avLst/>
          </a:prstGeom>
          <a:noFill/>
          <a:ln w="28575">
            <a:solidFill>
              <a:srgbClr val="C00000"/>
            </a:solidFill>
          </a:ln>
        </p:spPr>
        <p:txBody>
          <a:bodyPr wrap="square" rtlCol="0">
            <a:spAutoFit/>
          </a:bodyPr>
          <a:lstStyle/>
          <a:p>
            <a:endParaRPr lang="en-US" dirty="0"/>
          </a:p>
        </p:txBody>
      </p:sp>
      <p:sp>
        <p:nvSpPr>
          <p:cNvPr id="53" name="TextBox 52"/>
          <p:cNvSpPr txBox="1"/>
          <p:nvPr/>
        </p:nvSpPr>
        <p:spPr>
          <a:xfrm>
            <a:off x="7429345" y="1564311"/>
            <a:ext cx="3323788" cy="307777"/>
          </a:xfrm>
          <a:prstGeom prst="rect">
            <a:avLst/>
          </a:prstGeom>
          <a:solidFill>
            <a:schemeClr val="bg1">
              <a:lumMod val="95000"/>
            </a:schemeClr>
          </a:solidFill>
          <a:ln w="19050">
            <a:solidFill>
              <a:schemeClr val="accent5">
                <a:lumMod val="75000"/>
              </a:schemeClr>
            </a:solidFill>
            <a:prstDash val="dash"/>
          </a:ln>
        </p:spPr>
        <p:txBody>
          <a:bodyPr wrap="square" rtlCol="0">
            <a:spAutoFit/>
          </a:bodyPr>
          <a:lstStyle/>
          <a:p>
            <a:pPr algn="ctr"/>
            <a:r>
              <a:rPr lang="en-US" sz="1400" dirty="0">
                <a:solidFill>
                  <a:srgbClr val="00B050"/>
                </a:solidFill>
              </a:rPr>
              <a:t>Parent molecule for all of the sphingolipids</a:t>
            </a:r>
          </a:p>
        </p:txBody>
      </p:sp>
      <p:sp>
        <p:nvSpPr>
          <p:cNvPr id="55" name="TextBox 54"/>
          <p:cNvSpPr txBox="1"/>
          <p:nvPr/>
        </p:nvSpPr>
        <p:spPr>
          <a:xfrm>
            <a:off x="215710" y="84481"/>
            <a:ext cx="7035481"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Sphingolipids structure and types:</a:t>
            </a:r>
            <a:endParaRPr lang="en-US" sz="2800" dirty="0">
              <a:solidFill>
                <a:srgbClr val="4C8180"/>
              </a:solidFill>
              <a:latin typeface="Century Gothic" charset="0"/>
              <a:ea typeface="Century Gothic" charset="0"/>
              <a:cs typeface="Century Gothic" charset="0"/>
            </a:endParaRPr>
          </a:p>
        </p:txBody>
      </p:sp>
      <p:sp>
        <p:nvSpPr>
          <p:cNvPr id="57" name="TextBox 56"/>
          <p:cNvSpPr txBox="1"/>
          <p:nvPr/>
        </p:nvSpPr>
        <p:spPr>
          <a:xfrm>
            <a:off x="1637663" y="5681183"/>
            <a:ext cx="2703176" cy="338554"/>
          </a:xfrm>
          <a:prstGeom prst="rect">
            <a:avLst/>
          </a:prstGeom>
          <a:noFill/>
        </p:spPr>
        <p:txBody>
          <a:bodyPr wrap="none" rtlCol="0">
            <a:spAutoFit/>
          </a:bodyPr>
          <a:lstStyle/>
          <a:p>
            <a:r>
              <a:rPr lang="en-US" sz="1600" dirty="0" smtClean="0">
                <a:solidFill>
                  <a:schemeClr val="bg1">
                    <a:lumMod val="50000"/>
                  </a:schemeClr>
                </a:solidFill>
              </a:rPr>
              <a:t>The backbone of sphingolipids</a:t>
            </a:r>
            <a:endParaRPr lang="en-US" sz="1600" dirty="0">
              <a:solidFill>
                <a:schemeClr val="bg1">
                  <a:lumMod val="50000"/>
                </a:schemeClr>
              </a:solidFill>
            </a:endParaRPr>
          </a:p>
        </p:txBody>
      </p:sp>
    </p:spTree>
    <p:extLst>
      <p:ext uri="{BB962C8B-B14F-4D97-AF65-F5344CB8AC3E}">
        <p14:creationId xmlns:p14="http://schemas.microsoft.com/office/powerpoint/2010/main" val="395832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12655" y="902846"/>
            <a:ext cx="2786100" cy="584775"/>
          </a:xfrm>
          <a:prstGeom prst="rect">
            <a:avLst/>
          </a:prstGeom>
          <a:noFill/>
        </p:spPr>
        <p:txBody>
          <a:bodyPr wrap="square" rtlCol="0">
            <a:spAutoFit/>
          </a:bodyPr>
          <a:lstStyle/>
          <a:p>
            <a:r>
              <a:rPr lang="en-US" sz="3200" b="1" dirty="0" smtClean="0">
                <a:solidFill>
                  <a:srgbClr val="00ADA8"/>
                </a:solidFill>
              </a:rPr>
              <a:t>Sphingomyelin: </a:t>
            </a:r>
            <a:endParaRPr lang="en-US" sz="3200" b="1" dirty="0">
              <a:solidFill>
                <a:srgbClr val="00ADA8"/>
              </a:solidFill>
            </a:endParaRPr>
          </a:p>
        </p:txBody>
      </p:sp>
      <p:cxnSp>
        <p:nvCxnSpPr>
          <p:cNvPr id="17" name="Straight Connector 16"/>
          <p:cNvCxnSpPr/>
          <p:nvPr/>
        </p:nvCxnSpPr>
        <p:spPr>
          <a:xfrm>
            <a:off x="6413787" y="1113182"/>
            <a:ext cx="0" cy="4797287"/>
          </a:xfrm>
          <a:prstGeom prst="line">
            <a:avLst/>
          </a:prstGeom>
          <a:ln w="44450" cap="rnd">
            <a:solidFill>
              <a:srgbClr val="4B8180"/>
            </a:solidFill>
            <a:roun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56263" y="1091822"/>
            <a:ext cx="2500380" cy="584775"/>
          </a:xfrm>
          <a:prstGeom prst="rect">
            <a:avLst/>
          </a:prstGeom>
          <a:noFill/>
        </p:spPr>
        <p:txBody>
          <a:bodyPr wrap="square" rtlCol="0">
            <a:spAutoFit/>
          </a:bodyPr>
          <a:lstStyle/>
          <a:p>
            <a:r>
              <a:rPr lang="en-US" sz="3200" b="1" dirty="0" err="1" smtClean="0">
                <a:solidFill>
                  <a:srgbClr val="00ADA8"/>
                </a:solidFill>
              </a:rPr>
              <a:t>Cerebrosides</a:t>
            </a:r>
            <a:r>
              <a:rPr lang="en-US" sz="3200" b="1" dirty="0" smtClean="0">
                <a:solidFill>
                  <a:srgbClr val="00ADA8"/>
                </a:solidFill>
              </a:rPr>
              <a:t>:</a:t>
            </a:r>
            <a:endParaRPr lang="en-US" sz="3200" b="1" dirty="0">
              <a:solidFill>
                <a:srgbClr val="00ADA8"/>
              </a:solidFill>
            </a:endParaRPr>
          </a:p>
        </p:txBody>
      </p:sp>
      <p:sp>
        <p:nvSpPr>
          <p:cNvPr id="37" name="TextBox 36"/>
          <p:cNvSpPr txBox="1"/>
          <p:nvPr/>
        </p:nvSpPr>
        <p:spPr>
          <a:xfrm>
            <a:off x="110387" y="1582044"/>
            <a:ext cx="8110331" cy="4370427"/>
          </a:xfrm>
          <a:prstGeom prst="rect">
            <a:avLst/>
          </a:prstGeom>
          <a:noFill/>
        </p:spPr>
        <p:txBody>
          <a:bodyPr wrap="square" rtlCol="0">
            <a:spAutoFit/>
          </a:bodyPr>
          <a:lstStyle/>
          <a:p>
            <a:r>
              <a:rPr lang="en-US" sz="2400" dirty="0">
                <a:solidFill>
                  <a:schemeClr val="accent5">
                    <a:lumMod val="75000"/>
                  </a:schemeClr>
                </a:solidFill>
              </a:rPr>
              <a:t>Sphingomyelin</a:t>
            </a:r>
            <a:r>
              <a:rPr lang="en-US" sz="2400" dirty="0">
                <a:solidFill>
                  <a:srgbClr val="FFC000"/>
                </a:solidFill>
              </a:rPr>
              <a:t> </a:t>
            </a:r>
            <a:r>
              <a:rPr lang="en-US" sz="2400" dirty="0">
                <a:solidFill>
                  <a:schemeClr val="tx2"/>
                </a:solidFill>
              </a:rPr>
              <a:t>= Ceramide + </a:t>
            </a:r>
            <a:r>
              <a:rPr lang="en-US" sz="2400" dirty="0" err="1">
                <a:solidFill>
                  <a:schemeClr val="tx2"/>
                </a:solidFill>
              </a:rPr>
              <a:t>phosphorylcholine</a:t>
            </a:r>
            <a:r>
              <a:rPr lang="en-US" sz="2400" dirty="0">
                <a:solidFill>
                  <a:schemeClr val="tx2"/>
                </a:solidFill>
              </a:rPr>
              <a:t> </a:t>
            </a:r>
          </a:p>
          <a:p>
            <a:r>
              <a:rPr lang="en-US" altLang="en-US" sz="1400" dirty="0">
                <a:solidFill>
                  <a:srgbClr val="00B050"/>
                </a:solidFill>
                <a:latin typeface="Times New Roman" charset="0"/>
              </a:rPr>
              <a:t>Or Sphingosine </a:t>
            </a:r>
            <a:r>
              <a:rPr lang="en-US" altLang="en-US" sz="1400" dirty="0">
                <a:solidFill>
                  <a:srgbClr val="00B050"/>
                </a:solidFill>
                <a:latin typeface="Times New Roman" charset="0"/>
              </a:rPr>
              <a:t>+ Fatty </a:t>
            </a:r>
            <a:r>
              <a:rPr lang="en-US" altLang="en-US" sz="1400" dirty="0">
                <a:solidFill>
                  <a:srgbClr val="00B050"/>
                </a:solidFill>
                <a:latin typeface="Times New Roman" charset="0"/>
              </a:rPr>
              <a:t>acid + </a:t>
            </a:r>
            <a:r>
              <a:rPr lang="en-US" altLang="en-US" sz="1400" dirty="0" err="1">
                <a:solidFill>
                  <a:srgbClr val="00B050"/>
                </a:solidFill>
                <a:latin typeface="Times New Roman" charset="0"/>
              </a:rPr>
              <a:t>Phosphorylcholine</a:t>
            </a:r>
            <a:r>
              <a:rPr lang="en-US" altLang="en-US" sz="1400" dirty="0">
                <a:solidFill>
                  <a:srgbClr val="00B050"/>
                </a:solidFill>
                <a:latin typeface="Times New Roman" charset="0"/>
              </a:rPr>
              <a:t>, choline is an amino acid </a:t>
            </a:r>
            <a:r>
              <a:rPr lang="en-US" altLang="en-US" sz="1400" dirty="0">
                <a:solidFill>
                  <a:srgbClr val="00B050"/>
                </a:solidFill>
                <a:latin typeface="Times New Roman" charset="0"/>
              </a:rPr>
              <a:t>alcohol</a:t>
            </a:r>
            <a:endParaRPr lang="en-US" sz="1400" dirty="0">
              <a:solidFill>
                <a:srgbClr val="00B050"/>
              </a:solidFill>
              <a:latin typeface="Times New Roman" charset="0"/>
            </a:endParaRPr>
          </a:p>
          <a:p>
            <a:endParaRPr lang="en-US" dirty="0"/>
          </a:p>
          <a:p>
            <a:r>
              <a:rPr lang="en-US" dirty="0">
                <a:solidFill>
                  <a:schemeClr val="tx2"/>
                </a:solidFill>
              </a:rPr>
              <a:t>CH</a:t>
            </a:r>
            <a:r>
              <a:rPr lang="en-US" baseline="-25000" dirty="0">
                <a:solidFill>
                  <a:schemeClr val="tx2"/>
                </a:solidFill>
              </a:rPr>
              <a:t>3</a:t>
            </a:r>
            <a:r>
              <a:rPr lang="en-US" dirty="0">
                <a:solidFill>
                  <a:schemeClr val="tx2"/>
                </a:solidFill>
              </a:rPr>
              <a:t>     (CH</a:t>
            </a:r>
            <a:r>
              <a:rPr lang="en-US" baseline="-25000" dirty="0">
                <a:solidFill>
                  <a:schemeClr val="tx2"/>
                </a:solidFill>
              </a:rPr>
              <a:t>2</a:t>
            </a:r>
            <a:r>
              <a:rPr lang="en-US" dirty="0">
                <a:solidFill>
                  <a:schemeClr val="tx2"/>
                </a:solidFill>
              </a:rPr>
              <a:t>)</a:t>
            </a:r>
            <a:r>
              <a:rPr lang="en-US" baseline="-25000" dirty="0">
                <a:solidFill>
                  <a:schemeClr val="tx2"/>
                </a:solidFill>
              </a:rPr>
              <a:t>12</a:t>
            </a:r>
            <a:r>
              <a:rPr lang="en-US" dirty="0">
                <a:solidFill>
                  <a:schemeClr val="tx2"/>
                </a:solidFill>
              </a:rPr>
              <a:t>     CH      CH     CH     CH     CH</a:t>
            </a:r>
            <a:r>
              <a:rPr lang="en-US" baseline="-25000" dirty="0">
                <a:solidFill>
                  <a:schemeClr val="tx2"/>
                </a:solidFill>
              </a:rPr>
              <a:t>2</a:t>
            </a:r>
            <a:r>
              <a:rPr lang="en-US" dirty="0">
                <a:solidFill>
                  <a:schemeClr val="tx2"/>
                </a:solidFill>
              </a:rPr>
              <a:t>O    </a:t>
            </a:r>
            <a:r>
              <a:rPr lang="en-US" dirty="0" err="1">
                <a:solidFill>
                  <a:schemeClr val="tx2"/>
                </a:solidFill>
              </a:rPr>
              <a:t>phosphorylcholine</a:t>
            </a:r>
            <a:r>
              <a:rPr lang="en-US" dirty="0">
                <a:solidFill>
                  <a:schemeClr val="tx2"/>
                </a:solidFill>
              </a:rPr>
              <a:t> </a:t>
            </a:r>
          </a:p>
          <a:p>
            <a:r>
              <a:rPr lang="en-US" dirty="0">
                <a:solidFill>
                  <a:schemeClr val="tx2"/>
                </a:solidFill>
              </a:rPr>
              <a:t>                                                  </a:t>
            </a:r>
          </a:p>
          <a:p>
            <a:endParaRPr lang="en-US" dirty="0">
              <a:solidFill>
                <a:schemeClr val="tx2"/>
              </a:solidFill>
            </a:endParaRPr>
          </a:p>
          <a:p>
            <a:r>
              <a:rPr lang="en-US" dirty="0">
                <a:solidFill>
                  <a:schemeClr val="tx2"/>
                </a:solidFill>
              </a:rPr>
              <a:t>                                                 OH    NH </a:t>
            </a:r>
          </a:p>
          <a:p>
            <a:endParaRPr lang="en-US" dirty="0">
              <a:solidFill>
                <a:schemeClr val="tx2"/>
              </a:solidFill>
            </a:endParaRPr>
          </a:p>
          <a:p>
            <a:r>
              <a:rPr lang="en-US" dirty="0">
                <a:solidFill>
                  <a:schemeClr val="tx2"/>
                </a:solidFill>
              </a:rPr>
              <a:t>                                Ch</a:t>
            </a:r>
            <a:r>
              <a:rPr lang="en-US" baseline="-25000" dirty="0">
                <a:solidFill>
                  <a:schemeClr val="tx2"/>
                </a:solidFill>
              </a:rPr>
              <a:t>3</a:t>
            </a:r>
            <a:r>
              <a:rPr lang="en-US" dirty="0">
                <a:solidFill>
                  <a:schemeClr val="tx2"/>
                </a:solidFill>
              </a:rPr>
              <a:t>     (CH</a:t>
            </a:r>
            <a:r>
              <a:rPr lang="en-US" baseline="-25000" dirty="0">
                <a:solidFill>
                  <a:schemeClr val="tx2"/>
                </a:solidFill>
              </a:rPr>
              <a:t>2</a:t>
            </a:r>
            <a:r>
              <a:rPr lang="en-US" dirty="0">
                <a:solidFill>
                  <a:schemeClr val="tx2"/>
                </a:solidFill>
              </a:rPr>
              <a:t>)</a:t>
            </a:r>
            <a:r>
              <a:rPr lang="en-US" baseline="-25000" dirty="0">
                <a:solidFill>
                  <a:schemeClr val="tx2"/>
                </a:solidFill>
              </a:rPr>
              <a:t>n</a:t>
            </a:r>
            <a:r>
              <a:rPr lang="en-US" dirty="0">
                <a:solidFill>
                  <a:schemeClr val="tx2"/>
                </a:solidFill>
              </a:rPr>
              <a:t>      C </a:t>
            </a:r>
          </a:p>
          <a:p>
            <a:endParaRPr lang="en-US" dirty="0">
              <a:solidFill>
                <a:schemeClr val="tx2"/>
              </a:solidFill>
            </a:endParaRPr>
          </a:p>
          <a:p>
            <a:r>
              <a:rPr lang="en-US" dirty="0">
                <a:solidFill>
                  <a:schemeClr val="tx2"/>
                </a:solidFill>
              </a:rPr>
              <a:t>                                                           O</a:t>
            </a:r>
          </a:p>
          <a:p>
            <a:endParaRPr lang="en-US" dirty="0">
              <a:solidFill>
                <a:schemeClr val="tx2"/>
              </a:solidFill>
            </a:endParaRPr>
          </a:p>
          <a:p>
            <a:r>
              <a:rPr lang="en-US" dirty="0">
                <a:solidFill>
                  <a:schemeClr val="tx2"/>
                </a:solidFill>
              </a:rPr>
              <a:t>Long chain fatty </a:t>
            </a:r>
            <a:r>
              <a:rPr lang="en-US" dirty="0" smtClean="0">
                <a:solidFill>
                  <a:schemeClr val="tx2"/>
                </a:solidFill>
              </a:rPr>
              <a:t>acid  </a:t>
            </a:r>
            <a:endParaRPr lang="en-US" dirty="0">
              <a:solidFill>
                <a:schemeClr val="tx2"/>
              </a:solidFill>
            </a:endParaRPr>
          </a:p>
          <a:p>
            <a:endParaRPr lang="en-US" dirty="0"/>
          </a:p>
          <a:p>
            <a:endParaRPr lang="en-US" dirty="0"/>
          </a:p>
        </p:txBody>
      </p:sp>
      <p:sp>
        <p:nvSpPr>
          <p:cNvPr id="38" name="Minus 37"/>
          <p:cNvSpPr/>
          <p:nvPr/>
        </p:nvSpPr>
        <p:spPr>
          <a:xfrm>
            <a:off x="547709" y="2668722"/>
            <a:ext cx="251792" cy="45719"/>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inus 38"/>
          <p:cNvSpPr/>
          <p:nvPr/>
        </p:nvSpPr>
        <p:spPr>
          <a:xfrm>
            <a:off x="1462108" y="2691581"/>
            <a:ext cx="238539" cy="45719"/>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inus 39"/>
          <p:cNvSpPr/>
          <p:nvPr/>
        </p:nvSpPr>
        <p:spPr>
          <a:xfrm>
            <a:off x="1978944" y="2663748"/>
            <a:ext cx="278296" cy="45719"/>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inus 40"/>
          <p:cNvSpPr/>
          <p:nvPr/>
        </p:nvSpPr>
        <p:spPr>
          <a:xfrm>
            <a:off x="1978944" y="2597487"/>
            <a:ext cx="291547" cy="66261"/>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inus 41"/>
          <p:cNvSpPr/>
          <p:nvPr/>
        </p:nvSpPr>
        <p:spPr>
          <a:xfrm>
            <a:off x="2548788" y="2656458"/>
            <a:ext cx="238539" cy="53009"/>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inus 42"/>
          <p:cNvSpPr/>
          <p:nvPr/>
        </p:nvSpPr>
        <p:spPr>
          <a:xfrm>
            <a:off x="3078875" y="2656458"/>
            <a:ext cx="238539" cy="45719"/>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inus 43"/>
          <p:cNvSpPr/>
          <p:nvPr/>
        </p:nvSpPr>
        <p:spPr>
          <a:xfrm>
            <a:off x="3608962" y="2679317"/>
            <a:ext cx="278297" cy="45719"/>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inus 44"/>
          <p:cNvSpPr/>
          <p:nvPr/>
        </p:nvSpPr>
        <p:spPr>
          <a:xfrm>
            <a:off x="4357711" y="2691581"/>
            <a:ext cx="225285" cy="45719"/>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inus 45"/>
          <p:cNvSpPr/>
          <p:nvPr/>
        </p:nvSpPr>
        <p:spPr>
          <a:xfrm rot="5400000" flipV="1">
            <a:off x="2471763" y="3052869"/>
            <a:ext cx="676851" cy="45719"/>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inus 46"/>
          <p:cNvSpPr/>
          <p:nvPr/>
        </p:nvSpPr>
        <p:spPr>
          <a:xfrm rot="5400000">
            <a:off x="3075891" y="3046733"/>
            <a:ext cx="689113" cy="45719"/>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inus 47"/>
          <p:cNvSpPr/>
          <p:nvPr/>
        </p:nvSpPr>
        <p:spPr>
          <a:xfrm rot="5400000">
            <a:off x="3190358" y="3744295"/>
            <a:ext cx="400562" cy="45719"/>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inus 48"/>
          <p:cNvSpPr/>
          <p:nvPr/>
        </p:nvSpPr>
        <p:spPr>
          <a:xfrm flipV="1">
            <a:off x="2880095" y="4014143"/>
            <a:ext cx="437321" cy="45719"/>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inus 49"/>
          <p:cNvSpPr/>
          <p:nvPr/>
        </p:nvSpPr>
        <p:spPr>
          <a:xfrm>
            <a:off x="2190977" y="4037002"/>
            <a:ext cx="251791" cy="45719"/>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inus 50"/>
          <p:cNvSpPr/>
          <p:nvPr/>
        </p:nvSpPr>
        <p:spPr>
          <a:xfrm rot="5400000">
            <a:off x="3142493" y="4285148"/>
            <a:ext cx="450572" cy="45719"/>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inus 51"/>
          <p:cNvSpPr/>
          <p:nvPr/>
        </p:nvSpPr>
        <p:spPr>
          <a:xfrm rot="5400000">
            <a:off x="3188211" y="4277808"/>
            <a:ext cx="490329" cy="45719"/>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ine Callout 2 52"/>
          <p:cNvSpPr/>
          <p:nvPr/>
        </p:nvSpPr>
        <p:spPr>
          <a:xfrm>
            <a:off x="1700646" y="3880874"/>
            <a:ext cx="1908315" cy="839585"/>
          </a:xfrm>
          <a:prstGeom prst="borderCallout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403447" y="1398714"/>
            <a:ext cx="5966861" cy="2185214"/>
          </a:xfrm>
          <a:prstGeom prst="rect">
            <a:avLst/>
          </a:prstGeom>
          <a:noFill/>
        </p:spPr>
        <p:txBody>
          <a:bodyPr wrap="square" rtlCol="0">
            <a:spAutoFit/>
          </a:bodyPr>
          <a:lstStyle/>
          <a:p>
            <a:r>
              <a:rPr lang="en-US" sz="2400" dirty="0" smtClean="0">
                <a:solidFill>
                  <a:srgbClr val="FFC000"/>
                </a:solidFill>
              </a:rPr>
              <a:t>			</a:t>
            </a:r>
          </a:p>
          <a:p>
            <a:pPr algn="ctr"/>
            <a:r>
              <a:rPr lang="en-US" sz="2400" dirty="0" err="1" smtClean="0">
                <a:solidFill>
                  <a:schemeClr val="accent5">
                    <a:lumMod val="75000"/>
                  </a:schemeClr>
                </a:solidFill>
              </a:rPr>
              <a:t>Cerebrosides</a:t>
            </a:r>
            <a:r>
              <a:rPr lang="en-US" sz="2400" dirty="0" smtClean="0">
                <a:solidFill>
                  <a:schemeClr val="accent5">
                    <a:lumMod val="75000"/>
                  </a:schemeClr>
                </a:solidFill>
              </a:rPr>
              <a:t> </a:t>
            </a:r>
            <a:r>
              <a:rPr lang="en-US" sz="2400" dirty="0" smtClean="0">
                <a:solidFill>
                  <a:schemeClr val="tx2"/>
                </a:solidFill>
              </a:rPr>
              <a:t>= ceramide + monosaccharides</a:t>
            </a:r>
          </a:p>
          <a:p>
            <a:pPr algn="ctr"/>
            <a:endParaRPr lang="en-US" sz="2400" dirty="0"/>
          </a:p>
          <a:p>
            <a:pPr algn="ctr"/>
            <a:r>
              <a:rPr lang="en-US" sz="2400" dirty="0"/>
              <a:t> </a:t>
            </a:r>
            <a:r>
              <a:rPr lang="en-US" sz="2400" dirty="0" err="1">
                <a:solidFill>
                  <a:schemeClr val="tx2"/>
                </a:solidFill>
              </a:rPr>
              <a:t>eg</a:t>
            </a:r>
            <a:r>
              <a:rPr lang="en-US" sz="2400" dirty="0">
                <a:solidFill>
                  <a:schemeClr val="tx2"/>
                </a:solidFill>
              </a:rPr>
              <a:t>. </a:t>
            </a:r>
            <a:r>
              <a:rPr lang="en-US" sz="2400" dirty="0" err="1" smtClean="0">
                <a:solidFill>
                  <a:schemeClr val="tx2"/>
                </a:solidFill>
              </a:rPr>
              <a:t>Galactocerebroside</a:t>
            </a:r>
            <a:endParaRPr lang="en-US" sz="2400" dirty="0" smtClean="0">
              <a:solidFill>
                <a:schemeClr val="tx2"/>
              </a:solidFill>
            </a:endParaRPr>
          </a:p>
          <a:p>
            <a:pPr algn="ctr"/>
            <a:r>
              <a:rPr lang="en-US" sz="2400" dirty="0" smtClean="0">
                <a:solidFill>
                  <a:schemeClr val="tx2"/>
                </a:solidFill>
              </a:rPr>
              <a:t> </a:t>
            </a:r>
            <a:r>
              <a:rPr lang="en-US" sz="1600" dirty="0">
                <a:solidFill>
                  <a:srgbClr val="00B050"/>
                </a:solidFill>
                <a:latin typeface="Times New Roman" charset="0"/>
              </a:rPr>
              <a:t>is the most abundant in </a:t>
            </a:r>
            <a:r>
              <a:rPr lang="en-US" sz="1600" dirty="0">
                <a:solidFill>
                  <a:srgbClr val="00B050"/>
                </a:solidFill>
                <a:latin typeface="Times New Roman" charset="0"/>
              </a:rPr>
              <a:t>nervous </a:t>
            </a:r>
          </a:p>
          <a:p>
            <a:pPr algn="ctr"/>
            <a:r>
              <a:rPr lang="en-US" sz="1600" dirty="0">
                <a:solidFill>
                  <a:srgbClr val="00B050"/>
                </a:solidFill>
                <a:latin typeface="Times New Roman" charset="0"/>
              </a:rPr>
              <a:t>tissue ..</a:t>
            </a:r>
            <a:endParaRPr lang="en-US" sz="1600" dirty="0">
              <a:solidFill>
                <a:srgbClr val="00B050"/>
              </a:solidFill>
              <a:latin typeface="Times New Roman" charset="0"/>
            </a:endParaRPr>
          </a:p>
        </p:txBody>
      </p:sp>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342" y="3637740"/>
            <a:ext cx="3259221" cy="2733036"/>
          </a:xfrm>
          <a:prstGeom prst="rect">
            <a:avLst/>
          </a:prstGeom>
        </p:spPr>
      </p:pic>
      <p:sp>
        <p:nvSpPr>
          <p:cNvPr id="27" name="TextBox 26">
            <a:extLst>
              <a:ext uri="{FF2B5EF4-FFF2-40B4-BE49-F238E27FC236}">
                <a16:creationId xmlns:a16="http://schemas.microsoft.com/office/drawing/2014/main" xmlns="" id="{8BAA57BD-1DBB-CA43-96EB-709B162BC23E}"/>
              </a:ext>
            </a:extLst>
          </p:cNvPr>
          <p:cNvSpPr txBox="1"/>
          <p:nvPr/>
        </p:nvSpPr>
        <p:spPr>
          <a:xfrm>
            <a:off x="154108" y="5532088"/>
            <a:ext cx="6486960"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233F4D"/>
                </a:solidFill>
              </a:rPr>
              <a:t>Sphingomyelin is the only significant sphingolipid in humans</a:t>
            </a:r>
          </a:p>
        </p:txBody>
      </p:sp>
      <p:sp>
        <p:nvSpPr>
          <p:cNvPr id="80" name="TextBox 79"/>
          <p:cNvSpPr txBox="1"/>
          <p:nvPr/>
        </p:nvSpPr>
        <p:spPr>
          <a:xfrm>
            <a:off x="6902775" y="4071699"/>
            <a:ext cx="1327702" cy="2031325"/>
          </a:xfrm>
          <a:prstGeom prst="rect">
            <a:avLst/>
          </a:prstGeom>
          <a:solidFill>
            <a:schemeClr val="bg1">
              <a:lumMod val="95000"/>
            </a:schemeClr>
          </a:solidFill>
          <a:ln w="19050">
            <a:solidFill>
              <a:schemeClr val="accent5">
                <a:lumMod val="75000"/>
              </a:schemeClr>
            </a:solidFill>
            <a:prstDash val="dash"/>
          </a:ln>
        </p:spPr>
        <p:txBody>
          <a:bodyPr wrap="square" rtlCol="0">
            <a:spAutoFit/>
          </a:bodyPr>
          <a:lstStyle/>
          <a:p>
            <a:pPr>
              <a:lnSpc>
                <a:spcPct val="100000"/>
              </a:lnSpc>
              <a:spcBef>
                <a:spcPct val="0"/>
              </a:spcBef>
              <a:buClrTx/>
              <a:buSzTx/>
              <a:buFontTx/>
              <a:buNone/>
            </a:pPr>
            <a:r>
              <a:rPr lang="en-US" altLang="en-US" sz="1400" dirty="0">
                <a:solidFill>
                  <a:srgbClr val="00B050"/>
                </a:solidFill>
                <a:latin typeface="Times New Roman" charset="0"/>
              </a:rPr>
              <a:t>What brings this galactose or glucose? By the carrier UDP </a:t>
            </a:r>
          </a:p>
          <a:p>
            <a:pPr>
              <a:lnSpc>
                <a:spcPct val="100000"/>
              </a:lnSpc>
              <a:spcBef>
                <a:spcPct val="0"/>
              </a:spcBef>
              <a:buClrTx/>
              <a:buSzTx/>
              <a:buFontTx/>
              <a:buNone/>
            </a:pPr>
            <a:r>
              <a:rPr lang="en-US" altLang="en-US" sz="1400" dirty="0">
                <a:solidFill>
                  <a:srgbClr val="00B050"/>
                </a:solidFill>
                <a:latin typeface="Times New Roman" charset="0"/>
              </a:rPr>
              <a:t>(uridine diphosphate)</a:t>
            </a:r>
          </a:p>
          <a:p>
            <a:pPr>
              <a:lnSpc>
                <a:spcPct val="100000"/>
              </a:lnSpc>
              <a:spcBef>
                <a:spcPct val="0"/>
              </a:spcBef>
              <a:buClrTx/>
              <a:buSzTx/>
              <a:buFontTx/>
              <a:buNone/>
            </a:pPr>
            <a:r>
              <a:rPr lang="en-US" altLang="x-none" sz="1400" dirty="0">
                <a:solidFill>
                  <a:srgbClr val="00B050"/>
                </a:solidFill>
                <a:latin typeface="Times New Roman" charset="0"/>
              </a:rPr>
              <a:t>Uridine is nitrogenous base </a:t>
            </a:r>
            <a:r>
              <a:rPr lang="en-US" altLang="x-none" sz="1400" dirty="0" smtClean="0">
                <a:solidFill>
                  <a:srgbClr val="00B050"/>
                </a:solidFill>
                <a:latin typeface="Times New Roman" charset="0"/>
              </a:rPr>
              <a:t>..</a:t>
            </a:r>
            <a:endParaRPr lang="en-US" altLang="x-none" sz="1400" dirty="0">
              <a:solidFill>
                <a:srgbClr val="00B050"/>
              </a:solidFill>
              <a:latin typeface="Times New Roman" charset="0"/>
            </a:endParaRPr>
          </a:p>
        </p:txBody>
      </p:sp>
      <p:sp>
        <p:nvSpPr>
          <p:cNvPr id="3" name="Rectangle 2"/>
          <p:cNvSpPr/>
          <p:nvPr/>
        </p:nvSpPr>
        <p:spPr>
          <a:xfrm>
            <a:off x="7000701" y="-520"/>
            <a:ext cx="2301236" cy="646331"/>
          </a:xfrm>
          <a:prstGeom prst="rect">
            <a:avLst/>
          </a:prstGeom>
        </p:spPr>
        <p:txBody>
          <a:bodyPr wrap="square">
            <a:spAutoFit/>
          </a:bodyPr>
          <a:lstStyle/>
          <a:p>
            <a:pPr>
              <a:lnSpc>
                <a:spcPct val="100000"/>
              </a:lnSpc>
              <a:spcBef>
                <a:spcPct val="0"/>
              </a:spcBef>
              <a:buClrTx/>
              <a:buSzTx/>
              <a:buFontTx/>
              <a:buNone/>
            </a:pPr>
            <a:r>
              <a:rPr lang="en-US" altLang="en-US" sz="1200" dirty="0">
                <a:solidFill>
                  <a:srgbClr val="00B050"/>
                </a:solidFill>
                <a:latin typeface="Times New Roman" charset="0"/>
              </a:rPr>
              <a:t>Two types of glycosphingolipids:</a:t>
            </a:r>
          </a:p>
          <a:p>
            <a:pPr>
              <a:lnSpc>
                <a:spcPct val="100000"/>
              </a:lnSpc>
              <a:spcBef>
                <a:spcPct val="0"/>
              </a:spcBef>
              <a:buClrTx/>
              <a:buSzTx/>
              <a:buFontTx/>
              <a:buNone/>
            </a:pPr>
            <a:r>
              <a:rPr lang="en-US" altLang="en-US" sz="1200" dirty="0">
                <a:solidFill>
                  <a:srgbClr val="00B050"/>
                </a:solidFill>
                <a:latin typeface="Times New Roman" charset="0"/>
              </a:rPr>
              <a:t>1) Neutral (like these in the slide)  </a:t>
            </a:r>
          </a:p>
          <a:p>
            <a:pPr>
              <a:lnSpc>
                <a:spcPct val="100000"/>
              </a:lnSpc>
              <a:spcBef>
                <a:spcPct val="0"/>
              </a:spcBef>
              <a:buClrTx/>
              <a:buSzTx/>
              <a:buFontTx/>
              <a:buNone/>
            </a:pPr>
            <a:r>
              <a:rPr lang="en-US" altLang="en-US" sz="1200" dirty="0">
                <a:solidFill>
                  <a:srgbClr val="00B050"/>
                </a:solidFill>
                <a:latin typeface="Times New Roman" charset="0"/>
              </a:rPr>
              <a:t>2) acidic </a:t>
            </a:r>
            <a:endParaRPr lang="en-US" altLang="x-none" sz="1200" dirty="0">
              <a:solidFill>
                <a:srgbClr val="00B050"/>
              </a:solidFill>
              <a:latin typeface="Times New Roman" charset="0"/>
            </a:endParaRPr>
          </a:p>
        </p:txBody>
      </p:sp>
      <p:sp>
        <p:nvSpPr>
          <p:cNvPr id="82" name="TextBox 81"/>
          <p:cNvSpPr txBox="1"/>
          <p:nvPr/>
        </p:nvSpPr>
        <p:spPr>
          <a:xfrm>
            <a:off x="215710" y="84481"/>
            <a:ext cx="7035481" cy="584775"/>
          </a:xfrm>
          <a:prstGeom prst="rect">
            <a:avLst/>
          </a:prstGeom>
          <a:noFill/>
        </p:spPr>
        <p:txBody>
          <a:bodyPr wrap="square" rtlCol="0">
            <a:spAutoFit/>
          </a:bodyPr>
          <a:lstStyle/>
          <a:p>
            <a:r>
              <a:rPr lang="en-US" sz="3200">
                <a:solidFill>
                  <a:srgbClr val="4C8180"/>
                </a:solidFill>
                <a:latin typeface="Century Gothic" charset="0"/>
                <a:ea typeface="Century Gothic" charset="0"/>
                <a:cs typeface="Century Gothic" charset="0"/>
              </a:rPr>
              <a:t>Sphingolipids structure and types:</a:t>
            </a:r>
            <a:endParaRPr lang="en-US" sz="2800" dirty="0">
              <a:solidFill>
                <a:srgbClr val="4C818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720699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736486" y="902846"/>
            <a:ext cx="2432897" cy="584775"/>
          </a:xfrm>
          <a:prstGeom prst="rect">
            <a:avLst/>
          </a:prstGeom>
          <a:noFill/>
        </p:spPr>
        <p:txBody>
          <a:bodyPr wrap="square" rtlCol="0">
            <a:spAutoFit/>
          </a:bodyPr>
          <a:lstStyle/>
          <a:p>
            <a:r>
              <a:rPr lang="en-US" sz="3200" b="1" dirty="0">
                <a:solidFill>
                  <a:srgbClr val="00ADA8"/>
                </a:solidFill>
              </a:rPr>
              <a:t>Gangliosides</a:t>
            </a:r>
          </a:p>
        </p:txBody>
      </p:sp>
      <p:sp>
        <p:nvSpPr>
          <p:cNvPr id="25" name="TextBox 24"/>
          <p:cNvSpPr txBox="1"/>
          <p:nvPr/>
        </p:nvSpPr>
        <p:spPr>
          <a:xfrm>
            <a:off x="489339" y="351789"/>
            <a:ext cx="8494294" cy="4339650"/>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r>
              <a:rPr lang="en-US" sz="2400" dirty="0">
                <a:solidFill>
                  <a:schemeClr val="accent5">
                    <a:lumMod val="75000"/>
                  </a:schemeClr>
                </a:solidFill>
              </a:rPr>
              <a:t>Gangliosides </a:t>
            </a:r>
            <a:r>
              <a:rPr lang="en-US" sz="2400" dirty="0">
                <a:solidFill>
                  <a:schemeClr val="tx2"/>
                </a:solidFill>
              </a:rPr>
              <a:t>= Ceramide + </a:t>
            </a:r>
            <a:r>
              <a:rPr lang="en-US" sz="2400" dirty="0" smtClean="0">
                <a:solidFill>
                  <a:schemeClr val="tx2"/>
                </a:solidFill>
              </a:rPr>
              <a:t>Oligosaccharides</a:t>
            </a:r>
          </a:p>
          <a:p>
            <a:r>
              <a:rPr lang="en-US" sz="2400" dirty="0" smtClean="0">
                <a:solidFill>
                  <a:schemeClr val="tx2"/>
                </a:solidFill>
              </a:rPr>
              <a:t> </a:t>
            </a:r>
            <a:endParaRPr lang="en-US" sz="2400" dirty="0">
              <a:solidFill>
                <a:schemeClr val="tx2"/>
              </a:solidFill>
            </a:endParaRPr>
          </a:p>
          <a:p>
            <a:r>
              <a:rPr lang="en-US" sz="2400" dirty="0">
                <a:solidFill>
                  <a:schemeClr val="tx2"/>
                </a:solidFill>
              </a:rPr>
              <a:t>                                   </a:t>
            </a:r>
            <a:r>
              <a:rPr lang="en-US" sz="2400" dirty="0" smtClean="0">
                <a:solidFill>
                  <a:schemeClr val="tx2"/>
                </a:solidFill>
              </a:rPr>
              <a:t>+</a:t>
            </a:r>
          </a:p>
          <a:p>
            <a:endParaRPr lang="en-US" sz="2400" dirty="0">
              <a:solidFill>
                <a:schemeClr val="tx2"/>
              </a:solidFill>
            </a:endParaRPr>
          </a:p>
          <a:p>
            <a:r>
              <a:rPr lang="en-US" sz="2400" dirty="0">
                <a:solidFill>
                  <a:schemeClr val="tx2"/>
                </a:solidFill>
              </a:rPr>
              <a:t>                              NANA </a:t>
            </a:r>
          </a:p>
          <a:p>
            <a:r>
              <a:rPr lang="en-US" sz="2400" dirty="0">
                <a:solidFill>
                  <a:schemeClr val="tx2"/>
                </a:solidFill>
              </a:rPr>
              <a:t>                              </a:t>
            </a:r>
          </a:p>
          <a:p>
            <a:r>
              <a:rPr lang="en-US" sz="2400" dirty="0">
                <a:solidFill>
                  <a:schemeClr val="tx2"/>
                </a:solidFill>
              </a:rPr>
              <a:t>                             example : G</a:t>
            </a:r>
            <a:r>
              <a:rPr lang="en-US" sz="2400" baseline="-25000" dirty="0">
                <a:solidFill>
                  <a:schemeClr val="tx2"/>
                </a:solidFill>
              </a:rPr>
              <a:t>m2</a:t>
            </a:r>
            <a:r>
              <a:rPr lang="en-US" sz="2400" dirty="0">
                <a:solidFill>
                  <a:schemeClr val="tx2"/>
                </a:solidFill>
              </a:rPr>
              <a:t> </a:t>
            </a: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6290" y="937586"/>
            <a:ext cx="3037489" cy="4184091"/>
          </a:xfrm>
          <a:prstGeom prst="rect">
            <a:avLst/>
          </a:prstGeom>
        </p:spPr>
      </p:pic>
      <p:sp>
        <p:nvSpPr>
          <p:cNvPr id="10" name="Rectangle 9"/>
          <p:cNvSpPr/>
          <p:nvPr/>
        </p:nvSpPr>
        <p:spPr>
          <a:xfrm>
            <a:off x="8388626" y="4797870"/>
            <a:ext cx="1916113" cy="31115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120000"/>
              </a:lnSpc>
              <a:spcBef>
                <a:spcPts val="1000"/>
              </a:spcBef>
              <a:buClr>
                <a:schemeClr val="accent1"/>
              </a:buClr>
              <a:buSzPct val="160000"/>
              <a:buFont typeface="Arial" charset="0"/>
              <a:buChar char="•"/>
              <a:defRPr sz="2000">
                <a:solidFill>
                  <a:schemeClr val="tx1"/>
                </a:solidFill>
                <a:latin typeface="Impact" charset="0"/>
              </a:defRPr>
            </a:lvl1pPr>
            <a:lvl2pPr marL="742950" indent="-285750">
              <a:lnSpc>
                <a:spcPct val="120000"/>
              </a:lnSpc>
              <a:spcBef>
                <a:spcPts val="500"/>
              </a:spcBef>
              <a:buClr>
                <a:schemeClr val="accent1"/>
              </a:buClr>
              <a:buSzPct val="160000"/>
              <a:buFont typeface="Arial" charset="0"/>
              <a:buChar char="•"/>
              <a:defRPr>
                <a:solidFill>
                  <a:schemeClr val="tx1"/>
                </a:solidFill>
                <a:latin typeface="Impact" charset="0"/>
              </a:defRPr>
            </a:lvl2pPr>
            <a:lvl3pPr marL="1143000" indent="-228600">
              <a:lnSpc>
                <a:spcPct val="120000"/>
              </a:lnSpc>
              <a:spcBef>
                <a:spcPts val="500"/>
              </a:spcBef>
              <a:buClr>
                <a:schemeClr val="accent1"/>
              </a:buClr>
              <a:buSzPct val="160000"/>
              <a:buFont typeface="Arial" charset="0"/>
              <a:buChar char="•"/>
              <a:defRPr sz="1600">
                <a:solidFill>
                  <a:schemeClr val="tx1"/>
                </a:solidFill>
                <a:latin typeface="Impact" charset="0"/>
              </a:defRPr>
            </a:lvl3pPr>
            <a:lvl4pPr marL="1600200" indent="-228600">
              <a:lnSpc>
                <a:spcPct val="120000"/>
              </a:lnSpc>
              <a:spcBef>
                <a:spcPts val="500"/>
              </a:spcBef>
              <a:buClr>
                <a:schemeClr val="accent1"/>
              </a:buClr>
              <a:buSzPct val="160000"/>
              <a:buFont typeface="Arial" charset="0"/>
              <a:buChar char="•"/>
              <a:defRPr sz="1400">
                <a:solidFill>
                  <a:schemeClr val="tx1"/>
                </a:solidFill>
                <a:latin typeface="Impact" charset="0"/>
              </a:defRPr>
            </a:lvl4pPr>
            <a:lvl5pPr marL="2057400" indent="-228600">
              <a:lnSpc>
                <a:spcPct val="120000"/>
              </a:lnSpc>
              <a:spcBef>
                <a:spcPts val="500"/>
              </a:spcBef>
              <a:buClr>
                <a:schemeClr val="accent1"/>
              </a:buClr>
              <a:buSzPct val="160000"/>
              <a:buFont typeface="Arial" charset="0"/>
              <a:buChar char="•"/>
              <a:defRPr sz="1400">
                <a:solidFill>
                  <a:schemeClr val="tx1"/>
                </a:solidFill>
                <a:latin typeface="Impact" charset="0"/>
              </a:defRPr>
            </a:lvl5pPr>
            <a:lvl6pPr marL="2514600" indent="-228600" eaLnBrk="0" fontAlgn="base" hangingPunct="0">
              <a:lnSpc>
                <a:spcPct val="120000"/>
              </a:lnSpc>
              <a:spcBef>
                <a:spcPts val="500"/>
              </a:spcBef>
              <a:spcAft>
                <a:spcPct val="0"/>
              </a:spcAft>
              <a:buClr>
                <a:schemeClr val="accent1"/>
              </a:buClr>
              <a:buSzPct val="160000"/>
              <a:buFont typeface="Arial" charset="0"/>
              <a:buChar char="•"/>
              <a:defRPr sz="1400">
                <a:solidFill>
                  <a:schemeClr val="tx1"/>
                </a:solidFill>
                <a:latin typeface="Impact" charset="0"/>
              </a:defRPr>
            </a:lvl6pPr>
            <a:lvl7pPr marL="2971800" indent="-228600" eaLnBrk="0" fontAlgn="base" hangingPunct="0">
              <a:lnSpc>
                <a:spcPct val="120000"/>
              </a:lnSpc>
              <a:spcBef>
                <a:spcPts val="500"/>
              </a:spcBef>
              <a:spcAft>
                <a:spcPct val="0"/>
              </a:spcAft>
              <a:buClr>
                <a:schemeClr val="accent1"/>
              </a:buClr>
              <a:buSzPct val="160000"/>
              <a:buFont typeface="Arial" charset="0"/>
              <a:buChar char="•"/>
              <a:defRPr sz="1400">
                <a:solidFill>
                  <a:schemeClr val="tx1"/>
                </a:solidFill>
                <a:latin typeface="Impact" charset="0"/>
              </a:defRPr>
            </a:lvl7pPr>
            <a:lvl8pPr marL="3429000" indent="-228600" eaLnBrk="0" fontAlgn="base" hangingPunct="0">
              <a:lnSpc>
                <a:spcPct val="120000"/>
              </a:lnSpc>
              <a:spcBef>
                <a:spcPts val="500"/>
              </a:spcBef>
              <a:spcAft>
                <a:spcPct val="0"/>
              </a:spcAft>
              <a:buClr>
                <a:schemeClr val="accent1"/>
              </a:buClr>
              <a:buSzPct val="160000"/>
              <a:buFont typeface="Arial" charset="0"/>
              <a:buChar char="•"/>
              <a:defRPr sz="1400">
                <a:solidFill>
                  <a:schemeClr val="tx1"/>
                </a:solidFill>
                <a:latin typeface="Impact" charset="0"/>
              </a:defRPr>
            </a:lvl8pPr>
            <a:lvl9pPr marL="3886200" indent="-228600" eaLnBrk="0" fontAlgn="base" hangingPunct="0">
              <a:lnSpc>
                <a:spcPct val="120000"/>
              </a:lnSpc>
              <a:spcBef>
                <a:spcPts val="500"/>
              </a:spcBef>
              <a:spcAft>
                <a:spcPct val="0"/>
              </a:spcAft>
              <a:buClr>
                <a:schemeClr val="accent1"/>
              </a:buClr>
              <a:buSzPct val="160000"/>
              <a:buFont typeface="Arial" charset="0"/>
              <a:buChar char="•"/>
              <a:defRPr sz="1400">
                <a:solidFill>
                  <a:schemeClr val="tx1"/>
                </a:solidFill>
                <a:latin typeface="Impact" charset="0"/>
              </a:defRPr>
            </a:lvl9pPr>
          </a:lstStyle>
          <a:p>
            <a:pPr algn="ctr">
              <a:lnSpc>
                <a:spcPct val="100000"/>
              </a:lnSpc>
              <a:spcBef>
                <a:spcPct val="0"/>
              </a:spcBef>
              <a:buClrTx/>
              <a:buSzTx/>
              <a:buFontTx/>
              <a:buNone/>
            </a:pPr>
            <a:endParaRPr lang="x-none" altLang="x-none" sz="2400">
              <a:solidFill>
                <a:srgbClr val="FFFFFF"/>
              </a:solidFill>
              <a:ea typeface="Times New Roman" charset="0"/>
              <a:cs typeface="Times New Roman" charset="0"/>
            </a:endParaRPr>
          </a:p>
        </p:txBody>
      </p:sp>
      <p:sp>
        <p:nvSpPr>
          <p:cNvPr id="12" name="TextBox 11"/>
          <p:cNvSpPr txBox="1"/>
          <p:nvPr/>
        </p:nvSpPr>
        <p:spPr>
          <a:xfrm>
            <a:off x="4232590" y="2446710"/>
            <a:ext cx="1713554" cy="307777"/>
          </a:xfrm>
          <a:prstGeom prst="rect">
            <a:avLst/>
          </a:prstGeom>
          <a:solidFill>
            <a:schemeClr val="bg1">
              <a:lumMod val="95000"/>
            </a:schemeClr>
          </a:solidFill>
          <a:ln w="19050">
            <a:solidFill>
              <a:srgbClr val="00ADA8"/>
            </a:solidFill>
            <a:prstDash val="dash"/>
          </a:ln>
        </p:spPr>
        <p:txBody>
          <a:bodyPr wrap="square" rtlCol="0">
            <a:spAutoFit/>
          </a:bodyPr>
          <a:lstStyle/>
          <a:p>
            <a:pPr algn="ctr">
              <a:lnSpc>
                <a:spcPct val="100000"/>
              </a:lnSpc>
              <a:spcBef>
                <a:spcPct val="0"/>
              </a:spcBef>
              <a:buClrTx/>
              <a:buSzTx/>
              <a:buFontTx/>
              <a:buNone/>
            </a:pPr>
            <a:r>
              <a:rPr lang="en-US" altLang="x-none" sz="1400" dirty="0">
                <a:solidFill>
                  <a:srgbClr val="00B050"/>
                </a:solidFill>
                <a:latin typeface="Times New Roman" charset="0"/>
              </a:rPr>
              <a:t>Oligo = </a:t>
            </a:r>
            <a:r>
              <a:rPr lang="en-US" altLang="x-none" sz="1400" dirty="0" smtClean="0">
                <a:solidFill>
                  <a:srgbClr val="00B050"/>
                </a:solidFill>
                <a:latin typeface="Times New Roman" charset="0"/>
              </a:rPr>
              <a:t>3 </a:t>
            </a:r>
            <a:r>
              <a:rPr lang="en-US" altLang="x-none" sz="1400" dirty="0">
                <a:solidFill>
                  <a:srgbClr val="00B050"/>
                </a:solidFill>
                <a:latin typeface="Times New Roman" charset="0"/>
              </a:rPr>
              <a:t>or more </a:t>
            </a:r>
          </a:p>
        </p:txBody>
      </p:sp>
      <p:sp>
        <p:nvSpPr>
          <p:cNvPr id="13" name="TextBox 12"/>
          <p:cNvSpPr txBox="1"/>
          <p:nvPr/>
        </p:nvSpPr>
        <p:spPr>
          <a:xfrm>
            <a:off x="1008390" y="5983729"/>
            <a:ext cx="4157969" cy="523220"/>
          </a:xfrm>
          <a:prstGeom prst="rect">
            <a:avLst/>
          </a:prstGeom>
          <a:solidFill>
            <a:schemeClr val="bg1">
              <a:lumMod val="95000"/>
            </a:schemeClr>
          </a:solidFill>
          <a:ln w="19050">
            <a:solidFill>
              <a:schemeClr val="accent5">
                <a:lumMod val="75000"/>
              </a:schemeClr>
            </a:solidFill>
            <a:prstDash val="dash"/>
          </a:ln>
        </p:spPr>
        <p:txBody>
          <a:bodyPr wrap="square" rtlCol="0">
            <a:spAutoFit/>
          </a:bodyPr>
          <a:lstStyle/>
          <a:p>
            <a:pPr algn="ctr"/>
            <a:r>
              <a:rPr lang="en-US" sz="1400" dirty="0">
                <a:solidFill>
                  <a:srgbClr val="00B050"/>
                </a:solidFill>
              </a:rPr>
              <a:t>N-</a:t>
            </a:r>
            <a:r>
              <a:rPr lang="en-US" sz="1400" dirty="0" err="1">
                <a:solidFill>
                  <a:srgbClr val="00B050"/>
                </a:solidFill>
              </a:rPr>
              <a:t>Acetylneuraminic</a:t>
            </a:r>
            <a:r>
              <a:rPr lang="en-US" sz="1400" dirty="0">
                <a:solidFill>
                  <a:srgbClr val="00B050"/>
                </a:solidFill>
              </a:rPr>
              <a:t> acid “NANA” is the predominant sialic acid found in mammalian cells.</a:t>
            </a:r>
          </a:p>
        </p:txBody>
      </p:sp>
      <p:sp>
        <p:nvSpPr>
          <p:cNvPr id="14" name="TextBox 13"/>
          <p:cNvSpPr txBox="1"/>
          <p:nvPr/>
        </p:nvSpPr>
        <p:spPr>
          <a:xfrm>
            <a:off x="1303471" y="4792642"/>
            <a:ext cx="3567806" cy="1077218"/>
          </a:xfrm>
          <a:prstGeom prst="rect">
            <a:avLst/>
          </a:prstGeom>
          <a:solidFill>
            <a:schemeClr val="bg1">
              <a:lumMod val="95000"/>
            </a:schemeClr>
          </a:solidFill>
          <a:ln w="19050">
            <a:solidFill>
              <a:schemeClr val="accent5">
                <a:lumMod val="75000"/>
              </a:schemeClr>
            </a:solidFill>
            <a:prstDash val="dash"/>
          </a:ln>
        </p:spPr>
        <p:txBody>
          <a:bodyPr wrap="square" rtlCol="0">
            <a:spAutoFit/>
          </a:bodyPr>
          <a:lstStyle/>
          <a:p>
            <a:pPr marL="285750" indent="-285750" algn="ctr">
              <a:buFont typeface="Wingdings" panose="05000000000000000000" pitchFamily="2" charset="2"/>
              <a:buChar char="Ø"/>
            </a:pPr>
            <a:r>
              <a:rPr lang="en-US" sz="1600" dirty="0">
                <a:solidFill>
                  <a:schemeClr val="tx2"/>
                </a:solidFill>
              </a:rPr>
              <a:t>For Gm2: G=ganglioside; M=mono molecule of NANA; 2=the monomeric sequence of the carbohydrate attached to the ceramide</a:t>
            </a:r>
          </a:p>
        </p:txBody>
      </p:sp>
      <p:sp>
        <p:nvSpPr>
          <p:cNvPr id="5" name="Rectangle 4"/>
          <p:cNvSpPr/>
          <p:nvPr/>
        </p:nvSpPr>
        <p:spPr>
          <a:xfrm>
            <a:off x="7630598" y="5250415"/>
            <a:ext cx="3928872" cy="738664"/>
          </a:xfrm>
          <a:prstGeom prst="rect">
            <a:avLst/>
          </a:prstGeom>
        </p:spPr>
        <p:txBody>
          <a:bodyPr wrap="square">
            <a:spAutoFit/>
          </a:bodyPr>
          <a:lstStyle/>
          <a:p>
            <a:pPr algn="ctr"/>
            <a:r>
              <a:rPr lang="en-US" sz="1400" dirty="0">
                <a:solidFill>
                  <a:srgbClr val="FF0000"/>
                </a:solidFill>
              </a:rPr>
              <a:t>It is important to memorize the name of each compound and to know that the origin of each compound is sphingosine</a:t>
            </a:r>
          </a:p>
        </p:txBody>
      </p:sp>
      <p:sp>
        <p:nvSpPr>
          <p:cNvPr id="17" name="TextBox 16"/>
          <p:cNvSpPr txBox="1"/>
          <p:nvPr/>
        </p:nvSpPr>
        <p:spPr>
          <a:xfrm>
            <a:off x="215710" y="84481"/>
            <a:ext cx="7035481"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Sphingolipids structure and types:</a:t>
            </a:r>
            <a:endParaRPr lang="en-US" sz="2800" dirty="0">
              <a:solidFill>
                <a:srgbClr val="4C818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404365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Arun-Backup\project\Ferrier\Image_Bank\image_bank\images\jpg\figure_17.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240" y="1179093"/>
            <a:ext cx="10607551"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H="1" flipV="1">
            <a:off x="4581144" y="4928616"/>
            <a:ext cx="667513" cy="84124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95358" y="5646772"/>
            <a:ext cx="8153897" cy="646331"/>
          </a:xfrm>
          <a:prstGeom prst="rect">
            <a:avLst/>
          </a:prstGeom>
          <a:solidFill>
            <a:schemeClr val="bg1">
              <a:lumMod val="95000"/>
            </a:schemeClr>
          </a:solidFill>
          <a:ln w="19050">
            <a:solidFill>
              <a:schemeClr val="accent5">
                <a:lumMod val="75000"/>
              </a:schemeClr>
            </a:solidFill>
            <a:prstDash val="dash"/>
          </a:ln>
        </p:spPr>
        <p:txBody>
          <a:bodyPr wrap="square" rtlCol="0">
            <a:spAutoFit/>
          </a:bodyPr>
          <a:lstStyle/>
          <a:p>
            <a:pPr algn="ctr">
              <a:lnSpc>
                <a:spcPct val="100000"/>
              </a:lnSpc>
              <a:spcBef>
                <a:spcPct val="0"/>
              </a:spcBef>
              <a:buClrTx/>
              <a:buSzTx/>
              <a:buFontTx/>
              <a:buNone/>
            </a:pPr>
            <a:r>
              <a:rPr lang="en-US" altLang="x-none" dirty="0" err="1">
                <a:solidFill>
                  <a:srgbClr val="00B050"/>
                </a:solidFill>
              </a:rPr>
              <a:t>Galactocerebroside</a:t>
            </a:r>
            <a:r>
              <a:rPr lang="en-US" altLang="x-none" dirty="0">
                <a:solidFill>
                  <a:srgbClr val="00B050"/>
                </a:solidFill>
              </a:rPr>
              <a:t> + sulfate = </a:t>
            </a:r>
            <a:r>
              <a:rPr lang="en-US" altLang="x-none" dirty="0" err="1">
                <a:solidFill>
                  <a:srgbClr val="00B050"/>
                </a:solidFill>
              </a:rPr>
              <a:t>Sulfatide</a:t>
            </a:r>
            <a:r>
              <a:rPr lang="en-US" altLang="x-none" dirty="0">
                <a:solidFill>
                  <a:srgbClr val="00B050"/>
                </a:solidFill>
              </a:rPr>
              <a:t> (which is a negatively charged </a:t>
            </a:r>
            <a:r>
              <a:rPr lang="en-US" altLang="x-none" dirty="0" err="1">
                <a:solidFill>
                  <a:srgbClr val="00B050"/>
                </a:solidFill>
              </a:rPr>
              <a:t>cerebroside</a:t>
            </a:r>
            <a:r>
              <a:rPr lang="en-US" altLang="x-none" dirty="0">
                <a:solidFill>
                  <a:srgbClr val="00B050"/>
                </a:solidFill>
              </a:rPr>
              <a:t>). </a:t>
            </a:r>
          </a:p>
          <a:p>
            <a:pPr algn="ctr">
              <a:lnSpc>
                <a:spcPct val="100000"/>
              </a:lnSpc>
              <a:spcBef>
                <a:spcPct val="0"/>
              </a:spcBef>
              <a:buClrTx/>
              <a:buSzTx/>
              <a:buFontTx/>
              <a:buNone/>
            </a:pPr>
            <a:r>
              <a:rPr lang="en-US" altLang="x-none" dirty="0">
                <a:solidFill>
                  <a:srgbClr val="00B050"/>
                </a:solidFill>
              </a:rPr>
              <a:t>By the carrier </a:t>
            </a:r>
            <a:r>
              <a:rPr lang="en-US" altLang="x-none" dirty="0" err="1">
                <a:solidFill>
                  <a:srgbClr val="00B050"/>
                </a:solidFill>
              </a:rPr>
              <a:t>phosphoadenosine</a:t>
            </a:r>
            <a:r>
              <a:rPr lang="en-US" altLang="x-none" dirty="0">
                <a:solidFill>
                  <a:srgbClr val="00B050"/>
                </a:solidFill>
              </a:rPr>
              <a:t> </a:t>
            </a:r>
            <a:r>
              <a:rPr lang="en-US" altLang="x-none" dirty="0" err="1">
                <a:solidFill>
                  <a:srgbClr val="00B050"/>
                </a:solidFill>
              </a:rPr>
              <a:t>phosphosulfate</a:t>
            </a:r>
            <a:r>
              <a:rPr lang="en-US" altLang="x-none" dirty="0">
                <a:solidFill>
                  <a:srgbClr val="00B050"/>
                </a:solidFill>
              </a:rPr>
              <a:t> (PAPS).</a:t>
            </a:r>
          </a:p>
        </p:txBody>
      </p:sp>
      <p:sp>
        <p:nvSpPr>
          <p:cNvPr id="10" name="TextBox 9"/>
          <p:cNvSpPr txBox="1"/>
          <p:nvPr/>
        </p:nvSpPr>
        <p:spPr>
          <a:xfrm>
            <a:off x="215710" y="84481"/>
            <a:ext cx="7035481"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Sphingolipids synthesis: </a:t>
            </a:r>
            <a:r>
              <a:rPr lang="en-US" sz="2800" dirty="0">
                <a:solidFill>
                  <a:srgbClr val="4C8180"/>
                </a:solidFill>
                <a:latin typeface="Century Gothic" charset="0"/>
                <a:ea typeface="Century Gothic" charset="0"/>
                <a:cs typeface="Century Gothic" charset="0"/>
              </a:rPr>
              <a:t> </a:t>
            </a:r>
          </a:p>
        </p:txBody>
      </p:sp>
    </p:spTree>
    <p:extLst>
      <p:ext uri="{BB962C8B-B14F-4D97-AF65-F5344CB8AC3E}">
        <p14:creationId xmlns:p14="http://schemas.microsoft.com/office/powerpoint/2010/main" val="1942952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906" y="45739"/>
            <a:ext cx="9032923" cy="1077218"/>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Myelin </a:t>
            </a:r>
            <a:r>
              <a:rPr lang="en-US" sz="3200" dirty="0" smtClean="0">
                <a:solidFill>
                  <a:srgbClr val="4C8180"/>
                </a:solidFill>
                <a:latin typeface="Century Gothic" charset="0"/>
                <a:ea typeface="Century Gothic" charset="0"/>
                <a:cs typeface="Century Gothic" charset="0"/>
              </a:rPr>
              <a:t>structure:</a:t>
            </a:r>
            <a:endParaRPr lang="en-US" dirty="0">
              <a:solidFill>
                <a:srgbClr val="00B050"/>
              </a:solidFill>
            </a:endParaRPr>
          </a:p>
          <a:p>
            <a:r>
              <a:rPr lang="en-US" sz="3200" dirty="0" smtClean="0">
                <a:solidFill>
                  <a:srgbClr val="4C8180"/>
                </a:solidFill>
                <a:latin typeface="Century Gothic" charset="0"/>
                <a:ea typeface="Century Gothic" charset="0"/>
                <a:cs typeface="Century Gothic" charset="0"/>
              </a:rPr>
              <a:t> </a:t>
            </a:r>
            <a:r>
              <a:rPr lang="en-US" sz="2800" dirty="0" smtClean="0">
                <a:solidFill>
                  <a:srgbClr val="4C8180"/>
                </a:solidFill>
                <a:latin typeface="Century Gothic" charset="0"/>
                <a:ea typeface="Century Gothic" charset="0"/>
                <a:cs typeface="Century Gothic" charset="0"/>
              </a:rPr>
              <a:t> </a:t>
            </a:r>
            <a:endParaRPr lang="en-US" sz="2800" dirty="0">
              <a:solidFill>
                <a:srgbClr val="4C8180"/>
              </a:solidFill>
              <a:latin typeface="Century Gothic" charset="0"/>
              <a:ea typeface="Century Gothic" charset="0"/>
              <a:cs typeface="Century Gothic" charset="0"/>
            </a:endParaRPr>
          </a:p>
        </p:txBody>
      </p:sp>
      <p:sp>
        <p:nvSpPr>
          <p:cNvPr id="3" name="TextBox 2"/>
          <p:cNvSpPr txBox="1"/>
          <p:nvPr/>
        </p:nvSpPr>
        <p:spPr>
          <a:xfrm>
            <a:off x="312821" y="1106905"/>
            <a:ext cx="7944212" cy="6001643"/>
          </a:xfrm>
          <a:prstGeom prst="rect">
            <a:avLst/>
          </a:prstGeom>
          <a:noFill/>
        </p:spPr>
        <p:txBody>
          <a:bodyPr wrap="square" rtlCol="0">
            <a:spAutoFit/>
          </a:bodyPr>
          <a:lstStyle/>
          <a:p>
            <a:r>
              <a:rPr lang="en-US" sz="2400" dirty="0">
                <a:solidFill>
                  <a:schemeClr val="accent5">
                    <a:lumMod val="75000"/>
                  </a:schemeClr>
                </a:solidFill>
              </a:rPr>
              <a:t>Myelin </a:t>
            </a:r>
            <a:r>
              <a:rPr lang="en-US" sz="2400" dirty="0">
                <a:solidFill>
                  <a:schemeClr val="tx2"/>
                </a:solidFill>
              </a:rPr>
              <a:t>is a specialized cell membrane that </a:t>
            </a:r>
            <a:r>
              <a:rPr lang="en-US" sz="2400" dirty="0" err="1">
                <a:solidFill>
                  <a:schemeClr val="tx2"/>
                </a:solidFill>
              </a:rPr>
              <a:t>ensheathes</a:t>
            </a:r>
            <a:r>
              <a:rPr lang="en-US" sz="2400" dirty="0">
                <a:solidFill>
                  <a:schemeClr val="tx2"/>
                </a:solidFill>
              </a:rPr>
              <a:t> an axon to form a myelinated nerve fiber. </a:t>
            </a:r>
          </a:p>
          <a:p>
            <a:endParaRPr lang="en-US" sz="2400" dirty="0">
              <a:solidFill>
                <a:schemeClr val="tx2"/>
              </a:solidFill>
            </a:endParaRPr>
          </a:p>
          <a:p>
            <a:r>
              <a:rPr lang="en-US" sz="2400" dirty="0">
                <a:solidFill>
                  <a:schemeClr val="accent5">
                    <a:lumMod val="75000"/>
                  </a:schemeClr>
                </a:solidFill>
              </a:rPr>
              <a:t>Myelin </a:t>
            </a:r>
            <a:r>
              <a:rPr lang="en-US" sz="2400" dirty="0">
                <a:solidFill>
                  <a:schemeClr val="tx2"/>
                </a:solidFill>
              </a:rPr>
              <a:t>is produced by:</a:t>
            </a:r>
            <a:br>
              <a:rPr lang="en-US" sz="2400" dirty="0">
                <a:solidFill>
                  <a:schemeClr val="tx2"/>
                </a:solidFill>
              </a:rPr>
            </a:br>
            <a:r>
              <a:rPr lang="en-US" sz="2400" dirty="0">
                <a:solidFill>
                  <a:schemeClr val="tx2"/>
                </a:solidFill>
              </a:rPr>
              <a:t>                                   </a:t>
            </a:r>
          </a:p>
          <a:p>
            <a:r>
              <a:rPr lang="en-US" sz="2400" dirty="0">
                <a:solidFill>
                  <a:schemeClr val="tx2"/>
                </a:solidFill>
              </a:rPr>
              <a:t>                                    </a:t>
            </a:r>
            <a:r>
              <a:rPr lang="en-US" sz="2400" dirty="0">
                <a:solidFill>
                  <a:srgbClr val="FF0000"/>
                </a:solidFill>
              </a:rPr>
              <a:t>Schwann cells:</a:t>
            </a:r>
            <a:r>
              <a:rPr lang="en-US" sz="2400" dirty="0">
                <a:solidFill>
                  <a:schemeClr val="tx2"/>
                </a:solidFill>
              </a:rPr>
              <a:t> Peripheral nerves. </a:t>
            </a:r>
          </a:p>
          <a:p>
            <a:r>
              <a:rPr lang="en-US" sz="2400" dirty="0">
                <a:solidFill>
                  <a:schemeClr val="tx2"/>
                </a:solidFill>
              </a:rPr>
              <a:t>                                    </a:t>
            </a:r>
            <a:r>
              <a:rPr lang="en-US" sz="2400" dirty="0">
                <a:solidFill>
                  <a:srgbClr val="FF0000"/>
                </a:solidFill>
              </a:rPr>
              <a:t>Oligodendrocytes: </a:t>
            </a:r>
            <a:r>
              <a:rPr lang="en-US" sz="2400" dirty="0">
                <a:solidFill>
                  <a:schemeClr val="tx2"/>
                </a:solidFill>
              </a:rPr>
              <a:t>CNS. </a:t>
            </a:r>
          </a:p>
          <a:p>
            <a:endParaRPr lang="en-US" sz="2400" dirty="0">
              <a:solidFill>
                <a:schemeClr val="tx2"/>
              </a:solidFill>
            </a:endParaRPr>
          </a:p>
          <a:p>
            <a:r>
              <a:rPr lang="en-US" sz="2400" dirty="0">
                <a:solidFill>
                  <a:schemeClr val="accent5">
                    <a:lumMod val="75000"/>
                  </a:schemeClr>
                </a:solidFill>
              </a:rPr>
              <a:t>Myelin </a:t>
            </a:r>
            <a:r>
              <a:rPr lang="en-US" sz="2400" dirty="0">
                <a:solidFill>
                  <a:schemeClr val="tx2"/>
                </a:solidFill>
              </a:rPr>
              <a:t>composition:</a:t>
            </a:r>
            <a:br>
              <a:rPr lang="en-US" sz="2400" dirty="0">
                <a:solidFill>
                  <a:schemeClr val="tx2"/>
                </a:solidFill>
              </a:rPr>
            </a:br>
            <a:r>
              <a:rPr lang="en-US" sz="2400" dirty="0">
                <a:solidFill>
                  <a:schemeClr val="tx2"/>
                </a:solidFill>
              </a:rPr>
              <a:t>               </a:t>
            </a:r>
            <a:r>
              <a:rPr lang="en-US" sz="2400" dirty="0">
                <a:solidFill>
                  <a:schemeClr val="accent1">
                    <a:lumMod val="75000"/>
                  </a:schemeClr>
                </a:solidFill>
              </a:rPr>
              <a:t>Lipids (80%):             </a:t>
            </a:r>
            <a:r>
              <a:rPr lang="en-US" sz="2400" dirty="0">
                <a:solidFill>
                  <a:schemeClr val="accent2">
                    <a:lumMod val="75000"/>
                  </a:schemeClr>
                </a:solidFill>
              </a:rPr>
              <a:t>Main component: </a:t>
            </a:r>
            <a:r>
              <a:rPr lang="en-US" sz="2400" dirty="0" err="1">
                <a:solidFill>
                  <a:schemeClr val="tx2"/>
                </a:solidFill>
              </a:rPr>
              <a:t>Cerebrosides</a:t>
            </a:r>
            <a:r>
              <a:rPr lang="en-US" sz="2400" dirty="0">
                <a:solidFill>
                  <a:schemeClr val="tx2"/>
                </a:solidFill>
              </a:rPr>
              <a:t> </a:t>
            </a:r>
          </a:p>
          <a:p>
            <a:r>
              <a:rPr lang="en-US" sz="2400" dirty="0">
                <a:solidFill>
                  <a:schemeClr val="tx2"/>
                </a:solidFill>
              </a:rPr>
              <a:t>                                                   </a:t>
            </a:r>
            <a:r>
              <a:rPr lang="en-US" sz="2400" dirty="0">
                <a:solidFill>
                  <a:schemeClr val="accent2">
                    <a:lumMod val="75000"/>
                  </a:schemeClr>
                </a:solidFill>
              </a:rPr>
              <a:t>Other component: </a:t>
            </a:r>
            <a:r>
              <a:rPr lang="en-US" sz="2400" dirty="0">
                <a:solidFill>
                  <a:schemeClr val="tx2"/>
                </a:solidFill>
              </a:rPr>
              <a:t>Sphingomyelin                                        </a:t>
            </a:r>
          </a:p>
          <a:p>
            <a:endParaRPr lang="en-US" sz="2400" dirty="0">
              <a:solidFill>
                <a:schemeClr val="tx2"/>
              </a:solidFill>
            </a:endParaRPr>
          </a:p>
          <a:p>
            <a:r>
              <a:rPr lang="en-US" sz="2400" dirty="0">
                <a:solidFill>
                  <a:schemeClr val="tx2"/>
                </a:solidFill>
              </a:rPr>
              <a:t>               </a:t>
            </a:r>
            <a:r>
              <a:rPr lang="en-US" sz="2400" dirty="0">
                <a:solidFill>
                  <a:schemeClr val="accent1">
                    <a:lumMod val="75000"/>
                  </a:schemeClr>
                </a:solidFill>
              </a:rPr>
              <a:t>Proteins (20%):              </a:t>
            </a:r>
            <a:r>
              <a:rPr lang="en-US" sz="2400" dirty="0">
                <a:solidFill>
                  <a:schemeClr val="tx2"/>
                </a:solidFill>
              </a:rPr>
              <a:t>e.g. Myelin basic protein</a:t>
            </a:r>
          </a:p>
          <a:p>
            <a:endParaRPr lang="en-US" sz="2400" dirty="0">
              <a:solidFill>
                <a:schemeClr val="tx2"/>
              </a:solidFill>
            </a:endParaRPr>
          </a:p>
          <a:p>
            <a:r>
              <a:rPr lang="en-US" sz="2400" dirty="0">
                <a:solidFill>
                  <a:schemeClr val="tx2"/>
                </a:solidFill>
              </a:rPr>
              <a:t> </a:t>
            </a:r>
          </a:p>
          <a:p>
            <a:endParaRPr lang="en-US" sz="2400" dirty="0">
              <a:solidFill>
                <a:schemeClr val="tx2"/>
              </a:solidFill>
            </a:endParaRPr>
          </a:p>
        </p:txBody>
      </p:sp>
      <p:sp>
        <p:nvSpPr>
          <p:cNvPr id="4" name="TextBox 3"/>
          <p:cNvSpPr txBox="1"/>
          <p:nvPr/>
        </p:nvSpPr>
        <p:spPr>
          <a:xfrm>
            <a:off x="2779776" y="2907112"/>
            <a:ext cx="4251960" cy="923330"/>
          </a:xfrm>
          <a:prstGeom prst="rect">
            <a:avLst/>
          </a:prstGeom>
          <a:noFill/>
          <a:ln w="38100">
            <a:solidFill>
              <a:srgbClr val="00B050"/>
            </a:solidFill>
            <a:prstDash val="dash"/>
          </a:ln>
        </p:spPr>
        <p:txBody>
          <a:bodyPr wrap="square" rtlCol="0">
            <a:spAutoFit/>
          </a:bodyPr>
          <a:lstStyle/>
          <a:p>
            <a:endParaRPr lang="en-US" dirty="0" smtClean="0"/>
          </a:p>
          <a:p>
            <a:endParaRPr lang="en-US" dirty="0"/>
          </a:p>
          <a:p>
            <a:endParaRPr lang="en-US" dirty="0"/>
          </a:p>
        </p:txBody>
      </p:sp>
      <p:sp>
        <p:nvSpPr>
          <p:cNvPr id="12" name="TextBox 11"/>
          <p:cNvSpPr txBox="1"/>
          <p:nvPr/>
        </p:nvSpPr>
        <p:spPr>
          <a:xfrm>
            <a:off x="8335948" y="1752956"/>
            <a:ext cx="3590876" cy="523220"/>
          </a:xfrm>
          <a:prstGeom prst="rect">
            <a:avLst/>
          </a:prstGeom>
          <a:solidFill>
            <a:schemeClr val="bg1">
              <a:lumMod val="95000"/>
            </a:schemeClr>
          </a:solidFill>
          <a:ln w="19050">
            <a:solidFill>
              <a:schemeClr val="accent5">
                <a:lumMod val="75000"/>
              </a:schemeClr>
            </a:solidFill>
            <a:prstDash val="dash"/>
          </a:ln>
        </p:spPr>
        <p:txBody>
          <a:bodyPr wrap="square" rtlCol="0">
            <a:spAutoFit/>
          </a:bodyPr>
          <a:lstStyle/>
          <a:p>
            <a:pPr algn="ctr"/>
            <a:r>
              <a:rPr lang="en-US" sz="1400" dirty="0">
                <a:solidFill>
                  <a:srgbClr val="00B050"/>
                </a:solidFill>
              </a:rPr>
              <a:t>Fatty acid that is present in brain grey matter: stearic acid.</a:t>
            </a:r>
          </a:p>
        </p:txBody>
      </p:sp>
      <p:sp>
        <p:nvSpPr>
          <p:cNvPr id="16" name="TextBox 15"/>
          <p:cNvSpPr txBox="1"/>
          <p:nvPr/>
        </p:nvSpPr>
        <p:spPr>
          <a:xfrm>
            <a:off x="8335948" y="910701"/>
            <a:ext cx="3590876" cy="738664"/>
          </a:xfrm>
          <a:prstGeom prst="rect">
            <a:avLst/>
          </a:prstGeom>
          <a:solidFill>
            <a:schemeClr val="bg1">
              <a:lumMod val="95000"/>
            </a:schemeClr>
          </a:solidFill>
          <a:ln w="19050">
            <a:solidFill>
              <a:schemeClr val="accent5">
                <a:lumMod val="75000"/>
              </a:schemeClr>
            </a:solidFill>
            <a:prstDash val="dash"/>
          </a:ln>
        </p:spPr>
        <p:txBody>
          <a:bodyPr wrap="square" rtlCol="0">
            <a:spAutoFit/>
          </a:bodyPr>
          <a:lstStyle/>
          <a:p>
            <a:pPr algn="ctr"/>
            <a:r>
              <a:rPr lang="en-US" sz="1400" dirty="0" smtClean="0">
                <a:solidFill>
                  <a:srgbClr val="00B050"/>
                </a:solidFill>
              </a:rPr>
              <a:t>Each Schwann cell serve a single axon</a:t>
            </a:r>
          </a:p>
          <a:p>
            <a:pPr algn="ctr"/>
            <a:r>
              <a:rPr lang="en-US" sz="1400" dirty="0" smtClean="0">
                <a:solidFill>
                  <a:srgbClr val="00B050"/>
                </a:solidFill>
              </a:rPr>
              <a:t>While oligodendrocyte serve multiple axons at once</a:t>
            </a:r>
            <a:endParaRPr lang="en-US" sz="1400" dirty="0">
              <a:solidFill>
                <a:srgbClr val="00B050"/>
              </a:solidFill>
            </a:endParaRPr>
          </a:p>
        </p:txBody>
      </p:sp>
      <p:sp>
        <p:nvSpPr>
          <p:cNvPr id="8" name="TextBox 7"/>
          <p:cNvSpPr txBox="1"/>
          <p:nvPr/>
        </p:nvSpPr>
        <p:spPr>
          <a:xfrm>
            <a:off x="8494295" y="2458378"/>
            <a:ext cx="3365473" cy="2031325"/>
          </a:xfrm>
          <a:prstGeom prst="rect">
            <a:avLst/>
          </a:prstGeom>
          <a:noFill/>
          <a:ln>
            <a:solidFill>
              <a:schemeClr val="tx1"/>
            </a:solidFill>
            <a:prstDash val="dash"/>
          </a:ln>
        </p:spPr>
        <p:txBody>
          <a:bodyPr wrap="square" rtlCol="0">
            <a:spAutoFit/>
          </a:bodyPr>
          <a:lstStyle/>
          <a:p>
            <a:pPr marL="342900" indent="-342900">
              <a:buFont typeface="Wingdings" panose="05000000000000000000" pitchFamily="2" charset="2"/>
              <a:buChar char="ü"/>
            </a:pPr>
            <a:r>
              <a:rPr lang="en-US" dirty="0" smtClean="0">
                <a:solidFill>
                  <a:schemeClr val="tx2"/>
                </a:solidFill>
              </a:rPr>
              <a:t>Fatty </a:t>
            </a:r>
            <a:r>
              <a:rPr lang="en-US" dirty="0">
                <a:solidFill>
                  <a:schemeClr val="tx2"/>
                </a:solidFill>
              </a:rPr>
              <a:t>acid of Sphingomyelin: </a:t>
            </a:r>
          </a:p>
          <a:p>
            <a:endParaRPr lang="en-US" dirty="0" smtClean="0">
              <a:solidFill>
                <a:schemeClr val="tx2"/>
              </a:solidFill>
            </a:endParaRPr>
          </a:p>
          <a:p>
            <a:r>
              <a:rPr lang="en-US" dirty="0" smtClean="0">
                <a:solidFill>
                  <a:schemeClr val="accent5">
                    <a:lumMod val="75000"/>
                  </a:schemeClr>
                </a:solidFill>
              </a:rPr>
              <a:t>Myelin sheath:</a:t>
            </a:r>
            <a:r>
              <a:rPr lang="en-US" dirty="0" smtClean="0">
                <a:solidFill>
                  <a:schemeClr val="tx2"/>
                </a:solidFill>
              </a:rPr>
              <a:t> </a:t>
            </a:r>
            <a:r>
              <a:rPr lang="en-US" dirty="0" smtClean="0">
                <a:solidFill>
                  <a:schemeClr val="accent5">
                    <a:lumMod val="75000"/>
                  </a:schemeClr>
                </a:solidFill>
              </a:rPr>
              <a:t>Very long chain fatty acids </a:t>
            </a:r>
          </a:p>
          <a:p>
            <a:endParaRPr lang="en-US" dirty="0" smtClean="0">
              <a:solidFill>
                <a:schemeClr val="tx2"/>
              </a:solidFill>
            </a:endParaRPr>
          </a:p>
          <a:p>
            <a:r>
              <a:rPr lang="en-US" dirty="0">
                <a:solidFill>
                  <a:srgbClr val="00B050"/>
                </a:solidFill>
              </a:rPr>
              <a:t> </a:t>
            </a:r>
            <a:r>
              <a:rPr lang="en-US" dirty="0" smtClean="0">
                <a:solidFill>
                  <a:srgbClr val="00B050"/>
                </a:solidFill>
              </a:rPr>
              <a:t>                  </a:t>
            </a:r>
            <a:r>
              <a:rPr lang="en-US" dirty="0" err="1">
                <a:solidFill>
                  <a:schemeClr val="tx2"/>
                </a:solidFill>
              </a:rPr>
              <a:t>Lignoceric</a:t>
            </a:r>
            <a:r>
              <a:rPr lang="en-US" dirty="0">
                <a:solidFill>
                  <a:schemeClr val="tx2"/>
                </a:solidFill>
              </a:rPr>
              <a:t> </a:t>
            </a:r>
            <a:r>
              <a:rPr lang="en-US" dirty="0">
                <a:solidFill>
                  <a:schemeClr val="tx2"/>
                </a:solidFill>
              </a:rPr>
              <a:t>24:0 </a:t>
            </a:r>
            <a:endParaRPr lang="en-US" dirty="0">
              <a:solidFill>
                <a:schemeClr val="tx2"/>
              </a:solidFill>
            </a:endParaRPr>
          </a:p>
          <a:p>
            <a:r>
              <a:rPr lang="en-US" dirty="0">
                <a:solidFill>
                  <a:schemeClr val="tx2"/>
                </a:solidFill>
              </a:rPr>
              <a:t> </a:t>
            </a:r>
            <a:r>
              <a:rPr lang="en-US" dirty="0">
                <a:solidFill>
                  <a:schemeClr val="tx2"/>
                </a:solidFill>
              </a:rPr>
              <a:t>                  </a:t>
            </a:r>
            <a:r>
              <a:rPr lang="en-US" dirty="0" err="1">
                <a:solidFill>
                  <a:schemeClr val="tx2"/>
                </a:solidFill>
              </a:rPr>
              <a:t>Nervonic</a:t>
            </a:r>
            <a:r>
              <a:rPr lang="en-US" dirty="0">
                <a:solidFill>
                  <a:schemeClr val="tx2"/>
                </a:solidFill>
              </a:rPr>
              <a:t> </a:t>
            </a:r>
            <a:r>
              <a:rPr lang="en-US" dirty="0">
                <a:solidFill>
                  <a:schemeClr val="tx2"/>
                </a:solidFill>
              </a:rPr>
              <a:t>24:1(15) </a:t>
            </a:r>
          </a:p>
        </p:txBody>
      </p:sp>
    </p:spTree>
    <p:extLst>
      <p:ext uri="{BB962C8B-B14F-4D97-AF65-F5344CB8AC3E}">
        <p14:creationId xmlns:p14="http://schemas.microsoft.com/office/powerpoint/2010/main" val="563171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2472</TotalTime>
  <Words>1704</Words>
  <Application>Microsoft Office PowerPoint</Application>
  <PresentationFormat>Widescreen</PresentationFormat>
  <Paragraphs>377</Paragraphs>
  <Slides>19</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19</vt:i4>
      </vt:variant>
    </vt:vector>
  </HeadingPairs>
  <TitlesOfParts>
    <vt:vector size="34" baseType="lpstr">
      <vt:lpstr>맑은 고딕</vt:lpstr>
      <vt:lpstr>MingLiU</vt:lpstr>
      <vt:lpstr>ＭＳ Ｐゴシック</vt:lpstr>
      <vt:lpstr>Adobe Devanagari</vt:lpstr>
      <vt:lpstr>Arial</vt:lpstr>
      <vt:lpstr>Calibri</vt:lpstr>
      <vt:lpstr>Calibri Light</vt:lpstr>
      <vt:lpstr>Century Gothic</vt:lpstr>
      <vt:lpstr>Comic Sans MS</vt:lpstr>
      <vt:lpstr>Copperplate Gothic Bold</vt:lpstr>
      <vt:lpstr>Gill Sans MT</vt:lpstr>
      <vt:lpstr>Impact</vt:lpstr>
      <vt:lpstr>Times New Roman</vt:lpstr>
      <vt:lpstr>Wingdings</vt:lpstr>
      <vt:lpstr>Office Theme</vt:lpstr>
      <vt:lpstr>Biochemistry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mohammad almutlaq</cp:lastModifiedBy>
  <cp:revision>127</cp:revision>
  <dcterms:created xsi:type="dcterms:W3CDTF">2017-07-08T03:49:25Z</dcterms:created>
  <dcterms:modified xsi:type="dcterms:W3CDTF">2017-10-02T19:39:13Z</dcterms:modified>
</cp:coreProperties>
</file>